
<file path=[Content_Types].xml><?xml version="1.0" encoding="utf-8"?>
<Types xmlns="http://schemas.openxmlformats.org/package/2006/content-types">
  <Default Extension="png" ContentType="image/png"/>
  <Default Extension="jpeg" ContentType="image/jpeg"/>
  <Default Extension="emf" ContentType="image/x-emf"/>
  <Default Extension="wmf" ContentType="image/x-w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heme/themeOverride1.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1" r:id="rId1"/>
    <p:sldMasterId id="2147483753" r:id="rId2"/>
  </p:sldMasterIdLst>
  <p:notesMasterIdLst>
    <p:notesMasterId r:id="rId50"/>
  </p:notesMasterIdLst>
  <p:sldIdLst>
    <p:sldId id="258" r:id="rId3"/>
    <p:sldId id="391" r:id="rId4"/>
    <p:sldId id="405" r:id="rId5"/>
    <p:sldId id="392" r:id="rId6"/>
    <p:sldId id="450" r:id="rId7"/>
    <p:sldId id="394" r:id="rId8"/>
    <p:sldId id="395" r:id="rId9"/>
    <p:sldId id="402" r:id="rId10"/>
    <p:sldId id="403" r:id="rId11"/>
    <p:sldId id="409" r:id="rId12"/>
    <p:sldId id="452" r:id="rId13"/>
    <p:sldId id="451" r:id="rId14"/>
    <p:sldId id="415" r:id="rId15"/>
    <p:sldId id="453" r:id="rId16"/>
    <p:sldId id="454" r:id="rId17"/>
    <p:sldId id="457" r:id="rId18"/>
    <p:sldId id="458" r:id="rId19"/>
    <p:sldId id="459" r:id="rId20"/>
    <p:sldId id="445" r:id="rId21"/>
    <p:sldId id="467" r:id="rId22"/>
    <p:sldId id="441" r:id="rId23"/>
    <p:sldId id="419" r:id="rId24"/>
    <p:sldId id="420" r:id="rId25"/>
    <p:sldId id="295" r:id="rId26"/>
    <p:sldId id="421" r:id="rId27"/>
    <p:sldId id="310" r:id="rId28"/>
    <p:sldId id="425" r:id="rId29"/>
    <p:sldId id="468" r:id="rId30"/>
    <p:sldId id="428" r:id="rId31"/>
    <p:sldId id="429" r:id="rId32"/>
    <p:sldId id="446" r:id="rId33"/>
    <p:sldId id="344" r:id="rId34"/>
    <p:sldId id="388" r:id="rId35"/>
    <p:sldId id="430" r:id="rId36"/>
    <p:sldId id="431" r:id="rId37"/>
    <p:sldId id="432" r:id="rId38"/>
    <p:sldId id="433" r:id="rId39"/>
    <p:sldId id="434" r:id="rId40"/>
    <p:sldId id="435" r:id="rId41"/>
    <p:sldId id="436" r:id="rId42"/>
    <p:sldId id="437" r:id="rId43"/>
    <p:sldId id="439" r:id="rId44"/>
    <p:sldId id="440" r:id="rId45"/>
    <p:sldId id="447" r:id="rId46"/>
    <p:sldId id="469" r:id="rId47"/>
    <p:sldId id="470" r:id="rId48"/>
    <p:sldId id="448" r:id="rId4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66"/>
    <a:srgbClr val="66CCFF"/>
    <a:srgbClr val="FF0000"/>
    <a:srgbClr val="66FFFF"/>
    <a:srgbClr val="FFCC00"/>
    <a:srgbClr val="003399"/>
    <a:srgbClr val="00CCFF"/>
    <a:srgbClr val="54D6D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534" autoAdjust="0"/>
    <p:restoredTop sz="85922" autoAdjust="0"/>
  </p:normalViewPr>
  <p:slideViewPr>
    <p:cSldViewPr snapToGrid="0">
      <p:cViewPr varScale="1">
        <p:scale>
          <a:sx n="70" d="100"/>
          <a:sy n="70" d="100"/>
        </p:scale>
        <p:origin x="90" y="270"/>
      </p:cViewPr>
      <p:guideLst/>
    </p:cSldViewPr>
  </p:slideViewPr>
  <p:notesTextViewPr>
    <p:cViewPr>
      <p:scale>
        <a:sx n="1" d="1"/>
        <a:sy n="1" d="1"/>
      </p:scale>
      <p:origin x="0" y="0"/>
    </p:cViewPr>
  </p:notesTextViewPr>
  <p:sorterViewPr>
    <p:cViewPr varScale="1">
      <p:scale>
        <a:sx n="100" d="100"/>
        <a:sy n="100" d="100"/>
      </p:scale>
      <p:origin x="0" y="-1137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notesMaster" Target="notesMasters/notesMaster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heme" Target="theme/theme1.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EA073F2-8EF4-4D10-B453-72166DF92808}" type="datetimeFigureOut">
              <a:rPr lang="en-US" smtClean="0"/>
              <a:t>1/17/2018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7F9E8BD-1A9A-4FD6-ADA2-57B8FEB75CA2}" type="slidenum">
              <a:rPr lang="en-US" smtClean="0"/>
              <a:t>‹#›</a:t>
            </a:fld>
            <a:endParaRPr lang="en-US"/>
          </a:p>
        </p:txBody>
      </p:sp>
    </p:spTree>
    <p:extLst>
      <p:ext uri="{BB962C8B-B14F-4D97-AF65-F5344CB8AC3E}">
        <p14:creationId xmlns:p14="http://schemas.microsoft.com/office/powerpoint/2010/main" val="39510669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3" Type="http://schemas.openxmlformats.org/officeDocument/2006/relationships/hyperlink" Target="https://www.newscientist.com/article/dn25688-fingertips-and-forehead-are-most-sensitive-to-pain/" TargetMode="External"/><Relationship Id="rId2" Type="http://schemas.openxmlformats.org/officeDocument/2006/relationships/slide" Target="../slides/slide29.xml"/><Relationship Id="rId1" Type="http://schemas.openxmlformats.org/officeDocument/2006/relationships/notesMaster" Target="../notesMasters/notesMaster1.xml"/><Relationship Id="rId4" Type="http://schemas.openxmlformats.org/officeDocument/2006/relationships/hyperlink" Target="http://care.diabetesjournals.org/content/26/4/981.full" TargetMode="Externa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Image Placeholder 1"/>
          <p:cNvSpPr>
            <a:spLocks noGrp="1" noRot="1" noChangeAspect="1" noTextEdit="1"/>
          </p:cNvSpPr>
          <p:nvPr>
            <p:ph type="sldImg"/>
          </p:nvPr>
        </p:nvSpPr>
        <p:spPr>
          <a:xfrm>
            <a:off x="685800" y="1143000"/>
            <a:ext cx="5486400" cy="3086100"/>
          </a:xfrm>
          <a:ln/>
        </p:spPr>
      </p:sp>
      <p:sp>
        <p:nvSpPr>
          <p:cNvPr id="962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962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fld id="{FEEF84C1-BC90-4279-B434-6DF48B3B1EFF}" type="slidenum">
              <a:rPr lang="en-US" altLang="en-US" sz="1200" b="0">
                <a:cs typeface="Arial" panose="020B0604020202020204" pitchFamily="34" charset="0"/>
              </a:rPr>
              <a:pPr eaLnBrk="1" hangingPunct="1"/>
              <a:t>1</a:t>
            </a:fld>
            <a:endParaRPr lang="en-US" altLang="en-US" sz="1200" b="0">
              <a:cs typeface="Arial" panose="020B0604020202020204" pitchFamily="34" charset="0"/>
            </a:endParaRPr>
          </a:p>
        </p:txBody>
      </p:sp>
    </p:spTree>
    <p:extLst>
      <p:ext uri="{BB962C8B-B14F-4D97-AF65-F5344CB8AC3E}">
        <p14:creationId xmlns:p14="http://schemas.microsoft.com/office/powerpoint/2010/main" val="307894142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External pressure may lead to unreliable readings.</a:t>
            </a:r>
          </a:p>
          <a:p>
            <a:r>
              <a:rPr lang="en-US" sz="1200" b="0" i="0" kern="1200" dirty="0" smtClean="0">
                <a:solidFill>
                  <a:schemeClr val="tx1"/>
                </a:solidFill>
                <a:effectLst/>
                <a:latin typeface="+mn-lt"/>
                <a:ea typeface="+mn-ea"/>
                <a:cs typeface="+mn-cs"/>
              </a:rPr>
              <a:t>On average, blood sugar readings were</a:t>
            </a:r>
            <a:r>
              <a:rPr lang="en-US" sz="1200" b="1" i="0" kern="1200" dirty="0" smtClean="0">
                <a:solidFill>
                  <a:schemeClr val="tx1"/>
                </a:solidFill>
                <a:effectLst/>
                <a:latin typeface="+mn-lt"/>
                <a:ea typeface="+mn-ea"/>
                <a:cs typeface="+mn-cs"/>
              </a:rPr>
              <a:t> lower </a:t>
            </a:r>
            <a:r>
              <a:rPr lang="en-US" sz="1200" b="0" i="0" kern="1200" dirty="0" smtClean="0">
                <a:solidFill>
                  <a:schemeClr val="tx1"/>
                </a:solidFill>
                <a:effectLst/>
                <a:latin typeface="+mn-lt"/>
                <a:ea typeface="+mn-ea"/>
                <a:cs typeface="+mn-cs"/>
              </a:rPr>
              <a:t>when people put pressure on the finger.</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Different external pressures led to ≥10% differences in glucose concentrations in 5%–13% of the participants.</a:t>
            </a:r>
          </a:p>
          <a:p>
            <a:r>
              <a:rPr lang="en-US" dirty="0" smtClean="0"/>
              <a:t/>
            </a:r>
            <a:br>
              <a:rPr lang="en-US" dirty="0" smtClean="0"/>
            </a:br>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Ref: </a:t>
            </a:r>
          </a:p>
          <a:p>
            <a:r>
              <a:rPr lang="en-US" b="0" i="0" u="none" baseline="0" dirty="0" err="1" smtClean="0"/>
              <a:t>Hortensius</a:t>
            </a:r>
            <a:r>
              <a:rPr lang="en-US" b="0" i="0" u="none" baseline="0" dirty="0" smtClean="0"/>
              <a:t>, J., R. J. </a:t>
            </a:r>
            <a:r>
              <a:rPr lang="en-US" b="0" i="0" u="none" baseline="0" dirty="0" err="1" smtClean="0"/>
              <a:t>Slingerland</a:t>
            </a:r>
            <a:r>
              <a:rPr lang="en-US" b="0" i="0" u="none" baseline="0" dirty="0" smtClean="0"/>
              <a:t>, N. </a:t>
            </a:r>
            <a:r>
              <a:rPr lang="en-US" b="0" i="0" u="none" baseline="0" dirty="0" err="1" smtClean="0"/>
              <a:t>Kleefstra</a:t>
            </a:r>
            <a:r>
              <a:rPr lang="en-US" b="0" i="0" u="none" baseline="0" dirty="0" smtClean="0"/>
              <a:t>, S. J. J. </a:t>
            </a:r>
            <a:r>
              <a:rPr lang="en-US" b="0" i="0" u="none" baseline="0" dirty="0" err="1" smtClean="0"/>
              <a:t>Logtenberg</a:t>
            </a:r>
            <a:r>
              <a:rPr lang="en-US" b="0" i="0" u="none" baseline="0" dirty="0" smtClean="0"/>
              <a:t>, K. H. </a:t>
            </a:r>
            <a:r>
              <a:rPr lang="en-US" b="0" i="0" u="none" baseline="0" dirty="0" err="1" smtClean="0"/>
              <a:t>Groenier</a:t>
            </a:r>
            <a:r>
              <a:rPr lang="en-US" b="0" i="0" u="none" baseline="0" dirty="0" smtClean="0"/>
              <a:t>, S. T. </a:t>
            </a:r>
            <a:r>
              <a:rPr lang="en-US" b="0" i="0" u="none" baseline="0" dirty="0" err="1" smtClean="0"/>
              <a:t>Houweling</a:t>
            </a:r>
            <a:r>
              <a:rPr lang="en-US" b="0" i="0" u="none" baseline="0" dirty="0" smtClean="0"/>
              <a:t> and H. J. G. </a:t>
            </a:r>
            <a:r>
              <a:rPr lang="en-US" b="0" i="0" u="none" baseline="0" dirty="0" err="1" smtClean="0"/>
              <a:t>Bilo</a:t>
            </a:r>
            <a:r>
              <a:rPr lang="en-US" b="0" i="0" u="none" baseline="0" dirty="0" smtClean="0"/>
              <a:t> (2011). "Self-Monitoring of Blood Glucose: The Use of the First or the Second Drop of Blood." </a:t>
            </a:r>
            <a:r>
              <a:rPr lang="en-US" b="0" i="0" u="sng" baseline="0" dirty="0" smtClean="0"/>
              <a:t>Diabetes Care</a:t>
            </a:r>
            <a:r>
              <a:rPr lang="en-US" b="0" i="0" u="none" baseline="0" dirty="0" smtClean="0"/>
              <a:t> </a:t>
            </a:r>
            <a:r>
              <a:rPr lang="en-US" b="1" i="0" u="none" baseline="0" dirty="0" smtClean="0"/>
              <a:t>34</a:t>
            </a:r>
            <a:r>
              <a:rPr lang="en-US" b="0" i="0" u="none" baseline="0" dirty="0" smtClean="0"/>
              <a:t>(3): 556-560.</a:t>
            </a:r>
          </a:p>
          <a:p>
            <a:endParaRPr lang="en-US" b="1" i="0" u="none" baseline="0" dirty="0"/>
          </a:p>
        </p:txBody>
      </p:sp>
      <p:sp>
        <p:nvSpPr>
          <p:cNvPr id="4" name="Slide Number Placeholder 3"/>
          <p:cNvSpPr>
            <a:spLocks noGrp="1"/>
          </p:cNvSpPr>
          <p:nvPr>
            <p:ph type="sldNum" sz="quarter" idx="10"/>
          </p:nvPr>
        </p:nvSpPr>
        <p:spPr/>
        <p:txBody>
          <a:bodyPr/>
          <a:lstStyle/>
          <a:p>
            <a:fld id="{A7F9E8BD-1A9A-4FD6-ADA2-57B8FEB75CA2}" type="slidenum">
              <a:rPr lang="en-US" smtClean="0"/>
              <a:t>25</a:t>
            </a:fld>
            <a:endParaRPr lang="en-US"/>
          </a:p>
        </p:txBody>
      </p:sp>
    </p:spTree>
    <p:extLst>
      <p:ext uri="{BB962C8B-B14F-4D97-AF65-F5344CB8AC3E}">
        <p14:creationId xmlns:p14="http://schemas.microsoft.com/office/powerpoint/2010/main" val="22043949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Hand washing has always been a problem, but now, with </a:t>
            </a:r>
            <a:r>
              <a:rPr lang="en-US" sz="1200" b="0" i="0" u="none" strike="noStrike" kern="1200" baseline="0" dirty="0" err="1" smtClean="0">
                <a:solidFill>
                  <a:schemeClr val="tx1"/>
                </a:solidFill>
                <a:latin typeface="+mn-lt"/>
                <a:ea typeface="+mn-ea"/>
                <a:cs typeface="+mn-cs"/>
              </a:rPr>
              <a:t>microsample</a:t>
            </a:r>
            <a:r>
              <a:rPr lang="en-US" sz="1200" b="0" i="0" u="none" strike="noStrike" kern="1200" baseline="0" dirty="0" smtClean="0">
                <a:solidFill>
                  <a:schemeClr val="tx1"/>
                </a:solidFill>
                <a:latin typeface="+mn-lt"/>
                <a:ea typeface="+mn-ea"/>
                <a:cs typeface="+mn-cs"/>
              </a:rPr>
              <a:t> meters, the smallest amount of contaminant can significantly raise the blood glucose. With a sample of 0.3 </a:t>
            </a:r>
            <a:r>
              <a:rPr lang="en-US" sz="1200" b="0" i="0" u="none" strike="noStrike" kern="1200" baseline="0" dirty="0" err="1" smtClean="0">
                <a:solidFill>
                  <a:schemeClr val="tx1"/>
                </a:solidFill>
                <a:latin typeface="+mn-lt"/>
                <a:ea typeface="+mn-ea"/>
                <a:cs typeface="+mn-cs"/>
              </a:rPr>
              <a:t>μl</a:t>
            </a:r>
            <a:r>
              <a:rPr lang="en-US" sz="1200" b="0" i="0" u="none" strike="noStrike" kern="1200" baseline="0" dirty="0" smtClean="0">
                <a:solidFill>
                  <a:schemeClr val="tx1"/>
                </a:solidFill>
                <a:latin typeface="+mn-lt"/>
                <a:ea typeface="+mn-ea"/>
                <a:cs typeface="+mn-cs"/>
              </a:rPr>
              <a:t>, 1 </a:t>
            </a:r>
            <a:r>
              <a:rPr lang="en-US" sz="1200" b="0" i="0" u="none" strike="noStrike" kern="1200" baseline="0" dirty="0" err="1" smtClean="0">
                <a:solidFill>
                  <a:schemeClr val="tx1"/>
                </a:solidFill>
                <a:latin typeface="+mn-lt"/>
                <a:ea typeface="+mn-ea"/>
                <a:cs typeface="+mn-cs"/>
              </a:rPr>
              <a:t>μg</a:t>
            </a:r>
            <a:r>
              <a:rPr lang="en-US" sz="1200" b="0" i="0" u="none" strike="noStrike" kern="1200" baseline="0" dirty="0" smtClean="0">
                <a:solidFill>
                  <a:schemeClr val="tx1"/>
                </a:solidFill>
                <a:latin typeface="+mn-lt"/>
                <a:ea typeface="+mn-ea"/>
                <a:cs typeface="+mn-cs"/>
              </a:rPr>
              <a:t> of glucose (the weight of a dust particle) will increase the blood glucose by 300 mg/dl.</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Ref: </a:t>
            </a:r>
          </a:p>
          <a:p>
            <a:r>
              <a:rPr lang="en-US" sz="1200" b="0" i="0" u="none" strike="noStrike" kern="1200" baseline="0" dirty="0" smtClean="0">
                <a:solidFill>
                  <a:schemeClr val="tx1"/>
                </a:solidFill>
                <a:latin typeface="+mn-lt"/>
                <a:ea typeface="+mn-ea"/>
                <a:cs typeface="+mn-cs"/>
              </a:rPr>
              <a:t>Ginsberg, B. H. (2009). "Factors Affecting Blood Glucose Monitoring: Sources of Errors in Measurement." </a:t>
            </a:r>
            <a:r>
              <a:rPr lang="en-US" sz="1200" b="0" i="0" u="sng" strike="noStrike" kern="1200" baseline="0" dirty="0" smtClean="0">
                <a:solidFill>
                  <a:schemeClr val="tx1"/>
                </a:solidFill>
                <a:latin typeface="+mn-lt"/>
                <a:ea typeface="+mn-ea"/>
                <a:cs typeface="+mn-cs"/>
              </a:rPr>
              <a:t>J Diabetes </a:t>
            </a:r>
            <a:r>
              <a:rPr lang="en-US" sz="1200" b="0" i="0" u="sng" strike="noStrike" kern="1200" baseline="0" dirty="0" err="1" smtClean="0">
                <a:solidFill>
                  <a:schemeClr val="tx1"/>
                </a:solidFill>
                <a:latin typeface="+mn-lt"/>
                <a:ea typeface="+mn-ea"/>
                <a:cs typeface="+mn-cs"/>
              </a:rPr>
              <a:t>Sci</a:t>
            </a:r>
            <a:r>
              <a:rPr lang="en-US" sz="1200" b="0" i="0" u="sng" strike="noStrike" kern="1200" baseline="0" dirty="0" smtClean="0">
                <a:solidFill>
                  <a:schemeClr val="tx1"/>
                </a:solidFill>
                <a:latin typeface="+mn-lt"/>
                <a:ea typeface="+mn-ea"/>
                <a:cs typeface="+mn-cs"/>
              </a:rPr>
              <a:t> </a:t>
            </a:r>
            <a:r>
              <a:rPr lang="en-US" sz="1200" b="0" i="0" u="sng" strike="noStrike" kern="1200" baseline="0" dirty="0" err="1" smtClean="0">
                <a:solidFill>
                  <a:schemeClr val="tx1"/>
                </a:solidFill>
                <a:latin typeface="+mn-lt"/>
                <a:ea typeface="+mn-ea"/>
                <a:cs typeface="+mn-cs"/>
              </a:rPr>
              <a:t>Technol</a:t>
            </a:r>
            <a:r>
              <a:rPr lang="en-US" sz="1200" b="0"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3</a:t>
            </a:r>
            <a:r>
              <a:rPr lang="en-US" sz="1200" b="0" i="0" u="none" strike="noStrike" kern="1200" baseline="0" dirty="0" smtClean="0">
                <a:solidFill>
                  <a:schemeClr val="tx1"/>
                </a:solidFill>
                <a:latin typeface="+mn-lt"/>
                <a:ea typeface="+mn-ea"/>
                <a:cs typeface="+mn-cs"/>
              </a:rPr>
              <a:t>(4): 903-913.</a:t>
            </a:r>
          </a:p>
          <a:p>
            <a:endParaRPr lang="en-US" sz="1200" b="0" i="0" u="none" strike="noStrike" kern="1200" baseline="0" dirty="0" smtClean="0">
              <a:solidFill>
                <a:schemeClr val="tx1"/>
              </a:solidFill>
              <a:latin typeface="+mn-lt"/>
              <a:ea typeface="+mn-ea"/>
              <a:cs typeface="+mn-cs"/>
            </a:endParaRPr>
          </a:p>
          <a:p>
            <a:endParaRPr lang="en-US" sz="1200" b="0" i="0" u="none" strike="noStrike" kern="1200" baseline="0" dirty="0" smtClean="0">
              <a:solidFill>
                <a:schemeClr val="tx1"/>
              </a:solidFill>
              <a:latin typeface="+mn-lt"/>
              <a:ea typeface="+mn-ea"/>
              <a:cs typeface="+mn-cs"/>
            </a:endParaRPr>
          </a:p>
          <a:p>
            <a:endParaRPr lang="en-US" sz="1200" b="1" i="0" u="none" strike="noStrike" kern="1200" baseline="0" dirty="0" smtClean="0">
              <a:solidFill>
                <a:schemeClr val="tx1"/>
              </a:solidFill>
              <a:latin typeface="+mn-lt"/>
              <a:ea typeface="+mn-ea"/>
              <a:cs typeface="+mn-cs"/>
            </a:endParaRPr>
          </a:p>
          <a:p>
            <a:endParaRPr lang="en-US" sz="1200" b="0" i="0" u="none" strike="noStrike" kern="1200" baseline="0" dirty="0" smtClean="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A7F9E8BD-1A9A-4FD6-ADA2-57B8FEB75CA2}" type="slidenum">
              <a:rPr lang="en-US" smtClean="0"/>
              <a:t>26</a:t>
            </a:fld>
            <a:endParaRPr lang="en-US"/>
          </a:p>
        </p:txBody>
      </p:sp>
    </p:spTree>
    <p:extLst>
      <p:ext uri="{BB962C8B-B14F-4D97-AF65-F5344CB8AC3E}">
        <p14:creationId xmlns:p14="http://schemas.microsoft.com/office/powerpoint/2010/main" val="9091207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Slide Image Placeholder 1"/>
          <p:cNvSpPr>
            <a:spLocks noGrp="1" noRot="1" noChangeAspect="1" noTextEdit="1"/>
          </p:cNvSpPr>
          <p:nvPr>
            <p:ph type="sldImg"/>
          </p:nvPr>
        </p:nvSpPr>
        <p:spPr>
          <a:xfrm>
            <a:off x="685800" y="1143000"/>
            <a:ext cx="5486400" cy="3086100"/>
          </a:xfrm>
          <a:ln/>
        </p:spPr>
      </p:sp>
      <p:sp>
        <p:nvSpPr>
          <p:cNvPr id="1402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rtl="1"/>
            <a:r>
              <a:rPr lang="fa-IR" altLang="en-US" dirty="0" smtClean="0">
                <a:latin typeface="Arial" panose="020B0604020202020204" pitchFamily="34" charset="0"/>
                <a:cs typeface="Arial" panose="020B0604020202020204" pitchFamily="34" charset="0"/>
              </a:rPr>
              <a:t>برخی دستگاه ها این امکان را دارند که از جاهای دیگر غیر از نوک انگشت (</a:t>
            </a:r>
            <a:r>
              <a:rPr lang="en-US" altLang="en-US" dirty="0" smtClean="0">
                <a:latin typeface="Arial" panose="020B0604020202020204" pitchFamily="34" charset="0"/>
                <a:cs typeface="Arial" panose="020B0604020202020204" pitchFamily="34" charset="0"/>
              </a:rPr>
              <a:t>AST</a:t>
            </a:r>
            <a:r>
              <a:rPr lang="fa-IR" altLang="en-US" dirty="0" smtClean="0">
                <a:latin typeface="Arial" panose="020B0604020202020204" pitchFamily="34" charset="0"/>
                <a:cs typeface="Arial" panose="020B0604020202020204" pitchFamily="34" charset="0"/>
              </a:rPr>
              <a:t>) هم خون بگیرند. فقط اشکالش این است که مانند نوک انگشت، قند لحظه را گزارش نمی کند.</a:t>
            </a:r>
            <a:endParaRPr lang="en-US" altLang="en-US" dirty="0" smtClean="0">
              <a:latin typeface="Arial" panose="020B0604020202020204" pitchFamily="34" charset="0"/>
              <a:cs typeface="Arial" panose="020B0604020202020204" pitchFamily="34" charset="0"/>
            </a:endParaRPr>
          </a:p>
          <a:p>
            <a:r>
              <a:rPr lang="en-US" altLang="en-US" dirty="0" smtClean="0">
                <a:latin typeface="Arial" panose="020B0604020202020204" pitchFamily="34" charset="0"/>
                <a:cs typeface="Arial" panose="020B0604020202020204" pitchFamily="34" charset="0"/>
              </a:rPr>
              <a:t>Blood Flow</a:t>
            </a:r>
          </a:p>
          <a:p>
            <a:r>
              <a:rPr lang="en-US" altLang="en-US" dirty="0" smtClean="0">
                <a:latin typeface="Arial" panose="020B0604020202020204" pitchFamily="34" charset="0"/>
                <a:cs typeface="Arial" panose="020B0604020202020204" pitchFamily="34" charset="0"/>
              </a:rPr>
              <a:t>»Fingers = 33 ±10 mL / g •min at 19-22 °C</a:t>
            </a:r>
          </a:p>
          <a:p>
            <a:r>
              <a:rPr lang="en-US" altLang="en-US" dirty="0" smtClean="0">
                <a:latin typeface="Arial" panose="020B0604020202020204" pitchFamily="34" charset="0"/>
                <a:cs typeface="Arial" panose="020B0604020202020204" pitchFamily="34" charset="0"/>
              </a:rPr>
              <a:t>»Forearm = 4-6 mL / g •min at 19-22 °C</a:t>
            </a:r>
          </a:p>
          <a:p>
            <a:r>
              <a:rPr lang="en-US" altLang="en-US" dirty="0" smtClean="0">
                <a:latin typeface="Arial" panose="020B0604020202020204" pitchFamily="34" charset="0"/>
                <a:cs typeface="Arial" panose="020B0604020202020204" pitchFamily="34" charset="0"/>
              </a:rPr>
              <a:t>»Abdomen = 4-6 mL / g •min at 19-22 °C</a:t>
            </a:r>
          </a:p>
          <a:p>
            <a:r>
              <a:rPr lang="en-US" altLang="en-US" dirty="0" smtClean="0">
                <a:latin typeface="Arial" panose="020B0604020202020204" pitchFamily="34" charset="0"/>
                <a:cs typeface="Arial" panose="020B0604020202020204" pitchFamily="34" charset="0"/>
              </a:rPr>
              <a:t>Relative nerve tissue density</a:t>
            </a:r>
          </a:p>
          <a:p>
            <a:r>
              <a:rPr lang="en-US" altLang="en-US" dirty="0" smtClean="0">
                <a:latin typeface="Arial" panose="020B0604020202020204" pitchFamily="34" charset="0"/>
                <a:cs typeface="Arial" panose="020B0604020202020204" pitchFamily="34" charset="0"/>
              </a:rPr>
              <a:t>»Fingers: Highly enervated (pain issues)</a:t>
            </a:r>
          </a:p>
          <a:p>
            <a:r>
              <a:rPr lang="en-US" altLang="en-US" dirty="0" smtClean="0">
                <a:latin typeface="Arial" panose="020B0604020202020204" pitchFamily="34" charset="0"/>
                <a:cs typeface="Arial" panose="020B0604020202020204" pitchFamily="34" charset="0"/>
              </a:rPr>
              <a:t>»Forearm: 20-25% of finger nerve levels</a:t>
            </a:r>
          </a:p>
          <a:p>
            <a:r>
              <a:rPr lang="en-US" altLang="en-US" dirty="0" smtClean="0">
                <a:latin typeface="Arial" panose="020B0604020202020204" pitchFamily="34" charset="0"/>
                <a:cs typeface="Arial" panose="020B0604020202020204" pitchFamily="34" charset="0"/>
              </a:rPr>
              <a:t>»Palm: 75% of finger nerve density</a:t>
            </a:r>
          </a:p>
          <a:p>
            <a:r>
              <a:rPr lang="en-US" altLang="en-US" dirty="0" smtClean="0">
                <a:latin typeface="Arial" panose="020B0604020202020204" pitchFamily="34" charset="0"/>
                <a:cs typeface="Arial" panose="020B0604020202020204" pitchFamily="34" charset="0"/>
              </a:rPr>
              <a:t>Donald R. Parker, PhD, DABCC, </a:t>
            </a:r>
            <a:r>
              <a:rPr lang="en-US" altLang="en-US" dirty="0" err="1" smtClean="0">
                <a:latin typeface="Arial" panose="020B0604020202020204" pitchFamily="34" charset="0"/>
                <a:cs typeface="Arial" panose="020B0604020202020204" pitchFamily="34" charset="0"/>
              </a:rPr>
              <a:t>FACB,Chief</a:t>
            </a:r>
            <a:r>
              <a:rPr lang="en-US" altLang="en-US" dirty="0" smtClean="0">
                <a:latin typeface="Arial" panose="020B0604020202020204" pitchFamily="34" charset="0"/>
                <a:cs typeface="Arial" panose="020B0604020202020204" pitchFamily="34" charset="0"/>
              </a:rPr>
              <a:t> Scientific </a:t>
            </a:r>
            <a:r>
              <a:rPr lang="en-US" altLang="en-US" dirty="0" err="1" smtClean="0">
                <a:latin typeface="Arial" panose="020B0604020202020204" pitchFamily="34" charset="0"/>
                <a:cs typeface="Arial" panose="020B0604020202020204" pitchFamily="34" charset="0"/>
              </a:rPr>
              <a:t>Office,Bayer</a:t>
            </a:r>
            <a:r>
              <a:rPr lang="en-US" altLang="en-US" dirty="0" smtClean="0">
                <a:latin typeface="Arial" panose="020B0604020202020204" pitchFamily="34" charset="0"/>
                <a:cs typeface="Arial" panose="020B0604020202020204" pitchFamily="34" charset="0"/>
              </a:rPr>
              <a:t> Diabetes Care</a:t>
            </a:r>
          </a:p>
          <a:p>
            <a:pPr algn="r" rtl="1"/>
            <a:endParaRPr lang="en-US" altLang="en-US" dirty="0" smtClean="0">
              <a:latin typeface="Arial" panose="020B0604020202020204" pitchFamily="34" charset="0"/>
              <a:cs typeface="Arial" panose="020B0604020202020204" pitchFamily="34" charset="0"/>
            </a:endParaRPr>
          </a:p>
        </p:txBody>
      </p:sp>
      <p:sp>
        <p:nvSpPr>
          <p:cNvPr id="1402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fld id="{618FC570-8B1D-4B10-97A1-F0AE4C6D4D54}" type="slidenum">
              <a:rPr lang="en-US" altLang="en-US" sz="1200" b="0">
                <a:cs typeface="Arial" panose="020B0604020202020204" pitchFamily="34" charset="0"/>
              </a:rPr>
              <a:pPr eaLnBrk="1" hangingPunct="1"/>
              <a:t>27</a:t>
            </a:fld>
            <a:endParaRPr lang="en-US" altLang="en-US" sz="1200" b="0">
              <a:cs typeface="Arial" panose="020B0604020202020204" pitchFamily="34" charset="0"/>
            </a:endParaRPr>
          </a:p>
        </p:txBody>
      </p:sp>
    </p:spTree>
    <p:extLst>
      <p:ext uri="{BB962C8B-B14F-4D97-AF65-F5344CB8AC3E}">
        <p14:creationId xmlns:p14="http://schemas.microsoft.com/office/powerpoint/2010/main" val="249759376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Slide Image Placeholder 1"/>
          <p:cNvSpPr>
            <a:spLocks noGrp="1" noRot="1" noChangeAspect="1" noTextEdit="1"/>
          </p:cNvSpPr>
          <p:nvPr>
            <p:ph type="sldImg"/>
          </p:nvPr>
        </p:nvSpPr>
        <p:spPr>
          <a:xfrm>
            <a:off x="685800" y="1143000"/>
            <a:ext cx="5486400" cy="3086100"/>
          </a:xfrm>
          <a:ln/>
        </p:spPr>
      </p:sp>
      <p:sp>
        <p:nvSpPr>
          <p:cNvPr id="1402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rtl="1"/>
            <a:r>
              <a:rPr lang="fa-IR" altLang="en-US" dirty="0" smtClean="0">
                <a:latin typeface="Arial" panose="020B0604020202020204" pitchFamily="34" charset="0"/>
                <a:cs typeface="Arial" panose="020B0604020202020204" pitchFamily="34" charset="0"/>
              </a:rPr>
              <a:t>برخی دستگاه ها این امکان را دارند که از جاهای دیگر غیر از نوک انگشت (</a:t>
            </a:r>
            <a:r>
              <a:rPr lang="en-US" altLang="en-US" dirty="0" smtClean="0">
                <a:latin typeface="Arial" panose="020B0604020202020204" pitchFamily="34" charset="0"/>
                <a:cs typeface="Arial" panose="020B0604020202020204" pitchFamily="34" charset="0"/>
              </a:rPr>
              <a:t>AST</a:t>
            </a:r>
            <a:r>
              <a:rPr lang="fa-IR" altLang="en-US" dirty="0" smtClean="0">
                <a:latin typeface="Arial" panose="020B0604020202020204" pitchFamily="34" charset="0"/>
                <a:cs typeface="Arial" panose="020B0604020202020204" pitchFamily="34" charset="0"/>
              </a:rPr>
              <a:t>) هم خون بگیرند. فقط اشکالش این است که مانند نوک انگشت، قند لحظه را گزارش نمی کند.</a:t>
            </a:r>
            <a:endParaRPr lang="en-US" altLang="en-US" dirty="0" smtClean="0">
              <a:latin typeface="Arial" panose="020B0604020202020204" pitchFamily="34" charset="0"/>
              <a:cs typeface="Arial" panose="020B0604020202020204" pitchFamily="34" charset="0"/>
            </a:endParaRPr>
          </a:p>
          <a:p>
            <a:r>
              <a:rPr lang="en-US" altLang="en-US" dirty="0" smtClean="0">
                <a:latin typeface="Arial" panose="020B0604020202020204" pitchFamily="34" charset="0"/>
                <a:cs typeface="Arial" panose="020B0604020202020204" pitchFamily="34" charset="0"/>
              </a:rPr>
              <a:t>Blood Flow</a:t>
            </a:r>
          </a:p>
          <a:p>
            <a:r>
              <a:rPr lang="en-US" altLang="en-US" dirty="0" smtClean="0">
                <a:latin typeface="Arial" panose="020B0604020202020204" pitchFamily="34" charset="0"/>
                <a:cs typeface="Arial" panose="020B0604020202020204" pitchFamily="34" charset="0"/>
              </a:rPr>
              <a:t>»Fingers = 33 ±10 mL / g •min at 19-22 °C</a:t>
            </a:r>
          </a:p>
          <a:p>
            <a:r>
              <a:rPr lang="en-US" altLang="en-US" dirty="0" smtClean="0">
                <a:latin typeface="Arial" panose="020B0604020202020204" pitchFamily="34" charset="0"/>
                <a:cs typeface="Arial" panose="020B0604020202020204" pitchFamily="34" charset="0"/>
              </a:rPr>
              <a:t>»Forearm = 4-6 mL / g •min at 19-22 °C</a:t>
            </a:r>
          </a:p>
          <a:p>
            <a:r>
              <a:rPr lang="en-US" altLang="en-US" dirty="0" smtClean="0">
                <a:latin typeface="Arial" panose="020B0604020202020204" pitchFamily="34" charset="0"/>
                <a:cs typeface="Arial" panose="020B0604020202020204" pitchFamily="34" charset="0"/>
              </a:rPr>
              <a:t>»Abdomen = 4-6 mL / g •min at 19-22 °C</a:t>
            </a:r>
          </a:p>
          <a:p>
            <a:r>
              <a:rPr lang="en-US" altLang="en-US" dirty="0" smtClean="0">
                <a:latin typeface="Arial" panose="020B0604020202020204" pitchFamily="34" charset="0"/>
                <a:cs typeface="Arial" panose="020B0604020202020204" pitchFamily="34" charset="0"/>
              </a:rPr>
              <a:t>Relative nerve tissue density</a:t>
            </a:r>
          </a:p>
          <a:p>
            <a:r>
              <a:rPr lang="en-US" altLang="en-US" dirty="0" smtClean="0">
                <a:latin typeface="Arial" panose="020B0604020202020204" pitchFamily="34" charset="0"/>
                <a:cs typeface="Arial" panose="020B0604020202020204" pitchFamily="34" charset="0"/>
              </a:rPr>
              <a:t>»Fingers: Highly enervated (pain issues)</a:t>
            </a:r>
          </a:p>
          <a:p>
            <a:r>
              <a:rPr lang="en-US" altLang="en-US" dirty="0" smtClean="0">
                <a:latin typeface="Arial" panose="020B0604020202020204" pitchFamily="34" charset="0"/>
                <a:cs typeface="Arial" panose="020B0604020202020204" pitchFamily="34" charset="0"/>
              </a:rPr>
              <a:t>»Forearm: 20-25% of finger nerve levels</a:t>
            </a:r>
          </a:p>
          <a:p>
            <a:r>
              <a:rPr lang="en-US" altLang="en-US" dirty="0" smtClean="0">
                <a:latin typeface="Arial" panose="020B0604020202020204" pitchFamily="34" charset="0"/>
                <a:cs typeface="Arial" panose="020B0604020202020204" pitchFamily="34" charset="0"/>
              </a:rPr>
              <a:t>»Palm: 75% of finger nerve density</a:t>
            </a:r>
          </a:p>
          <a:p>
            <a:r>
              <a:rPr lang="en-US" altLang="en-US" dirty="0" smtClean="0">
                <a:latin typeface="Arial" panose="020B0604020202020204" pitchFamily="34" charset="0"/>
                <a:cs typeface="Arial" panose="020B0604020202020204" pitchFamily="34" charset="0"/>
              </a:rPr>
              <a:t>Donald R. Parker, PhD, DABCC, </a:t>
            </a:r>
            <a:r>
              <a:rPr lang="en-US" altLang="en-US" dirty="0" err="1" smtClean="0">
                <a:latin typeface="Arial" panose="020B0604020202020204" pitchFamily="34" charset="0"/>
                <a:cs typeface="Arial" panose="020B0604020202020204" pitchFamily="34" charset="0"/>
              </a:rPr>
              <a:t>FACB,Chief</a:t>
            </a:r>
            <a:r>
              <a:rPr lang="en-US" altLang="en-US" dirty="0" smtClean="0">
                <a:latin typeface="Arial" panose="020B0604020202020204" pitchFamily="34" charset="0"/>
                <a:cs typeface="Arial" panose="020B0604020202020204" pitchFamily="34" charset="0"/>
              </a:rPr>
              <a:t> Scientific </a:t>
            </a:r>
            <a:r>
              <a:rPr lang="en-US" altLang="en-US" dirty="0" err="1" smtClean="0">
                <a:latin typeface="Arial" panose="020B0604020202020204" pitchFamily="34" charset="0"/>
                <a:cs typeface="Arial" panose="020B0604020202020204" pitchFamily="34" charset="0"/>
              </a:rPr>
              <a:t>Office,Bayer</a:t>
            </a:r>
            <a:r>
              <a:rPr lang="en-US" altLang="en-US" dirty="0" smtClean="0">
                <a:latin typeface="Arial" panose="020B0604020202020204" pitchFamily="34" charset="0"/>
                <a:cs typeface="Arial" panose="020B0604020202020204" pitchFamily="34" charset="0"/>
              </a:rPr>
              <a:t> Diabetes Care</a:t>
            </a:r>
          </a:p>
          <a:p>
            <a:pPr algn="r" rtl="1"/>
            <a:endParaRPr lang="en-US" altLang="en-US" dirty="0" smtClean="0">
              <a:latin typeface="Arial" panose="020B0604020202020204" pitchFamily="34" charset="0"/>
              <a:cs typeface="Arial" panose="020B0604020202020204" pitchFamily="34" charset="0"/>
            </a:endParaRPr>
          </a:p>
        </p:txBody>
      </p:sp>
      <p:sp>
        <p:nvSpPr>
          <p:cNvPr id="1402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fld id="{618FC570-8B1D-4B10-97A1-F0AE4C6D4D54}" type="slidenum">
              <a:rPr lang="en-US" altLang="en-US" sz="1200" b="0">
                <a:cs typeface="Arial" panose="020B0604020202020204" pitchFamily="34" charset="0"/>
              </a:rPr>
              <a:pPr eaLnBrk="1" hangingPunct="1"/>
              <a:t>28</a:t>
            </a:fld>
            <a:endParaRPr lang="en-US" altLang="en-US" sz="1200" b="0">
              <a:cs typeface="Arial" panose="020B0604020202020204" pitchFamily="34" charset="0"/>
            </a:endParaRPr>
          </a:p>
        </p:txBody>
      </p:sp>
    </p:spTree>
    <p:extLst>
      <p:ext uri="{BB962C8B-B14F-4D97-AF65-F5344CB8AC3E}">
        <p14:creationId xmlns:p14="http://schemas.microsoft.com/office/powerpoint/2010/main" val="7815600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Slide Image Placeholder 1"/>
          <p:cNvSpPr>
            <a:spLocks noGrp="1" noRot="1" noChangeAspect="1" noTextEdit="1"/>
          </p:cNvSpPr>
          <p:nvPr>
            <p:ph type="sldImg"/>
          </p:nvPr>
        </p:nvSpPr>
        <p:spPr>
          <a:xfrm>
            <a:off x="685800" y="1143000"/>
            <a:ext cx="5486400" cy="3086100"/>
          </a:xfrm>
          <a:ln/>
        </p:spPr>
      </p:sp>
      <p:sp>
        <p:nvSpPr>
          <p:cNvPr id="1423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200" b="0" i="0" kern="1200" dirty="0" smtClean="0">
                <a:solidFill>
                  <a:schemeClr val="tx1"/>
                </a:solidFill>
                <a:effectLst/>
                <a:latin typeface="+mn-lt"/>
                <a:ea typeface="+mn-ea"/>
                <a:cs typeface="+mn-cs"/>
              </a:rPr>
              <a:t>Some blood glucose meters allow you to use a blood sample from a </a:t>
            </a:r>
            <a:r>
              <a:rPr lang="en-US" sz="1200" b="0" i="0" kern="1200" dirty="0" err="1" smtClean="0">
                <a:solidFill>
                  <a:schemeClr val="tx1"/>
                </a:solidFill>
                <a:effectLst/>
                <a:latin typeface="+mn-lt"/>
                <a:ea typeface="+mn-ea"/>
                <a:cs typeface="+mn-cs"/>
              </a:rPr>
              <a:t>nonfingertip</a:t>
            </a:r>
            <a:r>
              <a:rPr lang="en-US" sz="1200" b="0" i="0" kern="1200" dirty="0" smtClean="0">
                <a:solidFill>
                  <a:schemeClr val="tx1"/>
                </a:solidFill>
                <a:effectLst/>
                <a:latin typeface="+mn-lt"/>
                <a:ea typeface="+mn-ea"/>
                <a:cs typeface="+mn-cs"/>
              </a:rPr>
              <a:t> or alternate site such as your palm, forearm or upper arm.</a:t>
            </a:r>
            <a:r>
              <a:rPr lang="en-US" sz="1200" b="0" i="0" kern="1200" baseline="30000" dirty="0" smtClean="0">
                <a:solidFill>
                  <a:schemeClr val="tx1"/>
                </a:solidFill>
                <a:effectLst/>
                <a:latin typeface="+mn-lt"/>
                <a:ea typeface="+mn-ea"/>
                <a:cs typeface="+mn-cs"/>
              </a:rPr>
              <a:t>2</a:t>
            </a:r>
            <a:r>
              <a:rPr lang="en-US" sz="1200" b="0" i="0" kern="1200" dirty="0" smtClean="0">
                <a:solidFill>
                  <a:schemeClr val="tx1"/>
                </a:solidFill>
                <a:effectLst/>
                <a:latin typeface="+mn-lt"/>
                <a:ea typeface="+mn-ea"/>
                <a:cs typeface="+mn-cs"/>
              </a:rPr>
              <a:t> Because the skin of these areas contains fewer nerves than the fingertip, alternate site testing may be more comfortable.</a:t>
            </a:r>
            <a:r>
              <a:rPr lang="en-US" sz="1200" b="0" i="0" kern="1200" baseline="30000" dirty="0" smtClean="0">
                <a:solidFill>
                  <a:schemeClr val="tx1"/>
                </a:solidFill>
                <a:effectLst/>
                <a:latin typeface="+mn-lt"/>
                <a:ea typeface="+mn-ea"/>
                <a:cs typeface="+mn-cs"/>
              </a:rPr>
              <a:t>3</a:t>
            </a:r>
            <a:endParaRPr lang="en-US" sz="1200" b="0" i="0" kern="1200" dirty="0" smtClean="0">
              <a:solidFill>
                <a:schemeClr val="tx1"/>
              </a:solidFill>
              <a:effectLst/>
              <a:latin typeface="+mn-lt"/>
              <a:ea typeface="+mn-ea"/>
              <a:cs typeface="+mn-cs"/>
            </a:endParaRPr>
          </a:p>
          <a:p>
            <a:r>
              <a:rPr lang="en-US" sz="1200" b="0" i="0" kern="1200" dirty="0" smtClean="0">
                <a:solidFill>
                  <a:schemeClr val="tx1"/>
                </a:solidFill>
                <a:effectLst/>
                <a:latin typeface="+mn-lt"/>
                <a:ea typeface="+mn-ea"/>
                <a:cs typeface="+mn-cs"/>
              </a:rPr>
              <a:t>It's important to know that while blood from your fingertip can be tested at any time, there are times when alternate site testing may not give you the most accurate result.</a:t>
            </a:r>
          </a:p>
          <a:p>
            <a:r>
              <a:rPr lang="en-US" sz="1200" b="0" i="0" kern="1200" dirty="0" smtClean="0">
                <a:solidFill>
                  <a:schemeClr val="tx1"/>
                </a:solidFill>
                <a:effectLst/>
                <a:latin typeface="+mn-lt"/>
                <a:ea typeface="+mn-ea"/>
                <a:cs typeface="+mn-cs"/>
              </a:rPr>
              <a:t>When it's okay—and not okay—to check from alternate sites</a:t>
            </a:r>
          </a:p>
          <a:p>
            <a:r>
              <a:rPr lang="en-US" sz="1200" b="0" i="0" kern="1200" dirty="0" smtClean="0">
                <a:solidFill>
                  <a:schemeClr val="tx1"/>
                </a:solidFill>
                <a:effectLst/>
                <a:latin typeface="+mn-lt"/>
                <a:ea typeface="+mn-ea"/>
                <a:cs typeface="+mn-cs"/>
              </a:rPr>
              <a:t>Alternate site testing should only be used when your blood sugar is stable. For example:</a:t>
            </a:r>
            <a:r>
              <a:rPr lang="en-US" sz="1200" b="0" i="0" kern="1200" baseline="30000" dirty="0" smtClean="0">
                <a:solidFill>
                  <a:schemeClr val="tx1"/>
                </a:solidFill>
                <a:effectLst/>
                <a:latin typeface="+mn-lt"/>
                <a:ea typeface="+mn-ea"/>
                <a:cs typeface="+mn-cs"/>
              </a:rPr>
              <a:t>4</a:t>
            </a:r>
            <a:endParaRPr lang="en-US" sz="1200" b="0" i="0" kern="1200" dirty="0" smtClean="0">
              <a:solidFill>
                <a:schemeClr val="tx1"/>
              </a:solidFill>
              <a:effectLst/>
              <a:latin typeface="+mn-lt"/>
              <a:ea typeface="+mn-ea"/>
              <a:cs typeface="+mn-cs"/>
            </a:endParaRPr>
          </a:p>
          <a:p>
            <a:r>
              <a:rPr lang="en-US" sz="1200" b="0" i="0" kern="1200" dirty="0" smtClean="0">
                <a:solidFill>
                  <a:schemeClr val="tx1"/>
                </a:solidFill>
                <a:effectLst/>
                <a:latin typeface="+mn-lt"/>
                <a:ea typeface="+mn-ea"/>
                <a:cs typeface="+mn-cs"/>
              </a:rPr>
              <a:t>Immediately before a meal</a:t>
            </a:r>
          </a:p>
          <a:p>
            <a:r>
              <a:rPr lang="en-US" sz="1200" b="0" i="0" kern="1200" dirty="0" smtClean="0">
                <a:solidFill>
                  <a:schemeClr val="tx1"/>
                </a:solidFill>
                <a:effectLst/>
                <a:latin typeface="+mn-lt"/>
                <a:ea typeface="+mn-ea"/>
                <a:cs typeface="+mn-cs"/>
              </a:rPr>
              <a:t>When fasting</a:t>
            </a:r>
          </a:p>
          <a:p>
            <a:r>
              <a:rPr lang="en-US" sz="1200" b="0" i="0" kern="1200" dirty="0" smtClean="0">
                <a:solidFill>
                  <a:schemeClr val="tx1"/>
                </a:solidFill>
                <a:effectLst/>
                <a:latin typeface="+mn-lt"/>
                <a:ea typeface="+mn-ea"/>
                <a:cs typeface="+mn-cs"/>
              </a:rPr>
              <a:t>Near bedtime</a:t>
            </a:r>
          </a:p>
          <a:p>
            <a:r>
              <a:rPr lang="en-US" sz="1200" b="0" i="0" kern="1200" dirty="0" smtClean="0">
                <a:solidFill>
                  <a:schemeClr val="tx1"/>
                </a:solidFill>
                <a:effectLst/>
                <a:latin typeface="+mn-lt"/>
                <a:ea typeface="+mn-ea"/>
                <a:cs typeface="+mn-cs"/>
              </a:rPr>
              <a:t>Always check from your fingertip, however, when blood sugar may be changing:</a:t>
            </a:r>
            <a:r>
              <a:rPr lang="en-US" sz="1200" b="0" i="0" kern="1200" baseline="30000" dirty="0" smtClean="0">
                <a:solidFill>
                  <a:schemeClr val="tx1"/>
                </a:solidFill>
                <a:effectLst/>
                <a:latin typeface="+mn-lt"/>
                <a:ea typeface="+mn-ea"/>
                <a:cs typeface="+mn-cs"/>
              </a:rPr>
              <a:t>4</a:t>
            </a:r>
            <a:endParaRPr lang="en-US" sz="1200" b="0" i="0" kern="1200" dirty="0" smtClean="0">
              <a:solidFill>
                <a:schemeClr val="tx1"/>
              </a:solidFill>
              <a:effectLst/>
              <a:latin typeface="+mn-lt"/>
              <a:ea typeface="+mn-ea"/>
              <a:cs typeface="+mn-cs"/>
            </a:endParaRPr>
          </a:p>
          <a:p>
            <a:r>
              <a:rPr lang="en-US" sz="1200" b="0" i="0" kern="1200" dirty="0" smtClean="0">
                <a:solidFill>
                  <a:schemeClr val="tx1"/>
                </a:solidFill>
                <a:effectLst/>
                <a:latin typeface="+mn-lt"/>
                <a:ea typeface="+mn-ea"/>
                <a:cs typeface="+mn-cs"/>
              </a:rPr>
              <a:t>Following a meal, when blood sugar is rising quickly</a:t>
            </a:r>
          </a:p>
          <a:p>
            <a:r>
              <a:rPr lang="en-US" sz="1200" b="0" i="0" kern="1200" dirty="0" smtClean="0">
                <a:solidFill>
                  <a:schemeClr val="tx1"/>
                </a:solidFill>
                <a:effectLst/>
                <a:latin typeface="+mn-lt"/>
                <a:ea typeface="+mn-ea"/>
                <a:cs typeface="+mn-cs"/>
              </a:rPr>
              <a:t>After exercise</a:t>
            </a:r>
          </a:p>
          <a:p>
            <a:r>
              <a:rPr lang="en-US" sz="1200" b="0" i="0" kern="1200" dirty="0" smtClean="0">
                <a:solidFill>
                  <a:schemeClr val="tx1"/>
                </a:solidFill>
                <a:effectLst/>
                <a:latin typeface="+mn-lt"/>
                <a:ea typeface="+mn-ea"/>
                <a:cs typeface="+mn-cs"/>
              </a:rPr>
              <a:t>Whenever you think your blood sugar might be low or falling</a:t>
            </a:r>
          </a:p>
          <a:p>
            <a:r>
              <a:rPr lang="en-US" sz="1200" b="0" i="0" kern="1200" dirty="0" smtClean="0">
                <a:solidFill>
                  <a:schemeClr val="tx1"/>
                </a:solidFill>
                <a:effectLst/>
                <a:latin typeface="+mn-lt"/>
                <a:ea typeface="+mn-ea"/>
                <a:cs typeface="+mn-cs"/>
              </a:rPr>
              <a:t>Important alternate site testing notes</a:t>
            </a:r>
          </a:p>
          <a:p>
            <a:r>
              <a:rPr lang="en-US" sz="1200" b="0" i="0" kern="1200" dirty="0" smtClean="0">
                <a:solidFill>
                  <a:schemeClr val="tx1"/>
                </a:solidFill>
                <a:effectLst/>
                <a:latin typeface="+mn-lt"/>
                <a:ea typeface="+mn-ea"/>
                <a:cs typeface="+mn-cs"/>
              </a:rPr>
              <a:t>If you're considering alternate site testing to check your blood glucose, please remember:</a:t>
            </a:r>
          </a:p>
          <a:p>
            <a:r>
              <a:rPr lang="en-US" sz="1200" b="0" i="0" kern="1200" dirty="0" smtClean="0">
                <a:solidFill>
                  <a:schemeClr val="tx1"/>
                </a:solidFill>
                <a:effectLst/>
                <a:latin typeface="+mn-lt"/>
                <a:ea typeface="+mn-ea"/>
                <a:cs typeface="+mn-cs"/>
              </a:rPr>
              <a:t>Never ignore the symptoms of low or high blood sugar.</a:t>
            </a:r>
          </a:p>
          <a:p>
            <a:r>
              <a:rPr lang="en-US" sz="1200" b="0" i="0" kern="1200" dirty="0" smtClean="0">
                <a:solidFill>
                  <a:schemeClr val="tx1"/>
                </a:solidFill>
                <a:effectLst/>
                <a:latin typeface="+mn-lt"/>
                <a:ea typeface="+mn-ea"/>
                <a:cs typeface="+mn-cs"/>
              </a:rPr>
              <a:t>If the results of a blood glucose test don't match the way you feel, confirm with a fingertip test. If the fingertip result still doesn't seem to reflect the way you feel, get in touch with your healthcare professional.</a:t>
            </a:r>
          </a:p>
          <a:p>
            <a:r>
              <a:rPr lang="en-US" sz="1200" b="0" i="0" kern="1200" dirty="0" smtClean="0">
                <a:solidFill>
                  <a:schemeClr val="tx1"/>
                </a:solidFill>
                <a:effectLst/>
                <a:latin typeface="+mn-lt"/>
                <a:ea typeface="+mn-ea"/>
                <a:cs typeface="+mn-cs"/>
              </a:rPr>
              <a:t>Please talk to your healthcare professional before using sites other than your fingertip for testing blood sugar.</a:t>
            </a:r>
          </a:p>
          <a:p>
            <a:r>
              <a:rPr lang="en-US" sz="1200" b="0" i="0" kern="1200" baseline="30000" dirty="0" smtClean="0">
                <a:solidFill>
                  <a:schemeClr val="tx1"/>
                </a:solidFill>
                <a:effectLst/>
                <a:latin typeface="+mn-lt"/>
                <a:ea typeface="+mn-ea"/>
                <a:cs typeface="+mn-cs"/>
              </a:rPr>
              <a:t>1</a:t>
            </a:r>
            <a:r>
              <a:rPr lang="en-US" sz="1200" b="0" i="0" kern="1200" dirty="0" smtClean="0">
                <a:solidFill>
                  <a:schemeClr val="tx1"/>
                </a:solidFill>
                <a:effectLst/>
                <a:latin typeface="+mn-lt"/>
                <a:ea typeface="+mn-ea"/>
                <a:cs typeface="+mn-cs"/>
              </a:rPr>
              <a:t>Ranked first most often versus leading competitors. Data on file.</a:t>
            </a:r>
          </a:p>
          <a:p>
            <a:r>
              <a:rPr lang="en-US" sz="1200" b="0" i="0" kern="1200" baseline="30000" dirty="0" smtClean="0">
                <a:solidFill>
                  <a:schemeClr val="tx1"/>
                </a:solidFill>
                <a:effectLst/>
                <a:latin typeface="+mn-lt"/>
                <a:ea typeface="+mn-ea"/>
                <a:cs typeface="+mn-cs"/>
              </a:rPr>
              <a:t>2</a:t>
            </a:r>
            <a:r>
              <a:rPr lang="en-US" sz="1200" b="0" i="0" kern="1200" dirty="0" smtClean="0">
                <a:solidFill>
                  <a:schemeClr val="tx1"/>
                </a:solidFill>
                <a:effectLst/>
                <a:latin typeface="+mn-lt"/>
                <a:ea typeface="+mn-ea"/>
                <a:cs typeface="+mn-cs"/>
              </a:rPr>
              <a:t>Talk with your healthcare professional before deciding if alternate site testing is right for you.</a:t>
            </a:r>
          </a:p>
          <a:p>
            <a:r>
              <a:rPr lang="en-US" sz="1200" b="0" i="0" kern="1200" baseline="30000" dirty="0" smtClean="0">
                <a:solidFill>
                  <a:schemeClr val="tx1"/>
                </a:solidFill>
                <a:effectLst/>
                <a:latin typeface="+mn-lt"/>
                <a:ea typeface="+mn-ea"/>
                <a:cs typeface="+mn-cs"/>
              </a:rPr>
              <a:t>3</a:t>
            </a:r>
            <a:r>
              <a:rPr lang="en-US" sz="1200" b="0" i="0" kern="1200" dirty="0" smtClean="0">
                <a:solidFill>
                  <a:schemeClr val="tx1"/>
                </a:solidFill>
                <a:effectLst/>
                <a:latin typeface="+mn-lt"/>
                <a:ea typeface="+mn-ea"/>
                <a:cs typeface="+mn-cs"/>
              </a:rPr>
              <a:t>New Scientist. Fingertips and forehead are most sensitive to pain. Available at: </a:t>
            </a:r>
            <a:r>
              <a:rPr lang="en-US" sz="1200" b="0" i="0" u="none" strike="noStrike" kern="1200" dirty="0" smtClean="0">
                <a:solidFill>
                  <a:schemeClr val="tx1"/>
                </a:solidFill>
                <a:effectLst/>
                <a:latin typeface="+mn-lt"/>
                <a:ea typeface="+mn-ea"/>
                <a:cs typeface="+mn-cs"/>
                <a:hlinkClick r:id="rId3" tooltip="https://www.newscientist.com/article/dn25688-fingertips-and-forehead-are..."/>
              </a:rPr>
              <a:t>https://www.newscientist.com/article/dn25688-fingertips-and-forehead-are...</a:t>
            </a:r>
            <a:r>
              <a:rPr lang="en-US" sz="1200" b="0" i="0" kern="1200" dirty="0" smtClean="0">
                <a:solidFill>
                  <a:schemeClr val="tx1"/>
                </a:solidFill>
                <a:effectLst/>
                <a:latin typeface="+mn-lt"/>
                <a:ea typeface="+mn-ea"/>
                <a:cs typeface="+mn-cs"/>
              </a:rPr>
              <a:t>. Accessed March 14, 2016.</a:t>
            </a:r>
          </a:p>
          <a:p>
            <a:r>
              <a:rPr lang="en-US" sz="1200" b="0" i="0" kern="1200" baseline="30000" dirty="0" smtClean="0">
                <a:solidFill>
                  <a:schemeClr val="tx1"/>
                </a:solidFill>
                <a:effectLst/>
                <a:latin typeface="+mn-lt"/>
                <a:ea typeface="+mn-ea"/>
                <a:cs typeface="+mn-cs"/>
              </a:rPr>
              <a:t>4</a:t>
            </a:r>
            <a:r>
              <a:rPr lang="en-US" sz="1200" b="0" i="0" kern="1200" dirty="0" smtClean="0">
                <a:solidFill>
                  <a:schemeClr val="tx1"/>
                </a:solidFill>
                <a:effectLst/>
                <a:latin typeface="+mn-lt"/>
                <a:ea typeface="+mn-ea"/>
                <a:cs typeface="+mn-cs"/>
              </a:rPr>
              <a:t>Bina DM, et. al. Clinical impact of prandial state, exercise, and site preparation on the equivalence of alternative-site blood glucose testing. </a:t>
            </a:r>
            <a:r>
              <a:rPr lang="en-US" sz="1200" b="0" i="1" kern="1200" dirty="0" smtClean="0">
                <a:solidFill>
                  <a:schemeClr val="tx1"/>
                </a:solidFill>
                <a:effectLst/>
                <a:latin typeface="+mn-lt"/>
                <a:ea typeface="+mn-ea"/>
                <a:cs typeface="+mn-cs"/>
              </a:rPr>
              <a:t>Diabetes Care</a:t>
            </a:r>
            <a:r>
              <a:rPr lang="en-US" sz="1200" b="0" i="0" kern="1200" dirty="0" smtClean="0">
                <a:solidFill>
                  <a:schemeClr val="tx1"/>
                </a:solidFill>
                <a:effectLst/>
                <a:latin typeface="+mn-lt"/>
                <a:ea typeface="+mn-ea"/>
                <a:cs typeface="+mn-cs"/>
              </a:rPr>
              <a:t>. 2003; 26:981-985. Available at: </a:t>
            </a:r>
            <a:r>
              <a:rPr lang="en-US" sz="1200" b="0" i="0" u="none" strike="noStrike" kern="1200" dirty="0" smtClean="0">
                <a:solidFill>
                  <a:schemeClr val="tx1"/>
                </a:solidFill>
                <a:effectLst/>
                <a:latin typeface="+mn-lt"/>
                <a:ea typeface="+mn-ea"/>
                <a:cs typeface="+mn-cs"/>
                <a:hlinkClick r:id="rId4" tooltip="http://care.diabetesjournals.org/content/26/4/981.full"/>
              </a:rPr>
              <a:t>http://care.diabetesjournals.org/content/26/4/981.full</a:t>
            </a:r>
            <a:r>
              <a:rPr lang="en-US" sz="1200" b="0" i="0" kern="1200" dirty="0" smtClean="0">
                <a:solidFill>
                  <a:schemeClr val="tx1"/>
                </a:solidFill>
                <a:effectLst/>
                <a:latin typeface="+mn-lt"/>
                <a:ea typeface="+mn-ea"/>
                <a:cs typeface="+mn-cs"/>
              </a:rPr>
              <a:t>. Accessed March 14, 2016.</a:t>
            </a:r>
            <a:endParaRPr lang="en-US" sz="1200" b="0" i="0" kern="1200" dirty="0">
              <a:solidFill>
                <a:schemeClr val="tx1"/>
              </a:solidFill>
              <a:effectLst/>
              <a:latin typeface="+mn-lt"/>
              <a:ea typeface="+mn-ea"/>
              <a:cs typeface="+mn-cs"/>
            </a:endParaRPr>
          </a:p>
        </p:txBody>
      </p:sp>
      <p:sp>
        <p:nvSpPr>
          <p:cNvPr id="1423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fld id="{B8500E1B-E2AF-431A-8470-677AF345D404}" type="slidenum">
              <a:rPr lang="en-US" altLang="en-US" sz="1200" b="0">
                <a:cs typeface="Arial" panose="020B0604020202020204" pitchFamily="34" charset="0"/>
              </a:rPr>
              <a:pPr eaLnBrk="1" hangingPunct="1"/>
              <a:t>29</a:t>
            </a:fld>
            <a:endParaRPr lang="en-US" altLang="en-US" sz="1200" b="0">
              <a:cs typeface="Arial" panose="020B0604020202020204" pitchFamily="34" charset="0"/>
            </a:endParaRPr>
          </a:p>
        </p:txBody>
      </p:sp>
    </p:spTree>
    <p:extLst>
      <p:ext uri="{BB962C8B-B14F-4D97-AF65-F5344CB8AC3E}">
        <p14:creationId xmlns:p14="http://schemas.microsoft.com/office/powerpoint/2010/main" val="9496972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Factors With a Potential Impact on the Analytical</a:t>
            </a:r>
          </a:p>
          <a:p>
            <a:r>
              <a:rPr lang="en-US" sz="1200" b="0" i="0" u="none" strike="noStrike" kern="1200" baseline="0" dirty="0" smtClean="0">
                <a:solidFill>
                  <a:schemeClr val="tx1"/>
                </a:solidFill>
                <a:latin typeface="+mn-lt"/>
                <a:ea typeface="+mn-ea"/>
                <a:cs typeface="+mn-cs"/>
              </a:rPr>
              <a:t>Performance of SMBG.</a:t>
            </a:r>
          </a:p>
          <a:p>
            <a:r>
              <a:rPr lang="en-US" sz="1200" b="0" i="0" u="none" strike="noStrike" kern="1200" baseline="0" dirty="0" smtClean="0">
                <a:solidFill>
                  <a:schemeClr val="tx1"/>
                </a:solidFill>
                <a:latin typeface="+mn-lt"/>
                <a:ea typeface="+mn-ea"/>
                <a:cs typeface="+mn-cs"/>
              </a:rPr>
              <a:t>Human</a:t>
            </a:r>
            <a:r>
              <a:rPr lang="fa-IR" sz="1200" b="0" i="0" u="none" strike="noStrike" kern="1200" baseline="0" dirty="0" smtClean="0">
                <a:solidFill>
                  <a:schemeClr val="tx1"/>
                </a:solidFill>
                <a:latin typeface="+mn-lt"/>
                <a:ea typeface="+mn-ea"/>
                <a:cs typeface="+mn-cs"/>
              </a:rPr>
              <a:t>: </a:t>
            </a:r>
          </a:p>
          <a:p>
            <a:r>
              <a:rPr lang="en-US" sz="1200" b="0" i="0" u="none" strike="noStrike" kern="1200" baseline="0" dirty="0" smtClean="0">
                <a:solidFill>
                  <a:schemeClr val="tx1"/>
                </a:solidFill>
                <a:latin typeface="+mn-lt"/>
                <a:ea typeface="+mn-ea"/>
                <a:cs typeface="+mn-cs"/>
              </a:rPr>
              <a:t>Incorrect use of BG meters</a:t>
            </a:r>
          </a:p>
          <a:p>
            <a:r>
              <a:rPr lang="en-US" sz="1200" b="0" i="0" u="none" strike="noStrike" kern="1200" baseline="0" dirty="0" smtClean="0">
                <a:solidFill>
                  <a:schemeClr val="tx1"/>
                </a:solidFill>
                <a:latin typeface="+mn-lt"/>
                <a:ea typeface="+mn-ea"/>
                <a:cs typeface="+mn-cs"/>
              </a:rPr>
              <a:t>Incorrect performance of coding</a:t>
            </a:r>
          </a:p>
          <a:p>
            <a:r>
              <a:rPr lang="en-US" sz="1200" b="0" i="0" u="none" strike="noStrike" kern="1200" baseline="0" dirty="0" smtClean="0">
                <a:solidFill>
                  <a:schemeClr val="tx1"/>
                </a:solidFill>
                <a:latin typeface="+mn-lt"/>
                <a:ea typeface="+mn-ea"/>
                <a:cs typeface="+mn-cs"/>
              </a:rPr>
              <a:t>Inappropriate storage and usage of test</a:t>
            </a:r>
          </a:p>
          <a:p>
            <a:r>
              <a:rPr lang="en-US" sz="1200" b="0" i="0" u="none" strike="noStrike" kern="1200" baseline="0" dirty="0" smtClean="0">
                <a:solidFill>
                  <a:schemeClr val="tx1"/>
                </a:solidFill>
                <a:latin typeface="+mn-lt"/>
                <a:ea typeface="+mn-ea"/>
                <a:cs typeface="+mn-cs"/>
              </a:rPr>
              <a:t>strips</a:t>
            </a:r>
          </a:p>
          <a:p>
            <a:r>
              <a:rPr lang="en-US" sz="1200" b="0" i="0" u="none" strike="noStrike" kern="1200" baseline="0" dirty="0" smtClean="0">
                <a:solidFill>
                  <a:schemeClr val="tx1"/>
                </a:solidFill>
                <a:latin typeface="+mn-lt"/>
                <a:ea typeface="+mn-ea"/>
                <a:cs typeface="+mn-cs"/>
              </a:rPr>
              <a:t>Inappropriate education of patients and</a:t>
            </a:r>
          </a:p>
          <a:p>
            <a:r>
              <a:rPr lang="en-US" sz="1200" b="0" i="0" u="none" strike="noStrike" kern="1200" baseline="0" dirty="0" smtClean="0">
                <a:solidFill>
                  <a:schemeClr val="tx1"/>
                </a:solidFill>
                <a:latin typeface="+mn-lt"/>
                <a:ea typeface="+mn-ea"/>
                <a:cs typeface="+mn-cs"/>
              </a:rPr>
              <a:t>diabetes team</a:t>
            </a:r>
          </a:p>
          <a:p>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Ref:</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Erbach</a:t>
            </a:r>
            <a:r>
              <a:rPr lang="en-US" dirty="0" smtClean="0"/>
              <a:t>, M., G. </a:t>
            </a:r>
            <a:r>
              <a:rPr lang="en-US" dirty="0" err="1" smtClean="0"/>
              <a:t>Freckmann</a:t>
            </a:r>
            <a:r>
              <a:rPr lang="en-US" dirty="0" smtClean="0"/>
              <a:t>, R. </a:t>
            </a:r>
            <a:r>
              <a:rPr lang="en-US" dirty="0" err="1" smtClean="0"/>
              <a:t>Hinzmann</a:t>
            </a:r>
            <a:r>
              <a:rPr lang="en-US" dirty="0" smtClean="0"/>
              <a:t>, B. Kulzer, R. Ziegler, L. Heinemann and O. Schnell (2016). "Interferences and Limitations in Blood Glucose Self-Testing: An Overview of the Current Knowledge." </a:t>
            </a:r>
            <a:r>
              <a:rPr lang="en-US" u="sng" dirty="0" smtClean="0"/>
              <a:t>J Diabetes </a:t>
            </a:r>
            <a:r>
              <a:rPr lang="en-US" u="sng" dirty="0" err="1" smtClean="0"/>
              <a:t>Sci</a:t>
            </a:r>
            <a:r>
              <a:rPr lang="en-US" u="sng" dirty="0" smtClean="0"/>
              <a:t> </a:t>
            </a:r>
            <a:r>
              <a:rPr lang="en-US" u="sng" dirty="0" err="1" smtClean="0"/>
              <a:t>Technol</a:t>
            </a:r>
            <a:r>
              <a:rPr lang="en-US" dirty="0" smtClean="0"/>
              <a:t> </a:t>
            </a:r>
            <a:r>
              <a:rPr lang="en-US" b="1" dirty="0" smtClean="0"/>
              <a:t>10</a:t>
            </a:r>
            <a:r>
              <a:rPr lang="en-US" dirty="0" smtClean="0"/>
              <a:t>(5): 1161-1168.</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A7F9E8BD-1A9A-4FD6-ADA2-57B8FEB75CA2}" type="slidenum">
              <a:rPr lang="en-US" smtClean="0"/>
              <a:t>30</a:t>
            </a:fld>
            <a:endParaRPr lang="en-US"/>
          </a:p>
        </p:txBody>
      </p:sp>
    </p:spTree>
    <p:extLst>
      <p:ext uri="{BB962C8B-B14F-4D97-AF65-F5344CB8AC3E}">
        <p14:creationId xmlns:p14="http://schemas.microsoft.com/office/powerpoint/2010/main" val="256619853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coding procedure is another potential source of error. Coding is needed to transfer information from the test strip</a:t>
            </a:r>
          </a:p>
          <a:p>
            <a:r>
              <a:rPr lang="en-US" sz="1200" b="0" i="0" u="none" strike="noStrike" kern="1200" baseline="0" dirty="0" smtClean="0">
                <a:solidFill>
                  <a:schemeClr val="tx1"/>
                </a:solidFill>
                <a:latin typeface="+mn-lt"/>
                <a:ea typeface="+mn-ea"/>
                <a:cs typeface="+mn-cs"/>
              </a:rPr>
              <a:t>calibration to the BG meter. Incorrect coding may lead to measurement errors of ±30% or more.21 However, most</a:t>
            </a:r>
          </a:p>
          <a:p>
            <a:r>
              <a:rPr lang="en-US" sz="1200" b="0" i="0" u="none" strike="noStrike" kern="1200" baseline="0" dirty="0" smtClean="0">
                <a:solidFill>
                  <a:schemeClr val="tx1"/>
                </a:solidFill>
                <a:latin typeface="+mn-lt"/>
                <a:ea typeface="+mn-ea"/>
                <a:cs typeface="+mn-cs"/>
              </a:rPr>
              <a:t>modern BG systems no longer require a coding step.</a:t>
            </a:r>
            <a:endParaRPr lang="en-US" dirty="0"/>
          </a:p>
        </p:txBody>
      </p:sp>
      <p:sp>
        <p:nvSpPr>
          <p:cNvPr id="4" name="Slide Number Placeholder 3"/>
          <p:cNvSpPr>
            <a:spLocks noGrp="1"/>
          </p:cNvSpPr>
          <p:nvPr>
            <p:ph type="sldNum" sz="quarter" idx="10"/>
          </p:nvPr>
        </p:nvSpPr>
        <p:spPr/>
        <p:txBody>
          <a:bodyPr/>
          <a:lstStyle/>
          <a:p>
            <a:fld id="{A7F9E8BD-1A9A-4FD6-ADA2-57B8FEB75CA2}" type="slidenum">
              <a:rPr lang="en-US" smtClean="0"/>
              <a:t>31</a:t>
            </a:fld>
            <a:endParaRPr lang="en-US"/>
          </a:p>
        </p:txBody>
      </p:sp>
    </p:spTree>
    <p:extLst>
      <p:ext uri="{BB962C8B-B14F-4D97-AF65-F5344CB8AC3E}">
        <p14:creationId xmlns:p14="http://schemas.microsoft.com/office/powerpoint/2010/main" val="36989061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Slide Image Placeholder 1"/>
          <p:cNvSpPr>
            <a:spLocks noGrp="1" noRot="1" noChangeAspect="1" noTextEdit="1"/>
          </p:cNvSpPr>
          <p:nvPr>
            <p:ph type="sldImg"/>
          </p:nvPr>
        </p:nvSpPr>
        <p:spPr>
          <a:xfrm>
            <a:off x="685800" y="1143000"/>
            <a:ext cx="5486400" cy="3086100"/>
          </a:xfrm>
          <a:ln/>
        </p:spPr>
      </p:sp>
      <p:sp>
        <p:nvSpPr>
          <p:cNvPr id="1464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a-IR" altLang="en-US" smtClean="0">
                <a:latin typeface="Arial" panose="020B0604020202020204" pitchFamily="34" charset="0"/>
                <a:cs typeface="Arial" panose="020B0604020202020204" pitchFamily="34" charset="0"/>
              </a:rPr>
              <a:t>در مطالعه ای که در آمریکا و اروپا انجام شد مشخص شد که 16% از بیماران آموزش دیده دچار خطای کدگذاری می شوند (یا اشتباه انجام می دهند یا فراموش می کنند).</a:t>
            </a:r>
            <a:endParaRPr lang="en-US" altLang="en-US" smtClean="0">
              <a:latin typeface="Arial" panose="020B0604020202020204" pitchFamily="34" charset="0"/>
              <a:cs typeface="Arial" panose="020B0604020202020204" pitchFamily="34" charset="0"/>
            </a:endParaRPr>
          </a:p>
          <a:p>
            <a:endParaRPr lang="en-US" altLang="en-US" smtClean="0">
              <a:latin typeface="Arial" panose="020B0604020202020204" pitchFamily="34" charset="0"/>
              <a:cs typeface="Arial" panose="020B0604020202020204" pitchFamily="34" charset="0"/>
            </a:endParaRPr>
          </a:p>
        </p:txBody>
      </p:sp>
      <p:sp>
        <p:nvSpPr>
          <p:cNvPr id="1464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fld id="{869E1A2B-137A-42FC-B433-CA4D08A440C6}" type="slidenum">
              <a:rPr lang="en-US" altLang="en-US" sz="1200" b="0">
                <a:cs typeface="Arial" panose="020B0604020202020204" pitchFamily="34" charset="0"/>
              </a:rPr>
              <a:pPr eaLnBrk="1" hangingPunct="1"/>
              <a:t>32</a:t>
            </a:fld>
            <a:endParaRPr lang="en-US" altLang="en-US" sz="1200" b="0">
              <a:cs typeface="Arial" panose="020B0604020202020204" pitchFamily="34" charset="0"/>
            </a:endParaRPr>
          </a:p>
        </p:txBody>
      </p:sp>
    </p:spTree>
    <p:extLst>
      <p:ext uri="{BB962C8B-B14F-4D97-AF65-F5344CB8AC3E}">
        <p14:creationId xmlns:p14="http://schemas.microsoft.com/office/powerpoint/2010/main" val="94880080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a-IR" altLang="en-US" dirty="0" smtClean="0">
                <a:latin typeface="Arial" panose="020B0604020202020204" pitchFamily="34" charset="0"/>
                <a:cs typeface="+mn-cs"/>
              </a:rPr>
              <a:t>این امر سبب می شود که در 50% موارد 2± واحد در تزریق انسولین اشتباه شود. که در مورد دستگاه های اتوکدینگ این خطای دوز نامناسب انسولین بسیار ناچیز است (1.4%)</a:t>
            </a:r>
            <a:endParaRPr lang="en-US" altLang="en-US" dirty="0" smtClean="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10"/>
          </p:nvPr>
        </p:nvSpPr>
        <p:spPr/>
        <p:txBody>
          <a:bodyPr/>
          <a:lstStyle/>
          <a:p>
            <a:fld id="{A7F9E8BD-1A9A-4FD6-ADA2-57B8FEB75CA2}" type="slidenum">
              <a:rPr lang="en-US" smtClean="0"/>
              <a:t>35</a:t>
            </a:fld>
            <a:endParaRPr lang="en-US"/>
          </a:p>
        </p:txBody>
      </p:sp>
    </p:spTree>
    <p:extLst>
      <p:ext uri="{BB962C8B-B14F-4D97-AF65-F5344CB8AC3E}">
        <p14:creationId xmlns:p14="http://schemas.microsoft.com/office/powerpoint/2010/main" val="34595421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Factors With a Potential Impact on the Analytical</a:t>
            </a:r>
          </a:p>
          <a:p>
            <a:r>
              <a:rPr lang="en-US" sz="1200" b="0" i="0" u="none" strike="noStrike" kern="1200" baseline="0" dirty="0" smtClean="0">
                <a:solidFill>
                  <a:schemeClr val="tx1"/>
                </a:solidFill>
                <a:latin typeface="+mn-lt"/>
                <a:ea typeface="+mn-ea"/>
                <a:cs typeface="+mn-cs"/>
              </a:rPr>
              <a:t>Performance of SMBG.</a:t>
            </a:r>
          </a:p>
          <a:p>
            <a:r>
              <a:rPr lang="en-US" sz="1200" b="0" i="0" u="none" strike="noStrike" kern="1200" baseline="0" dirty="0" smtClean="0">
                <a:solidFill>
                  <a:schemeClr val="tx1"/>
                </a:solidFill>
                <a:latin typeface="+mn-lt"/>
                <a:ea typeface="+mn-ea"/>
                <a:cs typeface="+mn-cs"/>
              </a:rPr>
              <a:t>Human</a:t>
            </a:r>
            <a:r>
              <a:rPr lang="fa-IR" sz="1200" b="0" i="0" u="none" strike="noStrike" kern="1200" baseline="0" dirty="0" smtClean="0">
                <a:solidFill>
                  <a:schemeClr val="tx1"/>
                </a:solidFill>
                <a:latin typeface="+mn-lt"/>
                <a:ea typeface="+mn-ea"/>
                <a:cs typeface="+mn-cs"/>
              </a:rPr>
              <a:t>: </a:t>
            </a:r>
          </a:p>
          <a:p>
            <a:r>
              <a:rPr lang="en-US" sz="1200" b="0" i="0" u="none" strike="noStrike" kern="1200" baseline="0" dirty="0" smtClean="0">
                <a:solidFill>
                  <a:schemeClr val="tx1"/>
                </a:solidFill>
                <a:latin typeface="+mn-lt"/>
                <a:ea typeface="+mn-ea"/>
                <a:cs typeface="+mn-cs"/>
              </a:rPr>
              <a:t>Incorrect use of BG meters</a:t>
            </a:r>
          </a:p>
          <a:p>
            <a:r>
              <a:rPr lang="en-US" sz="1200" b="0" i="0" u="none" strike="noStrike" kern="1200" baseline="0" dirty="0" smtClean="0">
                <a:solidFill>
                  <a:schemeClr val="tx1"/>
                </a:solidFill>
                <a:latin typeface="+mn-lt"/>
                <a:ea typeface="+mn-ea"/>
                <a:cs typeface="+mn-cs"/>
              </a:rPr>
              <a:t>Incorrect performance of coding</a:t>
            </a:r>
          </a:p>
          <a:p>
            <a:r>
              <a:rPr lang="en-US" sz="1200" b="0" i="0" u="none" strike="noStrike" kern="1200" baseline="0" dirty="0" smtClean="0">
                <a:solidFill>
                  <a:schemeClr val="tx1"/>
                </a:solidFill>
                <a:latin typeface="+mn-lt"/>
                <a:ea typeface="+mn-ea"/>
                <a:cs typeface="+mn-cs"/>
              </a:rPr>
              <a:t>Inappropriate storage and usage of test</a:t>
            </a:r>
          </a:p>
          <a:p>
            <a:r>
              <a:rPr lang="en-US" sz="1200" b="0" i="0" u="none" strike="noStrike" kern="1200" baseline="0" dirty="0" smtClean="0">
                <a:solidFill>
                  <a:schemeClr val="tx1"/>
                </a:solidFill>
                <a:latin typeface="+mn-lt"/>
                <a:ea typeface="+mn-ea"/>
                <a:cs typeface="+mn-cs"/>
              </a:rPr>
              <a:t>strips</a:t>
            </a:r>
          </a:p>
          <a:p>
            <a:r>
              <a:rPr lang="en-US" sz="1200" b="0" i="0" u="none" strike="noStrike" kern="1200" baseline="0" dirty="0" smtClean="0">
                <a:solidFill>
                  <a:schemeClr val="tx1"/>
                </a:solidFill>
                <a:latin typeface="+mn-lt"/>
                <a:ea typeface="+mn-ea"/>
                <a:cs typeface="+mn-cs"/>
              </a:rPr>
              <a:t>Inappropriate education of patients and</a:t>
            </a:r>
          </a:p>
          <a:p>
            <a:r>
              <a:rPr lang="en-US" sz="1200" b="0" i="0" u="none" strike="noStrike" kern="1200" baseline="0" dirty="0" smtClean="0">
                <a:solidFill>
                  <a:schemeClr val="tx1"/>
                </a:solidFill>
                <a:latin typeface="+mn-lt"/>
                <a:ea typeface="+mn-ea"/>
                <a:cs typeface="+mn-cs"/>
              </a:rPr>
              <a:t>diabetes team</a:t>
            </a:r>
          </a:p>
          <a:p>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Ref:</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Erbach</a:t>
            </a:r>
            <a:r>
              <a:rPr lang="en-US" dirty="0" smtClean="0"/>
              <a:t>, M., G. </a:t>
            </a:r>
            <a:r>
              <a:rPr lang="en-US" dirty="0" err="1" smtClean="0"/>
              <a:t>Freckmann</a:t>
            </a:r>
            <a:r>
              <a:rPr lang="en-US" dirty="0" smtClean="0"/>
              <a:t>, R. </a:t>
            </a:r>
            <a:r>
              <a:rPr lang="en-US" dirty="0" err="1" smtClean="0"/>
              <a:t>Hinzmann</a:t>
            </a:r>
            <a:r>
              <a:rPr lang="en-US" dirty="0" smtClean="0"/>
              <a:t>, B. Kulzer, R. Ziegler, L. Heinemann and O. Schnell (2016). "Interferences and Limitations in Blood Glucose Self-Testing: An Overview of the Current Knowledge." </a:t>
            </a:r>
            <a:r>
              <a:rPr lang="en-US" u="sng" dirty="0" smtClean="0"/>
              <a:t>J Diabetes </a:t>
            </a:r>
            <a:r>
              <a:rPr lang="en-US" u="sng" dirty="0" err="1" smtClean="0"/>
              <a:t>Sci</a:t>
            </a:r>
            <a:r>
              <a:rPr lang="en-US" u="sng" dirty="0" smtClean="0"/>
              <a:t> </a:t>
            </a:r>
            <a:r>
              <a:rPr lang="en-US" u="sng" dirty="0" err="1" smtClean="0"/>
              <a:t>Technol</a:t>
            </a:r>
            <a:r>
              <a:rPr lang="en-US" dirty="0" smtClean="0"/>
              <a:t> </a:t>
            </a:r>
            <a:r>
              <a:rPr lang="en-US" b="1" dirty="0" smtClean="0"/>
              <a:t>10</a:t>
            </a:r>
            <a:r>
              <a:rPr lang="en-US" dirty="0" smtClean="0"/>
              <a:t>(5): 1161-1168.</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A7F9E8BD-1A9A-4FD6-ADA2-57B8FEB75CA2}" type="slidenum">
              <a:rPr lang="en-US" smtClean="0"/>
              <a:t>36</a:t>
            </a:fld>
            <a:endParaRPr lang="en-US"/>
          </a:p>
        </p:txBody>
      </p:sp>
    </p:spTree>
    <p:extLst>
      <p:ext uri="{BB962C8B-B14F-4D97-AF65-F5344CB8AC3E}">
        <p14:creationId xmlns:p14="http://schemas.microsoft.com/office/powerpoint/2010/main" val="32726539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74107A0D-7E61-4562-8871-2CF697AB3B38}" type="slidenum">
              <a:rPr lang="en-US" altLang="en-US">
                <a:solidFill>
                  <a:prstClr val="black"/>
                </a:solidFill>
              </a:rPr>
              <a:pPr eaLnBrk="1" hangingPunct="1">
                <a:spcBef>
                  <a:spcPct val="0"/>
                </a:spcBef>
              </a:pPr>
              <a:t>6</a:t>
            </a:fld>
            <a:endParaRPr lang="en-US" altLang="en-US">
              <a:solidFill>
                <a:prstClr val="black"/>
              </a:solidFill>
            </a:endParaRPr>
          </a:p>
        </p:txBody>
      </p:sp>
      <p:sp>
        <p:nvSpPr>
          <p:cNvPr id="10137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lgn="r" rtl="1" eaLnBrk="1" hangingPunct="1">
              <a:spcBef>
                <a:spcPct val="0"/>
              </a:spcBef>
            </a:pPr>
            <a:fld id="{9C033C6F-4F2E-4B45-BD50-AA83453747D6}" type="slidenum">
              <a:rPr lang="ar-SA" altLang="en-US">
                <a:solidFill>
                  <a:prstClr val="black"/>
                </a:solidFill>
              </a:rPr>
              <a:pPr algn="r" rtl="1" eaLnBrk="1" hangingPunct="1">
                <a:spcBef>
                  <a:spcPct val="0"/>
                </a:spcBef>
              </a:pPr>
              <a:t>6</a:t>
            </a:fld>
            <a:endParaRPr lang="en-US" altLang="en-US">
              <a:solidFill>
                <a:prstClr val="black"/>
              </a:solidFill>
            </a:endParaRPr>
          </a:p>
        </p:txBody>
      </p:sp>
      <p:sp>
        <p:nvSpPr>
          <p:cNvPr id="101380" name="Rectangle 2"/>
          <p:cNvSpPr>
            <a:spLocks noGrp="1" noRot="1" noChangeAspect="1" noChangeArrowheads="1" noTextEdit="1"/>
          </p:cNvSpPr>
          <p:nvPr>
            <p:ph type="sldImg"/>
          </p:nvPr>
        </p:nvSpPr>
        <p:spPr>
          <a:xfrm>
            <a:off x="685800" y="1143000"/>
            <a:ext cx="5486400" cy="3086100"/>
          </a:xfrm>
          <a:ln/>
        </p:spPr>
      </p:sp>
      <p:sp>
        <p:nvSpPr>
          <p:cNvPr id="10138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a-IR" altLang="en-US" smtClean="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834183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impact of inappropriate storage of test strips on BG readings is demonstrated by the case of a72-year-old Japanese patient with type 2 diabetes. To simplify the SMBG procedure, he removed the test strips from the packaging and stored them, together with the BG meter, in a small pouch. Due to repeated </a:t>
            </a:r>
            <a:r>
              <a:rPr lang="en-US" sz="1200" b="0" i="0" u="none" strike="noStrike" kern="1200" baseline="0" dirty="0" err="1" smtClean="0">
                <a:solidFill>
                  <a:schemeClr val="tx1"/>
                </a:solidFill>
                <a:latin typeface="+mn-lt"/>
                <a:ea typeface="+mn-ea"/>
                <a:cs typeface="+mn-cs"/>
              </a:rPr>
              <a:t>pseudohypoglycemic</a:t>
            </a:r>
            <a:r>
              <a:rPr lang="en-US" sz="1200" b="0" i="0" u="none" strike="noStrike" kern="1200" baseline="0" dirty="0" smtClean="0">
                <a:solidFill>
                  <a:schemeClr val="tx1"/>
                </a:solidFill>
                <a:latin typeface="+mn-lt"/>
                <a:ea typeface="+mn-ea"/>
                <a:cs typeface="+mn-cs"/>
              </a:rPr>
              <a:t> readings, the patient abandoned his </a:t>
            </a:r>
            <a:r>
              <a:rPr lang="en-US" sz="1200" b="0" i="0" u="none" strike="noStrike" kern="1200" baseline="0" dirty="0" err="1" smtClean="0">
                <a:solidFill>
                  <a:schemeClr val="tx1"/>
                </a:solidFill>
                <a:latin typeface="+mn-lt"/>
                <a:ea typeface="+mn-ea"/>
                <a:cs typeface="+mn-cs"/>
              </a:rPr>
              <a:t>antihyperglycemic</a:t>
            </a:r>
            <a:r>
              <a:rPr lang="en-US" sz="1200" b="0" i="0" u="none" strike="noStrike" kern="1200" baseline="0" dirty="0" smtClean="0">
                <a:solidFill>
                  <a:schemeClr val="tx1"/>
                </a:solidFill>
                <a:latin typeface="+mn-lt"/>
                <a:ea typeface="+mn-ea"/>
                <a:cs typeface="+mn-cs"/>
              </a:rPr>
              <a:t> medication, thereby reaching a BG level of 21.8 </a:t>
            </a:r>
            <a:r>
              <a:rPr lang="en-US" sz="1200" b="0" i="0" u="none" strike="noStrike" kern="1200" baseline="0" dirty="0" err="1" smtClean="0">
                <a:solidFill>
                  <a:schemeClr val="tx1"/>
                </a:solidFill>
                <a:latin typeface="+mn-lt"/>
                <a:ea typeface="+mn-ea"/>
                <a:cs typeface="+mn-cs"/>
              </a:rPr>
              <a:t>mmol</a:t>
            </a:r>
            <a:r>
              <a:rPr lang="en-US" sz="1200" b="0" i="0" u="none" strike="noStrike" kern="1200" baseline="0" dirty="0" smtClean="0">
                <a:solidFill>
                  <a:schemeClr val="tx1"/>
                </a:solidFill>
                <a:latin typeface="+mn-lt"/>
                <a:ea typeface="+mn-ea"/>
                <a:cs typeface="+mn-cs"/>
              </a:rPr>
              <a:t>/L (393 mg/ dL)</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Ref:</a:t>
            </a:r>
            <a:br>
              <a:rPr lang="en-US" sz="1200" b="0" i="0" u="none" strike="noStrike" kern="1200" baseline="0" dirty="0" smtClean="0">
                <a:solidFill>
                  <a:schemeClr val="tx1"/>
                </a:solidFill>
                <a:latin typeface="+mn-lt"/>
                <a:ea typeface="+mn-ea"/>
                <a:cs typeface="+mn-cs"/>
              </a:rPr>
            </a:br>
            <a:r>
              <a:rPr lang="en-US" sz="1200" b="0" i="0" u="none" strike="noStrike" kern="1200" baseline="0" dirty="0" err="1" smtClean="0">
                <a:solidFill>
                  <a:schemeClr val="tx1"/>
                </a:solidFill>
                <a:latin typeface="+mn-lt"/>
                <a:ea typeface="+mn-ea"/>
                <a:cs typeface="+mn-cs"/>
              </a:rPr>
              <a:t>Erbach</a:t>
            </a:r>
            <a:r>
              <a:rPr lang="en-US" sz="1200" b="0" i="0" u="none" strike="noStrike" kern="1200" baseline="0" dirty="0" smtClean="0">
                <a:solidFill>
                  <a:schemeClr val="tx1"/>
                </a:solidFill>
                <a:latin typeface="+mn-lt"/>
                <a:ea typeface="+mn-ea"/>
                <a:cs typeface="+mn-cs"/>
              </a:rPr>
              <a:t>, M., G. </a:t>
            </a:r>
            <a:r>
              <a:rPr lang="en-US" sz="1200" b="0" i="0" u="none" strike="noStrike" kern="1200" baseline="0" dirty="0" err="1" smtClean="0">
                <a:solidFill>
                  <a:schemeClr val="tx1"/>
                </a:solidFill>
                <a:latin typeface="+mn-lt"/>
                <a:ea typeface="+mn-ea"/>
                <a:cs typeface="+mn-cs"/>
              </a:rPr>
              <a:t>Freckmann</a:t>
            </a:r>
            <a:r>
              <a:rPr lang="en-US" sz="1200" b="0" i="0" u="none" strike="noStrike" kern="1200" baseline="0" dirty="0" smtClean="0">
                <a:solidFill>
                  <a:schemeClr val="tx1"/>
                </a:solidFill>
                <a:latin typeface="+mn-lt"/>
                <a:ea typeface="+mn-ea"/>
                <a:cs typeface="+mn-cs"/>
              </a:rPr>
              <a:t>, R. </a:t>
            </a:r>
            <a:r>
              <a:rPr lang="en-US" sz="1200" b="0" i="0" u="none" strike="noStrike" kern="1200" baseline="0" dirty="0" err="1" smtClean="0">
                <a:solidFill>
                  <a:schemeClr val="tx1"/>
                </a:solidFill>
                <a:latin typeface="+mn-lt"/>
                <a:ea typeface="+mn-ea"/>
                <a:cs typeface="+mn-cs"/>
              </a:rPr>
              <a:t>Hinzmann</a:t>
            </a:r>
            <a:r>
              <a:rPr lang="en-US" sz="1200" b="0" i="0" u="none" strike="noStrike" kern="1200" baseline="0" dirty="0" smtClean="0">
                <a:solidFill>
                  <a:schemeClr val="tx1"/>
                </a:solidFill>
                <a:latin typeface="+mn-lt"/>
                <a:ea typeface="+mn-ea"/>
                <a:cs typeface="+mn-cs"/>
              </a:rPr>
              <a:t>, B. Kulzer, R. Ziegler, L. Heinemann and O. Schnell (2016). "Interferences and Limitations in Blood Glucose Self-Testing: An Overview of the Current Knowledge." </a:t>
            </a:r>
            <a:r>
              <a:rPr lang="en-US" sz="1200" b="0" i="0" u="sng" strike="noStrike" kern="1200" baseline="0" dirty="0" smtClean="0">
                <a:solidFill>
                  <a:schemeClr val="tx1"/>
                </a:solidFill>
                <a:latin typeface="+mn-lt"/>
                <a:ea typeface="+mn-ea"/>
                <a:cs typeface="+mn-cs"/>
              </a:rPr>
              <a:t>J Diabetes </a:t>
            </a:r>
            <a:r>
              <a:rPr lang="en-US" sz="1200" b="0" i="0" u="sng" strike="noStrike" kern="1200" baseline="0" dirty="0" err="1" smtClean="0">
                <a:solidFill>
                  <a:schemeClr val="tx1"/>
                </a:solidFill>
                <a:latin typeface="+mn-lt"/>
                <a:ea typeface="+mn-ea"/>
                <a:cs typeface="+mn-cs"/>
              </a:rPr>
              <a:t>Sci</a:t>
            </a:r>
            <a:r>
              <a:rPr lang="en-US" sz="1200" b="0" i="0" u="sng" strike="noStrike" kern="1200" baseline="0" dirty="0" smtClean="0">
                <a:solidFill>
                  <a:schemeClr val="tx1"/>
                </a:solidFill>
                <a:latin typeface="+mn-lt"/>
                <a:ea typeface="+mn-ea"/>
                <a:cs typeface="+mn-cs"/>
              </a:rPr>
              <a:t> </a:t>
            </a:r>
            <a:r>
              <a:rPr lang="en-US" sz="1200" b="0" i="0" u="sng" strike="noStrike" kern="1200" baseline="0" dirty="0" err="1" smtClean="0">
                <a:solidFill>
                  <a:schemeClr val="tx1"/>
                </a:solidFill>
                <a:latin typeface="+mn-lt"/>
                <a:ea typeface="+mn-ea"/>
                <a:cs typeface="+mn-cs"/>
              </a:rPr>
              <a:t>Technol</a:t>
            </a:r>
            <a:r>
              <a:rPr lang="en-US" sz="1200" b="0"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10</a:t>
            </a:r>
            <a:r>
              <a:rPr lang="en-US" sz="1200" b="0" i="0" u="none" strike="noStrike" kern="1200" baseline="0" dirty="0" smtClean="0">
                <a:solidFill>
                  <a:schemeClr val="tx1"/>
                </a:solidFill>
                <a:latin typeface="+mn-lt"/>
                <a:ea typeface="+mn-ea"/>
                <a:cs typeface="+mn-cs"/>
              </a:rPr>
              <a:t>(5): 1161-1168.</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Kirk, J. K. and J. </a:t>
            </a:r>
            <a:r>
              <a:rPr lang="en-US" sz="1200" b="0" i="0" u="none" strike="noStrike" kern="1200" baseline="0" dirty="0" err="1" smtClean="0">
                <a:solidFill>
                  <a:schemeClr val="tx1"/>
                </a:solidFill>
                <a:latin typeface="+mn-lt"/>
                <a:ea typeface="+mn-ea"/>
                <a:cs typeface="+mn-cs"/>
              </a:rPr>
              <a:t>Stegner</a:t>
            </a:r>
            <a:r>
              <a:rPr lang="en-US" sz="1200" b="0" i="0" u="none" strike="noStrike" kern="1200" baseline="0" dirty="0" smtClean="0">
                <a:solidFill>
                  <a:schemeClr val="tx1"/>
                </a:solidFill>
                <a:latin typeface="+mn-lt"/>
                <a:ea typeface="+mn-ea"/>
                <a:cs typeface="+mn-cs"/>
              </a:rPr>
              <a:t> (2010). "Self-Monitoring of Blood Glucose: Practical Aspects." </a:t>
            </a:r>
            <a:r>
              <a:rPr lang="en-US" sz="1200" b="0" i="0" u="sng" strike="noStrike" kern="1200" baseline="0" dirty="0" smtClean="0">
                <a:solidFill>
                  <a:schemeClr val="tx1"/>
                </a:solidFill>
                <a:latin typeface="+mn-lt"/>
                <a:ea typeface="+mn-ea"/>
                <a:cs typeface="+mn-cs"/>
              </a:rPr>
              <a:t>Journal of Diabetes Science and Technology</a:t>
            </a:r>
            <a:r>
              <a:rPr lang="en-US" sz="1200" b="0"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4</a:t>
            </a:r>
            <a:r>
              <a:rPr lang="en-US" sz="1200" b="0" i="0" u="none" strike="noStrike" kern="1200" baseline="0" dirty="0" smtClean="0">
                <a:solidFill>
                  <a:schemeClr val="tx1"/>
                </a:solidFill>
                <a:latin typeface="+mn-lt"/>
                <a:ea typeface="+mn-ea"/>
                <a:cs typeface="+mn-cs"/>
              </a:rPr>
              <a:t>(2): 435-439.</a:t>
            </a:r>
          </a:p>
          <a:p>
            <a:endParaRPr lang="en-US" sz="1200" b="1" i="0" u="none" strike="noStrike" kern="1200" baseline="0" dirty="0" smtClean="0">
              <a:solidFill>
                <a:schemeClr val="tx1"/>
              </a:solidFill>
              <a:latin typeface="+mn-lt"/>
              <a:ea typeface="+mn-ea"/>
              <a:cs typeface="+mn-cs"/>
            </a:endParaRPr>
          </a:p>
          <a:p>
            <a:endParaRPr lang="en-US" sz="1200" b="1" i="0" u="none" strike="noStrike" kern="1200" baseline="0" dirty="0" smtClean="0">
              <a:solidFill>
                <a:schemeClr val="tx1"/>
              </a:solidFill>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A7F9E8BD-1A9A-4FD6-ADA2-57B8FEB75CA2}" type="slidenum">
              <a:rPr lang="en-US" smtClean="0"/>
              <a:t>37</a:t>
            </a:fld>
            <a:endParaRPr lang="en-US"/>
          </a:p>
        </p:txBody>
      </p:sp>
    </p:spTree>
    <p:extLst>
      <p:ext uri="{BB962C8B-B14F-4D97-AF65-F5344CB8AC3E}">
        <p14:creationId xmlns:p14="http://schemas.microsoft.com/office/powerpoint/2010/main" val="112219408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Slide Image Placeholder 1"/>
          <p:cNvSpPr>
            <a:spLocks noGrp="1" noRot="1" noChangeAspect="1" noTextEdit="1"/>
          </p:cNvSpPr>
          <p:nvPr>
            <p:ph type="sldImg"/>
          </p:nvPr>
        </p:nvSpPr>
        <p:spPr>
          <a:xfrm>
            <a:off x="685800" y="1143000"/>
            <a:ext cx="5486400" cy="3086100"/>
          </a:xfrm>
          <a:ln/>
        </p:spPr>
      </p:sp>
      <p:sp>
        <p:nvSpPr>
          <p:cNvPr id="1157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rtl="1"/>
            <a:r>
              <a:rPr lang="fa-IR" altLang="en-US" dirty="0" smtClean="0">
                <a:latin typeface="Arial" panose="020B0604020202020204" pitchFamily="34" charset="0"/>
                <a:cs typeface="Arial" panose="020B0604020202020204" pitchFamily="34" charset="0"/>
              </a:rPr>
              <a:t>دستگاه هایی که بیشتر از 2 الکترود در نوار تست قند خون داشته باشند معمولا مجهز به  سیستم </a:t>
            </a:r>
            <a:r>
              <a:rPr lang="en-US" altLang="en-US" dirty="0" smtClean="0">
                <a:latin typeface="Arial" panose="020B0604020202020204" pitchFamily="34" charset="0"/>
                <a:cs typeface="Arial" panose="020B0604020202020204" pitchFamily="34" charset="0"/>
              </a:rPr>
              <a:t>BVC</a:t>
            </a:r>
            <a:r>
              <a:rPr lang="fa-IR" altLang="en-US" dirty="0" smtClean="0">
                <a:latin typeface="Arial" panose="020B0604020202020204" pitchFamily="34" charset="0"/>
                <a:cs typeface="Arial" panose="020B0604020202020204" pitchFamily="34" charset="0"/>
              </a:rPr>
              <a:t> هستند. یعنی اگر خون کم به دستگاه داده شود یا دست فرد بلرزد، </a:t>
            </a:r>
            <a:r>
              <a:rPr lang="en-US" altLang="en-US" dirty="0" smtClean="0">
                <a:latin typeface="Arial" panose="020B0604020202020204" pitchFamily="34" charset="0"/>
                <a:cs typeface="Arial" panose="020B0604020202020204" pitchFamily="34" charset="0"/>
              </a:rPr>
              <a:t>error</a:t>
            </a:r>
            <a:r>
              <a:rPr lang="fa-IR" altLang="en-US" dirty="0" smtClean="0">
                <a:latin typeface="Arial" panose="020B0604020202020204" pitchFamily="34" charset="0"/>
                <a:cs typeface="Arial" panose="020B0604020202020204" pitchFamily="34" charset="0"/>
              </a:rPr>
              <a:t>می دهد که در مورد گلوکوکارد صفر یک </a:t>
            </a:r>
            <a:r>
              <a:rPr lang="en-US" altLang="en-US" dirty="0" smtClean="0">
                <a:latin typeface="Arial" panose="020B0604020202020204" pitchFamily="34" charset="0"/>
                <a:cs typeface="Arial" panose="020B0604020202020204" pitchFamily="34" charset="0"/>
              </a:rPr>
              <a:t>E7</a:t>
            </a:r>
            <a:r>
              <a:rPr lang="fa-IR" altLang="en-US" dirty="0" smtClean="0">
                <a:latin typeface="Arial" panose="020B0604020202020204" pitchFamily="34" charset="0"/>
                <a:cs typeface="Arial" panose="020B0604020202020204" pitchFamily="34" charset="0"/>
              </a:rPr>
              <a:t> گزارش می شود. ولی بسیاری از دستگاه هایی که هم اکنون به صورت رایگان عرضه می شود، این سیستم را ندارند و اگر خون کم به دستگاه داده شود به جای خطا، عدد نادرست گزارش می کنند. اینکه از کجا بفهمیم که دستگاه </a:t>
            </a:r>
            <a:r>
              <a:rPr lang="en-US" altLang="en-US" dirty="0" smtClean="0">
                <a:latin typeface="Arial" panose="020B0604020202020204" pitchFamily="34" charset="0"/>
                <a:cs typeface="Arial" panose="020B0604020202020204" pitchFamily="34" charset="0"/>
              </a:rPr>
              <a:t>BVC</a:t>
            </a:r>
            <a:r>
              <a:rPr lang="fa-IR" altLang="en-US" dirty="0" smtClean="0">
                <a:latin typeface="Arial" panose="020B0604020202020204" pitchFamily="34" charset="0"/>
                <a:cs typeface="Arial" panose="020B0604020202020204" pitchFamily="34" charset="0"/>
              </a:rPr>
              <a:t> دارد یا نه، باید بروشور دستگاه را بخوانیم. اگر حرفی از خطا با دادن خون کم نزده بود و به مصرف کننده گفته بود که خودتان کنترل کنید که محفظه نوار به میزان لازم از خون پر شده باشد، نشان دهنده این است که دستگاه </a:t>
            </a:r>
            <a:r>
              <a:rPr lang="en-US" altLang="en-US" dirty="0" smtClean="0">
                <a:latin typeface="Arial" panose="020B0604020202020204" pitchFamily="34" charset="0"/>
                <a:cs typeface="Arial" panose="020B0604020202020204" pitchFamily="34" charset="0"/>
              </a:rPr>
              <a:t>BVC </a:t>
            </a:r>
            <a:r>
              <a:rPr lang="fa-IR" altLang="en-US" dirty="0" smtClean="0">
                <a:latin typeface="Arial" panose="020B0604020202020204" pitchFamily="34" charset="0"/>
                <a:cs typeface="Arial" panose="020B0604020202020204" pitchFamily="34" charset="0"/>
              </a:rPr>
              <a:t> ندارد.</a:t>
            </a:r>
            <a:endParaRPr lang="en-US" altLang="en-US" dirty="0" smtClean="0">
              <a:latin typeface="Arial" panose="020B0604020202020204" pitchFamily="34" charset="0"/>
              <a:cs typeface="Arial" panose="020B0604020202020204" pitchFamily="34" charset="0"/>
            </a:endParaRPr>
          </a:p>
          <a:p>
            <a:pPr algn="r" rtl="1"/>
            <a:endParaRPr lang="en-US" altLang="en-US" dirty="0" smtClean="0">
              <a:latin typeface="Arial" panose="020B0604020202020204" pitchFamily="34" charset="0"/>
              <a:cs typeface="Arial" panose="020B0604020202020204" pitchFamily="34" charset="0"/>
            </a:endParaRPr>
          </a:p>
          <a:p>
            <a:endParaRPr lang="en-US" altLang="en-US" dirty="0" smtClean="0">
              <a:latin typeface="Arial" panose="020B0604020202020204" pitchFamily="34" charset="0"/>
              <a:cs typeface="Arial" panose="020B0604020202020204" pitchFamily="34" charset="0"/>
            </a:endParaRPr>
          </a:p>
        </p:txBody>
      </p:sp>
      <p:sp>
        <p:nvSpPr>
          <p:cNvPr id="1157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fld id="{E17A304E-254F-4E3F-A416-956BC4D90879}" type="slidenum">
              <a:rPr lang="en-US" altLang="en-US" sz="1200" b="0">
                <a:cs typeface="Arial" panose="020B0604020202020204" pitchFamily="34" charset="0"/>
              </a:rPr>
              <a:pPr eaLnBrk="1" hangingPunct="1"/>
              <a:t>41</a:t>
            </a:fld>
            <a:endParaRPr lang="en-US" altLang="en-US" sz="1200" b="0">
              <a:cs typeface="Arial" panose="020B0604020202020204" pitchFamily="34" charset="0"/>
            </a:endParaRPr>
          </a:p>
        </p:txBody>
      </p:sp>
    </p:spTree>
    <p:extLst>
      <p:ext uri="{BB962C8B-B14F-4D97-AF65-F5344CB8AC3E}">
        <p14:creationId xmlns:p14="http://schemas.microsoft.com/office/powerpoint/2010/main" val="13829498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p:cNvSpPr>
            <a:spLocks noGrp="1" noRot="1" noChangeAspect="1" noTextEdit="1"/>
          </p:cNvSpPr>
          <p:nvPr>
            <p:ph type="sldImg"/>
          </p:nvPr>
        </p:nvSpPr>
        <p:spPr>
          <a:xfrm>
            <a:off x="685800" y="1143000"/>
            <a:ext cx="5486400" cy="3086100"/>
          </a:xfrm>
          <a:ln/>
        </p:spPr>
      </p:sp>
      <p:sp>
        <p:nvSpPr>
          <p:cNvPr id="1177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rtl="1"/>
            <a:r>
              <a:rPr lang="fa-IR" altLang="en-US" dirty="0" smtClean="0">
                <a:latin typeface="Arial" panose="020B0604020202020204" pitchFamily="34" charset="0"/>
                <a:cs typeface="Arial" panose="020B0604020202020204" pitchFamily="34" charset="0"/>
              </a:rPr>
              <a:t>در این مرحله اگر تعداد افراد شرکت کننده کم است، می توان یک نوار را بهشان نشان داد و بخواهیم که الکترودها را بشمارند.</a:t>
            </a:r>
            <a:endParaRPr lang="en-US" altLang="en-US" dirty="0" smtClean="0">
              <a:latin typeface="Arial" panose="020B0604020202020204" pitchFamily="34" charset="0"/>
              <a:cs typeface="Arial" panose="020B0604020202020204" pitchFamily="34" charset="0"/>
            </a:endParaRPr>
          </a:p>
        </p:txBody>
      </p:sp>
      <p:sp>
        <p:nvSpPr>
          <p:cNvPr id="1177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fld id="{3ECB3D58-448F-43DE-9170-94F1DC69E796}" type="slidenum">
              <a:rPr lang="en-US" altLang="en-US" sz="1200" b="0">
                <a:cs typeface="Arial" panose="020B0604020202020204" pitchFamily="34" charset="0"/>
              </a:rPr>
              <a:pPr eaLnBrk="1" hangingPunct="1"/>
              <a:t>42</a:t>
            </a:fld>
            <a:endParaRPr lang="en-US" altLang="en-US" sz="1200" b="0">
              <a:cs typeface="Arial" panose="020B0604020202020204" pitchFamily="34" charset="0"/>
            </a:endParaRPr>
          </a:p>
        </p:txBody>
      </p:sp>
    </p:spTree>
    <p:extLst>
      <p:ext uri="{BB962C8B-B14F-4D97-AF65-F5344CB8AC3E}">
        <p14:creationId xmlns:p14="http://schemas.microsoft.com/office/powerpoint/2010/main" val="5420833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p:cNvSpPr>
            <a:spLocks noGrp="1" noRot="1" noChangeAspect="1" noTextEdit="1"/>
          </p:cNvSpPr>
          <p:nvPr>
            <p:ph type="sldImg"/>
          </p:nvPr>
        </p:nvSpPr>
        <p:spPr>
          <a:xfrm>
            <a:off x="685800" y="1143000"/>
            <a:ext cx="5486400" cy="3086100"/>
          </a:xfrm>
          <a:ln/>
        </p:spPr>
      </p:sp>
      <p:sp>
        <p:nvSpPr>
          <p:cNvPr id="1187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rtl="1"/>
            <a:r>
              <a:rPr lang="fa-IR" altLang="en-US" smtClean="0">
                <a:latin typeface="Arial" panose="020B0604020202020204" pitchFamily="34" charset="0"/>
                <a:cs typeface="Arial" panose="020B0604020202020204" pitchFamily="34" charset="0"/>
              </a:rPr>
              <a:t>شاید برخی بروشور دستگاه ها مشخص نباشد که 2 الکترود دارد یا بیشتر. ولی راه دیگر برای درک این مطلب که دستگاه سیستم کنترل حجم خون دارد یا نه این است که در بروشور نوشته باشد که به ازای دادن خون ناکافی «خطا» می دهد نه عدد اشتباه. ولی دستگاه های نامعتبر از مصرف کننده می خواهد که خودش نوار را چک کند که اگر خون کامل محفظه را پر نکند، دوباره تست قند خون انجام دهد.</a:t>
            </a:r>
            <a:endParaRPr lang="en-US" altLang="en-US" smtClean="0">
              <a:latin typeface="Arial" panose="020B0604020202020204" pitchFamily="34" charset="0"/>
              <a:cs typeface="Arial" panose="020B0604020202020204" pitchFamily="34" charset="0"/>
            </a:endParaRPr>
          </a:p>
          <a:p>
            <a:pPr algn="r" rtl="1"/>
            <a:endParaRPr lang="en-US" altLang="en-US" smtClean="0">
              <a:latin typeface="Arial" panose="020B0604020202020204" pitchFamily="34" charset="0"/>
              <a:cs typeface="Arial" panose="020B0604020202020204" pitchFamily="34" charset="0"/>
            </a:endParaRPr>
          </a:p>
        </p:txBody>
      </p:sp>
      <p:sp>
        <p:nvSpPr>
          <p:cNvPr id="1187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fld id="{20142912-C0F7-4BC5-A9EC-3676AD38F34E}" type="slidenum">
              <a:rPr lang="en-US" altLang="en-US" sz="1200" b="0">
                <a:cs typeface="Arial" panose="020B0604020202020204" pitchFamily="34" charset="0"/>
              </a:rPr>
              <a:pPr eaLnBrk="1" hangingPunct="1"/>
              <a:t>43</a:t>
            </a:fld>
            <a:endParaRPr lang="en-US" altLang="en-US" sz="1200" b="0">
              <a:cs typeface="Arial" panose="020B0604020202020204" pitchFamily="34" charset="0"/>
            </a:endParaRPr>
          </a:p>
        </p:txBody>
      </p:sp>
    </p:spTree>
    <p:extLst>
      <p:ext uri="{BB962C8B-B14F-4D97-AF65-F5344CB8AC3E}">
        <p14:creationId xmlns:p14="http://schemas.microsoft.com/office/powerpoint/2010/main" val="1117836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Like every biochemical process, the test strip reaction during glucose measurement is influenced by temperature.34</a:t>
            </a:r>
          </a:p>
          <a:p>
            <a:r>
              <a:rPr lang="en-US" sz="1200" b="0" i="0" u="none" strike="noStrike" kern="1200" baseline="0" dirty="0" smtClean="0">
                <a:solidFill>
                  <a:schemeClr val="tx1"/>
                </a:solidFill>
                <a:latin typeface="+mn-lt"/>
                <a:ea typeface="+mn-ea"/>
                <a:cs typeface="+mn-cs"/>
              </a:rPr>
              <a:t>Therefore, BG measurements with currently available test strips is temperature-dependent. BG performance under conditions that do not comply with the approved usage may result in erroneous BG measurements. For this reason, patients should be instructed to use BG systems within the specified operating temperature range only.22 Nowadays, many modern BG systems have a built-in temperature sensor</a:t>
            </a:r>
          </a:p>
          <a:p>
            <a:r>
              <a:rPr lang="en-US" dirty="0" smtClean="0"/>
              <a:t>A</a:t>
            </a:r>
            <a:r>
              <a:rPr lang="en-US" baseline="0" dirty="0" smtClean="0"/>
              <a:t> </a:t>
            </a:r>
            <a:r>
              <a:rPr lang="en-US" dirty="0" smtClean="0"/>
              <a:t>study on 9 SMBG systems available in Norway explored the</a:t>
            </a:r>
            <a:r>
              <a:rPr lang="en-US" baseline="0" dirty="0" smtClean="0"/>
              <a:t> </a:t>
            </a:r>
            <a:r>
              <a:rPr lang="en-US" dirty="0" smtClean="0"/>
              <a:t>impact of temperature changes on the accuracy of BG measurements.</a:t>
            </a:r>
          </a:p>
          <a:p>
            <a:r>
              <a:rPr lang="en-US" sz="1200" b="0" i="0" u="none" strike="noStrike" kern="1200" baseline="0" dirty="0" smtClean="0">
                <a:solidFill>
                  <a:schemeClr val="tx1"/>
                </a:solidFill>
                <a:latin typeface="+mn-lt"/>
                <a:ea typeface="+mn-ea"/>
                <a:cs typeface="+mn-cs"/>
              </a:rPr>
              <a:t>A change from 5°C to room temperature immediately before measurement, produced upward discrepancies &gt;5% in 4 of these SMBG systems. Conversely, after a rapid change from 30°C to room temperature, 4 of the 9 BG systems presented downward discrepancies &gt;5%.</a:t>
            </a:r>
          </a:p>
          <a:p>
            <a:r>
              <a:rPr lang="en-US" sz="1200" b="0" i="0" u="none" strike="noStrike" kern="1200" baseline="0" dirty="0" smtClean="0">
                <a:solidFill>
                  <a:schemeClr val="tx1"/>
                </a:solidFill>
                <a:latin typeface="+mn-lt"/>
                <a:ea typeface="+mn-ea"/>
                <a:cs typeface="+mn-cs"/>
              </a:rPr>
              <a:t>Rapid extreme changes in temperature, however, may be associated with a time lag of limited function from 15 to 30 minutes.</a:t>
            </a:r>
          </a:p>
          <a:p>
            <a:r>
              <a:rPr lang="en-US" sz="1200" b="0" i="0" u="none" strike="noStrike" kern="1200" baseline="0" dirty="0" smtClean="0">
                <a:solidFill>
                  <a:schemeClr val="tx1"/>
                </a:solidFill>
                <a:latin typeface="+mn-lt"/>
                <a:ea typeface="+mn-ea"/>
                <a:cs typeface="+mn-cs"/>
              </a:rPr>
              <a:t>After cold-stressing (−21°C) and heat-stressing (40°C) for up to 4 weeks, glucose test strips showed an impaired performance, with falsely elevated results after heating and falsely decreased results after cooling</a:t>
            </a:r>
            <a:endParaRPr lang="en-US" dirty="0" smtClean="0"/>
          </a:p>
          <a:p>
            <a:endParaRPr lang="en-US" dirty="0"/>
          </a:p>
        </p:txBody>
      </p:sp>
      <p:sp>
        <p:nvSpPr>
          <p:cNvPr id="4" name="Slide Number Placeholder 3"/>
          <p:cNvSpPr>
            <a:spLocks noGrp="1"/>
          </p:cNvSpPr>
          <p:nvPr>
            <p:ph type="sldNum" sz="quarter" idx="10"/>
          </p:nvPr>
        </p:nvSpPr>
        <p:spPr/>
        <p:txBody>
          <a:bodyPr/>
          <a:lstStyle/>
          <a:p>
            <a:fld id="{A7F9E8BD-1A9A-4FD6-ADA2-57B8FEB75CA2}" type="slidenum">
              <a:rPr lang="en-US" smtClean="0"/>
              <a:t>44</a:t>
            </a:fld>
            <a:endParaRPr lang="en-US"/>
          </a:p>
        </p:txBody>
      </p:sp>
    </p:spTree>
    <p:extLst>
      <p:ext uri="{BB962C8B-B14F-4D97-AF65-F5344CB8AC3E}">
        <p14:creationId xmlns:p14="http://schemas.microsoft.com/office/powerpoint/2010/main" val="84505988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a:xfrm>
            <a:off x="685800" y="1143000"/>
            <a:ext cx="5486400" cy="3086100"/>
          </a:xfrm>
          <a:ln/>
        </p:spPr>
      </p:sp>
      <p:sp>
        <p:nvSpPr>
          <p:cNvPr id="119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en-US" sz="1200" b="0" i="0" kern="1200" dirty="0" smtClean="0">
                <a:solidFill>
                  <a:schemeClr val="tx1"/>
                </a:solidFill>
                <a:effectLst/>
                <a:latin typeface="+mn-lt"/>
                <a:ea typeface="+mn-ea"/>
                <a:cs typeface="+mn-cs"/>
              </a:rPr>
              <a:t>All disposable blood glucose meters function by one of two mechanisms: reflectance (photometric) or electrochemical (amperometric). Meters using reflectance measure a change in color on the strip that occurs after an enzymatic reaction with whole blood. Meters using electrochemical mechanisms work with small volumes of blood to measure electrochemical potential based on glucose oxidation</a:t>
            </a:r>
            <a:r>
              <a:rPr lang="fa-IR" altLang="en-US" sz="1200" dirty="0" smtClean="0"/>
              <a:t>این روش با 2 تکنولوژی انجام می شود: فتومتری (یک ماده رنگی را اندازه گیری می کند) و یا الکتروشیمیایی (جریان الکتریکی را اندازه گیری می کند). </a:t>
            </a:r>
            <a:endParaRPr lang="en-US" altLang="en-US" sz="1200" dirty="0" smtClean="0"/>
          </a:p>
          <a:p>
            <a:pPr algn="r" rtl="1"/>
            <a:endParaRPr lang="fa-IR" altLang="en-US" dirty="0" smtClean="0">
              <a:latin typeface="Arial" panose="020B0604020202020204" pitchFamily="34" charset="0"/>
              <a:cs typeface="Arial" panose="020B0604020202020204" pitchFamily="34" charset="0"/>
            </a:endParaRPr>
          </a:p>
          <a:p>
            <a:pPr algn="r" rtl="1"/>
            <a:r>
              <a:rPr lang="fa-IR" altLang="en-US" dirty="0" smtClean="0">
                <a:latin typeface="Arial" panose="020B0604020202020204" pitchFamily="34" charset="0"/>
                <a:cs typeface="Arial" panose="020B0604020202020204" pitchFamily="34" charset="0"/>
              </a:rPr>
              <a:t>برای اینکه مفهوم فتومتری و الکتروشیمیایی خوب جا بیفتد، حتما یک دستگاه اکیوچک اکتیو هم داشته باشید. که مفهوم نور خوب جا بیفتد. با این عنوان، که این دستگاه در نسل خودش دستگاه  خوبی است فقط حواسمون باشد که حداقل هر 2 ماه یکبار، درپوش آن را برداریم و  روی عدسی آن را تمیز کنیم . در غیر اینصورت، اعداد خوانده شده از دستگاه، قابل قبول نیست. </a:t>
            </a:r>
          </a:p>
          <a:p>
            <a:pPr algn="r" rtl="1"/>
            <a:r>
              <a:rPr lang="fa-IR" altLang="en-US" dirty="0" smtClean="0">
                <a:latin typeface="Arial" panose="020B0604020202020204" pitchFamily="34" charset="0"/>
                <a:cs typeface="Arial" panose="020B0604020202020204" pitchFamily="34" charset="0"/>
              </a:rPr>
              <a:t>ولی دستگاه ما نوری داشت، نه. پس ما مطمئن هستیم که بیمار ما از این جهت دچار خطا نمی شود.</a:t>
            </a:r>
            <a:endParaRPr lang="en-US" altLang="en-US" dirty="0" smtClean="0">
              <a:latin typeface="Arial" panose="020B0604020202020204" pitchFamily="34" charset="0"/>
              <a:cs typeface="Arial" panose="020B0604020202020204" pitchFamily="34" charset="0"/>
            </a:endParaRPr>
          </a:p>
        </p:txBody>
      </p:sp>
      <p:sp>
        <p:nvSpPr>
          <p:cNvPr id="1198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fld id="{30CDEBDE-C509-49DA-9EFA-C5882F0BDE46}" type="slidenum">
              <a:rPr lang="en-US" altLang="en-US" sz="1200" b="0">
                <a:cs typeface="Arial" panose="020B0604020202020204" pitchFamily="34" charset="0"/>
              </a:rPr>
              <a:pPr eaLnBrk="1" hangingPunct="1"/>
              <a:t>45</a:t>
            </a:fld>
            <a:endParaRPr lang="en-US" altLang="en-US" sz="1200" b="0">
              <a:cs typeface="Arial" panose="020B0604020202020204" pitchFamily="34" charset="0"/>
            </a:endParaRPr>
          </a:p>
        </p:txBody>
      </p:sp>
    </p:spTree>
    <p:extLst>
      <p:ext uri="{BB962C8B-B14F-4D97-AF65-F5344CB8AC3E}">
        <p14:creationId xmlns:p14="http://schemas.microsoft.com/office/powerpoint/2010/main" val="17853441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74107A0D-7E61-4562-8871-2CF697AB3B38}" type="slidenum">
              <a:rPr lang="en-US" altLang="en-US">
                <a:solidFill>
                  <a:prstClr val="black"/>
                </a:solidFill>
              </a:rPr>
              <a:pPr eaLnBrk="1" hangingPunct="1">
                <a:spcBef>
                  <a:spcPct val="0"/>
                </a:spcBef>
              </a:pPr>
              <a:t>8</a:t>
            </a:fld>
            <a:endParaRPr lang="en-US" altLang="en-US">
              <a:solidFill>
                <a:prstClr val="black"/>
              </a:solidFill>
            </a:endParaRPr>
          </a:p>
        </p:txBody>
      </p:sp>
      <p:sp>
        <p:nvSpPr>
          <p:cNvPr id="10137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algn="r" rtl="1" eaLnBrk="1" hangingPunct="1">
              <a:spcBef>
                <a:spcPct val="0"/>
              </a:spcBef>
            </a:pPr>
            <a:fld id="{9C033C6F-4F2E-4B45-BD50-AA83453747D6}" type="slidenum">
              <a:rPr lang="ar-SA" altLang="en-US">
                <a:solidFill>
                  <a:prstClr val="black"/>
                </a:solidFill>
              </a:rPr>
              <a:pPr algn="r" rtl="1" eaLnBrk="1" hangingPunct="1">
                <a:spcBef>
                  <a:spcPct val="0"/>
                </a:spcBef>
              </a:pPr>
              <a:t>8</a:t>
            </a:fld>
            <a:endParaRPr lang="en-US" altLang="en-US">
              <a:solidFill>
                <a:prstClr val="black"/>
              </a:solidFill>
            </a:endParaRPr>
          </a:p>
        </p:txBody>
      </p:sp>
      <p:sp>
        <p:nvSpPr>
          <p:cNvPr id="101380" name="Rectangle 2"/>
          <p:cNvSpPr>
            <a:spLocks noGrp="1" noRot="1" noChangeAspect="1" noChangeArrowheads="1" noTextEdit="1"/>
          </p:cNvSpPr>
          <p:nvPr>
            <p:ph type="sldImg"/>
          </p:nvPr>
        </p:nvSpPr>
        <p:spPr>
          <a:xfrm>
            <a:off x="685800" y="1143000"/>
            <a:ext cx="5486400" cy="3086100"/>
          </a:xfrm>
          <a:ln/>
        </p:spPr>
      </p:sp>
      <p:sp>
        <p:nvSpPr>
          <p:cNvPr id="10138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a-IR" altLang="en-US" smtClean="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51769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Slide Image Placeholder 1"/>
          <p:cNvSpPr>
            <a:spLocks noGrp="1" noRot="1" noChangeAspect="1" noTextEdit="1"/>
          </p:cNvSpPr>
          <p:nvPr>
            <p:ph type="sldImg"/>
          </p:nvPr>
        </p:nvSpPr>
        <p:spPr>
          <a:ln/>
        </p:spPr>
      </p:sp>
      <p:sp>
        <p:nvSpPr>
          <p:cNvPr id="1433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rtl="1"/>
            <a:r>
              <a:rPr lang="en-US" altLang="en-US" smtClean="0">
                <a:latin typeface="Arial" panose="020B0604020202020204" pitchFamily="34" charset="0"/>
                <a:cs typeface="Arial" panose="020B0604020202020204" pitchFamily="34" charset="0"/>
              </a:rPr>
              <a:t>ADA consensus panel</a:t>
            </a:r>
            <a:r>
              <a:rPr lang="fa-IR" altLang="en-US" smtClean="0">
                <a:latin typeface="Arial" panose="020B0604020202020204" pitchFamily="34" charset="0"/>
                <a:cs typeface="Arial" panose="020B0604020202020204" pitchFamily="34" charset="0"/>
              </a:rPr>
              <a:t>  گزارش کرد که نیمی از </a:t>
            </a:r>
            <a:r>
              <a:rPr lang="en-US" altLang="en-US" smtClean="0">
                <a:latin typeface="Arial" panose="020B0604020202020204" pitchFamily="34" charset="0"/>
                <a:cs typeface="Arial" panose="020B0604020202020204" pitchFamily="34" charset="0"/>
              </a:rPr>
              <a:t>SMBG</a:t>
            </a:r>
            <a:r>
              <a:rPr lang="fa-IR" altLang="en-US" smtClean="0">
                <a:latin typeface="Arial" panose="020B0604020202020204" pitchFamily="34" charset="0"/>
                <a:cs typeface="Arial" panose="020B0604020202020204" pitchFamily="34" charset="0"/>
              </a:rPr>
              <a:t> هایی که در امریکا و اروپا انجام می شود، بیشتر از 20% خطا دارد که در ایران این ارقام بسیار بالاتر است.</a:t>
            </a:r>
            <a:endParaRPr lang="en-US" altLang="en-US" smtClean="0">
              <a:latin typeface="Arial" panose="020B0604020202020204" pitchFamily="34" charset="0"/>
              <a:cs typeface="Arial" panose="020B0604020202020204" pitchFamily="34" charset="0"/>
            </a:endParaRPr>
          </a:p>
          <a:p>
            <a:pPr algn="r" rtl="1"/>
            <a:endParaRPr lang="en-US" altLang="en-US" smtClean="0">
              <a:latin typeface="Arial" panose="020B0604020202020204" pitchFamily="34" charset="0"/>
              <a:cs typeface="Arial" panose="020B0604020202020204" pitchFamily="34" charset="0"/>
            </a:endParaRPr>
          </a:p>
        </p:txBody>
      </p:sp>
      <p:sp>
        <p:nvSpPr>
          <p:cNvPr id="1433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fld id="{2754EA2A-B4A8-499D-BD81-7AA2E99444AF}" type="slidenum">
              <a:rPr lang="en-US" altLang="en-US" sz="1200" b="0">
                <a:cs typeface="Arial" panose="020B0604020202020204" pitchFamily="34" charset="0"/>
              </a:rPr>
              <a:pPr eaLnBrk="1" hangingPunct="1"/>
              <a:t>13</a:t>
            </a:fld>
            <a:endParaRPr lang="en-US" altLang="en-US" sz="1200" b="0">
              <a:cs typeface="Arial" panose="020B0604020202020204" pitchFamily="34" charset="0"/>
            </a:endParaRPr>
          </a:p>
        </p:txBody>
      </p:sp>
    </p:spTree>
    <p:extLst>
      <p:ext uri="{BB962C8B-B14F-4D97-AF65-F5344CB8AC3E}">
        <p14:creationId xmlns:p14="http://schemas.microsoft.com/office/powerpoint/2010/main" val="449651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smtClean="0">
                <a:solidFill>
                  <a:schemeClr val="tx1"/>
                </a:solidFill>
                <a:latin typeface="+mn-lt"/>
                <a:ea typeface="+mn-ea"/>
                <a:cs typeface="+mn-cs"/>
              </a:rPr>
              <a:t>Inappropriate handling of SMBG has been identified as the</a:t>
            </a:r>
            <a:r>
              <a:rPr lang="fa-IR" sz="1200" b="1"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most common factor affecting BG results; more than 90% of</a:t>
            </a:r>
            <a:r>
              <a:rPr lang="fa-IR" sz="1200" b="1"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overall inaccuracies result from incorrect use of BG</a:t>
            </a:r>
            <a:r>
              <a:rPr lang="fa-IR" sz="1200" b="1"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meters.</a:t>
            </a:r>
          </a:p>
          <a:p>
            <a:r>
              <a:rPr lang="en-US" sz="1200" b="0" i="0" u="none" strike="noStrike" kern="1200" baseline="0" dirty="0" smtClean="0">
                <a:solidFill>
                  <a:schemeClr val="tx1"/>
                </a:solidFill>
                <a:latin typeface="+mn-lt"/>
                <a:ea typeface="+mn-ea"/>
                <a:cs typeface="+mn-cs"/>
              </a:rPr>
              <a:t>Ref:</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cs typeface="B Nazanin" panose="00000400000000000000" pitchFamily="2" charset="-78"/>
              </a:rPr>
              <a:t>Erbach</a:t>
            </a:r>
            <a:r>
              <a:rPr lang="en-US" dirty="0" smtClean="0">
                <a:cs typeface="B Nazanin" panose="00000400000000000000" pitchFamily="2" charset="-78"/>
              </a:rPr>
              <a:t>, M., G. </a:t>
            </a:r>
            <a:r>
              <a:rPr lang="en-US" dirty="0" err="1" smtClean="0">
                <a:cs typeface="B Nazanin" panose="00000400000000000000" pitchFamily="2" charset="-78"/>
              </a:rPr>
              <a:t>Freckmann</a:t>
            </a:r>
            <a:r>
              <a:rPr lang="en-US" dirty="0" smtClean="0">
                <a:cs typeface="B Nazanin" panose="00000400000000000000" pitchFamily="2" charset="-78"/>
              </a:rPr>
              <a:t>, R. </a:t>
            </a:r>
            <a:r>
              <a:rPr lang="en-US" dirty="0" err="1" smtClean="0">
                <a:cs typeface="B Nazanin" panose="00000400000000000000" pitchFamily="2" charset="-78"/>
              </a:rPr>
              <a:t>Hinzmann</a:t>
            </a:r>
            <a:r>
              <a:rPr lang="en-US" dirty="0" smtClean="0">
                <a:cs typeface="B Nazanin" panose="00000400000000000000" pitchFamily="2" charset="-78"/>
              </a:rPr>
              <a:t>, B. Kulzer, R. Ziegler, L. Heinemann and O. Schnell (2016). "Interferences and Limitations in Blood Glucose Self-Testing: An Overview of the Current Knowledge." </a:t>
            </a:r>
            <a:r>
              <a:rPr lang="en-US" u="sng" dirty="0" smtClean="0">
                <a:cs typeface="B Nazanin" panose="00000400000000000000" pitchFamily="2" charset="-78"/>
              </a:rPr>
              <a:t>J Diabetes </a:t>
            </a:r>
            <a:r>
              <a:rPr lang="en-US" u="sng" dirty="0" err="1" smtClean="0">
                <a:cs typeface="B Nazanin" panose="00000400000000000000" pitchFamily="2" charset="-78"/>
              </a:rPr>
              <a:t>Sci</a:t>
            </a:r>
            <a:r>
              <a:rPr lang="en-US" u="sng" dirty="0" smtClean="0">
                <a:cs typeface="B Nazanin" panose="00000400000000000000" pitchFamily="2" charset="-78"/>
              </a:rPr>
              <a:t> </a:t>
            </a:r>
            <a:r>
              <a:rPr lang="en-US" u="sng" dirty="0" err="1" smtClean="0">
                <a:cs typeface="B Nazanin" panose="00000400000000000000" pitchFamily="2" charset="-78"/>
              </a:rPr>
              <a:t>Technol</a:t>
            </a:r>
            <a:r>
              <a:rPr lang="en-US" dirty="0" smtClean="0">
                <a:cs typeface="B Nazanin" panose="00000400000000000000" pitchFamily="2" charset="-78"/>
              </a:rPr>
              <a:t> </a:t>
            </a:r>
            <a:r>
              <a:rPr lang="en-US" b="1" dirty="0" smtClean="0">
                <a:cs typeface="B Nazanin" panose="00000400000000000000" pitchFamily="2" charset="-78"/>
              </a:rPr>
              <a:t>10</a:t>
            </a:r>
            <a:r>
              <a:rPr lang="en-US" dirty="0" smtClean="0">
                <a:cs typeface="B Nazanin" panose="00000400000000000000" pitchFamily="2" charset="-78"/>
              </a:rPr>
              <a:t>(5): 1161-1168.</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smtClean="0">
              <a:cs typeface="B Nazanin" panose="00000400000000000000" pitchFamily="2" charset="-7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Approximately 91–97% of overall inaccuracies are operator dependent.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Ref: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Tonyushkina, K. and J. H. Nichols (2009). "Glucose meters: a review of technical challenges to obtaining accurate results." </a:t>
            </a:r>
            <a:r>
              <a:rPr lang="en-US" sz="1200" b="0" i="0" u="sng" strike="noStrike" kern="1200" baseline="0" dirty="0" smtClean="0">
                <a:solidFill>
                  <a:schemeClr val="tx1"/>
                </a:solidFill>
                <a:latin typeface="+mn-lt"/>
                <a:ea typeface="+mn-ea"/>
                <a:cs typeface="+mn-cs"/>
              </a:rPr>
              <a:t>J Diabetes </a:t>
            </a:r>
            <a:r>
              <a:rPr lang="en-US" sz="1200" b="0" i="0" u="sng" strike="noStrike" kern="1200" baseline="0" dirty="0" err="1" smtClean="0">
                <a:solidFill>
                  <a:schemeClr val="tx1"/>
                </a:solidFill>
                <a:latin typeface="+mn-lt"/>
                <a:ea typeface="+mn-ea"/>
                <a:cs typeface="+mn-cs"/>
              </a:rPr>
              <a:t>Sci</a:t>
            </a:r>
            <a:r>
              <a:rPr lang="en-US" sz="1200" b="0" i="0" u="sng" strike="noStrike" kern="1200" baseline="0" dirty="0" smtClean="0">
                <a:solidFill>
                  <a:schemeClr val="tx1"/>
                </a:solidFill>
                <a:latin typeface="+mn-lt"/>
                <a:ea typeface="+mn-ea"/>
                <a:cs typeface="+mn-cs"/>
              </a:rPr>
              <a:t> </a:t>
            </a:r>
            <a:r>
              <a:rPr lang="en-US" sz="1200" b="0" i="0" u="sng" strike="noStrike" kern="1200" baseline="0" dirty="0" err="1" smtClean="0">
                <a:solidFill>
                  <a:schemeClr val="tx1"/>
                </a:solidFill>
                <a:latin typeface="+mn-lt"/>
                <a:ea typeface="+mn-ea"/>
                <a:cs typeface="+mn-cs"/>
              </a:rPr>
              <a:t>Technol</a:t>
            </a:r>
            <a:r>
              <a:rPr lang="en-US" sz="1200" b="0"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3</a:t>
            </a:r>
            <a:r>
              <a:rPr lang="en-US" sz="1200" b="0" i="0" u="none" strike="noStrike" kern="1200" baseline="0" dirty="0" smtClean="0">
                <a:solidFill>
                  <a:schemeClr val="tx1"/>
                </a:solidFill>
                <a:latin typeface="+mn-lt"/>
                <a:ea typeface="+mn-ea"/>
                <a:cs typeface="+mn-cs"/>
              </a:rPr>
              <a:t>(4): 971-980.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i="0" u="none" baseline="0" dirty="0" smtClean="0">
              <a:cs typeface="B Nazanin" panose="00000400000000000000" pitchFamily="2" charset="-78"/>
            </a:endParaRPr>
          </a:p>
          <a:p>
            <a:endParaRPr lang="en-US" dirty="0" smtClean="0"/>
          </a:p>
          <a:p>
            <a:endParaRPr lang="en-US" dirty="0"/>
          </a:p>
        </p:txBody>
      </p:sp>
      <p:sp>
        <p:nvSpPr>
          <p:cNvPr id="4" name="Slide Number Placeholder 3"/>
          <p:cNvSpPr>
            <a:spLocks noGrp="1"/>
          </p:cNvSpPr>
          <p:nvPr>
            <p:ph type="sldNum" sz="quarter" idx="10"/>
          </p:nvPr>
        </p:nvSpPr>
        <p:spPr/>
        <p:txBody>
          <a:bodyPr/>
          <a:lstStyle/>
          <a:p>
            <a:fld id="{A7F9E8BD-1A9A-4FD6-ADA2-57B8FEB75CA2}" type="slidenum">
              <a:rPr lang="en-US" smtClean="0"/>
              <a:t>14</a:t>
            </a:fld>
            <a:endParaRPr lang="en-US"/>
          </a:p>
        </p:txBody>
      </p:sp>
    </p:spTree>
    <p:extLst>
      <p:ext uri="{BB962C8B-B14F-4D97-AF65-F5344CB8AC3E}">
        <p14:creationId xmlns:p14="http://schemas.microsoft.com/office/powerpoint/2010/main" val="27979710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Reduction in Blood Glucose Monitoring Error from </a:t>
            </a:r>
            <a:r>
              <a:rPr lang="en-US" b="1" dirty="0" smtClean="0"/>
              <a:t>20% (ISO 15197:2003) </a:t>
            </a:r>
            <a:r>
              <a:rPr lang="en-US" dirty="0" smtClean="0"/>
              <a:t>to </a:t>
            </a:r>
            <a:r>
              <a:rPr lang="en-US" b="1" dirty="0" smtClean="0"/>
              <a:t>15% (ISO 15197:2015)</a:t>
            </a:r>
            <a:endParaRPr lang="en-US" dirty="0"/>
          </a:p>
        </p:txBody>
      </p:sp>
      <p:sp>
        <p:nvSpPr>
          <p:cNvPr id="4" name="Slide Number Placeholder 3"/>
          <p:cNvSpPr>
            <a:spLocks noGrp="1"/>
          </p:cNvSpPr>
          <p:nvPr>
            <p:ph type="sldNum" sz="quarter" idx="10"/>
          </p:nvPr>
        </p:nvSpPr>
        <p:spPr/>
        <p:txBody>
          <a:bodyPr/>
          <a:lstStyle/>
          <a:p>
            <a:fld id="{A7F9E8BD-1A9A-4FD6-ADA2-57B8FEB75CA2}" type="slidenum">
              <a:rPr lang="en-US" smtClean="0"/>
              <a:t>19</a:t>
            </a:fld>
            <a:endParaRPr lang="en-US"/>
          </a:p>
        </p:txBody>
      </p:sp>
    </p:spTree>
    <p:extLst>
      <p:ext uri="{BB962C8B-B14F-4D97-AF65-F5344CB8AC3E}">
        <p14:creationId xmlns:p14="http://schemas.microsoft.com/office/powerpoint/2010/main" val="33145951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smtClean="0">
                <a:solidFill>
                  <a:schemeClr val="tx1"/>
                </a:solidFill>
                <a:latin typeface="+mn-lt"/>
                <a:ea typeface="+mn-ea"/>
                <a:cs typeface="+mn-cs"/>
              </a:rPr>
              <a:t>Inappropriate handling of SMBG has been identified as the</a:t>
            </a:r>
            <a:r>
              <a:rPr lang="fa-IR" sz="1200" b="1"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most common factor affecting BG results; more than 90% of</a:t>
            </a:r>
            <a:r>
              <a:rPr lang="fa-IR" sz="1200" b="1"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overall inaccuracies result from incorrect use of BG</a:t>
            </a:r>
            <a:r>
              <a:rPr lang="fa-IR" sz="1200" b="1"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meters.</a:t>
            </a:r>
          </a:p>
          <a:p>
            <a:r>
              <a:rPr lang="en-US" sz="1200" b="0" i="0" u="none" strike="noStrike" kern="1200" baseline="0" dirty="0" smtClean="0">
                <a:solidFill>
                  <a:schemeClr val="tx1"/>
                </a:solidFill>
                <a:latin typeface="+mn-lt"/>
                <a:ea typeface="+mn-ea"/>
                <a:cs typeface="+mn-cs"/>
              </a:rPr>
              <a:t>Ref:</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cs typeface="B Nazanin" panose="00000400000000000000" pitchFamily="2" charset="-78"/>
              </a:rPr>
              <a:t>Erbach</a:t>
            </a:r>
            <a:r>
              <a:rPr lang="en-US" dirty="0" smtClean="0">
                <a:cs typeface="B Nazanin" panose="00000400000000000000" pitchFamily="2" charset="-78"/>
              </a:rPr>
              <a:t>, M., G. </a:t>
            </a:r>
            <a:r>
              <a:rPr lang="en-US" dirty="0" err="1" smtClean="0">
                <a:cs typeface="B Nazanin" panose="00000400000000000000" pitchFamily="2" charset="-78"/>
              </a:rPr>
              <a:t>Freckmann</a:t>
            </a:r>
            <a:r>
              <a:rPr lang="en-US" dirty="0" smtClean="0">
                <a:cs typeface="B Nazanin" panose="00000400000000000000" pitchFamily="2" charset="-78"/>
              </a:rPr>
              <a:t>, R. </a:t>
            </a:r>
            <a:r>
              <a:rPr lang="en-US" dirty="0" err="1" smtClean="0">
                <a:cs typeface="B Nazanin" panose="00000400000000000000" pitchFamily="2" charset="-78"/>
              </a:rPr>
              <a:t>Hinzmann</a:t>
            </a:r>
            <a:r>
              <a:rPr lang="en-US" dirty="0" smtClean="0">
                <a:cs typeface="B Nazanin" panose="00000400000000000000" pitchFamily="2" charset="-78"/>
              </a:rPr>
              <a:t>, B. Kulzer, R. Ziegler, L. Heinemann and O. Schnell (2016). "Interferences and Limitations in Blood Glucose Self-Testing: An Overview of the Current Knowledge." </a:t>
            </a:r>
            <a:r>
              <a:rPr lang="en-US" u="sng" dirty="0" smtClean="0">
                <a:cs typeface="B Nazanin" panose="00000400000000000000" pitchFamily="2" charset="-78"/>
              </a:rPr>
              <a:t>J Diabetes </a:t>
            </a:r>
            <a:r>
              <a:rPr lang="en-US" u="sng" dirty="0" err="1" smtClean="0">
                <a:cs typeface="B Nazanin" panose="00000400000000000000" pitchFamily="2" charset="-78"/>
              </a:rPr>
              <a:t>Sci</a:t>
            </a:r>
            <a:r>
              <a:rPr lang="en-US" u="sng" dirty="0" smtClean="0">
                <a:cs typeface="B Nazanin" panose="00000400000000000000" pitchFamily="2" charset="-78"/>
              </a:rPr>
              <a:t> </a:t>
            </a:r>
            <a:r>
              <a:rPr lang="en-US" u="sng" dirty="0" err="1" smtClean="0">
                <a:cs typeface="B Nazanin" panose="00000400000000000000" pitchFamily="2" charset="-78"/>
              </a:rPr>
              <a:t>Technol</a:t>
            </a:r>
            <a:r>
              <a:rPr lang="en-US" dirty="0" smtClean="0">
                <a:cs typeface="B Nazanin" panose="00000400000000000000" pitchFamily="2" charset="-78"/>
              </a:rPr>
              <a:t> </a:t>
            </a:r>
            <a:r>
              <a:rPr lang="en-US" b="1" dirty="0" smtClean="0">
                <a:cs typeface="B Nazanin" panose="00000400000000000000" pitchFamily="2" charset="-78"/>
              </a:rPr>
              <a:t>10</a:t>
            </a:r>
            <a:r>
              <a:rPr lang="en-US" dirty="0" smtClean="0">
                <a:cs typeface="B Nazanin" panose="00000400000000000000" pitchFamily="2" charset="-78"/>
              </a:rPr>
              <a:t>(5): 1161-1168.</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smtClean="0">
              <a:cs typeface="B Nazanin" panose="00000400000000000000" pitchFamily="2" charset="-7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smtClean="0">
                <a:solidFill>
                  <a:schemeClr val="tx1"/>
                </a:solidFill>
                <a:latin typeface="+mn-lt"/>
                <a:ea typeface="+mn-ea"/>
                <a:cs typeface="+mn-cs"/>
              </a:rPr>
              <a:t>Approximately 91–97% of overall inaccuracies are operator dependent.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Ref: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Tonyushkina, K. and J. H. Nichols (2009). "Glucose meters: a review of technical challenges to obtaining accurate results." </a:t>
            </a:r>
            <a:r>
              <a:rPr lang="en-US" sz="1200" b="0" i="0" u="sng" strike="noStrike" kern="1200" baseline="0" dirty="0" smtClean="0">
                <a:solidFill>
                  <a:schemeClr val="tx1"/>
                </a:solidFill>
                <a:latin typeface="+mn-lt"/>
                <a:ea typeface="+mn-ea"/>
                <a:cs typeface="+mn-cs"/>
              </a:rPr>
              <a:t>J Diabetes </a:t>
            </a:r>
            <a:r>
              <a:rPr lang="en-US" sz="1200" b="0" i="0" u="sng" strike="noStrike" kern="1200" baseline="0" dirty="0" err="1" smtClean="0">
                <a:solidFill>
                  <a:schemeClr val="tx1"/>
                </a:solidFill>
                <a:latin typeface="+mn-lt"/>
                <a:ea typeface="+mn-ea"/>
                <a:cs typeface="+mn-cs"/>
              </a:rPr>
              <a:t>Sci</a:t>
            </a:r>
            <a:r>
              <a:rPr lang="en-US" sz="1200" b="0" i="0" u="sng" strike="noStrike" kern="1200" baseline="0" dirty="0" smtClean="0">
                <a:solidFill>
                  <a:schemeClr val="tx1"/>
                </a:solidFill>
                <a:latin typeface="+mn-lt"/>
                <a:ea typeface="+mn-ea"/>
                <a:cs typeface="+mn-cs"/>
              </a:rPr>
              <a:t> </a:t>
            </a:r>
            <a:r>
              <a:rPr lang="en-US" sz="1200" b="0" i="0" u="sng" strike="noStrike" kern="1200" baseline="0" dirty="0" err="1" smtClean="0">
                <a:solidFill>
                  <a:schemeClr val="tx1"/>
                </a:solidFill>
                <a:latin typeface="+mn-lt"/>
                <a:ea typeface="+mn-ea"/>
                <a:cs typeface="+mn-cs"/>
              </a:rPr>
              <a:t>Technol</a:t>
            </a:r>
            <a:r>
              <a:rPr lang="en-US" sz="1200" b="0" i="0" u="none" strike="noStrike" kern="1200" baseline="0" dirty="0" smtClean="0">
                <a:solidFill>
                  <a:schemeClr val="tx1"/>
                </a:solidFill>
                <a:latin typeface="+mn-lt"/>
                <a:ea typeface="+mn-ea"/>
                <a:cs typeface="+mn-cs"/>
              </a:rPr>
              <a:t> </a:t>
            </a:r>
            <a:r>
              <a:rPr lang="en-US" sz="1200" b="1" i="0" u="none" strike="noStrike" kern="1200" baseline="0" dirty="0" smtClean="0">
                <a:solidFill>
                  <a:schemeClr val="tx1"/>
                </a:solidFill>
                <a:latin typeface="+mn-lt"/>
                <a:ea typeface="+mn-ea"/>
                <a:cs typeface="+mn-cs"/>
              </a:rPr>
              <a:t>3</a:t>
            </a:r>
            <a:r>
              <a:rPr lang="en-US" sz="1200" b="0" i="0" u="none" strike="noStrike" kern="1200" baseline="0" dirty="0" smtClean="0">
                <a:solidFill>
                  <a:schemeClr val="tx1"/>
                </a:solidFill>
                <a:latin typeface="+mn-lt"/>
                <a:ea typeface="+mn-ea"/>
                <a:cs typeface="+mn-cs"/>
              </a:rPr>
              <a:t>(4): 971-980.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i="0" u="none" baseline="0" dirty="0" smtClean="0">
              <a:cs typeface="B Nazanin" panose="00000400000000000000" pitchFamily="2" charset="-78"/>
            </a:endParaRPr>
          </a:p>
          <a:p>
            <a:endParaRPr lang="en-US" dirty="0" smtClean="0"/>
          </a:p>
          <a:p>
            <a:endParaRPr lang="en-US" dirty="0"/>
          </a:p>
        </p:txBody>
      </p:sp>
      <p:sp>
        <p:nvSpPr>
          <p:cNvPr id="4" name="Slide Number Placeholder 3"/>
          <p:cNvSpPr>
            <a:spLocks noGrp="1"/>
          </p:cNvSpPr>
          <p:nvPr>
            <p:ph type="sldNum" sz="quarter" idx="10"/>
          </p:nvPr>
        </p:nvSpPr>
        <p:spPr/>
        <p:txBody>
          <a:bodyPr/>
          <a:lstStyle/>
          <a:p>
            <a:fld id="{A7F9E8BD-1A9A-4FD6-ADA2-57B8FEB75CA2}" type="slidenum">
              <a:rPr lang="en-US" smtClean="0"/>
              <a:t>20</a:t>
            </a:fld>
            <a:endParaRPr lang="en-US"/>
          </a:p>
        </p:txBody>
      </p:sp>
    </p:spTree>
    <p:extLst>
      <p:ext uri="{BB962C8B-B14F-4D97-AF65-F5344CB8AC3E}">
        <p14:creationId xmlns:p14="http://schemas.microsoft.com/office/powerpoint/2010/main" val="39421618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Factors With a Potential Impact on the Analytical</a:t>
            </a:r>
          </a:p>
          <a:p>
            <a:r>
              <a:rPr lang="en-US" sz="1200" b="0" i="0" u="none" strike="noStrike" kern="1200" baseline="0" dirty="0" smtClean="0">
                <a:solidFill>
                  <a:schemeClr val="tx1"/>
                </a:solidFill>
                <a:latin typeface="+mn-lt"/>
                <a:ea typeface="+mn-ea"/>
                <a:cs typeface="+mn-cs"/>
              </a:rPr>
              <a:t>Performance of SMBG.</a:t>
            </a:r>
          </a:p>
          <a:p>
            <a:r>
              <a:rPr lang="en-US" sz="1200" b="0" i="0" u="none" strike="noStrike" kern="1200" baseline="0" dirty="0" smtClean="0">
                <a:solidFill>
                  <a:schemeClr val="tx1"/>
                </a:solidFill>
                <a:latin typeface="+mn-lt"/>
                <a:ea typeface="+mn-ea"/>
                <a:cs typeface="+mn-cs"/>
              </a:rPr>
              <a:t>Human</a:t>
            </a:r>
            <a:r>
              <a:rPr lang="fa-IR" sz="1200" b="0" i="0" u="none" strike="noStrike" kern="1200" baseline="0" dirty="0" smtClean="0">
                <a:solidFill>
                  <a:schemeClr val="tx1"/>
                </a:solidFill>
                <a:latin typeface="+mn-lt"/>
                <a:ea typeface="+mn-ea"/>
                <a:cs typeface="+mn-cs"/>
              </a:rPr>
              <a:t>: </a:t>
            </a:r>
          </a:p>
          <a:p>
            <a:r>
              <a:rPr lang="en-US" sz="1200" b="0" i="0" u="none" strike="noStrike" kern="1200" baseline="0" dirty="0" smtClean="0">
                <a:solidFill>
                  <a:schemeClr val="tx1"/>
                </a:solidFill>
                <a:latin typeface="+mn-lt"/>
                <a:ea typeface="+mn-ea"/>
                <a:cs typeface="+mn-cs"/>
              </a:rPr>
              <a:t>Incorrect use of BG meters</a:t>
            </a:r>
          </a:p>
          <a:p>
            <a:r>
              <a:rPr lang="en-US" sz="1200" b="0" i="0" u="none" strike="noStrike" kern="1200" baseline="0" dirty="0" smtClean="0">
                <a:solidFill>
                  <a:schemeClr val="tx1"/>
                </a:solidFill>
                <a:latin typeface="+mn-lt"/>
                <a:ea typeface="+mn-ea"/>
                <a:cs typeface="+mn-cs"/>
              </a:rPr>
              <a:t>Incorrect performance of coding</a:t>
            </a:r>
          </a:p>
          <a:p>
            <a:r>
              <a:rPr lang="en-US" sz="1200" b="0" i="0" u="none" strike="noStrike" kern="1200" baseline="0" dirty="0" smtClean="0">
                <a:solidFill>
                  <a:schemeClr val="tx1"/>
                </a:solidFill>
                <a:latin typeface="+mn-lt"/>
                <a:ea typeface="+mn-ea"/>
                <a:cs typeface="+mn-cs"/>
              </a:rPr>
              <a:t>Inappropriate storage and usage of test</a:t>
            </a:r>
          </a:p>
          <a:p>
            <a:r>
              <a:rPr lang="en-US" sz="1200" b="0" i="0" u="none" strike="noStrike" kern="1200" baseline="0" dirty="0" smtClean="0">
                <a:solidFill>
                  <a:schemeClr val="tx1"/>
                </a:solidFill>
                <a:latin typeface="+mn-lt"/>
                <a:ea typeface="+mn-ea"/>
                <a:cs typeface="+mn-cs"/>
              </a:rPr>
              <a:t>strips</a:t>
            </a:r>
          </a:p>
          <a:p>
            <a:r>
              <a:rPr lang="en-US" sz="1200" b="0" i="0" u="none" strike="noStrike" kern="1200" baseline="0" dirty="0" smtClean="0">
                <a:solidFill>
                  <a:schemeClr val="tx1"/>
                </a:solidFill>
                <a:latin typeface="+mn-lt"/>
                <a:ea typeface="+mn-ea"/>
                <a:cs typeface="+mn-cs"/>
              </a:rPr>
              <a:t>Inappropriate education of patients and</a:t>
            </a:r>
          </a:p>
          <a:p>
            <a:r>
              <a:rPr lang="en-US" sz="1200" b="0" i="0" u="none" strike="noStrike" kern="1200" baseline="0" dirty="0" smtClean="0">
                <a:solidFill>
                  <a:schemeClr val="tx1"/>
                </a:solidFill>
                <a:latin typeface="+mn-lt"/>
                <a:ea typeface="+mn-ea"/>
                <a:cs typeface="+mn-cs"/>
              </a:rPr>
              <a:t>diabetes team</a:t>
            </a:r>
          </a:p>
          <a:p>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Ref:</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Erbach</a:t>
            </a:r>
            <a:r>
              <a:rPr lang="en-US" dirty="0" smtClean="0"/>
              <a:t>, M., G. </a:t>
            </a:r>
            <a:r>
              <a:rPr lang="en-US" dirty="0" err="1" smtClean="0"/>
              <a:t>Freckmann</a:t>
            </a:r>
            <a:r>
              <a:rPr lang="en-US" dirty="0" smtClean="0"/>
              <a:t>, R. </a:t>
            </a:r>
            <a:r>
              <a:rPr lang="en-US" dirty="0" err="1" smtClean="0"/>
              <a:t>Hinzmann</a:t>
            </a:r>
            <a:r>
              <a:rPr lang="en-US" dirty="0" smtClean="0"/>
              <a:t>, B. Kulzer, R. Ziegler, L. Heinemann and O. Schnell (2016). "Interferences and Limitations in Blood Glucose Self-Testing: An Overview of the Current Knowledge." </a:t>
            </a:r>
            <a:r>
              <a:rPr lang="en-US" u="sng" dirty="0" smtClean="0"/>
              <a:t>J Diabetes </a:t>
            </a:r>
            <a:r>
              <a:rPr lang="en-US" u="sng" dirty="0" err="1" smtClean="0"/>
              <a:t>Sci</a:t>
            </a:r>
            <a:r>
              <a:rPr lang="en-US" u="sng" dirty="0" smtClean="0"/>
              <a:t> </a:t>
            </a:r>
            <a:r>
              <a:rPr lang="en-US" u="sng" dirty="0" err="1" smtClean="0"/>
              <a:t>Technol</a:t>
            </a:r>
            <a:r>
              <a:rPr lang="en-US" dirty="0" smtClean="0"/>
              <a:t> </a:t>
            </a:r>
            <a:r>
              <a:rPr lang="en-US" b="1" dirty="0" smtClean="0"/>
              <a:t>10</a:t>
            </a:r>
            <a:r>
              <a:rPr lang="en-US" dirty="0" smtClean="0"/>
              <a:t>(5): 1161-1168.</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A7F9E8BD-1A9A-4FD6-ADA2-57B8FEB75CA2}" type="slidenum">
              <a:rPr lang="en-US" smtClean="0"/>
              <a:t>22</a:t>
            </a:fld>
            <a:endParaRPr lang="en-US"/>
          </a:p>
        </p:txBody>
      </p:sp>
    </p:spTree>
    <p:extLst>
      <p:ext uri="{BB962C8B-B14F-4D97-AF65-F5344CB8AC3E}">
        <p14:creationId xmlns:p14="http://schemas.microsoft.com/office/powerpoint/2010/main" val="42764262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Factors With a Potential Impact on the Analytical</a:t>
            </a:r>
          </a:p>
          <a:p>
            <a:r>
              <a:rPr lang="en-US" sz="1200" b="0" i="0" u="none" strike="noStrike" kern="1200" baseline="0" dirty="0" smtClean="0">
                <a:solidFill>
                  <a:schemeClr val="tx1"/>
                </a:solidFill>
                <a:latin typeface="+mn-lt"/>
                <a:ea typeface="+mn-ea"/>
                <a:cs typeface="+mn-cs"/>
              </a:rPr>
              <a:t>Performance of SMBG.</a:t>
            </a:r>
          </a:p>
          <a:p>
            <a:r>
              <a:rPr lang="en-US" sz="1200" b="0" i="0" u="none" strike="noStrike" kern="1200" baseline="0" dirty="0" smtClean="0">
                <a:solidFill>
                  <a:schemeClr val="tx1"/>
                </a:solidFill>
                <a:latin typeface="+mn-lt"/>
                <a:ea typeface="+mn-ea"/>
                <a:cs typeface="+mn-cs"/>
              </a:rPr>
              <a:t>Human</a:t>
            </a:r>
            <a:r>
              <a:rPr lang="fa-IR" sz="1200" b="0" i="0" u="none" strike="noStrike" kern="1200" baseline="0" dirty="0" smtClean="0">
                <a:solidFill>
                  <a:schemeClr val="tx1"/>
                </a:solidFill>
                <a:latin typeface="+mn-lt"/>
                <a:ea typeface="+mn-ea"/>
                <a:cs typeface="+mn-cs"/>
              </a:rPr>
              <a:t>: </a:t>
            </a:r>
          </a:p>
          <a:p>
            <a:r>
              <a:rPr lang="en-US" sz="1200" b="0" i="0" u="none" strike="noStrike" kern="1200" baseline="0" dirty="0" smtClean="0">
                <a:solidFill>
                  <a:schemeClr val="tx1"/>
                </a:solidFill>
                <a:latin typeface="+mn-lt"/>
                <a:ea typeface="+mn-ea"/>
                <a:cs typeface="+mn-cs"/>
              </a:rPr>
              <a:t>Incorrect use of BG meters</a:t>
            </a:r>
          </a:p>
          <a:p>
            <a:r>
              <a:rPr lang="en-US" sz="1200" b="0" i="0" u="none" strike="noStrike" kern="1200" baseline="0" dirty="0" smtClean="0">
                <a:solidFill>
                  <a:schemeClr val="tx1"/>
                </a:solidFill>
                <a:latin typeface="+mn-lt"/>
                <a:ea typeface="+mn-ea"/>
                <a:cs typeface="+mn-cs"/>
              </a:rPr>
              <a:t>Incorrect performance of coding</a:t>
            </a:r>
          </a:p>
          <a:p>
            <a:r>
              <a:rPr lang="en-US" sz="1200" b="0" i="0" u="none" strike="noStrike" kern="1200" baseline="0" dirty="0" smtClean="0">
                <a:solidFill>
                  <a:schemeClr val="tx1"/>
                </a:solidFill>
                <a:latin typeface="+mn-lt"/>
                <a:ea typeface="+mn-ea"/>
                <a:cs typeface="+mn-cs"/>
              </a:rPr>
              <a:t>Inappropriate storage and usage of test</a:t>
            </a:r>
          </a:p>
          <a:p>
            <a:r>
              <a:rPr lang="en-US" sz="1200" b="0" i="0" u="none" strike="noStrike" kern="1200" baseline="0" dirty="0" smtClean="0">
                <a:solidFill>
                  <a:schemeClr val="tx1"/>
                </a:solidFill>
                <a:latin typeface="+mn-lt"/>
                <a:ea typeface="+mn-ea"/>
                <a:cs typeface="+mn-cs"/>
              </a:rPr>
              <a:t>strips</a:t>
            </a:r>
          </a:p>
          <a:p>
            <a:r>
              <a:rPr lang="en-US" sz="1200" b="0" i="0" u="none" strike="noStrike" kern="1200" baseline="0" dirty="0" smtClean="0">
                <a:solidFill>
                  <a:schemeClr val="tx1"/>
                </a:solidFill>
                <a:latin typeface="+mn-lt"/>
                <a:ea typeface="+mn-ea"/>
                <a:cs typeface="+mn-cs"/>
              </a:rPr>
              <a:t>Inappropriate education of patients and</a:t>
            </a:r>
          </a:p>
          <a:p>
            <a:r>
              <a:rPr lang="en-US" sz="1200" b="0" i="0" u="none" strike="noStrike" kern="1200" baseline="0" dirty="0" smtClean="0">
                <a:solidFill>
                  <a:schemeClr val="tx1"/>
                </a:solidFill>
                <a:latin typeface="+mn-lt"/>
                <a:ea typeface="+mn-ea"/>
                <a:cs typeface="+mn-cs"/>
              </a:rPr>
              <a:t>diabetes team</a:t>
            </a:r>
          </a:p>
          <a:p>
            <a:endParaRPr lang="en-US"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smtClean="0">
                <a:solidFill>
                  <a:schemeClr val="tx1"/>
                </a:solidFill>
                <a:latin typeface="+mn-lt"/>
                <a:ea typeface="+mn-ea"/>
                <a:cs typeface="+mn-cs"/>
              </a:rPr>
              <a:t>Ref:</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Erbach</a:t>
            </a:r>
            <a:r>
              <a:rPr lang="en-US" dirty="0" smtClean="0"/>
              <a:t>, M., G. </a:t>
            </a:r>
            <a:r>
              <a:rPr lang="en-US" dirty="0" err="1" smtClean="0"/>
              <a:t>Freckmann</a:t>
            </a:r>
            <a:r>
              <a:rPr lang="en-US" dirty="0" smtClean="0"/>
              <a:t>, R. </a:t>
            </a:r>
            <a:r>
              <a:rPr lang="en-US" dirty="0" err="1" smtClean="0"/>
              <a:t>Hinzmann</a:t>
            </a:r>
            <a:r>
              <a:rPr lang="en-US" dirty="0" smtClean="0"/>
              <a:t>, B. Kulzer, R. Ziegler, L. Heinemann and O. Schnell (2016). "Interferences and Limitations in Blood Glucose Self-Testing: An Overview of the Current Knowledge." </a:t>
            </a:r>
            <a:r>
              <a:rPr lang="en-US" u="sng" dirty="0" smtClean="0"/>
              <a:t>J Diabetes </a:t>
            </a:r>
            <a:r>
              <a:rPr lang="en-US" u="sng" dirty="0" err="1" smtClean="0"/>
              <a:t>Sci</a:t>
            </a:r>
            <a:r>
              <a:rPr lang="en-US" u="sng" dirty="0" smtClean="0"/>
              <a:t> </a:t>
            </a:r>
            <a:r>
              <a:rPr lang="en-US" u="sng" dirty="0" err="1" smtClean="0"/>
              <a:t>Technol</a:t>
            </a:r>
            <a:r>
              <a:rPr lang="en-US" dirty="0" smtClean="0"/>
              <a:t> </a:t>
            </a:r>
            <a:r>
              <a:rPr lang="en-US" b="1" dirty="0" smtClean="0"/>
              <a:t>10</a:t>
            </a:r>
            <a:r>
              <a:rPr lang="en-US" dirty="0" smtClean="0"/>
              <a:t>(5): 1161-1168.</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A7F9E8BD-1A9A-4FD6-ADA2-57B8FEB75CA2}" type="slidenum">
              <a:rPr lang="en-US" smtClean="0"/>
              <a:t>23</a:t>
            </a:fld>
            <a:endParaRPr lang="en-US"/>
          </a:p>
        </p:txBody>
      </p:sp>
    </p:spTree>
    <p:extLst>
      <p:ext uri="{BB962C8B-B14F-4D97-AF65-F5344CB8AC3E}">
        <p14:creationId xmlns:p14="http://schemas.microsoft.com/office/powerpoint/2010/main" val="41541245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23392" y="1122363"/>
            <a:ext cx="10945216" cy="2387600"/>
          </a:xfrm>
        </p:spPr>
        <p:txBody>
          <a:bodyPr anchor="b">
            <a:normAutofit/>
          </a:bodyPr>
          <a:lstStyle>
            <a:lvl1pPr algn="l">
              <a:defRPr sz="3600">
                <a:solidFill>
                  <a:schemeClr val="tx1">
                    <a:lumMod val="50000"/>
                    <a:lumOff val="50000"/>
                  </a:schemeClr>
                </a:solidFill>
              </a:defRPr>
            </a:lvl1pPr>
          </a:lstStyle>
          <a:p>
            <a:r>
              <a:rPr lang="en-US" dirty="0"/>
              <a:t>Click to edit Master title style</a:t>
            </a:r>
          </a:p>
        </p:txBody>
      </p:sp>
      <p:sp>
        <p:nvSpPr>
          <p:cNvPr id="3" name="Subtitle 2"/>
          <p:cNvSpPr>
            <a:spLocks noGrp="1"/>
          </p:cNvSpPr>
          <p:nvPr>
            <p:ph type="subTitle" idx="1"/>
          </p:nvPr>
        </p:nvSpPr>
        <p:spPr>
          <a:xfrm>
            <a:off x="623392" y="3525014"/>
            <a:ext cx="10945216" cy="1655763"/>
          </a:xfrm>
        </p:spPr>
        <p:txBody>
          <a:bodyPr/>
          <a:lstStyle>
            <a:lvl1pPr marL="0" indent="0" algn="l">
              <a:buNone/>
              <a:defRPr sz="1800">
                <a:solidFill>
                  <a:schemeClr val="tx1">
                    <a:lumMod val="50000"/>
                    <a:lumOff val="50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dirty="0"/>
              <a:t>Click to edit Master subtitle style</a:t>
            </a:r>
          </a:p>
        </p:txBody>
      </p:sp>
    </p:spTree>
    <p:extLst>
      <p:ext uri="{BB962C8B-B14F-4D97-AF65-F5344CB8AC3E}">
        <p14:creationId xmlns:p14="http://schemas.microsoft.com/office/powerpoint/2010/main" val="2227450087"/>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09600" y="914400"/>
            <a:ext cx="10972800" cy="914400"/>
          </a:xfrm>
          <a:prstGeom prst="rect">
            <a:avLst/>
          </a:prstGeom>
        </p:spPr>
        <p:txBody>
          <a:bodyPr/>
          <a:lstStyle>
            <a:lvl1pPr algn="r">
              <a:defRPr>
                <a:cs typeface="B Nazanin" pitchFamily="2" charset="-78"/>
              </a:defRPr>
            </a:lvl1pPr>
          </a:lstStyle>
          <a:p>
            <a:r>
              <a:rPr lang="en-US" smtClean="0"/>
              <a:t>Click to edit Master title style</a:t>
            </a:r>
            <a:endParaRPr lang="en-US" dirty="0"/>
          </a:p>
        </p:txBody>
      </p:sp>
      <p:sp>
        <p:nvSpPr>
          <p:cNvPr id="4" name="Content Placeholder 3"/>
          <p:cNvSpPr>
            <a:spLocks noGrp="1"/>
          </p:cNvSpPr>
          <p:nvPr>
            <p:ph sz="half" idx="2"/>
          </p:nvPr>
        </p:nvSpPr>
        <p:spPr>
          <a:xfrm>
            <a:off x="609600" y="1905000"/>
            <a:ext cx="10972800" cy="4114800"/>
          </a:xfrm>
          <a:prstGeom prst="rect">
            <a:avLst/>
          </a:prstGeom>
        </p:spPr>
        <p:txBody>
          <a:bodyPr/>
          <a:lstStyle>
            <a:lvl1pPr algn="r" rtl="1">
              <a:defRPr sz="1800">
                <a:solidFill>
                  <a:srgbClr val="36346D"/>
                </a:solidFill>
                <a:cs typeface="B Nazanin" pitchFamily="2" charset="-78"/>
              </a:defRPr>
            </a:lvl1pPr>
            <a:lvl2pPr algn="r" rtl="1">
              <a:defRPr sz="1500">
                <a:solidFill>
                  <a:srgbClr val="36346D"/>
                </a:solidFill>
                <a:cs typeface="B Nazanin" pitchFamily="2" charset="-78"/>
              </a:defRPr>
            </a:lvl2pPr>
            <a:lvl3pPr algn="r" rtl="1">
              <a:defRPr sz="1350">
                <a:solidFill>
                  <a:srgbClr val="36346D"/>
                </a:solidFill>
                <a:cs typeface="B Nazanin" pitchFamily="2" charset="-78"/>
              </a:defRPr>
            </a:lvl3pPr>
            <a:lvl4pPr algn="r" rtl="1">
              <a:defRPr sz="1200">
                <a:solidFill>
                  <a:srgbClr val="36346D"/>
                </a:solidFill>
                <a:cs typeface="B Nazanin" pitchFamily="2" charset="-78"/>
              </a:defRPr>
            </a:lvl4pPr>
            <a:lvl5pPr algn="r" rtl="1">
              <a:defRPr sz="1200">
                <a:solidFill>
                  <a:srgbClr val="36346D"/>
                </a:solidFill>
                <a:cs typeface="B Nazanin" pitchFamily="2" charset="-78"/>
              </a:defRPr>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8" name="Rectangle 7"/>
          <p:cNvSpPr/>
          <p:nvPr userDrawn="1"/>
        </p:nvSpPr>
        <p:spPr>
          <a:xfrm>
            <a:off x="0" y="0"/>
            <a:ext cx="12192000" cy="838200"/>
          </a:xfrm>
          <a:prstGeom prst="rect">
            <a:avLst/>
          </a:prstGeom>
          <a:solidFill>
            <a:srgbClr val="36346D"/>
          </a:solidFill>
          <a:ln>
            <a:solidFill>
              <a:srgbClr val="36346D"/>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US" sz="1350" b="0">
              <a:solidFill>
                <a:prstClr val="white"/>
              </a:solidFill>
            </a:endParaRPr>
          </a:p>
        </p:txBody>
      </p:sp>
      <p:sp>
        <p:nvSpPr>
          <p:cNvPr id="9" name="TextBox 8"/>
          <p:cNvSpPr txBox="1">
            <a:spLocks noChangeArrowheads="1"/>
          </p:cNvSpPr>
          <p:nvPr userDrawn="1"/>
        </p:nvSpPr>
        <p:spPr bwMode="auto">
          <a:xfrm>
            <a:off x="4165600" y="6172200"/>
            <a:ext cx="7518400"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7000" b="1">
                <a:solidFill>
                  <a:schemeClr val="tx1"/>
                </a:solidFill>
                <a:latin typeface="Arial" pitchFamily="34" charset="0"/>
                <a:cs typeface="B Nazanin" pitchFamily="2" charset="-78"/>
              </a:defRPr>
            </a:lvl1pPr>
            <a:lvl2pPr marL="742950" indent="-285750" eaLnBrk="0" hangingPunct="0">
              <a:defRPr sz="7000" b="1">
                <a:solidFill>
                  <a:schemeClr val="tx1"/>
                </a:solidFill>
                <a:latin typeface="Arial" pitchFamily="34" charset="0"/>
                <a:cs typeface="B Nazanin" pitchFamily="2" charset="-78"/>
              </a:defRPr>
            </a:lvl2pPr>
            <a:lvl3pPr marL="1143000" indent="-228600" eaLnBrk="0" hangingPunct="0">
              <a:defRPr sz="7000" b="1">
                <a:solidFill>
                  <a:schemeClr val="tx1"/>
                </a:solidFill>
                <a:latin typeface="Arial" pitchFamily="34" charset="0"/>
                <a:cs typeface="B Nazanin" pitchFamily="2" charset="-78"/>
              </a:defRPr>
            </a:lvl3pPr>
            <a:lvl4pPr marL="1600200" indent="-228600" eaLnBrk="0" hangingPunct="0">
              <a:defRPr sz="7000" b="1">
                <a:solidFill>
                  <a:schemeClr val="tx1"/>
                </a:solidFill>
                <a:latin typeface="Arial" pitchFamily="34" charset="0"/>
                <a:cs typeface="B Nazanin" pitchFamily="2" charset="-78"/>
              </a:defRPr>
            </a:lvl4pPr>
            <a:lvl5pPr marL="2057400" indent="-228600" eaLnBrk="0" hangingPunct="0">
              <a:defRPr sz="7000" b="1">
                <a:solidFill>
                  <a:schemeClr val="tx1"/>
                </a:solidFill>
                <a:latin typeface="Arial" pitchFamily="34" charset="0"/>
                <a:cs typeface="B Nazanin" pitchFamily="2" charset="-78"/>
              </a:defRPr>
            </a:lvl5pPr>
            <a:lvl6pPr marL="2514600" indent="-228600" algn="ctr" eaLnBrk="0" fontAlgn="base" hangingPunct="0">
              <a:spcBef>
                <a:spcPct val="0"/>
              </a:spcBef>
              <a:spcAft>
                <a:spcPct val="0"/>
              </a:spcAft>
              <a:defRPr sz="7000" b="1">
                <a:solidFill>
                  <a:schemeClr val="tx1"/>
                </a:solidFill>
                <a:latin typeface="Arial" pitchFamily="34" charset="0"/>
                <a:cs typeface="B Nazanin" pitchFamily="2" charset="-78"/>
              </a:defRPr>
            </a:lvl6pPr>
            <a:lvl7pPr marL="2971800" indent="-228600" algn="ctr" eaLnBrk="0" fontAlgn="base" hangingPunct="0">
              <a:spcBef>
                <a:spcPct val="0"/>
              </a:spcBef>
              <a:spcAft>
                <a:spcPct val="0"/>
              </a:spcAft>
              <a:defRPr sz="7000" b="1">
                <a:solidFill>
                  <a:schemeClr val="tx1"/>
                </a:solidFill>
                <a:latin typeface="Arial" pitchFamily="34" charset="0"/>
                <a:cs typeface="B Nazanin" pitchFamily="2" charset="-78"/>
              </a:defRPr>
            </a:lvl7pPr>
            <a:lvl8pPr marL="3429000" indent="-228600" algn="ctr" eaLnBrk="0" fontAlgn="base" hangingPunct="0">
              <a:spcBef>
                <a:spcPct val="0"/>
              </a:spcBef>
              <a:spcAft>
                <a:spcPct val="0"/>
              </a:spcAft>
              <a:defRPr sz="7000" b="1">
                <a:solidFill>
                  <a:schemeClr val="tx1"/>
                </a:solidFill>
                <a:latin typeface="Arial" pitchFamily="34" charset="0"/>
                <a:cs typeface="B Nazanin" pitchFamily="2" charset="-78"/>
              </a:defRPr>
            </a:lvl8pPr>
            <a:lvl9pPr marL="3886200" indent="-228600" algn="ctr" eaLnBrk="0" fontAlgn="base" hangingPunct="0">
              <a:spcBef>
                <a:spcPct val="0"/>
              </a:spcBef>
              <a:spcAft>
                <a:spcPct val="0"/>
              </a:spcAft>
              <a:defRPr sz="7000" b="1">
                <a:solidFill>
                  <a:schemeClr val="tx1"/>
                </a:solidFill>
                <a:latin typeface="Arial" pitchFamily="34" charset="0"/>
                <a:cs typeface="B Nazanin" pitchFamily="2" charset="-78"/>
              </a:defRPr>
            </a:lvl9pPr>
          </a:lstStyle>
          <a:p>
            <a:pPr algn="r" eaLnBrk="1" hangingPunct="1">
              <a:defRPr/>
            </a:pPr>
            <a:r>
              <a:rPr lang="en-US" sz="1350" b="0" smtClean="0">
                <a:solidFill>
                  <a:srgbClr val="36346D"/>
                </a:solidFill>
                <a:cs typeface="Arial" pitchFamily="34" charset="0"/>
              </a:rPr>
              <a:t>  Pioneer in Health-Care Management</a:t>
            </a:r>
          </a:p>
        </p:txBody>
      </p:sp>
      <p:sp>
        <p:nvSpPr>
          <p:cNvPr id="10" name="Freeform 9"/>
          <p:cNvSpPr/>
          <p:nvPr userDrawn="1"/>
        </p:nvSpPr>
        <p:spPr>
          <a:xfrm>
            <a:off x="626533" y="6294438"/>
            <a:ext cx="5774267" cy="106362"/>
          </a:xfrm>
          <a:custGeom>
            <a:avLst/>
            <a:gdLst>
              <a:gd name="connsiteX0" fmla="*/ 0 w 3052533"/>
              <a:gd name="connsiteY0" fmla="*/ 79316 h 106510"/>
              <a:gd name="connsiteX1" fmla="*/ 839617 w 3052533"/>
              <a:gd name="connsiteY1" fmla="*/ 82715 h 106510"/>
              <a:gd name="connsiteX2" fmla="*/ 1373300 w 3052533"/>
              <a:gd name="connsiteY2" fmla="*/ 1133 h 106510"/>
              <a:gd name="connsiteX3" fmla="*/ 2087144 w 3052533"/>
              <a:gd name="connsiteY3" fmla="*/ 89514 h 106510"/>
              <a:gd name="connsiteX4" fmla="*/ 3052533 w 3052533"/>
              <a:gd name="connsiteY4" fmla="*/ 103111 h 106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2533" h="106510">
                <a:moveTo>
                  <a:pt x="0" y="79316"/>
                </a:moveTo>
                <a:cubicBezTo>
                  <a:pt x="305367" y="87530"/>
                  <a:pt x="610734" y="95745"/>
                  <a:pt x="839617" y="82715"/>
                </a:cubicBezTo>
                <a:cubicBezTo>
                  <a:pt x="1068500" y="69685"/>
                  <a:pt x="1165379" y="0"/>
                  <a:pt x="1373300" y="1133"/>
                </a:cubicBezTo>
                <a:cubicBezTo>
                  <a:pt x="1581221" y="2266"/>
                  <a:pt x="1807272" y="72518"/>
                  <a:pt x="2087144" y="89514"/>
                </a:cubicBezTo>
                <a:cubicBezTo>
                  <a:pt x="2367016" y="106510"/>
                  <a:pt x="2838947" y="106510"/>
                  <a:pt x="3052533" y="103111"/>
                </a:cubicBezTo>
              </a:path>
            </a:pathLst>
          </a:custGeom>
          <a:ln w="19050">
            <a:solidFill>
              <a:srgbClr val="36346D"/>
            </a:solidFill>
          </a:ln>
        </p:spPr>
        <p:style>
          <a:lnRef idx="1">
            <a:schemeClr val="accent1"/>
          </a:lnRef>
          <a:fillRef idx="0">
            <a:schemeClr val="accent1"/>
          </a:fillRef>
          <a:effectRef idx="0">
            <a:schemeClr val="accent1"/>
          </a:effectRef>
          <a:fontRef idx="minor">
            <a:schemeClr val="tx1"/>
          </a:fontRef>
        </p:style>
        <p:txBody>
          <a:bodyPr anchor="ctr"/>
          <a:lstStyle/>
          <a:p>
            <a:pPr fontAlgn="auto">
              <a:spcBef>
                <a:spcPts val="0"/>
              </a:spcBef>
              <a:spcAft>
                <a:spcPts val="0"/>
              </a:spcAft>
              <a:defRPr/>
            </a:pPr>
            <a:endParaRPr lang="en-US" sz="1350" b="0">
              <a:solidFill>
                <a:prstClr val="black"/>
              </a:solidFill>
            </a:endParaRPr>
          </a:p>
        </p:txBody>
      </p:sp>
    </p:spTree>
    <p:extLst>
      <p:ext uri="{BB962C8B-B14F-4D97-AF65-F5344CB8AC3E}">
        <p14:creationId xmlns:p14="http://schemas.microsoft.com/office/powerpoint/2010/main" val="3794933963"/>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5" name="Rectangle 4"/>
          <p:cNvSpPr/>
          <p:nvPr userDrawn="1"/>
        </p:nvSpPr>
        <p:spPr>
          <a:xfrm>
            <a:off x="0" y="0"/>
            <a:ext cx="12192000" cy="838200"/>
          </a:xfrm>
          <a:prstGeom prst="rect">
            <a:avLst/>
          </a:prstGeom>
          <a:solidFill>
            <a:srgbClr val="36346D"/>
          </a:solidFill>
          <a:ln>
            <a:solidFill>
              <a:srgbClr val="36346D"/>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US" sz="1350" b="0">
              <a:solidFill>
                <a:prstClr val="white"/>
              </a:solidFill>
            </a:endParaRPr>
          </a:p>
        </p:txBody>
      </p:sp>
      <p:sp>
        <p:nvSpPr>
          <p:cNvPr id="6" name="TextBox 5"/>
          <p:cNvSpPr txBox="1">
            <a:spLocks noChangeArrowheads="1"/>
          </p:cNvSpPr>
          <p:nvPr userDrawn="1"/>
        </p:nvSpPr>
        <p:spPr bwMode="auto">
          <a:xfrm>
            <a:off x="4165600" y="6172200"/>
            <a:ext cx="7518400"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7000" b="1">
                <a:solidFill>
                  <a:schemeClr val="tx1"/>
                </a:solidFill>
                <a:latin typeface="Arial" pitchFamily="34" charset="0"/>
                <a:cs typeface="B Nazanin" pitchFamily="2" charset="-78"/>
              </a:defRPr>
            </a:lvl1pPr>
            <a:lvl2pPr marL="742950" indent="-285750" eaLnBrk="0" hangingPunct="0">
              <a:defRPr sz="7000" b="1">
                <a:solidFill>
                  <a:schemeClr val="tx1"/>
                </a:solidFill>
                <a:latin typeface="Arial" pitchFamily="34" charset="0"/>
                <a:cs typeface="B Nazanin" pitchFamily="2" charset="-78"/>
              </a:defRPr>
            </a:lvl2pPr>
            <a:lvl3pPr marL="1143000" indent="-228600" eaLnBrk="0" hangingPunct="0">
              <a:defRPr sz="7000" b="1">
                <a:solidFill>
                  <a:schemeClr val="tx1"/>
                </a:solidFill>
                <a:latin typeface="Arial" pitchFamily="34" charset="0"/>
                <a:cs typeface="B Nazanin" pitchFamily="2" charset="-78"/>
              </a:defRPr>
            </a:lvl3pPr>
            <a:lvl4pPr marL="1600200" indent="-228600" eaLnBrk="0" hangingPunct="0">
              <a:defRPr sz="7000" b="1">
                <a:solidFill>
                  <a:schemeClr val="tx1"/>
                </a:solidFill>
                <a:latin typeface="Arial" pitchFamily="34" charset="0"/>
                <a:cs typeface="B Nazanin" pitchFamily="2" charset="-78"/>
              </a:defRPr>
            </a:lvl4pPr>
            <a:lvl5pPr marL="2057400" indent="-228600" eaLnBrk="0" hangingPunct="0">
              <a:defRPr sz="7000" b="1">
                <a:solidFill>
                  <a:schemeClr val="tx1"/>
                </a:solidFill>
                <a:latin typeface="Arial" pitchFamily="34" charset="0"/>
                <a:cs typeface="B Nazanin" pitchFamily="2" charset="-78"/>
              </a:defRPr>
            </a:lvl5pPr>
            <a:lvl6pPr marL="2514600" indent="-228600" algn="ctr" eaLnBrk="0" fontAlgn="base" hangingPunct="0">
              <a:spcBef>
                <a:spcPct val="0"/>
              </a:spcBef>
              <a:spcAft>
                <a:spcPct val="0"/>
              </a:spcAft>
              <a:defRPr sz="7000" b="1">
                <a:solidFill>
                  <a:schemeClr val="tx1"/>
                </a:solidFill>
                <a:latin typeface="Arial" pitchFamily="34" charset="0"/>
                <a:cs typeface="B Nazanin" pitchFamily="2" charset="-78"/>
              </a:defRPr>
            </a:lvl6pPr>
            <a:lvl7pPr marL="2971800" indent="-228600" algn="ctr" eaLnBrk="0" fontAlgn="base" hangingPunct="0">
              <a:spcBef>
                <a:spcPct val="0"/>
              </a:spcBef>
              <a:spcAft>
                <a:spcPct val="0"/>
              </a:spcAft>
              <a:defRPr sz="7000" b="1">
                <a:solidFill>
                  <a:schemeClr val="tx1"/>
                </a:solidFill>
                <a:latin typeface="Arial" pitchFamily="34" charset="0"/>
                <a:cs typeface="B Nazanin" pitchFamily="2" charset="-78"/>
              </a:defRPr>
            </a:lvl7pPr>
            <a:lvl8pPr marL="3429000" indent="-228600" algn="ctr" eaLnBrk="0" fontAlgn="base" hangingPunct="0">
              <a:spcBef>
                <a:spcPct val="0"/>
              </a:spcBef>
              <a:spcAft>
                <a:spcPct val="0"/>
              </a:spcAft>
              <a:defRPr sz="7000" b="1">
                <a:solidFill>
                  <a:schemeClr val="tx1"/>
                </a:solidFill>
                <a:latin typeface="Arial" pitchFamily="34" charset="0"/>
                <a:cs typeface="B Nazanin" pitchFamily="2" charset="-78"/>
              </a:defRPr>
            </a:lvl8pPr>
            <a:lvl9pPr marL="3886200" indent="-228600" algn="ctr" eaLnBrk="0" fontAlgn="base" hangingPunct="0">
              <a:spcBef>
                <a:spcPct val="0"/>
              </a:spcBef>
              <a:spcAft>
                <a:spcPct val="0"/>
              </a:spcAft>
              <a:defRPr sz="7000" b="1">
                <a:solidFill>
                  <a:schemeClr val="tx1"/>
                </a:solidFill>
                <a:latin typeface="Arial" pitchFamily="34" charset="0"/>
                <a:cs typeface="B Nazanin" pitchFamily="2" charset="-78"/>
              </a:defRPr>
            </a:lvl9pPr>
          </a:lstStyle>
          <a:p>
            <a:pPr algn="r" eaLnBrk="1" hangingPunct="1">
              <a:defRPr/>
            </a:pPr>
            <a:r>
              <a:rPr lang="en-US" sz="1350" b="0" smtClean="0">
                <a:solidFill>
                  <a:srgbClr val="36346D"/>
                </a:solidFill>
                <a:cs typeface="Arial" pitchFamily="34" charset="0"/>
              </a:rPr>
              <a:t>  Pioneer in Health-Care Management</a:t>
            </a:r>
          </a:p>
        </p:txBody>
      </p:sp>
      <p:sp>
        <p:nvSpPr>
          <p:cNvPr id="7" name="Freeform 6"/>
          <p:cNvSpPr/>
          <p:nvPr userDrawn="1"/>
        </p:nvSpPr>
        <p:spPr>
          <a:xfrm>
            <a:off x="626533" y="6294438"/>
            <a:ext cx="5774267" cy="106362"/>
          </a:xfrm>
          <a:custGeom>
            <a:avLst/>
            <a:gdLst>
              <a:gd name="connsiteX0" fmla="*/ 0 w 3052533"/>
              <a:gd name="connsiteY0" fmla="*/ 79316 h 106510"/>
              <a:gd name="connsiteX1" fmla="*/ 839617 w 3052533"/>
              <a:gd name="connsiteY1" fmla="*/ 82715 h 106510"/>
              <a:gd name="connsiteX2" fmla="*/ 1373300 w 3052533"/>
              <a:gd name="connsiteY2" fmla="*/ 1133 h 106510"/>
              <a:gd name="connsiteX3" fmla="*/ 2087144 w 3052533"/>
              <a:gd name="connsiteY3" fmla="*/ 89514 h 106510"/>
              <a:gd name="connsiteX4" fmla="*/ 3052533 w 3052533"/>
              <a:gd name="connsiteY4" fmla="*/ 103111 h 106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2533" h="106510">
                <a:moveTo>
                  <a:pt x="0" y="79316"/>
                </a:moveTo>
                <a:cubicBezTo>
                  <a:pt x="305367" y="87530"/>
                  <a:pt x="610734" y="95745"/>
                  <a:pt x="839617" y="82715"/>
                </a:cubicBezTo>
                <a:cubicBezTo>
                  <a:pt x="1068500" y="69685"/>
                  <a:pt x="1165379" y="0"/>
                  <a:pt x="1373300" y="1133"/>
                </a:cubicBezTo>
                <a:cubicBezTo>
                  <a:pt x="1581221" y="2266"/>
                  <a:pt x="1807272" y="72518"/>
                  <a:pt x="2087144" y="89514"/>
                </a:cubicBezTo>
                <a:cubicBezTo>
                  <a:pt x="2367016" y="106510"/>
                  <a:pt x="2838947" y="106510"/>
                  <a:pt x="3052533" y="103111"/>
                </a:cubicBezTo>
              </a:path>
            </a:pathLst>
          </a:custGeom>
          <a:ln w="19050">
            <a:solidFill>
              <a:srgbClr val="36346D"/>
            </a:solidFill>
          </a:ln>
        </p:spPr>
        <p:style>
          <a:lnRef idx="1">
            <a:schemeClr val="accent1"/>
          </a:lnRef>
          <a:fillRef idx="0">
            <a:schemeClr val="accent1"/>
          </a:fillRef>
          <a:effectRef idx="0">
            <a:schemeClr val="accent1"/>
          </a:effectRef>
          <a:fontRef idx="minor">
            <a:schemeClr val="tx1"/>
          </a:fontRef>
        </p:style>
        <p:txBody>
          <a:bodyPr anchor="ctr"/>
          <a:lstStyle/>
          <a:p>
            <a:pPr fontAlgn="auto">
              <a:spcBef>
                <a:spcPts val="0"/>
              </a:spcBef>
              <a:spcAft>
                <a:spcPts val="0"/>
              </a:spcAft>
              <a:defRPr/>
            </a:pPr>
            <a:endParaRPr lang="en-US" sz="1350" b="0">
              <a:solidFill>
                <a:prstClr val="black"/>
              </a:solidFill>
            </a:endParaRPr>
          </a:p>
        </p:txBody>
      </p:sp>
      <p:sp>
        <p:nvSpPr>
          <p:cNvPr id="2" name="Title 1"/>
          <p:cNvSpPr>
            <a:spLocks noGrp="1"/>
          </p:cNvSpPr>
          <p:nvPr>
            <p:ph type="title"/>
          </p:nvPr>
        </p:nvSpPr>
        <p:spPr>
          <a:xfrm>
            <a:off x="609600" y="914400"/>
            <a:ext cx="10972800" cy="914400"/>
          </a:xfrm>
          <a:prstGeom prst="rect">
            <a:avLst/>
          </a:prstGeom>
        </p:spPr>
        <p:txBody>
          <a:bodyPr/>
          <a:lstStyle>
            <a:lvl1pPr algn="r">
              <a:defRPr>
                <a:cs typeface="B Nazanin" pitchFamily="2" charset="-78"/>
              </a:defRPr>
            </a:lvl1pPr>
          </a:lstStyle>
          <a:p>
            <a:endParaRPr lang="en-US" dirty="0"/>
          </a:p>
        </p:txBody>
      </p:sp>
      <p:sp>
        <p:nvSpPr>
          <p:cNvPr id="4" name="Content Placeholder 3"/>
          <p:cNvSpPr>
            <a:spLocks noGrp="1"/>
          </p:cNvSpPr>
          <p:nvPr>
            <p:ph sz="half" idx="2"/>
          </p:nvPr>
        </p:nvSpPr>
        <p:spPr>
          <a:xfrm>
            <a:off x="609600" y="1905000"/>
            <a:ext cx="10972800" cy="4114800"/>
          </a:xfrm>
          <a:prstGeom prst="rect">
            <a:avLst/>
          </a:prstGeom>
        </p:spPr>
        <p:txBody>
          <a:bodyPr/>
          <a:lstStyle>
            <a:lvl1pPr algn="r" rtl="1">
              <a:defRPr sz="1800">
                <a:solidFill>
                  <a:srgbClr val="36346D"/>
                </a:solidFill>
                <a:cs typeface="B Nazanin" pitchFamily="2" charset="-78"/>
              </a:defRPr>
            </a:lvl1pPr>
            <a:lvl2pPr algn="r" rtl="1">
              <a:defRPr sz="1500">
                <a:solidFill>
                  <a:srgbClr val="36346D"/>
                </a:solidFill>
                <a:cs typeface="B Nazanin" pitchFamily="2" charset="-78"/>
              </a:defRPr>
            </a:lvl2pPr>
            <a:lvl3pPr algn="r" rtl="1">
              <a:defRPr sz="1350">
                <a:solidFill>
                  <a:srgbClr val="36346D"/>
                </a:solidFill>
                <a:cs typeface="B Nazanin" pitchFamily="2" charset="-78"/>
              </a:defRPr>
            </a:lvl3pPr>
            <a:lvl4pPr algn="r" rtl="1">
              <a:defRPr sz="1200">
                <a:solidFill>
                  <a:srgbClr val="36346D"/>
                </a:solidFill>
                <a:cs typeface="B Nazanin" pitchFamily="2" charset="-78"/>
              </a:defRPr>
            </a:lvl4pPr>
            <a:lvl5pPr algn="r" rtl="1">
              <a:defRPr sz="1200">
                <a:solidFill>
                  <a:srgbClr val="36346D"/>
                </a:solidFill>
                <a:cs typeface="B Nazanin" pitchFamily="2" charset="-78"/>
              </a:defRPr>
            </a:lvl5pPr>
            <a:lvl6pPr>
              <a:defRPr sz="1200"/>
            </a:lvl6pPr>
            <a:lvl7pPr>
              <a:defRPr sz="1200"/>
            </a:lvl7pPr>
            <a:lvl8pPr>
              <a:defRPr sz="1200"/>
            </a:lvl8pPr>
            <a:lvl9pPr>
              <a:defRPr sz="12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311973811"/>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C764DE79-268F-4C1A-8933-263129D2AF90}" type="datetimeFigureOut">
              <a:rPr lang="en-US" dirty="0"/>
              <a:t>1/17/2018</a:t>
            </a:fld>
            <a:endParaRPr lang="en-US" dirty="0"/>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en-US" dirty="0"/>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5061250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7784467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55080432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7129270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1/17/2018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6124331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1/17/2018</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0713913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1/17/2018</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80369843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1/17/2018</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7034057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Title Slide Important 1">
    <p:spTree>
      <p:nvGrpSpPr>
        <p:cNvPr id="1" name=""/>
        <p:cNvGrpSpPr/>
        <p:nvPr/>
      </p:nvGrpSpPr>
      <p:grpSpPr>
        <a:xfrm>
          <a:off x="0" y="0"/>
          <a:ext cx="0" cy="0"/>
          <a:chOff x="0" y="0"/>
          <a:chExt cx="0" cy="0"/>
        </a:xfrm>
      </p:grpSpPr>
      <p:sp>
        <p:nvSpPr>
          <p:cNvPr id="4" name="Rectangle 3"/>
          <p:cNvSpPr/>
          <p:nvPr userDrawn="1"/>
        </p:nvSpPr>
        <p:spPr>
          <a:xfrm>
            <a:off x="0" y="-5569"/>
            <a:ext cx="12192000" cy="6026857"/>
          </a:xfrm>
          <a:prstGeom prst="rect">
            <a:avLst/>
          </a:prstGeom>
          <a:solidFill>
            <a:srgbClr val="251C62"/>
          </a:solidFill>
          <a:ln>
            <a:noFill/>
          </a:ln>
        </p:spPr>
        <p:style>
          <a:lnRef idx="2">
            <a:schemeClr val="dk1"/>
          </a:lnRef>
          <a:fillRef idx="1">
            <a:schemeClr val="lt1"/>
          </a:fillRef>
          <a:effectRef idx="0">
            <a:schemeClr val="dk1"/>
          </a:effectRef>
          <a:fontRef idx="minor">
            <a:schemeClr val="dk1"/>
          </a:fontRef>
        </p:style>
        <p:txBody>
          <a:bodyPr rtlCol="0" anchor="ctr"/>
          <a:lstStyle/>
          <a:p>
            <a:pPr algn="ctr" rtl="1"/>
            <a:endParaRPr lang="en-US" sz="1350" dirty="0">
              <a:solidFill>
                <a:srgbClr val="EC2027"/>
              </a:solidFill>
            </a:endParaRPr>
          </a:p>
        </p:txBody>
      </p:sp>
      <p:sp>
        <p:nvSpPr>
          <p:cNvPr id="3" name="Text Placeholder 2"/>
          <p:cNvSpPr>
            <a:spLocks noGrp="1"/>
          </p:cNvSpPr>
          <p:nvPr>
            <p:ph type="body" idx="1"/>
          </p:nvPr>
        </p:nvSpPr>
        <p:spPr>
          <a:xfrm>
            <a:off x="527383" y="4196489"/>
            <a:ext cx="11137237" cy="1335808"/>
          </a:xfrm>
        </p:spPr>
        <p:txBody>
          <a:bodyPr/>
          <a:lstStyle>
            <a:lvl1pPr marL="0" indent="0">
              <a:buNone/>
              <a:defRPr sz="1800">
                <a:solidFill>
                  <a:schemeClr val="bg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
        <p:nvSpPr>
          <p:cNvPr id="2" name="Title 1"/>
          <p:cNvSpPr>
            <a:spLocks noGrp="1"/>
          </p:cNvSpPr>
          <p:nvPr>
            <p:ph type="title"/>
          </p:nvPr>
        </p:nvSpPr>
        <p:spPr>
          <a:xfrm>
            <a:off x="527383" y="1316769"/>
            <a:ext cx="11137237" cy="2852737"/>
          </a:xfrm>
        </p:spPr>
        <p:txBody>
          <a:bodyPr anchor="b"/>
          <a:lstStyle>
            <a:lvl1pPr>
              <a:defRPr sz="4500" b="0" cap="none" spc="0">
                <a:ln>
                  <a:noFill/>
                </a:ln>
                <a:solidFill>
                  <a:schemeClr val="bg1"/>
                </a:solidFill>
                <a:effectLst/>
              </a:defRPr>
            </a:lvl1pPr>
          </a:lstStyle>
          <a:p>
            <a:r>
              <a:rPr lang="en-US" dirty="0"/>
              <a:t>Click to edit Master title style</a:t>
            </a:r>
          </a:p>
        </p:txBody>
      </p:sp>
    </p:spTree>
    <p:extLst>
      <p:ext uri="{BB962C8B-B14F-4D97-AF65-F5344CB8AC3E}">
        <p14:creationId xmlns:p14="http://schemas.microsoft.com/office/powerpoint/2010/main" val="3385017993"/>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1/17/2018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5629725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1/17/2018</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1834442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93533608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1/17/2018</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62363152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6" name="Rectangle 5"/>
          <p:cNvSpPr/>
          <p:nvPr userDrawn="1"/>
        </p:nvSpPr>
        <p:spPr>
          <a:xfrm>
            <a:off x="8" y="0"/>
            <a:ext cx="12191999" cy="1700808"/>
          </a:xfrm>
          <a:prstGeom prst="rect">
            <a:avLst/>
          </a:prstGeom>
          <a:solidFill>
            <a:srgbClr val="251C62"/>
          </a:solidFill>
          <a:ln>
            <a:solidFill>
              <a:srgbClr val="251C6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350" dirty="0">
              <a:solidFill>
                <a:srgbClr val="002060"/>
              </a:solidFill>
            </a:endParaRPr>
          </a:p>
        </p:txBody>
      </p:sp>
      <p:sp>
        <p:nvSpPr>
          <p:cNvPr id="7" name="Title 1"/>
          <p:cNvSpPr>
            <a:spLocks noGrp="1"/>
          </p:cNvSpPr>
          <p:nvPr>
            <p:ph type="title"/>
          </p:nvPr>
        </p:nvSpPr>
        <p:spPr>
          <a:xfrm>
            <a:off x="527383" y="187626"/>
            <a:ext cx="11137237" cy="1325563"/>
          </a:xfrm>
        </p:spPr>
        <p:txBody>
          <a:bodyPr/>
          <a:lstStyle>
            <a:lvl1pPr algn="l">
              <a:defRPr>
                <a:solidFill>
                  <a:schemeClr val="bg1"/>
                </a:solidFill>
              </a:defRPr>
            </a:lvl1pPr>
          </a:lstStyle>
          <a:p>
            <a:r>
              <a:rPr lang="en-US" dirty="0"/>
              <a:t>Click to edit Master title style</a:t>
            </a:r>
            <a:endParaRPr lang="fa-IR" dirty="0"/>
          </a:p>
        </p:txBody>
      </p:sp>
      <p:sp>
        <p:nvSpPr>
          <p:cNvPr id="15" name="Content Placeholder 14"/>
          <p:cNvSpPr>
            <a:spLocks noGrp="1"/>
          </p:cNvSpPr>
          <p:nvPr>
            <p:ph sz="quarter" idx="10"/>
          </p:nvPr>
        </p:nvSpPr>
        <p:spPr>
          <a:xfrm>
            <a:off x="527383" y="2285668"/>
            <a:ext cx="11137237" cy="3815953"/>
          </a:xfrm>
        </p:spPr>
        <p:txBody>
          <a:bodyPr/>
          <a:lstStyle>
            <a:lvl1pPr>
              <a:defRPr>
                <a:solidFill>
                  <a:srgbClr val="002060"/>
                </a:solidFill>
              </a:defRPr>
            </a:lvl1pPr>
            <a:lvl2pPr>
              <a:defRPr>
                <a:solidFill>
                  <a:srgbClr val="002060"/>
                </a:solidFill>
              </a:defRPr>
            </a:lvl2pPr>
            <a:lvl3pPr>
              <a:defRPr>
                <a:solidFill>
                  <a:srgbClr val="002060"/>
                </a:solidFill>
              </a:defRPr>
            </a:lvl3pPr>
            <a:lvl4pPr>
              <a:defRPr>
                <a:solidFill>
                  <a:srgbClr val="002060"/>
                </a:solidFill>
              </a:defRPr>
            </a:lvl4pPr>
            <a:lvl5pPr>
              <a:defRPr>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a-IR" dirty="0"/>
          </a:p>
        </p:txBody>
      </p:sp>
    </p:spTree>
    <p:extLst>
      <p:ext uri="{BB962C8B-B14F-4D97-AF65-F5344CB8AC3E}">
        <p14:creationId xmlns:p14="http://schemas.microsoft.com/office/powerpoint/2010/main" val="3644455439"/>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Important 2">
    <p:spTree>
      <p:nvGrpSpPr>
        <p:cNvPr id="1" name=""/>
        <p:cNvGrpSpPr/>
        <p:nvPr/>
      </p:nvGrpSpPr>
      <p:grpSpPr>
        <a:xfrm>
          <a:off x="0" y="0"/>
          <a:ext cx="0" cy="0"/>
          <a:chOff x="0" y="0"/>
          <a:chExt cx="0" cy="0"/>
        </a:xfrm>
      </p:grpSpPr>
      <p:sp>
        <p:nvSpPr>
          <p:cNvPr id="3" name="Date Placeholder 2"/>
          <p:cNvSpPr>
            <a:spLocks noGrp="1"/>
          </p:cNvSpPr>
          <p:nvPr>
            <p:ph type="dt" sz="half" idx="10"/>
          </p:nvPr>
        </p:nvSpPr>
        <p:spPr>
          <a:xfrm>
            <a:off x="838200" y="6356358"/>
            <a:ext cx="2743200" cy="365125"/>
          </a:xfrm>
          <a:prstGeom prst="rect">
            <a:avLst/>
          </a:prstGeom>
        </p:spPr>
        <p:txBody>
          <a:bodyPr/>
          <a:lstStyle/>
          <a:p>
            <a:endParaRPr lang="en-US" dirty="0">
              <a:solidFill>
                <a:prstClr val="black">
                  <a:tint val="75000"/>
                </a:prstClr>
              </a:solidFill>
            </a:endParaRPr>
          </a:p>
        </p:txBody>
      </p:sp>
      <p:sp>
        <p:nvSpPr>
          <p:cNvPr id="4" name="Footer Placeholder 3"/>
          <p:cNvSpPr>
            <a:spLocks noGrp="1"/>
          </p:cNvSpPr>
          <p:nvPr>
            <p:ph type="ftr" sz="quarter" idx="11"/>
          </p:nvPr>
        </p:nvSpPr>
        <p:spPr>
          <a:xfrm>
            <a:off x="4038600" y="6356358"/>
            <a:ext cx="4114800" cy="365125"/>
          </a:xfrm>
          <a:prstGeom prst="rect">
            <a:avLst/>
          </a:prstGeom>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a:xfrm>
            <a:off x="8610600" y="6356358"/>
            <a:ext cx="2743200" cy="365125"/>
          </a:xfrm>
          <a:prstGeom prst="rect">
            <a:avLst/>
          </a:prstGeom>
        </p:spPr>
        <p:txBody>
          <a:bodyPr/>
          <a:lstStyle/>
          <a:p>
            <a:endParaRPr lang="en-US" dirty="0">
              <a:solidFill>
                <a:prstClr val="black">
                  <a:tint val="75000"/>
                </a:prstClr>
              </a:solidFill>
            </a:endParaRPr>
          </a:p>
        </p:txBody>
      </p:sp>
      <p:sp>
        <p:nvSpPr>
          <p:cNvPr id="8" name="Rectangle 7"/>
          <p:cNvSpPr/>
          <p:nvPr userDrawn="1"/>
        </p:nvSpPr>
        <p:spPr>
          <a:xfrm flipV="1">
            <a:off x="0" y="4005064"/>
            <a:ext cx="12192000" cy="2852936"/>
          </a:xfrm>
          <a:prstGeom prst="rect">
            <a:avLst/>
          </a:prstGeom>
          <a:solidFill>
            <a:srgbClr val="251C62"/>
          </a:solidFill>
          <a:ln>
            <a:noFill/>
          </a:ln>
        </p:spPr>
        <p:style>
          <a:lnRef idx="2">
            <a:schemeClr val="dk1"/>
          </a:lnRef>
          <a:fillRef idx="1">
            <a:schemeClr val="lt1"/>
          </a:fillRef>
          <a:effectRef idx="0">
            <a:schemeClr val="dk1"/>
          </a:effectRef>
          <a:fontRef idx="minor">
            <a:schemeClr val="dk1"/>
          </a:fontRef>
        </p:style>
        <p:txBody>
          <a:bodyPr rtlCol="0" anchor="ctr"/>
          <a:lstStyle/>
          <a:p>
            <a:pPr algn="ctr" rtl="1"/>
            <a:endParaRPr lang="en-US" sz="1350" dirty="0">
              <a:solidFill>
                <a:srgbClr val="EC2027"/>
              </a:solidFill>
            </a:endParaRPr>
          </a:p>
        </p:txBody>
      </p:sp>
      <p:pic>
        <p:nvPicPr>
          <p:cNvPr id="9" name="Picture 8"/>
          <p:cNvPicPr>
            <a:picLocks noChangeAspect="1"/>
          </p:cNvPicPr>
          <p:nvPr userDrawn="1"/>
        </p:nvPicPr>
        <p:blipFill>
          <a:blip r:embed="rId2" cstate="print">
            <a:clrChange>
              <a:clrFrom>
                <a:srgbClr val="FEFEFE"/>
              </a:clrFrom>
              <a:clrTo>
                <a:srgbClr val="FEFEFE">
                  <a:alpha val="0"/>
                </a:srgbClr>
              </a:clrTo>
            </a:clrChange>
            <a:extLst>
              <a:ext uri="{28A0092B-C50C-407E-A947-70E740481C1C}">
                <a14:useLocalDpi xmlns:a14="http://schemas.microsoft.com/office/drawing/2010/main" val="0"/>
              </a:ext>
            </a:extLst>
          </a:blip>
          <a:stretch>
            <a:fillRect/>
          </a:stretch>
        </p:blipFill>
        <p:spPr>
          <a:xfrm>
            <a:off x="2927648" y="740702"/>
            <a:ext cx="6336704" cy="2982052"/>
          </a:xfrm>
          <a:prstGeom prst="rect">
            <a:avLst/>
          </a:prstGeom>
        </p:spPr>
      </p:pic>
    </p:spTree>
    <p:extLst>
      <p:ext uri="{BB962C8B-B14F-4D97-AF65-F5344CB8AC3E}">
        <p14:creationId xmlns:p14="http://schemas.microsoft.com/office/powerpoint/2010/main" val="27751903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Title Slide Master">
    <p:spTree>
      <p:nvGrpSpPr>
        <p:cNvPr id="1" name=""/>
        <p:cNvGrpSpPr/>
        <p:nvPr/>
      </p:nvGrpSpPr>
      <p:grpSpPr>
        <a:xfrm>
          <a:off x="0" y="0"/>
          <a:ext cx="0" cy="0"/>
          <a:chOff x="0" y="0"/>
          <a:chExt cx="0" cy="0"/>
        </a:xfrm>
      </p:grpSpPr>
      <p:sp>
        <p:nvSpPr>
          <p:cNvPr id="8" name="Rectangle 7"/>
          <p:cNvSpPr/>
          <p:nvPr userDrawn="1"/>
        </p:nvSpPr>
        <p:spPr>
          <a:xfrm flipV="1">
            <a:off x="0" y="4725146"/>
            <a:ext cx="12192000" cy="122732"/>
          </a:xfrm>
          <a:prstGeom prst="rect">
            <a:avLst/>
          </a:prstGeom>
          <a:solidFill>
            <a:srgbClr val="251C62"/>
          </a:solidFill>
          <a:ln>
            <a:noFill/>
          </a:ln>
        </p:spPr>
        <p:style>
          <a:lnRef idx="2">
            <a:schemeClr val="dk1"/>
          </a:lnRef>
          <a:fillRef idx="1">
            <a:schemeClr val="lt1"/>
          </a:fillRef>
          <a:effectRef idx="0">
            <a:schemeClr val="dk1"/>
          </a:effectRef>
          <a:fontRef idx="minor">
            <a:schemeClr val="dk1"/>
          </a:fontRef>
        </p:style>
        <p:txBody>
          <a:bodyPr rtlCol="0" anchor="ctr"/>
          <a:lstStyle/>
          <a:p>
            <a:pPr algn="ctr" rtl="1"/>
            <a:endParaRPr lang="en-US" sz="1350" dirty="0">
              <a:solidFill>
                <a:srgbClr val="EC2027"/>
              </a:solidFill>
            </a:endParaRPr>
          </a:p>
        </p:txBody>
      </p:sp>
      <p:sp>
        <p:nvSpPr>
          <p:cNvPr id="2" name="Title 1"/>
          <p:cNvSpPr>
            <a:spLocks noGrp="1"/>
          </p:cNvSpPr>
          <p:nvPr>
            <p:ph type="ctrTitle"/>
          </p:nvPr>
        </p:nvSpPr>
        <p:spPr>
          <a:xfrm>
            <a:off x="623392" y="2132856"/>
            <a:ext cx="10945216" cy="2387600"/>
          </a:xfrm>
          <a:noFill/>
        </p:spPr>
        <p:txBody>
          <a:bodyPr anchor="b">
            <a:normAutofit/>
          </a:bodyPr>
          <a:lstStyle>
            <a:lvl1pPr algn="ctr">
              <a:defRPr sz="3300" b="1">
                <a:solidFill>
                  <a:srgbClr val="251C62"/>
                </a:solidFill>
              </a:defRPr>
            </a:lvl1pPr>
          </a:lstStyle>
          <a:p>
            <a:r>
              <a:rPr lang="en-US" dirty="0"/>
              <a:t>Click to edit Master title style</a:t>
            </a:r>
          </a:p>
        </p:txBody>
      </p:sp>
      <p:sp>
        <p:nvSpPr>
          <p:cNvPr id="3" name="Subtitle 2"/>
          <p:cNvSpPr>
            <a:spLocks noGrp="1"/>
          </p:cNvSpPr>
          <p:nvPr>
            <p:ph type="subTitle" idx="1"/>
          </p:nvPr>
        </p:nvSpPr>
        <p:spPr>
          <a:xfrm>
            <a:off x="623392" y="5013179"/>
            <a:ext cx="10945216" cy="912101"/>
          </a:xfrm>
        </p:spPr>
        <p:txBody>
          <a:bodyPr/>
          <a:lstStyle>
            <a:lvl1pPr marL="0" indent="0" algn="ctr">
              <a:buNone/>
              <a:defRPr sz="1800">
                <a:solidFill>
                  <a:srgbClr val="002060"/>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dirty="0"/>
              <a:t>Click to edit Master subtitle style</a:t>
            </a:r>
          </a:p>
        </p:txBody>
      </p:sp>
    </p:spTree>
    <p:extLst>
      <p:ext uri="{BB962C8B-B14F-4D97-AF65-F5344CB8AC3E}">
        <p14:creationId xmlns:p14="http://schemas.microsoft.com/office/powerpoint/2010/main" val="1409440474"/>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9" name="Rectangle 8"/>
          <p:cNvSpPr/>
          <p:nvPr userDrawn="1"/>
        </p:nvSpPr>
        <p:spPr>
          <a:xfrm>
            <a:off x="0" y="3"/>
            <a:ext cx="12192000" cy="1057276"/>
          </a:xfrm>
          <a:prstGeom prst="rect">
            <a:avLst/>
          </a:prstGeom>
          <a:solidFill>
            <a:srgbClr val="251C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350" dirty="0">
              <a:solidFill>
                <a:prstClr val="white"/>
              </a:solidFill>
            </a:endParaRPr>
          </a:p>
        </p:txBody>
      </p:sp>
      <p:sp>
        <p:nvSpPr>
          <p:cNvPr id="2" name="Title 1"/>
          <p:cNvSpPr>
            <a:spLocks noGrp="1"/>
          </p:cNvSpPr>
          <p:nvPr>
            <p:ph type="title"/>
          </p:nvPr>
        </p:nvSpPr>
        <p:spPr>
          <a:xfrm>
            <a:off x="623392" y="255997"/>
            <a:ext cx="10945216" cy="545305"/>
          </a:xfrm>
        </p:spPr>
        <p:txBody>
          <a:bodyPr/>
          <a:lstStyle>
            <a:lvl1pPr>
              <a:defRPr>
                <a:solidFill>
                  <a:schemeClr val="bg1"/>
                </a:solidFill>
              </a:defRPr>
            </a:lvl1pPr>
          </a:lstStyle>
          <a:p>
            <a:r>
              <a:rPr lang="en-US" dirty="0"/>
              <a:t>Click to edit Master title style</a:t>
            </a:r>
          </a:p>
        </p:txBody>
      </p:sp>
      <p:sp>
        <p:nvSpPr>
          <p:cNvPr id="3" name="Content Placeholder 2"/>
          <p:cNvSpPr>
            <a:spLocks noGrp="1"/>
          </p:cNvSpPr>
          <p:nvPr>
            <p:ph idx="1"/>
          </p:nvPr>
        </p:nvSpPr>
        <p:spPr>
          <a:xfrm>
            <a:off x="623392" y="2114564"/>
            <a:ext cx="10945216" cy="3906725"/>
          </a:xfrm>
        </p:spPr>
        <p:txBody>
          <a:bodyPr/>
          <a:lstStyle>
            <a:lvl1pPr algn="justLow" rtl="0">
              <a:defRPr>
                <a:ln>
                  <a:noFill/>
                </a:ln>
                <a:solidFill>
                  <a:srgbClr val="002060"/>
                </a:solidFill>
              </a:defRPr>
            </a:lvl1pPr>
            <a:lvl2pPr algn="justLow" rtl="0">
              <a:defRPr>
                <a:ln>
                  <a:noFill/>
                </a:ln>
                <a:solidFill>
                  <a:srgbClr val="002060"/>
                </a:solidFill>
              </a:defRPr>
            </a:lvl2pPr>
            <a:lvl3pPr algn="justLow" rtl="0">
              <a:defRPr>
                <a:ln>
                  <a:noFill/>
                </a:ln>
                <a:solidFill>
                  <a:srgbClr val="002060"/>
                </a:solidFill>
              </a:defRPr>
            </a:lvl3pPr>
            <a:lvl4pPr algn="justLow" rtl="0">
              <a:defRPr>
                <a:ln>
                  <a:noFill/>
                </a:ln>
                <a:solidFill>
                  <a:srgbClr val="002060"/>
                </a:solidFill>
              </a:defRPr>
            </a:lvl4pPr>
            <a:lvl5pPr algn="justLow" rtl="0">
              <a:defRPr>
                <a:ln>
                  <a:noFill/>
                </a:ln>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21"/>
          <p:cNvSpPr>
            <a:spLocks noGrp="1"/>
          </p:cNvSpPr>
          <p:nvPr>
            <p:ph sz="quarter" idx="13"/>
          </p:nvPr>
        </p:nvSpPr>
        <p:spPr>
          <a:xfrm>
            <a:off x="623392" y="1242624"/>
            <a:ext cx="10945216" cy="477039"/>
          </a:xfrm>
        </p:spPr>
        <p:txBody>
          <a:bodyPr/>
          <a:lstStyle>
            <a:lvl1pPr marL="0" indent="0">
              <a:buNone/>
              <a:defRPr b="1">
                <a:solidFill>
                  <a:srgbClr val="251C62"/>
                </a:solidFill>
              </a:defRPr>
            </a:lvl1pPr>
          </a:lstStyle>
          <a:p>
            <a:pPr lvl="0"/>
            <a:r>
              <a:rPr lang="en-US" dirty="0"/>
              <a:t>Click to edit Master text styles</a:t>
            </a:r>
          </a:p>
        </p:txBody>
      </p:sp>
    </p:spTree>
    <p:extLst>
      <p:ext uri="{BB962C8B-B14F-4D97-AF65-F5344CB8AC3E}">
        <p14:creationId xmlns:p14="http://schemas.microsoft.com/office/powerpoint/2010/main" val="2189869617"/>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1_Title and Content Simple">
    <p:spTree>
      <p:nvGrpSpPr>
        <p:cNvPr id="1" name=""/>
        <p:cNvGrpSpPr/>
        <p:nvPr/>
      </p:nvGrpSpPr>
      <p:grpSpPr>
        <a:xfrm>
          <a:off x="0" y="0"/>
          <a:ext cx="0" cy="0"/>
          <a:chOff x="0" y="0"/>
          <a:chExt cx="0" cy="0"/>
        </a:xfrm>
      </p:grpSpPr>
      <p:sp>
        <p:nvSpPr>
          <p:cNvPr id="2" name="Title 1"/>
          <p:cNvSpPr>
            <a:spLocks noGrp="1"/>
          </p:cNvSpPr>
          <p:nvPr>
            <p:ph type="title"/>
          </p:nvPr>
        </p:nvSpPr>
        <p:spPr>
          <a:xfrm>
            <a:off x="527383" y="365131"/>
            <a:ext cx="11137237" cy="1143657"/>
          </a:xfrm>
        </p:spPr>
        <p:txBody>
          <a:bodyPr/>
          <a:lstStyle>
            <a:lvl1pPr>
              <a:defRPr>
                <a:solidFill>
                  <a:srgbClr val="251C62"/>
                </a:solidFill>
              </a:defRPr>
            </a:lvl1pPr>
          </a:lstStyle>
          <a:p>
            <a:r>
              <a:rPr lang="en-US" dirty="0"/>
              <a:t>Click to edit Master title style</a:t>
            </a:r>
          </a:p>
        </p:txBody>
      </p:sp>
      <p:sp>
        <p:nvSpPr>
          <p:cNvPr id="3" name="Content Placeholder 2"/>
          <p:cNvSpPr>
            <a:spLocks noGrp="1"/>
          </p:cNvSpPr>
          <p:nvPr>
            <p:ph idx="1"/>
          </p:nvPr>
        </p:nvSpPr>
        <p:spPr/>
        <p:txBody>
          <a:bodyPr/>
          <a:lstStyle>
            <a:lvl1pPr>
              <a:defRPr>
                <a:solidFill>
                  <a:srgbClr val="002060"/>
                </a:solidFill>
              </a:defRPr>
            </a:lvl1pPr>
            <a:lvl2pPr>
              <a:defRPr>
                <a:solidFill>
                  <a:srgbClr val="002060"/>
                </a:solidFill>
              </a:defRPr>
            </a:lvl2pPr>
            <a:lvl3pPr>
              <a:defRPr>
                <a:solidFill>
                  <a:srgbClr val="002060"/>
                </a:solidFill>
              </a:defRPr>
            </a:lvl3pPr>
            <a:lvl4pPr>
              <a:defRPr>
                <a:solidFill>
                  <a:srgbClr val="002060"/>
                </a:solidFill>
              </a:defRPr>
            </a:lvl4pPr>
            <a:lvl5pPr>
              <a:defRPr>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5" name="Straight Connector 4"/>
          <p:cNvCxnSpPr/>
          <p:nvPr userDrawn="1"/>
        </p:nvCxnSpPr>
        <p:spPr>
          <a:xfrm>
            <a:off x="0" y="1628800"/>
            <a:ext cx="12192000" cy="0"/>
          </a:xfrm>
          <a:prstGeom prst="line">
            <a:avLst/>
          </a:prstGeom>
          <a:ln w="28575">
            <a:solidFill>
              <a:srgbClr val="251C6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509050"/>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Title Slide Important 3">
    <p:spTree>
      <p:nvGrpSpPr>
        <p:cNvPr id="1" name=""/>
        <p:cNvGrpSpPr/>
        <p:nvPr/>
      </p:nvGrpSpPr>
      <p:grpSpPr>
        <a:xfrm>
          <a:off x="0" y="0"/>
          <a:ext cx="0" cy="0"/>
          <a:chOff x="0" y="0"/>
          <a:chExt cx="0" cy="0"/>
        </a:xfrm>
      </p:grpSpPr>
      <p:sp>
        <p:nvSpPr>
          <p:cNvPr id="2" name="Title 1"/>
          <p:cNvSpPr>
            <a:spLocks noGrp="1"/>
          </p:cNvSpPr>
          <p:nvPr>
            <p:ph type="title"/>
          </p:nvPr>
        </p:nvSpPr>
        <p:spPr>
          <a:xfrm>
            <a:off x="623393" y="1709749"/>
            <a:ext cx="11041227" cy="2852737"/>
          </a:xfrm>
        </p:spPr>
        <p:txBody>
          <a:bodyPr anchor="b"/>
          <a:lstStyle>
            <a:lvl1pPr>
              <a:defRPr sz="4500">
                <a:solidFill>
                  <a:srgbClr val="251C62"/>
                </a:solidFill>
              </a:defRPr>
            </a:lvl1pPr>
          </a:lstStyle>
          <a:p>
            <a:r>
              <a:rPr lang="en-US" dirty="0"/>
              <a:t>Click to edit Master title style</a:t>
            </a:r>
          </a:p>
        </p:txBody>
      </p:sp>
      <p:sp>
        <p:nvSpPr>
          <p:cNvPr id="3" name="Text Placeholder 2"/>
          <p:cNvSpPr>
            <a:spLocks noGrp="1"/>
          </p:cNvSpPr>
          <p:nvPr>
            <p:ph type="body" idx="1"/>
          </p:nvPr>
        </p:nvSpPr>
        <p:spPr>
          <a:xfrm>
            <a:off x="623393" y="4589472"/>
            <a:ext cx="11041227" cy="1143787"/>
          </a:xfrm>
        </p:spPr>
        <p:txBody>
          <a:bodyPr/>
          <a:lstStyle>
            <a:lvl1pPr marL="0" indent="0">
              <a:buNone/>
              <a:defRPr sz="1800">
                <a:solidFill>
                  <a:srgbClr val="002060"/>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Click to edit Master text styles</a:t>
            </a:r>
          </a:p>
        </p:txBody>
      </p:sp>
    </p:spTree>
    <p:extLst>
      <p:ext uri="{BB962C8B-B14F-4D97-AF65-F5344CB8AC3E}">
        <p14:creationId xmlns:p14="http://schemas.microsoft.com/office/powerpoint/2010/main" val="291631322"/>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Slide Important 5">
    <p:spTree>
      <p:nvGrpSpPr>
        <p:cNvPr id="1" name=""/>
        <p:cNvGrpSpPr/>
        <p:nvPr/>
      </p:nvGrpSpPr>
      <p:grpSpPr>
        <a:xfrm>
          <a:off x="0" y="0"/>
          <a:ext cx="0" cy="0"/>
          <a:chOff x="0" y="0"/>
          <a:chExt cx="0" cy="0"/>
        </a:xfrm>
      </p:grpSpPr>
      <p:sp>
        <p:nvSpPr>
          <p:cNvPr id="6" name="Rectangle 5"/>
          <p:cNvSpPr/>
          <p:nvPr userDrawn="1"/>
        </p:nvSpPr>
        <p:spPr>
          <a:xfrm>
            <a:off x="9" y="0"/>
            <a:ext cx="8784297" cy="6093296"/>
          </a:xfrm>
          <a:prstGeom prst="rect">
            <a:avLst/>
          </a:prstGeom>
          <a:solidFill>
            <a:srgbClr val="251C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350" dirty="0">
              <a:solidFill>
                <a:prstClr val="white"/>
              </a:solidFill>
            </a:endParaRPr>
          </a:p>
        </p:txBody>
      </p:sp>
      <p:cxnSp>
        <p:nvCxnSpPr>
          <p:cNvPr id="8" name="Straight Connector 7"/>
          <p:cNvCxnSpPr/>
          <p:nvPr userDrawn="1"/>
        </p:nvCxnSpPr>
        <p:spPr>
          <a:xfrm flipV="1">
            <a:off x="8976320" y="0"/>
            <a:ext cx="0" cy="6093296"/>
          </a:xfrm>
          <a:prstGeom prst="line">
            <a:avLst/>
          </a:prstGeom>
          <a:ln w="28575">
            <a:solidFill>
              <a:srgbClr val="251C6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10"/>
          </p:nvPr>
        </p:nvSpPr>
        <p:spPr>
          <a:xfrm>
            <a:off x="335366" y="188640"/>
            <a:ext cx="8160908" cy="5688632"/>
          </a:xfrm>
        </p:spPr>
        <p:txBody>
          <a:bodyPr/>
          <a:lstStyle/>
          <a:p>
            <a:endParaRPr lang="fa-IR"/>
          </a:p>
        </p:txBody>
      </p:sp>
      <p:sp>
        <p:nvSpPr>
          <p:cNvPr id="3" name="Text Placeholder 2"/>
          <p:cNvSpPr>
            <a:spLocks noGrp="1"/>
          </p:cNvSpPr>
          <p:nvPr>
            <p:ph type="body" sz="quarter" idx="11"/>
          </p:nvPr>
        </p:nvSpPr>
        <p:spPr>
          <a:xfrm>
            <a:off x="9432926" y="452440"/>
            <a:ext cx="2593975" cy="5424487"/>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4041113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6" name="Rectangle 5"/>
          <p:cNvSpPr/>
          <p:nvPr userDrawn="1"/>
        </p:nvSpPr>
        <p:spPr>
          <a:xfrm>
            <a:off x="8" y="0"/>
            <a:ext cx="12191999" cy="1700808"/>
          </a:xfrm>
          <a:prstGeom prst="rect">
            <a:avLst/>
          </a:prstGeom>
          <a:solidFill>
            <a:srgbClr val="251C62"/>
          </a:solidFill>
          <a:ln>
            <a:solidFill>
              <a:srgbClr val="251C6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350" dirty="0">
              <a:solidFill>
                <a:srgbClr val="002060"/>
              </a:solidFill>
            </a:endParaRPr>
          </a:p>
        </p:txBody>
      </p:sp>
      <p:sp>
        <p:nvSpPr>
          <p:cNvPr id="7" name="Title 1"/>
          <p:cNvSpPr>
            <a:spLocks noGrp="1"/>
          </p:cNvSpPr>
          <p:nvPr>
            <p:ph type="title"/>
          </p:nvPr>
        </p:nvSpPr>
        <p:spPr>
          <a:xfrm>
            <a:off x="527383" y="187626"/>
            <a:ext cx="11137237" cy="1325563"/>
          </a:xfrm>
        </p:spPr>
        <p:txBody>
          <a:bodyPr/>
          <a:lstStyle>
            <a:lvl1pPr algn="l">
              <a:defRPr>
                <a:solidFill>
                  <a:schemeClr val="bg1"/>
                </a:solidFill>
              </a:defRPr>
            </a:lvl1pPr>
          </a:lstStyle>
          <a:p>
            <a:r>
              <a:rPr lang="en-US" dirty="0"/>
              <a:t>Click to edit Master title style</a:t>
            </a:r>
            <a:endParaRPr lang="fa-IR" dirty="0"/>
          </a:p>
        </p:txBody>
      </p:sp>
      <p:sp>
        <p:nvSpPr>
          <p:cNvPr id="15" name="Content Placeholder 14"/>
          <p:cNvSpPr>
            <a:spLocks noGrp="1"/>
          </p:cNvSpPr>
          <p:nvPr>
            <p:ph sz="quarter" idx="10"/>
          </p:nvPr>
        </p:nvSpPr>
        <p:spPr>
          <a:xfrm>
            <a:off x="527383" y="2285668"/>
            <a:ext cx="11137237" cy="3815953"/>
          </a:xfrm>
        </p:spPr>
        <p:txBody>
          <a:bodyPr/>
          <a:lstStyle>
            <a:lvl1pPr>
              <a:defRPr>
                <a:solidFill>
                  <a:srgbClr val="002060"/>
                </a:solidFill>
              </a:defRPr>
            </a:lvl1pPr>
            <a:lvl2pPr>
              <a:defRPr>
                <a:solidFill>
                  <a:srgbClr val="002060"/>
                </a:solidFill>
              </a:defRPr>
            </a:lvl2pPr>
            <a:lvl3pPr>
              <a:defRPr>
                <a:solidFill>
                  <a:srgbClr val="002060"/>
                </a:solidFill>
              </a:defRPr>
            </a:lvl3pPr>
            <a:lvl4pPr>
              <a:defRPr>
                <a:solidFill>
                  <a:srgbClr val="002060"/>
                </a:solidFill>
              </a:defRPr>
            </a:lvl4pPr>
            <a:lvl5pPr>
              <a:defRPr>
                <a:solidFill>
                  <a:srgbClr val="00206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a-IR" dirty="0"/>
          </a:p>
        </p:txBody>
      </p:sp>
    </p:spTree>
    <p:extLst>
      <p:ext uri="{BB962C8B-B14F-4D97-AF65-F5344CB8AC3E}">
        <p14:creationId xmlns:p14="http://schemas.microsoft.com/office/powerpoint/2010/main" val="2330048824"/>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4.emf"/><Relationship Id="rId2" Type="http://schemas.openxmlformats.org/officeDocument/2006/relationships/slideLayout" Target="../slideLayouts/slideLayout2.xml"/><Relationship Id="rId16" Type="http://schemas.openxmlformats.org/officeDocument/2006/relationships/image" Target="../media/image3.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image" Target="../media/image4.emf"/><Relationship Id="rId2" Type="http://schemas.openxmlformats.org/officeDocument/2006/relationships/slideLayout" Target="../slideLayouts/slideLayout14.xml"/><Relationship Id="rId16" Type="http://schemas.openxmlformats.org/officeDocument/2006/relationships/image" Target="../media/image3.png"/><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image" Target="../media/image2.png"/><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3" name="Picture 12"/>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0" y="13479"/>
            <a:ext cx="12192000" cy="6844523"/>
          </a:xfrm>
          <a:prstGeom prst="rect">
            <a:avLst/>
          </a:prstGeom>
        </p:spPr>
      </p:pic>
      <p:sp>
        <p:nvSpPr>
          <p:cNvPr id="2" name="Title Placeholder 1"/>
          <p:cNvSpPr>
            <a:spLocks noGrp="1"/>
          </p:cNvSpPr>
          <p:nvPr>
            <p:ph type="title"/>
          </p:nvPr>
        </p:nvSpPr>
        <p:spPr>
          <a:xfrm>
            <a:off x="527383" y="365129"/>
            <a:ext cx="11137237"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538776" y="1825625"/>
            <a:ext cx="11114451" cy="435133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1027" name="Picture 3" descr="E:\01 Farir teb\Logo\Jpeg\Back.png"/>
          <p:cNvPicPr>
            <a:picLocks noChangeAspect="1" noChangeArrowheads="1"/>
          </p:cNvPicPr>
          <p:nvPr userDrawn="1"/>
        </p:nvPicPr>
        <p:blipFill>
          <a:blip r:embed="rId15" cstate="print">
            <a:extLst>
              <a:ext uri="{28A0092B-C50C-407E-A947-70E740481C1C}">
                <a14:useLocalDpi xmlns:a14="http://schemas.microsoft.com/office/drawing/2010/main" val="0"/>
              </a:ext>
            </a:extLst>
          </a:blip>
          <a:srcRect/>
          <a:stretch>
            <a:fillRect/>
          </a:stretch>
        </p:blipFill>
        <p:spPr bwMode="auto">
          <a:xfrm>
            <a:off x="445289" y="6359774"/>
            <a:ext cx="1181129" cy="40262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userDrawn="1"/>
        </p:nvPicPr>
        <p:blipFill>
          <a:blip r:embed="rId16"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flipV="1">
            <a:off x="4217773" y="6615093"/>
            <a:ext cx="7460168" cy="110962"/>
          </a:xfrm>
          <a:prstGeom prst="rect">
            <a:avLst/>
          </a:prstGeom>
        </p:spPr>
      </p:pic>
      <p:pic>
        <p:nvPicPr>
          <p:cNvPr id="4" name="Picture 3"/>
          <p:cNvPicPr>
            <a:picLocks noChangeAspect="1"/>
          </p:cNvPicPr>
          <p:nvPr userDrawn="1"/>
        </p:nvPicPr>
        <p:blipFill>
          <a:blip r:embed="rId17"/>
          <a:stretch>
            <a:fillRect/>
          </a:stretch>
        </p:blipFill>
        <p:spPr>
          <a:xfrm>
            <a:off x="1626419" y="6500204"/>
            <a:ext cx="2533692" cy="255630"/>
          </a:xfrm>
          <a:prstGeom prst="rect">
            <a:avLst/>
          </a:prstGeom>
        </p:spPr>
      </p:pic>
    </p:spTree>
    <p:extLst>
      <p:ext uri="{BB962C8B-B14F-4D97-AF65-F5344CB8AC3E}">
        <p14:creationId xmlns:p14="http://schemas.microsoft.com/office/powerpoint/2010/main" val="1222952078"/>
      </p:ext>
    </p:extLst>
  </p:cSld>
  <p:clrMap bg1="lt1" tx1="dk1" bg2="lt2" tx2="dk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67" r:id="rId12"/>
  </p:sldLayoutIdLst>
  <p:timing>
    <p:tnLst>
      <p:par>
        <p:cTn id="1" dur="indefinite" restart="never" nodeType="tmRoot"/>
      </p:par>
    </p:tnLst>
  </p:timing>
  <p:txStyles>
    <p:titleStyle>
      <a:lvl1pPr algn="l" defTabSz="685800" rtl="0" eaLnBrk="1" latinLnBrk="0" hangingPunct="1">
        <a:lnSpc>
          <a:spcPct val="90000"/>
        </a:lnSpc>
        <a:spcBef>
          <a:spcPct val="0"/>
        </a:spcBef>
        <a:buNone/>
        <a:defRPr sz="2700" b="1" i="0" kern="1200">
          <a:solidFill>
            <a:schemeClr val="tx1">
              <a:lumMod val="65000"/>
              <a:lumOff val="35000"/>
            </a:schemeClr>
          </a:solidFill>
          <a:latin typeface="Arial" panose="020B0604020202020204" pitchFamily="34" charset="0"/>
          <a:ea typeface="+mj-ea"/>
          <a:cs typeface="Arial" panose="020B0604020202020204" pitchFamily="34" charset="0"/>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1800" kern="1200">
          <a:solidFill>
            <a:schemeClr val="bg1">
              <a:lumMod val="50000"/>
            </a:schemeClr>
          </a:solidFill>
          <a:latin typeface="Arial" panose="020B0604020202020204" pitchFamily="34" charset="0"/>
          <a:ea typeface="+mn-ea"/>
          <a:cs typeface="Arial" panose="020B0604020202020204" pitchFamily="34" charset="0"/>
        </a:defRPr>
      </a:lvl1pPr>
      <a:lvl2pPr marL="514350" indent="-171450" algn="l" defTabSz="685800" rtl="0" eaLnBrk="1" latinLnBrk="0" hangingPunct="1">
        <a:lnSpc>
          <a:spcPct val="90000"/>
        </a:lnSpc>
        <a:spcBef>
          <a:spcPts val="375"/>
        </a:spcBef>
        <a:buFont typeface="Arial" panose="020B0604020202020204" pitchFamily="34" charset="0"/>
        <a:buChar char="•"/>
        <a:defRPr sz="1500" kern="1200">
          <a:solidFill>
            <a:schemeClr val="bg1">
              <a:lumMod val="50000"/>
            </a:schemeClr>
          </a:solidFill>
          <a:latin typeface="Arial" panose="020B0604020202020204" pitchFamily="34" charset="0"/>
          <a:ea typeface="+mn-ea"/>
          <a:cs typeface="Arial" panose="020B0604020202020204" pitchFamily="34" charset="0"/>
        </a:defRPr>
      </a:lvl2pPr>
      <a:lvl3pPr marL="857250" indent="-171450" algn="l" defTabSz="685800" rtl="0" eaLnBrk="1" latinLnBrk="0" hangingPunct="1">
        <a:lnSpc>
          <a:spcPct val="90000"/>
        </a:lnSpc>
        <a:spcBef>
          <a:spcPts val="375"/>
        </a:spcBef>
        <a:buFont typeface="Arial" panose="020B0604020202020204" pitchFamily="34" charset="0"/>
        <a:buChar char="•"/>
        <a:defRPr sz="1350" kern="1200">
          <a:solidFill>
            <a:schemeClr val="bg1">
              <a:lumMod val="50000"/>
            </a:schemeClr>
          </a:solidFill>
          <a:latin typeface="Arial" panose="020B0604020202020204" pitchFamily="34" charset="0"/>
          <a:ea typeface="+mn-ea"/>
          <a:cs typeface="Arial" panose="020B0604020202020204" pitchFamily="34" charset="0"/>
        </a:defRPr>
      </a:lvl3pPr>
      <a:lvl4pPr marL="1200150" indent="-171450" algn="l" defTabSz="685800" rtl="0" eaLnBrk="1" latinLnBrk="0" hangingPunct="1">
        <a:lnSpc>
          <a:spcPct val="90000"/>
        </a:lnSpc>
        <a:spcBef>
          <a:spcPts val="375"/>
        </a:spcBef>
        <a:buFont typeface="Arial" panose="020B0604020202020204" pitchFamily="34" charset="0"/>
        <a:buChar char="•"/>
        <a:defRPr sz="1200" kern="1200">
          <a:solidFill>
            <a:schemeClr val="bg1">
              <a:lumMod val="50000"/>
            </a:schemeClr>
          </a:solidFill>
          <a:latin typeface="Arial" panose="020B0604020202020204" pitchFamily="34" charset="0"/>
          <a:ea typeface="+mn-ea"/>
          <a:cs typeface="Arial" panose="020B0604020202020204" pitchFamily="34" charset="0"/>
        </a:defRPr>
      </a:lvl4pPr>
      <a:lvl5pPr marL="1543050" indent="-171450" algn="l" defTabSz="685800" rtl="0" eaLnBrk="1" latinLnBrk="0" hangingPunct="1">
        <a:lnSpc>
          <a:spcPct val="90000"/>
        </a:lnSpc>
        <a:spcBef>
          <a:spcPts val="375"/>
        </a:spcBef>
        <a:buFont typeface="Arial" panose="020B0604020202020204" pitchFamily="34" charset="0"/>
        <a:buChar char="•"/>
        <a:defRPr sz="1200" kern="1200">
          <a:solidFill>
            <a:schemeClr val="bg1">
              <a:lumMod val="50000"/>
            </a:schemeClr>
          </a:solidFill>
          <a:latin typeface="Arial" panose="020B0604020202020204" pitchFamily="34" charset="0"/>
          <a:ea typeface="+mn-ea"/>
          <a:cs typeface="Arial" panose="020B0604020202020204"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1/17/2018</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pic>
        <p:nvPicPr>
          <p:cNvPr id="7" name="Picture 6"/>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0" y="13479"/>
            <a:ext cx="12192000" cy="6844523"/>
          </a:xfrm>
          <a:prstGeom prst="rect">
            <a:avLst/>
          </a:prstGeom>
        </p:spPr>
      </p:pic>
      <p:pic>
        <p:nvPicPr>
          <p:cNvPr id="8" name="Picture 3" descr="E:\01 Farir teb\Logo\Jpeg\Back.png"/>
          <p:cNvPicPr>
            <a:picLocks noChangeAspect="1" noChangeArrowheads="1"/>
          </p:cNvPicPr>
          <p:nvPr userDrawn="1"/>
        </p:nvPicPr>
        <p:blipFill>
          <a:blip r:embed="rId15" cstate="print">
            <a:extLst>
              <a:ext uri="{28A0092B-C50C-407E-A947-70E740481C1C}">
                <a14:useLocalDpi xmlns:a14="http://schemas.microsoft.com/office/drawing/2010/main" val="0"/>
              </a:ext>
            </a:extLst>
          </a:blip>
          <a:srcRect/>
          <a:stretch>
            <a:fillRect/>
          </a:stretch>
        </p:blipFill>
        <p:spPr bwMode="auto">
          <a:xfrm>
            <a:off x="445289" y="6359774"/>
            <a:ext cx="1181129" cy="40262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p:cNvPicPr>
            <a:picLocks noChangeAspect="1"/>
          </p:cNvPicPr>
          <p:nvPr userDrawn="1"/>
        </p:nvPicPr>
        <p:blipFill>
          <a:blip r:embed="rId16"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flipV="1">
            <a:off x="4217773" y="6615093"/>
            <a:ext cx="7460168" cy="110962"/>
          </a:xfrm>
          <a:prstGeom prst="rect">
            <a:avLst/>
          </a:prstGeom>
        </p:spPr>
      </p:pic>
      <p:pic>
        <p:nvPicPr>
          <p:cNvPr id="10" name="Picture 9"/>
          <p:cNvPicPr>
            <a:picLocks noChangeAspect="1"/>
          </p:cNvPicPr>
          <p:nvPr userDrawn="1"/>
        </p:nvPicPr>
        <p:blipFill>
          <a:blip r:embed="rId17"/>
          <a:stretch>
            <a:fillRect/>
          </a:stretch>
        </p:blipFill>
        <p:spPr>
          <a:xfrm>
            <a:off x="1626419" y="6500204"/>
            <a:ext cx="2533692" cy="255630"/>
          </a:xfrm>
          <a:prstGeom prst="rect">
            <a:avLst/>
          </a:prstGeom>
        </p:spPr>
      </p:pic>
    </p:spTree>
    <p:extLst>
      <p:ext uri="{BB962C8B-B14F-4D97-AF65-F5344CB8AC3E}">
        <p14:creationId xmlns:p14="http://schemas.microsoft.com/office/powerpoint/2010/main" val="1406658328"/>
      </p:ext>
    </p:extLst>
  </p:cSld>
  <p:clrMap bg1="lt1" tx1="dk1" bg2="lt2" tx2="dk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 id="2147483759" r:id="rId6"/>
    <p:sldLayoutId id="2147483760" r:id="rId7"/>
    <p:sldLayoutId id="2147483761" r:id="rId8"/>
    <p:sldLayoutId id="2147483762" r:id="rId9"/>
    <p:sldLayoutId id="2147483763" r:id="rId10"/>
    <p:sldLayoutId id="2147483764" r:id="rId11"/>
    <p:sldLayoutId id="2147483765"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12.jpg"/><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5.png"/><Relationship Id="rId1" Type="http://schemas.openxmlformats.org/officeDocument/2006/relationships/slideLayout" Target="../slideLayouts/slideLayout24.xml"/><Relationship Id="rId5" Type="http://schemas.openxmlformats.org/officeDocument/2006/relationships/image" Target="../media/image18.wmf"/><Relationship Id="rId4" Type="http://schemas.openxmlformats.org/officeDocument/2006/relationships/image" Target="../media/image17.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4.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4.xml"/><Relationship Id="rId1" Type="http://schemas.openxmlformats.org/officeDocument/2006/relationships/themeOverride" Target="../theme/themeOverride1.xml"/><Relationship Id="rId4" Type="http://schemas.openxmlformats.org/officeDocument/2006/relationships/image" Target="../media/image22.png"/></Relationships>
</file>

<file path=ppt/slides/_rels/slide33.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png"/><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1.xml"/><Relationship Id="rId1" Type="http://schemas.openxmlformats.org/officeDocument/2006/relationships/slideLayout" Target="../slideLayouts/slideLayout9.xml"/><Relationship Id="rId4" Type="http://schemas.openxmlformats.org/officeDocument/2006/relationships/image" Target="../media/image31.wmf"/></Relationships>
</file>

<file path=ppt/slides/_rels/slide42.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3.xml"/><Relationship Id="rId1" Type="http://schemas.openxmlformats.org/officeDocument/2006/relationships/slideLayout" Target="../slideLayouts/slideLayout10.xml"/><Relationship Id="rId4" Type="http://schemas.openxmlformats.org/officeDocument/2006/relationships/image" Target="../media/image34.jpe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5.xml"/><Relationship Id="rId1" Type="http://schemas.openxmlformats.org/officeDocument/2006/relationships/slideLayout" Target="../slideLayouts/slideLayout9.xml"/><Relationship Id="rId4" Type="http://schemas.openxmlformats.org/officeDocument/2006/relationships/image" Target="../media/image36.png"/></Relationships>
</file>

<file path=ppt/slides/_rels/slide4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9.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4.xml"/></Relationships>
</file>

<file path=ppt/slides/_rels/slide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idx="1"/>
          </p:nvPr>
        </p:nvSpPr>
        <p:spPr/>
        <p:txBody>
          <a:bodyPr>
            <a:normAutofit/>
          </a:bodyPr>
          <a:lstStyle/>
          <a:p>
            <a:r>
              <a:rPr lang="en-US" sz="2400" dirty="0" smtClean="0"/>
              <a:t>Sara Sedaghat M.D.</a:t>
            </a:r>
          </a:p>
          <a:p>
            <a:r>
              <a:rPr lang="en-US" sz="2400" dirty="0" smtClean="0"/>
              <a:t>Gabric Diabetes Education Association</a:t>
            </a:r>
          </a:p>
          <a:p>
            <a:endParaRPr lang="en-US" sz="2400" dirty="0" smtClean="0"/>
          </a:p>
          <a:p>
            <a:endParaRPr lang="en-US" sz="2400" dirty="0" smtClean="0"/>
          </a:p>
          <a:p>
            <a:endParaRPr lang="en-US" sz="2400" dirty="0"/>
          </a:p>
        </p:txBody>
      </p:sp>
      <p:sp>
        <p:nvSpPr>
          <p:cNvPr id="2" name="Title 1"/>
          <p:cNvSpPr>
            <a:spLocks noGrp="1"/>
          </p:cNvSpPr>
          <p:nvPr>
            <p:ph type="title"/>
          </p:nvPr>
        </p:nvSpPr>
        <p:spPr/>
        <p:txBody>
          <a:bodyPr anchor="ctr">
            <a:normAutofit/>
          </a:bodyPr>
          <a:lstStyle/>
          <a:p>
            <a:r>
              <a:rPr lang="en-US" sz="4400" b="1" dirty="0">
                <a:effectLst>
                  <a:outerShdw blurRad="38100" dist="38100" dir="2700000" algn="tl">
                    <a:srgbClr val="000000">
                      <a:alpha val="43137"/>
                    </a:srgbClr>
                  </a:outerShdw>
                </a:effectLst>
              </a:rPr>
              <a:t>Technical Challenges in SMBG</a:t>
            </a:r>
          </a:p>
        </p:txBody>
      </p:sp>
      <p:sp>
        <p:nvSpPr>
          <p:cNvPr id="3" name="Rectangle 2"/>
          <p:cNvSpPr/>
          <p:nvPr/>
        </p:nvSpPr>
        <p:spPr>
          <a:xfrm>
            <a:off x="7468087" y="6256793"/>
            <a:ext cx="4196533" cy="369332"/>
          </a:xfrm>
          <a:prstGeom prst="rect">
            <a:avLst/>
          </a:prstGeom>
        </p:spPr>
        <p:txBody>
          <a:bodyPr wrap="none">
            <a:spAutoFit/>
          </a:bodyPr>
          <a:lstStyle/>
          <a:p>
            <a:r>
              <a:rPr lang="en-US" dirty="0"/>
              <a:t>Medical Affaires Department, Farir Asa Teb</a:t>
            </a:r>
          </a:p>
        </p:txBody>
      </p:sp>
    </p:spTree>
    <p:extLst>
      <p:ext uri="{BB962C8B-B14F-4D97-AF65-F5344CB8AC3E}">
        <p14:creationId xmlns:p14="http://schemas.microsoft.com/office/powerpoint/2010/main" val="86622201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What’s your judgement and explanation?</a:t>
            </a:r>
            <a:endParaRPr lang="en-US" dirty="0"/>
          </a:p>
        </p:txBody>
      </p:sp>
      <p:sp>
        <p:nvSpPr>
          <p:cNvPr id="8" name="Subtitle 7"/>
          <p:cNvSpPr>
            <a:spLocks noGrp="1"/>
          </p:cNvSpPr>
          <p:nvPr>
            <p:ph type="subTitle" idx="1"/>
          </p:nvPr>
        </p:nvSpPr>
        <p:spPr>
          <a:xfrm>
            <a:off x="3359696" y="4964957"/>
            <a:ext cx="5472608" cy="1404824"/>
          </a:xfrm>
          <a:prstGeom prst="roundRect">
            <a:avLst/>
          </a:prstGeom>
          <a:solidFill>
            <a:srgbClr val="002060"/>
          </a:solidFill>
        </p:spPr>
        <p:style>
          <a:lnRef idx="2">
            <a:schemeClr val="accent5"/>
          </a:lnRef>
          <a:fillRef idx="1">
            <a:schemeClr val="lt1"/>
          </a:fillRef>
          <a:effectRef idx="0">
            <a:schemeClr val="accent5"/>
          </a:effectRef>
          <a:fontRef idx="minor">
            <a:schemeClr val="dk1"/>
          </a:fontRef>
        </p:style>
        <p:txBody>
          <a:bodyPr anchor="ctr">
            <a:normAutofit/>
          </a:bodyPr>
          <a:lstStyle/>
          <a:p>
            <a:r>
              <a:rPr lang="en-US" sz="4000" b="1" dirty="0" smtClean="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Misleading Data</a:t>
            </a:r>
            <a:endParaRPr lang="en-US" sz="40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4146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bg/>
                                          </p:spTgt>
                                        </p:tgtEl>
                                        <p:attrNameLst>
                                          <p:attrName>style.visibility</p:attrName>
                                        </p:attrNameLst>
                                      </p:cBhvr>
                                      <p:to>
                                        <p:strVal val="visible"/>
                                      </p:to>
                                    </p:set>
                                    <p:anim calcmode="lin" valueType="num">
                                      <p:cBhvr additive="base">
                                        <p:cTn id="7" dur="500" fill="hold"/>
                                        <p:tgtEl>
                                          <p:spTgt spid="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sz="4000" b="1" dirty="0" smtClean="0">
                <a:solidFill>
                  <a:srgbClr val="002060"/>
                </a:solidFill>
                <a:latin typeface="+mn-lt"/>
              </a:rPr>
              <a:t>Misleading SMBG Data</a:t>
            </a:r>
            <a:endParaRPr lang="en-US" sz="4000" b="1" dirty="0">
              <a:solidFill>
                <a:srgbClr val="002060"/>
              </a:solidFill>
              <a:latin typeface="+mn-lt"/>
            </a:endParaRPr>
          </a:p>
        </p:txBody>
      </p:sp>
      <p:pic>
        <p:nvPicPr>
          <p:cNvPr id="9" name="Content Placeholder 8"/>
          <p:cNvPicPr>
            <a:picLocks noGrp="1" noChangeAspect="1"/>
          </p:cNvPicPr>
          <p:nvPr>
            <p:ph idx="1"/>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079525" y="2047071"/>
            <a:ext cx="6944152" cy="4633425"/>
          </a:xfrm>
          <a:prstGeom prst="roundRect">
            <a:avLst>
              <a:gd name="adj" fmla="val 8594"/>
            </a:avLst>
          </a:prstGeom>
          <a:solidFill>
            <a:srgbClr val="FFFFFF">
              <a:shade val="85000"/>
            </a:srgbClr>
          </a:solidFill>
          <a:ln>
            <a:noFill/>
          </a:ln>
          <a:effectLst/>
        </p:spPr>
      </p:pic>
      <p:sp>
        <p:nvSpPr>
          <p:cNvPr id="2" name="Rectangle 1"/>
          <p:cNvSpPr/>
          <p:nvPr/>
        </p:nvSpPr>
        <p:spPr>
          <a:xfrm>
            <a:off x="249869" y="1883298"/>
            <a:ext cx="7537063" cy="584775"/>
          </a:xfrm>
          <a:prstGeom prst="rect">
            <a:avLst/>
          </a:prstGeom>
        </p:spPr>
        <p:txBody>
          <a:bodyPr wrap="none">
            <a:spAutoFit/>
          </a:bodyPr>
          <a:lstStyle/>
          <a:p>
            <a:r>
              <a:rPr lang="en-US" sz="3200" b="1" dirty="0"/>
              <a:t>Poor Performance of Blood Glucose Meters</a:t>
            </a:r>
          </a:p>
        </p:txBody>
      </p:sp>
    </p:spTree>
    <p:extLst>
      <p:ext uri="{BB962C8B-B14F-4D97-AF65-F5344CB8AC3E}">
        <p14:creationId xmlns:p14="http://schemas.microsoft.com/office/powerpoint/2010/main" val="230799531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Poor Performance of Blood Glucose Meters</a:t>
            </a:r>
            <a:endParaRPr lang="en-US" dirty="0"/>
          </a:p>
        </p:txBody>
      </p:sp>
      <p:sp>
        <p:nvSpPr>
          <p:cNvPr id="9" name="Text Placeholder 8"/>
          <p:cNvSpPr>
            <a:spLocks noGrp="1"/>
          </p:cNvSpPr>
          <p:nvPr>
            <p:ph idx="1"/>
          </p:nvPr>
        </p:nvSpPr>
        <p:spPr/>
        <p:txBody>
          <a:bodyPr>
            <a:normAutofit/>
          </a:bodyPr>
          <a:lstStyle/>
          <a:p>
            <a:pPr algn="l">
              <a:lnSpc>
                <a:spcPct val="150000"/>
              </a:lnSpc>
            </a:pPr>
            <a:r>
              <a:rPr lang="en-US" sz="2400" b="1" dirty="0" smtClean="0"/>
              <a:t>Higher HbA1c levels</a:t>
            </a:r>
          </a:p>
          <a:p>
            <a:pPr algn="l">
              <a:lnSpc>
                <a:spcPct val="150000"/>
              </a:lnSpc>
            </a:pPr>
            <a:r>
              <a:rPr lang="en-US" sz="2400" b="1" dirty="0" smtClean="0"/>
              <a:t>Increased hypoglycemia incidence</a:t>
            </a:r>
          </a:p>
          <a:p>
            <a:pPr algn="l">
              <a:lnSpc>
                <a:spcPct val="150000"/>
              </a:lnSpc>
            </a:pPr>
            <a:r>
              <a:rPr lang="en-US" sz="2400" b="1" dirty="0" smtClean="0"/>
              <a:t>Insulin dosing error</a:t>
            </a:r>
          </a:p>
          <a:p>
            <a:pPr algn="l">
              <a:lnSpc>
                <a:spcPct val="150000"/>
              </a:lnSpc>
            </a:pPr>
            <a:r>
              <a:rPr lang="en-US" sz="2400" b="1" dirty="0" smtClean="0"/>
              <a:t>Increased Glycemic Variability (GV)</a:t>
            </a:r>
          </a:p>
          <a:p>
            <a:pPr algn="l">
              <a:lnSpc>
                <a:spcPct val="150000"/>
              </a:lnSpc>
            </a:pPr>
            <a:r>
              <a:rPr lang="en-US" sz="2400" b="1" dirty="0" smtClean="0"/>
              <a:t>Failure to detect hypo</a:t>
            </a:r>
            <a:r>
              <a:rPr lang="en-US" sz="2400" b="1" dirty="0"/>
              <a:t>glycemia</a:t>
            </a:r>
          </a:p>
          <a:p>
            <a:pPr algn="l">
              <a:lnSpc>
                <a:spcPct val="150000"/>
              </a:lnSpc>
            </a:pPr>
            <a:endParaRPr lang="en-US" sz="2400" b="1" dirty="0" smtClean="0"/>
          </a:p>
          <a:p>
            <a:pPr algn="l">
              <a:lnSpc>
                <a:spcPct val="150000"/>
              </a:lnSpc>
            </a:pPr>
            <a:endParaRPr lang="en-US" sz="2400" b="1" dirty="0"/>
          </a:p>
        </p:txBody>
      </p:sp>
      <p:sp>
        <p:nvSpPr>
          <p:cNvPr id="10" name="Content Placeholder 9"/>
          <p:cNvSpPr>
            <a:spLocks noGrp="1"/>
          </p:cNvSpPr>
          <p:nvPr>
            <p:ph sz="quarter" idx="13"/>
          </p:nvPr>
        </p:nvSpPr>
        <p:spPr/>
        <p:txBody>
          <a:bodyPr>
            <a:normAutofit/>
          </a:bodyPr>
          <a:lstStyle/>
          <a:p>
            <a:r>
              <a:rPr lang="en-US" sz="2800" dirty="0">
                <a:effectLst>
                  <a:outerShdw blurRad="38100" dist="38100" dir="2700000" algn="tl">
                    <a:srgbClr val="000000">
                      <a:alpha val="43137"/>
                    </a:srgbClr>
                  </a:outerShdw>
                </a:effectLst>
              </a:rPr>
              <a:t>Adverse Clinical &amp; Economical Outcomes: </a:t>
            </a:r>
          </a:p>
          <a:p>
            <a:endParaRPr lang="en-US" sz="280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4214141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ctr">
              <a:defRPr/>
            </a:pPr>
            <a:r>
              <a:rPr lang="en-US" sz="3600" dirty="0">
                <a:effectLst>
                  <a:outerShdw blurRad="38100" dist="38100" dir="2700000" algn="tl">
                    <a:srgbClr val="000000">
                      <a:alpha val="43137"/>
                    </a:srgbClr>
                  </a:outerShdw>
                </a:effectLst>
                <a:ea typeface="+mn-ea"/>
              </a:rPr>
              <a:t>American Consensus on Accuracy of SMBG </a:t>
            </a:r>
          </a:p>
        </p:txBody>
      </p:sp>
      <p:sp>
        <p:nvSpPr>
          <p:cNvPr id="57347" name="Content Placeholder 2"/>
          <p:cNvSpPr>
            <a:spLocks noGrp="1"/>
          </p:cNvSpPr>
          <p:nvPr>
            <p:ph idx="1"/>
          </p:nvPr>
        </p:nvSpPr>
        <p:spPr>
          <a:xfrm>
            <a:off x="623392" y="2114565"/>
            <a:ext cx="11277456" cy="3399132"/>
          </a:xfrm>
        </p:spPr>
        <p:txBody>
          <a:bodyPr>
            <a:normAutofit/>
          </a:bodyPr>
          <a:lstStyle/>
          <a:p>
            <a:pPr marL="0" indent="0" algn="ctr">
              <a:buNone/>
            </a:pPr>
            <a:r>
              <a:rPr lang="en-US" altLang="en-US" sz="3600" dirty="0" smtClean="0"/>
              <a:t> </a:t>
            </a:r>
            <a:endParaRPr lang="en-US" altLang="en-US" sz="3600" dirty="0"/>
          </a:p>
          <a:p>
            <a:pPr marL="0" indent="0" algn="ctr">
              <a:buNone/>
            </a:pPr>
            <a:endParaRPr lang="en-US" altLang="en-US" sz="3600" b="1" dirty="0">
              <a:solidFill>
                <a:schemeClr val="accent1">
                  <a:lumMod val="50000"/>
                </a:schemeClr>
              </a:solidFill>
              <a:effectLst>
                <a:outerShdw blurRad="38100" dist="38100" dir="2700000" algn="tl">
                  <a:srgbClr val="000000">
                    <a:alpha val="43137"/>
                  </a:srgbClr>
                </a:outerShdw>
              </a:effectLst>
            </a:endParaRPr>
          </a:p>
          <a:p>
            <a:pPr marL="0" indent="0" algn="ctr">
              <a:buNone/>
            </a:pPr>
            <a:r>
              <a:rPr lang="en-US" altLang="en-US" sz="3600" b="1" dirty="0" smtClean="0">
                <a:effectLst>
                  <a:outerShdw blurRad="38100" dist="38100" dir="2700000" algn="tl">
                    <a:srgbClr val="000000">
                      <a:alpha val="43137"/>
                    </a:srgbClr>
                  </a:outerShdw>
                </a:effectLst>
              </a:rPr>
              <a:t>Up to 50% of SMBG readings vary from true value more than 20%.</a:t>
            </a:r>
            <a:endParaRPr lang="fa-IR" altLang="en-US" sz="3600" dirty="0"/>
          </a:p>
          <a:p>
            <a:pPr marL="0" indent="0">
              <a:buNone/>
            </a:pPr>
            <a:endParaRPr lang="fa-IR" altLang="en-US" sz="3600" dirty="0"/>
          </a:p>
          <a:p>
            <a:pPr algn="l" rtl="0">
              <a:buFontTx/>
              <a:buNone/>
            </a:pPr>
            <a:endParaRPr lang="en-US" altLang="en-US" sz="1600" dirty="0"/>
          </a:p>
          <a:p>
            <a:pPr algn="l" rtl="0">
              <a:buFontTx/>
              <a:buNone/>
            </a:pPr>
            <a:endParaRPr lang="en-US" altLang="en-US" sz="1600" dirty="0"/>
          </a:p>
          <a:p>
            <a:pPr algn="l" rtl="0">
              <a:buFontTx/>
              <a:buNone/>
            </a:pPr>
            <a:endParaRPr lang="fa-IR" altLang="en-US" sz="1600" b="1" dirty="0"/>
          </a:p>
          <a:p>
            <a:pPr>
              <a:buFontTx/>
              <a:buNone/>
            </a:pPr>
            <a:endParaRPr lang="en-US" altLang="en-US" sz="3600" dirty="0"/>
          </a:p>
          <a:p>
            <a:pPr>
              <a:buFontTx/>
              <a:buNone/>
            </a:pPr>
            <a:endParaRPr lang="en-US" altLang="en-US" sz="3600" dirty="0"/>
          </a:p>
          <a:p>
            <a:pPr>
              <a:buFontTx/>
              <a:buNone/>
            </a:pPr>
            <a:endParaRPr lang="en-US" altLang="en-US" sz="3600" dirty="0"/>
          </a:p>
        </p:txBody>
      </p:sp>
      <p:sp>
        <p:nvSpPr>
          <p:cNvPr id="4" name="Content Placeholder 3"/>
          <p:cNvSpPr>
            <a:spLocks noGrp="1"/>
          </p:cNvSpPr>
          <p:nvPr>
            <p:ph sz="quarter" idx="13"/>
          </p:nvPr>
        </p:nvSpPr>
        <p:spPr>
          <a:xfrm>
            <a:off x="623392" y="1637525"/>
            <a:ext cx="10945216" cy="477039"/>
          </a:xfrm>
        </p:spPr>
        <p:txBody>
          <a:bodyPr>
            <a:noAutofit/>
          </a:bodyPr>
          <a:lstStyle/>
          <a:p>
            <a:r>
              <a:rPr lang="en-US" altLang="en-US" sz="3200" dirty="0">
                <a:effectLst>
                  <a:outerShdw blurRad="38100" dist="38100" dir="2700000" algn="tl">
                    <a:srgbClr val="000000">
                      <a:alpha val="43137"/>
                    </a:srgbClr>
                  </a:outerShdw>
                </a:effectLst>
              </a:rPr>
              <a:t>ADA consensus panel</a:t>
            </a:r>
            <a:r>
              <a:rPr lang="fa-IR" altLang="en-US" sz="3200" dirty="0">
                <a:effectLst>
                  <a:outerShdw blurRad="38100" dist="38100" dir="2700000" algn="tl">
                    <a:srgbClr val="000000">
                      <a:alpha val="43137"/>
                    </a:srgbClr>
                  </a:outerShdw>
                </a:effectLst>
              </a:rPr>
              <a:t>:</a:t>
            </a:r>
            <a:endParaRPr lang="en-US" altLang="en-US" sz="3200" dirty="0"/>
          </a:p>
          <a:p>
            <a:endParaRPr lang="en-US" sz="3200" dirty="0"/>
          </a:p>
        </p:txBody>
      </p:sp>
      <p:sp>
        <p:nvSpPr>
          <p:cNvPr id="5" name="Rectangle 4"/>
          <p:cNvSpPr/>
          <p:nvPr/>
        </p:nvSpPr>
        <p:spPr>
          <a:xfrm>
            <a:off x="2287781" y="6168787"/>
            <a:ext cx="9613067" cy="307777"/>
          </a:xfrm>
          <a:prstGeom prst="rect">
            <a:avLst/>
          </a:prstGeom>
        </p:spPr>
        <p:txBody>
          <a:bodyPr wrap="square">
            <a:spAutoFit/>
          </a:bodyPr>
          <a:lstStyle/>
          <a:p>
            <a:pPr algn="r">
              <a:buNone/>
            </a:pPr>
            <a:r>
              <a:rPr lang="en-US" altLang="en-US" sz="1400" b="1" dirty="0">
                <a:latin typeface="Arial" panose="020B0604020202020204" pitchFamily="34" charset="0"/>
                <a:cs typeface="Arial" panose="020B0604020202020204" pitchFamily="34" charset="0"/>
              </a:rPr>
              <a:t>American Diabetes Association. Self-Monitoring of Blood Glucose. Diabetes Care. 1990;13(Supplement 1):41-6.</a:t>
            </a:r>
          </a:p>
        </p:txBody>
      </p:sp>
    </p:spTree>
    <p:extLst>
      <p:ext uri="{BB962C8B-B14F-4D97-AF65-F5344CB8AC3E}">
        <p14:creationId xmlns:p14="http://schemas.microsoft.com/office/powerpoint/2010/main" val="369145864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3"/>
          <p:cNvPicPr>
            <a:picLocks noChangeAspect="1"/>
          </p:cNvPicPr>
          <p:nvPr/>
        </p:nvPicPr>
        <p:blipFill>
          <a:blip r:embed="rId3" cstate="print">
            <a:clrChange>
              <a:clrFrom>
                <a:srgbClr val="FCFCFC"/>
              </a:clrFrom>
              <a:clrTo>
                <a:srgbClr val="FCFCFC">
                  <a:alpha val="0"/>
                </a:srgbClr>
              </a:clrTo>
            </a:clrChange>
            <a:extLst>
              <a:ext uri="{28A0092B-C50C-407E-A947-70E740481C1C}">
                <a14:useLocalDpi xmlns:a14="http://schemas.microsoft.com/office/drawing/2010/main" val="0"/>
              </a:ext>
            </a:extLst>
          </a:blip>
          <a:stretch>
            <a:fillRect/>
          </a:stretch>
        </p:blipFill>
        <p:spPr>
          <a:xfrm>
            <a:off x="2617272" y="1944493"/>
            <a:ext cx="5892800" cy="4419600"/>
          </a:xfrm>
          <a:prstGeom prst="rect">
            <a:avLst/>
          </a:prstGeom>
        </p:spPr>
      </p:pic>
      <p:sp>
        <p:nvSpPr>
          <p:cNvPr id="8" name="Rounded Rectangle 7"/>
          <p:cNvSpPr/>
          <p:nvPr/>
        </p:nvSpPr>
        <p:spPr>
          <a:xfrm>
            <a:off x="1255808" y="1944493"/>
            <a:ext cx="3296133" cy="859408"/>
          </a:xfrm>
          <a:prstGeom prst="round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2400" b="1" dirty="0" smtClean="0">
                <a:cs typeface="B Nazanin" panose="00000400000000000000" pitchFamily="2" charset="-78"/>
              </a:rPr>
              <a:t>Operational factors:</a:t>
            </a:r>
          </a:p>
          <a:p>
            <a:pPr algn="ctr"/>
            <a:r>
              <a:rPr lang="en-US" sz="2400" b="1" dirty="0">
                <a:cs typeface="B Nazanin" panose="00000400000000000000" pitchFamily="2" charset="-78"/>
              </a:rPr>
              <a:t>Human </a:t>
            </a:r>
            <a:r>
              <a:rPr lang="en-US" sz="2400" b="1" dirty="0" smtClean="0">
                <a:cs typeface="B Nazanin" panose="00000400000000000000" pitchFamily="2" charset="-78"/>
              </a:rPr>
              <a:t>Errors</a:t>
            </a:r>
            <a:endParaRPr lang="en-US" sz="2400" b="1" dirty="0">
              <a:cs typeface="B Nazanin" panose="00000400000000000000" pitchFamily="2" charset="-78"/>
            </a:endParaRPr>
          </a:p>
        </p:txBody>
      </p:sp>
      <p:sp>
        <p:nvSpPr>
          <p:cNvPr id="9" name="Rounded Rectangle 8"/>
          <p:cNvSpPr/>
          <p:nvPr/>
        </p:nvSpPr>
        <p:spPr>
          <a:xfrm>
            <a:off x="7709405" y="3621215"/>
            <a:ext cx="3458121" cy="1066155"/>
          </a:xfrm>
          <a:prstGeom prst="roundRect">
            <a:avLst/>
          </a:prstGeom>
          <a:solidFill>
            <a:srgbClr val="66CCFF"/>
          </a:solidFill>
          <a:ln>
            <a:solidFill>
              <a:srgbClr val="66CCFF"/>
            </a:solidFill>
          </a:ln>
        </p:spPr>
        <p:style>
          <a:lnRef idx="3">
            <a:schemeClr val="lt1"/>
          </a:lnRef>
          <a:fillRef idx="1">
            <a:schemeClr val="accent1"/>
          </a:fillRef>
          <a:effectRef idx="1">
            <a:schemeClr val="accent1"/>
          </a:effectRef>
          <a:fontRef idx="minor">
            <a:schemeClr val="lt1"/>
          </a:fontRef>
        </p:style>
        <p:txBody>
          <a:bodyPr rtlCol="0" anchor="ctr"/>
          <a:lstStyle/>
          <a:p>
            <a:pPr algn="ctr"/>
            <a:r>
              <a:rPr lang="en-US" sz="2400" b="1" dirty="0" smtClean="0">
                <a:cs typeface="B Nazanin" panose="00000400000000000000" pitchFamily="2" charset="-78"/>
              </a:rPr>
              <a:t>Meter-Inherent Factors:</a:t>
            </a:r>
          </a:p>
          <a:p>
            <a:pPr algn="ctr"/>
            <a:r>
              <a:rPr lang="en-US" sz="2400" b="1" dirty="0" smtClean="0">
                <a:cs typeface="B Nazanin" panose="00000400000000000000" pitchFamily="2" charset="-78"/>
              </a:rPr>
              <a:t>BGM Accuracy</a:t>
            </a:r>
          </a:p>
        </p:txBody>
      </p:sp>
      <p:sp>
        <p:nvSpPr>
          <p:cNvPr id="11" name="Rectangle 10"/>
          <p:cNvSpPr/>
          <p:nvPr/>
        </p:nvSpPr>
        <p:spPr>
          <a:xfrm>
            <a:off x="7208046" y="5395698"/>
            <a:ext cx="3158813" cy="369332"/>
          </a:xfrm>
          <a:prstGeom prst="rect">
            <a:avLst/>
          </a:prstGeom>
        </p:spPr>
        <p:txBody>
          <a:bodyPr wrap="none">
            <a:spAutoFit/>
          </a:bodyPr>
          <a:lstStyle/>
          <a:p>
            <a:r>
              <a:rPr lang="de-DE" dirty="0">
                <a:cs typeface="B Nazanin" panose="00000400000000000000" pitchFamily="2" charset="-78"/>
              </a:rPr>
              <a:t>(Erbach, Freckmann et al. 2016)</a:t>
            </a:r>
            <a:endParaRPr lang="en-US" dirty="0">
              <a:cs typeface="B Nazanin" panose="00000400000000000000" pitchFamily="2" charset="-78"/>
            </a:endParaRPr>
          </a:p>
        </p:txBody>
      </p:sp>
    </p:spTree>
    <p:extLst>
      <p:ext uri="{BB962C8B-B14F-4D97-AF65-F5344CB8AC3E}">
        <p14:creationId xmlns:p14="http://schemas.microsoft.com/office/powerpoint/2010/main" val="2834421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r>
              <a:rPr lang="en-US" sz="6000" dirty="0" smtClean="0"/>
              <a:t>Meter-Inherent factors</a:t>
            </a:r>
            <a:endParaRPr lang="en-US" sz="6000" dirty="0"/>
          </a:p>
        </p:txBody>
      </p:sp>
    </p:spTree>
    <p:extLst>
      <p:ext uri="{BB962C8B-B14F-4D97-AF65-F5344CB8AC3E}">
        <p14:creationId xmlns:p14="http://schemas.microsoft.com/office/powerpoint/2010/main" val="357569138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Analytical </a:t>
            </a:r>
            <a:r>
              <a:rPr lang="en-US" dirty="0" smtClean="0"/>
              <a:t>Performance: Accuracy Criteria</a:t>
            </a:r>
            <a:endParaRPr lang="en-US" dirty="0"/>
          </a:p>
        </p:txBody>
      </p:sp>
      <p:pic>
        <p:nvPicPr>
          <p:cNvPr id="4" name="Content Placeholder 3"/>
          <p:cNvPicPr>
            <a:picLocks noGrp="1" noChangeAspect="1"/>
          </p:cNvPicPr>
          <p:nvPr>
            <p:ph idx="1"/>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330720" y="1625234"/>
            <a:ext cx="10085174" cy="4231046"/>
          </a:xfrm>
        </p:spPr>
      </p:pic>
      <p:sp>
        <p:nvSpPr>
          <p:cNvPr id="5" name="Content Placeholder 4"/>
          <p:cNvSpPr>
            <a:spLocks noGrp="1"/>
          </p:cNvSpPr>
          <p:nvPr>
            <p:ph sz="quarter" idx="13"/>
          </p:nvPr>
        </p:nvSpPr>
        <p:spPr>
          <a:xfrm>
            <a:off x="113449" y="1319898"/>
            <a:ext cx="11302445" cy="1075573"/>
          </a:xfrm>
        </p:spPr>
        <p:txBody>
          <a:bodyPr>
            <a:noAutofit/>
          </a:bodyPr>
          <a:lstStyle/>
          <a:p>
            <a:pPr algn="ctr"/>
            <a:r>
              <a:rPr lang="en-US" sz="2400" dirty="0" smtClean="0"/>
              <a:t>The standard </a:t>
            </a:r>
            <a:r>
              <a:rPr lang="en-US" sz="2400" u="sng" dirty="0" smtClean="0">
                <a:effectLst>
                  <a:outerShdw blurRad="38100" dist="38100" dir="2700000" algn="tl">
                    <a:srgbClr val="000000">
                      <a:alpha val="43137"/>
                    </a:srgbClr>
                  </a:outerShdw>
                </a:effectLst>
              </a:rPr>
              <a:t>ISO 15197:2015 </a:t>
            </a:r>
            <a:r>
              <a:rPr lang="en-US" sz="2400" dirty="0" smtClean="0"/>
              <a:t>has been mandatory in the EU countries since June 2016.</a:t>
            </a:r>
            <a:endParaRPr lang="en-US" sz="2400" dirty="0"/>
          </a:p>
        </p:txBody>
      </p:sp>
      <p:sp>
        <p:nvSpPr>
          <p:cNvPr id="3" name="Rectangle 2"/>
          <p:cNvSpPr/>
          <p:nvPr/>
        </p:nvSpPr>
        <p:spPr>
          <a:xfrm>
            <a:off x="470678" y="6032309"/>
            <a:ext cx="10945216" cy="461665"/>
          </a:xfrm>
          <a:prstGeom prst="rect">
            <a:avLst/>
          </a:prstGeom>
        </p:spPr>
        <p:txBody>
          <a:bodyPr wrap="square">
            <a:spAutoFit/>
          </a:bodyPr>
          <a:lstStyle/>
          <a:p>
            <a:r>
              <a:rPr lang="en-US" sz="1200" dirty="0">
                <a:latin typeface="TimesNewRomanPSMT"/>
              </a:rPr>
              <a:t>International Organization for Standardization. In </a:t>
            </a:r>
            <a:r>
              <a:rPr lang="en-US" sz="1200" dirty="0" smtClean="0">
                <a:latin typeface="TimesNewRomanPSMT"/>
              </a:rPr>
              <a:t>vitro diagnostic </a:t>
            </a:r>
            <a:r>
              <a:rPr lang="en-US" sz="1200" dirty="0">
                <a:latin typeface="TimesNewRomanPSMT"/>
              </a:rPr>
              <a:t>test systems—requirements for </a:t>
            </a:r>
            <a:r>
              <a:rPr lang="en-US" sz="1200" dirty="0" smtClean="0">
                <a:latin typeface="TimesNewRomanPSMT"/>
              </a:rPr>
              <a:t>blood-glucose monitoring </a:t>
            </a:r>
            <a:r>
              <a:rPr lang="en-US" sz="1200" dirty="0">
                <a:latin typeface="TimesNewRomanPSMT"/>
              </a:rPr>
              <a:t>systems for self-testing in managing </a:t>
            </a:r>
            <a:r>
              <a:rPr lang="en-US" sz="1200" dirty="0" smtClean="0">
                <a:latin typeface="TimesNewRomanPSMT"/>
              </a:rPr>
              <a:t>diabetes mellitus</a:t>
            </a:r>
            <a:r>
              <a:rPr lang="en-US" sz="1200" dirty="0">
                <a:latin typeface="TimesNewRomanPSMT"/>
              </a:rPr>
              <a:t>. EN ISO/DIS 15197:2013. Available at: http</a:t>
            </a:r>
            <a:r>
              <a:rPr lang="en-US" sz="1200" dirty="0" smtClean="0">
                <a:latin typeface="TimesNewRomanPSMT"/>
              </a:rPr>
              <a:t>:// www.iso.org/iso/home/store/catalogue_tc/catalogue_detail.htm?csnumber=54976</a:t>
            </a:r>
            <a:r>
              <a:rPr lang="en-US" sz="1200" dirty="0">
                <a:latin typeface="TimesNewRomanPSMT"/>
              </a:rPr>
              <a:t>. </a:t>
            </a:r>
            <a:endParaRPr lang="en-US" sz="1200" dirty="0"/>
          </a:p>
        </p:txBody>
      </p:sp>
    </p:spTree>
    <p:extLst>
      <p:ext uri="{BB962C8B-B14F-4D97-AF65-F5344CB8AC3E}">
        <p14:creationId xmlns:p14="http://schemas.microsoft.com/office/powerpoint/2010/main" val="26443453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p:cNvSpPr>
            <a:spLocks noGrp="1"/>
          </p:cNvSpPr>
          <p:nvPr>
            <p:ph type="title"/>
          </p:nvPr>
        </p:nvSpPr>
        <p:spPr/>
        <p:txBody>
          <a:bodyPr>
            <a:normAutofit/>
          </a:bodyPr>
          <a:lstStyle/>
          <a:p>
            <a:r>
              <a:rPr lang="en-US" sz="3200" dirty="0" smtClean="0"/>
              <a:t>New ISO: ISO 15197:2003 VS ISO 15197:2013</a:t>
            </a:r>
            <a:endParaRPr lang="en-US" sz="3200" dirty="0"/>
          </a:p>
        </p:txBody>
      </p:sp>
      <p:pic>
        <p:nvPicPr>
          <p:cNvPr id="5" name="Content Placeholder 4"/>
          <p:cNvPicPr>
            <a:picLocks noGrp="1" noChangeAspect="1"/>
          </p:cNvPicPr>
          <p:nvPr>
            <p:ph sz="quarter" idx="10"/>
          </p:nvPr>
        </p:nvPicPr>
        <p:blipFill>
          <a:blip r:embed="rId2">
            <a:extLst>
              <a:ext uri="{28A0092B-C50C-407E-A947-70E740481C1C}">
                <a14:useLocalDpi xmlns:a14="http://schemas.microsoft.com/office/drawing/2010/main" val="0"/>
              </a:ext>
            </a:extLst>
          </a:blip>
          <a:stretch>
            <a:fillRect/>
          </a:stretch>
        </p:blipFill>
        <p:spPr>
          <a:xfrm>
            <a:off x="1992574" y="1770248"/>
            <a:ext cx="7993122" cy="4795873"/>
          </a:xfrm>
        </p:spPr>
      </p:pic>
    </p:spTree>
    <p:extLst>
      <p:ext uri="{BB962C8B-B14F-4D97-AF65-F5344CB8AC3E}">
        <p14:creationId xmlns:p14="http://schemas.microsoft.com/office/powerpoint/2010/main" val="1430799797"/>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Clark Error Grid (CEG) Zones</a:t>
            </a:r>
            <a:endParaRPr lang="en-US" dirty="0"/>
          </a:p>
        </p:txBody>
      </p:sp>
      <p:pic>
        <p:nvPicPr>
          <p:cNvPr id="4" name="Content Placeholder 3"/>
          <p:cNvPicPr>
            <a:picLocks noGrp="1" noChangeAspect="1"/>
          </p:cNvPicPr>
          <p:nvPr>
            <p:ph sz="quarter" idx="10"/>
          </p:nvPr>
        </p:nvPicPr>
        <p:blipFill>
          <a:blip r:embed="rId2" cstate="print">
            <a:clrChange>
              <a:clrFrom>
                <a:srgbClr val="FFFFFF"/>
              </a:clrFrom>
              <a:clrTo>
                <a:srgbClr val="FFFFFF">
                  <a:alpha val="0"/>
                </a:srgbClr>
              </a:clrTo>
            </a:clrChange>
            <a:grayscl/>
            <a:extLst>
              <a:ext uri="{28A0092B-C50C-407E-A947-70E740481C1C}">
                <a14:useLocalDpi xmlns:a14="http://schemas.microsoft.com/office/drawing/2010/main" val="0"/>
              </a:ext>
            </a:extLst>
          </a:blip>
          <a:stretch>
            <a:fillRect/>
          </a:stretch>
        </p:blipFill>
        <p:spPr>
          <a:xfrm>
            <a:off x="527383" y="1959934"/>
            <a:ext cx="5961568" cy="4415287"/>
          </a:xfrm>
        </p:spPr>
      </p:pic>
      <p:pic>
        <p:nvPicPr>
          <p:cNvPr id="6" name="Content Placeholder 3"/>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l="-1" t="65225" r="62507"/>
          <a:stretch/>
        </p:blipFill>
        <p:spPr>
          <a:xfrm>
            <a:off x="6625691" y="2812418"/>
            <a:ext cx="5277467" cy="3495248"/>
          </a:xfrm>
          <a:prstGeom prst="rect">
            <a:avLst/>
          </a:prstGeom>
        </p:spPr>
      </p:pic>
      <p:sp>
        <p:nvSpPr>
          <p:cNvPr id="5" name="Rounded Rectangle 4"/>
          <p:cNvSpPr/>
          <p:nvPr/>
        </p:nvSpPr>
        <p:spPr>
          <a:xfrm>
            <a:off x="6625691" y="2920621"/>
            <a:ext cx="5277467" cy="1337480"/>
          </a:xfrm>
          <a:prstGeom prst="roundRect">
            <a:avLst/>
          </a:prstGeom>
          <a:noFill/>
          <a:ln w="5715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6715973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2070" y="269513"/>
            <a:ext cx="11137237" cy="1325563"/>
          </a:xfrm>
        </p:spPr>
        <p:txBody>
          <a:bodyPr>
            <a:normAutofit/>
          </a:bodyPr>
          <a:lstStyle/>
          <a:p>
            <a:r>
              <a:rPr lang="en-US" sz="4000" dirty="0" smtClean="0">
                <a:latin typeface="Arial" panose="020B0604020202020204" pitchFamily="34" charset="0"/>
                <a:cs typeface="Arial" panose="020B0604020202020204" pitchFamily="34" charset="0"/>
              </a:rPr>
              <a:t>Reduction in BGM Error from </a:t>
            </a:r>
            <a:r>
              <a:rPr lang="en-US" sz="4000" b="1" dirty="0" smtClean="0">
                <a:latin typeface="Arial" panose="020B0604020202020204" pitchFamily="34" charset="0"/>
                <a:cs typeface="Arial" panose="020B0604020202020204" pitchFamily="34" charset="0"/>
              </a:rPr>
              <a:t>20% </a:t>
            </a:r>
            <a:r>
              <a:rPr lang="en-US" sz="4000" dirty="0" smtClean="0">
                <a:latin typeface="Arial" panose="020B0604020202020204" pitchFamily="34" charset="0"/>
                <a:cs typeface="Arial" panose="020B0604020202020204" pitchFamily="34" charset="0"/>
              </a:rPr>
              <a:t>to </a:t>
            </a:r>
            <a:r>
              <a:rPr lang="en-US" sz="4000" b="1" dirty="0" smtClean="0">
                <a:latin typeface="Arial" panose="020B0604020202020204" pitchFamily="34" charset="0"/>
                <a:cs typeface="Arial" panose="020B0604020202020204" pitchFamily="34" charset="0"/>
              </a:rPr>
              <a:t>15%</a:t>
            </a:r>
            <a:endParaRPr lang="en-US" sz="4000" dirty="0">
              <a:latin typeface="Arial" panose="020B0604020202020204" pitchFamily="34" charset="0"/>
              <a:cs typeface="Arial" panose="020B0604020202020204" pitchFamily="34" charset="0"/>
            </a:endParaRPr>
          </a:p>
        </p:txBody>
      </p:sp>
      <p:pic>
        <p:nvPicPr>
          <p:cNvPr id="5" name="Content Placeholder 4"/>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900751" y="1887637"/>
            <a:ext cx="9448466" cy="4698159"/>
          </a:xfrm>
        </p:spPr>
      </p:pic>
      <p:sp>
        <p:nvSpPr>
          <p:cNvPr id="3" name="Rectangle 2"/>
          <p:cNvSpPr/>
          <p:nvPr/>
        </p:nvSpPr>
        <p:spPr>
          <a:xfrm>
            <a:off x="532263" y="5964073"/>
            <a:ext cx="11204812" cy="738664"/>
          </a:xfrm>
          <a:prstGeom prst="rect">
            <a:avLst/>
          </a:prstGeom>
        </p:spPr>
        <p:txBody>
          <a:bodyPr wrap="square">
            <a:spAutoFit/>
          </a:bodyPr>
          <a:lstStyle/>
          <a:p>
            <a:r>
              <a:rPr lang="en-US" sz="1400" dirty="0" smtClean="0">
                <a:cs typeface="B Nazanin" panose="00000400000000000000" pitchFamily="2" charset="-78"/>
              </a:rPr>
              <a:t>Schnell, O., &amp; </a:t>
            </a:r>
            <a:r>
              <a:rPr lang="en-US" sz="1400" dirty="0" err="1" smtClean="0">
                <a:cs typeface="B Nazanin" panose="00000400000000000000" pitchFamily="2" charset="-78"/>
              </a:rPr>
              <a:t>Erbach</a:t>
            </a:r>
            <a:r>
              <a:rPr lang="en-US" sz="1400" dirty="0" smtClean="0">
                <a:cs typeface="B Nazanin" panose="00000400000000000000" pitchFamily="2" charset="-78"/>
              </a:rPr>
              <a:t>, M. (2014). Impact of a reduced error range of SMBG in insulin-treated patients in Germany. </a:t>
            </a:r>
            <a:r>
              <a:rPr lang="en-US" sz="1400" i="1" dirty="0" smtClean="0">
                <a:cs typeface="B Nazanin" panose="00000400000000000000" pitchFamily="2" charset="-78"/>
              </a:rPr>
              <a:t>Journal of diabetes science and technology, 8</a:t>
            </a:r>
            <a:r>
              <a:rPr lang="en-US" sz="1400" dirty="0" smtClean="0">
                <a:cs typeface="B Nazanin" panose="00000400000000000000" pitchFamily="2" charset="-78"/>
              </a:rPr>
              <a:t>(3), 479-482. </a:t>
            </a:r>
          </a:p>
          <a:p>
            <a:endParaRPr lang="en-US" sz="1400" i="1" dirty="0">
              <a:cs typeface="B Nazanin" panose="00000400000000000000" pitchFamily="2" charset="-78"/>
            </a:endParaRPr>
          </a:p>
        </p:txBody>
      </p:sp>
    </p:spTree>
    <p:extLst>
      <p:ext uri="{BB962C8B-B14F-4D97-AF65-F5344CB8AC3E}">
        <p14:creationId xmlns:p14="http://schemas.microsoft.com/office/powerpoint/2010/main" val="292666544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sz="2800" dirty="0"/>
              <a:t>Case 1: </a:t>
            </a:r>
          </a:p>
        </p:txBody>
      </p:sp>
      <p:sp>
        <p:nvSpPr>
          <p:cNvPr id="5" name="Content Placeholder 4"/>
          <p:cNvSpPr>
            <a:spLocks noGrp="1"/>
          </p:cNvSpPr>
          <p:nvPr>
            <p:ph idx="1"/>
          </p:nvPr>
        </p:nvSpPr>
        <p:spPr>
          <a:xfrm>
            <a:off x="342114" y="1577482"/>
            <a:ext cx="11114451" cy="4351339"/>
          </a:xfrm>
        </p:spPr>
        <p:txBody>
          <a:bodyPr>
            <a:normAutofit/>
          </a:bodyPr>
          <a:lstStyle/>
          <a:p>
            <a:pPr>
              <a:lnSpc>
                <a:spcPct val="150000"/>
              </a:lnSpc>
            </a:pPr>
            <a:r>
              <a:rPr lang="en-US" sz="2400" dirty="0"/>
              <a:t>A 10 year old boy diagnosed with T1DM since he was 6 years old. </a:t>
            </a:r>
          </a:p>
          <a:p>
            <a:pPr>
              <a:lnSpc>
                <a:spcPct val="150000"/>
              </a:lnSpc>
            </a:pPr>
            <a:r>
              <a:rPr lang="en-US" sz="2400" dirty="0"/>
              <a:t>Weight: 35 kg</a:t>
            </a:r>
          </a:p>
          <a:p>
            <a:pPr>
              <a:lnSpc>
                <a:spcPct val="150000"/>
              </a:lnSpc>
            </a:pPr>
            <a:r>
              <a:rPr lang="en-US" sz="2400" dirty="0"/>
              <a:t>Height: 143 Cm</a:t>
            </a:r>
          </a:p>
          <a:p>
            <a:pPr>
              <a:lnSpc>
                <a:spcPct val="150000"/>
              </a:lnSpc>
            </a:pPr>
            <a:r>
              <a:rPr lang="en-US" sz="2400" dirty="0" err="1"/>
              <a:t>Tx</a:t>
            </a:r>
            <a:r>
              <a:rPr lang="en-US" sz="2400" dirty="0"/>
              <a:t>  Plan:</a:t>
            </a:r>
          </a:p>
          <a:p>
            <a:pPr lvl="1">
              <a:lnSpc>
                <a:spcPct val="150000"/>
              </a:lnSpc>
            </a:pPr>
            <a:r>
              <a:rPr lang="en-US" sz="2400" dirty="0"/>
              <a:t>Lantus 16 unit- 6:00 A.M.</a:t>
            </a:r>
          </a:p>
          <a:p>
            <a:pPr lvl="1">
              <a:lnSpc>
                <a:spcPct val="150000"/>
              </a:lnSpc>
            </a:pPr>
            <a:r>
              <a:rPr lang="en-US" sz="2400" dirty="0"/>
              <a:t>Apidra: 4 unit pre-meal</a:t>
            </a:r>
          </a:p>
          <a:p>
            <a:pPr lvl="1">
              <a:lnSpc>
                <a:spcPct val="150000"/>
              </a:lnSpc>
            </a:pPr>
            <a:endParaRPr lang="en-US" sz="3200" dirty="0"/>
          </a:p>
        </p:txBody>
      </p:sp>
      <p:sp>
        <p:nvSpPr>
          <p:cNvPr id="6" name="Rounded Rectangle 5"/>
          <p:cNvSpPr/>
          <p:nvPr/>
        </p:nvSpPr>
        <p:spPr>
          <a:xfrm>
            <a:off x="4047700" y="5211955"/>
            <a:ext cx="4528159" cy="1039159"/>
          </a:xfrm>
          <a:prstGeom prst="roundRect">
            <a:avLst/>
          </a:prstGeom>
          <a:solidFill>
            <a:srgbClr val="002060"/>
          </a:solidFill>
        </p:spPr>
        <p:style>
          <a:lnRef idx="0">
            <a:schemeClr val="accent5"/>
          </a:lnRef>
          <a:fillRef idx="3">
            <a:schemeClr val="accent5"/>
          </a:fillRef>
          <a:effectRef idx="3">
            <a:schemeClr val="accent5"/>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3200" dirty="0"/>
              <a:t>His recent HbA1c: 9.8%</a:t>
            </a:r>
          </a:p>
        </p:txBody>
      </p:sp>
    </p:spTree>
    <p:extLst>
      <p:ext uri="{BB962C8B-B14F-4D97-AF65-F5344CB8AC3E}">
        <p14:creationId xmlns:p14="http://schemas.microsoft.com/office/powerpoint/2010/main" val="269909037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3"/>
          <p:cNvPicPr>
            <a:picLocks noChangeAspect="1"/>
          </p:cNvPicPr>
          <p:nvPr/>
        </p:nvPicPr>
        <p:blipFill>
          <a:blip r:embed="rId3" cstate="print">
            <a:clrChange>
              <a:clrFrom>
                <a:srgbClr val="FCFCFC"/>
              </a:clrFrom>
              <a:clrTo>
                <a:srgbClr val="FCFCFC">
                  <a:alpha val="0"/>
                </a:srgbClr>
              </a:clrTo>
            </a:clrChange>
            <a:extLst>
              <a:ext uri="{28A0092B-C50C-407E-A947-70E740481C1C}">
                <a14:useLocalDpi xmlns:a14="http://schemas.microsoft.com/office/drawing/2010/main" val="0"/>
              </a:ext>
            </a:extLst>
          </a:blip>
          <a:stretch>
            <a:fillRect/>
          </a:stretch>
        </p:blipFill>
        <p:spPr>
          <a:xfrm>
            <a:off x="2617272" y="1944493"/>
            <a:ext cx="5892800" cy="4419600"/>
          </a:xfrm>
          <a:prstGeom prst="rect">
            <a:avLst/>
          </a:prstGeom>
        </p:spPr>
      </p:pic>
      <p:sp>
        <p:nvSpPr>
          <p:cNvPr id="8" name="Rounded Rectangle 7"/>
          <p:cNvSpPr/>
          <p:nvPr/>
        </p:nvSpPr>
        <p:spPr>
          <a:xfrm>
            <a:off x="1255808" y="1944493"/>
            <a:ext cx="3296133" cy="859408"/>
          </a:xfrm>
          <a:prstGeom prst="round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2400" b="1" dirty="0" smtClean="0">
                <a:cs typeface="B Nazanin" panose="00000400000000000000" pitchFamily="2" charset="-78"/>
              </a:rPr>
              <a:t>Operational factors:</a:t>
            </a:r>
          </a:p>
          <a:p>
            <a:pPr algn="ctr"/>
            <a:r>
              <a:rPr lang="en-US" sz="2400" b="1" dirty="0">
                <a:cs typeface="B Nazanin" panose="00000400000000000000" pitchFamily="2" charset="-78"/>
              </a:rPr>
              <a:t>Human </a:t>
            </a:r>
            <a:r>
              <a:rPr lang="en-US" sz="2400" b="1" dirty="0" smtClean="0">
                <a:cs typeface="B Nazanin" panose="00000400000000000000" pitchFamily="2" charset="-78"/>
              </a:rPr>
              <a:t>Errors</a:t>
            </a:r>
            <a:endParaRPr lang="en-US" sz="2400" b="1" dirty="0">
              <a:cs typeface="B Nazanin" panose="00000400000000000000" pitchFamily="2" charset="-78"/>
            </a:endParaRPr>
          </a:p>
        </p:txBody>
      </p:sp>
      <p:sp>
        <p:nvSpPr>
          <p:cNvPr id="9" name="Rounded Rectangle 8"/>
          <p:cNvSpPr/>
          <p:nvPr/>
        </p:nvSpPr>
        <p:spPr>
          <a:xfrm>
            <a:off x="7709405" y="3621215"/>
            <a:ext cx="3458121" cy="1066155"/>
          </a:xfrm>
          <a:prstGeom prst="roundRect">
            <a:avLst/>
          </a:prstGeom>
          <a:solidFill>
            <a:srgbClr val="66CCFF"/>
          </a:solidFill>
          <a:ln>
            <a:solidFill>
              <a:srgbClr val="66CCFF"/>
            </a:solidFill>
          </a:ln>
        </p:spPr>
        <p:style>
          <a:lnRef idx="3">
            <a:schemeClr val="lt1"/>
          </a:lnRef>
          <a:fillRef idx="1">
            <a:schemeClr val="accent1"/>
          </a:fillRef>
          <a:effectRef idx="1">
            <a:schemeClr val="accent1"/>
          </a:effectRef>
          <a:fontRef idx="minor">
            <a:schemeClr val="lt1"/>
          </a:fontRef>
        </p:style>
        <p:txBody>
          <a:bodyPr rtlCol="0" anchor="ctr"/>
          <a:lstStyle/>
          <a:p>
            <a:pPr algn="ctr"/>
            <a:r>
              <a:rPr lang="en-US" sz="2400" b="1" dirty="0" smtClean="0">
                <a:cs typeface="B Nazanin" panose="00000400000000000000" pitchFamily="2" charset="-78"/>
              </a:rPr>
              <a:t>Meter-Inherent Factors:</a:t>
            </a:r>
          </a:p>
          <a:p>
            <a:pPr algn="ctr"/>
            <a:r>
              <a:rPr lang="en-US" sz="2400" b="1" dirty="0" smtClean="0">
                <a:cs typeface="B Nazanin" panose="00000400000000000000" pitchFamily="2" charset="-78"/>
              </a:rPr>
              <a:t>BGM Accuracy</a:t>
            </a:r>
          </a:p>
        </p:txBody>
      </p:sp>
      <p:sp>
        <p:nvSpPr>
          <p:cNvPr id="11" name="Rectangle 10"/>
          <p:cNvSpPr/>
          <p:nvPr/>
        </p:nvSpPr>
        <p:spPr>
          <a:xfrm>
            <a:off x="518980" y="5902427"/>
            <a:ext cx="10426525" cy="461665"/>
          </a:xfrm>
          <a:prstGeom prst="rect">
            <a:avLst/>
          </a:prstGeom>
        </p:spPr>
        <p:txBody>
          <a:bodyPr wrap="square">
            <a:spAutoFit/>
          </a:bodyPr>
          <a:lstStyle/>
          <a:p>
            <a:r>
              <a:rPr lang="en-US" sz="1200" dirty="0" err="1" smtClean="0">
                <a:cs typeface="B Nazanin" panose="00000400000000000000" pitchFamily="2" charset="-78"/>
              </a:rPr>
              <a:t>Erbach</a:t>
            </a:r>
            <a:r>
              <a:rPr lang="en-US" sz="1200" dirty="0" smtClean="0">
                <a:cs typeface="B Nazanin" panose="00000400000000000000" pitchFamily="2" charset="-78"/>
              </a:rPr>
              <a:t>, M., </a:t>
            </a:r>
            <a:r>
              <a:rPr lang="en-US" sz="1200" dirty="0" err="1" smtClean="0">
                <a:cs typeface="B Nazanin" panose="00000400000000000000" pitchFamily="2" charset="-78"/>
              </a:rPr>
              <a:t>Freckmann</a:t>
            </a:r>
            <a:r>
              <a:rPr lang="en-US" sz="1200" dirty="0" smtClean="0">
                <a:cs typeface="B Nazanin" panose="00000400000000000000" pitchFamily="2" charset="-78"/>
              </a:rPr>
              <a:t>, G, et al (2016). Interferences and Limitations in Blood Glucose Self-Testing: An Overview of the Current Knowledge. </a:t>
            </a:r>
            <a:r>
              <a:rPr lang="fr-FR" sz="1200" i="1" dirty="0" smtClean="0">
                <a:cs typeface="B Nazanin" panose="00000400000000000000" pitchFamily="2" charset="-78"/>
              </a:rPr>
              <a:t>J Diabetes </a:t>
            </a:r>
            <a:r>
              <a:rPr lang="fr-FR" sz="1200" i="1" dirty="0" err="1" smtClean="0">
                <a:cs typeface="B Nazanin" panose="00000400000000000000" pitchFamily="2" charset="-78"/>
              </a:rPr>
              <a:t>Sci</a:t>
            </a:r>
            <a:r>
              <a:rPr lang="fr-FR" sz="1200" i="1" dirty="0" smtClean="0">
                <a:cs typeface="B Nazanin" panose="00000400000000000000" pitchFamily="2" charset="-78"/>
              </a:rPr>
              <a:t> </a:t>
            </a:r>
            <a:r>
              <a:rPr lang="fr-FR" sz="1200" i="1" dirty="0" err="1" smtClean="0">
                <a:cs typeface="B Nazanin" panose="00000400000000000000" pitchFamily="2" charset="-78"/>
              </a:rPr>
              <a:t>Technol</a:t>
            </a:r>
            <a:r>
              <a:rPr lang="fr-FR" sz="1200" i="1" dirty="0" smtClean="0">
                <a:cs typeface="B Nazanin" panose="00000400000000000000" pitchFamily="2" charset="-78"/>
              </a:rPr>
              <a:t>, 10</a:t>
            </a:r>
            <a:r>
              <a:rPr lang="fr-FR" sz="1200" dirty="0" smtClean="0">
                <a:cs typeface="B Nazanin" panose="00000400000000000000" pitchFamily="2" charset="-78"/>
              </a:rPr>
              <a:t>(5), 1161-1168. </a:t>
            </a:r>
            <a:endParaRPr lang="en-US" sz="1200" i="1" dirty="0">
              <a:cs typeface="B Nazanin" panose="00000400000000000000" pitchFamily="2" charset="-78"/>
            </a:endParaRPr>
          </a:p>
        </p:txBody>
      </p:sp>
    </p:spTree>
    <p:extLst>
      <p:ext uri="{BB962C8B-B14F-4D97-AF65-F5344CB8AC3E}">
        <p14:creationId xmlns:p14="http://schemas.microsoft.com/office/powerpoint/2010/main" val="608591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sz="4000" dirty="0" smtClean="0"/>
              <a:t>Operational Factors</a:t>
            </a:r>
            <a:endParaRPr lang="en-US" sz="4000" dirty="0"/>
          </a:p>
        </p:txBody>
      </p:sp>
    </p:spTree>
    <p:extLst>
      <p:ext uri="{BB962C8B-B14F-4D97-AF65-F5344CB8AC3E}">
        <p14:creationId xmlns:p14="http://schemas.microsoft.com/office/powerpoint/2010/main" val="274466944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dirty="0" smtClean="0">
                <a:latin typeface="Arial" panose="020B0604020202020204" pitchFamily="34" charset="0"/>
                <a:cs typeface="Arial" panose="020B0604020202020204" pitchFamily="34" charset="0"/>
              </a:rPr>
              <a:t>Human Factors </a:t>
            </a:r>
            <a:r>
              <a:rPr lang="en-US" sz="3200" dirty="0">
                <a:latin typeface="Arial" panose="020B0604020202020204" pitchFamily="34" charset="0"/>
                <a:cs typeface="Arial" panose="020B0604020202020204" pitchFamily="34" charset="0"/>
              </a:rPr>
              <a:t>With a Potential Impact on the </a:t>
            </a:r>
            <a:r>
              <a:rPr lang="en-US" sz="3200" dirty="0" smtClean="0">
                <a:latin typeface="Arial" panose="020B0604020202020204" pitchFamily="34" charset="0"/>
                <a:cs typeface="Arial" panose="020B0604020202020204" pitchFamily="34" charset="0"/>
              </a:rPr>
              <a:t>Analytical Performance </a:t>
            </a:r>
            <a:r>
              <a:rPr lang="en-US" sz="3200" dirty="0">
                <a:latin typeface="Arial" panose="020B0604020202020204" pitchFamily="34" charset="0"/>
                <a:cs typeface="Arial" panose="020B0604020202020204" pitchFamily="34" charset="0"/>
              </a:rPr>
              <a:t>of </a:t>
            </a:r>
            <a:r>
              <a:rPr lang="en-US" sz="3200" dirty="0" smtClean="0">
                <a:latin typeface="Arial" panose="020B0604020202020204" pitchFamily="34" charset="0"/>
                <a:cs typeface="Arial" panose="020B0604020202020204" pitchFamily="34" charset="0"/>
              </a:rPr>
              <a:t>SMBG</a:t>
            </a:r>
            <a:endParaRPr lang="en-US" sz="3200" dirty="0">
              <a:latin typeface="Arial" panose="020B0604020202020204" pitchFamily="34" charset="0"/>
              <a:cs typeface="Arial" panose="020B0604020202020204" pitchFamily="34" charset="0"/>
            </a:endParaRPr>
          </a:p>
        </p:txBody>
      </p:sp>
      <p:sp>
        <p:nvSpPr>
          <p:cNvPr id="3" name="Content Placeholder 2"/>
          <p:cNvSpPr>
            <a:spLocks noGrp="1"/>
          </p:cNvSpPr>
          <p:nvPr>
            <p:ph sz="quarter" idx="10"/>
          </p:nvPr>
        </p:nvSpPr>
        <p:spPr/>
        <p:txBody>
          <a:bodyPr>
            <a:normAutofit/>
          </a:bodyPr>
          <a:lstStyle/>
          <a:p>
            <a:r>
              <a:rPr lang="en-US" sz="3600" dirty="0"/>
              <a:t>Incorrect use of BG meters</a:t>
            </a:r>
          </a:p>
          <a:p>
            <a:r>
              <a:rPr lang="en-US" sz="3600" dirty="0"/>
              <a:t>Incorrect performance of coding</a:t>
            </a:r>
          </a:p>
          <a:p>
            <a:r>
              <a:rPr lang="en-US" sz="3600" dirty="0"/>
              <a:t>Inappropriate storage and usage of </a:t>
            </a:r>
            <a:r>
              <a:rPr lang="en-US" sz="3600" dirty="0" smtClean="0"/>
              <a:t>test strips</a:t>
            </a:r>
            <a:endParaRPr lang="en-US" sz="3600" dirty="0"/>
          </a:p>
          <a:p>
            <a:r>
              <a:rPr lang="en-US" sz="3600" dirty="0"/>
              <a:t>Inappropriate education of patients </a:t>
            </a:r>
            <a:r>
              <a:rPr lang="en-US" sz="3600" dirty="0" smtClean="0"/>
              <a:t>and diabetes </a:t>
            </a:r>
            <a:r>
              <a:rPr lang="en-US" sz="3600" dirty="0"/>
              <a:t>team</a:t>
            </a:r>
          </a:p>
        </p:txBody>
      </p:sp>
      <p:sp>
        <p:nvSpPr>
          <p:cNvPr id="5" name="Rectangle 4"/>
          <p:cNvSpPr/>
          <p:nvPr/>
        </p:nvSpPr>
        <p:spPr>
          <a:xfrm>
            <a:off x="382502" y="6101621"/>
            <a:ext cx="11477402" cy="276999"/>
          </a:xfrm>
          <a:prstGeom prst="rect">
            <a:avLst/>
          </a:prstGeom>
        </p:spPr>
        <p:txBody>
          <a:bodyPr wrap="square">
            <a:spAutoFit/>
          </a:bodyPr>
          <a:lstStyle/>
          <a:p>
            <a:r>
              <a:rPr lang="en-US" sz="1200" dirty="0" err="1" smtClean="0">
                <a:cs typeface="B Nazanin" panose="00000400000000000000" pitchFamily="2" charset="-78"/>
              </a:rPr>
              <a:t>Erbach</a:t>
            </a:r>
            <a:r>
              <a:rPr lang="en-US" sz="1200" dirty="0" smtClean="0">
                <a:cs typeface="B Nazanin" panose="00000400000000000000" pitchFamily="2" charset="-78"/>
              </a:rPr>
              <a:t>, M., </a:t>
            </a:r>
            <a:r>
              <a:rPr lang="en-US" sz="1200" dirty="0" err="1" smtClean="0">
                <a:cs typeface="B Nazanin" panose="00000400000000000000" pitchFamily="2" charset="-78"/>
              </a:rPr>
              <a:t>Freckmann</a:t>
            </a:r>
            <a:r>
              <a:rPr lang="en-US" sz="1200" dirty="0" smtClean="0">
                <a:cs typeface="B Nazanin" panose="00000400000000000000" pitchFamily="2" charset="-78"/>
              </a:rPr>
              <a:t>, G, et al (2016). Interferences and Limitations in Blood Glucose Self-Testing: An Overview of the Current Knowledge. </a:t>
            </a:r>
            <a:r>
              <a:rPr lang="fr-FR" sz="1200" i="1" dirty="0" smtClean="0">
                <a:cs typeface="B Nazanin" panose="00000400000000000000" pitchFamily="2" charset="-78"/>
              </a:rPr>
              <a:t>J Diabetes </a:t>
            </a:r>
            <a:r>
              <a:rPr lang="fr-FR" sz="1200" i="1" dirty="0" err="1" smtClean="0">
                <a:cs typeface="B Nazanin" panose="00000400000000000000" pitchFamily="2" charset="-78"/>
              </a:rPr>
              <a:t>Sci</a:t>
            </a:r>
            <a:r>
              <a:rPr lang="fr-FR" sz="1200" i="1" dirty="0" smtClean="0">
                <a:cs typeface="B Nazanin" panose="00000400000000000000" pitchFamily="2" charset="-78"/>
              </a:rPr>
              <a:t> </a:t>
            </a:r>
            <a:r>
              <a:rPr lang="fr-FR" sz="1200" i="1" dirty="0" err="1" smtClean="0">
                <a:cs typeface="B Nazanin" panose="00000400000000000000" pitchFamily="2" charset="-78"/>
              </a:rPr>
              <a:t>Technol</a:t>
            </a:r>
            <a:r>
              <a:rPr lang="fr-FR" sz="1200" i="1" dirty="0" smtClean="0">
                <a:cs typeface="B Nazanin" panose="00000400000000000000" pitchFamily="2" charset="-78"/>
              </a:rPr>
              <a:t>, 10</a:t>
            </a:r>
            <a:r>
              <a:rPr lang="fr-FR" sz="1200" dirty="0" smtClean="0">
                <a:cs typeface="B Nazanin" panose="00000400000000000000" pitchFamily="2" charset="-78"/>
              </a:rPr>
              <a:t>(5), 1161-1168. </a:t>
            </a:r>
            <a:endParaRPr lang="en-US" sz="1200" i="1" dirty="0">
              <a:cs typeface="B Nazanin" panose="00000400000000000000" pitchFamily="2" charset="-78"/>
            </a:endParaRPr>
          </a:p>
        </p:txBody>
      </p:sp>
    </p:spTree>
    <p:extLst>
      <p:ext uri="{BB962C8B-B14F-4D97-AF65-F5344CB8AC3E}">
        <p14:creationId xmlns:p14="http://schemas.microsoft.com/office/powerpoint/2010/main" val="3727438594"/>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dirty="0" smtClean="0">
                <a:latin typeface="Arial" panose="020B0604020202020204" pitchFamily="34" charset="0"/>
                <a:cs typeface="Arial" panose="020B0604020202020204" pitchFamily="34" charset="0"/>
              </a:rPr>
              <a:t>Human Factors </a:t>
            </a:r>
            <a:r>
              <a:rPr lang="en-US" sz="3200" dirty="0">
                <a:latin typeface="Arial" panose="020B0604020202020204" pitchFamily="34" charset="0"/>
                <a:cs typeface="Arial" panose="020B0604020202020204" pitchFamily="34" charset="0"/>
              </a:rPr>
              <a:t>With a Potential Impact on the </a:t>
            </a:r>
            <a:r>
              <a:rPr lang="en-US" sz="3200" dirty="0" smtClean="0">
                <a:latin typeface="Arial" panose="020B0604020202020204" pitchFamily="34" charset="0"/>
                <a:cs typeface="Arial" panose="020B0604020202020204" pitchFamily="34" charset="0"/>
              </a:rPr>
              <a:t>Analytical Performance </a:t>
            </a:r>
            <a:r>
              <a:rPr lang="en-US" sz="3200" dirty="0">
                <a:latin typeface="Arial" panose="020B0604020202020204" pitchFamily="34" charset="0"/>
                <a:cs typeface="Arial" panose="020B0604020202020204" pitchFamily="34" charset="0"/>
              </a:rPr>
              <a:t>of </a:t>
            </a:r>
            <a:r>
              <a:rPr lang="en-US" sz="3200" dirty="0" smtClean="0">
                <a:latin typeface="Arial" panose="020B0604020202020204" pitchFamily="34" charset="0"/>
                <a:cs typeface="Arial" panose="020B0604020202020204" pitchFamily="34" charset="0"/>
              </a:rPr>
              <a:t>SMBG</a:t>
            </a:r>
            <a:endParaRPr lang="en-US" sz="3200" dirty="0">
              <a:latin typeface="Arial" panose="020B0604020202020204" pitchFamily="34" charset="0"/>
              <a:cs typeface="Arial" panose="020B0604020202020204" pitchFamily="34" charset="0"/>
            </a:endParaRPr>
          </a:p>
        </p:txBody>
      </p:sp>
      <p:sp>
        <p:nvSpPr>
          <p:cNvPr id="3" name="Content Placeholder 2"/>
          <p:cNvSpPr>
            <a:spLocks noGrp="1"/>
          </p:cNvSpPr>
          <p:nvPr>
            <p:ph sz="quarter" idx="10"/>
          </p:nvPr>
        </p:nvSpPr>
        <p:spPr/>
        <p:txBody>
          <a:bodyPr>
            <a:normAutofit/>
          </a:bodyPr>
          <a:lstStyle/>
          <a:p>
            <a:r>
              <a:rPr lang="en-US" sz="3600" dirty="0"/>
              <a:t>Incorrect use of BG meters</a:t>
            </a:r>
          </a:p>
          <a:p>
            <a:r>
              <a:rPr lang="en-US" sz="3600" dirty="0"/>
              <a:t>Incorrect performance of coding</a:t>
            </a:r>
          </a:p>
          <a:p>
            <a:r>
              <a:rPr lang="en-US" sz="3600" dirty="0"/>
              <a:t>Inappropriate storage and usage of </a:t>
            </a:r>
            <a:r>
              <a:rPr lang="en-US" sz="3600" dirty="0" smtClean="0"/>
              <a:t>test strips</a:t>
            </a:r>
            <a:endParaRPr lang="en-US" sz="3600" dirty="0"/>
          </a:p>
          <a:p>
            <a:r>
              <a:rPr lang="en-US" sz="3600" dirty="0"/>
              <a:t>Inappropriate education of patients </a:t>
            </a:r>
            <a:r>
              <a:rPr lang="en-US" sz="3600" dirty="0" smtClean="0"/>
              <a:t>and diabetes </a:t>
            </a:r>
            <a:r>
              <a:rPr lang="en-US" sz="3600" dirty="0"/>
              <a:t>team</a:t>
            </a:r>
          </a:p>
        </p:txBody>
      </p:sp>
      <p:sp>
        <p:nvSpPr>
          <p:cNvPr id="5" name="Rectangle 4"/>
          <p:cNvSpPr/>
          <p:nvPr/>
        </p:nvSpPr>
        <p:spPr>
          <a:xfrm>
            <a:off x="527383" y="6034454"/>
            <a:ext cx="11395516" cy="276999"/>
          </a:xfrm>
          <a:prstGeom prst="rect">
            <a:avLst/>
          </a:prstGeom>
        </p:spPr>
        <p:txBody>
          <a:bodyPr wrap="square">
            <a:spAutoFit/>
          </a:bodyPr>
          <a:lstStyle/>
          <a:p>
            <a:r>
              <a:rPr lang="en-US" sz="1200" dirty="0" err="1" smtClean="0">
                <a:cs typeface="B Nazanin" panose="00000400000000000000" pitchFamily="2" charset="-78"/>
              </a:rPr>
              <a:t>Erbach</a:t>
            </a:r>
            <a:r>
              <a:rPr lang="en-US" sz="1200" dirty="0" smtClean="0">
                <a:cs typeface="B Nazanin" panose="00000400000000000000" pitchFamily="2" charset="-78"/>
              </a:rPr>
              <a:t>, M., </a:t>
            </a:r>
            <a:r>
              <a:rPr lang="en-US" sz="1200" dirty="0" err="1" smtClean="0">
                <a:cs typeface="B Nazanin" panose="00000400000000000000" pitchFamily="2" charset="-78"/>
              </a:rPr>
              <a:t>Freckmann</a:t>
            </a:r>
            <a:r>
              <a:rPr lang="en-US" sz="1200" dirty="0" smtClean="0">
                <a:cs typeface="B Nazanin" panose="00000400000000000000" pitchFamily="2" charset="-78"/>
              </a:rPr>
              <a:t>, G, et al (2016). Interferences and Limitations in Blood Glucose Self-Testing: An Overview of the Current Knowledge. </a:t>
            </a:r>
            <a:r>
              <a:rPr lang="fr-FR" sz="1200" i="1" dirty="0" smtClean="0">
                <a:cs typeface="B Nazanin" panose="00000400000000000000" pitchFamily="2" charset="-78"/>
              </a:rPr>
              <a:t>J Diabetes </a:t>
            </a:r>
            <a:r>
              <a:rPr lang="fr-FR" sz="1200" i="1" dirty="0" err="1" smtClean="0">
                <a:cs typeface="B Nazanin" panose="00000400000000000000" pitchFamily="2" charset="-78"/>
              </a:rPr>
              <a:t>Sci</a:t>
            </a:r>
            <a:r>
              <a:rPr lang="fr-FR" sz="1200" i="1" dirty="0" smtClean="0">
                <a:cs typeface="B Nazanin" panose="00000400000000000000" pitchFamily="2" charset="-78"/>
              </a:rPr>
              <a:t> </a:t>
            </a:r>
            <a:r>
              <a:rPr lang="fr-FR" sz="1200" i="1" dirty="0" err="1" smtClean="0">
                <a:cs typeface="B Nazanin" panose="00000400000000000000" pitchFamily="2" charset="-78"/>
              </a:rPr>
              <a:t>Technol</a:t>
            </a:r>
            <a:r>
              <a:rPr lang="fr-FR" sz="1200" i="1" dirty="0" smtClean="0">
                <a:cs typeface="B Nazanin" panose="00000400000000000000" pitchFamily="2" charset="-78"/>
              </a:rPr>
              <a:t>, 10</a:t>
            </a:r>
            <a:r>
              <a:rPr lang="fr-FR" sz="1200" dirty="0" smtClean="0">
                <a:cs typeface="B Nazanin" panose="00000400000000000000" pitchFamily="2" charset="-78"/>
              </a:rPr>
              <a:t>(5), 1161-1168. </a:t>
            </a:r>
            <a:endParaRPr lang="en-US" sz="1200" i="1" dirty="0">
              <a:cs typeface="B Nazanin" panose="00000400000000000000" pitchFamily="2" charset="-78"/>
            </a:endParaRPr>
          </a:p>
        </p:txBody>
      </p:sp>
    </p:spTree>
    <p:extLst>
      <p:ext uri="{BB962C8B-B14F-4D97-AF65-F5344CB8AC3E}">
        <p14:creationId xmlns:p14="http://schemas.microsoft.com/office/powerpoint/2010/main" val="561370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2000" fill="hold"/>
                                        <p:tgtEl>
                                          <p:spTgt spid="3">
                                            <p:txEl>
                                              <p:pRg st="0" end="0"/>
                                            </p:txEl>
                                          </p:spTgt>
                                        </p:tgtEl>
                                        <p:attrNameLst>
                                          <p:attrName>style.color</p:attrName>
                                        </p:attrNameLst>
                                      </p:cBhvr>
                                      <p:to>
                                        <a:srgbClr val="FFD965"/>
                                      </p:to>
                                    </p:animClr>
                                    <p:animClr clrSpc="rgb" dir="cw">
                                      <p:cBhvr>
                                        <p:cTn id="7" dur="2000" fill="hold"/>
                                        <p:tgtEl>
                                          <p:spTgt spid="3">
                                            <p:txEl>
                                              <p:pRg st="0" end="0"/>
                                            </p:txEl>
                                          </p:spTgt>
                                        </p:tgtEl>
                                        <p:attrNameLst>
                                          <p:attrName>fillcolor</p:attrName>
                                        </p:attrNameLst>
                                      </p:cBhvr>
                                      <p:to>
                                        <a:srgbClr val="FFD965"/>
                                      </p:to>
                                    </p:animClr>
                                    <p:set>
                                      <p:cBhvr>
                                        <p:cTn id="8" dur="2000" fill="hold"/>
                                        <p:tgtEl>
                                          <p:spTgt spid="3">
                                            <p:txEl>
                                              <p:pRg st="0" end="0"/>
                                            </p:txEl>
                                          </p:spTgt>
                                        </p:tgtEl>
                                        <p:attrNameLst>
                                          <p:attrName>fill.type</p:attrName>
                                        </p:attrNameLst>
                                      </p:cBhvr>
                                      <p:to>
                                        <p:strVal val="solid"/>
                                      </p:to>
                                    </p:set>
                                    <p:set>
                                      <p:cBhvr>
                                        <p:cTn id="9" dur="2000" fill="hold"/>
                                        <p:tgtEl>
                                          <p:spTgt spid="3">
                                            <p:txEl>
                                              <p:pRg st="0" end="0"/>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p:txBody>
          <a:bodyPr>
            <a:normAutofit/>
          </a:bodyPr>
          <a:lstStyle/>
          <a:p>
            <a:r>
              <a:rPr lang="en-US" dirty="0"/>
              <a:t>Incorrect use of BG meters</a:t>
            </a:r>
          </a:p>
        </p:txBody>
      </p:sp>
      <p:pic>
        <p:nvPicPr>
          <p:cNvPr id="3" name="Picture 2"/>
          <p:cNvPicPr>
            <a:picLocks noChangeAspect="1"/>
          </p:cNvPicPr>
          <p:nvPr/>
        </p:nvPicPr>
        <p:blipFill>
          <a:blip r:embed="rId2">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8683956" y="2704798"/>
            <a:ext cx="3229852" cy="2659245"/>
          </a:xfrm>
          <a:prstGeom prst="roundRect">
            <a:avLst>
              <a:gd name="adj" fmla="val 8594"/>
            </a:avLst>
          </a:prstGeom>
          <a:solidFill>
            <a:srgbClr val="FFFFFF">
              <a:shade val="85000"/>
            </a:srgbClr>
          </a:solidFill>
          <a:ln>
            <a:noFill/>
          </a:ln>
          <a:effectLst/>
        </p:spPr>
      </p:pic>
      <p:pic>
        <p:nvPicPr>
          <p:cNvPr id="7" name="Content Placeholder 3"/>
          <p:cNvPicPr>
            <a:picLocks noGrp="1" noChangeAspect="1"/>
          </p:cNvPicPr>
          <p:nvPr>
            <p:ph sz="half" idx="4294967295"/>
          </p:nvPr>
        </p:nvPicPr>
        <p:blipFill rotWithShape="1">
          <a:blip r:embed="rId3">
            <a:extLst>
              <a:ext uri="{28A0092B-C50C-407E-A947-70E740481C1C}">
                <a14:useLocalDpi xmlns:a14="http://schemas.microsoft.com/office/drawing/2010/main" val="0"/>
              </a:ext>
            </a:extLst>
          </a:blip>
          <a:srcRect b="4667"/>
          <a:stretch/>
        </p:blipFill>
        <p:spPr>
          <a:xfrm>
            <a:off x="4488831" y="2670616"/>
            <a:ext cx="3719225" cy="2659245"/>
          </a:xfrm>
          <a:prstGeom prst="roundRect">
            <a:avLst>
              <a:gd name="adj" fmla="val 8594"/>
            </a:avLst>
          </a:prstGeom>
          <a:solidFill>
            <a:srgbClr val="FFFFFF">
              <a:shade val="85000"/>
            </a:srgbClr>
          </a:solidFill>
          <a:ln>
            <a:noFill/>
          </a:ln>
          <a:effectLst/>
        </p:spPr>
      </p:pic>
      <p:pic>
        <p:nvPicPr>
          <p:cNvPr id="8" name="Picture 7"/>
          <p:cNvPicPr>
            <a:picLocks noChangeAspect="1"/>
          </p:cNvPicPr>
          <p:nvPr/>
        </p:nvPicPr>
        <p:blipFill>
          <a:blip r:embed="rId4">
            <a:clrChange>
              <a:clrFrom>
                <a:srgbClr val="000000">
                  <a:alpha val="0"/>
                </a:srgbClr>
              </a:clrFrom>
              <a:clrTo>
                <a:srgbClr val="000000">
                  <a:alpha val="0"/>
                </a:srgbClr>
              </a:clrTo>
            </a:clrChange>
            <a:extLst>
              <a:ext uri="{28A0092B-C50C-407E-A947-70E740481C1C}">
                <a14:useLocalDpi xmlns:a14="http://schemas.microsoft.com/office/drawing/2010/main" val="0"/>
              </a:ext>
            </a:extLst>
          </a:blip>
          <a:stretch>
            <a:fillRect/>
          </a:stretch>
        </p:blipFill>
        <p:spPr>
          <a:xfrm>
            <a:off x="5203707" y="3249112"/>
            <a:ext cx="2161533" cy="1890748"/>
          </a:xfrm>
          <a:prstGeom prst="rect">
            <a:avLst/>
          </a:prstGeom>
        </p:spPr>
      </p:pic>
      <p:sp>
        <p:nvSpPr>
          <p:cNvPr id="9" name="Rectangle 8"/>
          <p:cNvSpPr/>
          <p:nvPr/>
        </p:nvSpPr>
        <p:spPr>
          <a:xfrm>
            <a:off x="527383" y="6032432"/>
            <a:ext cx="9908546" cy="523220"/>
          </a:xfrm>
          <a:prstGeom prst="rect">
            <a:avLst/>
          </a:prstGeom>
        </p:spPr>
        <p:txBody>
          <a:bodyPr wrap="none">
            <a:spAutoFit/>
          </a:bodyPr>
          <a:lstStyle/>
          <a:p>
            <a:r>
              <a:rPr lang="en-US" sz="1400" dirty="0" smtClean="0"/>
              <a:t>Ferretti, J., &amp; Martin, K. (2008). Isopropyl alcohol left on the skin falsely lowers capillary glucose values. </a:t>
            </a:r>
            <a:r>
              <a:rPr lang="en-US" sz="1400" i="1" dirty="0" smtClean="0"/>
              <a:t>JCOM-WAYNE PA-, 15</a:t>
            </a:r>
            <a:r>
              <a:rPr lang="en-US" sz="1400" dirty="0" smtClean="0"/>
              <a:t>(4), 179. </a:t>
            </a:r>
          </a:p>
          <a:p>
            <a:endParaRPr lang="en-US" sz="1400" i="1" dirty="0"/>
          </a:p>
        </p:txBody>
      </p:sp>
      <p:pic>
        <p:nvPicPr>
          <p:cNvPr id="1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0522" y="2634567"/>
            <a:ext cx="3752409" cy="2709487"/>
          </a:xfrm>
          <a:prstGeom prst="roundRect">
            <a:avLst>
              <a:gd name="adj" fmla="val 8594"/>
            </a:avLst>
          </a:prstGeom>
          <a:solidFill>
            <a:srgbClr val="FFFFFF">
              <a:shade val="85000"/>
            </a:srgbClr>
          </a:solidFill>
          <a:ln>
            <a:noFill/>
          </a:ln>
          <a:effectLst/>
        </p:spPr>
      </p:pic>
      <p:pic>
        <p:nvPicPr>
          <p:cNvPr id="12" name="Picture 11"/>
          <p:cNvPicPr>
            <a:picLocks noChangeAspect="1"/>
          </p:cNvPicPr>
          <p:nvPr/>
        </p:nvPicPr>
        <p:blipFill>
          <a:blip r:embed="rId4">
            <a:clrChange>
              <a:clrFrom>
                <a:srgbClr val="000000">
                  <a:alpha val="0"/>
                </a:srgbClr>
              </a:clrFrom>
              <a:clrTo>
                <a:srgbClr val="000000">
                  <a:alpha val="0"/>
                </a:srgbClr>
              </a:clrTo>
            </a:clrChange>
            <a:extLst>
              <a:ext uri="{28A0092B-C50C-407E-A947-70E740481C1C}">
                <a14:useLocalDpi xmlns:a14="http://schemas.microsoft.com/office/drawing/2010/main" val="0"/>
              </a:ext>
            </a:extLst>
          </a:blip>
          <a:stretch>
            <a:fillRect/>
          </a:stretch>
        </p:blipFill>
        <p:spPr>
          <a:xfrm>
            <a:off x="1063823" y="2995111"/>
            <a:ext cx="2145806" cy="1876991"/>
          </a:xfrm>
          <a:prstGeom prst="rect">
            <a:avLst/>
          </a:prstGeom>
        </p:spPr>
      </p:pic>
    </p:spTree>
    <p:extLst>
      <p:ext uri="{BB962C8B-B14F-4D97-AF65-F5344CB8AC3E}">
        <p14:creationId xmlns:p14="http://schemas.microsoft.com/office/powerpoint/2010/main" val="2762917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3000"/>
                                        <p:tgtEl>
                                          <p:spTgt spid="8"/>
                                        </p:tgtEl>
                                      </p:cBhvr>
                                    </p:animEffect>
                                  </p:childTnLst>
                                </p:cTn>
                              </p:par>
                            </p:childTnLst>
                          </p:cTn>
                        </p:par>
                        <p:par>
                          <p:cTn id="8" fill="hold">
                            <p:stCondLst>
                              <p:cond delay="30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3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200" b="1" dirty="0">
                <a:latin typeface="Arial" panose="020B0604020202020204" pitchFamily="34" charset="0"/>
                <a:cs typeface="Arial" panose="020B0604020202020204" pitchFamily="34" charset="0"/>
              </a:rPr>
              <a:t>External pressure may lead to unreliable readings</a:t>
            </a:r>
          </a:p>
        </p:txBody>
      </p:sp>
      <p:sp>
        <p:nvSpPr>
          <p:cNvPr id="6" name="Content Placeholder 5"/>
          <p:cNvSpPr>
            <a:spLocks noGrp="1"/>
          </p:cNvSpPr>
          <p:nvPr>
            <p:ph sz="quarter" idx="10"/>
          </p:nvPr>
        </p:nvSpPr>
        <p:spPr/>
        <p:txBody>
          <a:bodyPr anchor="ctr">
            <a:normAutofit/>
          </a:bodyPr>
          <a:lstStyle/>
          <a:p>
            <a:pPr marL="0" indent="0" algn="ctr">
              <a:buNone/>
            </a:pPr>
            <a:r>
              <a:rPr lang="en-US" dirty="0">
                <a:latin typeface="Arial" panose="020B0604020202020204" pitchFamily="34" charset="0"/>
                <a:cs typeface="Arial" panose="020B0604020202020204" pitchFamily="34" charset="0"/>
              </a:rPr>
              <a:t>Different external pressures led to </a:t>
            </a:r>
            <a:r>
              <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≥10% differences </a:t>
            </a:r>
            <a:r>
              <a:rPr lang="en-US" dirty="0">
                <a:latin typeface="Arial" panose="020B0604020202020204" pitchFamily="34" charset="0"/>
                <a:cs typeface="Arial" panose="020B0604020202020204" pitchFamily="34" charset="0"/>
              </a:rPr>
              <a:t>in glucose </a:t>
            </a:r>
            <a:r>
              <a:rPr lang="en-US" dirty="0" smtClean="0">
                <a:latin typeface="Arial" panose="020B0604020202020204" pitchFamily="34" charset="0"/>
                <a:cs typeface="Arial" panose="020B0604020202020204" pitchFamily="34" charset="0"/>
              </a:rPr>
              <a:t>concentrations in </a:t>
            </a:r>
            <a:r>
              <a:rPr lang="en-US" dirty="0"/>
              <a:t>in 5%–13% of the participants</a:t>
            </a:r>
            <a:r>
              <a:rPr lang="en-US" dirty="0" smtClean="0"/>
              <a:t>.</a:t>
            </a:r>
          </a:p>
          <a:p>
            <a:pPr marL="0" indent="0" algn="ctr">
              <a:buNone/>
            </a:pPr>
            <a:endParaRPr lang="en-US" dirty="0" smtClean="0"/>
          </a:p>
          <a:p>
            <a:pPr marL="0" indent="0" algn="ctr">
              <a:buNone/>
            </a:pPr>
            <a:r>
              <a:rPr lang="en-US" dirty="0">
                <a:latin typeface="Arial" panose="020B0604020202020204" pitchFamily="34" charset="0"/>
                <a:cs typeface="Arial" panose="020B0604020202020204" pitchFamily="34" charset="0"/>
              </a:rPr>
              <a:t>On average, blood sugar readings were </a:t>
            </a:r>
            <a:r>
              <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lower</a:t>
            </a:r>
            <a:r>
              <a:rPr lang="en-US" dirty="0">
                <a:latin typeface="Arial" panose="020B0604020202020204" pitchFamily="34" charset="0"/>
                <a:cs typeface="Arial" panose="020B0604020202020204" pitchFamily="34" charset="0"/>
              </a:rPr>
              <a:t> when people put pressure on the finger.</a:t>
            </a:r>
          </a:p>
          <a:p>
            <a:pPr marL="0" indent="0" algn="ctr">
              <a:buNone/>
            </a:pPr>
            <a:endParaRPr lang="en-US" dirty="0"/>
          </a:p>
        </p:txBody>
      </p:sp>
      <p:sp>
        <p:nvSpPr>
          <p:cNvPr id="7" name="Rectangle 6"/>
          <p:cNvSpPr/>
          <p:nvPr/>
        </p:nvSpPr>
        <p:spPr>
          <a:xfrm>
            <a:off x="259307" y="5691117"/>
            <a:ext cx="11723427" cy="738664"/>
          </a:xfrm>
          <a:prstGeom prst="rect">
            <a:avLst/>
          </a:prstGeom>
        </p:spPr>
        <p:txBody>
          <a:bodyPr wrap="square">
            <a:spAutoFit/>
          </a:bodyPr>
          <a:lstStyle/>
          <a:p>
            <a:endParaRPr lang="en-US" sz="1400" dirty="0" smtClean="0"/>
          </a:p>
          <a:p>
            <a:r>
              <a:rPr lang="en-US" sz="1400" dirty="0" err="1" smtClean="0"/>
              <a:t>Hortensius</a:t>
            </a:r>
            <a:r>
              <a:rPr lang="en-US" sz="1400" dirty="0" smtClean="0"/>
              <a:t>, J., </a:t>
            </a:r>
            <a:r>
              <a:rPr lang="en-US" sz="1400" dirty="0" err="1" smtClean="0"/>
              <a:t>Slingerland</a:t>
            </a:r>
            <a:r>
              <a:rPr lang="en-US" sz="1400" dirty="0" smtClean="0"/>
              <a:t>, R. </a:t>
            </a:r>
            <a:r>
              <a:rPr lang="en-US" sz="1400" dirty="0" err="1" smtClean="0"/>
              <a:t>J.,et</a:t>
            </a:r>
            <a:r>
              <a:rPr lang="en-US" sz="1400" dirty="0" smtClean="0"/>
              <a:t> al(2011). Self-Monitoring of Blood Glucose: The Use of the First or the Second Drop of Blood. </a:t>
            </a:r>
            <a:r>
              <a:rPr lang="en-US" sz="1400" i="1" dirty="0" smtClean="0"/>
              <a:t>Diabetes care, 34</a:t>
            </a:r>
            <a:r>
              <a:rPr lang="en-US" sz="1400" dirty="0" smtClean="0"/>
              <a:t>(3), 556-560.</a:t>
            </a:r>
            <a:endParaRPr lang="en-US" sz="1400" i="1" dirty="0" smtClean="0"/>
          </a:p>
          <a:p>
            <a:endParaRPr lang="en-US" sz="1400" b="1" dirty="0"/>
          </a:p>
        </p:txBody>
      </p:sp>
    </p:spTree>
    <p:extLst>
      <p:ext uri="{BB962C8B-B14F-4D97-AF65-F5344CB8AC3E}">
        <p14:creationId xmlns:p14="http://schemas.microsoft.com/office/powerpoint/2010/main" val="73684859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normAutofit/>
          </a:bodyPr>
          <a:lstStyle/>
          <a:p>
            <a:r>
              <a:rPr lang="en-US" sz="3600" b="1" dirty="0">
                <a:latin typeface="Arial" panose="020B0604020202020204" pitchFamily="34" charset="0"/>
                <a:cs typeface="Arial" panose="020B0604020202020204" pitchFamily="34" charset="0"/>
              </a:rPr>
              <a:t>Hand washing has always been a </a:t>
            </a:r>
            <a:r>
              <a:rPr lang="en-US" sz="3600" b="1" dirty="0" smtClean="0">
                <a:latin typeface="Arial" panose="020B0604020202020204" pitchFamily="34" charset="0"/>
                <a:cs typeface="Arial" panose="020B0604020202020204" pitchFamily="34" charset="0"/>
              </a:rPr>
              <a:t>problem!</a:t>
            </a:r>
            <a:endParaRPr lang="en-US" sz="3600" b="1" dirty="0">
              <a:latin typeface="Arial" panose="020B0604020202020204" pitchFamily="34" charset="0"/>
              <a:cs typeface="Arial" panose="020B0604020202020204" pitchFamily="34" charset="0"/>
            </a:endParaRPr>
          </a:p>
        </p:txBody>
      </p:sp>
      <p:sp>
        <p:nvSpPr>
          <p:cNvPr id="3" name="Content Placeholder 2"/>
          <p:cNvSpPr>
            <a:spLocks noGrp="1"/>
          </p:cNvSpPr>
          <p:nvPr>
            <p:ph sz="quarter" idx="10"/>
          </p:nvPr>
        </p:nvSpPr>
        <p:spPr>
          <a:xfrm>
            <a:off x="527383" y="2210937"/>
            <a:ext cx="11137237" cy="3344773"/>
          </a:xfrm>
        </p:spPr>
        <p:txBody>
          <a:bodyPr anchor="ctr"/>
          <a:lstStyle/>
          <a:p>
            <a:pPr marL="0" indent="0" algn="ctr" rtl="0">
              <a:buNone/>
            </a:pPr>
            <a:r>
              <a:rPr lang="en-US" sz="2800" dirty="0" smtClean="0">
                <a:solidFill>
                  <a:srgbClr val="002060"/>
                </a:solidFill>
              </a:rPr>
              <a:t>With </a:t>
            </a:r>
            <a:r>
              <a:rPr lang="en-US" sz="2800" dirty="0">
                <a:solidFill>
                  <a:srgbClr val="002060"/>
                </a:solidFill>
              </a:rPr>
              <a:t>a sample of 0.3 μl, </a:t>
            </a:r>
            <a:r>
              <a:rPr lang="en-US" sz="2800" b="1" dirty="0">
                <a:solidFill>
                  <a:srgbClr val="002060"/>
                </a:solidFill>
              </a:rPr>
              <a:t>1 </a:t>
            </a:r>
            <a:r>
              <a:rPr lang="en-US" sz="2800" b="1" dirty="0" err="1">
                <a:solidFill>
                  <a:srgbClr val="002060"/>
                </a:solidFill>
              </a:rPr>
              <a:t>μg</a:t>
            </a:r>
            <a:r>
              <a:rPr lang="en-US" sz="2800" b="1" dirty="0">
                <a:solidFill>
                  <a:srgbClr val="002060"/>
                </a:solidFill>
              </a:rPr>
              <a:t> of glucose (the weight of a dust particle)</a:t>
            </a:r>
            <a:r>
              <a:rPr lang="en-US" sz="2800" dirty="0">
                <a:solidFill>
                  <a:srgbClr val="002060"/>
                </a:solidFill>
              </a:rPr>
              <a:t> will increase the blood glucose by </a:t>
            </a:r>
            <a:r>
              <a:rPr lang="en-US" sz="2800" b="1" dirty="0">
                <a:solidFill>
                  <a:srgbClr val="002060"/>
                </a:solidFill>
              </a:rPr>
              <a:t>300 mg/dl.</a:t>
            </a:r>
          </a:p>
          <a:p>
            <a:pPr marL="0" indent="0" algn="l" rtl="0">
              <a:buNone/>
            </a:pPr>
            <a:endParaRPr lang="en-US" dirty="0">
              <a:solidFill>
                <a:srgbClr val="002060"/>
              </a:solidFill>
            </a:endParaRPr>
          </a:p>
        </p:txBody>
      </p:sp>
      <p:sp>
        <p:nvSpPr>
          <p:cNvPr id="5" name="Rectangle 4"/>
          <p:cNvSpPr/>
          <p:nvPr/>
        </p:nvSpPr>
        <p:spPr>
          <a:xfrm>
            <a:off x="409432" y="6002909"/>
            <a:ext cx="10849970" cy="523220"/>
          </a:xfrm>
          <a:prstGeom prst="rect">
            <a:avLst/>
          </a:prstGeom>
        </p:spPr>
        <p:txBody>
          <a:bodyPr wrap="square">
            <a:spAutoFit/>
          </a:bodyPr>
          <a:lstStyle/>
          <a:p>
            <a:r>
              <a:rPr lang="en-US" sz="1400" dirty="0" smtClean="0"/>
              <a:t>Ginsberg, B. H. (2009). Factors Affecting Blood Glucose Monitoring: Sources of Errors in Measurement. </a:t>
            </a:r>
            <a:r>
              <a:rPr lang="fr-FR" sz="1400" i="1" dirty="0" smtClean="0"/>
              <a:t>J Diabetes </a:t>
            </a:r>
            <a:r>
              <a:rPr lang="fr-FR" sz="1400" i="1" dirty="0" err="1" smtClean="0"/>
              <a:t>Sci</a:t>
            </a:r>
            <a:r>
              <a:rPr lang="fr-FR" sz="1400" i="1" dirty="0" smtClean="0"/>
              <a:t> </a:t>
            </a:r>
            <a:r>
              <a:rPr lang="fr-FR" sz="1400" i="1" dirty="0" err="1" smtClean="0"/>
              <a:t>Technol</a:t>
            </a:r>
            <a:r>
              <a:rPr lang="fr-FR" sz="1400" i="1" dirty="0" smtClean="0"/>
              <a:t>, 3</a:t>
            </a:r>
            <a:r>
              <a:rPr lang="fr-FR" sz="1400" dirty="0" smtClean="0"/>
              <a:t>(4), 903-913. </a:t>
            </a:r>
          </a:p>
          <a:p>
            <a:endParaRPr lang="en-US" sz="1400" i="1" dirty="0"/>
          </a:p>
        </p:txBody>
      </p:sp>
    </p:spTree>
    <p:extLst>
      <p:ext uri="{BB962C8B-B14F-4D97-AF65-F5344CB8AC3E}">
        <p14:creationId xmlns:p14="http://schemas.microsoft.com/office/powerpoint/2010/main" val="3196869787"/>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latin typeface="Arial" panose="020B0604020202020204" pitchFamily="34" charset="0"/>
                <a:cs typeface="Arial" panose="020B0604020202020204" pitchFamily="34" charset="0"/>
              </a:rPr>
              <a:t>Alternate </a:t>
            </a:r>
            <a:r>
              <a:rPr lang="en-US" b="1" dirty="0">
                <a:latin typeface="Arial" panose="020B0604020202020204" pitchFamily="34" charset="0"/>
                <a:cs typeface="Arial" panose="020B0604020202020204" pitchFamily="34" charset="0"/>
              </a:rPr>
              <a:t>Site </a:t>
            </a:r>
            <a:r>
              <a:rPr lang="en-US" b="1" dirty="0" smtClean="0">
                <a:latin typeface="Arial" panose="020B0604020202020204" pitchFamily="34" charset="0"/>
                <a:cs typeface="Arial" panose="020B0604020202020204" pitchFamily="34" charset="0"/>
              </a:rPr>
              <a:t>Testing (AST)</a:t>
            </a:r>
            <a:endParaRPr lang="en-US" b="1"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76808" y="1922621"/>
            <a:ext cx="4949273" cy="4387618"/>
          </a:xfrm>
          <a:prstGeom prst="roundRect">
            <a:avLst>
              <a:gd name="adj" fmla="val 8594"/>
            </a:avLst>
          </a:prstGeom>
          <a:solidFill>
            <a:srgbClr val="FFFFFF">
              <a:shade val="85000"/>
            </a:srgbClr>
          </a:solidFill>
          <a:ln>
            <a:noFill/>
          </a:ln>
          <a:effectLst/>
        </p:spPr>
      </p:pic>
    </p:spTree>
    <p:extLst>
      <p:ext uri="{BB962C8B-B14F-4D97-AF65-F5344CB8AC3E}">
        <p14:creationId xmlns:p14="http://schemas.microsoft.com/office/powerpoint/2010/main" val="2031167082"/>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ct val="10000"/>
              </a:spcBef>
            </a:pPr>
            <a:r>
              <a:rPr lang="en-US" altLang="en-US" b="1" dirty="0">
                <a:effectLst>
                  <a:outerShdw blurRad="38100" dist="38100" dir="2700000" algn="tl">
                    <a:srgbClr val="000000">
                      <a:alpha val="43137"/>
                    </a:srgbClr>
                  </a:outerShdw>
                </a:effectLst>
                <a:latin typeface="Nokia Sans Wide"/>
              </a:rPr>
              <a:t>Risk Delay of AST</a:t>
            </a:r>
          </a:p>
        </p:txBody>
      </p:sp>
      <p:pic>
        <p:nvPicPr>
          <p:cNvPr id="3" name="Picture 2"/>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49963" y="1733041"/>
            <a:ext cx="6746874" cy="4928804"/>
          </a:xfrm>
          <a:prstGeom prst="rect">
            <a:avLst/>
          </a:prstGeom>
        </p:spPr>
      </p:pic>
      <p:sp>
        <p:nvSpPr>
          <p:cNvPr id="5" name="Rectangle 4"/>
          <p:cNvSpPr/>
          <p:nvPr/>
        </p:nvSpPr>
        <p:spPr>
          <a:xfrm>
            <a:off x="7615451" y="5830848"/>
            <a:ext cx="4399128" cy="830997"/>
          </a:xfrm>
          <a:prstGeom prst="rect">
            <a:avLst/>
          </a:prstGeom>
        </p:spPr>
        <p:txBody>
          <a:bodyPr wrap="square">
            <a:spAutoFit/>
          </a:bodyPr>
          <a:lstStyle/>
          <a:p>
            <a:r>
              <a:rPr lang="en-US" sz="1200" dirty="0" err="1" smtClean="0">
                <a:cs typeface="B Nazanin" panose="00000400000000000000" pitchFamily="2" charset="-78"/>
              </a:rPr>
              <a:t>Jungheim</a:t>
            </a:r>
            <a:r>
              <a:rPr lang="en-US" sz="1200" dirty="0" smtClean="0">
                <a:cs typeface="B Nazanin" panose="00000400000000000000" pitchFamily="2" charset="-78"/>
              </a:rPr>
              <a:t>, K., &amp; </a:t>
            </a:r>
            <a:r>
              <a:rPr lang="en-US" sz="1200" dirty="0" err="1" smtClean="0">
                <a:cs typeface="B Nazanin" panose="00000400000000000000" pitchFamily="2" charset="-78"/>
              </a:rPr>
              <a:t>Koschinsky</a:t>
            </a:r>
            <a:r>
              <a:rPr lang="en-US" sz="1200" dirty="0" smtClean="0">
                <a:cs typeface="B Nazanin" panose="00000400000000000000" pitchFamily="2" charset="-78"/>
              </a:rPr>
              <a:t>, T. (2001). Risky delay of hypoglycemia detection by glucose monitoring at the arm. </a:t>
            </a:r>
            <a:r>
              <a:rPr lang="en-US" sz="1200" i="1" dirty="0" smtClean="0">
                <a:cs typeface="B Nazanin" panose="00000400000000000000" pitchFamily="2" charset="-78"/>
              </a:rPr>
              <a:t>Diabetes care, 24</a:t>
            </a:r>
            <a:r>
              <a:rPr lang="en-US" sz="1200" dirty="0" smtClean="0">
                <a:cs typeface="B Nazanin" panose="00000400000000000000" pitchFamily="2" charset="-78"/>
              </a:rPr>
              <a:t>(7), 1303-1304. </a:t>
            </a:r>
          </a:p>
          <a:p>
            <a:endParaRPr lang="en-US" sz="1200" i="1" dirty="0">
              <a:cs typeface="B Nazanin" panose="00000400000000000000" pitchFamily="2" charset="-78"/>
            </a:endParaRPr>
          </a:p>
        </p:txBody>
      </p:sp>
    </p:spTree>
    <p:extLst>
      <p:ext uri="{BB962C8B-B14F-4D97-AF65-F5344CB8AC3E}">
        <p14:creationId xmlns:p14="http://schemas.microsoft.com/office/powerpoint/2010/main" val="127250094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normAutofit/>
          </a:bodyPr>
          <a:lstStyle/>
          <a:p>
            <a:pPr rtl="1"/>
            <a:r>
              <a:rPr lang="en-US" sz="3600" b="1" dirty="0">
                <a:latin typeface="Arial" panose="020B0604020202020204" pitchFamily="34" charset="0"/>
                <a:cs typeface="Arial" panose="020B0604020202020204" pitchFamily="34" charset="0"/>
              </a:rPr>
              <a:t>When it's </a:t>
            </a:r>
            <a:r>
              <a:rPr lang="en-US" sz="3600" b="1" i="1"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NOT</a:t>
            </a:r>
            <a:r>
              <a:rPr lang="en-US" sz="3600" b="1" dirty="0" smtClean="0">
                <a:latin typeface="Arial" panose="020B0604020202020204" pitchFamily="34" charset="0"/>
                <a:cs typeface="Arial" panose="020B0604020202020204" pitchFamily="34" charset="0"/>
              </a:rPr>
              <a:t> okay to </a:t>
            </a:r>
            <a:r>
              <a:rPr lang="en-US" sz="3600" b="1" dirty="0">
                <a:latin typeface="Arial" panose="020B0604020202020204" pitchFamily="34" charset="0"/>
                <a:cs typeface="Arial" panose="020B0604020202020204" pitchFamily="34" charset="0"/>
              </a:rPr>
              <a:t>check from </a:t>
            </a:r>
            <a:r>
              <a:rPr lang="en-US" sz="3600" b="1" dirty="0" smtClean="0">
                <a:latin typeface="Arial" panose="020B0604020202020204" pitchFamily="34" charset="0"/>
                <a:cs typeface="Arial" panose="020B0604020202020204" pitchFamily="34" charset="0"/>
              </a:rPr>
              <a:t>AST</a:t>
            </a:r>
            <a:endParaRPr lang="en-US" altLang="en-US" sz="3600" b="1"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6324" name="Content Placeholder 2"/>
          <p:cNvSpPr>
            <a:spLocks noGrp="1"/>
          </p:cNvSpPr>
          <p:nvPr>
            <p:ph sz="quarter" idx="10"/>
          </p:nvPr>
        </p:nvSpPr>
        <p:spPr>
          <a:xfrm>
            <a:off x="372836" y="1288412"/>
            <a:ext cx="11137237" cy="3815953"/>
          </a:xfrm>
        </p:spPr>
        <p:txBody>
          <a:bodyPr/>
          <a:lstStyle/>
          <a:p>
            <a:pPr lvl="1" algn="l" rtl="0">
              <a:buFontTx/>
              <a:buNone/>
            </a:pPr>
            <a:endParaRPr lang="fa-IR" altLang="en-US" dirty="0" smtClean="0"/>
          </a:p>
          <a:p>
            <a:r>
              <a:rPr lang="en-US" altLang="en-US" dirty="0" smtClean="0"/>
              <a:t>Hypoglycemia symptoms</a:t>
            </a:r>
            <a:endParaRPr lang="fa-IR" altLang="en-US" dirty="0" smtClean="0"/>
          </a:p>
          <a:p>
            <a:r>
              <a:rPr lang="en-US" altLang="en-US" dirty="0" smtClean="0"/>
              <a:t>Hypoglycemia unawareness</a:t>
            </a:r>
            <a:endParaRPr lang="fa-IR" altLang="en-US" dirty="0" smtClean="0"/>
          </a:p>
          <a:p>
            <a:r>
              <a:rPr lang="en-US" altLang="en-US" dirty="0" smtClean="0"/>
              <a:t>Critical Tasks (e.g. Driving)</a:t>
            </a:r>
          </a:p>
          <a:p>
            <a:r>
              <a:rPr lang="en-US" altLang="en-US" dirty="0" smtClean="0"/>
              <a:t>When blood glucose values are changing rapidly (e.g. exercise, after meal)</a:t>
            </a:r>
          </a:p>
          <a:p>
            <a:r>
              <a:rPr lang="en-US" dirty="0"/>
              <a:t>If the results of a blood glucose test don't match the way you </a:t>
            </a:r>
            <a:r>
              <a:rPr lang="en-US" dirty="0" smtClean="0"/>
              <a:t>feel</a:t>
            </a:r>
            <a:r>
              <a:rPr lang="en-US" dirty="0"/>
              <a:t> </a:t>
            </a:r>
            <a:endParaRPr lang="fa-IR" altLang="en-US" dirty="0" smtClean="0"/>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88115" y="4299045"/>
            <a:ext cx="6867145" cy="2200795"/>
          </a:xfrm>
          <a:prstGeom prst="roundRect">
            <a:avLst>
              <a:gd name="adj" fmla="val 8594"/>
            </a:avLst>
          </a:prstGeom>
          <a:solidFill>
            <a:srgbClr val="FFFFFF">
              <a:shade val="85000"/>
            </a:srgbClr>
          </a:solidFill>
          <a:ln>
            <a:noFill/>
          </a:ln>
          <a:effectLst/>
        </p:spPr>
      </p:pic>
    </p:spTree>
    <p:extLst>
      <p:ext uri="{BB962C8B-B14F-4D97-AF65-F5344CB8AC3E}">
        <p14:creationId xmlns:p14="http://schemas.microsoft.com/office/powerpoint/2010/main" val="2472191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6324">
                                            <p:txEl>
                                              <p:pRg st="1" end="1"/>
                                            </p:txEl>
                                          </p:spTgt>
                                        </p:tgtEl>
                                        <p:attrNameLst>
                                          <p:attrName>style.visibility</p:attrName>
                                        </p:attrNameLst>
                                      </p:cBhvr>
                                      <p:to>
                                        <p:strVal val="visible"/>
                                      </p:to>
                                    </p:set>
                                    <p:animEffect transition="in" filter="fade">
                                      <p:cBhvr>
                                        <p:cTn id="7" dur="1000"/>
                                        <p:tgtEl>
                                          <p:spTgt spid="56324">
                                            <p:txEl>
                                              <p:pRg st="1" end="1"/>
                                            </p:txEl>
                                          </p:spTgt>
                                        </p:tgtEl>
                                      </p:cBhvr>
                                    </p:animEffect>
                                    <p:anim calcmode="lin" valueType="num">
                                      <p:cBhvr>
                                        <p:cTn id="8" dur="1000" fill="hold"/>
                                        <p:tgtEl>
                                          <p:spTgt spid="5632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632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6324">
                                            <p:txEl>
                                              <p:pRg st="2" end="2"/>
                                            </p:txEl>
                                          </p:spTgt>
                                        </p:tgtEl>
                                        <p:attrNameLst>
                                          <p:attrName>style.visibility</p:attrName>
                                        </p:attrNameLst>
                                      </p:cBhvr>
                                      <p:to>
                                        <p:strVal val="visible"/>
                                      </p:to>
                                    </p:set>
                                    <p:animEffect transition="in" filter="fade">
                                      <p:cBhvr>
                                        <p:cTn id="14" dur="1000"/>
                                        <p:tgtEl>
                                          <p:spTgt spid="56324">
                                            <p:txEl>
                                              <p:pRg st="2" end="2"/>
                                            </p:txEl>
                                          </p:spTgt>
                                        </p:tgtEl>
                                      </p:cBhvr>
                                    </p:animEffect>
                                    <p:anim calcmode="lin" valueType="num">
                                      <p:cBhvr>
                                        <p:cTn id="15" dur="1000" fill="hold"/>
                                        <p:tgtEl>
                                          <p:spTgt spid="5632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632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6324">
                                            <p:txEl>
                                              <p:pRg st="3" end="3"/>
                                            </p:txEl>
                                          </p:spTgt>
                                        </p:tgtEl>
                                        <p:attrNameLst>
                                          <p:attrName>style.visibility</p:attrName>
                                        </p:attrNameLst>
                                      </p:cBhvr>
                                      <p:to>
                                        <p:strVal val="visible"/>
                                      </p:to>
                                    </p:set>
                                    <p:animEffect transition="in" filter="fade">
                                      <p:cBhvr>
                                        <p:cTn id="21" dur="1000"/>
                                        <p:tgtEl>
                                          <p:spTgt spid="56324">
                                            <p:txEl>
                                              <p:pRg st="3" end="3"/>
                                            </p:txEl>
                                          </p:spTgt>
                                        </p:tgtEl>
                                      </p:cBhvr>
                                    </p:animEffect>
                                    <p:anim calcmode="lin" valueType="num">
                                      <p:cBhvr>
                                        <p:cTn id="22" dur="1000" fill="hold"/>
                                        <p:tgtEl>
                                          <p:spTgt spid="5632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632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56324">
                                            <p:txEl>
                                              <p:pRg st="4" end="4"/>
                                            </p:txEl>
                                          </p:spTgt>
                                        </p:tgtEl>
                                        <p:attrNameLst>
                                          <p:attrName>style.visibility</p:attrName>
                                        </p:attrNameLst>
                                      </p:cBhvr>
                                      <p:to>
                                        <p:strVal val="visible"/>
                                      </p:to>
                                    </p:set>
                                    <p:animEffect transition="in" filter="fade">
                                      <p:cBhvr>
                                        <p:cTn id="28" dur="1000"/>
                                        <p:tgtEl>
                                          <p:spTgt spid="56324">
                                            <p:txEl>
                                              <p:pRg st="4" end="4"/>
                                            </p:txEl>
                                          </p:spTgt>
                                        </p:tgtEl>
                                      </p:cBhvr>
                                    </p:animEffect>
                                    <p:anim calcmode="lin" valueType="num">
                                      <p:cBhvr>
                                        <p:cTn id="29" dur="1000" fill="hold"/>
                                        <p:tgtEl>
                                          <p:spTgt spid="5632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632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56324">
                                            <p:txEl>
                                              <p:pRg st="5" end="5"/>
                                            </p:txEl>
                                          </p:spTgt>
                                        </p:tgtEl>
                                        <p:attrNameLst>
                                          <p:attrName>style.visibility</p:attrName>
                                        </p:attrNameLst>
                                      </p:cBhvr>
                                      <p:to>
                                        <p:strVal val="visible"/>
                                      </p:to>
                                    </p:set>
                                    <p:animEffect transition="in" filter="fade">
                                      <p:cBhvr>
                                        <p:cTn id="35" dur="1000"/>
                                        <p:tgtEl>
                                          <p:spTgt spid="56324">
                                            <p:txEl>
                                              <p:pRg st="5" end="5"/>
                                            </p:txEl>
                                          </p:spTgt>
                                        </p:tgtEl>
                                      </p:cBhvr>
                                    </p:animEffect>
                                    <p:anim calcmode="lin" valueType="num">
                                      <p:cBhvr>
                                        <p:cTn id="36" dur="1000" fill="hold"/>
                                        <p:tgtEl>
                                          <p:spTgt spid="5632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632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4"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39916" y="749300"/>
            <a:ext cx="5718783" cy="6108700"/>
          </a:xfrm>
          <a:prstGeom prst="rect">
            <a:avLst/>
          </a:prstGeom>
        </p:spPr>
      </p:pic>
      <p:sp>
        <p:nvSpPr>
          <p:cNvPr id="4" name="Title 3"/>
          <p:cNvSpPr>
            <a:spLocks noGrp="1"/>
          </p:cNvSpPr>
          <p:nvPr>
            <p:ph type="title"/>
          </p:nvPr>
        </p:nvSpPr>
        <p:spPr>
          <a:xfrm>
            <a:off x="349583" y="187626"/>
            <a:ext cx="11137237" cy="1325563"/>
          </a:xfrm>
        </p:spPr>
        <p:txBody>
          <a:bodyPr/>
          <a:lstStyle/>
          <a:p>
            <a:r>
              <a:rPr lang="en-US" dirty="0" smtClean="0"/>
              <a:t>HbA1c &amp; Average Glucose (AG)</a:t>
            </a:r>
            <a:endParaRPr lang="en-US" dirty="0"/>
          </a:p>
        </p:txBody>
      </p:sp>
      <p:sp>
        <p:nvSpPr>
          <p:cNvPr id="9" name="Rounded Rectangle 8"/>
          <p:cNvSpPr/>
          <p:nvPr/>
        </p:nvSpPr>
        <p:spPr>
          <a:xfrm>
            <a:off x="698500" y="2870200"/>
            <a:ext cx="5384800" cy="1447800"/>
          </a:xfrm>
          <a:prstGeom prst="roundRect">
            <a:avLst/>
          </a:prstGeom>
          <a:solidFill>
            <a:srgbClr val="002060"/>
          </a:solidFill>
        </p:spPr>
        <p:style>
          <a:lnRef idx="0">
            <a:schemeClr val="accent5"/>
          </a:lnRef>
          <a:fillRef idx="3">
            <a:schemeClr val="accent5"/>
          </a:fillRef>
          <a:effectRef idx="3">
            <a:schemeClr val="accent5"/>
          </a:effectRef>
          <a:fontRef idx="minor">
            <a:schemeClr val="lt1"/>
          </a:fontRef>
        </p:style>
        <p:txBody>
          <a:bodyPr rtlCol="0" anchor="t"/>
          <a:lstStyle/>
          <a:p>
            <a:pPr algn="ctr"/>
            <a:r>
              <a:rPr lang="en-US" sz="4000" dirty="0" smtClean="0"/>
              <a:t>HbA1c: 9.8 %</a:t>
            </a:r>
          </a:p>
          <a:p>
            <a:pPr algn="ctr"/>
            <a:r>
              <a:rPr lang="en-US" sz="4000" dirty="0" smtClean="0"/>
              <a:t>AG:212-240 mg/dL</a:t>
            </a:r>
            <a:endParaRPr lang="en-US" sz="4000" dirty="0"/>
          </a:p>
        </p:txBody>
      </p:sp>
      <p:sp>
        <p:nvSpPr>
          <p:cNvPr id="10" name="Rounded Rectangle 9"/>
          <p:cNvSpPr/>
          <p:nvPr/>
        </p:nvSpPr>
        <p:spPr>
          <a:xfrm>
            <a:off x="7251700" y="3343700"/>
            <a:ext cx="2028778" cy="974299"/>
          </a:xfrm>
          <a:prstGeom prst="roundRect">
            <a:avLst/>
          </a:prstGeom>
          <a:noFill/>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5941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 calcmode="lin" valueType="num">
                                      <p:cBhvr additive="base">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ppt_x</p:attrName>
                                        </p:attrNameLst>
                                      </p:cBhvr>
                                      <p:tavLst>
                                        <p:tav tm="0">
                                          <p:val>
                                            <p:strVal val="#ppt_x"/>
                                          </p:val>
                                        </p:tav>
                                        <p:tav tm="100000">
                                          <p:val>
                                            <p:strVal val="#ppt_x"/>
                                          </p:val>
                                        </p:tav>
                                      </p:tavLst>
                                    </p:anim>
                                    <p:anim calcmode="lin" valueType="num">
                                      <p:cBhvr>
                                        <p:cTn id="2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1" presetClass="entr" presetSubtype="2"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heel(2)">
                                      <p:cBhvr>
                                        <p:cTn id="25" dur="2000"/>
                                        <p:tgtEl>
                                          <p:spTgt spid="10"/>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9">
                                            <p:txEl>
                                              <p:pRg st="1" end="1"/>
                                            </p:txEl>
                                          </p:spTgt>
                                        </p:tgtEl>
                                        <p:attrNameLst>
                                          <p:attrName>style.visibility</p:attrName>
                                        </p:attrNameLst>
                                      </p:cBhvr>
                                      <p:to>
                                        <p:strVal val="visible"/>
                                      </p:to>
                                    </p:set>
                                    <p:animEffect transition="in" filter="fade">
                                      <p:cBhvr>
                                        <p:cTn id="30" dur="1000"/>
                                        <p:tgtEl>
                                          <p:spTgt spid="9">
                                            <p:txEl>
                                              <p:pRg st="1" end="1"/>
                                            </p:txEl>
                                          </p:spTgt>
                                        </p:tgtEl>
                                      </p:cBhvr>
                                    </p:animEffect>
                                    <p:anim calcmode="lin" valueType="num">
                                      <p:cBhvr>
                                        <p:cTn id="31"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32"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b="1" dirty="0" smtClean="0">
                <a:latin typeface="Arial" panose="020B0604020202020204" pitchFamily="34" charset="0"/>
                <a:cs typeface="Arial" panose="020B0604020202020204" pitchFamily="34" charset="0"/>
              </a:rPr>
              <a:t>Human Factors </a:t>
            </a:r>
            <a:r>
              <a:rPr lang="en-US" sz="3200" b="1" dirty="0">
                <a:latin typeface="Arial" panose="020B0604020202020204" pitchFamily="34" charset="0"/>
                <a:cs typeface="Arial" panose="020B0604020202020204" pitchFamily="34" charset="0"/>
              </a:rPr>
              <a:t>With a Potential Impact on the </a:t>
            </a:r>
            <a:r>
              <a:rPr lang="en-US" sz="3200" b="1" dirty="0" smtClean="0">
                <a:latin typeface="Arial" panose="020B0604020202020204" pitchFamily="34" charset="0"/>
                <a:cs typeface="Arial" panose="020B0604020202020204" pitchFamily="34" charset="0"/>
              </a:rPr>
              <a:t>Analytical Performance </a:t>
            </a:r>
            <a:r>
              <a:rPr lang="en-US" sz="3200" b="1" dirty="0">
                <a:latin typeface="Arial" panose="020B0604020202020204" pitchFamily="34" charset="0"/>
                <a:cs typeface="Arial" panose="020B0604020202020204" pitchFamily="34" charset="0"/>
              </a:rPr>
              <a:t>of </a:t>
            </a:r>
            <a:r>
              <a:rPr lang="en-US" sz="3200" b="1" dirty="0" smtClean="0">
                <a:latin typeface="Arial" panose="020B0604020202020204" pitchFamily="34" charset="0"/>
                <a:cs typeface="Arial" panose="020B0604020202020204" pitchFamily="34" charset="0"/>
              </a:rPr>
              <a:t>SMBG</a:t>
            </a:r>
            <a:endParaRPr lang="en-US" sz="3200" b="1" dirty="0">
              <a:latin typeface="Arial" panose="020B0604020202020204" pitchFamily="34" charset="0"/>
              <a:cs typeface="Arial" panose="020B0604020202020204" pitchFamily="34" charset="0"/>
            </a:endParaRPr>
          </a:p>
        </p:txBody>
      </p:sp>
      <p:sp>
        <p:nvSpPr>
          <p:cNvPr id="3" name="Content Placeholder 2"/>
          <p:cNvSpPr>
            <a:spLocks noGrp="1"/>
          </p:cNvSpPr>
          <p:nvPr>
            <p:ph sz="quarter" idx="10"/>
          </p:nvPr>
        </p:nvSpPr>
        <p:spPr/>
        <p:txBody>
          <a:bodyPr/>
          <a:lstStyle/>
          <a:p>
            <a:r>
              <a:rPr lang="en-US" dirty="0"/>
              <a:t>Incorrect use of BG meters</a:t>
            </a:r>
          </a:p>
          <a:p>
            <a:r>
              <a:rPr lang="en-US" dirty="0"/>
              <a:t>Incorrect performance of coding</a:t>
            </a:r>
          </a:p>
          <a:p>
            <a:r>
              <a:rPr lang="en-US" dirty="0"/>
              <a:t>Inappropriate storage and usage of </a:t>
            </a:r>
            <a:r>
              <a:rPr lang="en-US" dirty="0" smtClean="0"/>
              <a:t>test strips</a:t>
            </a:r>
            <a:endParaRPr lang="en-US" dirty="0"/>
          </a:p>
          <a:p>
            <a:r>
              <a:rPr lang="en-US" dirty="0"/>
              <a:t>Inappropriate education of patients </a:t>
            </a:r>
            <a:r>
              <a:rPr lang="en-US" dirty="0" smtClean="0"/>
              <a:t>and diabetes </a:t>
            </a:r>
            <a:r>
              <a:rPr lang="en-US" dirty="0"/>
              <a:t>team</a:t>
            </a:r>
          </a:p>
        </p:txBody>
      </p:sp>
      <p:sp>
        <p:nvSpPr>
          <p:cNvPr id="4" name="Rectangle 3"/>
          <p:cNvSpPr/>
          <p:nvPr/>
        </p:nvSpPr>
        <p:spPr>
          <a:xfrm>
            <a:off x="368215" y="5824622"/>
            <a:ext cx="11455572" cy="276999"/>
          </a:xfrm>
          <a:prstGeom prst="rect">
            <a:avLst/>
          </a:prstGeom>
        </p:spPr>
        <p:txBody>
          <a:bodyPr wrap="none">
            <a:spAutoFit/>
          </a:bodyPr>
          <a:lstStyle/>
          <a:p>
            <a:r>
              <a:rPr lang="en-US" sz="1200" dirty="0" err="1">
                <a:cs typeface="B Nazanin" panose="00000400000000000000" pitchFamily="2" charset="-78"/>
              </a:rPr>
              <a:t>Erbach</a:t>
            </a:r>
            <a:r>
              <a:rPr lang="en-US" sz="1200" dirty="0">
                <a:cs typeface="B Nazanin" panose="00000400000000000000" pitchFamily="2" charset="-78"/>
              </a:rPr>
              <a:t>, M., </a:t>
            </a:r>
            <a:r>
              <a:rPr lang="en-US" sz="1200" dirty="0" err="1">
                <a:cs typeface="B Nazanin" panose="00000400000000000000" pitchFamily="2" charset="-78"/>
              </a:rPr>
              <a:t>Freckmann</a:t>
            </a:r>
            <a:r>
              <a:rPr lang="en-US" sz="1200" dirty="0">
                <a:cs typeface="B Nazanin" panose="00000400000000000000" pitchFamily="2" charset="-78"/>
              </a:rPr>
              <a:t>, G, et al (2016). Interferences and Limitations in Blood Glucose Self-Testing: An Overview of the Current Knowledge. </a:t>
            </a:r>
            <a:r>
              <a:rPr lang="fr-FR" sz="1200" i="1" dirty="0">
                <a:cs typeface="B Nazanin" panose="00000400000000000000" pitchFamily="2" charset="-78"/>
              </a:rPr>
              <a:t>J Diabetes </a:t>
            </a:r>
            <a:r>
              <a:rPr lang="fr-FR" sz="1200" i="1" dirty="0" err="1">
                <a:cs typeface="B Nazanin" panose="00000400000000000000" pitchFamily="2" charset="-78"/>
              </a:rPr>
              <a:t>Sci</a:t>
            </a:r>
            <a:r>
              <a:rPr lang="fr-FR" sz="1200" i="1" dirty="0">
                <a:cs typeface="B Nazanin" panose="00000400000000000000" pitchFamily="2" charset="-78"/>
              </a:rPr>
              <a:t> </a:t>
            </a:r>
            <a:r>
              <a:rPr lang="fr-FR" sz="1200" i="1" dirty="0" err="1">
                <a:cs typeface="B Nazanin" panose="00000400000000000000" pitchFamily="2" charset="-78"/>
              </a:rPr>
              <a:t>Technol</a:t>
            </a:r>
            <a:r>
              <a:rPr lang="fr-FR" sz="1200" i="1" dirty="0">
                <a:cs typeface="B Nazanin" panose="00000400000000000000" pitchFamily="2" charset="-78"/>
              </a:rPr>
              <a:t>, 10</a:t>
            </a:r>
            <a:r>
              <a:rPr lang="fr-FR" sz="1200" dirty="0">
                <a:cs typeface="B Nazanin" panose="00000400000000000000" pitchFamily="2" charset="-78"/>
              </a:rPr>
              <a:t>(5), 1161-1168. </a:t>
            </a:r>
            <a:endParaRPr lang="en-US" sz="1200" i="1" dirty="0">
              <a:cs typeface="B Nazanin" panose="00000400000000000000" pitchFamily="2" charset="-78"/>
            </a:endParaRPr>
          </a:p>
        </p:txBody>
      </p:sp>
    </p:spTree>
    <p:extLst>
      <p:ext uri="{BB962C8B-B14F-4D97-AF65-F5344CB8AC3E}">
        <p14:creationId xmlns:p14="http://schemas.microsoft.com/office/powerpoint/2010/main" val="1700508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2000" fill="hold"/>
                                        <p:tgtEl>
                                          <p:spTgt spid="3">
                                            <p:txEl>
                                              <p:pRg st="1" end="1"/>
                                            </p:txEl>
                                          </p:spTgt>
                                        </p:tgtEl>
                                        <p:attrNameLst>
                                          <p:attrName>style.color</p:attrName>
                                        </p:attrNameLst>
                                      </p:cBhvr>
                                      <p:to>
                                        <a:srgbClr val="FFC000"/>
                                      </p:to>
                                    </p:animClr>
                                    <p:animClr clrSpc="rgb" dir="cw">
                                      <p:cBhvr>
                                        <p:cTn id="7" dur="2000" fill="hold"/>
                                        <p:tgtEl>
                                          <p:spTgt spid="3">
                                            <p:txEl>
                                              <p:pRg st="1" end="1"/>
                                            </p:txEl>
                                          </p:spTgt>
                                        </p:tgtEl>
                                        <p:attrNameLst>
                                          <p:attrName>fillcolor</p:attrName>
                                        </p:attrNameLst>
                                      </p:cBhvr>
                                      <p:to>
                                        <a:srgbClr val="FFC000"/>
                                      </p:to>
                                    </p:animClr>
                                    <p:set>
                                      <p:cBhvr>
                                        <p:cTn id="8" dur="2000" fill="hold"/>
                                        <p:tgtEl>
                                          <p:spTgt spid="3">
                                            <p:txEl>
                                              <p:pRg st="1" end="1"/>
                                            </p:txEl>
                                          </p:spTgt>
                                        </p:tgtEl>
                                        <p:attrNameLst>
                                          <p:attrName>fill.type</p:attrName>
                                        </p:attrNameLst>
                                      </p:cBhvr>
                                      <p:to>
                                        <p:strVal val="solid"/>
                                      </p:to>
                                    </p:set>
                                    <p:set>
                                      <p:cBhvr>
                                        <p:cTn id="9" dur="2000" fill="hold"/>
                                        <p:tgtEl>
                                          <p:spTgt spid="3">
                                            <p:txEl>
                                              <p:pRg st="1" end="1"/>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b="1" dirty="0" smtClean="0">
                <a:latin typeface="Arial" panose="020B0604020202020204" pitchFamily="34" charset="0"/>
                <a:cs typeface="Arial" panose="020B0604020202020204" pitchFamily="34" charset="0"/>
              </a:rPr>
              <a:t>The Coding Procedure: Potential Source of Error</a:t>
            </a:r>
            <a:endParaRPr lang="en-US" sz="3200" b="1" dirty="0">
              <a:latin typeface="Arial" panose="020B0604020202020204" pitchFamily="34" charset="0"/>
              <a:cs typeface="Arial" panose="020B0604020202020204" pitchFamily="34" charset="0"/>
            </a:endParaRPr>
          </a:p>
        </p:txBody>
      </p:sp>
      <p:sp>
        <p:nvSpPr>
          <p:cNvPr id="3" name="Content Placeholder 2"/>
          <p:cNvSpPr>
            <a:spLocks noGrp="1"/>
          </p:cNvSpPr>
          <p:nvPr>
            <p:ph sz="quarter" idx="10"/>
          </p:nvPr>
        </p:nvSpPr>
        <p:spPr/>
        <p:txBody>
          <a:bodyPr/>
          <a:lstStyle/>
          <a:p>
            <a:pPr marL="0" indent="0" algn="ctr">
              <a:buNone/>
            </a:pPr>
            <a:r>
              <a:rPr lang="en-US" dirty="0">
                <a:solidFill>
                  <a:schemeClr val="tx1"/>
                </a:solidFill>
              </a:rPr>
              <a:t>Coding is needed to transfer information from the test </a:t>
            </a:r>
            <a:r>
              <a:rPr lang="en-US" dirty="0" smtClean="0">
                <a:solidFill>
                  <a:schemeClr val="tx1"/>
                </a:solidFill>
              </a:rPr>
              <a:t>strip calibration </a:t>
            </a:r>
            <a:r>
              <a:rPr lang="en-US" dirty="0">
                <a:solidFill>
                  <a:schemeClr val="tx1"/>
                </a:solidFill>
              </a:rPr>
              <a:t>to the BG meter. </a:t>
            </a:r>
            <a:endParaRPr lang="en-US" dirty="0" smtClean="0">
              <a:solidFill>
                <a:schemeClr val="tx1"/>
              </a:solidFill>
            </a:endParaRPr>
          </a:p>
          <a:p>
            <a:endParaRPr lang="en-US" dirty="0"/>
          </a:p>
        </p:txBody>
      </p:sp>
      <p:sp>
        <p:nvSpPr>
          <p:cNvPr id="4" name="Rounded Rectangle 3"/>
          <p:cNvSpPr/>
          <p:nvPr/>
        </p:nvSpPr>
        <p:spPr>
          <a:xfrm>
            <a:off x="1018702" y="3944203"/>
            <a:ext cx="10500009" cy="1326421"/>
          </a:xfrm>
          <a:prstGeom prst="roundRect">
            <a:avLst/>
          </a:prstGeom>
          <a:solidFill>
            <a:srgbClr val="002060"/>
          </a:solidFill>
        </p:spPr>
        <p:style>
          <a:lnRef idx="0">
            <a:schemeClr val="accent5"/>
          </a:lnRef>
          <a:fillRef idx="3">
            <a:schemeClr val="accent5"/>
          </a:fillRef>
          <a:effectRef idx="3">
            <a:schemeClr val="accent5"/>
          </a:effectRef>
          <a:fontRef idx="minor">
            <a:schemeClr val="lt1"/>
          </a:fontRef>
        </p:style>
        <p:txBody>
          <a:bodyPr rtlCol="0" anchor="ctr"/>
          <a:lstStyle/>
          <a:p>
            <a:pPr algn="ctr"/>
            <a:r>
              <a:rPr lang="en-US" sz="2800" b="1" dirty="0">
                <a:solidFill>
                  <a:schemeClr val="bg1"/>
                </a:solidFill>
              </a:rPr>
              <a:t>Incorrect coding may lead to measurement errors of ±30% or </a:t>
            </a:r>
            <a:r>
              <a:rPr lang="en-US" sz="2800" b="1" dirty="0" smtClean="0">
                <a:solidFill>
                  <a:schemeClr val="bg1"/>
                </a:solidFill>
              </a:rPr>
              <a:t>more</a:t>
            </a:r>
            <a:endParaRPr lang="en-US" sz="2800" b="1" dirty="0">
              <a:solidFill>
                <a:schemeClr val="bg1"/>
              </a:solidFill>
            </a:endParaRPr>
          </a:p>
        </p:txBody>
      </p:sp>
      <p:sp>
        <p:nvSpPr>
          <p:cNvPr id="5" name="Rectangle 4"/>
          <p:cNvSpPr/>
          <p:nvPr/>
        </p:nvSpPr>
        <p:spPr>
          <a:xfrm>
            <a:off x="668740" y="5686122"/>
            <a:ext cx="10995880" cy="830997"/>
          </a:xfrm>
          <a:prstGeom prst="rect">
            <a:avLst/>
          </a:prstGeom>
        </p:spPr>
        <p:txBody>
          <a:bodyPr wrap="square">
            <a:spAutoFit/>
          </a:bodyPr>
          <a:lstStyle/>
          <a:p>
            <a:endParaRPr lang="fr-FR" sz="1200" dirty="0" smtClean="0"/>
          </a:p>
          <a:p>
            <a:r>
              <a:rPr lang="en-US" sz="1200" dirty="0" smtClean="0"/>
              <a:t>Baum, J. M., </a:t>
            </a:r>
            <a:r>
              <a:rPr lang="en-US" sz="1200" dirty="0" err="1" smtClean="0"/>
              <a:t>Monhaut</a:t>
            </a:r>
            <a:r>
              <a:rPr lang="en-US" sz="1200" dirty="0" smtClean="0"/>
              <a:t>, N et al. (2006). Improving the quality of self-monitoring blood glucose measurement: a study in reducing calibration errors. Diabetes technology &amp; therapeutics, 8(3), 347-357. </a:t>
            </a:r>
          </a:p>
          <a:p>
            <a:endParaRPr lang="fa-IR" sz="1200" i="1" dirty="0"/>
          </a:p>
        </p:txBody>
      </p:sp>
    </p:spTree>
    <p:extLst>
      <p:ext uri="{BB962C8B-B14F-4D97-AF65-F5344CB8AC3E}">
        <p14:creationId xmlns:p14="http://schemas.microsoft.com/office/powerpoint/2010/main" val="3316101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itle 1"/>
          <p:cNvSpPr>
            <a:spLocks noGrp="1"/>
          </p:cNvSpPr>
          <p:nvPr>
            <p:ph type="title"/>
          </p:nvPr>
        </p:nvSpPr>
        <p:spPr/>
        <p:txBody>
          <a:bodyPr anchor="ctr">
            <a:normAutofit/>
          </a:bodyPr>
          <a:lstStyle/>
          <a:p>
            <a:pPr algn="l"/>
            <a:r>
              <a:rPr lang="en-US" altLang="en-US" sz="4000" b="1" dirty="0" smtClean="0">
                <a:latin typeface="Arial" panose="020B0604020202020204" pitchFamily="34" charset="0"/>
                <a:cs typeface="Arial" panose="020B0604020202020204" pitchFamily="34" charset="0"/>
              </a:rPr>
              <a:t>Miscoding Happens Regularly</a:t>
            </a:r>
          </a:p>
        </p:txBody>
      </p:sp>
      <p:pic>
        <p:nvPicPr>
          <p:cNvPr id="64515" name="Picture 4"/>
          <p:cNvPicPr>
            <a:picLocks noGrp="1" noChangeAspect="1" noChangeArrowheads="1"/>
          </p:cNvPicPr>
          <p:nvPr>
            <p:ph sz="quarter" idx="10"/>
          </p:nvPr>
        </p:nvPicPr>
        <p:blipFill>
          <a:blip r:embed="rId4">
            <a:clrChange>
              <a:clrFrom>
                <a:srgbClr val="FDFDFD"/>
              </a:clrFrom>
              <a:clrTo>
                <a:srgbClr val="FDFDFD">
                  <a:alpha val="0"/>
                </a:srgbClr>
              </a:clrTo>
            </a:clrChange>
            <a:extLst>
              <a:ext uri="{28A0092B-C50C-407E-A947-70E740481C1C}">
                <a14:useLocalDpi xmlns:a14="http://schemas.microsoft.com/office/drawing/2010/main" val="0"/>
              </a:ext>
            </a:extLst>
          </a:blip>
          <a:stretch>
            <a:fillRect/>
          </a:stretch>
        </p:blipFill>
        <p:spPr>
          <a:xfrm>
            <a:off x="1037230" y="2064235"/>
            <a:ext cx="9339566" cy="3858561"/>
          </a:xfrm>
        </p:spPr>
      </p:pic>
      <p:sp>
        <p:nvSpPr>
          <p:cNvPr id="64516" name="Rectangle 4"/>
          <p:cNvSpPr>
            <a:spLocks noChangeArrowheads="1"/>
          </p:cNvSpPr>
          <p:nvPr/>
        </p:nvSpPr>
        <p:spPr bwMode="auto">
          <a:xfrm>
            <a:off x="627797" y="5922796"/>
            <a:ext cx="11409527"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algn="l" eaLnBrk="1" hangingPunct="1"/>
            <a:r>
              <a:rPr lang="en-US" altLang="en-US" sz="1100" b="0" dirty="0" err="1" smtClean="0"/>
              <a:t>Raine</a:t>
            </a:r>
            <a:r>
              <a:rPr lang="en-US" altLang="en-US" sz="1100" b="0" dirty="0" smtClean="0"/>
              <a:t> </a:t>
            </a:r>
            <a:r>
              <a:rPr lang="en-US" altLang="en-US" sz="1100" b="0" dirty="0"/>
              <a:t>CH. Self-monitored blood glucose: A common pitfall. </a:t>
            </a:r>
            <a:r>
              <a:rPr lang="en-US" altLang="en-US" sz="1100" b="0" i="1" dirty="0"/>
              <a:t>Endo </a:t>
            </a:r>
            <a:r>
              <a:rPr lang="en-US" altLang="en-US" sz="1100" b="0" i="1" dirty="0" err="1"/>
              <a:t>Pract</a:t>
            </a:r>
            <a:r>
              <a:rPr lang="en-US" altLang="en-US" sz="1100" b="0" i="1" dirty="0"/>
              <a:t>. 2003;9:137-9.</a:t>
            </a:r>
          </a:p>
          <a:p>
            <a:pPr algn="l" eaLnBrk="1" hangingPunct="1"/>
            <a:r>
              <a:rPr lang="en-US" altLang="en-US" sz="1100" b="0" dirty="0" err="1" smtClean="0"/>
              <a:t>Kristensen</a:t>
            </a:r>
            <a:r>
              <a:rPr lang="en-US" altLang="en-US" sz="1100" b="0" dirty="0" smtClean="0"/>
              <a:t> </a:t>
            </a:r>
            <a:r>
              <a:rPr lang="en-US" altLang="en-US" sz="1100" b="0" dirty="0"/>
              <a:t>G, </a:t>
            </a:r>
            <a:r>
              <a:rPr lang="en-US" altLang="en-US" sz="1100" b="0" dirty="0" err="1"/>
              <a:t>Nerhus</a:t>
            </a:r>
            <a:r>
              <a:rPr lang="en-US" altLang="en-US" sz="1100" b="0" dirty="0"/>
              <a:t> K, </a:t>
            </a:r>
            <a:r>
              <a:rPr lang="en-US" altLang="en-US" sz="1100" b="0" dirty="0" err="1"/>
              <a:t>Thue</a:t>
            </a:r>
            <a:r>
              <a:rPr lang="en-US" altLang="en-US" sz="1100" b="0" dirty="0"/>
              <a:t> G, Sandberg S. Standardized evaluation of instruments for self-monitoring of blood glucose by patients and a technologist. </a:t>
            </a:r>
            <a:r>
              <a:rPr lang="en-US" altLang="en-US" sz="1100" b="0" i="1" dirty="0" err="1"/>
              <a:t>Clin</a:t>
            </a:r>
            <a:r>
              <a:rPr lang="en-US" altLang="en-US" sz="1100" b="0" i="1" dirty="0"/>
              <a:t> Chem. 2004;50:1068-1071.</a:t>
            </a:r>
            <a:endParaRPr lang="en-US" altLang="en-US" sz="1100" b="0" dirty="0"/>
          </a:p>
        </p:txBody>
      </p:sp>
    </p:spTree>
    <p:extLst>
      <p:ext uri="{BB962C8B-B14F-4D97-AF65-F5344CB8AC3E}">
        <p14:creationId xmlns:p14="http://schemas.microsoft.com/office/powerpoint/2010/main" val="28767458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latin typeface="Arial" panose="020B0604020202020204" pitchFamily="34" charset="0"/>
                <a:cs typeface="Arial" panose="020B0604020202020204" pitchFamily="34" charset="0"/>
              </a:rPr>
              <a:t>Effect of miscoding on accuracy</a:t>
            </a:r>
            <a:endParaRPr lang="en-US" b="1" dirty="0">
              <a:latin typeface="Arial" panose="020B0604020202020204" pitchFamily="34" charset="0"/>
              <a:cs typeface="Arial" panose="020B0604020202020204" pitchFamily="34" charset="0"/>
            </a:endParaRPr>
          </a:p>
        </p:txBody>
      </p:sp>
      <p:pic>
        <p:nvPicPr>
          <p:cNvPr id="4" name="Content Placeholder 3"/>
          <p:cNvPicPr>
            <a:picLocks noGrp="1" noChangeAspect="1"/>
          </p:cNvPicPr>
          <p:nvPr>
            <p:ph sz="quarter" idx="10"/>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44885" y="1893510"/>
            <a:ext cx="5437549" cy="4538781"/>
          </a:xfrm>
        </p:spPr>
      </p:pic>
      <p:sp>
        <p:nvSpPr>
          <p:cNvPr id="5" name="Rectangle 4"/>
          <p:cNvSpPr/>
          <p:nvPr/>
        </p:nvSpPr>
        <p:spPr>
          <a:xfrm>
            <a:off x="6364405" y="5657671"/>
            <a:ext cx="5827595" cy="1200329"/>
          </a:xfrm>
          <a:prstGeom prst="rect">
            <a:avLst/>
          </a:prstGeom>
        </p:spPr>
        <p:txBody>
          <a:bodyPr wrap="square">
            <a:spAutoFit/>
          </a:bodyPr>
          <a:lstStyle/>
          <a:p>
            <a:endParaRPr lang="fr-FR" sz="1200" dirty="0" smtClean="0"/>
          </a:p>
          <a:p>
            <a:r>
              <a:rPr lang="fr-FR" sz="1200" dirty="0" smtClean="0"/>
              <a:t>Charles H. Raine, I., et al (2007). </a:t>
            </a:r>
            <a:r>
              <a:rPr lang="fr-FR" sz="1200" dirty="0" err="1" smtClean="0"/>
              <a:t>Significant</a:t>
            </a:r>
            <a:r>
              <a:rPr lang="fr-FR" sz="1200" dirty="0" smtClean="0"/>
              <a:t> </a:t>
            </a:r>
            <a:r>
              <a:rPr lang="fr-FR" sz="1200" dirty="0" err="1" smtClean="0"/>
              <a:t>Insulin</a:t>
            </a:r>
            <a:r>
              <a:rPr lang="fr-FR" sz="1200" dirty="0" smtClean="0"/>
              <a:t> Dose </a:t>
            </a:r>
            <a:r>
              <a:rPr lang="fr-FR" sz="1200" dirty="0" err="1" smtClean="0"/>
              <a:t>Errors</a:t>
            </a:r>
            <a:r>
              <a:rPr lang="fr-FR" sz="1200" dirty="0" smtClean="0"/>
              <a:t> May </a:t>
            </a:r>
            <a:r>
              <a:rPr lang="fr-FR" sz="1200" dirty="0" err="1" smtClean="0"/>
              <a:t>Occur</a:t>
            </a:r>
            <a:r>
              <a:rPr lang="fr-FR" sz="1200" dirty="0" smtClean="0"/>
              <a:t> if Blood Glucose </a:t>
            </a:r>
            <a:r>
              <a:rPr lang="fr-FR" sz="1200" dirty="0" err="1" smtClean="0"/>
              <a:t>Results</a:t>
            </a:r>
            <a:r>
              <a:rPr lang="fr-FR" sz="1200" dirty="0" smtClean="0"/>
              <a:t> are </a:t>
            </a:r>
            <a:r>
              <a:rPr lang="fr-FR" sz="1200" dirty="0" err="1" smtClean="0"/>
              <a:t>Obtained</a:t>
            </a:r>
            <a:r>
              <a:rPr lang="fr-FR" sz="1200" dirty="0" smtClean="0"/>
              <a:t> </a:t>
            </a:r>
            <a:r>
              <a:rPr lang="fr-FR" sz="1200" dirty="0" err="1" smtClean="0"/>
              <a:t>from</a:t>
            </a:r>
            <a:r>
              <a:rPr lang="fr-FR" sz="1200" dirty="0" smtClean="0"/>
              <a:t> </a:t>
            </a:r>
            <a:r>
              <a:rPr lang="fr-FR" sz="1200" dirty="0" err="1" smtClean="0"/>
              <a:t>Miscoded</a:t>
            </a:r>
            <a:r>
              <a:rPr lang="fr-FR" sz="1200" dirty="0" smtClean="0"/>
              <a:t> </a:t>
            </a:r>
            <a:r>
              <a:rPr lang="fr-FR" sz="1200" dirty="0" err="1" smtClean="0"/>
              <a:t>Meters</a:t>
            </a:r>
            <a:r>
              <a:rPr lang="fr-FR" sz="1200" dirty="0" smtClean="0"/>
              <a:t>. </a:t>
            </a:r>
            <a:r>
              <a:rPr lang="en-US" sz="1200" i="1" dirty="0" smtClean="0"/>
              <a:t>Journal of diabetes science and technology, 1</a:t>
            </a:r>
            <a:r>
              <a:rPr lang="en-US" sz="1200" dirty="0" smtClean="0"/>
              <a:t>(2), 205-210.</a:t>
            </a:r>
          </a:p>
          <a:p>
            <a:endParaRPr lang="fr-FR" sz="1200" i="1" dirty="0" smtClean="0"/>
          </a:p>
          <a:p>
            <a:endParaRPr lang="fa-IR" sz="1200" i="1" dirty="0"/>
          </a:p>
        </p:txBody>
      </p:sp>
    </p:spTree>
    <p:extLst>
      <p:ext uri="{BB962C8B-B14F-4D97-AF65-F5344CB8AC3E}">
        <p14:creationId xmlns:p14="http://schemas.microsoft.com/office/powerpoint/2010/main" val="1125914248"/>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altLang="en-US" sz="4000" b="1" dirty="0">
                <a:latin typeface="Arial" panose="020B0604020202020204" pitchFamily="34" charset="0"/>
                <a:cs typeface="Arial" panose="020B0604020202020204" pitchFamily="34" charset="0"/>
              </a:rPr>
              <a:t>Miscoding Causes Inaccurate </a:t>
            </a:r>
            <a:r>
              <a:rPr lang="en-US" altLang="en-US" sz="4000" b="1" dirty="0" smtClean="0">
                <a:latin typeface="Arial" panose="020B0604020202020204" pitchFamily="34" charset="0"/>
                <a:cs typeface="Arial" panose="020B0604020202020204" pitchFamily="34" charset="0"/>
              </a:rPr>
              <a:t>Results</a:t>
            </a:r>
            <a:endParaRPr lang="en-US" sz="4000" b="1" dirty="0">
              <a:latin typeface="Arial" panose="020B0604020202020204" pitchFamily="34" charset="0"/>
              <a:cs typeface="Arial" panose="020B0604020202020204" pitchFamily="34" charset="0"/>
            </a:endParaRPr>
          </a:p>
        </p:txBody>
      </p:sp>
      <p:pic>
        <p:nvPicPr>
          <p:cNvPr id="5" name="Picture 2"/>
          <p:cNvPicPr>
            <a:picLocks noChangeAspect="1" noChangeArrowheads="1"/>
          </p:cNvPicPr>
          <p:nvPr/>
        </p:nvPicPr>
        <p:blipFill>
          <a:blip r:embed="rId2">
            <a:clrChange>
              <a:clrFrom>
                <a:srgbClr val="FDFDFD"/>
              </a:clrFrom>
              <a:clrTo>
                <a:srgbClr val="FDFDFD">
                  <a:alpha val="0"/>
                </a:srgbClr>
              </a:clrTo>
            </a:clrChange>
            <a:extLst>
              <a:ext uri="{28A0092B-C50C-407E-A947-70E740481C1C}">
                <a14:useLocalDpi xmlns:a14="http://schemas.microsoft.com/office/drawing/2010/main" val="0"/>
              </a:ext>
            </a:extLst>
          </a:blip>
          <a:stretch>
            <a:fillRect/>
          </a:stretch>
        </p:blipFill>
        <p:spPr>
          <a:xfrm>
            <a:off x="1207803" y="2171356"/>
            <a:ext cx="9546632" cy="3543647"/>
          </a:xfrm>
          <a:prstGeom prst="rect">
            <a:avLst/>
          </a:prstGeom>
        </p:spPr>
      </p:pic>
      <p:sp>
        <p:nvSpPr>
          <p:cNvPr id="6" name="Rectangle 4"/>
          <p:cNvSpPr>
            <a:spLocks noChangeArrowheads="1"/>
          </p:cNvSpPr>
          <p:nvPr/>
        </p:nvSpPr>
        <p:spPr bwMode="auto">
          <a:xfrm>
            <a:off x="1071325" y="6033155"/>
            <a:ext cx="104109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r>
              <a:rPr lang="en-US" altLang="en-US" sz="1200" b="0" dirty="0" smtClean="0"/>
              <a:t>Baum </a:t>
            </a:r>
            <a:r>
              <a:rPr lang="en-US" altLang="en-US" sz="1200" b="0" dirty="0"/>
              <a:t>JM, </a:t>
            </a:r>
            <a:r>
              <a:rPr lang="en-US" altLang="en-US" sz="1200" b="0" dirty="0" err="1"/>
              <a:t>Monhaut</a:t>
            </a:r>
            <a:r>
              <a:rPr lang="en-US" altLang="en-US" sz="1200" b="0" dirty="0"/>
              <a:t> NM, Parker DR, Price CP. Improving the quality of self-monitoring blood glucose measurement: A study in reducing</a:t>
            </a:r>
          </a:p>
          <a:p>
            <a:pPr eaLnBrk="1" hangingPunct="1"/>
            <a:r>
              <a:rPr lang="en-US" altLang="en-US" sz="1200" b="0" dirty="0"/>
              <a:t>calibration errors. </a:t>
            </a:r>
            <a:r>
              <a:rPr lang="en-US" altLang="en-US" sz="1200" b="0" i="1" dirty="0"/>
              <a:t>Diabetes Technology and Therapeutics. 2006;8:237-247.</a:t>
            </a:r>
            <a:endParaRPr lang="en-US" altLang="en-US" sz="1200" b="0" dirty="0"/>
          </a:p>
        </p:txBody>
      </p:sp>
    </p:spTree>
    <p:extLst>
      <p:ext uri="{BB962C8B-B14F-4D97-AF65-F5344CB8AC3E}">
        <p14:creationId xmlns:p14="http://schemas.microsoft.com/office/powerpoint/2010/main" val="38807702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altLang="en-US" sz="4000" b="1" dirty="0">
                <a:latin typeface="Arial" panose="020B0604020202020204" pitchFamily="34" charset="0"/>
                <a:cs typeface="Arial" panose="020B0604020202020204" pitchFamily="34" charset="0"/>
              </a:rPr>
              <a:t>Miscoding Causes Insulin Dose Errors</a:t>
            </a:r>
            <a:endParaRPr lang="en-US" sz="4000" b="1" dirty="0">
              <a:latin typeface="Arial" panose="020B0604020202020204" pitchFamily="34" charset="0"/>
              <a:cs typeface="Arial" panose="020B0604020202020204" pitchFamily="34" charset="0"/>
            </a:endParaRPr>
          </a:p>
        </p:txBody>
      </p:sp>
      <p:sp>
        <p:nvSpPr>
          <p:cNvPr id="4" name="Rectangle 4"/>
          <p:cNvSpPr>
            <a:spLocks noChangeArrowheads="1"/>
          </p:cNvSpPr>
          <p:nvPr/>
        </p:nvSpPr>
        <p:spPr bwMode="auto">
          <a:xfrm>
            <a:off x="300252" y="5983715"/>
            <a:ext cx="11764370" cy="461665"/>
          </a:xfrm>
          <a:prstGeom prst="rect">
            <a:avLst/>
          </a:prstGeom>
          <a:noFill/>
          <a:ln w="9525">
            <a:noFill/>
            <a:miter lim="800000"/>
            <a:headEnd/>
            <a:tailEnd/>
          </a:ln>
        </p:spPr>
        <p:txBody>
          <a:bodyPr wrap="square">
            <a:spAutoFit/>
          </a:bodyPr>
          <a:lstStyle/>
          <a:p>
            <a:pPr algn="l">
              <a:defRPr/>
            </a:pPr>
            <a:r>
              <a:rPr lang="en-US" sz="1200" dirty="0" smtClean="0"/>
              <a:t>Charles H. </a:t>
            </a:r>
            <a:r>
              <a:rPr lang="en-US" sz="1200" dirty="0" err="1" smtClean="0"/>
              <a:t>Raine</a:t>
            </a:r>
            <a:r>
              <a:rPr lang="en-US" sz="1200" dirty="0" smtClean="0"/>
              <a:t>, I., Schrock, L. E., et al. (2007). Significant Insulin Dose Errors May Occur if Blood Glucose Results are Obtained from Miscoded Meters. </a:t>
            </a:r>
            <a:r>
              <a:rPr lang="en-US" sz="1200" i="1" dirty="0" smtClean="0"/>
              <a:t>Journal of diabetes science and technology, 1</a:t>
            </a:r>
            <a:r>
              <a:rPr lang="en-US" sz="1200" dirty="0" smtClean="0"/>
              <a:t>(2), 205-210. </a:t>
            </a:r>
            <a:endParaRPr lang="en-US" sz="1200" i="1" dirty="0"/>
          </a:p>
        </p:txBody>
      </p:sp>
      <p:pic>
        <p:nvPicPr>
          <p:cNvPr id="5" name="Picture 2"/>
          <p:cNvPicPr>
            <a:picLocks noGrp="1" noChangeAspect="1" noChangeArrowheads="1"/>
          </p:cNvPicPr>
          <p:nvPr>
            <p:ph sz="quarter" idx="10"/>
          </p:nvPr>
        </p:nvPicPr>
        <p:blipFill rotWithShape="1">
          <a:blip r:embed="rId3">
            <a:clrChange>
              <a:clrFrom>
                <a:srgbClr val="FDFDFD"/>
              </a:clrFrom>
              <a:clrTo>
                <a:srgbClr val="FDFDFD">
                  <a:alpha val="0"/>
                </a:srgbClr>
              </a:clrTo>
            </a:clrChange>
            <a:extLst>
              <a:ext uri="{28A0092B-C50C-407E-A947-70E740481C1C}">
                <a14:useLocalDpi xmlns:a14="http://schemas.microsoft.com/office/drawing/2010/main" val="0"/>
              </a:ext>
            </a:extLst>
          </a:blip>
          <a:srcRect l="4371" r="3870"/>
          <a:stretch/>
        </p:blipFill>
        <p:spPr>
          <a:xfrm>
            <a:off x="1155180" y="2084116"/>
            <a:ext cx="9237717" cy="3559505"/>
          </a:xfrm>
        </p:spPr>
      </p:pic>
    </p:spTree>
    <p:extLst>
      <p:ext uri="{BB962C8B-B14F-4D97-AF65-F5344CB8AC3E}">
        <p14:creationId xmlns:p14="http://schemas.microsoft.com/office/powerpoint/2010/main" val="3242689518"/>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b="1" dirty="0" smtClean="0">
                <a:latin typeface="Arial" panose="020B0604020202020204" pitchFamily="34" charset="0"/>
                <a:cs typeface="Arial" panose="020B0604020202020204" pitchFamily="34" charset="0"/>
              </a:rPr>
              <a:t>Human Factors </a:t>
            </a:r>
            <a:r>
              <a:rPr lang="en-US" sz="3200" b="1" dirty="0">
                <a:latin typeface="Arial" panose="020B0604020202020204" pitchFamily="34" charset="0"/>
                <a:cs typeface="Arial" panose="020B0604020202020204" pitchFamily="34" charset="0"/>
              </a:rPr>
              <a:t>With a Potential Impact on the </a:t>
            </a:r>
            <a:r>
              <a:rPr lang="en-US" sz="3200" b="1" dirty="0" smtClean="0">
                <a:latin typeface="Arial" panose="020B0604020202020204" pitchFamily="34" charset="0"/>
                <a:cs typeface="Arial" panose="020B0604020202020204" pitchFamily="34" charset="0"/>
              </a:rPr>
              <a:t>Analytical Performance </a:t>
            </a:r>
            <a:r>
              <a:rPr lang="en-US" sz="3200" b="1" dirty="0">
                <a:latin typeface="Arial" panose="020B0604020202020204" pitchFamily="34" charset="0"/>
                <a:cs typeface="Arial" panose="020B0604020202020204" pitchFamily="34" charset="0"/>
              </a:rPr>
              <a:t>of </a:t>
            </a:r>
            <a:r>
              <a:rPr lang="en-US" sz="3200" b="1" dirty="0" smtClean="0">
                <a:latin typeface="Arial" panose="020B0604020202020204" pitchFamily="34" charset="0"/>
                <a:cs typeface="Arial" panose="020B0604020202020204" pitchFamily="34" charset="0"/>
              </a:rPr>
              <a:t>SMBG</a:t>
            </a:r>
            <a:endParaRPr lang="en-US" sz="3200" b="1" dirty="0">
              <a:latin typeface="Arial" panose="020B0604020202020204" pitchFamily="34" charset="0"/>
              <a:cs typeface="Arial" panose="020B0604020202020204" pitchFamily="34" charset="0"/>
            </a:endParaRPr>
          </a:p>
        </p:txBody>
      </p:sp>
      <p:sp>
        <p:nvSpPr>
          <p:cNvPr id="3" name="Content Placeholder 2"/>
          <p:cNvSpPr>
            <a:spLocks noGrp="1"/>
          </p:cNvSpPr>
          <p:nvPr>
            <p:ph sz="quarter" idx="10"/>
          </p:nvPr>
        </p:nvSpPr>
        <p:spPr/>
        <p:txBody>
          <a:bodyPr/>
          <a:lstStyle/>
          <a:p>
            <a:r>
              <a:rPr lang="en-US" dirty="0"/>
              <a:t>Incorrect use of BG meters</a:t>
            </a:r>
          </a:p>
          <a:p>
            <a:r>
              <a:rPr lang="en-US" dirty="0"/>
              <a:t>Incorrect performance of coding</a:t>
            </a:r>
          </a:p>
          <a:p>
            <a:r>
              <a:rPr lang="en-US" dirty="0"/>
              <a:t>Inappropriate storage and usage of </a:t>
            </a:r>
            <a:r>
              <a:rPr lang="en-US" dirty="0" smtClean="0"/>
              <a:t>test strips</a:t>
            </a:r>
            <a:endParaRPr lang="en-US" dirty="0"/>
          </a:p>
          <a:p>
            <a:r>
              <a:rPr lang="en-US" dirty="0"/>
              <a:t>Inappropriate education of patients </a:t>
            </a:r>
            <a:r>
              <a:rPr lang="en-US" dirty="0" smtClean="0"/>
              <a:t>and diabetes </a:t>
            </a:r>
            <a:r>
              <a:rPr lang="en-US" dirty="0"/>
              <a:t>team</a:t>
            </a:r>
          </a:p>
        </p:txBody>
      </p:sp>
      <p:sp>
        <p:nvSpPr>
          <p:cNvPr id="4" name="Rectangle 3"/>
          <p:cNvSpPr/>
          <p:nvPr/>
        </p:nvSpPr>
        <p:spPr>
          <a:xfrm>
            <a:off x="527383" y="6101621"/>
            <a:ext cx="11455572" cy="276999"/>
          </a:xfrm>
          <a:prstGeom prst="rect">
            <a:avLst/>
          </a:prstGeom>
        </p:spPr>
        <p:txBody>
          <a:bodyPr wrap="none">
            <a:spAutoFit/>
          </a:bodyPr>
          <a:lstStyle/>
          <a:p>
            <a:r>
              <a:rPr lang="en-US" sz="1200" dirty="0" err="1">
                <a:cs typeface="B Nazanin" panose="00000400000000000000" pitchFamily="2" charset="-78"/>
              </a:rPr>
              <a:t>Erbach</a:t>
            </a:r>
            <a:r>
              <a:rPr lang="en-US" sz="1200" dirty="0">
                <a:cs typeface="B Nazanin" panose="00000400000000000000" pitchFamily="2" charset="-78"/>
              </a:rPr>
              <a:t>, M., </a:t>
            </a:r>
            <a:r>
              <a:rPr lang="en-US" sz="1200" dirty="0" err="1">
                <a:cs typeface="B Nazanin" panose="00000400000000000000" pitchFamily="2" charset="-78"/>
              </a:rPr>
              <a:t>Freckmann</a:t>
            </a:r>
            <a:r>
              <a:rPr lang="en-US" sz="1200" dirty="0">
                <a:cs typeface="B Nazanin" panose="00000400000000000000" pitchFamily="2" charset="-78"/>
              </a:rPr>
              <a:t>, G, et al (2016). Interferences and Limitations in Blood Glucose Self-Testing: An Overview of the Current Knowledge. </a:t>
            </a:r>
            <a:r>
              <a:rPr lang="fr-FR" sz="1200" i="1" dirty="0">
                <a:cs typeface="B Nazanin" panose="00000400000000000000" pitchFamily="2" charset="-78"/>
              </a:rPr>
              <a:t>J Diabetes </a:t>
            </a:r>
            <a:r>
              <a:rPr lang="fr-FR" sz="1200" i="1" dirty="0" err="1">
                <a:cs typeface="B Nazanin" panose="00000400000000000000" pitchFamily="2" charset="-78"/>
              </a:rPr>
              <a:t>Sci</a:t>
            </a:r>
            <a:r>
              <a:rPr lang="fr-FR" sz="1200" i="1" dirty="0">
                <a:cs typeface="B Nazanin" panose="00000400000000000000" pitchFamily="2" charset="-78"/>
              </a:rPr>
              <a:t> </a:t>
            </a:r>
            <a:r>
              <a:rPr lang="fr-FR" sz="1200" i="1" dirty="0" err="1">
                <a:cs typeface="B Nazanin" panose="00000400000000000000" pitchFamily="2" charset="-78"/>
              </a:rPr>
              <a:t>Technol</a:t>
            </a:r>
            <a:r>
              <a:rPr lang="fr-FR" sz="1200" i="1" dirty="0">
                <a:cs typeface="B Nazanin" panose="00000400000000000000" pitchFamily="2" charset="-78"/>
              </a:rPr>
              <a:t>, 10</a:t>
            </a:r>
            <a:r>
              <a:rPr lang="fr-FR" sz="1200" dirty="0">
                <a:cs typeface="B Nazanin" panose="00000400000000000000" pitchFamily="2" charset="-78"/>
              </a:rPr>
              <a:t>(5), 1161-1168. </a:t>
            </a:r>
            <a:endParaRPr lang="en-US" sz="1200" i="1" dirty="0">
              <a:cs typeface="B Nazanin" panose="00000400000000000000" pitchFamily="2" charset="-78"/>
            </a:endParaRPr>
          </a:p>
        </p:txBody>
      </p:sp>
    </p:spTree>
    <p:extLst>
      <p:ext uri="{BB962C8B-B14F-4D97-AF65-F5344CB8AC3E}">
        <p14:creationId xmlns:p14="http://schemas.microsoft.com/office/powerpoint/2010/main" val="3133059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2000" fill="hold"/>
                                        <p:tgtEl>
                                          <p:spTgt spid="3">
                                            <p:txEl>
                                              <p:pRg st="2" end="2"/>
                                            </p:txEl>
                                          </p:spTgt>
                                        </p:tgtEl>
                                        <p:attrNameLst>
                                          <p:attrName>style.color</p:attrName>
                                        </p:attrNameLst>
                                      </p:cBhvr>
                                      <p:to>
                                        <a:srgbClr val="FFC000"/>
                                      </p:to>
                                    </p:animClr>
                                    <p:animClr clrSpc="rgb" dir="cw">
                                      <p:cBhvr>
                                        <p:cTn id="7" dur="2000" fill="hold"/>
                                        <p:tgtEl>
                                          <p:spTgt spid="3">
                                            <p:txEl>
                                              <p:pRg st="2" end="2"/>
                                            </p:txEl>
                                          </p:spTgt>
                                        </p:tgtEl>
                                        <p:attrNameLst>
                                          <p:attrName>fillcolor</p:attrName>
                                        </p:attrNameLst>
                                      </p:cBhvr>
                                      <p:to>
                                        <a:srgbClr val="FFC000"/>
                                      </p:to>
                                    </p:animClr>
                                    <p:set>
                                      <p:cBhvr>
                                        <p:cTn id="8" dur="2000" fill="hold"/>
                                        <p:tgtEl>
                                          <p:spTgt spid="3">
                                            <p:txEl>
                                              <p:pRg st="2" end="2"/>
                                            </p:txEl>
                                          </p:spTgt>
                                        </p:tgtEl>
                                        <p:attrNameLst>
                                          <p:attrName>fill.type</p:attrName>
                                        </p:attrNameLst>
                                      </p:cBhvr>
                                      <p:to>
                                        <p:strVal val="solid"/>
                                      </p:to>
                                    </p:set>
                                    <p:set>
                                      <p:cBhvr>
                                        <p:cTn id="9" dur="2000" fill="hold"/>
                                        <p:tgtEl>
                                          <p:spTgt spid="3">
                                            <p:txEl>
                                              <p:pRg st="2" end="2"/>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b="1" dirty="0">
                <a:latin typeface="Arial" panose="020B0604020202020204" pitchFamily="34" charset="0"/>
                <a:cs typeface="Arial" panose="020B0604020202020204" pitchFamily="34" charset="0"/>
              </a:rPr>
              <a:t>Inappropriate storage and usage of test </a:t>
            </a:r>
            <a:r>
              <a:rPr lang="en-US" sz="3600" b="1" dirty="0" smtClean="0">
                <a:latin typeface="Arial" panose="020B0604020202020204" pitchFamily="34" charset="0"/>
                <a:cs typeface="Arial" panose="020B0604020202020204" pitchFamily="34" charset="0"/>
              </a:rPr>
              <a:t>strips</a:t>
            </a:r>
            <a:endParaRPr lang="en-US" sz="3600" b="1" dirty="0">
              <a:latin typeface="Arial" panose="020B0604020202020204" pitchFamily="34" charset="0"/>
              <a:cs typeface="Arial" panose="020B0604020202020204" pitchFamily="34" charset="0"/>
            </a:endParaRPr>
          </a:p>
        </p:txBody>
      </p:sp>
      <p:sp>
        <p:nvSpPr>
          <p:cNvPr id="5" name="Rectangle 4"/>
          <p:cNvSpPr/>
          <p:nvPr/>
        </p:nvSpPr>
        <p:spPr>
          <a:xfrm>
            <a:off x="1290129" y="2084367"/>
            <a:ext cx="7403494" cy="3970318"/>
          </a:xfrm>
          <a:prstGeom prst="rect">
            <a:avLst/>
          </a:prstGeom>
        </p:spPr>
        <p:txBody>
          <a:bodyPr wrap="square">
            <a:spAutoFit/>
          </a:bodyPr>
          <a:lstStyle/>
          <a:p>
            <a:pPr marL="285750" indent="-285750">
              <a:buFont typeface="Arial" panose="020B0604020202020204" pitchFamily="34" charset="0"/>
              <a:buChar char="•"/>
              <a:defRPr/>
            </a:pPr>
            <a:r>
              <a:rPr lang="en-US" sz="2800" b="1" dirty="0">
                <a:solidFill>
                  <a:srgbClr val="002060"/>
                </a:solidFill>
              </a:rPr>
              <a:t>Inadequate blood volume</a:t>
            </a:r>
          </a:p>
          <a:p>
            <a:pPr marL="285750" indent="-285750" algn="l">
              <a:buFont typeface="Arial" panose="020B0604020202020204" pitchFamily="34" charset="0"/>
              <a:buChar char="•"/>
              <a:defRPr/>
            </a:pPr>
            <a:r>
              <a:rPr lang="en-US" altLang="en-US" sz="2800" b="1" dirty="0" smtClean="0">
                <a:solidFill>
                  <a:srgbClr val="002060"/>
                </a:solidFill>
              </a:rPr>
              <a:t>Temperature</a:t>
            </a:r>
            <a:endParaRPr lang="fa-IR" altLang="en-US" sz="2800" b="1" dirty="0" smtClean="0">
              <a:solidFill>
                <a:srgbClr val="002060"/>
              </a:solidFill>
            </a:endParaRPr>
          </a:p>
          <a:p>
            <a:pPr marL="285750" indent="-285750" algn="l">
              <a:buFont typeface="Arial" panose="020B0604020202020204" pitchFamily="34" charset="0"/>
              <a:buChar char="•"/>
              <a:defRPr/>
            </a:pPr>
            <a:r>
              <a:rPr lang="en-US" sz="2800" b="1" dirty="0" smtClean="0">
                <a:solidFill>
                  <a:srgbClr val="002060"/>
                </a:solidFill>
              </a:rPr>
              <a:t>Test strip reuse</a:t>
            </a:r>
          </a:p>
          <a:p>
            <a:pPr marL="285750" indent="-285750" algn="l">
              <a:buFont typeface="Arial" panose="020B0604020202020204" pitchFamily="34" charset="0"/>
              <a:buChar char="•"/>
              <a:defRPr/>
            </a:pPr>
            <a:r>
              <a:rPr lang="en-US" sz="2800" b="1" dirty="0" smtClean="0">
                <a:solidFill>
                  <a:srgbClr val="002060"/>
                </a:solidFill>
              </a:rPr>
              <a:t>Expiry date</a:t>
            </a:r>
            <a:endParaRPr lang="fa-IR" sz="2800" b="1" dirty="0" smtClean="0">
              <a:solidFill>
                <a:srgbClr val="002060"/>
              </a:solidFill>
            </a:endParaRPr>
          </a:p>
          <a:p>
            <a:pPr marL="285750" indent="-285750" algn="l">
              <a:buFont typeface="Arial" panose="020B0604020202020204" pitchFamily="34" charset="0"/>
              <a:buChar char="•"/>
              <a:defRPr/>
            </a:pPr>
            <a:r>
              <a:rPr lang="en-US" sz="2800" b="1" dirty="0" smtClean="0">
                <a:solidFill>
                  <a:srgbClr val="002060"/>
                </a:solidFill>
              </a:rPr>
              <a:t>Humidity</a:t>
            </a:r>
            <a:endParaRPr lang="fa-IR" sz="2800" b="1" dirty="0" smtClean="0">
              <a:solidFill>
                <a:srgbClr val="002060"/>
              </a:solidFill>
            </a:endParaRPr>
          </a:p>
          <a:p>
            <a:pPr marL="285750" indent="-285750" algn="l">
              <a:buFont typeface="Arial" panose="020B0604020202020204" pitchFamily="34" charset="0"/>
              <a:buChar char="•"/>
              <a:defRPr/>
            </a:pPr>
            <a:r>
              <a:rPr lang="en-US" sz="2800" b="1" dirty="0" smtClean="0">
                <a:solidFill>
                  <a:srgbClr val="002060"/>
                </a:solidFill>
              </a:rPr>
              <a:t>Mechanical stress</a:t>
            </a:r>
          </a:p>
          <a:p>
            <a:pPr marL="285750" indent="-285750" algn="l">
              <a:buFont typeface="Arial" panose="020B0604020202020204" pitchFamily="34" charset="0"/>
              <a:buChar char="•"/>
              <a:defRPr/>
            </a:pPr>
            <a:r>
              <a:rPr lang="en-US" sz="2800" b="1" dirty="0" smtClean="0">
                <a:solidFill>
                  <a:srgbClr val="002060"/>
                </a:solidFill>
              </a:rPr>
              <a:t>Chemical stress (reagent)</a:t>
            </a:r>
          </a:p>
          <a:p>
            <a:pPr marL="285750" indent="-285750" algn="l">
              <a:buFont typeface="Arial" panose="020B0604020202020204" pitchFamily="34" charset="0"/>
              <a:buChar char="•"/>
              <a:defRPr/>
            </a:pPr>
            <a:r>
              <a:rPr lang="en-US" sz="2800" b="1" dirty="0" smtClean="0">
                <a:solidFill>
                  <a:srgbClr val="002060"/>
                </a:solidFill>
              </a:rPr>
              <a:t>Original packaging</a:t>
            </a:r>
          </a:p>
          <a:p>
            <a:pPr marL="285750" indent="-285750" algn="l">
              <a:buFont typeface="Arial" panose="020B0604020202020204" pitchFamily="34" charset="0"/>
              <a:buChar char="•"/>
              <a:defRPr/>
            </a:pPr>
            <a:endParaRPr lang="fa-IR" sz="2800" b="1" dirty="0">
              <a:solidFill>
                <a:srgbClr val="002060"/>
              </a:solidFill>
            </a:endParaRPr>
          </a:p>
        </p:txBody>
      </p:sp>
      <p:sp>
        <p:nvSpPr>
          <p:cNvPr id="6" name="Rectangle 5"/>
          <p:cNvSpPr/>
          <p:nvPr/>
        </p:nvSpPr>
        <p:spPr>
          <a:xfrm>
            <a:off x="527383" y="6163867"/>
            <a:ext cx="11428056" cy="276999"/>
          </a:xfrm>
          <a:prstGeom prst="rect">
            <a:avLst/>
          </a:prstGeom>
        </p:spPr>
        <p:txBody>
          <a:bodyPr wrap="square">
            <a:spAutoFit/>
          </a:bodyPr>
          <a:lstStyle/>
          <a:p>
            <a:r>
              <a:rPr lang="en-US" sz="1200" dirty="0" err="1">
                <a:cs typeface="B Nazanin" panose="00000400000000000000" pitchFamily="2" charset="-78"/>
              </a:rPr>
              <a:t>Erbach</a:t>
            </a:r>
            <a:r>
              <a:rPr lang="en-US" sz="1200" dirty="0">
                <a:cs typeface="B Nazanin" panose="00000400000000000000" pitchFamily="2" charset="-78"/>
              </a:rPr>
              <a:t>, M., </a:t>
            </a:r>
            <a:r>
              <a:rPr lang="en-US" sz="1200" dirty="0" err="1">
                <a:cs typeface="B Nazanin" panose="00000400000000000000" pitchFamily="2" charset="-78"/>
              </a:rPr>
              <a:t>Freckmann</a:t>
            </a:r>
            <a:r>
              <a:rPr lang="en-US" sz="1200" dirty="0">
                <a:cs typeface="B Nazanin" panose="00000400000000000000" pitchFamily="2" charset="-78"/>
              </a:rPr>
              <a:t>, G, et al (2016). Interferences and Limitations in Blood Glucose Self-Testing: An Overview of the Current Knowledge. </a:t>
            </a:r>
            <a:r>
              <a:rPr lang="fr-FR" sz="1200" i="1" dirty="0">
                <a:cs typeface="B Nazanin" panose="00000400000000000000" pitchFamily="2" charset="-78"/>
              </a:rPr>
              <a:t>J Diabetes </a:t>
            </a:r>
            <a:r>
              <a:rPr lang="fr-FR" sz="1200" i="1" dirty="0" err="1">
                <a:cs typeface="B Nazanin" panose="00000400000000000000" pitchFamily="2" charset="-78"/>
              </a:rPr>
              <a:t>Sci</a:t>
            </a:r>
            <a:r>
              <a:rPr lang="fr-FR" sz="1200" i="1" dirty="0">
                <a:cs typeface="B Nazanin" panose="00000400000000000000" pitchFamily="2" charset="-78"/>
              </a:rPr>
              <a:t> </a:t>
            </a:r>
            <a:r>
              <a:rPr lang="fr-FR" sz="1200" i="1" dirty="0" err="1">
                <a:cs typeface="B Nazanin" panose="00000400000000000000" pitchFamily="2" charset="-78"/>
              </a:rPr>
              <a:t>Technol</a:t>
            </a:r>
            <a:r>
              <a:rPr lang="fr-FR" sz="1200" i="1" dirty="0">
                <a:cs typeface="B Nazanin" panose="00000400000000000000" pitchFamily="2" charset="-78"/>
              </a:rPr>
              <a:t>, 10</a:t>
            </a:r>
            <a:r>
              <a:rPr lang="fr-FR" sz="1200" dirty="0">
                <a:cs typeface="B Nazanin" panose="00000400000000000000" pitchFamily="2" charset="-78"/>
              </a:rPr>
              <a:t>(5), 1161-1168. </a:t>
            </a:r>
            <a:endParaRPr lang="en-US" sz="1200" i="1" dirty="0">
              <a:cs typeface="B Nazanin" panose="00000400000000000000" pitchFamily="2" charset="-78"/>
            </a:endParaRPr>
          </a:p>
        </p:txBody>
      </p:sp>
    </p:spTree>
    <p:extLst>
      <p:ext uri="{BB962C8B-B14F-4D97-AF65-F5344CB8AC3E}">
        <p14:creationId xmlns:p14="http://schemas.microsoft.com/office/powerpoint/2010/main" val="2912715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Effect transition="in" filter="fade">
                                      <p:cBhvr>
                                        <p:cTn id="28" dur="1000"/>
                                        <p:tgtEl>
                                          <p:spTgt spid="5">
                                            <p:txEl>
                                              <p:pRg st="3" end="3"/>
                                            </p:txEl>
                                          </p:spTgt>
                                        </p:tgtEl>
                                      </p:cBhvr>
                                    </p:animEffect>
                                    <p:anim calcmode="lin" valueType="num">
                                      <p:cBhvr>
                                        <p:cTn id="29"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Effect transition="in" filter="fade">
                                      <p:cBhvr>
                                        <p:cTn id="35" dur="1000"/>
                                        <p:tgtEl>
                                          <p:spTgt spid="5">
                                            <p:txEl>
                                              <p:pRg st="4" end="4"/>
                                            </p:txEl>
                                          </p:spTgt>
                                        </p:tgtEl>
                                      </p:cBhvr>
                                    </p:animEffect>
                                    <p:anim calcmode="lin" valueType="num">
                                      <p:cBhvr>
                                        <p:cTn id="36"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5" end="5"/>
                                            </p:txEl>
                                          </p:spTgt>
                                        </p:tgtEl>
                                        <p:attrNameLst>
                                          <p:attrName>style.visibility</p:attrName>
                                        </p:attrNameLst>
                                      </p:cBhvr>
                                      <p:to>
                                        <p:strVal val="visible"/>
                                      </p:to>
                                    </p:set>
                                    <p:animEffect transition="in" filter="fade">
                                      <p:cBhvr>
                                        <p:cTn id="42" dur="1000"/>
                                        <p:tgtEl>
                                          <p:spTgt spid="5">
                                            <p:txEl>
                                              <p:pRg st="5" end="5"/>
                                            </p:txEl>
                                          </p:spTgt>
                                        </p:tgtEl>
                                      </p:cBhvr>
                                    </p:animEffect>
                                    <p:anim calcmode="lin" valueType="num">
                                      <p:cBhvr>
                                        <p:cTn id="43"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6" end="6"/>
                                            </p:txEl>
                                          </p:spTgt>
                                        </p:tgtEl>
                                        <p:attrNameLst>
                                          <p:attrName>style.visibility</p:attrName>
                                        </p:attrNameLst>
                                      </p:cBhvr>
                                      <p:to>
                                        <p:strVal val="visible"/>
                                      </p:to>
                                    </p:set>
                                    <p:animEffect transition="in" filter="fade">
                                      <p:cBhvr>
                                        <p:cTn id="49" dur="1000"/>
                                        <p:tgtEl>
                                          <p:spTgt spid="5">
                                            <p:txEl>
                                              <p:pRg st="6" end="6"/>
                                            </p:txEl>
                                          </p:spTgt>
                                        </p:tgtEl>
                                      </p:cBhvr>
                                    </p:animEffect>
                                    <p:anim calcmode="lin" valueType="num">
                                      <p:cBhvr>
                                        <p:cTn id="50"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7" end="7"/>
                                            </p:txEl>
                                          </p:spTgt>
                                        </p:tgtEl>
                                        <p:attrNameLst>
                                          <p:attrName>style.visibility</p:attrName>
                                        </p:attrNameLst>
                                      </p:cBhvr>
                                      <p:to>
                                        <p:strVal val="visible"/>
                                      </p:to>
                                    </p:set>
                                    <p:animEffect transition="in" filter="fade">
                                      <p:cBhvr>
                                        <p:cTn id="56" dur="1000"/>
                                        <p:tgtEl>
                                          <p:spTgt spid="5">
                                            <p:txEl>
                                              <p:pRg st="7" end="7"/>
                                            </p:txEl>
                                          </p:spTgt>
                                        </p:tgtEl>
                                      </p:cBhvr>
                                    </p:animEffect>
                                    <p:anim calcmode="lin" valueType="num">
                                      <p:cBhvr>
                                        <p:cTn id="57"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800" dirty="0"/>
              <a:t>Inappropriate storage and usage of test strips</a:t>
            </a:r>
            <a:endParaRPr lang="en-US" b="1" dirty="0">
              <a:latin typeface="Arial" panose="020B0604020202020204" pitchFamily="34" charset="0"/>
              <a:cs typeface="Arial" panose="020B0604020202020204" pitchFamily="34" charset="0"/>
            </a:endParaRPr>
          </a:p>
        </p:txBody>
      </p:sp>
      <p:sp>
        <p:nvSpPr>
          <p:cNvPr id="5" name="Content Placeholder 4"/>
          <p:cNvSpPr>
            <a:spLocks noGrp="1"/>
          </p:cNvSpPr>
          <p:nvPr>
            <p:ph idx="1"/>
          </p:nvPr>
        </p:nvSpPr>
        <p:spPr>
          <a:xfrm>
            <a:off x="898549" y="1960675"/>
            <a:ext cx="8586645" cy="4301626"/>
          </a:xfrm>
        </p:spPr>
        <p:txBody>
          <a:bodyPr>
            <a:noAutofit/>
          </a:bodyPr>
          <a:lstStyle/>
          <a:p>
            <a:pPr marL="0" indent="0" algn="l">
              <a:buNone/>
            </a:pPr>
            <a:r>
              <a:rPr lang="en-US" sz="3200" b="1" dirty="0" smtClean="0"/>
              <a:t>Issue:</a:t>
            </a:r>
          </a:p>
          <a:p>
            <a:pPr marL="0" indent="0" algn="l">
              <a:buNone/>
            </a:pPr>
            <a:r>
              <a:rPr lang="en-US" sz="2400" b="1" dirty="0" smtClean="0"/>
              <a:t>20% </a:t>
            </a:r>
            <a:r>
              <a:rPr lang="en-US" sz="2400" dirty="0" smtClean="0"/>
              <a:t>of people have difficulties in filling test strips.</a:t>
            </a:r>
            <a:endParaRPr lang="en-US" sz="2400" dirty="0"/>
          </a:p>
          <a:p>
            <a:pPr marL="0" indent="0" algn="l">
              <a:buNone/>
            </a:pPr>
            <a:r>
              <a:rPr lang="en-US" sz="3200" b="1" dirty="0"/>
              <a:t>Challenge:</a:t>
            </a:r>
          </a:p>
          <a:p>
            <a:pPr algn="l"/>
            <a:r>
              <a:rPr lang="en-US" sz="2400" dirty="0" smtClean="0"/>
              <a:t>Inaccurate result</a:t>
            </a:r>
          </a:p>
          <a:p>
            <a:pPr algn="l"/>
            <a:r>
              <a:rPr lang="en-US" sz="2400" dirty="0" smtClean="0"/>
              <a:t>Pain</a:t>
            </a:r>
          </a:p>
          <a:p>
            <a:pPr marL="0" indent="0" algn="l">
              <a:buNone/>
            </a:pPr>
            <a:r>
              <a:rPr lang="en-US" sz="3600" b="1" dirty="0"/>
              <a:t>solution:</a:t>
            </a:r>
          </a:p>
          <a:p>
            <a:pPr algn="l"/>
            <a:r>
              <a:rPr lang="en-US" sz="2400" dirty="0" smtClean="0"/>
              <a:t>Blood Volume Control (BVC)</a:t>
            </a:r>
          </a:p>
          <a:p>
            <a:pPr algn="l"/>
            <a:r>
              <a:rPr lang="en-US" sz="2400" dirty="0" smtClean="0"/>
              <a:t>Minimal blood sample</a:t>
            </a:r>
          </a:p>
          <a:p>
            <a:pPr algn="l"/>
            <a:r>
              <a:rPr lang="en-US" sz="2400" dirty="0" smtClean="0"/>
              <a:t>Second chance Sampling</a:t>
            </a:r>
            <a:endParaRPr lang="en-US" sz="2400" dirty="0"/>
          </a:p>
          <a:p>
            <a:pPr marL="0" indent="0" algn="l">
              <a:buNone/>
            </a:pPr>
            <a:endParaRPr lang="en-US" sz="2400" dirty="0"/>
          </a:p>
        </p:txBody>
      </p:sp>
      <p:sp>
        <p:nvSpPr>
          <p:cNvPr id="6" name="Content Placeholder 5"/>
          <p:cNvSpPr>
            <a:spLocks noGrp="1"/>
          </p:cNvSpPr>
          <p:nvPr>
            <p:ph sz="quarter" idx="13"/>
          </p:nvPr>
        </p:nvSpPr>
        <p:spPr/>
        <p:txBody>
          <a:bodyPr>
            <a:normAutofit/>
          </a:bodyPr>
          <a:lstStyle/>
          <a:p>
            <a:pPr algn="ctr"/>
            <a:r>
              <a:rPr lang="en-US" sz="2800" dirty="0"/>
              <a:t>Inadequate blood volume</a:t>
            </a:r>
          </a:p>
        </p:txBody>
      </p:sp>
      <p:sp>
        <p:nvSpPr>
          <p:cNvPr id="7" name="Rectangle 6"/>
          <p:cNvSpPr/>
          <p:nvPr/>
        </p:nvSpPr>
        <p:spPr>
          <a:xfrm>
            <a:off x="2565779" y="6262301"/>
            <a:ext cx="9488078" cy="307777"/>
          </a:xfrm>
          <a:prstGeom prst="rect">
            <a:avLst/>
          </a:prstGeom>
        </p:spPr>
        <p:txBody>
          <a:bodyPr wrap="square">
            <a:spAutoFit/>
          </a:bodyPr>
          <a:lstStyle/>
          <a:p>
            <a:pPr>
              <a:defRPr/>
            </a:pPr>
            <a:r>
              <a:rPr kumimoji="1" lang="en-US" altLang="ja-JP" sz="1400" dirty="0">
                <a:solidFill>
                  <a:schemeClr val="tx2">
                    <a:lumMod val="50000"/>
                  </a:schemeClr>
                </a:solidFill>
                <a:latin typeface="Times New Roman" pitchFamily="18" charset="0"/>
                <a:cs typeface="Times New Roman" pitchFamily="18" charset="0"/>
              </a:rPr>
              <a:t>William A Alto et al, Assuring the Accuracy of Home Glucose Monitoring, Diabetes Technology &amp; Therapeutics8(3)2001</a:t>
            </a:r>
          </a:p>
        </p:txBody>
      </p:sp>
    </p:spTree>
    <p:extLst>
      <p:ext uri="{BB962C8B-B14F-4D97-AF65-F5344CB8AC3E}">
        <p14:creationId xmlns:p14="http://schemas.microsoft.com/office/powerpoint/2010/main" val="4170346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Effect transition="in" filter="fade">
                                      <p:cBhvr>
                                        <p:cTn id="28" dur="1000"/>
                                        <p:tgtEl>
                                          <p:spTgt spid="5">
                                            <p:txEl>
                                              <p:pRg st="3" end="3"/>
                                            </p:txEl>
                                          </p:spTgt>
                                        </p:tgtEl>
                                      </p:cBhvr>
                                    </p:animEffect>
                                    <p:anim calcmode="lin" valueType="num">
                                      <p:cBhvr>
                                        <p:cTn id="29"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par>
                          <p:cTn id="31" fill="hold">
                            <p:stCondLst>
                              <p:cond delay="1000"/>
                            </p:stCondLst>
                            <p:childTnLst>
                              <p:par>
                                <p:cTn id="32" presetID="42" presetClass="entr" presetSubtype="0" fill="hold" nodeType="afterEffect">
                                  <p:stCondLst>
                                    <p:cond delay="0"/>
                                  </p:stCondLst>
                                  <p:childTnLst>
                                    <p:set>
                                      <p:cBhvr>
                                        <p:cTn id="33" dur="1" fill="hold">
                                          <p:stCondLst>
                                            <p:cond delay="0"/>
                                          </p:stCondLst>
                                        </p:cTn>
                                        <p:tgtEl>
                                          <p:spTgt spid="5">
                                            <p:txEl>
                                              <p:pRg st="4" end="4"/>
                                            </p:txEl>
                                          </p:spTgt>
                                        </p:tgtEl>
                                        <p:attrNameLst>
                                          <p:attrName>style.visibility</p:attrName>
                                        </p:attrNameLst>
                                      </p:cBhvr>
                                      <p:to>
                                        <p:strVal val="visible"/>
                                      </p:to>
                                    </p:set>
                                    <p:animEffect transition="in" filter="fade">
                                      <p:cBhvr>
                                        <p:cTn id="34" dur="1000"/>
                                        <p:tgtEl>
                                          <p:spTgt spid="5">
                                            <p:txEl>
                                              <p:pRg st="4" end="4"/>
                                            </p:txEl>
                                          </p:spTgt>
                                        </p:tgtEl>
                                      </p:cBhvr>
                                    </p:animEffect>
                                    <p:anim calcmode="lin" valueType="num">
                                      <p:cBhvr>
                                        <p:cTn id="35"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6"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5">
                                            <p:txEl>
                                              <p:pRg st="5" end="5"/>
                                            </p:txEl>
                                          </p:spTgt>
                                        </p:tgtEl>
                                        <p:attrNameLst>
                                          <p:attrName>style.visibility</p:attrName>
                                        </p:attrNameLst>
                                      </p:cBhvr>
                                      <p:to>
                                        <p:strVal val="visible"/>
                                      </p:to>
                                    </p:set>
                                    <p:animEffect transition="in" filter="fade">
                                      <p:cBhvr>
                                        <p:cTn id="41" dur="1000"/>
                                        <p:tgtEl>
                                          <p:spTgt spid="5">
                                            <p:txEl>
                                              <p:pRg st="5" end="5"/>
                                            </p:txEl>
                                          </p:spTgt>
                                        </p:tgtEl>
                                      </p:cBhvr>
                                    </p:animEffect>
                                    <p:anim calcmode="lin" valueType="num">
                                      <p:cBhvr>
                                        <p:cTn id="42"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43"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5">
                                            <p:txEl>
                                              <p:pRg st="6" end="6"/>
                                            </p:txEl>
                                          </p:spTgt>
                                        </p:tgtEl>
                                        <p:attrNameLst>
                                          <p:attrName>style.visibility</p:attrName>
                                        </p:attrNameLst>
                                      </p:cBhvr>
                                      <p:to>
                                        <p:strVal val="visible"/>
                                      </p:to>
                                    </p:set>
                                    <p:animEffect transition="in" filter="fade">
                                      <p:cBhvr>
                                        <p:cTn id="48" dur="1000"/>
                                        <p:tgtEl>
                                          <p:spTgt spid="5">
                                            <p:txEl>
                                              <p:pRg st="6" end="6"/>
                                            </p:txEl>
                                          </p:spTgt>
                                        </p:tgtEl>
                                      </p:cBhvr>
                                    </p:animEffect>
                                    <p:anim calcmode="lin" valueType="num">
                                      <p:cBhvr>
                                        <p:cTn id="49"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50"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5">
                                            <p:txEl>
                                              <p:pRg st="7" end="7"/>
                                            </p:txEl>
                                          </p:spTgt>
                                        </p:tgtEl>
                                        <p:attrNameLst>
                                          <p:attrName>style.visibility</p:attrName>
                                        </p:attrNameLst>
                                      </p:cBhvr>
                                      <p:to>
                                        <p:strVal val="visible"/>
                                      </p:to>
                                    </p:set>
                                    <p:animEffect transition="in" filter="fade">
                                      <p:cBhvr>
                                        <p:cTn id="55" dur="1000"/>
                                        <p:tgtEl>
                                          <p:spTgt spid="5">
                                            <p:txEl>
                                              <p:pRg st="7" end="7"/>
                                            </p:txEl>
                                          </p:spTgt>
                                        </p:tgtEl>
                                      </p:cBhvr>
                                    </p:animEffect>
                                    <p:anim calcmode="lin" valueType="num">
                                      <p:cBhvr>
                                        <p:cTn id="56"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7"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5">
                                            <p:txEl>
                                              <p:pRg st="8" end="8"/>
                                            </p:txEl>
                                          </p:spTgt>
                                        </p:tgtEl>
                                        <p:attrNameLst>
                                          <p:attrName>style.visibility</p:attrName>
                                        </p:attrNameLst>
                                      </p:cBhvr>
                                      <p:to>
                                        <p:strVal val="visible"/>
                                      </p:to>
                                    </p:set>
                                    <p:animEffect transition="in" filter="fade">
                                      <p:cBhvr>
                                        <p:cTn id="62" dur="1000"/>
                                        <p:tgtEl>
                                          <p:spTgt spid="5">
                                            <p:txEl>
                                              <p:pRg st="8" end="8"/>
                                            </p:txEl>
                                          </p:spTgt>
                                        </p:tgtEl>
                                      </p:cBhvr>
                                    </p:animEffect>
                                    <p:anim calcmode="lin" valueType="num">
                                      <p:cBhvr>
                                        <p:cTn id="63" dur="1000" fill="hold"/>
                                        <p:tgtEl>
                                          <p:spTgt spid="5">
                                            <p:txEl>
                                              <p:pRg st="8" end="8"/>
                                            </p:txEl>
                                          </p:spTgt>
                                        </p:tgtEl>
                                        <p:attrNameLst>
                                          <p:attrName>ppt_x</p:attrName>
                                        </p:attrNameLst>
                                      </p:cBhvr>
                                      <p:tavLst>
                                        <p:tav tm="0">
                                          <p:val>
                                            <p:strVal val="#ppt_x"/>
                                          </p:val>
                                        </p:tav>
                                        <p:tav tm="100000">
                                          <p:val>
                                            <p:strVal val="#ppt_x"/>
                                          </p:val>
                                        </p:tav>
                                      </p:tavLst>
                                    </p:anim>
                                    <p:anim calcmode="lin" valueType="num">
                                      <p:cBhvr>
                                        <p:cTn id="64" dur="1000" fill="hold"/>
                                        <p:tgtEl>
                                          <p:spTgt spid="5">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server1\Marketing\نازلی\3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03614" y="-458788"/>
            <a:ext cx="4859337"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739" name="Picture 3" descr="\\server1\Marketing\نازلی\4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2313" y="1484313"/>
            <a:ext cx="8064500" cy="237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Down Arrow 7"/>
          <p:cNvSpPr>
            <a:spLocks noChangeArrowheads="1"/>
          </p:cNvSpPr>
          <p:nvPr/>
        </p:nvSpPr>
        <p:spPr bwMode="auto">
          <a:xfrm rot="10800000">
            <a:off x="6399213" y="3716341"/>
            <a:ext cx="704850" cy="1266825"/>
          </a:xfrm>
          <a:prstGeom prst="downArrow">
            <a:avLst>
              <a:gd name="adj1" fmla="val 50000"/>
              <a:gd name="adj2" fmla="val 50033"/>
            </a:avLst>
          </a:prstGeom>
          <a:solidFill>
            <a:srgbClr val="33CCCC"/>
          </a:solidFill>
          <a:ln w="9525" algn="ctr">
            <a:solidFill>
              <a:schemeClr val="tx1"/>
            </a:solidFill>
            <a:round/>
            <a:headEnd/>
            <a:tailEnd/>
          </a:ln>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endParaRPr lang="en-US" altLang="en-US"/>
          </a:p>
        </p:txBody>
      </p:sp>
    </p:spTree>
    <p:extLst>
      <p:ext uri="{BB962C8B-B14F-4D97-AF65-F5344CB8AC3E}">
        <p14:creationId xmlns:p14="http://schemas.microsoft.com/office/powerpoint/2010/main" val="12386569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3" presetClass="entr" presetSubtype="16" fill="hold" nodeType="clickEffect">
                                  <p:stCondLst>
                                    <p:cond delay="0"/>
                                  </p:stCondLst>
                                  <p:childTnLst>
                                    <p:set>
                                      <p:cBhvr>
                                        <p:cTn id="16" dur="1" fill="hold">
                                          <p:stCondLst>
                                            <p:cond delay="0"/>
                                          </p:stCondLst>
                                        </p:cTn>
                                        <p:tgtEl>
                                          <p:spTgt spid="116739"/>
                                        </p:tgtEl>
                                        <p:attrNameLst>
                                          <p:attrName>style.visibility</p:attrName>
                                        </p:attrNameLst>
                                      </p:cBhvr>
                                      <p:to>
                                        <p:strVal val="visible"/>
                                      </p:to>
                                    </p:set>
                                    <p:anim calcmode="lin" valueType="num">
                                      <p:cBhvr>
                                        <p:cTn id="17" dur="500" fill="hold"/>
                                        <p:tgtEl>
                                          <p:spTgt spid="116739"/>
                                        </p:tgtEl>
                                        <p:attrNameLst>
                                          <p:attrName>ppt_w</p:attrName>
                                        </p:attrNameLst>
                                      </p:cBhvr>
                                      <p:tavLst>
                                        <p:tav tm="0">
                                          <p:val>
                                            <p:fltVal val="0"/>
                                          </p:val>
                                        </p:tav>
                                        <p:tav tm="100000">
                                          <p:val>
                                            <p:strVal val="#ppt_w"/>
                                          </p:val>
                                        </p:tav>
                                      </p:tavLst>
                                    </p:anim>
                                    <p:anim calcmode="lin" valueType="num">
                                      <p:cBhvr>
                                        <p:cTn id="18" dur="500" fill="hold"/>
                                        <p:tgtEl>
                                          <p:spTgt spid="116739"/>
                                        </p:tgtEl>
                                        <p:attrNameLst>
                                          <p:attrName>ppt_h</p:attrName>
                                        </p:attrNameLst>
                                      </p:cBhvr>
                                      <p:tavLst>
                                        <p:tav tm="0">
                                          <p:val>
                                            <p:fltVal val="0"/>
                                          </p:val>
                                        </p:tav>
                                        <p:tav tm="100000">
                                          <p:val>
                                            <p:strVal val="#ppt_h"/>
                                          </p:val>
                                        </p:tav>
                                      </p:tavLst>
                                    </p:anim>
                                    <p:animEffect transition="in" filter="fade">
                                      <p:cBhvr>
                                        <p:cTn id="19" dur="500"/>
                                        <p:tgtEl>
                                          <p:spTgt spid="1167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SMBG log book </a:t>
            </a:r>
            <a:r>
              <a:rPr lang="en-US" dirty="0" smtClean="0"/>
              <a:t>data</a:t>
            </a:r>
            <a:endParaRPr lang="en-US" dirty="0"/>
          </a:p>
        </p:txBody>
      </p:sp>
      <p:sp>
        <p:nvSpPr>
          <p:cNvPr id="4" name="Rounded Rectangle 3"/>
          <p:cNvSpPr/>
          <p:nvPr/>
        </p:nvSpPr>
        <p:spPr>
          <a:xfrm>
            <a:off x="2436703" y="3304032"/>
            <a:ext cx="7318601" cy="1853184"/>
          </a:xfrm>
          <a:prstGeom prst="roundRect">
            <a:avLst/>
          </a:prstGeom>
          <a:solidFill>
            <a:srgbClr val="002060"/>
          </a:solidFill>
        </p:spPr>
        <p:style>
          <a:lnRef idx="0">
            <a:schemeClr val="accent5"/>
          </a:lnRef>
          <a:fillRef idx="3">
            <a:schemeClr val="accent5"/>
          </a:fillRef>
          <a:effectRef idx="3">
            <a:schemeClr val="accent5"/>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3600" b="1" dirty="0">
                <a:effectLst>
                  <a:outerShdw blurRad="38100" dist="38100" dir="2700000" algn="tl">
                    <a:srgbClr val="000000">
                      <a:alpha val="43137"/>
                    </a:srgbClr>
                  </a:outerShdw>
                </a:effectLst>
              </a:rPr>
              <a:t>Blood Glucose Average: 155 mg/dL</a:t>
            </a:r>
            <a:endParaRPr lang="fa-IR"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31171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itle 1"/>
          <p:cNvSpPr>
            <a:spLocks noGrp="1"/>
          </p:cNvSpPr>
          <p:nvPr>
            <p:ph type="title"/>
          </p:nvPr>
        </p:nvSpPr>
        <p:spPr/>
        <p:txBody>
          <a:bodyPr/>
          <a:lstStyle/>
          <a:p>
            <a:pPr eaLnBrk="1" hangingPunct="1"/>
            <a:endParaRPr lang="en-US" altLang="en-US" smtClean="0"/>
          </a:p>
        </p:txBody>
      </p:sp>
      <p:pic>
        <p:nvPicPr>
          <p:cNvPr id="11776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40013" y="333378"/>
            <a:ext cx="6927850" cy="604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17764" name="Picture 4" descr="\\server1\Marketing\نازلی\6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4427" y="1341438"/>
            <a:ext cx="9852025" cy="200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own Arrow 6"/>
          <p:cNvSpPr>
            <a:spLocks noChangeArrowheads="1"/>
          </p:cNvSpPr>
          <p:nvPr/>
        </p:nvSpPr>
        <p:spPr bwMode="auto">
          <a:xfrm rot="10800000">
            <a:off x="5645150" y="3348041"/>
            <a:ext cx="704850" cy="1265237"/>
          </a:xfrm>
          <a:prstGeom prst="downArrow">
            <a:avLst>
              <a:gd name="adj1" fmla="val 50000"/>
              <a:gd name="adj2" fmla="val 49970"/>
            </a:avLst>
          </a:prstGeom>
          <a:solidFill>
            <a:srgbClr val="33CCCC"/>
          </a:solidFill>
          <a:ln w="9525" algn="ctr">
            <a:solidFill>
              <a:schemeClr val="tx1"/>
            </a:solidFill>
            <a:round/>
            <a:headEnd/>
            <a:tailEnd/>
          </a:ln>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endParaRPr lang="en-US" altLang="en-US"/>
          </a:p>
        </p:txBody>
      </p:sp>
    </p:spTree>
    <p:extLst>
      <p:ext uri="{BB962C8B-B14F-4D97-AF65-F5344CB8AC3E}">
        <p14:creationId xmlns:p14="http://schemas.microsoft.com/office/powerpoint/2010/main" val="9792390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17763"/>
                                        </p:tgtEl>
                                        <p:attrNameLst>
                                          <p:attrName>style.visibility</p:attrName>
                                        </p:attrNameLst>
                                      </p:cBhvr>
                                      <p:to>
                                        <p:strVal val="visible"/>
                                      </p:to>
                                    </p:set>
                                    <p:animEffect transition="in" filter="fade">
                                      <p:cBhvr>
                                        <p:cTn id="7" dur="500"/>
                                        <p:tgtEl>
                                          <p:spTgt spid="11776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3" presetClass="entr" presetSubtype="16" fill="hold" nodeType="clickEffect">
                                  <p:stCondLst>
                                    <p:cond delay="0"/>
                                  </p:stCondLst>
                                  <p:childTnLst>
                                    <p:set>
                                      <p:cBhvr>
                                        <p:cTn id="16" dur="1" fill="hold">
                                          <p:stCondLst>
                                            <p:cond delay="0"/>
                                          </p:stCondLst>
                                        </p:cTn>
                                        <p:tgtEl>
                                          <p:spTgt spid="117764"/>
                                        </p:tgtEl>
                                        <p:attrNameLst>
                                          <p:attrName>style.visibility</p:attrName>
                                        </p:attrNameLst>
                                      </p:cBhvr>
                                      <p:to>
                                        <p:strVal val="visible"/>
                                      </p:to>
                                    </p:set>
                                    <p:anim calcmode="lin" valueType="num">
                                      <p:cBhvr>
                                        <p:cTn id="17" dur="500" fill="hold"/>
                                        <p:tgtEl>
                                          <p:spTgt spid="117764"/>
                                        </p:tgtEl>
                                        <p:attrNameLst>
                                          <p:attrName>ppt_w</p:attrName>
                                        </p:attrNameLst>
                                      </p:cBhvr>
                                      <p:tavLst>
                                        <p:tav tm="0">
                                          <p:val>
                                            <p:fltVal val="0"/>
                                          </p:val>
                                        </p:tav>
                                        <p:tav tm="100000">
                                          <p:val>
                                            <p:strVal val="#ppt_w"/>
                                          </p:val>
                                        </p:tav>
                                      </p:tavLst>
                                    </p:anim>
                                    <p:anim calcmode="lin" valueType="num">
                                      <p:cBhvr>
                                        <p:cTn id="18" dur="500" fill="hold"/>
                                        <p:tgtEl>
                                          <p:spTgt spid="117764"/>
                                        </p:tgtEl>
                                        <p:attrNameLst>
                                          <p:attrName>ppt_h</p:attrName>
                                        </p:attrNameLst>
                                      </p:cBhvr>
                                      <p:tavLst>
                                        <p:tav tm="0">
                                          <p:val>
                                            <p:fltVal val="0"/>
                                          </p:val>
                                        </p:tav>
                                        <p:tav tm="100000">
                                          <p:val>
                                            <p:strVal val="#ppt_h"/>
                                          </p:val>
                                        </p:tav>
                                      </p:tavLst>
                                    </p:anim>
                                    <p:animEffect transition="in" filter="fade">
                                      <p:cBhvr>
                                        <p:cTn id="19" dur="500"/>
                                        <p:tgtEl>
                                          <p:spTgt spid="117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000" dirty="0"/>
              <a:t>Blood Volume </a:t>
            </a:r>
            <a:r>
              <a:rPr lang="en-US" sz="4000" dirty="0" smtClean="0"/>
              <a:t>Control (BVC)</a:t>
            </a:r>
            <a:endParaRPr lang="en-US" sz="4000" dirty="0"/>
          </a:p>
        </p:txBody>
      </p:sp>
      <p:pic>
        <p:nvPicPr>
          <p:cNvPr id="74756"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27553" y="1765316"/>
            <a:ext cx="3156064" cy="2365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74757"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57307" y="4130770"/>
            <a:ext cx="3126310" cy="233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extLst>
      <p:ext uri="{BB962C8B-B14F-4D97-AF65-F5344CB8AC3E}">
        <p14:creationId xmlns:p14="http://schemas.microsoft.com/office/powerpoint/2010/main" val="210923798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l="4100" t="20231" r="5391" b="20477"/>
          <a:stretch/>
        </p:blipFill>
        <p:spPr>
          <a:xfrm>
            <a:off x="1978924" y="968991"/>
            <a:ext cx="8187574" cy="5363572"/>
          </a:xfrm>
          <a:prstGeom prst="roundRect">
            <a:avLst>
              <a:gd name="adj" fmla="val 8594"/>
            </a:avLst>
          </a:prstGeom>
          <a:solidFill>
            <a:srgbClr val="FFFFFF">
              <a:shade val="85000"/>
            </a:srgbClr>
          </a:solidFill>
          <a:ln>
            <a:noFill/>
          </a:ln>
          <a:effectLst/>
        </p:spPr>
      </p:pic>
    </p:spTree>
    <p:extLst>
      <p:ext uri="{BB962C8B-B14F-4D97-AF65-F5344CB8AC3E}">
        <p14:creationId xmlns:p14="http://schemas.microsoft.com/office/powerpoint/2010/main" val="560886370"/>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17866" y="3"/>
            <a:ext cx="5559425" cy="621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0" name="Down Arrow 9"/>
          <p:cNvSpPr>
            <a:spLocks noChangeArrowheads="1"/>
          </p:cNvSpPr>
          <p:nvPr/>
        </p:nvSpPr>
        <p:spPr bwMode="auto">
          <a:xfrm>
            <a:off x="5645150" y="1227141"/>
            <a:ext cx="704850" cy="1265237"/>
          </a:xfrm>
          <a:prstGeom prst="downArrow">
            <a:avLst>
              <a:gd name="adj1" fmla="val 50000"/>
              <a:gd name="adj2" fmla="val 49970"/>
            </a:avLst>
          </a:prstGeom>
          <a:solidFill>
            <a:srgbClr val="33CCCC"/>
          </a:solidFill>
          <a:ln w="9525" algn="ctr">
            <a:solidFill>
              <a:schemeClr val="tx1"/>
            </a:solidFill>
            <a:round/>
            <a:headEnd/>
            <a:tailEnd/>
          </a:ln>
        </p:spPr>
        <p:txBody>
          <a:bodyPr/>
          <a:lstStyle>
            <a:lvl1pPr eaLnBrk="0" hangingPunct="0">
              <a:defRPr sz="7000" b="1">
                <a:solidFill>
                  <a:schemeClr val="tx1"/>
                </a:solidFill>
                <a:latin typeface="Arial" panose="020B0604020202020204" pitchFamily="34" charset="0"/>
                <a:cs typeface="B Nazanin" panose="00000400000000000000" pitchFamily="2" charset="-78"/>
              </a:defRPr>
            </a:lvl1pPr>
            <a:lvl2pPr marL="742950" indent="-285750" eaLnBrk="0" hangingPunct="0">
              <a:defRPr sz="7000" b="1">
                <a:solidFill>
                  <a:schemeClr val="tx1"/>
                </a:solidFill>
                <a:latin typeface="Arial" panose="020B0604020202020204" pitchFamily="34" charset="0"/>
                <a:cs typeface="B Nazanin" panose="00000400000000000000" pitchFamily="2" charset="-78"/>
              </a:defRPr>
            </a:lvl2pPr>
            <a:lvl3pPr marL="1143000" indent="-228600" eaLnBrk="0" hangingPunct="0">
              <a:defRPr sz="7000" b="1">
                <a:solidFill>
                  <a:schemeClr val="tx1"/>
                </a:solidFill>
                <a:latin typeface="Arial" panose="020B0604020202020204" pitchFamily="34" charset="0"/>
                <a:cs typeface="B Nazanin" panose="00000400000000000000" pitchFamily="2" charset="-78"/>
              </a:defRPr>
            </a:lvl3pPr>
            <a:lvl4pPr marL="1600200" indent="-228600" eaLnBrk="0" hangingPunct="0">
              <a:defRPr sz="7000" b="1">
                <a:solidFill>
                  <a:schemeClr val="tx1"/>
                </a:solidFill>
                <a:latin typeface="Arial" panose="020B0604020202020204" pitchFamily="34" charset="0"/>
                <a:cs typeface="B Nazanin" panose="00000400000000000000" pitchFamily="2" charset="-78"/>
              </a:defRPr>
            </a:lvl4pPr>
            <a:lvl5pPr marL="2057400" indent="-228600" eaLnBrk="0" hangingPunct="0">
              <a:defRPr sz="7000" b="1">
                <a:solidFill>
                  <a:schemeClr val="tx1"/>
                </a:solidFill>
                <a:latin typeface="Arial" panose="020B0604020202020204" pitchFamily="34" charset="0"/>
                <a:cs typeface="B Nazanin" panose="00000400000000000000" pitchFamily="2" charset="-78"/>
              </a:defRPr>
            </a:lvl5pPr>
            <a:lvl6pPr marL="25146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6pPr>
            <a:lvl7pPr marL="29718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7pPr>
            <a:lvl8pPr marL="34290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8pPr>
            <a:lvl9pPr marL="3886200" indent="-228600" algn="ctr" eaLnBrk="0" fontAlgn="base" hangingPunct="0">
              <a:spcBef>
                <a:spcPct val="0"/>
              </a:spcBef>
              <a:spcAft>
                <a:spcPct val="0"/>
              </a:spcAft>
              <a:defRPr sz="7000" b="1">
                <a:solidFill>
                  <a:schemeClr val="tx1"/>
                </a:solidFill>
                <a:latin typeface="Arial" panose="020B0604020202020204" pitchFamily="34" charset="0"/>
                <a:cs typeface="B Nazanin" panose="00000400000000000000" pitchFamily="2" charset="-78"/>
              </a:defRPr>
            </a:lvl9pPr>
          </a:lstStyle>
          <a:p>
            <a:pPr eaLnBrk="1" hangingPunct="1"/>
            <a:endParaRPr lang="en-US" altLang="en-US"/>
          </a:p>
        </p:txBody>
      </p:sp>
      <p:pic>
        <p:nvPicPr>
          <p:cNvPr id="11" name="Picture 4" descr="\\server1\Marketing\نازلی\2n.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97078" y="2492375"/>
            <a:ext cx="8670925" cy="2071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674995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15715"/>
                                        </p:tgtEl>
                                        <p:attrNameLst>
                                          <p:attrName>style.visibility</p:attrName>
                                        </p:attrNameLst>
                                      </p:cBhvr>
                                      <p:to>
                                        <p:strVal val="visible"/>
                                      </p:to>
                                    </p:set>
                                    <p:anim calcmode="lin" valueType="num">
                                      <p:cBhvr additive="base">
                                        <p:cTn id="7" dur="500" fill="hold"/>
                                        <p:tgtEl>
                                          <p:spTgt spid="115715"/>
                                        </p:tgtEl>
                                        <p:attrNameLst>
                                          <p:attrName>ppt_x</p:attrName>
                                        </p:attrNameLst>
                                      </p:cBhvr>
                                      <p:tavLst>
                                        <p:tav tm="0">
                                          <p:val>
                                            <p:strVal val="#ppt_x"/>
                                          </p:val>
                                        </p:tav>
                                        <p:tav tm="100000">
                                          <p:val>
                                            <p:strVal val="#ppt_x"/>
                                          </p:val>
                                        </p:tav>
                                      </p:tavLst>
                                    </p:anim>
                                    <p:anim calcmode="lin" valueType="num">
                                      <p:cBhvr additive="base">
                                        <p:cTn id="8" dur="500" fill="hold"/>
                                        <p:tgtEl>
                                          <p:spTgt spid="11571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barn(inVertical)">
                                      <p:cBhvr>
                                        <p:cTn id="13" dur="500"/>
                                        <p:tgtEl>
                                          <p:spTgt spid="10"/>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sz="4400" dirty="0" smtClean="0"/>
              <a:t>Temperature</a:t>
            </a:r>
            <a:endParaRPr lang="en-US" sz="4400" dirty="0"/>
          </a:p>
        </p:txBody>
      </p:sp>
      <p:sp>
        <p:nvSpPr>
          <p:cNvPr id="5" name="Content Placeholder 4"/>
          <p:cNvSpPr>
            <a:spLocks noGrp="1"/>
          </p:cNvSpPr>
          <p:nvPr>
            <p:ph sz="quarter" idx="10"/>
          </p:nvPr>
        </p:nvSpPr>
        <p:spPr>
          <a:xfrm>
            <a:off x="154678" y="1875163"/>
            <a:ext cx="11509942" cy="3815953"/>
          </a:xfrm>
        </p:spPr>
        <p:txBody>
          <a:bodyPr>
            <a:normAutofit/>
          </a:bodyPr>
          <a:lstStyle/>
          <a:p>
            <a:pPr>
              <a:lnSpc>
                <a:spcPct val="250000"/>
              </a:lnSpc>
            </a:pPr>
            <a:r>
              <a:rPr lang="en-US" sz="2000" dirty="0">
                <a:solidFill>
                  <a:schemeClr val="tx1"/>
                </a:solidFill>
              </a:rPr>
              <a:t>BG measurements with currently available test strips </a:t>
            </a:r>
            <a:r>
              <a:rPr lang="en-US" sz="2000" dirty="0" smtClean="0">
                <a:solidFill>
                  <a:schemeClr val="tx1"/>
                </a:solidFill>
              </a:rPr>
              <a:t>are </a:t>
            </a:r>
            <a:r>
              <a:rPr lang="en-US" sz="2000" b="1" dirty="0" smtClean="0">
                <a:solidFill>
                  <a:schemeClr val="tx1"/>
                </a:solidFill>
              </a:rPr>
              <a:t>temperature-dependent.</a:t>
            </a:r>
          </a:p>
          <a:p>
            <a:pPr>
              <a:lnSpc>
                <a:spcPct val="250000"/>
              </a:lnSpc>
            </a:pPr>
            <a:r>
              <a:rPr lang="en-US" sz="2000" dirty="0">
                <a:solidFill>
                  <a:schemeClr val="tx1"/>
                </a:solidFill>
              </a:rPr>
              <a:t>patients should be instructed to use BG systems within the specified operating temperature range only</a:t>
            </a:r>
            <a:endParaRPr lang="en-US" sz="2000" dirty="0"/>
          </a:p>
        </p:txBody>
      </p:sp>
      <p:sp>
        <p:nvSpPr>
          <p:cNvPr id="6" name="Rounded Rectangle 5"/>
          <p:cNvSpPr/>
          <p:nvPr/>
        </p:nvSpPr>
        <p:spPr>
          <a:xfrm>
            <a:off x="3264090" y="4449170"/>
            <a:ext cx="5663821" cy="1241946"/>
          </a:xfrm>
          <a:prstGeom prst="roundRect">
            <a:avLst/>
          </a:prstGeom>
          <a:solidFill>
            <a:srgbClr val="002060"/>
          </a:solidFill>
        </p:spPr>
        <p:style>
          <a:lnRef idx="0">
            <a:schemeClr val="accent5"/>
          </a:lnRef>
          <a:fillRef idx="3">
            <a:schemeClr val="accent5"/>
          </a:fillRef>
          <a:effectRef idx="3">
            <a:schemeClr val="accent5"/>
          </a:effectRef>
          <a:fontRef idx="minor">
            <a:schemeClr val="lt1"/>
          </a:fontRef>
        </p:style>
        <p:txBody>
          <a:bodyPr rtlCol="0" anchor="ctr"/>
          <a:lstStyle/>
          <a:p>
            <a:pPr algn="ctr"/>
            <a:r>
              <a:rPr lang="en-US" sz="3200" b="1" dirty="0" smtClean="0">
                <a:solidFill>
                  <a:schemeClr val="bg1"/>
                </a:solidFill>
              </a:rPr>
              <a:t>Built-in temperature sensor</a:t>
            </a:r>
            <a:endParaRPr lang="en-US" sz="3200" b="1" dirty="0">
              <a:solidFill>
                <a:schemeClr val="bg1"/>
              </a:solidFill>
            </a:endParaRPr>
          </a:p>
        </p:txBody>
      </p:sp>
      <p:sp>
        <p:nvSpPr>
          <p:cNvPr id="7" name="Rectangle 6"/>
          <p:cNvSpPr/>
          <p:nvPr/>
        </p:nvSpPr>
        <p:spPr>
          <a:xfrm>
            <a:off x="209048" y="6162272"/>
            <a:ext cx="11455572" cy="276999"/>
          </a:xfrm>
          <a:prstGeom prst="rect">
            <a:avLst/>
          </a:prstGeom>
        </p:spPr>
        <p:txBody>
          <a:bodyPr wrap="none">
            <a:spAutoFit/>
          </a:bodyPr>
          <a:lstStyle/>
          <a:p>
            <a:r>
              <a:rPr lang="en-US" sz="1200" dirty="0" err="1">
                <a:cs typeface="B Nazanin" panose="00000400000000000000" pitchFamily="2" charset="-78"/>
              </a:rPr>
              <a:t>Erbach</a:t>
            </a:r>
            <a:r>
              <a:rPr lang="en-US" sz="1200" dirty="0">
                <a:cs typeface="B Nazanin" panose="00000400000000000000" pitchFamily="2" charset="-78"/>
              </a:rPr>
              <a:t>, M., </a:t>
            </a:r>
            <a:r>
              <a:rPr lang="en-US" sz="1200" dirty="0" err="1">
                <a:cs typeface="B Nazanin" panose="00000400000000000000" pitchFamily="2" charset="-78"/>
              </a:rPr>
              <a:t>Freckmann</a:t>
            </a:r>
            <a:r>
              <a:rPr lang="en-US" sz="1200" dirty="0">
                <a:cs typeface="B Nazanin" panose="00000400000000000000" pitchFamily="2" charset="-78"/>
              </a:rPr>
              <a:t>, G, et al (2016). Interferences and Limitations in Blood Glucose Self-Testing: An Overview of the Current Knowledge. </a:t>
            </a:r>
            <a:r>
              <a:rPr lang="fr-FR" sz="1200" i="1" dirty="0">
                <a:cs typeface="B Nazanin" panose="00000400000000000000" pitchFamily="2" charset="-78"/>
              </a:rPr>
              <a:t>J Diabetes </a:t>
            </a:r>
            <a:r>
              <a:rPr lang="fr-FR" sz="1200" i="1" dirty="0" err="1">
                <a:cs typeface="B Nazanin" panose="00000400000000000000" pitchFamily="2" charset="-78"/>
              </a:rPr>
              <a:t>Sci</a:t>
            </a:r>
            <a:r>
              <a:rPr lang="fr-FR" sz="1200" i="1" dirty="0">
                <a:cs typeface="B Nazanin" panose="00000400000000000000" pitchFamily="2" charset="-78"/>
              </a:rPr>
              <a:t> </a:t>
            </a:r>
            <a:r>
              <a:rPr lang="fr-FR" sz="1200" i="1" dirty="0" err="1">
                <a:cs typeface="B Nazanin" panose="00000400000000000000" pitchFamily="2" charset="-78"/>
              </a:rPr>
              <a:t>Technol</a:t>
            </a:r>
            <a:r>
              <a:rPr lang="fr-FR" sz="1200" i="1" dirty="0">
                <a:cs typeface="B Nazanin" panose="00000400000000000000" pitchFamily="2" charset="-78"/>
              </a:rPr>
              <a:t>, 10</a:t>
            </a:r>
            <a:r>
              <a:rPr lang="fr-FR" sz="1200" dirty="0">
                <a:cs typeface="B Nazanin" panose="00000400000000000000" pitchFamily="2" charset="-78"/>
              </a:rPr>
              <a:t>(5), 1161-1168. </a:t>
            </a:r>
            <a:endParaRPr lang="en-US" sz="1200" i="1" dirty="0">
              <a:cs typeface="B Nazanin" panose="00000400000000000000" pitchFamily="2" charset="-78"/>
            </a:endParaRPr>
          </a:p>
        </p:txBody>
      </p:sp>
    </p:spTree>
    <p:extLst>
      <p:ext uri="{BB962C8B-B14F-4D97-AF65-F5344CB8AC3E}">
        <p14:creationId xmlns:p14="http://schemas.microsoft.com/office/powerpoint/2010/main" val="2546119277"/>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a:bodyPr>
          <a:lstStyle/>
          <a:p>
            <a:pPr lvl="0"/>
            <a:r>
              <a:rPr lang="en-US" altLang="en-US" sz="36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BGM </a:t>
            </a:r>
            <a:r>
              <a:rPr lang="en-US" altLang="en-US" sz="3600" b="1"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measurement technology</a:t>
            </a:r>
            <a:endParaRPr lang="en-US" sz="36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Content Placeholder 5"/>
          <p:cNvSpPr>
            <a:spLocks noGrp="1"/>
          </p:cNvSpPr>
          <p:nvPr>
            <p:ph sz="quarter" idx="10"/>
          </p:nvPr>
        </p:nvSpPr>
        <p:spPr/>
        <p:txBody>
          <a:bodyPr>
            <a:normAutofit/>
          </a:bodyPr>
          <a:lstStyle/>
          <a:p>
            <a:pPr marL="514350" indent="-514350">
              <a:buFont typeface="+mj-lt"/>
              <a:buAutoNum type="arabicPeriod"/>
            </a:pPr>
            <a:r>
              <a:rPr lang="en-US" sz="2800" b="1" dirty="0" smtClean="0">
                <a:solidFill>
                  <a:schemeClr val="tx1"/>
                </a:solidFill>
              </a:rPr>
              <a:t>Reflectance (photometric)</a:t>
            </a:r>
          </a:p>
          <a:p>
            <a:pPr marL="514350" indent="-514350">
              <a:buFont typeface="+mj-lt"/>
              <a:buAutoNum type="arabicPeriod"/>
            </a:pPr>
            <a:r>
              <a:rPr lang="en-US" sz="2800" b="1" dirty="0" smtClean="0">
                <a:solidFill>
                  <a:schemeClr val="tx1"/>
                </a:solidFill>
              </a:rPr>
              <a:t>Electrochemical (amperometric)</a:t>
            </a:r>
            <a:endParaRPr lang="en-US" sz="2800" b="1" dirty="0"/>
          </a:p>
        </p:txBody>
      </p:sp>
      <p:pic>
        <p:nvPicPr>
          <p:cNvPr id="7" name="Picture 4" descr="http://www.accu-chek.in/images/im_p102_qcs_products.gif"/>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b="6818"/>
          <a:stretch>
            <a:fillRect/>
          </a:stretch>
        </p:blipFill>
        <p:spPr bwMode="auto">
          <a:xfrm>
            <a:off x="9375195" y="2285668"/>
            <a:ext cx="2796819" cy="2866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5" descr="http://www.accu-chek.in/images/im_p100_qcs_products.gif"/>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b="4878"/>
          <a:stretch>
            <a:fillRect/>
          </a:stretch>
        </p:blipFill>
        <p:spPr bwMode="auto">
          <a:xfrm>
            <a:off x="7064659" y="2902352"/>
            <a:ext cx="2520950" cy="2582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p:nvSpPr>
        <p:spPr>
          <a:xfrm>
            <a:off x="527383" y="6101619"/>
            <a:ext cx="10886698" cy="307777"/>
          </a:xfrm>
          <a:prstGeom prst="rect">
            <a:avLst/>
          </a:prstGeom>
        </p:spPr>
        <p:txBody>
          <a:bodyPr wrap="square">
            <a:spAutoFit/>
          </a:bodyPr>
          <a:lstStyle/>
          <a:p>
            <a:pPr marL="342900" indent="-342900">
              <a:defRPr/>
            </a:pPr>
            <a:r>
              <a:rPr kumimoji="1" lang="en-US" altLang="ja-JP" sz="1400" dirty="0">
                <a:solidFill>
                  <a:schemeClr val="tx2">
                    <a:lumMod val="50000"/>
                  </a:schemeClr>
                </a:solidFill>
              </a:rPr>
              <a:t>William A Alto et al, Assuring the Accuracy of Home Glucose Monitoring, </a:t>
            </a:r>
            <a:r>
              <a:rPr kumimoji="1" lang="en-US" altLang="ja-JP" sz="1400" dirty="0" smtClean="0">
                <a:solidFill>
                  <a:schemeClr val="tx2">
                    <a:lumMod val="50000"/>
                  </a:schemeClr>
                </a:solidFill>
              </a:rPr>
              <a:t>Diabetes Technology </a:t>
            </a:r>
            <a:r>
              <a:rPr kumimoji="1" lang="en-US" altLang="ja-JP" sz="1400" dirty="0">
                <a:solidFill>
                  <a:schemeClr val="tx2">
                    <a:lumMod val="50000"/>
                  </a:schemeClr>
                </a:solidFill>
              </a:rPr>
              <a:t>&amp; Therapeutics 8(3) 2001</a:t>
            </a:r>
          </a:p>
        </p:txBody>
      </p:sp>
    </p:spTree>
    <p:extLst>
      <p:ext uri="{BB962C8B-B14F-4D97-AF65-F5344CB8AC3E}">
        <p14:creationId xmlns:p14="http://schemas.microsoft.com/office/powerpoint/2010/main" val="117168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7" dur="500"/>
                                        <p:tgtEl>
                                          <p:spTgt spid="6">
                                            <p:txEl>
                                              <p:pRg st="1" end="1"/>
                                            </p:txEl>
                                          </p:spTgt>
                                        </p:tgtEl>
                                        <p:attrNameLst>
                                          <p:attrName>ppt_y</p:attrName>
                                        </p:attrNameLst>
                                      </p:cBhvr>
                                      <p:tavLst>
                                        <p:tav tm="0">
                                          <p:val>
                                            <p:strVal val="ppt_y"/>
                                          </p:val>
                                        </p:tav>
                                        <p:tav tm="100000">
                                          <p:val>
                                            <p:strVal val="1+ppt_h/2"/>
                                          </p:val>
                                        </p:tav>
                                      </p:tavLst>
                                    </p:anim>
                                    <p:set>
                                      <p:cBhvr>
                                        <p:cTn id="8" dur="1" fill="hold">
                                          <p:stCondLst>
                                            <p:cond delay="499"/>
                                          </p:stCondLst>
                                        </p:cTn>
                                        <p:tgtEl>
                                          <p:spTgt spid="6">
                                            <p:txEl>
                                              <p:pRg st="1" end="1"/>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sz="quarter" idx="4294967295"/>
          </p:nvPr>
        </p:nvPicPr>
        <p:blipFill rotWithShape="1">
          <a:blip r:embed="rId2">
            <a:extLst>
              <a:ext uri="{28A0092B-C50C-407E-A947-70E740481C1C}">
                <a14:useLocalDpi xmlns:a14="http://schemas.microsoft.com/office/drawing/2010/main" val="0"/>
              </a:ext>
            </a:extLst>
          </a:blip>
          <a:srcRect t="3542"/>
          <a:stretch/>
        </p:blipFill>
        <p:spPr>
          <a:xfrm>
            <a:off x="1433015" y="245660"/>
            <a:ext cx="9225888" cy="6189260"/>
          </a:xfrm>
          <a:prstGeom prst="roundRect">
            <a:avLst>
              <a:gd name="adj" fmla="val 8594"/>
            </a:avLst>
          </a:prstGeom>
          <a:solidFill>
            <a:srgbClr val="FFFFFF">
              <a:shade val="85000"/>
            </a:srgbClr>
          </a:solidFill>
          <a:ln>
            <a:noFill/>
          </a:ln>
          <a:effectLst/>
        </p:spPr>
      </p:pic>
    </p:spTree>
    <p:extLst>
      <p:ext uri="{BB962C8B-B14F-4D97-AF65-F5344CB8AC3E}">
        <p14:creationId xmlns:p14="http://schemas.microsoft.com/office/powerpoint/2010/main" val="7959828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idx="1"/>
          </p:nvPr>
        </p:nvSpPr>
        <p:spPr/>
        <p:txBody>
          <a:bodyPr anchor="b"/>
          <a:lstStyle/>
          <a:p>
            <a:r>
              <a:rPr lang="en-US" dirty="0" smtClean="0"/>
              <a:t>Farir Asa Teb</a:t>
            </a:r>
          </a:p>
          <a:p>
            <a:r>
              <a:rPr lang="en-US" dirty="0" smtClean="0"/>
              <a:t>Medical Affaires</a:t>
            </a:r>
          </a:p>
        </p:txBody>
      </p:sp>
      <p:sp>
        <p:nvSpPr>
          <p:cNvPr id="4" name="Title 3"/>
          <p:cNvSpPr>
            <a:spLocks noGrp="1"/>
          </p:cNvSpPr>
          <p:nvPr>
            <p:ph type="title"/>
          </p:nvPr>
        </p:nvSpPr>
        <p:spPr/>
        <p:txBody>
          <a:bodyPr/>
          <a:lstStyle/>
          <a:p>
            <a:pPr algn="ctr"/>
            <a:r>
              <a:rPr lang="en-US" sz="4800" b="1" dirty="0" smtClean="0">
                <a:cs typeface="+mn-cs"/>
              </a:rPr>
              <a:t>Thank you for your attention</a:t>
            </a:r>
            <a:endParaRPr lang="en-US" dirty="0">
              <a:cs typeface="+mn-cs"/>
            </a:endParaRPr>
          </a:p>
        </p:txBody>
      </p:sp>
    </p:spTree>
    <p:extLst>
      <p:ext uri="{BB962C8B-B14F-4D97-AF65-F5344CB8AC3E}">
        <p14:creationId xmlns:p14="http://schemas.microsoft.com/office/powerpoint/2010/main" val="350767048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sz="4000" b="1" dirty="0" smtClean="0">
                <a:latin typeface="Arial" panose="020B0604020202020204" pitchFamily="34" charset="0"/>
                <a:cs typeface="Arial" panose="020B0604020202020204" pitchFamily="34" charset="0"/>
              </a:rPr>
              <a:t>SMBG and HbA1c Mismatch</a:t>
            </a:r>
            <a:endParaRPr lang="en-US" sz="4000" b="1" dirty="0">
              <a:latin typeface="Arial" panose="020B0604020202020204" pitchFamily="34" charset="0"/>
              <a:cs typeface="Arial" panose="020B0604020202020204" pitchFamily="34" charset="0"/>
            </a:endParaRPr>
          </a:p>
        </p:txBody>
      </p:sp>
      <p:sp>
        <p:nvSpPr>
          <p:cNvPr id="7" name="Content Placeholder 6"/>
          <p:cNvSpPr>
            <a:spLocks noGrp="1"/>
          </p:cNvSpPr>
          <p:nvPr>
            <p:ph sz="quarter" idx="10"/>
          </p:nvPr>
        </p:nvSpPr>
        <p:spPr>
          <a:xfrm>
            <a:off x="612727" y="1914144"/>
            <a:ext cx="9299369" cy="4340352"/>
          </a:xfrm>
        </p:spPr>
        <p:txBody>
          <a:bodyPr>
            <a:normAutofit/>
          </a:bodyPr>
          <a:lstStyle/>
          <a:p>
            <a:pPr marL="514350" lvl="0" indent="-514350">
              <a:buFont typeface="+mj-lt"/>
              <a:buAutoNum type="arabicPeriod"/>
            </a:pPr>
            <a:r>
              <a:rPr lang="en-US" sz="2800" dirty="0"/>
              <a:t>SMBG Frequency and Timing</a:t>
            </a:r>
          </a:p>
          <a:p>
            <a:pPr marL="514350" lvl="0" indent="-514350">
              <a:buFont typeface="+mj-lt"/>
              <a:buAutoNum type="arabicPeriod"/>
            </a:pPr>
            <a:endParaRPr lang="en-US" sz="2800" dirty="0"/>
          </a:p>
          <a:p>
            <a:pPr marL="514350" lvl="0" indent="-514350">
              <a:buFont typeface="+mj-lt"/>
              <a:buAutoNum type="arabicPeriod"/>
            </a:pPr>
            <a:endParaRPr lang="en-US" sz="2800" dirty="0"/>
          </a:p>
          <a:p>
            <a:pPr marL="514350" lvl="0" indent="-514350">
              <a:buFont typeface="+mj-lt"/>
              <a:buAutoNum type="arabicPeriod"/>
            </a:pPr>
            <a:r>
              <a:rPr lang="en-US" sz="2800" dirty="0"/>
              <a:t>Shared glucometer and data</a:t>
            </a:r>
          </a:p>
          <a:p>
            <a:pPr marL="457200" indent="-457200">
              <a:lnSpc>
                <a:spcPct val="200000"/>
              </a:lnSpc>
              <a:buFont typeface="+mj-lt"/>
              <a:buAutoNum type="arabicPeriod"/>
            </a:pPr>
            <a:endParaRPr lang="en-US" dirty="0"/>
          </a:p>
        </p:txBody>
      </p:sp>
      <p:pic>
        <p:nvPicPr>
          <p:cNvPr id="8"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14301" y="3352800"/>
            <a:ext cx="4767311" cy="3178207"/>
          </a:xfrm>
          <a:prstGeom prst="roundRect">
            <a:avLst>
              <a:gd name="adj" fmla="val 8594"/>
            </a:avLst>
          </a:prstGeom>
          <a:solidFill>
            <a:srgbClr val="FFFFFF">
              <a:shade val="85000"/>
            </a:srgbClr>
          </a:solidFill>
          <a:ln>
            <a:noFill/>
          </a:ln>
          <a:effectLst/>
        </p:spPr>
      </p:pic>
    </p:spTree>
    <p:extLst>
      <p:ext uri="{BB962C8B-B14F-4D97-AF65-F5344CB8AC3E}">
        <p14:creationId xmlns:p14="http://schemas.microsoft.com/office/powerpoint/2010/main" val="1317478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xEl>
                                              <p:pRg st="3" end="3"/>
                                            </p:txEl>
                                          </p:spTgt>
                                        </p:tgtEl>
                                        <p:attrNameLst>
                                          <p:attrName>style.visibility</p:attrName>
                                        </p:attrNameLst>
                                      </p:cBhvr>
                                      <p:to>
                                        <p:strVal val="visible"/>
                                      </p:to>
                                    </p:set>
                                    <p:animEffect transition="in" filter="fade">
                                      <p:cBhvr>
                                        <p:cTn id="14" dur="1000"/>
                                        <p:tgtEl>
                                          <p:spTgt spid="7">
                                            <p:txEl>
                                              <p:pRg st="3" end="3"/>
                                            </p:txEl>
                                          </p:spTgt>
                                        </p:tgtEl>
                                      </p:cBhvr>
                                    </p:animEffect>
                                    <p:anim calcmode="lin" valueType="num">
                                      <p:cBhvr>
                                        <p:cTn id="15"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sz="3200" b="1"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His 7-Point SMBG report has been shown:</a:t>
            </a:r>
            <a:endParaRPr lang="en-US" sz="32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nvGrpSpPr>
          <p:cNvPr id="5" name="Group 4"/>
          <p:cNvGrpSpPr/>
          <p:nvPr/>
        </p:nvGrpSpPr>
        <p:grpSpPr>
          <a:xfrm>
            <a:off x="612727" y="1840992"/>
            <a:ext cx="10713645" cy="4596387"/>
            <a:chOff x="1876047" y="1926907"/>
            <a:chExt cx="8667672" cy="3999738"/>
          </a:xfrm>
        </p:grpSpPr>
        <p:sp>
          <p:nvSpPr>
            <p:cNvPr id="39939" name="Rectangle 99"/>
            <p:cNvSpPr>
              <a:spLocks noChangeArrowheads="1"/>
            </p:cNvSpPr>
            <p:nvPr/>
          </p:nvSpPr>
          <p:spPr bwMode="auto">
            <a:xfrm>
              <a:off x="3034345" y="2401934"/>
              <a:ext cx="6085886" cy="63431"/>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40" name="Group 164"/>
            <p:cNvGrpSpPr>
              <a:grpSpLocks/>
            </p:cNvGrpSpPr>
            <p:nvPr/>
          </p:nvGrpSpPr>
          <p:grpSpPr bwMode="auto">
            <a:xfrm>
              <a:off x="8253284" y="2300442"/>
              <a:ext cx="699203" cy="508858"/>
              <a:chOff x="4429" y="2058"/>
              <a:chExt cx="502" cy="477"/>
            </a:xfrm>
          </p:grpSpPr>
          <p:sp>
            <p:nvSpPr>
              <p:cNvPr id="41930" name="Freeform 100"/>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1" name="Freeform 101"/>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2" name="Freeform 102"/>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3" name="Freeform 103"/>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4" name="Freeform 104"/>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5" name="Freeform 105"/>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6" name="Freeform 106"/>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7" name="Freeform 107"/>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8" name="Freeform 108"/>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9" name="Freeform 109"/>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0" name="Freeform 110"/>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1" name="Freeform 111"/>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2" name="Freeform 112"/>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3" name="Freeform 113"/>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4" name="Freeform 114"/>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5" name="Freeform 115"/>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6" name="Freeform 116"/>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7" name="Freeform 117"/>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8" name="Freeform 118"/>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9" name="Freeform 119"/>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0" name="Freeform 120"/>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1" name="Freeform 121"/>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2" name="Freeform 122"/>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3" name="Freeform 123"/>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4" name="Freeform 124"/>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5" name="Freeform 125"/>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6" name="Freeform 126"/>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7" name="Freeform 127"/>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8" name="Freeform 128"/>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9" name="Freeform 129"/>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0" name="Freeform 130"/>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1" name="Freeform 131"/>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2" name="Freeform 132"/>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3" name="Freeform 133"/>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4" name="Freeform 134"/>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5" name="Freeform 135"/>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6" name="Freeform 136"/>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7" name="Freeform 137"/>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8" name="Freeform 138"/>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9" name="Freeform 139"/>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0" name="Freeform 140"/>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1" name="Freeform 141"/>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2" name="Freeform 142"/>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3" name="Freeform 143"/>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4" name="Freeform 144"/>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5" name="Freeform 145"/>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6" name="Freeform 146"/>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7" name="Freeform 147"/>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8" name="Freeform 148"/>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9" name="Freeform 149"/>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0" name="Freeform 150"/>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1" name="Freeform 151"/>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2" name="Freeform 152"/>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3" name="Freeform 153"/>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4" name="Freeform 154"/>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5" name="Freeform 155"/>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6" name="Freeform 156"/>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7" name="Freeform 157"/>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8" name="Freeform 158"/>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9" name="Freeform 159"/>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0" name="Freeform 160"/>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1" name="Freeform 161"/>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2" name="Freeform 162"/>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3" name="Freeform 163"/>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41" name="Group 218"/>
            <p:cNvGrpSpPr>
              <a:grpSpLocks/>
            </p:cNvGrpSpPr>
            <p:nvPr/>
          </p:nvGrpSpPr>
          <p:grpSpPr bwMode="auto">
            <a:xfrm>
              <a:off x="4376314" y="2297626"/>
              <a:ext cx="710177" cy="511677"/>
              <a:chOff x="1648" y="2056"/>
              <a:chExt cx="509" cy="478"/>
            </a:xfrm>
          </p:grpSpPr>
          <p:sp>
            <p:nvSpPr>
              <p:cNvPr id="41877" name="Freeform 165"/>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8" name="Freeform 166"/>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9" name="Freeform 167"/>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0" name="Freeform 168"/>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1" name="Freeform 169"/>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2" name="Freeform 170"/>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3" name="Freeform 171"/>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4" name="Freeform 172"/>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5" name="Freeform 173"/>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6" name="Freeform 174"/>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7" name="Freeform 175"/>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8" name="Freeform 176"/>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9" name="Freeform 177"/>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0" name="Freeform 178"/>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1" name="Freeform 179"/>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2" name="Freeform 180"/>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3" name="Freeform 181"/>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4" name="Freeform 182"/>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5" name="Freeform 183"/>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6" name="Freeform 184"/>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7" name="Freeform 185"/>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8" name="Freeform 186"/>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9" name="Freeform 187"/>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0" name="Freeform 188"/>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1" name="Freeform 189"/>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2" name="Freeform 190"/>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3" name="Freeform 191"/>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4" name="Freeform 192"/>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5" name="Freeform 193"/>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6" name="Freeform 194"/>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7" name="Freeform 195"/>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8" name="Freeform 196"/>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9" name="Freeform 197"/>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0" name="Freeform 198"/>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1" name="Freeform 199"/>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2" name="Freeform 200"/>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3" name="Freeform 201"/>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4" name="Freeform 202"/>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5" name="Freeform 203"/>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6" name="Freeform 204"/>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7" name="Freeform 205"/>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8" name="Freeform 206"/>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9" name="Freeform 207"/>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0" name="Freeform 208"/>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1" name="Freeform 209"/>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2" name="Freeform 210"/>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3" name="Freeform 211"/>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4" name="Freeform 212"/>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5" name="Freeform 213"/>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6" name="Freeform 214"/>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7" name="Freeform 215"/>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8" name="Freeform 216"/>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9" name="Freeform 217"/>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42" name="Group 288"/>
            <p:cNvGrpSpPr>
              <a:grpSpLocks/>
            </p:cNvGrpSpPr>
            <p:nvPr/>
          </p:nvGrpSpPr>
          <p:grpSpPr bwMode="auto">
            <a:xfrm>
              <a:off x="6293632" y="2301855"/>
              <a:ext cx="710176" cy="504629"/>
              <a:chOff x="3023" y="2060"/>
              <a:chExt cx="509" cy="472"/>
            </a:xfrm>
          </p:grpSpPr>
          <p:sp>
            <p:nvSpPr>
              <p:cNvPr id="41808" name="Freeform 219"/>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09" name="Freeform 220"/>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0" name="Freeform 221"/>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1" name="Freeform 222"/>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2" name="Freeform 223"/>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3" name="Freeform 224"/>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4" name="Freeform 225"/>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5" name="Freeform 226"/>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6" name="Freeform 227"/>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7" name="Freeform 228"/>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8" name="Freeform 229"/>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9" name="Freeform 230"/>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0" name="Freeform 231"/>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1" name="Freeform 232"/>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2" name="Freeform 233"/>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3" name="Freeform 234"/>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4" name="Freeform 235"/>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5" name="Freeform 236"/>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6" name="Freeform 237"/>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7" name="Freeform 238"/>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8" name="Freeform 239"/>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9" name="Freeform 240"/>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0" name="Freeform 241"/>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1" name="Freeform 242"/>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2" name="Freeform 243"/>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3" name="Freeform 244"/>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4" name="Freeform 245"/>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5" name="Freeform 246"/>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6" name="Freeform 247"/>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7" name="Freeform 248"/>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8" name="Freeform 249"/>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9" name="Freeform 250"/>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0" name="Freeform 251"/>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1" name="Freeform 252"/>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2" name="Freeform 253"/>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3" name="Freeform 254"/>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4" name="Freeform 255"/>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5" name="Freeform 256"/>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6" name="Freeform 257"/>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7" name="Freeform 258"/>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8" name="Freeform 259"/>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9" name="Freeform 260"/>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0" name="Freeform 261"/>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1" name="Freeform 262"/>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2" name="Freeform 263"/>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3" name="Freeform 264"/>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4" name="Freeform 265"/>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5" name="Freeform 266"/>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6" name="Freeform 267"/>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7" name="Freeform 268"/>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8" name="Freeform 269"/>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9" name="Freeform 270"/>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0" name="Freeform 271"/>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1" name="Freeform 272"/>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2" name="Freeform 273"/>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3" name="Freeform 274"/>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4" name="Freeform 275"/>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5" name="Freeform 276"/>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6" name="Freeform 277"/>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7" name="Freeform 278"/>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8" name="Freeform 279"/>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9" name="Freeform 280"/>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0" name="Freeform 281"/>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1" name="Freeform 282"/>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2" name="Freeform 283"/>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3" name="Freeform 284"/>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4" name="Freeform 285"/>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5" name="Freeform 286"/>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6" name="Freeform 287"/>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43" name="Group 291"/>
            <p:cNvGrpSpPr>
              <a:grpSpLocks/>
            </p:cNvGrpSpPr>
            <p:nvPr/>
          </p:nvGrpSpPr>
          <p:grpSpPr bwMode="auto">
            <a:xfrm>
              <a:off x="8225063" y="2772650"/>
              <a:ext cx="735260" cy="253724"/>
              <a:chOff x="4409" y="2501"/>
              <a:chExt cx="527" cy="237"/>
            </a:xfrm>
          </p:grpSpPr>
          <p:sp>
            <p:nvSpPr>
              <p:cNvPr id="41806" name="Freeform 289"/>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807" name="Freeform 290"/>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44" name="Rectangle 292"/>
            <p:cNvSpPr>
              <a:spLocks noChangeArrowheads="1"/>
            </p:cNvSpPr>
            <p:nvPr/>
          </p:nvSpPr>
          <p:spPr bwMode="auto">
            <a:xfrm>
              <a:off x="8549343" y="2775473"/>
              <a:ext cx="344645"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صبحانه</a:t>
              </a:r>
              <a:endParaRPr lang="en-US" altLang="en-US" sz="1200">
                <a:solidFill>
                  <a:prstClr val="black"/>
                </a:solidFill>
                <a:latin typeface="Arial" panose="020B0604020202020204" pitchFamily="34" charset="0"/>
                <a:cs typeface="Arial" panose="020B0604020202020204" pitchFamily="34" charset="0"/>
              </a:endParaRPr>
            </a:p>
          </p:txBody>
        </p:sp>
        <p:grpSp>
          <p:nvGrpSpPr>
            <p:cNvPr id="39945" name="Group 295"/>
            <p:cNvGrpSpPr>
              <a:grpSpLocks/>
            </p:cNvGrpSpPr>
            <p:nvPr/>
          </p:nvGrpSpPr>
          <p:grpSpPr bwMode="auto">
            <a:xfrm>
              <a:off x="6276390" y="2772650"/>
              <a:ext cx="735261" cy="253724"/>
              <a:chOff x="3011" y="2501"/>
              <a:chExt cx="527" cy="237"/>
            </a:xfrm>
          </p:grpSpPr>
          <p:sp>
            <p:nvSpPr>
              <p:cNvPr id="41804" name="Freeform 293"/>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805" name="Freeform 294"/>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46" name="Rectangle 296"/>
            <p:cNvSpPr>
              <a:spLocks noChangeArrowheads="1"/>
            </p:cNvSpPr>
            <p:nvPr/>
          </p:nvSpPr>
          <p:spPr bwMode="auto">
            <a:xfrm>
              <a:off x="6653230" y="2775473"/>
              <a:ext cx="173125"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نهار</a:t>
              </a:r>
              <a:endParaRPr lang="en-US" altLang="en-US" sz="1200">
                <a:solidFill>
                  <a:prstClr val="black"/>
                </a:solidFill>
                <a:latin typeface="Arial" panose="020B0604020202020204" pitchFamily="34" charset="0"/>
                <a:cs typeface="Arial" panose="020B0604020202020204" pitchFamily="34" charset="0"/>
              </a:endParaRPr>
            </a:p>
          </p:txBody>
        </p:sp>
        <p:grpSp>
          <p:nvGrpSpPr>
            <p:cNvPr id="39947" name="Group 299"/>
            <p:cNvGrpSpPr>
              <a:grpSpLocks/>
            </p:cNvGrpSpPr>
            <p:nvPr/>
          </p:nvGrpSpPr>
          <p:grpSpPr bwMode="auto">
            <a:xfrm>
              <a:off x="4359069" y="2781107"/>
              <a:ext cx="735260" cy="253724"/>
              <a:chOff x="1635" y="2509"/>
              <a:chExt cx="527" cy="237"/>
            </a:xfrm>
          </p:grpSpPr>
          <p:sp>
            <p:nvSpPr>
              <p:cNvPr id="41802" name="Freeform 297"/>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803" name="Freeform 298"/>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48" name="Rectangle 300"/>
            <p:cNvSpPr>
              <a:spLocks noChangeArrowheads="1"/>
            </p:cNvSpPr>
            <p:nvPr/>
          </p:nvSpPr>
          <p:spPr bwMode="auto">
            <a:xfrm>
              <a:off x="4673996" y="2783930"/>
              <a:ext cx="18113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شام</a:t>
              </a:r>
              <a:endParaRPr lang="en-US" altLang="en-US" sz="1200">
                <a:solidFill>
                  <a:prstClr val="black"/>
                </a:solidFill>
                <a:latin typeface="Arial" panose="020B0604020202020204" pitchFamily="34" charset="0"/>
                <a:cs typeface="Arial" panose="020B0604020202020204" pitchFamily="34" charset="0"/>
              </a:endParaRPr>
            </a:p>
          </p:txBody>
        </p:sp>
        <p:sp>
          <p:nvSpPr>
            <p:cNvPr id="39949" name="Rectangle 301"/>
            <p:cNvSpPr>
              <a:spLocks noChangeArrowheads="1"/>
            </p:cNvSpPr>
            <p:nvPr/>
          </p:nvSpPr>
          <p:spPr bwMode="auto">
            <a:xfrm>
              <a:off x="4217975" y="2245469"/>
              <a:ext cx="56439"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0" name="Rectangle 302"/>
            <p:cNvSpPr>
              <a:spLocks noChangeArrowheads="1"/>
            </p:cNvSpPr>
            <p:nvPr/>
          </p:nvSpPr>
          <p:spPr bwMode="auto">
            <a:xfrm>
              <a:off x="5193094" y="2245469"/>
              <a:ext cx="58006"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1" name="Rectangle 303"/>
            <p:cNvSpPr>
              <a:spLocks noChangeArrowheads="1"/>
            </p:cNvSpPr>
            <p:nvPr/>
          </p:nvSpPr>
          <p:spPr bwMode="auto">
            <a:xfrm>
              <a:off x="6147836" y="2245469"/>
              <a:ext cx="58007"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2" name="Rectangle 304"/>
            <p:cNvSpPr>
              <a:spLocks noChangeArrowheads="1"/>
            </p:cNvSpPr>
            <p:nvPr/>
          </p:nvSpPr>
          <p:spPr bwMode="auto">
            <a:xfrm>
              <a:off x="7126093"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3" name="Rectangle 305"/>
            <p:cNvSpPr>
              <a:spLocks noChangeArrowheads="1"/>
            </p:cNvSpPr>
            <p:nvPr/>
          </p:nvSpPr>
          <p:spPr bwMode="auto">
            <a:xfrm>
              <a:off x="8090241"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4" name="Rectangle 306"/>
            <p:cNvSpPr>
              <a:spLocks noChangeArrowheads="1"/>
            </p:cNvSpPr>
            <p:nvPr/>
          </p:nvSpPr>
          <p:spPr bwMode="auto">
            <a:xfrm>
              <a:off x="9066927" y="2245472"/>
              <a:ext cx="54872"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5" name="Rectangle 308"/>
            <p:cNvSpPr>
              <a:spLocks noChangeArrowheads="1"/>
            </p:cNvSpPr>
            <p:nvPr/>
          </p:nvSpPr>
          <p:spPr bwMode="auto">
            <a:xfrm>
              <a:off x="3103326" y="2256749"/>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56" name="Group 311"/>
            <p:cNvGrpSpPr>
              <a:grpSpLocks/>
            </p:cNvGrpSpPr>
            <p:nvPr/>
          </p:nvGrpSpPr>
          <p:grpSpPr bwMode="auto">
            <a:xfrm>
              <a:off x="3989084" y="1981876"/>
              <a:ext cx="631790" cy="252316"/>
              <a:chOff x="1369" y="1760"/>
              <a:chExt cx="453" cy="236"/>
            </a:xfrm>
          </p:grpSpPr>
          <p:sp>
            <p:nvSpPr>
              <p:cNvPr id="41800" name="Freeform 309"/>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801" name="Freeform 310"/>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57" name="Group 314"/>
            <p:cNvGrpSpPr>
              <a:grpSpLocks/>
            </p:cNvGrpSpPr>
            <p:nvPr/>
          </p:nvGrpSpPr>
          <p:grpSpPr bwMode="auto">
            <a:xfrm>
              <a:off x="4794893" y="1981876"/>
              <a:ext cx="631790" cy="252316"/>
              <a:chOff x="1947" y="1760"/>
              <a:chExt cx="453" cy="236"/>
            </a:xfrm>
          </p:grpSpPr>
          <p:sp>
            <p:nvSpPr>
              <p:cNvPr id="41798" name="Freeform 312"/>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9" name="Freeform 313"/>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58" name="Group 317"/>
            <p:cNvGrpSpPr>
              <a:grpSpLocks/>
            </p:cNvGrpSpPr>
            <p:nvPr/>
          </p:nvGrpSpPr>
          <p:grpSpPr bwMode="auto">
            <a:xfrm>
              <a:off x="2642414" y="2786747"/>
              <a:ext cx="976690" cy="253724"/>
              <a:chOff x="403" y="2514"/>
              <a:chExt cx="701" cy="237"/>
            </a:xfrm>
          </p:grpSpPr>
          <p:sp>
            <p:nvSpPr>
              <p:cNvPr id="41796" name="Freeform 315"/>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797" name="Freeform 316"/>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59" name="Rectangle 318"/>
            <p:cNvSpPr>
              <a:spLocks noChangeArrowheads="1"/>
            </p:cNvSpPr>
            <p:nvPr/>
          </p:nvSpPr>
          <p:spPr bwMode="auto">
            <a:xfrm>
              <a:off x="3024767" y="2793797"/>
              <a:ext cx="588302"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قبل از خواب</a:t>
              </a:r>
              <a:endParaRPr lang="en-US" altLang="en-US" sz="1200">
                <a:solidFill>
                  <a:prstClr val="black"/>
                </a:solidFill>
                <a:latin typeface="Arial" panose="020B0604020202020204" pitchFamily="34" charset="0"/>
                <a:cs typeface="Arial" panose="020B0604020202020204" pitchFamily="34" charset="0"/>
              </a:endParaRPr>
            </a:p>
          </p:txBody>
        </p:sp>
        <p:grpSp>
          <p:nvGrpSpPr>
            <p:cNvPr id="39960" name="Group 321"/>
            <p:cNvGrpSpPr>
              <a:grpSpLocks/>
            </p:cNvGrpSpPr>
            <p:nvPr/>
          </p:nvGrpSpPr>
          <p:grpSpPr bwMode="auto">
            <a:xfrm>
              <a:off x="5944031" y="1981876"/>
              <a:ext cx="630224" cy="252316"/>
              <a:chOff x="2771" y="1760"/>
              <a:chExt cx="453" cy="236"/>
            </a:xfrm>
          </p:grpSpPr>
          <p:sp>
            <p:nvSpPr>
              <p:cNvPr id="41794" name="Freeform 319"/>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5" name="Freeform 320"/>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1" name="Group 324"/>
            <p:cNvGrpSpPr>
              <a:grpSpLocks/>
            </p:cNvGrpSpPr>
            <p:nvPr/>
          </p:nvGrpSpPr>
          <p:grpSpPr bwMode="auto">
            <a:xfrm>
              <a:off x="6746703" y="1981876"/>
              <a:ext cx="631792" cy="252316"/>
              <a:chOff x="3348" y="1760"/>
              <a:chExt cx="453" cy="236"/>
            </a:xfrm>
          </p:grpSpPr>
          <p:sp>
            <p:nvSpPr>
              <p:cNvPr id="41792" name="Freeform 322"/>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3" name="Freeform 323"/>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2" name="Group 327"/>
            <p:cNvGrpSpPr>
              <a:grpSpLocks/>
            </p:cNvGrpSpPr>
            <p:nvPr/>
          </p:nvGrpSpPr>
          <p:grpSpPr bwMode="auto">
            <a:xfrm>
              <a:off x="7895840" y="1981876"/>
              <a:ext cx="631790" cy="252316"/>
              <a:chOff x="4172" y="1760"/>
              <a:chExt cx="454" cy="237"/>
            </a:xfrm>
          </p:grpSpPr>
          <p:sp>
            <p:nvSpPr>
              <p:cNvPr id="41790" name="Freeform 325"/>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1" name="Freeform 326"/>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3" name="Group 330"/>
            <p:cNvGrpSpPr>
              <a:grpSpLocks/>
            </p:cNvGrpSpPr>
            <p:nvPr/>
          </p:nvGrpSpPr>
          <p:grpSpPr bwMode="auto">
            <a:xfrm>
              <a:off x="8700081" y="1981876"/>
              <a:ext cx="630224" cy="252316"/>
              <a:chOff x="4749" y="1760"/>
              <a:chExt cx="453" cy="237"/>
            </a:xfrm>
          </p:grpSpPr>
          <p:sp>
            <p:nvSpPr>
              <p:cNvPr id="41788" name="Freeform 328"/>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89" name="Freeform 329"/>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4" name="Group 333"/>
            <p:cNvGrpSpPr>
              <a:grpSpLocks/>
            </p:cNvGrpSpPr>
            <p:nvPr/>
          </p:nvGrpSpPr>
          <p:grpSpPr bwMode="auto">
            <a:xfrm>
              <a:off x="2814863" y="1987515"/>
              <a:ext cx="631792" cy="252316"/>
              <a:chOff x="527" y="1765"/>
              <a:chExt cx="453" cy="237"/>
            </a:xfrm>
          </p:grpSpPr>
          <p:sp>
            <p:nvSpPr>
              <p:cNvPr id="41786" name="Freeform 331"/>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87" name="Freeform 332"/>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5" name="Group 402"/>
            <p:cNvGrpSpPr>
              <a:grpSpLocks/>
            </p:cNvGrpSpPr>
            <p:nvPr/>
          </p:nvGrpSpPr>
          <p:grpSpPr bwMode="auto">
            <a:xfrm>
              <a:off x="2742748" y="2290575"/>
              <a:ext cx="761912" cy="508858"/>
              <a:chOff x="475" y="2049"/>
              <a:chExt cx="546" cy="477"/>
            </a:xfrm>
          </p:grpSpPr>
          <p:sp>
            <p:nvSpPr>
              <p:cNvPr id="41718" name="Freeform 334"/>
              <p:cNvSpPr>
                <a:spLocks/>
              </p:cNvSpPr>
              <p:nvPr/>
            </p:nvSpPr>
            <p:spPr bwMode="auto">
              <a:xfrm>
                <a:off x="475" y="2049"/>
                <a:ext cx="519" cy="461"/>
              </a:xfrm>
              <a:custGeom>
                <a:avLst/>
                <a:gdLst>
                  <a:gd name="T0" fmla="*/ 318 w 519"/>
                  <a:gd name="T1" fmla="*/ 0 h 461"/>
                  <a:gd name="T2" fmla="*/ 0 w 519"/>
                  <a:gd name="T3" fmla="*/ 161 h 461"/>
                  <a:gd name="T4" fmla="*/ 133 w 519"/>
                  <a:gd name="T5" fmla="*/ 461 h 461"/>
                  <a:gd name="T6" fmla="*/ 482 w 519"/>
                  <a:gd name="T7" fmla="*/ 424 h 461"/>
                  <a:gd name="T8" fmla="*/ 519 w 519"/>
                  <a:gd name="T9" fmla="*/ 133 h 461"/>
                  <a:gd name="T10" fmla="*/ 318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9" name="Freeform 335"/>
              <p:cNvSpPr>
                <a:spLocks/>
              </p:cNvSpPr>
              <p:nvPr/>
            </p:nvSpPr>
            <p:spPr bwMode="auto">
              <a:xfrm>
                <a:off x="850" y="2267"/>
                <a:ext cx="13" cy="12"/>
              </a:xfrm>
              <a:custGeom>
                <a:avLst/>
                <a:gdLst>
                  <a:gd name="T0" fmla="*/ 2 w 13"/>
                  <a:gd name="T1" fmla="*/ 9 h 12"/>
                  <a:gd name="T2" fmla="*/ 2 w 13"/>
                  <a:gd name="T3" fmla="*/ 10 h 12"/>
                  <a:gd name="T4" fmla="*/ 6 w 13"/>
                  <a:gd name="T5" fmla="*/ 9 h 12"/>
                  <a:gd name="T6" fmla="*/ 9 w 13"/>
                  <a:gd name="T7" fmla="*/ 12 h 12"/>
                  <a:gd name="T8" fmla="*/ 9 w 13"/>
                  <a:gd name="T9" fmla="*/ 11 h 12"/>
                  <a:gd name="T10" fmla="*/ 10 w 13"/>
                  <a:gd name="T11" fmla="*/ 12 h 12"/>
                  <a:gd name="T12" fmla="*/ 9 w 13"/>
                  <a:gd name="T13" fmla="*/ 9 h 12"/>
                  <a:gd name="T14" fmla="*/ 13 w 13"/>
                  <a:gd name="T15" fmla="*/ 5 h 12"/>
                  <a:gd name="T16" fmla="*/ 9 w 13"/>
                  <a:gd name="T17" fmla="*/ 4 h 12"/>
                  <a:gd name="T18" fmla="*/ 8 w 13"/>
                  <a:gd name="T19" fmla="*/ 0 h 12"/>
                  <a:gd name="T20" fmla="*/ 7 w 13"/>
                  <a:gd name="T21" fmla="*/ 1 h 12"/>
                  <a:gd name="T22" fmla="*/ 7 w 13"/>
                  <a:gd name="T23" fmla="*/ 0 h 12"/>
                  <a:gd name="T24" fmla="*/ 4 w 13"/>
                  <a:gd name="T25" fmla="*/ 3 h 12"/>
                  <a:gd name="T26" fmla="*/ 1 w 13"/>
                  <a:gd name="T27" fmla="*/ 3 h 12"/>
                  <a:gd name="T28" fmla="*/ 0 w 13"/>
                  <a:gd name="T29" fmla="*/ 3 h 12"/>
                  <a:gd name="T30" fmla="*/ 3 w 13"/>
                  <a:gd name="T31" fmla="*/ 6 h 12"/>
                  <a:gd name="T32" fmla="*/ 1 w 13"/>
                  <a:gd name="T33" fmla="*/ 10 h 12"/>
                  <a:gd name="T34" fmla="*/ 2 w 13"/>
                  <a:gd name="T35" fmla="*/ 9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0" name="Freeform 336"/>
              <p:cNvSpPr>
                <a:spLocks/>
              </p:cNvSpPr>
              <p:nvPr/>
            </p:nvSpPr>
            <p:spPr bwMode="auto">
              <a:xfrm>
                <a:off x="819" y="2279"/>
                <a:ext cx="13" cy="12"/>
              </a:xfrm>
              <a:custGeom>
                <a:avLst/>
                <a:gdLst>
                  <a:gd name="T0" fmla="*/ 8 w 13"/>
                  <a:gd name="T1" fmla="*/ 0 h 12"/>
                  <a:gd name="T2" fmla="*/ 7 w 13"/>
                  <a:gd name="T3" fmla="*/ 1 h 12"/>
                  <a:gd name="T4" fmla="*/ 7 w 13"/>
                  <a:gd name="T5" fmla="*/ 0 h 12"/>
                  <a:gd name="T6" fmla="*/ 4 w 13"/>
                  <a:gd name="T7" fmla="*/ 3 h 12"/>
                  <a:gd name="T8" fmla="*/ 2 w 13"/>
                  <a:gd name="T9" fmla="*/ 3 h 12"/>
                  <a:gd name="T10" fmla="*/ 0 w 13"/>
                  <a:gd name="T11" fmla="*/ 3 h 12"/>
                  <a:gd name="T12" fmla="*/ 3 w 13"/>
                  <a:gd name="T13" fmla="*/ 6 h 12"/>
                  <a:gd name="T14" fmla="*/ 1 w 13"/>
                  <a:gd name="T15" fmla="*/ 10 h 12"/>
                  <a:gd name="T16" fmla="*/ 2 w 13"/>
                  <a:gd name="T17" fmla="*/ 10 h 12"/>
                  <a:gd name="T18" fmla="*/ 6 w 13"/>
                  <a:gd name="T19" fmla="*/ 9 h 12"/>
                  <a:gd name="T20" fmla="*/ 9 w 13"/>
                  <a:gd name="T21" fmla="*/ 12 h 12"/>
                  <a:gd name="T22" fmla="*/ 9 w 13"/>
                  <a:gd name="T23" fmla="*/ 11 h 12"/>
                  <a:gd name="T24" fmla="*/ 10 w 13"/>
                  <a:gd name="T25" fmla="*/ 12 h 12"/>
                  <a:gd name="T26" fmla="*/ 9 w 13"/>
                  <a:gd name="T27" fmla="*/ 9 h 12"/>
                  <a:gd name="T28" fmla="*/ 13 w 13"/>
                  <a:gd name="T29" fmla="*/ 5 h 12"/>
                  <a:gd name="T30" fmla="*/ 9 w 13"/>
                  <a:gd name="T31" fmla="*/ 4 h 12"/>
                  <a:gd name="T32" fmla="*/ 8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1" name="Freeform 337"/>
              <p:cNvSpPr>
                <a:spLocks/>
              </p:cNvSpPr>
              <p:nvPr/>
            </p:nvSpPr>
            <p:spPr bwMode="auto">
              <a:xfrm>
                <a:off x="851" y="2300"/>
                <a:ext cx="13" cy="11"/>
              </a:xfrm>
              <a:custGeom>
                <a:avLst/>
                <a:gdLst>
                  <a:gd name="T0" fmla="*/ 9 w 13"/>
                  <a:gd name="T1" fmla="*/ 4 h 11"/>
                  <a:gd name="T2" fmla="*/ 8 w 13"/>
                  <a:gd name="T3" fmla="*/ 0 h 11"/>
                  <a:gd name="T4" fmla="*/ 7 w 13"/>
                  <a:gd name="T5" fmla="*/ 1 h 11"/>
                  <a:gd name="T6" fmla="*/ 7 w 13"/>
                  <a:gd name="T7" fmla="*/ 0 h 11"/>
                  <a:gd name="T8" fmla="*/ 4 w 13"/>
                  <a:gd name="T9" fmla="*/ 3 h 11"/>
                  <a:gd name="T10" fmla="*/ 1 w 13"/>
                  <a:gd name="T11" fmla="*/ 3 h 11"/>
                  <a:gd name="T12" fmla="*/ 1 w 13"/>
                  <a:gd name="T13" fmla="*/ 3 h 11"/>
                  <a:gd name="T14" fmla="*/ 0 w 13"/>
                  <a:gd name="T15" fmla="*/ 3 h 11"/>
                  <a:gd name="T16" fmla="*/ 3 w 13"/>
                  <a:gd name="T17" fmla="*/ 5 h 11"/>
                  <a:gd name="T18" fmla="*/ 1 w 13"/>
                  <a:gd name="T19" fmla="*/ 9 h 11"/>
                  <a:gd name="T20" fmla="*/ 2 w 13"/>
                  <a:gd name="T21" fmla="*/ 9 h 11"/>
                  <a:gd name="T22" fmla="*/ 5 w 13"/>
                  <a:gd name="T23" fmla="*/ 8 h 11"/>
                  <a:gd name="T24" fmla="*/ 8 w 13"/>
                  <a:gd name="T25" fmla="*/ 11 h 11"/>
                  <a:gd name="T26" fmla="*/ 8 w 13"/>
                  <a:gd name="T27" fmla="*/ 10 h 11"/>
                  <a:gd name="T28" fmla="*/ 9 w 13"/>
                  <a:gd name="T29" fmla="*/ 11 h 11"/>
                  <a:gd name="T30" fmla="*/ 9 w 13"/>
                  <a:gd name="T31" fmla="*/ 7 h 11"/>
                  <a:gd name="T32" fmla="*/ 13 w 13"/>
                  <a:gd name="T33" fmla="*/ 5 h 11"/>
                  <a:gd name="T34" fmla="*/ 9 w 13"/>
                  <a:gd name="T35" fmla="*/ 4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2" name="Freeform 338"/>
              <p:cNvSpPr>
                <a:spLocks/>
              </p:cNvSpPr>
              <p:nvPr/>
            </p:nvSpPr>
            <p:spPr bwMode="auto">
              <a:xfrm>
                <a:off x="789" y="2293"/>
                <a:ext cx="13" cy="12"/>
              </a:xfrm>
              <a:custGeom>
                <a:avLst/>
                <a:gdLst>
                  <a:gd name="T0" fmla="*/ 9 w 13"/>
                  <a:gd name="T1" fmla="*/ 4 h 12"/>
                  <a:gd name="T2" fmla="*/ 8 w 13"/>
                  <a:gd name="T3" fmla="*/ 0 h 12"/>
                  <a:gd name="T4" fmla="*/ 8 w 13"/>
                  <a:gd name="T5" fmla="*/ 1 h 12"/>
                  <a:gd name="T6" fmla="*/ 7 w 13"/>
                  <a:gd name="T7" fmla="*/ 0 h 12"/>
                  <a:gd name="T8" fmla="*/ 4 w 13"/>
                  <a:gd name="T9" fmla="*/ 3 h 12"/>
                  <a:gd name="T10" fmla="*/ 1 w 13"/>
                  <a:gd name="T11" fmla="*/ 3 h 12"/>
                  <a:gd name="T12" fmla="*/ 0 w 13"/>
                  <a:gd name="T13" fmla="*/ 3 h 12"/>
                  <a:gd name="T14" fmla="*/ 3 w 13"/>
                  <a:gd name="T15" fmla="*/ 6 h 12"/>
                  <a:gd name="T16" fmla="*/ 1 w 13"/>
                  <a:gd name="T17" fmla="*/ 9 h 12"/>
                  <a:gd name="T18" fmla="*/ 2 w 13"/>
                  <a:gd name="T19" fmla="*/ 9 h 12"/>
                  <a:gd name="T20" fmla="*/ 6 w 13"/>
                  <a:gd name="T21" fmla="*/ 9 h 12"/>
                  <a:gd name="T22" fmla="*/ 8 w 13"/>
                  <a:gd name="T23" fmla="*/ 12 h 12"/>
                  <a:gd name="T24" fmla="*/ 8 w 13"/>
                  <a:gd name="T25" fmla="*/ 11 h 12"/>
                  <a:gd name="T26" fmla="*/ 10 w 13"/>
                  <a:gd name="T27" fmla="*/ 12 h 12"/>
                  <a:gd name="T28" fmla="*/ 9 w 13"/>
                  <a:gd name="T29" fmla="*/ 8 h 12"/>
                  <a:gd name="T30" fmla="*/ 13 w 13"/>
                  <a:gd name="T31" fmla="*/ 5 h 12"/>
                  <a:gd name="T32" fmla="*/ 9 w 13"/>
                  <a:gd name="T33" fmla="*/ 4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3" name="Freeform 339"/>
              <p:cNvSpPr>
                <a:spLocks/>
              </p:cNvSpPr>
              <p:nvPr/>
            </p:nvSpPr>
            <p:spPr bwMode="auto">
              <a:xfrm>
                <a:off x="971" y="2269"/>
                <a:ext cx="31" cy="26"/>
              </a:xfrm>
              <a:custGeom>
                <a:avLst/>
                <a:gdLst>
                  <a:gd name="T0" fmla="*/ 0 w 31"/>
                  <a:gd name="T1" fmla="*/ 12 h 26"/>
                  <a:gd name="T2" fmla="*/ 25 w 31"/>
                  <a:gd name="T3" fmla="*/ 26 h 26"/>
                  <a:gd name="T4" fmla="*/ 31 w 31"/>
                  <a:gd name="T5" fmla="*/ 15 h 26"/>
                  <a:gd name="T6" fmla="*/ 3 w 31"/>
                  <a:gd name="T7" fmla="*/ 0 h 26"/>
                  <a:gd name="T8" fmla="*/ 0 w 31"/>
                  <a:gd name="T9" fmla="*/ 1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4" name="Freeform 340"/>
              <p:cNvSpPr>
                <a:spLocks/>
              </p:cNvSpPr>
              <p:nvPr/>
            </p:nvSpPr>
            <p:spPr bwMode="auto">
              <a:xfrm>
                <a:off x="968" y="2244"/>
                <a:ext cx="39" cy="25"/>
              </a:xfrm>
              <a:custGeom>
                <a:avLst/>
                <a:gdLst>
                  <a:gd name="T0" fmla="*/ 20 w 39"/>
                  <a:gd name="T1" fmla="*/ 0 h 25"/>
                  <a:gd name="T2" fmla="*/ 18 w 39"/>
                  <a:gd name="T3" fmla="*/ 0 h 25"/>
                  <a:gd name="T4" fmla="*/ 17 w 39"/>
                  <a:gd name="T5" fmla="*/ 0 h 25"/>
                  <a:gd name="T6" fmla="*/ 15 w 39"/>
                  <a:gd name="T7" fmla="*/ 0 h 25"/>
                  <a:gd name="T8" fmla="*/ 14 w 39"/>
                  <a:gd name="T9" fmla="*/ 1 h 25"/>
                  <a:gd name="T10" fmla="*/ 12 w 39"/>
                  <a:gd name="T11" fmla="*/ 1 h 25"/>
                  <a:gd name="T12" fmla="*/ 10 w 39"/>
                  <a:gd name="T13" fmla="*/ 2 h 25"/>
                  <a:gd name="T14" fmla="*/ 8 w 39"/>
                  <a:gd name="T15" fmla="*/ 2 h 25"/>
                  <a:gd name="T16" fmla="*/ 6 w 39"/>
                  <a:gd name="T17" fmla="*/ 3 h 25"/>
                  <a:gd name="T18" fmla="*/ 5 w 39"/>
                  <a:gd name="T19" fmla="*/ 5 h 25"/>
                  <a:gd name="T20" fmla="*/ 3 w 39"/>
                  <a:gd name="T21" fmla="*/ 6 h 25"/>
                  <a:gd name="T22" fmla="*/ 2 w 39"/>
                  <a:gd name="T23" fmla="*/ 7 h 25"/>
                  <a:gd name="T24" fmla="*/ 1 w 39"/>
                  <a:gd name="T25" fmla="*/ 8 h 25"/>
                  <a:gd name="T26" fmla="*/ 1 w 39"/>
                  <a:gd name="T27" fmla="*/ 9 h 25"/>
                  <a:gd name="T28" fmla="*/ 1 w 39"/>
                  <a:gd name="T29" fmla="*/ 10 h 25"/>
                  <a:gd name="T30" fmla="*/ 0 w 39"/>
                  <a:gd name="T31" fmla="*/ 11 h 25"/>
                  <a:gd name="T32" fmla="*/ 0 w 39"/>
                  <a:gd name="T33" fmla="*/ 12 h 25"/>
                  <a:gd name="T34" fmla="*/ 0 w 39"/>
                  <a:gd name="T35" fmla="*/ 12 h 25"/>
                  <a:gd name="T36" fmla="*/ 0 w 39"/>
                  <a:gd name="T37" fmla="*/ 12 h 25"/>
                  <a:gd name="T38" fmla="*/ 0 w 39"/>
                  <a:gd name="T39" fmla="*/ 13 h 25"/>
                  <a:gd name="T40" fmla="*/ 0 w 39"/>
                  <a:gd name="T41" fmla="*/ 15 h 25"/>
                  <a:gd name="T42" fmla="*/ 2 w 39"/>
                  <a:gd name="T43" fmla="*/ 18 h 25"/>
                  <a:gd name="T44" fmla="*/ 3 w 39"/>
                  <a:gd name="T45" fmla="*/ 20 h 25"/>
                  <a:gd name="T46" fmla="*/ 6 w 39"/>
                  <a:gd name="T47" fmla="*/ 22 h 25"/>
                  <a:gd name="T48" fmla="*/ 9 w 39"/>
                  <a:gd name="T49" fmla="*/ 23 h 25"/>
                  <a:gd name="T50" fmla="*/ 12 w 39"/>
                  <a:gd name="T51" fmla="*/ 24 h 25"/>
                  <a:gd name="T52" fmla="*/ 16 w 39"/>
                  <a:gd name="T53" fmla="*/ 25 h 25"/>
                  <a:gd name="T54" fmla="*/ 20 w 39"/>
                  <a:gd name="T55" fmla="*/ 25 h 25"/>
                  <a:gd name="T56" fmla="*/ 24 w 39"/>
                  <a:gd name="T57" fmla="*/ 25 h 25"/>
                  <a:gd name="T58" fmla="*/ 28 w 39"/>
                  <a:gd name="T59" fmla="*/ 24 h 25"/>
                  <a:gd name="T60" fmla="*/ 31 w 39"/>
                  <a:gd name="T61" fmla="*/ 23 h 25"/>
                  <a:gd name="T62" fmla="*/ 34 w 39"/>
                  <a:gd name="T63" fmla="*/ 22 h 25"/>
                  <a:gd name="T64" fmla="*/ 36 w 39"/>
                  <a:gd name="T65" fmla="*/ 20 h 25"/>
                  <a:gd name="T66" fmla="*/ 38 w 39"/>
                  <a:gd name="T67" fmla="*/ 18 h 25"/>
                  <a:gd name="T68" fmla="*/ 39 w 39"/>
                  <a:gd name="T69" fmla="*/ 15 h 25"/>
                  <a:gd name="T70" fmla="*/ 39 w 39"/>
                  <a:gd name="T71" fmla="*/ 13 h 25"/>
                  <a:gd name="T72" fmla="*/ 39 w 39"/>
                  <a:gd name="T73" fmla="*/ 10 h 25"/>
                  <a:gd name="T74" fmla="*/ 38 w 39"/>
                  <a:gd name="T75" fmla="*/ 8 h 25"/>
                  <a:gd name="T76" fmla="*/ 36 w 39"/>
                  <a:gd name="T77" fmla="*/ 6 h 25"/>
                  <a:gd name="T78" fmla="*/ 34 w 39"/>
                  <a:gd name="T79" fmla="*/ 4 h 25"/>
                  <a:gd name="T80" fmla="*/ 31 w 39"/>
                  <a:gd name="T81" fmla="*/ 2 h 25"/>
                  <a:gd name="T82" fmla="*/ 28 w 39"/>
                  <a:gd name="T83" fmla="*/ 1 h 25"/>
                  <a:gd name="T84" fmla="*/ 24 w 39"/>
                  <a:gd name="T85" fmla="*/ 1 h 25"/>
                  <a:gd name="T86" fmla="*/ 20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5" name="Freeform 341"/>
              <p:cNvSpPr>
                <a:spLocks/>
              </p:cNvSpPr>
              <p:nvPr/>
            </p:nvSpPr>
            <p:spPr bwMode="auto">
              <a:xfrm>
                <a:off x="591" y="2284"/>
                <a:ext cx="34" cy="18"/>
              </a:xfrm>
              <a:custGeom>
                <a:avLst/>
                <a:gdLst>
                  <a:gd name="T0" fmla="*/ 4 w 34"/>
                  <a:gd name="T1" fmla="*/ 18 h 18"/>
                  <a:gd name="T2" fmla="*/ 34 w 34"/>
                  <a:gd name="T3" fmla="*/ 14 h 18"/>
                  <a:gd name="T4" fmla="*/ 33 w 34"/>
                  <a:gd name="T5" fmla="*/ 0 h 18"/>
                  <a:gd name="T6" fmla="*/ 0 w 34"/>
                  <a:gd name="T7" fmla="*/ 6 h 18"/>
                  <a:gd name="T8" fmla="*/ 4 w 34"/>
                  <a:gd name="T9" fmla="*/ 18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6" name="Freeform 342"/>
              <p:cNvSpPr>
                <a:spLocks/>
              </p:cNvSpPr>
              <p:nvPr/>
            </p:nvSpPr>
            <p:spPr bwMode="auto">
              <a:xfrm>
                <a:off x="587" y="2253"/>
                <a:ext cx="44" cy="27"/>
              </a:xfrm>
              <a:custGeom>
                <a:avLst/>
                <a:gdLst>
                  <a:gd name="T0" fmla="*/ 22 w 44"/>
                  <a:gd name="T1" fmla="*/ 27 h 27"/>
                  <a:gd name="T2" fmla="*/ 26 w 44"/>
                  <a:gd name="T3" fmla="*/ 27 h 27"/>
                  <a:gd name="T4" fmla="*/ 30 w 44"/>
                  <a:gd name="T5" fmla="*/ 26 h 27"/>
                  <a:gd name="T6" fmla="*/ 34 w 44"/>
                  <a:gd name="T7" fmla="*/ 25 h 27"/>
                  <a:gd name="T8" fmla="*/ 37 w 44"/>
                  <a:gd name="T9" fmla="*/ 23 h 27"/>
                  <a:gd name="T10" fmla="*/ 40 w 44"/>
                  <a:gd name="T11" fmla="*/ 21 h 27"/>
                  <a:gd name="T12" fmla="*/ 42 w 44"/>
                  <a:gd name="T13" fmla="*/ 19 h 27"/>
                  <a:gd name="T14" fmla="*/ 43 w 44"/>
                  <a:gd name="T15" fmla="*/ 16 h 27"/>
                  <a:gd name="T16" fmla="*/ 44 w 44"/>
                  <a:gd name="T17" fmla="*/ 13 h 27"/>
                  <a:gd name="T18" fmla="*/ 43 w 44"/>
                  <a:gd name="T19" fmla="*/ 10 h 27"/>
                  <a:gd name="T20" fmla="*/ 42 w 44"/>
                  <a:gd name="T21" fmla="*/ 8 h 27"/>
                  <a:gd name="T22" fmla="*/ 40 w 44"/>
                  <a:gd name="T23" fmla="*/ 6 h 27"/>
                  <a:gd name="T24" fmla="*/ 37 w 44"/>
                  <a:gd name="T25" fmla="*/ 4 h 27"/>
                  <a:gd name="T26" fmla="*/ 34 w 44"/>
                  <a:gd name="T27" fmla="*/ 2 h 27"/>
                  <a:gd name="T28" fmla="*/ 30 w 44"/>
                  <a:gd name="T29" fmla="*/ 1 h 27"/>
                  <a:gd name="T30" fmla="*/ 26 w 44"/>
                  <a:gd name="T31" fmla="*/ 0 h 27"/>
                  <a:gd name="T32" fmla="*/ 22 w 44"/>
                  <a:gd name="T33" fmla="*/ 0 h 27"/>
                  <a:gd name="T34" fmla="*/ 18 w 44"/>
                  <a:gd name="T35" fmla="*/ 0 h 27"/>
                  <a:gd name="T36" fmla="*/ 15 w 44"/>
                  <a:gd name="T37" fmla="*/ 0 h 27"/>
                  <a:gd name="T38" fmla="*/ 12 w 44"/>
                  <a:gd name="T39" fmla="*/ 1 h 27"/>
                  <a:gd name="T40" fmla="*/ 9 w 44"/>
                  <a:gd name="T41" fmla="*/ 2 h 27"/>
                  <a:gd name="T42" fmla="*/ 7 w 44"/>
                  <a:gd name="T43" fmla="*/ 3 h 27"/>
                  <a:gd name="T44" fmla="*/ 4 w 44"/>
                  <a:gd name="T45" fmla="*/ 5 h 27"/>
                  <a:gd name="T46" fmla="*/ 2 w 44"/>
                  <a:gd name="T47" fmla="*/ 7 h 27"/>
                  <a:gd name="T48" fmla="*/ 1 w 44"/>
                  <a:gd name="T49" fmla="*/ 9 h 27"/>
                  <a:gd name="T50" fmla="*/ 1 w 44"/>
                  <a:gd name="T51" fmla="*/ 9 h 27"/>
                  <a:gd name="T52" fmla="*/ 0 w 44"/>
                  <a:gd name="T53" fmla="*/ 10 h 27"/>
                  <a:gd name="T54" fmla="*/ 0 w 44"/>
                  <a:gd name="T55" fmla="*/ 11 h 27"/>
                  <a:gd name="T56" fmla="*/ 0 w 44"/>
                  <a:gd name="T57" fmla="*/ 12 h 27"/>
                  <a:gd name="T58" fmla="*/ 0 w 44"/>
                  <a:gd name="T59" fmla="*/ 12 h 27"/>
                  <a:gd name="T60" fmla="*/ 0 w 44"/>
                  <a:gd name="T61" fmla="*/ 13 h 27"/>
                  <a:gd name="T62" fmla="*/ 0 w 44"/>
                  <a:gd name="T63" fmla="*/ 13 h 27"/>
                  <a:gd name="T64" fmla="*/ 0 w 44"/>
                  <a:gd name="T65" fmla="*/ 13 h 27"/>
                  <a:gd name="T66" fmla="*/ 0 w 44"/>
                  <a:gd name="T67" fmla="*/ 13 h 27"/>
                  <a:gd name="T68" fmla="*/ 0 w 44"/>
                  <a:gd name="T69" fmla="*/ 14 h 27"/>
                  <a:gd name="T70" fmla="*/ 0 w 44"/>
                  <a:gd name="T71" fmla="*/ 14 h 27"/>
                  <a:gd name="T72" fmla="*/ 0 w 44"/>
                  <a:gd name="T73" fmla="*/ 15 h 27"/>
                  <a:gd name="T74" fmla="*/ 0 w 44"/>
                  <a:gd name="T75" fmla="*/ 15 h 27"/>
                  <a:gd name="T76" fmla="*/ 1 w 44"/>
                  <a:gd name="T77" fmla="*/ 18 h 27"/>
                  <a:gd name="T78" fmla="*/ 2 w 44"/>
                  <a:gd name="T79" fmla="*/ 20 h 27"/>
                  <a:gd name="T80" fmla="*/ 4 w 44"/>
                  <a:gd name="T81" fmla="*/ 22 h 27"/>
                  <a:gd name="T82" fmla="*/ 7 w 44"/>
                  <a:gd name="T83" fmla="*/ 24 h 27"/>
                  <a:gd name="T84" fmla="*/ 10 w 44"/>
                  <a:gd name="T85" fmla="*/ 25 h 27"/>
                  <a:gd name="T86" fmla="*/ 14 w 44"/>
                  <a:gd name="T87" fmla="*/ 26 h 27"/>
                  <a:gd name="T88" fmla="*/ 18 w 44"/>
                  <a:gd name="T89" fmla="*/ 27 h 27"/>
                  <a:gd name="T90" fmla="*/ 22 w 44"/>
                  <a:gd name="T91" fmla="*/ 2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7" name="Freeform 343"/>
              <p:cNvSpPr>
                <a:spLocks/>
              </p:cNvSpPr>
              <p:nvPr/>
            </p:nvSpPr>
            <p:spPr bwMode="auto">
              <a:xfrm>
                <a:off x="491" y="2261"/>
                <a:ext cx="43" cy="28"/>
              </a:xfrm>
              <a:custGeom>
                <a:avLst/>
                <a:gdLst>
                  <a:gd name="T0" fmla="*/ 21 w 43"/>
                  <a:gd name="T1" fmla="*/ 28 h 28"/>
                  <a:gd name="T2" fmla="*/ 26 w 43"/>
                  <a:gd name="T3" fmla="*/ 27 h 28"/>
                  <a:gd name="T4" fmla="*/ 30 w 43"/>
                  <a:gd name="T5" fmla="*/ 26 h 28"/>
                  <a:gd name="T6" fmla="*/ 34 w 43"/>
                  <a:gd name="T7" fmla="*/ 25 h 28"/>
                  <a:gd name="T8" fmla="*/ 37 w 43"/>
                  <a:gd name="T9" fmla="*/ 24 h 28"/>
                  <a:gd name="T10" fmla="*/ 39 w 43"/>
                  <a:gd name="T11" fmla="*/ 21 h 28"/>
                  <a:gd name="T12" fmla="*/ 42 w 43"/>
                  <a:gd name="T13" fmla="*/ 19 h 28"/>
                  <a:gd name="T14" fmla="*/ 43 w 43"/>
                  <a:gd name="T15" fmla="*/ 17 h 28"/>
                  <a:gd name="T16" fmla="*/ 43 w 43"/>
                  <a:gd name="T17" fmla="*/ 14 h 28"/>
                  <a:gd name="T18" fmla="*/ 43 w 43"/>
                  <a:gd name="T19" fmla="*/ 11 h 28"/>
                  <a:gd name="T20" fmla="*/ 42 w 43"/>
                  <a:gd name="T21" fmla="*/ 9 h 28"/>
                  <a:gd name="T22" fmla="*/ 39 w 43"/>
                  <a:gd name="T23" fmla="*/ 7 h 28"/>
                  <a:gd name="T24" fmla="*/ 37 w 43"/>
                  <a:gd name="T25" fmla="*/ 4 h 28"/>
                  <a:gd name="T26" fmla="*/ 34 w 43"/>
                  <a:gd name="T27" fmla="*/ 3 h 28"/>
                  <a:gd name="T28" fmla="*/ 30 w 43"/>
                  <a:gd name="T29" fmla="*/ 1 h 28"/>
                  <a:gd name="T30" fmla="*/ 26 w 43"/>
                  <a:gd name="T31" fmla="*/ 1 h 28"/>
                  <a:gd name="T32" fmla="*/ 21 w 43"/>
                  <a:gd name="T33" fmla="*/ 0 h 28"/>
                  <a:gd name="T34" fmla="*/ 18 w 43"/>
                  <a:gd name="T35" fmla="*/ 1 h 28"/>
                  <a:gd name="T36" fmla="*/ 15 w 43"/>
                  <a:gd name="T37" fmla="*/ 1 h 28"/>
                  <a:gd name="T38" fmla="*/ 12 w 43"/>
                  <a:gd name="T39" fmla="*/ 2 h 28"/>
                  <a:gd name="T40" fmla="*/ 9 w 43"/>
                  <a:gd name="T41" fmla="*/ 3 h 28"/>
                  <a:gd name="T42" fmla="*/ 6 w 43"/>
                  <a:gd name="T43" fmla="*/ 4 h 28"/>
                  <a:gd name="T44" fmla="*/ 4 w 43"/>
                  <a:gd name="T45" fmla="*/ 5 h 28"/>
                  <a:gd name="T46" fmla="*/ 2 w 43"/>
                  <a:gd name="T47" fmla="*/ 7 h 28"/>
                  <a:gd name="T48" fmla="*/ 1 w 43"/>
                  <a:gd name="T49" fmla="*/ 9 h 28"/>
                  <a:gd name="T50" fmla="*/ 1 w 43"/>
                  <a:gd name="T51" fmla="*/ 10 h 28"/>
                  <a:gd name="T52" fmla="*/ 0 w 43"/>
                  <a:gd name="T53" fmla="*/ 11 h 28"/>
                  <a:gd name="T54" fmla="*/ 0 w 43"/>
                  <a:gd name="T55" fmla="*/ 12 h 28"/>
                  <a:gd name="T56" fmla="*/ 0 w 43"/>
                  <a:gd name="T57" fmla="*/ 14 h 28"/>
                  <a:gd name="T58" fmla="*/ 0 w 43"/>
                  <a:gd name="T59" fmla="*/ 14 h 28"/>
                  <a:gd name="T60" fmla="*/ 0 w 43"/>
                  <a:gd name="T61" fmla="*/ 14 h 28"/>
                  <a:gd name="T62" fmla="*/ 0 w 43"/>
                  <a:gd name="T63" fmla="*/ 15 h 28"/>
                  <a:gd name="T64" fmla="*/ 0 w 43"/>
                  <a:gd name="T65" fmla="*/ 15 h 28"/>
                  <a:gd name="T66" fmla="*/ 0 w 43"/>
                  <a:gd name="T67" fmla="*/ 15 h 28"/>
                  <a:gd name="T68" fmla="*/ 1 w 43"/>
                  <a:gd name="T69" fmla="*/ 18 h 28"/>
                  <a:gd name="T70" fmla="*/ 2 w 43"/>
                  <a:gd name="T71" fmla="*/ 20 h 28"/>
                  <a:gd name="T72" fmla="*/ 4 w 43"/>
                  <a:gd name="T73" fmla="*/ 22 h 28"/>
                  <a:gd name="T74" fmla="*/ 7 w 43"/>
                  <a:gd name="T75" fmla="*/ 24 h 28"/>
                  <a:gd name="T76" fmla="*/ 10 w 43"/>
                  <a:gd name="T77" fmla="*/ 26 h 28"/>
                  <a:gd name="T78" fmla="*/ 14 w 43"/>
                  <a:gd name="T79" fmla="*/ 27 h 28"/>
                  <a:gd name="T80" fmla="*/ 17 w 43"/>
                  <a:gd name="T81" fmla="*/ 27 h 28"/>
                  <a:gd name="T82" fmla="*/ 21 w 43"/>
                  <a:gd name="T83" fmla="*/ 28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8" name="Freeform 344"/>
              <p:cNvSpPr>
                <a:spLocks/>
              </p:cNvSpPr>
              <p:nvPr/>
            </p:nvSpPr>
            <p:spPr bwMode="auto">
              <a:xfrm>
                <a:off x="621" y="2344"/>
                <a:ext cx="301" cy="181"/>
              </a:xfrm>
              <a:custGeom>
                <a:avLst/>
                <a:gdLst>
                  <a:gd name="T0" fmla="*/ 292 w 301"/>
                  <a:gd name="T1" fmla="*/ 11 h 181"/>
                  <a:gd name="T2" fmla="*/ 296 w 301"/>
                  <a:gd name="T3" fmla="*/ 43 h 181"/>
                  <a:gd name="T4" fmla="*/ 291 w 301"/>
                  <a:gd name="T5" fmla="*/ 86 h 181"/>
                  <a:gd name="T6" fmla="*/ 282 w 301"/>
                  <a:gd name="T7" fmla="*/ 128 h 181"/>
                  <a:gd name="T8" fmla="*/ 274 w 301"/>
                  <a:gd name="T9" fmla="*/ 157 h 181"/>
                  <a:gd name="T10" fmla="*/ 218 w 301"/>
                  <a:gd name="T11" fmla="*/ 151 h 181"/>
                  <a:gd name="T12" fmla="*/ 240 w 301"/>
                  <a:gd name="T13" fmla="*/ 94 h 181"/>
                  <a:gd name="T14" fmla="*/ 234 w 301"/>
                  <a:gd name="T15" fmla="*/ 42 h 181"/>
                  <a:gd name="T16" fmla="*/ 222 w 301"/>
                  <a:gd name="T17" fmla="*/ 18 h 181"/>
                  <a:gd name="T18" fmla="*/ 214 w 301"/>
                  <a:gd name="T19" fmla="*/ 14 h 181"/>
                  <a:gd name="T20" fmla="*/ 217 w 301"/>
                  <a:gd name="T21" fmla="*/ 27 h 181"/>
                  <a:gd name="T22" fmla="*/ 227 w 301"/>
                  <a:gd name="T23" fmla="*/ 50 h 181"/>
                  <a:gd name="T24" fmla="*/ 231 w 301"/>
                  <a:gd name="T25" fmla="*/ 82 h 181"/>
                  <a:gd name="T26" fmla="*/ 225 w 301"/>
                  <a:gd name="T27" fmla="*/ 111 h 181"/>
                  <a:gd name="T28" fmla="*/ 217 w 301"/>
                  <a:gd name="T29" fmla="*/ 133 h 181"/>
                  <a:gd name="T30" fmla="*/ 210 w 301"/>
                  <a:gd name="T31" fmla="*/ 147 h 181"/>
                  <a:gd name="T32" fmla="*/ 184 w 301"/>
                  <a:gd name="T33" fmla="*/ 143 h 181"/>
                  <a:gd name="T34" fmla="*/ 182 w 301"/>
                  <a:gd name="T35" fmla="*/ 116 h 181"/>
                  <a:gd name="T36" fmla="*/ 171 w 301"/>
                  <a:gd name="T37" fmla="*/ 102 h 181"/>
                  <a:gd name="T38" fmla="*/ 173 w 301"/>
                  <a:gd name="T39" fmla="*/ 115 h 181"/>
                  <a:gd name="T40" fmla="*/ 173 w 301"/>
                  <a:gd name="T41" fmla="*/ 142 h 181"/>
                  <a:gd name="T42" fmla="*/ 167 w 301"/>
                  <a:gd name="T43" fmla="*/ 151 h 181"/>
                  <a:gd name="T44" fmla="*/ 139 w 301"/>
                  <a:gd name="T45" fmla="*/ 157 h 181"/>
                  <a:gd name="T46" fmla="*/ 147 w 301"/>
                  <a:gd name="T47" fmla="*/ 123 h 181"/>
                  <a:gd name="T48" fmla="*/ 144 w 301"/>
                  <a:gd name="T49" fmla="*/ 94 h 181"/>
                  <a:gd name="T50" fmla="*/ 135 w 301"/>
                  <a:gd name="T51" fmla="*/ 72 h 181"/>
                  <a:gd name="T52" fmla="*/ 126 w 301"/>
                  <a:gd name="T53" fmla="*/ 58 h 181"/>
                  <a:gd name="T54" fmla="*/ 121 w 301"/>
                  <a:gd name="T55" fmla="*/ 53 h 181"/>
                  <a:gd name="T56" fmla="*/ 139 w 301"/>
                  <a:gd name="T57" fmla="*/ 118 h 181"/>
                  <a:gd name="T58" fmla="*/ 128 w 301"/>
                  <a:gd name="T59" fmla="*/ 154 h 181"/>
                  <a:gd name="T60" fmla="*/ 118 w 301"/>
                  <a:gd name="T61" fmla="*/ 156 h 181"/>
                  <a:gd name="T62" fmla="*/ 99 w 301"/>
                  <a:gd name="T63" fmla="*/ 144 h 181"/>
                  <a:gd name="T64" fmla="*/ 78 w 301"/>
                  <a:gd name="T65" fmla="*/ 141 h 181"/>
                  <a:gd name="T66" fmla="*/ 58 w 301"/>
                  <a:gd name="T67" fmla="*/ 142 h 181"/>
                  <a:gd name="T68" fmla="*/ 44 w 301"/>
                  <a:gd name="T69" fmla="*/ 145 h 181"/>
                  <a:gd name="T70" fmla="*/ 38 w 301"/>
                  <a:gd name="T71" fmla="*/ 146 h 181"/>
                  <a:gd name="T72" fmla="*/ 47 w 301"/>
                  <a:gd name="T73" fmla="*/ 104 h 181"/>
                  <a:gd name="T74" fmla="*/ 42 w 301"/>
                  <a:gd name="T75" fmla="*/ 67 h 181"/>
                  <a:gd name="T76" fmla="*/ 37 w 301"/>
                  <a:gd name="T77" fmla="*/ 100 h 181"/>
                  <a:gd name="T78" fmla="*/ 19 w 301"/>
                  <a:gd name="T79" fmla="*/ 149 h 181"/>
                  <a:gd name="T80" fmla="*/ 2 w 301"/>
                  <a:gd name="T81" fmla="*/ 142 h 181"/>
                  <a:gd name="T82" fmla="*/ 7 w 301"/>
                  <a:gd name="T83" fmla="*/ 156 h 181"/>
                  <a:gd name="T84" fmla="*/ 25 w 301"/>
                  <a:gd name="T85" fmla="*/ 161 h 181"/>
                  <a:gd name="T86" fmla="*/ 35 w 301"/>
                  <a:gd name="T87" fmla="*/ 158 h 181"/>
                  <a:gd name="T88" fmla="*/ 71 w 301"/>
                  <a:gd name="T89" fmla="*/ 151 h 181"/>
                  <a:gd name="T90" fmla="*/ 95 w 301"/>
                  <a:gd name="T91" fmla="*/ 154 h 181"/>
                  <a:gd name="T92" fmla="*/ 109 w 301"/>
                  <a:gd name="T93" fmla="*/ 164 h 181"/>
                  <a:gd name="T94" fmla="*/ 117 w 301"/>
                  <a:gd name="T95" fmla="*/ 174 h 181"/>
                  <a:gd name="T96" fmla="*/ 120 w 301"/>
                  <a:gd name="T97" fmla="*/ 181 h 181"/>
                  <a:gd name="T98" fmla="*/ 276 w 301"/>
                  <a:gd name="T99" fmla="*/ 171 h 181"/>
                  <a:gd name="T100" fmla="*/ 294 w 301"/>
                  <a:gd name="T101" fmla="*/ 100 h 181"/>
                  <a:gd name="T102" fmla="*/ 301 w 301"/>
                  <a:gd name="T103" fmla="*/ 40 h 181"/>
                  <a:gd name="T104" fmla="*/ 298 w 301"/>
                  <a:gd name="T105" fmla="*/ 10 h 181"/>
                  <a:gd name="T106" fmla="*/ 290 w 301"/>
                  <a:gd name="T107" fmla="*/ 0 h 181"/>
                  <a:gd name="T108" fmla="*/ 283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9" name="Freeform 345"/>
              <p:cNvSpPr>
                <a:spLocks/>
              </p:cNvSpPr>
              <p:nvPr/>
            </p:nvSpPr>
            <p:spPr bwMode="auto">
              <a:xfrm>
                <a:off x="492" y="2108"/>
                <a:ext cx="418" cy="418"/>
              </a:xfrm>
              <a:custGeom>
                <a:avLst/>
                <a:gdLst>
                  <a:gd name="T0" fmla="*/ 409 w 418"/>
                  <a:gd name="T1" fmla="*/ 71 h 418"/>
                  <a:gd name="T2" fmla="*/ 400 w 418"/>
                  <a:gd name="T3" fmla="*/ 53 h 418"/>
                  <a:gd name="T4" fmla="*/ 388 w 418"/>
                  <a:gd name="T5" fmla="*/ 71 h 418"/>
                  <a:gd name="T6" fmla="*/ 390 w 418"/>
                  <a:gd name="T7" fmla="*/ 88 h 418"/>
                  <a:gd name="T8" fmla="*/ 368 w 418"/>
                  <a:gd name="T9" fmla="*/ 123 h 418"/>
                  <a:gd name="T10" fmla="*/ 322 w 418"/>
                  <a:gd name="T11" fmla="*/ 149 h 418"/>
                  <a:gd name="T12" fmla="*/ 274 w 418"/>
                  <a:gd name="T13" fmla="*/ 148 h 418"/>
                  <a:gd name="T14" fmla="*/ 260 w 418"/>
                  <a:gd name="T15" fmla="*/ 127 h 418"/>
                  <a:gd name="T16" fmla="*/ 271 w 418"/>
                  <a:gd name="T17" fmla="*/ 97 h 418"/>
                  <a:gd name="T18" fmla="*/ 306 w 418"/>
                  <a:gd name="T19" fmla="*/ 67 h 418"/>
                  <a:gd name="T20" fmla="*/ 352 w 418"/>
                  <a:gd name="T21" fmla="*/ 54 h 418"/>
                  <a:gd name="T22" fmla="*/ 382 w 418"/>
                  <a:gd name="T23" fmla="*/ 63 h 418"/>
                  <a:gd name="T24" fmla="*/ 395 w 418"/>
                  <a:gd name="T25" fmla="*/ 49 h 418"/>
                  <a:gd name="T26" fmla="*/ 368 w 418"/>
                  <a:gd name="T27" fmla="*/ 36 h 418"/>
                  <a:gd name="T28" fmla="*/ 331 w 418"/>
                  <a:gd name="T29" fmla="*/ 21 h 418"/>
                  <a:gd name="T30" fmla="*/ 317 w 418"/>
                  <a:gd name="T31" fmla="*/ 38 h 418"/>
                  <a:gd name="T32" fmla="*/ 295 w 418"/>
                  <a:gd name="T33" fmla="*/ 49 h 418"/>
                  <a:gd name="T34" fmla="*/ 267 w 418"/>
                  <a:gd name="T35" fmla="*/ 61 h 418"/>
                  <a:gd name="T36" fmla="*/ 252 w 418"/>
                  <a:gd name="T37" fmla="*/ 93 h 418"/>
                  <a:gd name="T38" fmla="*/ 245 w 418"/>
                  <a:gd name="T39" fmla="*/ 119 h 418"/>
                  <a:gd name="T40" fmla="*/ 249 w 418"/>
                  <a:gd name="T41" fmla="*/ 146 h 418"/>
                  <a:gd name="T42" fmla="*/ 282 w 418"/>
                  <a:gd name="T43" fmla="*/ 170 h 418"/>
                  <a:gd name="T44" fmla="*/ 251 w 418"/>
                  <a:gd name="T45" fmla="*/ 196 h 418"/>
                  <a:gd name="T46" fmla="*/ 199 w 418"/>
                  <a:gd name="T47" fmla="*/ 206 h 418"/>
                  <a:gd name="T48" fmla="*/ 171 w 418"/>
                  <a:gd name="T49" fmla="*/ 223 h 418"/>
                  <a:gd name="T50" fmla="*/ 135 w 418"/>
                  <a:gd name="T51" fmla="*/ 210 h 418"/>
                  <a:gd name="T52" fmla="*/ 108 w 418"/>
                  <a:gd name="T53" fmla="*/ 204 h 418"/>
                  <a:gd name="T54" fmla="*/ 86 w 418"/>
                  <a:gd name="T55" fmla="*/ 217 h 418"/>
                  <a:gd name="T56" fmla="*/ 72 w 418"/>
                  <a:gd name="T57" fmla="*/ 204 h 418"/>
                  <a:gd name="T58" fmla="*/ 38 w 418"/>
                  <a:gd name="T59" fmla="*/ 183 h 418"/>
                  <a:gd name="T60" fmla="*/ 24 w 418"/>
                  <a:gd name="T61" fmla="*/ 205 h 418"/>
                  <a:gd name="T62" fmla="*/ 59 w 418"/>
                  <a:gd name="T63" fmla="*/ 208 h 418"/>
                  <a:gd name="T64" fmla="*/ 88 w 418"/>
                  <a:gd name="T65" fmla="*/ 224 h 418"/>
                  <a:gd name="T66" fmla="*/ 31 w 418"/>
                  <a:gd name="T67" fmla="*/ 282 h 418"/>
                  <a:gd name="T68" fmla="*/ 13 w 418"/>
                  <a:gd name="T69" fmla="*/ 207 h 418"/>
                  <a:gd name="T70" fmla="*/ 18 w 418"/>
                  <a:gd name="T71" fmla="*/ 418 h 418"/>
                  <a:gd name="T72" fmla="*/ 121 w 418"/>
                  <a:gd name="T73" fmla="*/ 412 h 418"/>
                  <a:gd name="T74" fmla="*/ 124 w 418"/>
                  <a:gd name="T75" fmla="*/ 219 h 418"/>
                  <a:gd name="T76" fmla="*/ 172 w 418"/>
                  <a:gd name="T77" fmla="*/ 239 h 418"/>
                  <a:gd name="T78" fmla="*/ 206 w 418"/>
                  <a:gd name="T79" fmla="*/ 217 h 418"/>
                  <a:gd name="T80" fmla="*/ 261 w 418"/>
                  <a:gd name="T81" fmla="*/ 204 h 418"/>
                  <a:gd name="T82" fmla="*/ 292 w 418"/>
                  <a:gd name="T83" fmla="*/ 221 h 418"/>
                  <a:gd name="T84" fmla="*/ 330 w 418"/>
                  <a:gd name="T85" fmla="*/ 216 h 418"/>
                  <a:gd name="T86" fmla="*/ 391 w 418"/>
                  <a:gd name="T87" fmla="*/ 232 h 418"/>
                  <a:gd name="T88" fmla="*/ 404 w 418"/>
                  <a:gd name="T89" fmla="*/ 179 h 418"/>
                  <a:gd name="T90" fmla="*/ 384 w 418"/>
                  <a:gd name="T91" fmla="*/ 150 h 418"/>
                  <a:gd name="T92" fmla="*/ 382 w 418"/>
                  <a:gd name="T93" fmla="*/ 177 h 418"/>
                  <a:gd name="T94" fmla="*/ 386 w 418"/>
                  <a:gd name="T95" fmla="*/ 184 h 418"/>
                  <a:gd name="T96" fmla="*/ 367 w 418"/>
                  <a:gd name="T97" fmla="*/ 211 h 418"/>
                  <a:gd name="T98" fmla="*/ 339 w 418"/>
                  <a:gd name="T99" fmla="*/ 196 h 418"/>
                  <a:gd name="T100" fmla="*/ 330 w 418"/>
                  <a:gd name="T101" fmla="*/ 202 h 418"/>
                  <a:gd name="T102" fmla="*/ 313 w 418"/>
                  <a:gd name="T103" fmla="*/ 202 h 418"/>
                  <a:gd name="T104" fmla="*/ 286 w 418"/>
                  <a:gd name="T105" fmla="*/ 199 h 418"/>
                  <a:gd name="T106" fmla="*/ 294 w 418"/>
                  <a:gd name="T107" fmla="*/ 174 h 418"/>
                  <a:gd name="T108" fmla="*/ 304 w 418"/>
                  <a:gd name="T109" fmla="*/ 164 h 418"/>
                  <a:gd name="T110" fmla="*/ 332 w 418"/>
                  <a:gd name="T111" fmla="*/ 161 h 418"/>
                  <a:gd name="T112" fmla="*/ 340 w 418"/>
                  <a:gd name="T113" fmla="*/ 156 h 418"/>
                  <a:gd name="T114" fmla="*/ 353 w 418"/>
                  <a:gd name="T115" fmla="*/ 148 h 418"/>
                  <a:gd name="T116" fmla="*/ 389 w 418"/>
                  <a:gd name="T117" fmla="*/ 142 h 418"/>
                  <a:gd name="T118" fmla="*/ 395 w 418"/>
                  <a:gd name="T119" fmla="*/ 112 h 418"/>
                  <a:gd name="T120" fmla="*/ 410 w 418"/>
                  <a:gd name="T121" fmla="*/ 110 h 418"/>
                  <a:gd name="T122" fmla="*/ 415 w 418"/>
                  <a:gd name="T123" fmla="*/ 9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0" name="Freeform 346"/>
              <p:cNvSpPr>
                <a:spLocks/>
              </p:cNvSpPr>
              <p:nvPr/>
            </p:nvSpPr>
            <p:spPr bwMode="auto">
              <a:xfrm>
                <a:off x="901" y="2205"/>
                <a:ext cx="93" cy="310"/>
              </a:xfrm>
              <a:custGeom>
                <a:avLst/>
                <a:gdLst>
                  <a:gd name="T0" fmla="*/ 66 w 93"/>
                  <a:gd name="T1" fmla="*/ 78 h 310"/>
                  <a:gd name="T2" fmla="*/ 63 w 93"/>
                  <a:gd name="T3" fmla="*/ 63 h 310"/>
                  <a:gd name="T4" fmla="*/ 58 w 93"/>
                  <a:gd name="T5" fmla="*/ 49 h 310"/>
                  <a:gd name="T6" fmla="*/ 52 w 93"/>
                  <a:gd name="T7" fmla="*/ 37 h 310"/>
                  <a:gd name="T8" fmla="*/ 44 w 93"/>
                  <a:gd name="T9" fmla="*/ 27 h 310"/>
                  <a:gd name="T10" fmla="*/ 36 w 93"/>
                  <a:gd name="T11" fmla="*/ 18 h 310"/>
                  <a:gd name="T12" fmla="*/ 27 w 93"/>
                  <a:gd name="T13" fmla="*/ 11 h 310"/>
                  <a:gd name="T14" fmla="*/ 18 w 93"/>
                  <a:gd name="T15" fmla="*/ 5 h 310"/>
                  <a:gd name="T16" fmla="*/ 10 w 93"/>
                  <a:gd name="T17" fmla="*/ 0 h 310"/>
                  <a:gd name="T18" fmla="*/ 8 w 93"/>
                  <a:gd name="T19" fmla="*/ 3 h 310"/>
                  <a:gd name="T20" fmla="*/ 5 w 93"/>
                  <a:gd name="T21" fmla="*/ 7 h 310"/>
                  <a:gd name="T22" fmla="*/ 3 w 93"/>
                  <a:gd name="T23" fmla="*/ 11 h 310"/>
                  <a:gd name="T24" fmla="*/ 0 w 93"/>
                  <a:gd name="T25" fmla="*/ 15 h 310"/>
                  <a:gd name="T26" fmla="*/ 15 w 93"/>
                  <a:gd name="T27" fmla="*/ 20 h 310"/>
                  <a:gd name="T28" fmla="*/ 27 w 93"/>
                  <a:gd name="T29" fmla="*/ 29 h 310"/>
                  <a:gd name="T30" fmla="*/ 36 w 93"/>
                  <a:gd name="T31" fmla="*/ 41 h 310"/>
                  <a:gd name="T32" fmla="*/ 41 w 93"/>
                  <a:gd name="T33" fmla="*/ 54 h 310"/>
                  <a:gd name="T34" fmla="*/ 45 w 93"/>
                  <a:gd name="T35" fmla="*/ 66 h 310"/>
                  <a:gd name="T36" fmla="*/ 46 w 93"/>
                  <a:gd name="T37" fmla="*/ 77 h 310"/>
                  <a:gd name="T38" fmla="*/ 47 w 93"/>
                  <a:gd name="T39" fmla="*/ 84 h 310"/>
                  <a:gd name="T40" fmla="*/ 47 w 93"/>
                  <a:gd name="T41" fmla="*/ 87 h 310"/>
                  <a:gd name="T42" fmla="*/ 44 w 93"/>
                  <a:gd name="T43" fmla="*/ 115 h 310"/>
                  <a:gd name="T44" fmla="*/ 27 w 93"/>
                  <a:gd name="T45" fmla="*/ 180 h 310"/>
                  <a:gd name="T46" fmla="*/ 19 w 93"/>
                  <a:gd name="T47" fmla="*/ 252 h 310"/>
                  <a:gd name="T48" fmla="*/ 18 w 93"/>
                  <a:gd name="T49" fmla="*/ 303 h 310"/>
                  <a:gd name="T50" fmla="*/ 41 w 93"/>
                  <a:gd name="T51" fmla="*/ 307 h 310"/>
                  <a:gd name="T52" fmla="*/ 37 w 93"/>
                  <a:gd name="T53" fmla="*/ 262 h 310"/>
                  <a:gd name="T54" fmla="*/ 39 w 93"/>
                  <a:gd name="T55" fmla="*/ 221 h 310"/>
                  <a:gd name="T56" fmla="*/ 47 w 93"/>
                  <a:gd name="T57" fmla="*/ 185 h 310"/>
                  <a:gd name="T58" fmla="*/ 58 w 93"/>
                  <a:gd name="T59" fmla="*/ 155 h 310"/>
                  <a:gd name="T60" fmla="*/ 70 w 93"/>
                  <a:gd name="T61" fmla="*/ 131 h 310"/>
                  <a:gd name="T62" fmla="*/ 81 w 93"/>
                  <a:gd name="T63" fmla="*/ 113 h 310"/>
                  <a:gd name="T64" fmla="*/ 89 w 93"/>
                  <a:gd name="T65" fmla="*/ 102 h 310"/>
                  <a:gd name="T66" fmla="*/ 93 w 93"/>
                  <a:gd name="T67" fmla="*/ 99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1" name="Freeform 347"/>
              <p:cNvSpPr>
                <a:spLocks/>
              </p:cNvSpPr>
              <p:nvPr/>
            </p:nvSpPr>
            <p:spPr bwMode="auto">
              <a:xfrm>
                <a:off x="753" y="2159"/>
                <a:ext cx="152" cy="105"/>
              </a:xfrm>
              <a:custGeom>
                <a:avLst/>
                <a:gdLst>
                  <a:gd name="T0" fmla="*/ 97 w 152"/>
                  <a:gd name="T1" fmla="*/ 92 h 105"/>
                  <a:gd name="T2" fmla="*/ 111 w 152"/>
                  <a:gd name="T3" fmla="*/ 84 h 105"/>
                  <a:gd name="T4" fmla="*/ 124 w 152"/>
                  <a:gd name="T5" fmla="*/ 76 h 105"/>
                  <a:gd name="T6" fmla="*/ 134 w 152"/>
                  <a:gd name="T7" fmla="*/ 66 h 105"/>
                  <a:gd name="T8" fmla="*/ 143 w 152"/>
                  <a:gd name="T9" fmla="*/ 56 h 105"/>
                  <a:gd name="T10" fmla="*/ 148 w 152"/>
                  <a:gd name="T11" fmla="*/ 46 h 105"/>
                  <a:gd name="T12" fmla="*/ 152 w 152"/>
                  <a:gd name="T13" fmla="*/ 36 h 105"/>
                  <a:gd name="T14" fmla="*/ 152 w 152"/>
                  <a:gd name="T15" fmla="*/ 26 h 105"/>
                  <a:gd name="T16" fmla="*/ 150 w 152"/>
                  <a:gd name="T17" fmla="*/ 18 h 105"/>
                  <a:gd name="T18" fmla="*/ 144 w 152"/>
                  <a:gd name="T19" fmla="*/ 11 h 105"/>
                  <a:gd name="T20" fmla="*/ 136 w 152"/>
                  <a:gd name="T21" fmla="*/ 6 h 105"/>
                  <a:gd name="T22" fmla="*/ 126 w 152"/>
                  <a:gd name="T23" fmla="*/ 2 h 105"/>
                  <a:gd name="T24" fmla="*/ 114 w 152"/>
                  <a:gd name="T25" fmla="*/ 0 h 105"/>
                  <a:gd name="T26" fmla="*/ 100 w 152"/>
                  <a:gd name="T27" fmla="*/ 0 h 105"/>
                  <a:gd name="T28" fmla="*/ 86 w 152"/>
                  <a:gd name="T29" fmla="*/ 3 h 105"/>
                  <a:gd name="T30" fmla="*/ 71 w 152"/>
                  <a:gd name="T31" fmla="*/ 7 h 105"/>
                  <a:gd name="T32" fmla="*/ 55 w 152"/>
                  <a:gd name="T33" fmla="*/ 14 h 105"/>
                  <a:gd name="T34" fmla="*/ 41 w 152"/>
                  <a:gd name="T35" fmla="*/ 21 h 105"/>
                  <a:gd name="T36" fmla="*/ 29 w 152"/>
                  <a:gd name="T37" fmla="*/ 30 h 105"/>
                  <a:gd name="T38" fmla="*/ 18 w 152"/>
                  <a:gd name="T39" fmla="*/ 39 h 105"/>
                  <a:gd name="T40" fmla="*/ 10 w 152"/>
                  <a:gd name="T41" fmla="*/ 49 h 105"/>
                  <a:gd name="T42" fmla="*/ 4 w 152"/>
                  <a:gd name="T43" fmla="*/ 59 h 105"/>
                  <a:gd name="T44" fmla="*/ 1 w 152"/>
                  <a:gd name="T45" fmla="*/ 69 h 105"/>
                  <a:gd name="T46" fmla="*/ 0 w 152"/>
                  <a:gd name="T47" fmla="*/ 79 h 105"/>
                  <a:gd name="T48" fmla="*/ 3 w 152"/>
                  <a:gd name="T49" fmla="*/ 87 h 105"/>
                  <a:gd name="T50" fmla="*/ 9 w 152"/>
                  <a:gd name="T51" fmla="*/ 94 h 105"/>
                  <a:gd name="T52" fmla="*/ 17 w 152"/>
                  <a:gd name="T53" fmla="*/ 100 h 105"/>
                  <a:gd name="T54" fmla="*/ 27 w 152"/>
                  <a:gd name="T55" fmla="*/ 103 h 105"/>
                  <a:gd name="T56" fmla="*/ 39 w 152"/>
                  <a:gd name="T57" fmla="*/ 105 h 105"/>
                  <a:gd name="T58" fmla="*/ 53 w 152"/>
                  <a:gd name="T59" fmla="*/ 105 h 105"/>
                  <a:gd name="T60" fmla="*/ 67 w 152"/>
                  <a:gd name="T61" fmla="*/ 102 h 105"/>
                  <a:gd name="T62" fmla="*/ 82 w 152"/>
                  <a:gd name="T63" fmla="*/ 98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2" name="Freeform 348"/>
              <p:cNvSpPr>
                <a:spLocks/>
              </p:cNvSpPr>
              <p:nvPr/>
            </p:nvSpPr>
            <p:spPr bwMode="auto">
              <a:xfrm>
                <a:off x="611" y="2158"/>
                <a:ext cx="64" cy="79"/>
              </a:xfrm>
              <a:custGeom>
                <a:avLst/>
                <a:gdLst>
                  <a:gd name="T0" fmla="*/ 26 w 64"/>
                  <a:gd name="T1" fmla="*/ 1 h 79"/>
                  <a:gd name="T2" fmla="*/ 15 w 64"/>
                  <a:gd name="T3" fmla="*/ 6 h 79"/>
                  <a:gd name="T4" fmla="*/ 7 w 64"/>
                  <a:gd name="T5" fmla="*/ 15 h 79"/>
                  <a:gd name="T6" fmla="*/ 1 w 64"/>
                  <a:gd name="T7" fmla="*/ 27 h 79"/>
                  <a:gd name="T8" fmla="*/ 11 w 64"/>
                  <a:gd name="T9" fmla="*/ 34 h 79"/>
                  <a:gd name="T10" fmla="*/ 13 w 64"/>
                  <a:gd name="T11" fmla="*/ 26 h 79"/>
                  <a:gd name="T12" fmla="*/ 18 w 64"/>
                  <a:gd name="T13" fmla="*/ 19 h 79"/>
                  <a:gd name="T14" fmla="*/ 25 w 64"/>
                  <a:gd name="T15" fmla="*/ 15 h 79"/>
                  <a:gd name="T16" fmla="*/ 32 w 64"/>
                  <a:gd name="T17" fmla="*/ 13 h 79"/>
                  <a:gd name="T18" fmla="*/ 41 w 64"/>
                  <a:gd name="T19" fmla="*/ 15 h 79"/>
                  <a:gd name="T20" fmla="*/ 48 w 64"/>
                  <a:gd name="T21" fmla="*/ 21 h 79"/>
                  <a:gd name="T22" fmla="*/ 53 w 64"/>
                  <a:gd name="T23" fmla="*/ 30 h 79"/>
                  <a:gd name="T24" fmla="*/ 55 w 64"/>
                  <a:gd name="T25" fmla="*/ 40 h 79"/>
                  <a:gd name="T26" fmla="*/ 53 w 64"/>
                  <a:gd name="T27" fmla="*/ 51 h 79"/>
                  <a:gd name="T28" fmla="*/ 48 w 64"/>
                  <a:gd name="T29" fmla="*/ 60 h 79"/>
                  <a:gd name="T30" fmla="*/ 41 w 64"/>
                  <a:gd name="T31" fmla="*/ 66 h 79"/>
                  <a:gd name="T32" fmla="*/ 32 w 64"/>
                  <a:gd name="T33" fmla="*/ 68 h 79"/>
                  <a:gd name="T34" fmla="*/ 24 w 64"/>
                  <a:gd name="T35" fmla="*/ 66 h 79"/>
                  <a:gd name="T36" fmla="*/ 17 w 64"/>
                  <a:gd name="T37" fmla="*/ 60 h 79"/>
                  <a:gd name="T38" fmla="*/ 12 w 64"/>
                  <a:gd name="T39" fmla="*/ 52 h 79"/>
                  <a:gd name="T40" fmla="*/ 10 w 64"/>
                  <a:gd name="T41" fmla="*/ 42 h 79"/>
                  <a:gd name="T42" fmla="*/ 1 w 64"/>
                  <a:gd name="T43" fmla="*/ 49 h 79"/>
                  <a:gd name="T44" fmla="*/ 6 w 64"/>
                  <a:gd name="T45" fmla="*/ 63 h 79"/>
                  <a:gd name="T46" fmla="*/ 14 w 64"/>
                  <a:gd name="T47" fmla="*/ 73 h 79"/>
                  <a:gd name="T48" fmla="*/ 25 w 64"/>
                  <a:gd name="T49" fmla="*/ 79 h 79"/>
                  <a:gd name="T50" fmla="*/ 38 w 64"/>
                  <a:gd name="T51" fmla="*/ 78 h 79"/>
                  <a:gd name="T52" fmla="*/ 50 w 64"/>
                  <a:gd name="T53" fmla="*/ 73 h 79"/>
                  <a:gd name="T54" fmla="*/ 58 w 64"/>
                  <a:gd name="T55" fmla="*/ 62 h 79"/>
                  <a:gd name="T56" fmla="*/ 63 w 64"/>
                  <a:gd name="T57" fmla="*/ 48 h 79"/>
                  <a:gd name="T58" fmla="*/ 63 w 64"/>
                  <a:gd name="T59" fmla="*/ 32 h 79"/>
                  <a:gd name="T60" fmla="*/ 58 w 64"/>
                  <a:gd name="T61" fmla="*/ 18 h 79"/>
                  <a:gd name="T62" fmla="*/ 50 w 64"/>
                  <a:gd name="T63" fmla="*/ 7 h 79"/>
                  <a:gd name="T64" fmla="*/ 38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3" name="Freeform 349"/>
              <p:cNvSpPr>
                <a:spLocks/>
              </p:cNvSpPr>
              <p:nvPr/>
            </p:nvSpPr>
            <p:spPr bwMode="auto">
              <a:xfrm>
                <a:off x="611" y="2193"/>
                <a:ext cx="10" cy="6"/>
              </a:xfrm>
              <a:custGeom>
                <a:avLst/>
                <a:gdLst>
                  <a:gd name="T0" fmla="*/ 10 w 10"/>
                  <a:gd name="T1" fmla="*/ 5 h 6"/>
                  <a:gd name="T2" fmla="*/ 10 w 10"/>
                  <a:gd name="T3" fmla="*/ 4 h 6"/>
                  <a:gd name="T4" fmla="*/ 10 w 10"/>
                  <a:gd name="T5" fmla="*/ 2 h 6"/>
                  <a:gd name="T6" fmla="*/ 10 w 10"/>
                  <a:gd name="T7" fmla="*/ 1 h 6"/>
                  <a:gd name="T8" fmla="*/ 10 w 10"/>
                  <a:gd name="T9" fmla="*/ 0 h 6"/>
                  <a:gd name="T10" fmla="*/ 0 w 10"/>
                  <a:gd name="T11" fmla="*/ 0 h 6"/>
                  <a:gd name="T12" fmla="*/ 0 w 10"/>
                  <a:gd name="T13" fmla="*/ 1 h 6"/>
                  <a:gd name="T14" fmla="*/ 0 w 10"/>
                  <a:gd name="T15" fmla="*/ 2 h 6"/>
                  <a:gd name="T16" fmla="*/ 0 w 10"/>
                  <a:gd name="T17" fmla="*/ 3 h 6"/>
                  <a:gd name="T18" fmla="*/ 0 w 10"/>
                  <a:gd name="T19" fmla="*/ 5 h 6"/>
                  <a:gd name="T20" fmla="*/ 0 w 10"/>
                  <a:gd name="T21" fmla="*/ 5 h 6"/>
                  <a:gd name="T22" fmla="*/ 0 w 10"/>
                  <a:gd name="T23" fmla="*/ 5 h 6"/>
                  <a:gd name="T24" fmla="*/ 0 w 10"/>
                  <a:gd name="T25" fmla="*/ 6 h 6"/>
                  <a:gd name="T26" fmla="*/ 0 w 10"/>
                  <a:gd name="T27" fmla="*/ 6 h 6"/>
                  <a:gd name="T28" fmla="*/ 10 w 10"/>
                  <a:gd name="T29" fmla="*/ 6 h 6"/>
                  <a:gd name="T30" fmla="*/ 10 w 10"/>
                  <a:gd name="T31" fmla="*/ 6 h 6"/>
                  <a:gd name="T32" fmla="*/ 10 w 10"/>
                  <a:gd name="T33" fmla="*/ 6 h 6"/>
                  <a:gd name="T34" fmla="*/ 10 w 10"/>
                  <a:gd name="T35" fmla="*/ 5 h 6"/>
                  <a:gd name="T36" fmla="*/ 10 w 10"/>
                  <a:gd name="T37" fmla="*/ 5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4" name="Freeform 350"/>
              <p:cNvSpPr>
                <a:spLocks/>
              </p:cNvSpPr>
              <p:nvPr/>
            </p:nvSpPr>
            <p:spPr bwMode="auto">
              <a:xfrm>
                <a:off x="624" y="2169"/>
                <a:ext cx="21" cy="48"/>
              </a:xfrm>
              <a:custGeom>
                <a:avLst/>
                <a:gdLst>
                  <a:gd name="T0" fmla="*/ 17 w 21"/>
                  <a:gd name="T1" fmla="*/ 29 h 48"/>
                  <a:gd name="T2" fmla="*/ 17 w 21"/>
                  <a:gd name="T3" fmla="*/ 24 h 48"/>
                  <a:gd name="T4" fmla="*/ 17 w 21"/>
                  <a:gd name="T5" fmla="*/ 15 h 48"/>
                  <a:gd name="T6" fmla="*/ 17 w 21"/>
                  <a:gd name="T7" fmla="*/ 5 h 48"/>
                  <a:gd name="T8" fmla="*/ 17 w 21"/>
                  <a:gd name="T9" fmla="*/ 0 h 48"/>
                  <a:gd name="T10" fmla="*/ 21 w 21"/>
                  <a:gd name="T11" fmla="*/ 29 h 48"/>
                  <a:gd name="T12" fmla="*/ 21 w 21"/>
                  <a:gd name="T13" fmla="*/ 32 h 48"/>
                  <a:gd name="T14" fmla="*/ 0 w 21"/>
                  <a:gd name="T15" fmla="*/ 48 h 48"/>
                  <a:gd name="T16" fmla="*/ 17 w 21"/>
                  <a:gd name="T17" fmla="*/ 29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5" name="Freeform 351"/>
              <p:cNvSpPr>
                <a:spLocks/>
              </p:cNvSpPr>
              <p:nvPr/>
            </p:nvSpPr>
            <p:spPr bwMode="auto">
              <a:xfrm>
                <a:off x="615" y="2145"/>
                <a:ext cx="22" cy="21"/>
              </a:xfrm>
              <a:custGeom>
                <a:avLst/>
                <a:gdLst>
                  <a:gd name="T0" fmla="*/ 0 w 22"/>
                  <a:gd name="T1" fmla="*/ 21 h 21"/>
                  <a:gd name="T2" fmla="*/ 0 w 22"/>
                  <a:gd name="T3" fmla="*/ 19 h 21"/>
                  <a:gd name="T4" fmla="*/ 1 w 22"/>
                  <a:gd name="T5" fmla="*/ 16 h 21"/>
                  <a:gd name="T6" fmla="*/ 2 w 22"/>
                  <a:gd name="T7" fmla="*/ 11 h 21"/>
                  <a:gd name="T8" fmla="*/ 3 w 22"/>
                  <a:gd name="T9" fmla="*/ 6 h 21"/>
                  <a:gd name="T10" fmla="*/ 6 w 22"/>
                  <a:gd name="T11" fmla="*/ 2 h 21"/>
                  <a:gd name="T12" fmla="*/ 10 w 22"/>
                  <a:gd name="T13" fmla="*/ 0 h 21"/>
                  <a:gd name="T14" fmla="*/ 15 w 22"/>
                  <a:gd name="T15" fmla="*/ 2 h 21"/>
                  <a:gd name="T16" fmla="*/ 21 w 22"/>
                  <a:gd name="T17" fmla="*/ 8 h 21"/>
                  <a:gd name="T18" fmla="*/ 22 w 22"/>
                  <a:gd name="T19" fmla="*/ 11 h 21"/>
                  <a:gd name="T20" fmla="*/ 21 w 22"/>
                  <a:gd name="T21" fmla="*/ 11 h 21"/>
                  <a:gd name="T22" fmla="*/ 20 w 22"/>
                  <a:gd name="T23" fmla="*/ 10 h 21"/>
                  <a:gd name="T24" fmla="*/ 18 w 22"/>
                  <a:gd name="T25" fmla="*/ 9 h 21"/>
                  <a:gd name="T26" fmla="*/ 15 w 22"/>
                  <a:gd name="T27" fmla="*/ 7 h 21"/>
                  <a:gd name="T28" fmla="*/ 12 w 22"/>
                  <a:gd name="T29" fmla="*/ 6 h 21"/>
                  <a:gd name="T30" fmla="*/ 10 w 22"/>
                  <a:gd name="T31" fmla="*/ 6 h 21"/>
                  <a:gd name="T32" fmla="*/ 7 w 22"/>
                  <a:gd name="T33" fmla="*/ 7 h 21"/>
                  <a:gd name="T34" fmla="*/ 6 w 22"/>
                  <a:gd name="T35" fmla="*/ 10 h 21"/>
                  <a:gd name="T36" fmla="*/ 0 w 22"/>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6" name="Freeform 352"/>
              <p:cNvSpPr>
                <a:spLocks/>
              </p:cNvSpPr>
              <p:nvPr/>
            </p:nvSpPr>
            <p:spPr bwMode="auto">
              <a:xfrm>
                <a:off x="616" y="2154"/>
                <a:ext cx="21" cy="9"/>
              </a:xfrm>
              <a:custGeom>
                <a:avLst/>
                <a:gdLst>
                  <a:gd name="T0" fmla="*/ 0 w 21"/>
                  <a:gd name="T1" fmla="*/ 5 h 9"/>
                  <a:gd name="T2" fmla="*/ 1 w 21"/>
                  <a:gd name="T3" fmla="*/ 5 h 9"/>
                  <a:gd name="T4" fmla="*/ 3 w 21"/>
                  <a:gd name="T5" fmla="*/ 6 h 9"/>
                  <a:gd name="T6" fmla="*/ 5 w 21"/>
                  <a:gd name="T7" fmla="*/ 6 h 9"/>
                  <a:gd name="T8" fmla="*/ 9 w 21"/>
                  <a:gd name="T9" fmla="*/ 6 h 9"/>
                  <a:gd name="T10" fmla="*/ 12 w 21"/>
                  <a:gd name="T11" fmla="*/ 5 h 9"/>
                  <a:gd name="T12" fmla="*/ 16 w 21"/>
                  <a:gd name="T13" fmla="*/ 5 h 9"/>
                  <a:gd name="T14" fmla="*/ 19 w 21"/>
                  <a:gd name="T15" fmla="*/ 3 h 9"/>
                  <a:gd name="T16" fmla="*/ 21 w 21"/>
                  <a:gd name="T17" fmla="*/ 0 h 9"/>
                  <a:gd name="T18" fmla="*/ 21 w 21"/>
                  <a:gd name="T19" fmla="*/ 1 h 9"/>
                  <a:gd name="T20" fmla="*/ 20 w 21"/>
                  <a:gd name="T21" fmla="*/ 3 h 9"/>
                  <a:gd name="T22" fmla="*/ 18 w 21"/>
                  <a:gd name="T23" fmla="*/ 5 h 9"/>
                  <a:gd name="T24" fmla="*/ 15 w 21"/>
                  <a:gd name="T25" fmla="*/ 7 h 9"/>
                  <a:gd name="T26" fmla="*/ 12 w 21"/>
                  <a:gd name="T27" fmla="*/ 9 h 9"/>
                  <a:gd name="T28" fmla="*/ 8 w 21"/>
                  <a:gd name="T29" fmla="*/ 9 h 9"/>
                  <a:gd name="T30" fmla="*/ 4 w 21"/>
                  <a:gd name="T31" fmla="*/ 9 h 9"/>
                  <a:gd name="T32" fmla="*/ 0 w 21"/>
                  <a:gd name="T33" fmla="*/ 5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7" name="Freeform 353"/>
              <p:cNvSpPr>
                <a:spLocks/>
              </p:cNvSpPr>
              <p:nvPr/>
            </p:nvSpPr>
            <p:spPr bwMode="auto">
              <a:xfrm>
                <a:off x="648" y="2145"/>
                <a:ext cx="24" cy="17"/>
              </a:xfrm>
              <a:custGeom>
                <a:avLst/>
                <a:gdLst>
                  <a:gd name="T0" fmla="*/ 0 w 24"/>
                  <a:gd name="T1" fmla="*/ 10 h 17"/>
                  <a:gd name="T2" fmla="*/ 0 w 24"/>
                  <a:gd name="T3" fmla="*/ 9 h 17"/>
                  <a:gd name="T4" fmla="*/ 3 w 24"/>
                  <a:gd name="T5" fmla="*/ 6 h 17"/>
                  <a:gd name="T6" fmla="*/ 6 w 24"/>
                  <a:gd name="T7" fmla="*/ 3 h 17"/>
                  <a:gd name="T8" fmla="*/ 10 w 24"/>
                  <a:gd name="T9" fmla="*/ 1 h 17"/>
                  <a:gd name="T10" fmla="*/ 14 w 24"/>
                  <a:gd name="T11" fmla="*/ 0 h 17"/>
                  <a:gd name="T12" fmla="*/ 18 w 24"/>
                  <a:gd name="T13" fmla="*/ 1 h 17"/>
                  <a:gd name="T14" fmla="*/ 22 w 24"/>
                  <a:gd name="T15" fmla="*/ 5 h 17"/>
                  <a:gd name="T16" fmla="*/ 24 w 24"/>
                  <a:gd name="T17" fmla="*/ 14 h 17"/>
                  <a:gd name="T18" fmla="*/ 22 w 24"/>
                  <a:gd name="T19" fmla="*/ 17 h 17"/>
                  <a:gd name="T20" fmla="*/ 22 w 24"/>
                  <a:gd name="T21" fmla="*/ 16 h 17"/>
                  <a:gd name="T22" fmla="*/ 22 w 24"/>
                  <a:gd name="T23" fmla="*/ 14 h 17"/>
                  <a:gd name="T24" fmla="*/ 21 w 24"/>
                  <a:gd name="T25" fmla="*/ 12 h 17"/>
                  <a:gd name="T26" fmla="*/ 19 w 24"/>
                  <a:gd name="T27" fmla="*/ 9 h 17"/>
                  <a:gd name="T28" fmla="*/ 18 w 24"/>
                  <a:gd name="T29" fmla="*/ 7 h 17"/>
                  <a:gd name="T30" fmla="*/ 16 w 24"/>
                  <a:gd name="T31" fmla="*/ 5 h 17"/>
                  <a:gd name="T32" fmla="*/ 13 w 24"/>
                  <a:gd name="T33" fmla="*/ 4 h 17"/>
                  <a:gd name="T34" fmla="*/ 10 w 24"/>
                  <a:gd name="T35" fmla="*/ 5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8" name="Freeform 354"/>
              <p:cNvSpPr>
                <a:spLocks/>
              </p:cNvSpPr>
              <p:nvPr/>
            </p:nvSpPr>
            <p:spPr bwMode="auto">
              <a:xfrm>
                <a:off x="652" y="2151"/>
                <a:ext cx="20" cy="11"/>
              </a:xfrm>
              <a:custGeom>
                <a:avLst/>
                <a:gdLst>
                  <a:gd name="T0" fmla="*/ 0 w 20"/>
                  <a:gd name="T1" fmla="*/ 0 h 11"/>
                  <a:gd name="T2" fmla="*/ 0 w 20"/>
                  <a:gd name="T3" fmla="*/ 0 h 11"/>
                  <a:gd name="T4" fmla="*/ 2 w 20"/>
                  <a:gd name="T5" fmla="*/ 2 h 11"/>
                  <a:gd name="T6" fmla="*/ 4 w 20"/>
                  <a:gd name="T7" fmla="*/ 4 h 11"/>
                  <a:gd name="T8" fmla="*/ 7 w 20"/>
                  <a:gd name="T9" fmla="*/ 6 h 11"/>
                  <a:gd name="T10" fmla="*/ 10 w 20"/>
                  <a:gd name="T11" fmla="*/ 8 h 11"/>
                  <a:gd name="T12" fmla="*/ 13 w 20"/>
                  <a:gd name="T13" fmla="*/ 9 h 11"/>
                  <a:gd name="T14" fmla="*/ 16 w 20"/>
                  <a:gd name="T15" fmla="*/ 10 h 11"/>
                  <a:gd name="T16" fmla="*/ 20 w 20"/>
                  <a:gd name="T17" fmla="*/ 9 h 11"/>
                  <a:gd name="T18" fmla="*/ 19 w 20"/>
                  <a:gd name="T19" fmla="*/ 10 h 11"/>
                  <a:gd name="T20" fmla="*/ 17 w 20"/>
                  <a:gd name="T21" fmla="*/ 11 h 11"/>
                  <a:gd name="T22" fmla="*/ 14 w 20"/>
                  <a:gd name="T23" fmla="*/ 11 h 11"/>
                  <a:gd name="T24" fmla="*/ 11 w 20"/>
                  <a:gd name="T25" fmla="*/ 11 h 11"/>
                  <a:gd name="T26" fmla="*/ 8 w 20"/>
                  <a:gd name="T27" fmla="*/ 10 h 11"/>
                  <a:gd name="T28" fmla="*/ 5 w 20"/>
                  <a:gd name="T29" fmla="*/ 8 h 11"/>
                  <a:gd name="T30" fmla="*/ 2 w 20"/>
                  <a:gd name="T31" fmla="*/ 5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9" name="Freeform 355"/>
              <p:cNvSpPr>
                <a:spLocks/>
              </p:cNvSpPr>
              <p:nvPr/>
            </p:nvSpPr>
            <p:spPr bwMode="auto">
              <a:xfrm>
                <a:off x="624" y="2231"/>
                <a:ext cx="11" cy="18"/>
              </a:xfrm>
              <a:custGeom>
                <a:avLst/>
                <a:gdLst>
                  <a:gd name="T0" fmla="*/ 3 w 11"/>
                  <a:gd name="T1" fmla="*/ 0 h 18"/>
                  <a:gd name="T2" fmla="*/ 3 w 11"/>
                  <a:gd name="T3" fmla="*/ 3 h 18"/>
                  <a:gd name="T4" fmla="*/ 1 w 11"/>
                  <a:gd name="T5" fmla="*/ 10 h 18"/>
                  <a:gd name="T6" fmla="*/ 0 w 11"/>
                  <a:gd name="T7" fmla="*/ 16 h 18"/>
                  <a:gd name="T8" fmla="*/ 1 w 11"/>
                  <a:gd name="T9" fmla="*/ 18 h 18"/>
                  <a:gd name="T10" fmla="*/ 1 w 11"/>
                  <a:gd name="T11" fmla="*/ 17 h 18"/>
                  <a:gd name="T12" fmla="*/ 3 w 11"/>
                  <a:gd name="T13" fmla="*/ 16 h 18"/>
                  <a:gd name="T14" fmla="*/ 5 w 11"/>
                  <a:gd name="T15" fmla="*/ 13 h 18"/>
                  <a:gd name="T16" fmla="*/ 6 w 11"/>
                  <a:gd name="T17" fmla="*/ 10 h 18"/>
                  <a:gd name="T18" fmla="*/ 8 w 11"/>
                  <a:gd name="T19" fmla="*/ 8 h 18"/>
                  <a:gd name="T20" fmla="*/ 10 w 11"/>
                  <a:gd name="T21" fmla="*/ 6 h 18"/>
                  <a:gd name="T22" fmla="*/ 11 w 11"/>
                  <a:gd name="T23" fmla="*/ 4 h 18"/>
                  <a:gd name="T24" fmla="*/ 11 w 11"/>
                  <a:gd name="T25" fmla="*/ 3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0" name="Freeform 356"/>
              <p:cNvSpPr>
                <a:spLocks/>
              </p:cNvSpPr>
              <p:nvPr/>
            </p:nvSpPr>
            <p:spPr bwMode="auto">
              <a:xfrm>
                <a:off x="662" y="2217"/>
                <a:ext cx="12" cy="18"/>
              </a:xfrm>
              <a:custGeom>
                <a:avLst/>
                <a:gdLst>
                  <a:gd name="T0" fmla="*/ 0 w 12"/>
                  <a:gd name="T1" fmla="*/ 7 h 18"/>
                  <a:gd name="T2" fmla="*/ 1 w 12"/>
                  <a:gd name="T3" fmla="*/ 7 h 18"/>
                  <a:gd name="T4" fmla="*/ 2 w 12"/>
                  <a:gd name="T5" fmla="*/ 9 h 18"/>
                  <a:gd name="T6" fmla="*/ 4 w 12"/>
                  <a:gd name="T7" fmla="*/ 11 h 18"/>
                  <a:gd name="T8" fmla="*/ 6 w 12"/>
                  <a:gd name="T9" fmla="*/ 13 h 18"/>
                  <a:gd name="T10" fmla="*/ 8 w 12"/>
                  <a:gd name="T11" fmla="*/ 15 h 18"/>
                  <a:gd name="T12" fmla="*/ 10 w 12"/>
                  <a:gd name="T13" fmla="*/ 17 h 18"/>
                  <a:gd name="T14" fmla="*/ 12 w 12"/>
                  <a:gd name="T15" fmla="*/ 18 h 18"/>
                  <a:gd name="T16" fmla="*/ 12 w 12"/>
                  <a:gd name="T17" fmla="*/ 18 h 18"/>
                  <a:gd name="T18" fmla="*/ 12 w 12"/>
                  <a:gd name="T19" fmla="*/ 14 h 18"/>
                  <a:gd name="T20" fmla="*/ 10 w 12"/>
                  <a:gd name="T21" fmla="*/ 8 h 18"/>
                  <a:gd name="T22" fmla="*/ 8 w 12"/>
                  <a:gd name="T23" fmla="*/ 3 h 18"/>
                  <a:gd name="T24" fmla="*/ 7 w 12"/>
                  <a:gd name="T25" fmla="*/ 0 h 18"/>
                  <a:gd name="T26" fmla="*/ 0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1" name="Rectangle 357"/>
              <p:cNvSpPr>
                <a:spLocks noChangeArrowheads="1"/>
              </p:cNvSpPr>
              <p:nvPr/>
            </p:nvSpPr>
            <p:spPr bwMode="auto">
              <a:xfrm>
                <a:off x="621" y="2139"/>
                <a:ext cx="4" cy="7"/>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1742" name="Freeform 358"/>
              <p:cNvSpPr>
                <a:spLocks/>
              </p:cNvSpPr>
              <p:nvPr/>
            </p:nvSpPr>
            <p:spPr bwMode="auto">
              <a:xfrm>
                <a:off x="664" y="2137"/>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3" name="Freeform 359"/>
              <p:cNvSpPr>
                <a:spLocks/>
              </p:cNvSpPr>
              <p:nvPr/>
            </p:nvSpPr>
            <p:spPr bwMode="auto">
              <a:xfrm>
                <a:off x="787" y="2212"/>
                <a:ext cx="7" cy="11"/>
              </a:xfrm>
              <a:custGeom>
                <a:avLst/>
                <a:gdLst>
                  <a:gd name="T0" fmla="*/ 7 w 7"/>
                  <a:gd name="T1" fmla="*/ 6 h 11"/>
                  <a:gd name="T2" fmla="*/ 6 w 7"/>
                  <a:gd name="T3" fmla="*/ 7 h 11"/>
                  <a:gd name="T4" fmla="*/ 6 w 7"/>
                  <a:gd name="T5" fmla="*/ 9 h 11"/>
                  <a:gd name="T6" fmla="*/ 5 w 7"/>
                  <a:gd name="T7" fmla="*/ 10 h 11"/>
                  <a:gd name="T8" fmla="*/ 3 w 7"/>
                  <a:gd name="T9" fmla="*/ 11 h 11"/>
                  <a:gd name="T10" fmla="*/ 2 w 7"/>
                  <a:gd name="T11" fmla="*/ 10 h 11"/>
                  <a:gd name="T12" fmla="*/ 1 w 7"/>
                  <a:gd name="T13" fmla="*/ 9 h 11"/>
                  <a:gd name="T14" fmla="*/ 0 w 7"/>
                  <a:gd name="T15" fmla="*/ 7 h 11"/>
                  <a:gd name="T16" fmla="*/ 0 w 7"/>
                  <a:gd name="T17" fmla="*/ 6 h 11"/>
                  <a:gd name="T18" fmla="*/ 0 w 7"/>
                  <a:gd name="T19" fmla="*/ 4 h 11"/>
                  <a:gd name="T20" fmla="*/ 1 w 7"/>
                  <a:gd name="T21" fmla="*/ 2 h 11"/>
                  <a:gd name="T22" fmla="*/ 2 w 7"/>
                  <a:gd name="T23" fmla="*/ 1 h 11"/>
                  <a:gd name="T24" fmla="*/ 3 w 7"/>
                  <a:gd name="T25" fmla="*/ 0 h 11"/>
                  <a:gd name="T26" fmla="*/ 5 w 7"/>
                  <a:gd name="T27" fmla="*/ 1 h 11"/>
                  <a:gd name="T28" fmla="*/ 6 w 7"/>
                  <a:gd name="T29" fmla="*/ 2 h 11"/>
                  <a:gd name="T30" fmla="*/ 6 w 7"/>
                  <a:gd name="T31" fmla="*/ 4 h 11"/>
                  <a:gd name="T32" fmla="*/ 7 w 7"/>
                  <a:gd name="T33" fmla="*/ 6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4" name="Freeform 360"/>
              <p:cNvSpPr>
                <a:spLocks/>
              </p:cNvSpPr>
              <p:nvPr/>
            </p:nvSpPr>
            <p:spPr bwMode="auto">
              <a:xfrm>
                <a:off x="800" y="2205"/>
                <a:ext cx="21" cy="34"/>
              </a:xfrm>
              <a:custGeom>
                <a:avLst/>
                <a:gdLst>
                  <a:gd name="T0" fmla="*/ 6 w 21"/>
                  <a:gd name="T1" fmla="*/ 0 h 34"/>
                  <a:gd name="T2" fmla="*/ 5 w 21"/>
                  <a:gd name="T3" fmla="*/ 1 h 34"/>
                  <a:gd name="T4" fmla="*/ 4 w 21"/>
                  <a:gd name="T5" fmla="*/ 3 h 34"/>
                  <a:gd name="T6" fmla="*/ 2 w 21"/>
                  <a:gd name="T7" fmla="*/ 8 h 34"/>
                  <a:gd name="T8" fmla="*/ 1 w 21"/>
                  <a:gd name="T9" fmla="*/ 13 h 34"/>
                  <a:gd name="T10" fmla="*/ 0 w 21"/>
                  <a:gd name="T11" fmla="*/ 19 h 34"/>
                  <a:gd name="T12" fmla="*/ 0 w 21"/>
                  <a:gd name="T13" fmla="*/ 24 h 34"/>
                  <a:gd name="T14" fmla="*/ 1 w 21"/>
                  <a:gd name="T15" fmla="*/ 30 h 34"/>
                  <a:gd name="T16" fmla="*/ 5 w 21"/>
                  <a:gd name="T17" fmla="*/ 34 h 34"/>
                  <a:gd name="T18" fmla="*/ 21 w 21"/>
                  <a:gd name="T19" fmla="*/ 26 h 34"/>
                  <a:gd name="T20" fmla="*/ 7 w 21"/>
                  <a:gd name="T21" fmla="*/ 26 h 34"/>
                  <a:gd name="T22" fmla="*/ 6 w 21"/>
                  <a:gd name="T23" fmla="*/ 24 h 34"/>
                  <a:gd name="T24" fmla="*/ 4 w 21"/>
                  <a:gd name="T25" fmla="*/ 18 h 34"/>
                  <a:gd name="T26" fmla="*/ 4 w 21"/>
                  <a:gd name="T27" fmla="*/ 9 h 34"/>
                  <a:gd name="T28" fmla="*/ 6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5" name="Freeform 361"/>
              <p:cNvSpPr>
                <a:spLocks/>
              </p:cNvSpPr>
              <p:nvPr/>
            </p:nvSpPr>
            <p:spPr bwMode="auto">
              <a:xfrm>
                <a:off x="829" y="2237"/>
                <a:ext cx="12" cy="6"/>
              </a:xfrm>
              <a:custGeom>
                <a:avLst/>
                <a:gdLst>
                  <a:gd name="T0" fmla="*/ 12 w 12"/>
                  <a:gd name="T1" fmla="*/ 3 h 6"/>
                  <a:gd name="T2" fmla="*/ 11 w 12"/>
                  <a:gd name="T3" fmla="*/ 4 h 6"/>
                  <a:gd name="T4" fmla="*/ 10 w 12"/>
                  <a:gd name="T5" fmla="*/ 5 h 6"/>
                  <a:gd name="T6" fmla="*/ 8 w 12"/>
                  <a:gd name="T7" fmla="*/ 6 h 6"/>
                  <a:gd name="T8" fmla="*/ 6 w 12"/>
                  <a:gd name="T9" fmla="*/ 6 h 6"/>
                  <a:gd name="T10" fmla="*/ 4 w 12"/>
                  <a:gd name="T11" fmla="*/ 6 h 6"/>
                  <a:gd name="T12" fmla="*/ 2 w 12"/>
                  <a:gd name="T13" fmla="*/ 5 h 6"/>
                  <a:gd name="T14" fmla="*/ 0 w 12"/>
                  <a:gd name="T15" fmla="*/ 4 h 6"/>
                  <a:gd name="T16" fmla="*/ 0 w 12"/>
                  <a:gd name="T17" fmla="*/ 3 h 6"/>
                  <a:gd name="T18" fmla="*/ 0 w 12"/>
                  <a:gd name="T19" fmla="*/ 2 h 6"/>
                  <a:gd name="T20" fmla="*/ 2 w 12"/>
                  <a:gd name="T21" fmla="*/ 1 h 6"/>
                  <a:gd name="T22" fmla="*/ 4 w 12"/>
                  <a:gd name="T23" fmla="*/ 1 h 6"/>
                  <a:gd name="T24" fmla="*/ 6 w 12"/>
                  <a:gd name="T25" fmla="*/ 0 h 6"/>
                  <a:gd name="T26" fmla="*/ 8 w 12"/>
                  <a:gd name="T27" fmla="*/ 1 h 6"/>
                  <a:gd name="T28" fmla="*/ 10 w 12"/>
                  <a:gd name="T29" fmla="*/ 1 h 6"/>
                  <a:gd name="T30" fmla="*/ 11 w 12"/>
                  <a:gd name="T31" fmla="*/ 2 h 6"/>
                  <a:gd name="T32" fmla="*/ 12 w 12"/>
                  <a:gd name="T33" fmla="*/ 3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6" name="Freeform 362"/>
              <p:cNvSpPr>
                <a:spLocks/>
              </p:cNvSpPr>
              <p:nvPr/>
            </p:nvSpPr>
            <p:spPr bwMode="auto">
              <a:xfrm>
                <a:off x="762" y="2243"/>
                <a:ext cx="153" cy="98"/>
              </a:xfrm>
              <a:custGeom>
                <a:avLst/>
                <a:gdLst>
                  <a:gd name="T0" fmla="*/ 30 w 153"/>
                  <a:gd name="T1" fmla="*/ 27 h 98"/>
                  <a:gd name="T2" fmla="*/ 21 w 153"/>
                  <a:gd name="T3" fmla="*/ 37 h 98"/>
                  <a:gd name="T4" fmla="*/ 9 w 153"/>
                  <a:gd name="T5" fmla="*/ 52 h 98"/>
                  <a:gd name="T6" fmla="*/ 1 w 153"/>
                  <a:gd name="T7" fmla="*/ 62 h 98"/>
                  <a:gd name="T8" fmla="*/ 2 w 153"/>
                  <a:gd name="T9" fmla="*/ 65 h 98"/>
                  <a:gd name="T10" fmla="*/ 8 w 153"/>
                  <a:gd name="T11" fmla="*/ 65 h 98"/>
                  <a:gd name="T12" fmla="*/ 19 w 153"/>
                  <a:gd name="T13" fmla="*/ 68 h 98"/>
                  <a:gd name="T14" fmla="*/ 30 w 153"/>
                  <a:gd name="T15" fmla="*/ 76 h 98"/>
                  <a:gd name="T16" fmla="*/ 36 w 153"/>
                  <a:gd name="T17" fmla="*/ 82 h 98"/>
                  <a:gd name="T18" fmla="*/ 39 w 153"/>
                  <a:gd name="T19" fmla="*/ 81 h 98"/>
                  <a:gd name="T20" fmla="*/ 46 w 153"/>
                  <a:gd name="T21" fmla="*/ 79 h 98"/>
                  <a:gd name="T22" fmla="*/ 55 w 153"/>
                  <a:gd name="T23" fmla="*/ 77 h 98"/>
                  <a:gd name="T24" fmla="*/ 67 w 153"/>
                  <a:gd name="T25" fmla="*/ 77 h 98"/>
                  <a:gd name="T26" fmla="*/ 81 w 153"/>
                  <a:gd name="T27" fmla="*/ 79 h 98"/>
                  <a:gd name="T28" fmla="*/ 98 w 153"/>
                  <a:gd name="T29" fmla="*/ 83 h 98"/>
                  <a:gd name="T30" fmla="*/ 117 w 153"/>
                  <a:gd name="T31" fmla="*/ 92 h 98"/>
                  <a:gd name="T32" fmla="*/ 128 w 153"/>
                  <a:gd name="T33" fmla="*/ 97 h 98"/>
                  <a:gd name="T34" fmla="*/ 135 w 153"/>
                  <a:gd name="T35" fmla="*/ 93 h 98"/>
                  <a:gd name="T36" fmla="*/ 145 w 153"/>
                  <a:gd name="T37" fmla="*/ 87 h 98"/>
                  <a:gd name="T38" fmla="*/ 152 w 153"/>
                  <a:gd name="T39" fmla="*/ 81 h 98"/>
                  <a:gd name="T40" fmla="*/ 152 w 153"/>
                  <a:gd name="T41" fmla="*/ 76 h 98"/>
                  <a:gd name="T42" fmla="*/ 150 w 153"/>
                  <a:gd name="T43" fmla="*/ 55 h 98"/>
                  <a:gd name="T44" fmla="*/ 147 w 153"/>
                  <a:gd name="T45" fmla="*/ 27 h 98"/>
                  <a:gd name="T46" fmla="*/ 144 w 153"/>
                  <a:gd name="T47" fmla="*/ 7 h 98"/>
                  <a:gd name="T48" fmla="*/ 105 w 153"/>
                  <a:gd name="T49" fmla="*/ 0 h 98"/>
                  <a:gd name="T50" fmla="*/ 127 w 153"/>
                  <a:gd name="T51" fmla="*/ 19 h 98"/>
                  <a:gd name="T52" fmla="*/ 125 w 153"/>
                  <a:gd name="T53" fmla="*/ 79 h 98"/>
                  <a:gd name="T54" fmla="*/ 123 w 153"/>
                  <a:gd name="T55" fmla="*/ 78 h 98"/>
                  <a:gd name="T56" fmla="*/ 117 w 153"/>
                  <a:gd name="T57" fmla="*/ 75 h 98"/>
                  <a:gd name="T58" fmla="*/ 108 w 153"/>
                  <a:gd name="T59" fmla="*/ 71 h 98"/>
                  <a:gd name="T60" fmla="*/ 98 w 153"/>
                  <a:gd name="T61" fmla="*/ 68 h 98"/>
                  <a:gd name="T62" fmla="*/ 86 w 153"/>
                  <a:gd name="T63" fmla="*/ 65 h 98"/>
                  <a:gd name="T64" fmla="*/ 73 w 153"/>
                  <a:gd name="T65" fmla="*/ 63 h 98"/>
                  <a:gd name="T66" fmla="*/ 60 w 153"/>
                  <a:gd name="T67" fmla="*/ 63 h 98"/>
                  <a:gd name="T68" fmla="*/ 49 w 153"/>
                  <a:gd name="T69" fmla="*/ 66 h 98"/>
                  <a:gd name="T70" fmla="*/ 37 w 153"/>
                  <a:gd name="T71" fmla="*/ 69 h 98"/>
                  <a:gd name="T72" fmla="*/ 34 w 153"/>
                  <a:gd name="T73" fmla="*/ 64 h 98"/>
                  <a:gd name="T74" fmla="*/ 27 w 153"/>
                  <a:gd name="T75" fmla="*/ 58 h 98"/>
                  <a:gd name="T76" fmla="*/ 19 w 153"/>
                  <a:gd name="T77" fmla="*/ 54 h 98"/>
                  <a:gd name="T78" fmla="*/ 44 w 153"/>
                  <a:gd name="T79" fmla="*/ 25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7" name="Freeform 363"/>
              <p:cNvSpPr>
                <a:spLocks/>
              </p:cNvSpPr>
              <p:nvPr/>
            </p:nvSpPr>
            <p:spPr bwMode="auto">
              <a:xfrm>
                <a:off x="834" y="2276"/>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3 w 12"/>
                  <a:gd name="T17" fmla="*/ 6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8" name="Freeform 364"/>
              <p:cNvSpPr>
                <a:spLocks/>
              </p:cNvSpPr>
              <p:nvPr/>
            </p:nvSpPr>
            <p:spPr bwMode="auto">
              <a:xfrm>
                <a:off x="866" y="2295"/>
                <a:ext cx="12" cy="13"/>
              </a:xfrm>
              <a:custGeom>
                <a:avLst/>
                <a:gdLst>
                  <a:gd name="T0" fmla="*/ 4 w 12"/>
                  <a:gd name="T1" fmla="*/ 4 h 13"/>
                  <a:gd name="T2" fmla="*/ 7 w 12"/>
                  <a:gd name="T3" fmla="*/ 0 h 13"/>
                  <a:gd name="T4" fmla="*/ 8 w 12"/>
                  <a:gd name="T5" fmla="*/ 5 h 13"/>
                  <a:gd name="T6" fmla="*/ 12 w 12"/>
                  <a:gd name="T7" fmla="*/ 5 h 13"/>
                  <a:gd name="T8" fmla="*/ 8 w 12"/>
                  <a:gd name="T9" fmla="*/ 9 h 13"/>
                  <a:gd name="T10" fmla="*/ 8 w 12"/>
                  <a:gd name="T11" fmla="*/ 13 h 13"/>
                  <a:gd name="T12" fmla="*/ 5 w 12"/>
                  <a:gd name="T13" fmla="*/ 9 h 13"/>
                  <a:gd name="T14" fmla="*/ 1 w 12"/>
                  <a:gd name="T15" fmla="*/ 10 h 13"/>
                  <a:gd name="T16" fmla="*/ 2 w 12"/>
                  <a:gd name="T17" fmla="*/ 6 h 13"/>
                  <a:gd name="T18" fmla="*/ 0 w 12"/>
                  <a:gd name="T19" fmla="*/ 3 h 13"/>
                  <a:gd name="T20" fmla="*/ 4 w 12"/>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9" name="Freeform 365"/>
              <p:cNvSpPr>
                <a:spLocks/>
              </p:cNvSpPr>
              <p:nvPr/>
            </p:nvSpPr>
            <p:spPr bwMode="auto">
              <a:xfrm>
                <a:off x="865" y="2264"/>
                <a:ext cx="13" cy="12"/>
              </a:xfrm>
              <a:custGeom>
                <a:avLst/>
                <a:gdLst>
                  <a:gd name="T0" fmla="*/ 4 w 13"/>
                  <a:gd name="T1" fmla="*/ 3 h 12"/>
                  <a:gd name="T2" fmla="*/ 8 w 13"/>
                  <a:gd name="T3" fmla="*/ 0 h 12"/>
                  <a:gd name="T4" fmla="*/ 9 w 13"/>
                  <a:gd name="T5" fmla="*/ 4 h 12"/>
                  <a:gd name="T6" fmla="*/ 13 w 13"/>
                  <a:gd name="T7" fmla="*/ 5 h 12"/>
                  <a:gd name="T8" fmla="*/ 9 w 13"/>
                  <a:gd name="T9" fmla="*/ 8 h 12"/>
                  <a:gd name="T10" fmla="*/ 9 w 13"/>
                  <a:gd name="T11" fmla="*/ 12 h 12"/>
                  <a:gd name="T12" fmla="*/ 6 w 13"/>
                  <a:gd name="T13" fmla="*/ 8 h 12"/>
                  <a:gd name="T14" fmla="*/ 1 w 13"/>
                  <a:gd name="T15" fmla="*/ 9 h 12"/>
                  <a:gd name="T16" fmla="*/ 3 w 13"/>
                  <a:gd name="T17" fmla="*/ 5 h 12"/>
                  <a:gd name="T18" fmla="*/ 0 w 13"/>
                  <a:gd name="T19" fmla="*/ 3 h 12"/>
                  <a:gd name="T20" fmla="*/ 4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0" name="Freeform 366"/>
              <p:cNvSpPr>
                <a:spLocks/>
              </p:cNvSpPr>
              <p:nvPr/>
            </p:nvSpPr>
            <p:spPr bwMode="auto">
              <a:xfrm>
                <a:off x="804" y="2290"/>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2 w 12"/>
                  <a:gd name="T17" fmla="*/ 5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1" name="Freeform 367"/>
              <p:cNvSpPr>
                <a:spLocks/>
              </p:cNvSpPr>
              <p:nvPr/>
            </p:nvSpPr>
            <p:spPr bwMode="auto">
              <a:xfrm>
                <a:off x="800" y="2269"/>
                <a:ext cx="12" cy="11"/>
              </a:xfrm>
              <a:custGeom>
                <a:avLst/>
                <a:gdLst>
                  <a:gd name="T0" fmla="*/ 3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5 w 12"/>
                  <a:gd name="T13" fmla="*/ 8 h 11"/>
                  <a:gd name="T14" fmla="*/ 1 w 12"/>
                  <a:gd name="T15" fmla="*/ 9 h 11"/>
                  <a:gd name="T16" fmla="*/ 2 w 12"/>
                  <a:gd name="T17" fmla="*/ 5 h 11"/>
                  <a:gd name="T18" fmla="*/ 0 w 12"/>
                  <a:gd name="T19" fmla="*/ 3 h 11"/>
                  <a:gd name="T20" fmla="*/ 3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2" name="Freeform 368"/>
              <p:cNvSpPr>
                <a:spLocks/>
              </p:cNvSpPr>
              <p:nvPr/>
            </p:nvSpPr>
            <p:spPr bwMode="auto">
              <a:xfrm>
                <a:off x="838" y="2256"/>
                <a:ext cx="12" cy="11"/>
              </a:xfrm>
              <a:custGeom>
                <a:avLst/>
                <a:gdLst>
                  <a:gd name="T0" fmla="*/ 4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6 w 12"/>
                  <a:gd name="T13" fmla="*/ 8 h 11"/>
                  <a:gd name="T14" fmla="*/ 1 w 12"/>
                  <a:gd name="T15" fmla="*/ 9 h 11"/>
                  <a:gd name="T16" fmla="*/ 3 w 12"/>
                  <a:gd name="T17" fmla="*/ 5 h 11"/>
                  <a:gd name="T18" fmla="*/ 0 w 12"/>
                  <a:gd name="T19" fmla="*/ 3 h 11"/>
                  <a:gd name="T20" fmla="*/ 4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3" name="Freeform 369"/>
              <p:cNvSpPr>
                <a:spLocks/>
              </p:cNvSpPr>
              <p:nvPr/>
            </p:nvSpPr>
            <p:spPr bwMode="auto">
              <a:xfrm>
                <a:off x="840" y="2299"/>
                <a:ext cx="11" cy="12"/>
              </a:xfrm>
              <a:custGeom>
                <a:avLst/>
                <a:gdLst>
                  <a:gd name="T0" fmla="*/ 4 w 11"/>
                  <a:gd name="T1" fmla="*/ 3 h 12"/>
                  <a:gd name="T2" fmla="*/ 6 w 11"/>
                  <a:gd name="T3" fmla="*/ 0 h 12"/>
                  <a:gd name="T4" fmla="*/ 8 w 11"/>
                  <a:gd name="T5" fmla="*/ 4 h 12"/>
                  <a:gd name="T6" fmla="*/ 11 w 11"/>
                  <a:gd name="T7" fmla="*/ 5 h 12"/>
                  <a:gd name="T8" fmla="*/ 8 w 11"/>
                  <a:gd name="T9" fmla="*/ 8 h 12"/>
                  <a:gd name="T10" fmla="*/ 8 w 11"/>
                  <a:gd name="T11" fmla="*/ 12 h 12"/>
                  <a:gd name="T12" fmla="*/ 5 w 11"/>
                  <a:gd name="T13" fmla="*/ 9 h 12"/>
                  <a:gd name="T14" fmla="*/ 1 w 11"/>
                  <a:gd name="T15" fmla="*/ 10 h 12"/>
                  <a:gd name="T16" fmla="*/ 2 w 11"/>
                  <a:gd name="T17" fmla="*/ 6 h 12"/>
                  <a:gd name="T18" fmla="*/ 0 w 11"/>
                  <a:gd name="T19" fmla="*/ 3 h 12"/>
                  <a:gd name="T20" fmla="*/ 4 w 11"/>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4" name="Freeform 370"/>
              <p:cNvSpPr>
                <a:spLocks/>
              </p:cNvSpPr>
              <p:nvPr/>
            </p:nvSpPr>
            <p:spPr bwMode="auto">
              <a:xfrm>
                <a:off x="886" y="2277"/>
                <a:ext cx="11" cy="13"/>
              </a:xfrm>
              <a:custGeom>
                <a:avLst/>
                <a:gdLst>
                  <a:gd name="T0" fmla="*/ 3 w 11"/>
                  <a:gd name="T1" fmla="*/ 4 h 13"/>
                  <a:gd name="T2" fmla="*/ 7 w 11"/>
                  <a:gd name="T3" fmla="*/ 0 h 13"/>
                  <a:gd name="T4" fmla="*/ 8 w 11"/>
                  <a:gd name="T5" fmla="*/ 5 h 13"/>
                  <a:gd name="T6" fmla="*/ 11 w 11"/>
                  <a:gd name="T7" fmla="*/ 5 h 13"/>
                  <a:gd name="T8" fmla="*/ 8 w 11"/>
                  <a:gd name="T9" fmla="*/ 9 h 13"/>
                  <a:gd name="T10" fmla="*/ 8 w 11"/>
                  <a:gd name="T11" fmla="*/ 13 h 13"/>
                  <a:gd name="T12" fmla="*/ 5 w 11"/>
                  <a:gd name="T13" fmla="*/ 9 h 13"/>
                  <a:gd name="T14" fmla="*/ 0 w 11"/>
                  <a:gd name="T15" fmla="*/ 10 h 13"/>
                  <a:gd name="T16" fmla="*/ 2 w 11"/>
                  <a:gd name="T17" fmla="*/ 6 h 13"/>
                  <a:gd name="T18" fmla="*/ 0 w 11"/>
                  <a:gd name="T19" fmla="*/ 3 h 13"/>
                  <a:gd name="T20" fmla="*/ 3 w 11"/>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5" name="Freeform 371"/>
              <p:cNvSpPr>
                <a:spLocks/>
              </p:cNvSpPr>
              <p:nvPr/>
            </p:nvSpPr>
            <p:spPr bwMode="auto">
              <a:xfrm>
                <a:off x="529" y="2296"/>
                <a:ext cx="238" cy="47"/>
              </a:xfrm>
              <a:custGeom>
                <a:avLst/>
                <a:gdLst>
                  <a:gd name="T0" fmla="*/ 237 w 238"/>
                  <a:gd name="T1" fmla="*/ 5 h 47"/>
                  <a:gd name="T2" fmla="*/ 232 w 238"/>
                  <a:gd name="T3" fmla="*/ 5 h 47"/>
                  <a:gd name="T4" fmla="*/ 224 w 238"/>
                  <a:gd name="T5" fmla="*/ 3 h 47"/>
                  <a:gd name="T6" fmla="*/ 212 w 238"/>
                  <a:gd name="T7" fmla="*/ 3 h 47"/>
                  <a:gd name="T8" fmla="*/ 200 w 238"/>
                  <a:gd name="T9" fmla="*/ 5 h 47"/>
                  <a:gd name="T10" fmla="*/ 186 w 238"/>
                  <a:gd name="T11" fmla="*/ 9 h 47"/>
                  <a:gd name="T12" fmla="*/ 172 w 238"/>
                  <a:gd name="T13" fmla="*/ 16 h 47"/>
                  <a:gd name="T14" fmla="*/ 160 w 238"/>
                  <a:gd name="T15" fmla="*/ 27 h 47"/>
                  <a:gd name="T16" fmla="*/ 154 w 238"/>
                  <a:gd name="T17" fmla="*/ 34 h 47"/>
                  <a:gd name="T18" fmla="*/ 148 w 238"/>
                  <a:gd name="T19" fmla="*/ 31 h 47"/>
                  <a:gd name="T20" fmla="*/ 137 w 238"/>
                  <a:gd name="T21" fmla="*/ 26 h 47"/>
                  <a:gd name="T22" fmla="*/ 123 w 238"/>
                  <a:gd name="T23" fmla="*/ 21 h 47"/>
                  <a:gd name="T24" fmla="*/ 107 w 238"/>
                  <a:gd name="T25" fmla="*/ 16 h 47"/>
                  <a:gd name="T26" fmla="*/ 91 w 238"/>
                  <a:gd name="T27" fmla="*/ 14 h 47"/>
                  <a:gd name="T28" fmla="*/ 76 w 238"/>
                  <a:gd name="T29" fmla="*/ 15 h 47"/>
                  <a:gd name="T30" fmla="*/ 65 w 238"/>
                  <a:gd name="T31" fmla="*/ 22 h 47"/>
                  <a:gd name="T32" fmla="*/ 61 w 238"/>
                  <a:gd name="T33" fmla="*/ 28 h 47"/>
                  <a:gd name="T34" fmla="*/ 59 w 238"/>
                  <a:gd name="T35" fmla="*/ 24 h 47"/>
                  <a:gd name="T36" fmla="*/ 55 w 238"/>
                  <a:gd name="T37" fmla="*/ 18 h 47"/>
                  <a:gd name="T38" fmla="*/ 49 w 238"/>
                  <a:gd name="T39" fmla="*/ 11 h 47"/>
                  <a:gd name="T40" fmla="*/ 41 w 238"/>
                  <a:gd name="T41" fmla="*/ 5 h 47"/>
                  <a:gd name="T42" fmla="*/ 31 w 238"/>
                  <a:gd name="T43" fmla="*/ 1 h 47"/>
                  <a:gd name="T44" fmla="*/ 20 w 238"/>
                  <a:gd name="T45" fmla="*/ 1 h 47"/>
                  <a:gd name="T46" fmla="*/ 7 w 238"/>
                  <a:gd name="T47" fmla="*/ 8 h 47"/>
                  <a:gd name="T48" fmla="*/ 1 w 238"/>
                  <a:gd name="T49" fmla="*/ 14 h 47"/>
                  <a:gd name="T50" fmla="*/ 4 w 238"/>
                  <a:gd name="T51" fmla="*/ 13 h 47"/>
                  <a:gd name="T52" fmla="*/ 10 w 238"/>
                  <a:gd name="T53" fmla="*/ 12 h 47"/>
                  <a:gd name="T54" fmla="*/ 17 w 238"/>
                  <a:gd name="T55" fmla="*/ 12 h 47"/>
                  <a:gd name="T56" fmla="*/ 26 w 238"/>
                  <a:gd name="T57" fmla="*/ 13 h 47"/>
                  <a:gd name="T58" fmla="*/ 36 w 238"/>
                  <a:gd name="T59" fmla="*/ 17 h 47"/>
                  <a:gd name="T60" fmla="*/ 45 w 238"/>
                  <a:gd name="T61" fmla="*/ 23 h 47"/>
                  <a:gd name="T62" fmla="*/ 54 w 238"/>
                  <a:gd name="T63" fmla="*/ 32 h 47"/>
                  <a:gd name="T64" fmla="*/ 59 w 238"/>
                  <a:gd name="T65" fmla="*/ 38 h 47"/>
                  <a:gd name="T66" fmla="*/ 60 w 238"/>
                  <a:gd name="T67" fmla="*/ 36 h 47"/>
                  <a:gd name="T68" fmla="*/ 63 w 238"/>
                  <a:gd name="T69" fmla="*/ 33 h 47"/>
                  <a:gd name="T70" fmla="*/ 68 w 238"/>
                  <a:gd name="T71" fmla="*/ 30 h 47"/>
                  <a:gd name="T72" fmla="*/ 74 w 238"/>
                  <a:gd name="T73" fmla="*/ 26 h 47"/>
                  <a:gd name="T74" fmla="*/ 82 w 238"/>
                  <a:gd name="T75" fmla="*/ 25 h 47"/>
                  <a:gd name="T76" fmla="*/ 92 w 238"/>
                  <a:gd name="T77" fmla="*/ 25 h 47"/>
                  <a:gd name="T78" fmla="*/ 103 w 238"/>
                  <a:gd name="T79" fmla="*/ 27 h 47"/>
                  <a:gd name="T80" fmla="*/ 149 w 238"/>
                  <a:gd name="T81" fmla="*/ 47 h 47"/>
                  <a:gd name="T82" fmla="*/ 167 w 238"/>
                  <a:gd name="T83" fmla="*/ 46 h 47"/>
                  <a:gd name="T84" fmla="*/ 169 w 238"/>
                  <a:gd name="T85" fmla="*/ 42 h 47"/>
                  <a:gd name="T86" fmla="*/ 173 w 238"/>
                  <a:gd name="T87" fmla="*/ 36 h 47"/>
                  <a:gd name="T88" fmla="*/ 179 w 238"/>
                  <a:gd name="T89" fmla="*/ 28 h 47"/>
                  <a:gd name="T90" fmla="*/ 188 w 238"/>
                  <a:gd name="T91" fmla="*/ 21 h 47"/>
                  <a:gd name="T92" fmla="*/ 199 w 238"/>
                  <a:gd name="T93" fmla="*/ 15 h 47"/>
                  <a:gd name="T94" fmla="*/ 212 w 238"/>
                  <a:gd name="T95" fmla="*/ 12 h 47"/>
                  <a:gd name="T96" fmla="*/ 228 w 238"/>
                  <a:gd name="T97" fmla="*/ 13 h 47"/>
                  <a:gd name="T98" fmla="*/ 238 w 238"/>
                  <a:gd name="T99" fmla="*/ 5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6" name="Freeform 372"/>
              <p:cNvSpPr>
                <a:spLocks/>
              </p:cNvSpPr>
              <p:nvPr/>
            </p:nvSpPr>
            <p:spPr bwMode="auto">
              <a:xfrm>
                <a:off x="897" y="2193"/>
                <a:ext cx="110" cy="318"/>
              </a:xfrm>
              <a:custGeom>
                <a:avLst/>
                <a:gdLst>
                  <a:gd name="T0" fmla="*/ 12 w 110"/>
                  <a:gd name="T1" fmla="*/ 0 h 318"/>
                  <a:gd name="T2" fmla="*/ 17 w 110"/>
                  <a:gd name="T3" fmla="*/ 2 h 318"/>
                  <a:gd name="T4" fmla="*/ 26 w 110"/>
                  <a:gd name="T5" fmla="*/ 6 h 318"/>
                  <a:gd name="T6" fmla="*/ 38 w 110"/>
                  <a:gd name="T7" fmla="*/ 14 h 318"/>
                  <a:gd name="T8" fmla="*/ 51 w 110"/>
                  <a:gd name="T9" fmla="*/ 24 h 318"/>
                  <a:gd name="T10" fmla="*/ 64 w 110"/>
                  <a:gd name="T11" fmla="*/ 37 h 318"/>
                  <a:gd name="T12" fmla="*/ 75 w 110"/>
                  <a:gd name="T13" fmla="*/ 54 h 318"/>
                  <a:gd name="T14" fmla="*/ 82 w 110"/>
                  <a:gd name="T15" fmla="*/ 75 h 318"/>
                  <a:gd name="T16" fmla="*/ 110 w 110"/>
                  <a:gd name="T17" fmla="*/ 106 h 318"/>
                  <a:gd name="T18" fmla="*/ 108 w 110"/>
                  <a:gd name="T19" fmla="*/ 110 h 318"/>
                  <a:gd name="T20" fmla="*/ 99 w 110"/>
                  <a:gd name="T21" fmla="*/ 121 h 318"/>
                  <a:gd name="T22" fmla="*/ 88 w 110"/>
                  <a:gd name="T23" fmla="*/ 139 h 318"/>
                  <a:gd name="T24" fmla="*/ 76 w 110"/>
                  <a:gd name="T25" fmla="*/ 163 h 318"/>
                  <a:gd name="T26" fmla="*/ 65 w 110"/>
                  <a:gd name="T27" fmla="*/ 193 h 318"/>
                  <a:gd name="T28" fmla="*/ 57 w 110"/>
                  <a:gd name="T29" fmla="*/ 229 h 318"/>
                  <a:gd name="T30" fmla="*/ 55 w 110"/>
                  <a:gd name="T31" fmla="*/ 269 h 318"/>
                  <a:gd name="T32" fmla="*/ 59 w 110"/>
                  <a:gd name="T33" fmla="*/ 315 h 318"/>
                  <a:gd name="T34" fmla="*/ 36 w 110"/>
                  <a:gd name="T35" fmla="*/ 316 h 318"/>
                  <a:gd name="T36" fmla="*/ 36 w 110"/>
                  <a:gd name="T37" fmla="*/ 301 h 318"/>
                  <a:gd name="T38" fmla="*/ 36 w 110"/>
                  <a:gd name="T39" fmla="*/ 276 h 318"/>
                  <a:gd name="T40" fmla="*/ 38 w 110"/>
                  <a:gd name="T41" fmla="*/ 243 h 318"/>
                  <a:gd name="T42" fmla="*/ 42 w 110"/>
                  <a:gd name="T43" fmla="*/ 206 h 318"/>
                  <a:gd name="T44" fmla="*/ 48 w 110"/>
                  <a:gd name="T45" fmla="*/ 170 h 318"/>
                  <a:gd name="T46" fmla="*/ 57 w 110"/>
                  <a:gd name="T47" fmla="*/ 137 h 318"/>
                  <a:gd name="T48" fmla="*/ 69 w 110"/>
                  <a:gd name="T49" fmla="*/ 112 h 318"/>
                  <a:gd name="T50" fmla="*/ 65 w 110"/>
                  <a:gd name="T51" fmla="*/ 95 h 318"/>
                  <a:gd name="T52" fmla="*/ 65 w 110"/>
                  <a:gd name="T53" fmla="*/ 91 h 318"/>
                  <a:gd name="T54" fmla="*/ 64 w 110"/>
                  <a:gd name="T55" fmla="*/ 83 h 318"/>
                  <a:gd name="T56" fmla="*/ 62 w 110"/>
                  <a:gd name="T57" fmla="*/ 70 h 318"/>
                  <a:gd name="T58" fmla="*/ 57 w 110"/>
                  <a:gd name="T59" fmla="*/ 56 h 318"/>
                  <a:gd name="T60" fmla="*/ 49 w 110"/>
                  <a:gd name="T61" fmla="*/ 42 h 318"/>
                  <a:gd name="T62" fmla="*/ 38 w 110"/>
                  <a:gd name="T63" fmla="*/ 31 h 318"/>
                  <a:gd name="T64" fmla="*/ 22 w 110"/>
                  <a:gd name="T65" fmla="*/ 23 h 318"/>
                  <a:gd name="T66" fmla="*/ 0 w 110"/>
                  <a:gd name="T67" fmla="*/ 23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7" name="Freeform 373"/>
              <p:cNvSpPr>
                <a:spLocks/>
              </p:cNvSpPr>
              <p:nvPr/>
            </p:nvSpPr>
            <p:spPr bwMode="auto">
              <a:xfrm>
                <a:off x="985" y="2265"/>
                <a:ext cx="31" cy="26"/>
              </a:xfrm>
              <a:custGeom>
                <a:avLst/>
                <a:gdLst>
                  <a:gd name="T0" fmla="*/ 3 w 31"/>
                  <a:gd name="T1" fmla="*/ 0 h 26"/>
                  <a:gd name="T2" fmla="*/ 0 w 31"/>
                  <a:gd name="T3" fmla="*/ 11 h 26"/>
                  <a:gd name="T4" fmla="*/ 25 w 31"/>
                  <a:gd name="T5" fmla="*/ 26 h 26"/>
                  <a:gd name="T6" fmla="*/ 31 w 31"/>
                  <a:gd name="T7" fmla="*/ 14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8" name="Freeform 374"/>
              <p:cNvSpPr>
                <a:spLocks/>
              </p:cNvSpPr>
              <p:nvPr/>
            </p:nvSpPr>
            <p:spPr bwMode="auto">
              <a:xfrm>
                <a:off x="605" y="2279"/>
                <a:ext cx="35" cy="19"/>
              </a:xfrm>
              <a:custGeom>
                <a:avLst/>
                <a:gdLst>
                  <a:gd name="T0" fmla="*/ 0 w 35"/>
                  <a:gd name="T1" fmla="*/ 7 h 19"/>
                  <a:gd name="T2" fmla="*/ 4 w 35"/>
                  <a:gd name="T3" fmla="*/ 19 h 19"/>
                  <a:gd name="T4" fmla="*/ 35 w 35"/>
                  <a:gd name="T5" fmla="*/ 15 h 19"/>
                  <a:gd name="T6" fmla="*/ 33 w 35"/>
                  <a:gd name="T7" fmla="*/ 0 h 19"/>
                  <a:gd name="T8" fmla="*/ 0 w 35"/>
                  <a:gd name="T9" fmla="*/ 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9" name="Freeform 375"/>
              <p:cNvSpPr>
                <a:spLocks/>
              </p:cNvSpPr>
              <p:nvPr/>
            </p:nvSpPr>
            <p:spPr bwMode="auto">
              <a:xfrm>
                <a:off x="510" y="2288"/>
                <a:ext cx="35" cy="19"/>
              </a:xfrm>
              <a:custGeom>
                <a:avLst/>
                <a:gdLst>
                  <a:gd name="T0" fmla="*/ 0 w 35"/>
                  <a:gd name="T1" fmla="*/ 6 h 19"/>
                  <a:gd name="T2" fmla="*/ 4 w 35"/>
                  <a:gd name="T3" fmla="*/ 19 h 19"/>
                  <a:gd name="T4" fmla="*/ 35 w 35"/>
                  <a:gd name="T5" fmla="*/ 14 h 19"/>
                  <a:gd name="T6" fmla="*/ 34 w 35"/>
                  <a:gd name="T7" fmla="*/ 0 h 19"/>
                  <a:gd name="T8" fmla="*/ 0 w 35"/>
                  <a:gd name="T9" fmla="*/ 6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0" name="Freeform 376"/>
              <p:cNvSpPr>
                <a:spLocks/>
              </p:cNvSpPr>
              <p:nvPr/>
            </p:nvSpPr>
            <p:spPr bwMode="auto">
              <a:xfrm>
                <a:off x="613" y="2304"/>
                <a:ext cx="31" cy="212"/>
              </a:xfrm>
              <a:custGeom>
                <a:avLst/>
                <a:gdLst>
                  <a:gd name="T0" fmla="*/ 0 w 31"/>
                  <a:gd name="T1" fmla="*/ 2 h 212"/>
                  <a:gd name="T2" fmla="*/ 18 w 31"/>
                  <a:gd name="T3" fmla="*/ 0 h 212"/>
                  <a:gd name="T4" fmla="*/ 17 w 31"/>
                  <a:gd name="T5" fmla="*/ 8 h 212"/>
                  <a:gd name="T6" fmla="*/ 16 w 31"/>
                  <a:gd name="T7" fmla="*/ 28 h 212"/>
                  <a:gd name="T8" fmla="*/ 15 w 31"/>
                  <a:gd name="T9" fmla="*/ 58 h 212"/>
                  <a:gd name="T10" fmla="*/ 15 w 31"/>
                  <a:gd name="T11" fmla="*/ 93 h 212"/>
                  <a:gd name="T12" fmla="*/ 16 w 31"/>
                  <a:gd name="T13" fmla="*/ 130 h 212"/>
                  <a:gd name="T14" fmla="*/ 18 w 31"/>
                  <a:gd name="T15" fmla="*/ 164 h 212"/>
                  <a:gd name="T16" fmla="*/ 23 w 31"/>
                  <a:gd name="T17" fmla="*/ 191 h 212"/>
                  <a:gd name="T18" fmla="*/ 31 w 31"/>
                  <a:gd name="T19" fmla="*/ 209 h 212"/>
                  <a:gd name="T20" fmla="*/ 13 w 31"/>
                  <a:gd name="T21" fmla="*/ 212 h 212"/>
                  <a:gd name="T22" fmla="*/ 13 w 31"/>
                  <a:gd name="T23" fmla="*/ 209 h 212"/>
                  <a:gd name="T24" fmla="*/ 11 w 31"/>
                  <a:gd name="T25" fmla="*/ 200 h 212"/>
                  <a:gd name="T26" fmla="*/ 8 w 31"/>
                  <a:gd name="T27" fmla="*/ 184 h 212"/>
                  <a:gd name="T28" fmla="*/ 5 w 31"/>
                  <a:gd name="T29" fmla="*/ 162 h 212"/>
                  <a:gd name="T30" fmla="*/ 3 w 31"/>
                  <a:gd name="T31" fmla="*/ 133 h 212"/>
                  <a:gd name="T32" fmla="*/ 0 w 31"/>
                  <a:gd name="T33" fmla="*/ 96 h 212"/>
                  <a:gd name="T34" fmla="*/ 0 w 31"/>
                  <a:gd name="T35" fmla="*/ 53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1" name="Freeform 377"/>
              <p:cNvSpPr>
                <a:spLocks/>
              </p:cNvSpPr>
              <p:nvPr/>
            </p:nvSpPr>
            <p:spPr bwMode="auto">
              <a:xfrm>
                <a:off x="505" y="2311"/>
                <a:ext cx="32" cy="212"/>
              </a:xfrm>
              <a:custGeom>
                <a:avLst/>
                <a:gdLst>
                  <a:gd name="T0" fmla="*/ 31 w 32"/>
                  <a:gd name="T1" fmla="*/ 67 h 212"/>
                  <a:gd name="T2" fmla="*/ 31 w 32"/>
                  <a:gd name="T3" fmla="*/ 51 h 212"/>
                  <a:gd name="T4" fmla="*/ 32 w 32"/>
                  <a:gd name="T5" fmla="*/ 36 h 212"/>
                  <a:gd name="T6" fmla="*/ 31 w 32"/>
                  <a:gd name="T7" fmla="*/ 19 h 212"/>
                  <a:gd name="T8" fmla="*/ 31 w 32"/>
                  <a:gd name="T9" fmla="*/ 2 h 212"/>
                  <a:gd name="T10" fmla="*/ 14 w 32"/>
                  <a:gd name="T11" fmla="*/ 0 h 212"/>
                  <a:gd name="T12" fmla="*/ 14 w 32"/>
                  <a:gd name="T13" fmla="*/ 8 h 212"/>
                  <a:gd name="T14" fmla="*/ 15 w 32"/>
                  <a:gd name="T15" fmla="*/ 28 h 212"/>
                  <a:gd name="T16" fmla="*/ 16 w 32"/>
                  <a:gd name="T17" fmla="*/ 58 h 212"/>
                  <a:gd name="T18" fmla="*/ 16 w 32"/>
                  <a:gd name="T19" fmla="*/ 93 h 212"/>
                  <a:gd name="T20" fmla="*/ 16 w 32"/>
                  <a:gd name="T21" fmla="*/ 129 h 212"/>
                  <a:gd name="T22" fmla="*/ 13 w 32"/>
                  <a:gd name="T23" fmla="*/ 163 h 212"/>
                  <a:gd name="T24" fmla="*/ 8 w 32"/>
                  <a:gd name="T25" fmla="*/ 191 h 212"/>
                  <a:gd name="T26" fmla="*/ 0 w 32"/>
                  <a:gd name="T27" fmla="*/ 209 h 212"/>
                  <a:gd name="T28" fmla="*/ 18 w 32"/>
                  <a:gd name="T29" fmla="*/ 212 h 212"/>
                  <a:gd name="T30" fmla="*/ 18 w 32"/>
                  <a:gd name="T31" fmla="*/ 210 h 212"/>
                  <a:gd name="T32" fmla="*/ 20 w 32"/>
                  <a:gd name="T33" fmla="*/ 203 h 212"/>
                  <a:gd name="T34" fmla="*/ 22 w 32"/>
                  <a:gd name="T35" fmla="*/ 192 h 212"/>
                  <a:gd name="T36" fmla="*/ 24 w 32"/>
                  <a:gd name="T37" fmla="*/ 177 h 212"/>
                  <a:gd name="T38" fmla="*/ 26 w 32"/>
                  <a:gd name="T39" fmla="*/ 157 h 212"/>
                  <a:gd name="T40" fmla="*/ 29 w 32"/>
                  <a:gd name="T41" fmla="*/ 132 h 212"/>
                  <a:gd name="T42" fmla="*/ 30 w 32"/>
                  <a:gd name="T43" fmla="*/ 102 h 212"/>
                  <a:gd name="T44" fmla="*/ 31 w 32"/>
                  <a:gd name="T45" fmla="*/ 6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2" name="Freeform 378"/>
              <p:cNvSpPr>
                <a:spLocks/>
              </p:cNvSpPr>
              <p:nvPr/>
            </p:nvSpPr>
            <p:spPr bwMode="auto">
              <a:xfrm>
                <a:off x="528" y="2386"/>
                <a:ext cx="94" cy="50"/>
              </a:xfrm>
              <a:custGeom>
                <a:avLst/>
                <a:gdLst>
                  <a:gd name="T0" fmla="*/ 0 w 94"/>
                  <a:gd name="T1" fmla="*/ 0 h 50"/>
                  <a:gd name="T2" fmla="*/ 91 w 94"/>
                  <a:gd name="T3" fmla="*/ 0 h 50"/>
                  <a:gd name="T4" fmla="*/ 94 w 94"/>
                  <a:gd name="T5" fmla="*/ 47 h 50"/>
                  <a:gd name="T6" fmla="*/ 0 w 94"/>
                  <a:gd name="T7" fmla="*/ 50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3" name="Freeform 379"/>
              <p:cNvSpPr>
                <a:spLocks/>
              </p:cNvSpPr>
              <p:nvPr/>
            </p:nvSpPr>
            <p:spPr bwMode="auto">
              <a:xfrm>
                <a:off x="524" y="2424"/>
                <a:ext cx="107" cy="69"/>
              </a:xfrm>
              <a:custGeom>
                <a:avLst/>
                <a:gdLst>
                  <a:gd name="T0" fmla="*/ 29 w 107"/>
                  <a:gd name="T1" fmla="*/ 3 h 69"/>
                  <a:gd name="T2" fmla="*/ 29 w 107"/>
                  <a:gd name="T3" fmla="*/ 38 h 69"/>
                  <a:gd name="T4" fmla="*/ 61 w 107"/>
                  <a:gd name="T5" fmla="*/ 38 h 69"/>
                  <a:gd name="T6" fmla="*/ 61 w 107"/>
                  <a:gd name="T7" fmla="*/ 0 h 69"/>
                  <a:gd name="T8" fmla="*/ 97 w 107"/>
                  <a:gd name="T9" fmla="*/ 0 h 69"/>
                  <a:gd name="T10" fmla="*/ 107 w 107"/>
                  <a:gd name="T11" fmla="*/ 65 h 69"/>
                  <a:gd name="T12" fmla="*/ 0 w 107"/>
                  <a:gd name="T13" fmla="*/ 69 h 69"/>
                  <a:gd name="T14" fmla="*/ 3 w 107"/>
                  <a:gd name="T15" fmla="*/ 3 h 69"/>
                  <a:gd name="T16" fmla="*/ 29 w 107"/>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4" name="Freeform 380"/>
              <p:cNvSpPr>
                <a:spLocks/>
              </p:cNvSpPr>
              <p:nvPr/>
            </p:nvSpPr>
            <p:spPr bwMode="auto">
              <a:xfrm>
                <a:off x="635" y="2339"/>
                <a:ext cx="301" cy="182"/>
              </a:xfrm>
              <a:custGeom>
                <a:avLst/>
                <a:gdLst>
                  <a:gd name="T0" fmla="*/ 6 w 301"/>
                  <a:gd name="T1" fmla="*/ 146 h 182"/>
                  <a:gd name="T2" fmla="*/ 25 w 301"/>
                  <a:gd name="T3" fmla="*/ 143 h 182"/>
                  <a:gd name="T4" fmla="*/ 39 w 301"/>
                  <a:gd name="T5" fmla="*/ 59 h 182"/>
                  <a:gd name="T6" fmla="*/ 44 w 301"/>
                  <a:gd name="T7" fmla="*/ 78 h 182"/>
                  <a:gd name="T8" fmla="*/ 46 w 301"/>
                  <a:gd name="T9" fmla="*/ 120 h 182"/>
                  <a:gd name="T10" fmla="*/ 38 w 301"/>
                  <a:gd name="T11" fmla="*/ 147 h 182"/>
                  <a:gd name="T12" fmla="*/ 47 w 301"/>
                  <a:gd name="T13" fmla="*/ 145 h 182"/>
                  <a:gd name="T14" fmla="*/ 64 w 301"/>
                  <a:gd name="T15" fmla="*/ 142 h 182"/>
                  <a:gd name="T16" fmla="*/ 85 w 301"/>
                  <a:gd name="T17" fmla="*/ 142 h 182"/>
                  <a:gd name="T18" fmla="*/ 105 w 301"/>
                  <a:gd name="T19" fmla="*/ 148 h 182"/>
                  <a:gd name="T20" fmla="*/ 122 w 301"/>
                  <a:gd name="T21" fmla="*/ 162 h 182"/>
                  <a:gd name="T22" fmla="*/ 132 w 301"/>
                  <a:gd name="T23" fmla="*/ 146 h 182"/>
                  <a:gd name="T24" fmla="*/ 138 w 301"/>
                  <a:gd name="T25" fmla="*/ 100 h 182"/>
                  <a:gd name="T26" fmla="*/ 121 w 301"/>
                  <a:gd name="T27" fmla="*/ 55 h 182"/>
                  <a:gd name="T28" fmla="*/ 128 w 301"/>
                  <a:gd name="T29" fmla="*/ 62 h 182"/>
                  <a:gd name="T30" fmla="*/ 138 w 301"/>
                  <a:gd name="T31" fmla="*/ 79 h 182"/>
                  <a:gd name="T32" fmla="*/ 146 w 301"/>
                  <a:gd name="T33" fmla="*/ 103 h 182"/>
                  <a:gd name="T34" fmla="*/ 146 w 301"/>
                  <a:gd name="T35" fmla="*/ 134 h 182"/>
                  <a:gd name="T36" fmla="*/ 133 w 301"/>
                  <a:gd name="T37" fmla="*/ 171 h 182"/>
                  <a:gd name="T38" fmla="*/ 169 w 301"/>
                  <a:gd name="T39" fmla="*/ 150 h 182"/>
                  <a:gd name="T40" fmla="*/ 174 w 301"/>
                  <a:gd name="T41" fmla="*/ 136 h 182"/>
                  <a:gd name="T42" fmla="*/ 168 w 301"/>
                  <a:gd name="T43" fmla="*/ 101 h 182"/>
                  <a:gd name="T44" fmla="*/ 174 w 301"/>
                  <a:gd name="T45" fmla="*/ 106 h 182"/>
                  <a:gd name="T46" fmla="*/ 184 w 301"/>
                  <a:gd name="T47" fmla="*/ 124 h 182"/>
                  <a:gd name="T48" fmla="*/ 207 w 301"/>
                  <a:gd name="T49" fmla="*/ 150 h 182"/>
                  <a:gd name="T50" fmla="*/ 219 w 301"/>
                  <a:gd name="T51" fmla="*/ 127 h 182"/>
                  <a:gd name="T52" fmla="*/ 230 w 301"/>
                  <a:gd name="T53" fmla="*/ 72 h 182"/>
                  <a:gd name="T54" fmla="*/ 217 w 301"/>
                  <a:gd name="T55" fmla="*/ 27 h 182"/>
                  <a:gd name="T56" fmla="*/ 214 w 301"/>
                  <a:gd name="T57" fmla="*/ 15 h 182"/>
                  <a:gd name="T58" fmla="*/ 222 w 301"/>
                  <a:gd name="T59" fmla="*/ 18 h 182"/>
                  <a:gd name="T60" fmla="*/ 233 w 301"/>
                  <a:gd name="T61" fmla="*/ 42 h 182"/>
                  <a:gd name="T62" fmla="*/ 240 w 301"/>
                  <a:gd name="T63" fmla="*/ 95 h 182"/>
                  <a:gd name="T64" fmla="*/ 217 w 301"/>
                  <a:gd name="T65" fmla="*/ 152 h 182"/>
                  <a:gd name="T66" fmla="*/ 273 w 301"/>
                  <a:gd name="T67" fmla="*/ 157 h 182"/>
                  <a:gd name="T68" fmla="*/ 282 w 301"/>
                  <a:gd name="T69" fmla="*/ 128 h 182"/>
                  <a:gd name="T70" fmla="*/ 291 w 301"/>
                  <a:gd name="T71" fmla="*/ 87 h 182"/>
                  <a:gd name="T72" fmla="*/ 296 w 301"/>
                  <a:gd name="T73" fmla="*/ 44 h 182"/>
                  <a:gd name="T74" fmla="*/ 291 w 301"/>
                  <a:gd name="T75" fmla="*/ 12 h 182"/>
                  <a:gd name="T76" fmla="*/ 281 w 301"/>
                  <a:gd name="T77" fmla="*/ 2 h 182"/>
                  <a:gd name="T78" fmla="*/ 287 w 301"/>
                  <a:gd name="T79" fmla="*/ 0 h 182"/>
                  <a:gd name="T80" fmla="*/ 296 w 301"/>
                  <a:gd name="T81" fmla="*/ 5 h 182"/>
                  <a:gd name="T82" fmla="*/ 301 w 301"/>
                  <a:gd name="T83" fmla="*/ 28 h 182"/>
                  <a:gd name="T84" fmla="*/ 298 w 301"/>
                  <a:gd name="T85" fmla="*/ 76 h 182"/>
                  <a:gd name="T86" fmla="*/ 280 w 301"/>
                  <a:gd name="T87" fmla="*/ 162 h 182"/>
                  <a:gd name="T88" fmla="*/ 119 w 301"/>
                  <a:gd name="T89" fmla="*/ 182 h 182"/>
                  <a:gd name="T90" fmla="*/ 118 w 301"/>
                  <a:gd name="T91" fmla="*/ 178 h 182"/>
                  <a:gd name="T92" fmla="*/ 112 w 301"/>
                  <a:gd name="T93" fmla="*/ 168 h 182"/>
                  <a:gd name="T94" fmla="*/ 100 w 301"/>
                  <a:gd name="T95" fmla="*/ 158 h 182"/>
                  <a:gd name="T96" fmla="*/ 80 w 301"/>
                  <a:gd name="T97" fmla="*/ 152 h 182"/>
                  <a:gd name="T98" fmla="*/ 48 w 301"/>
                  <a:gd name="T99" fmla="*/ 155 h 182"/>
                  <a:gd name="T100" fmla="*/ 30 w 301"/>
                  <a:gd name="T101" fmla="*/ 161 h 182"/>
                  <a:gd name="T102" fmla="*/ 13 w 301"/>
                  <a:gd name="T103" fmla="*/ 160 h 182"/>
                  <a:gd name="T104" fmla="*/ 0 w 301"/>
                  <a:gd name="T105" fmla="*/ 140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5" name="Freeform 381"/>
              <p:cNvSpPr>
                <a:spLocks/>
              </p:cNvSpPr>
              <p:nvPr/>
            </p:nvSpPr>
            <p:spPr bwMode="auto">
              <a:xfrm>
                <a:off x="729" y="2103"/>
                <a:ext cx="187" cy="166"/>
              </a:xfrm>
              <a:custGeom>
                <a:avLst/>
                <a:gdLst>
                  <a:gd name="T0" fmla="*/ 182 w 187"/>
                  <a:gd name="T1" fmla="*/ 59 h 166"/>
                  <a:gd name="T2" fmla="*/ 177 w 187"/>
                  <a:gd name="T3" fmla="*/ 53 h 166"/>
                  <a:gd name="T4" fmla="*/ 173 w 187"/>
                  <a:gd name="T5" fmla="*/ 49 h 166"/>
                  <a:gd name="T6" fmla="*/ 165 w 187"/>
                  <a:gd name="T7" fmla="*/ 42 h 166"/>
                  <a:gd name="T8" fmla="*/ 146 w 187"/>
                  <a:gd name="T9" fmla="*/ 17 h 166"/>
                  <a:gd name="T10" fmla="*/ 149 w 187"/>
                  <a:gd name="T11" fmla="*/ 37 h 166"/>
                  <a:gd name="T12" fmla="*/ 138 w 187"/>
                  <a:gd name="T13" fmla="*/ 35 h 166"/>
                  <a:gd name="T14" fmla="*/ 130 w 187"/>
                  <a:gd name="T15" fmla="*/ 35 h 166"/>
                  <a:gd name="T16" fmla="*/ 109 w 187"/>
                  <a:gd name="T17" fmla="*/ 4 h 166"/>
                  <a:gd name="T18" fmla="*/ 118 w 187"/>
                  <a:gd name="T19" fmla="*/ 37 h 166"/>
                  <a:gd name="T20" fmla="*/ 109 w 187"/>
                  <a:gd name="T21" fmla="*/ 36 h 166"/>
                  <a:gd name="T22" fmla="*/ 97 w 187"/>
                  <a:gd name="T23" fmla="*/ 38 h 166"/>
                  <a:gd name="T24" fmla="*/ 90 w 187"/>
                  <a:gd name="T25" fmla="*/ 18 h 166"/>
                  <a:gd name="T26" fmla="*/ 80 w 187"/>
                  <a:gd name="T27" fmla="*/ 34 h 166"/>
                  <a:gd name="T28" fmla="*/ 77 w 187"/>
                  <a:gd name="T29" fmla="*/ 47 h 166"/>
                  <a:gd name="T30" fmla="*/ 65 w 187"/>
                  <a:gd name="T31" fmla="*/ 57 h 166"/>
                  <a:gd name="T32" fmla="*/ 58 w 187"/>
                  <a:gd name="T33" fmla="*/ 62 h 166"/>
                  <a:gd name="T34" fmla="*/ 32 w 187"/>
                  <a:gd name="T35" fmla="*/ 70 h 166"/>
                  <a:gd name="T36" fmla="*/ 46 w 187"/>
                  <a:gd name="T37" fmla="*/ 74 h 166"/>
                  <a:gd name="T38" fmla="*/ 35 w 187"/>
                  <a:gd name="T39" fmla="*/ 84 h 166"/>
                  <a:gd name="T40" fmla="*/ 29 w 187"/>
                  <a:gd name="T41" fmla="*/ 93 h 166"/>
                  <a:gd name="T42" fmla="*/ 0 w 187"/>
                  <a:gd name="T43" fmla="*/ 105 h 166"/>
                  <a:gd name="T44" fmla="*/ 29 w 187"/>
                  <a:gd name="T45" fmla="*/ 105 h 166"/>
                  <a:gd name="T46" fmla="*/ 22 w 187"/>
                  <a:gd name="T47" fmla="*/ 126 h 166"/>
                  <a:gd name="T48" fmla="*/ 37 w 187"/>
                  <a:gd name="T49" fmla="*/ 128 h 166"/>
                  <a:gd name="T50" fmla="*/ 39 w 187"/>
                  <a:gd name="T51" fmla="*/ 115 h 166"/>
                  <a:gd name="T52" fmla="*/ 45 w 187"/>
                  <a:gd name="T53" fmla="*/ 101 h 166"/>
                  <a:gd name="T54" fmla="*/ 56 w 187"/>
                  <a:gd name="T55" fmla="*/ 88 h 166"/>
                  <a:gd name="T56" fmla="*/ 71 w 187"/>
                  <a:gd name="T57" fmla="*/ 76 h 166"/>
                  <a:gd name="T58" fmla="*/ 89 w 187"/>
                  <a:gd name="T59" fmla="*/ 66 h 166"/>
                  <a:gd name="T60" fmla="*/ 105 w 187"/>
                  <a:gd name="T61" fmla="*/ 59 h 166"/>
                  <a:gd name="T62" fmla="*/ 120 w 187"/>
                  <a:gd name="T63" fmla="*/ 55 h 166"/>
                  <a:gd name="T64" fmla="*/ 134 w 187"/>
                  <a:gd name="T65" fmla="*/ 55 h 166"/>
                  <a:gd name="T66" fmla="*/ 147 w 187"/>
                  <a:gd name="T67" fmla="*/ 57 h 166"/>
                  <a:gd name="T68" fmla="*/ 157 w 187"/>
                  <a:gd name="T69" fmla="*/ 61 h 166"/>
                  <a:gd name="T70" fmla="*/ 163 w 187"/>
                  <a:gd name="T71" fmla="*/ 65 h 166"/>
                  <a:gd name="T72" fmla="*/ 166 w 187"/>
                  <a:gd name="T73" fmla="*/ 69 h 166"/>
                  <a:gd name="T74" fmla="*/ 168 w 187"/>
                  <a:gd name="T75" fmla="*/ 74 h 166"/>
                  <a:gd name="T76" fmla="*/ 169 w 187"/>
                  <a:gd name="T77" fmla="*/ 86 h 166"/>
                  <a:gd name="T78" fmla="*/ 165 w 187"/>
                  <a:gd name="T79" fmla="*/ 101 h 166"/>
                  <a:gd name="T80" fmla="*/ 155 w 187"/>
                  <a:gd name="T81" fmla="*/ 115 h 166"/>
                  <a:gd name="T82" fmla="*/ 142 w 187"/>
                  <a:gd name="T83" fmla="*/ 128 h 166"/>
                  <a:gd name="T84" fmla="*/ 124 w 187"/>
                  <a:gd name="T85" fmla="*/ 140 h 166"/>
                  <a:gd name="T86" fmla="*/ 105 w 187"/>
                  <a:gd name="T87" fmla="*/ 148 h 166"/>
                  <a:gd name="T88" fmla="*/ 87 w 187"/>
                  <a:gd name="T89" fmla="*/ 153 h 166"/>
                  <a:gd name="T90" fmla="*/ 70 w 187"/>
                  <a:gd name="T91" fmla="*/ 154 h 166"/>
                  <a:gd name="T92" fmla="*/ 56 w 187"/>
                  <a:gd name="T93" fmla="*/ 152 h 166"/>
                  <a:gd name="T94" fmla="*/ 46 w 187"/>
                  <a:gd name="T95" fmla="*/ 146 h 166"/>
                  <a:gd name="T96" fmla="*/ 22 w 187"/>
                  <a:gd name="T97" fmla="*/ 140 h 166"/>
                  <a:gd name="T98" fmla="*/ 23 w 187"/>
                  <a:gd name="T99" fmla="*/ 142 h 166"/>
                  <a:gd name="T100" fmla="*/ 29 w 187"/>
                  <a:gd name="T101" fmla="*/ 152 h 166"/>
                  <a:gd name="T102" fmla="*/ 42 w 187"/>
                  <a:gd name="T103" fmla="*/ 161 h 166"/>
                  <a:gd name="T104" fmla="*/ 60 w 187"/>
                  <a:gd name="T105" fmla="*/ 165 h 166"/>
                  <a:gd name="T106" fmla="*/ 82 w 187"/>
                  <a:gd name="T107" fmla="*/ 165 h 166"/>
                  <a:gd name="T108" fmla="*/ 106 w 187"/>
                  <a:gd name="T109" fmla="*/ 159 h 166"/>
                  <a:gd name="T110" fmla="*/ 131 w 187"/>
                  <a:gd name="T111" fmla="*/ 148 h 166"/>
                  <a:gd name="T112" fmla="*/ 153 w 187"/>
                  <a:gd name="T113" fmla="*/ 134 h 166"/>
                  <a:gd name="T114" fmla="*/ 170 w 187"/>
                  <a:gd name="T115" fmla="*/ 117 h 166"/>
                  <a:gd name="T116" fmla="*/ 182 w 187"/>
                  <a:gd name="T117" fmla="*/ 99 h 166"/>
                  <a:gd name="T118" fmla="*/ 187 w 187"/>
                  <a:gd name="T119" fmla="*/ 81 h 166"/>
                  <a:gd name="T120" fmla="*/ 185 w 187"/>
                  <a:gd name="T121" fmla="*/ 65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6" name="Freeform 382"/>
              <p:cNvSpPr>
                <a:spLocks/>
              </p:cNvSpPr>
              <p:nvPr/>
            </p:nvSpPr>
            <p:spPr bwMode="auto">
              <a:xfrm>
                <a:off x="751" y="2235"/>
                <a:ext cx="19" cy="7"/>
              </a:xfrm>
              <a:custGeom>
                <a:avLst/>
                <a:gdLst>
                  <a:gd name="T0" fmla="*/ 17 w 19"/>
                  <a:gd name="T1" fmla="*/ 4 h 7"/>
                  <a:gd name="T2" fmla="*/ 16 w 19"/>
                  <a:gd name="T3" fmla="*/ 3 h 7"/>
                  <a:gd name="T4" fmla="*/ 16 w 19"/>
                  <a:gd name="T5" fmla="*/ 2 h 7"/>
                  <a:gd name="T6" fmla="*/ 16 w 19"/>
                  <a:gd name="T7" fmla="*/ 2 h 7"/>
                  <a:gd name="T8" fmla="*/ 16 w 19"/>
                  <a:gd name="T9" fmla="*/ 0 h 7"/>
                  <a:gd name="T10" fmla="*/ 0 w 19"/>
                  <a:gd name="T11" fmla="*/ 0 h 7"/>
                  <a:gd name="T12" fmla="*/ 0 w 19"/>
                  <a:gd name="T13" fmla="*/ 2 h 7"/>
                  <a:gd name="T14" fmla="*/ 0 w 19"/>
                  <a:gd name="T15" fmla="*/ 4 h 7"/>
                  <a:gd name="T16" fmla="*/ 1 w 19"/>
                  <a:gd name="T17" fmla="*/ 6 h 7"/>
                  <a:gd name="T18" fmla="*/ 1 w 19"/>
                  <a:gd name="T19" fmla="*/ 7 h 7"/>
                  <a:gd name="T20" fmla="*/ 19 w 19"/>
                  <a:gd name="T21" fmla="*/ 7 h 7"/>
                  <a:gd name="T22" fmla="*/ 18 w 19"/>
                  <a:gd name="T23" fmla="*/ 6 h 7"/>
                  <a:gd name="T24" fmla="*/ 18 w 19"/>
                  <a:gd name="T25" fmla="*/ 6 h 7"/>
                  <a:gd name="T26" fmla="*/ 17 w 19"/>
                  <a:gd name="T27" fmla="*/ 5 h 7"/>
                  <a:gd name="T28" fmla="*/ 17 w 19"/>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7" name="Freeform 383"/>
              <p:cNvSpPr>
                <a:spLocks/>
              </p:cNvSpPr>
              <p:nvPr/>
            </p:nvSpPr>
            <p:spPr bwMode="auto">
              <a:xfrm>
                <a:off x="982" y="2240"/>
                <a:ext cx="38" cy="26"/>
              </a:xfrm>
              <a:custGeom>
                <a:avLst/>
                <a:gdLst>
                  <a:gd name="T0" fmla="*/ 17 w 38"/>
                  <a:gd name="T1" fmla="*/ 20 h 26"/>
                  <a:gd name="T2" fmla="*/ 13 w 38"/>
                  <a:gd name="T3" fmla="*/ 18 h 26"/>
                  <a:gd name="T4" fmla="*/ 10 w 38"/>
                  <a:gd name="T5" fmla="*/ 16 h 26"/>
                  <a:gd name="T6" fmla="*/ 9 w 38"/>
                  <a:gd name="T7" fmla="*/ 14 h 26"/>
                  <a:gd name="T8" fmla="*/ 8 w 38"/>
                  <a:gd name="T9" fmla="*/ 12 h 26"/>
                  <a:gd name="T10" fmla="*/ 9 w 38"/>
                  <a:gd name="T11" fmla="*/ 10 h 26"/>
                  <a:gd name="T12" fmla="*/ 11 w 38"/>
                  <a:gd name="T13" fmla="*/ 8 h 26"/>
                  <a:gd name="T14" fmla="*/ 13 w 38"/>
                  <a:gd name="T15" fmla="*/ 7 h 26"/>
                  <a:gd name="T16" fmla="*/ 14 w 38"/>
                  <a:gd name="T17" fmla="*/ 6 h 26"/>
                  <a:gd name="T18" fmla="*/ 17 w 38"/>
                  <a:gd name="T19" fmla="*/ 6 h 26"/>
                  <a:gd name="T20" fmla="*/ 19 w 38"/>
                  <a:gd name="T21" fmla="*/ 5 h 26"/>
                  <a:gd name="T22" fmla="*/ 23 w 38"/>
                  <a:gd name="T23" fmla="*/ 6 h 26"/>
                  <a:gd name="T24" fmla="*/ 26 w 38"/>
                  <a:gd name="T25" fmla="*/ 7 h 26"/>
                  <a:gd name="T26" fmla="*/ 28 w 38"/>
                  <a:gd name="T27" fmla="*/ 9 h 26"/>
                  <a:gd name="T28" fmla="*/ 30 w 38"/>
                  <a:gd name="T29" fmla="*/ 12 h 26"/>
                  <a:gd name="T30" fmla="*/ 38 w 38"/>
                  <a:gd name="T31" fmla="*/ 9 h 26"/>
                  <a:gd name="T32" fmla="*/ 35 w 38"/>
                  <a:gd name="T33" fmla="*/ 5 h 26"/>
                  <a:gd name="T34" fmla="*/ 30 w 38"/>
                  <a:gd name="T35" fmla="*/ 1 h 26"/>
                  <a:gd name="T36" fmla="*/ 23 w 38"/>
                  <a:gd name="T37" fmla="*/ 0 h 26"/>
                  <a:gd name="T38" fmla="*/ 16 w 38"/>
                  <a:gd name="T39" fmla="*/ 0 h 26"/>
                  <a:gd name="T40" fmla="*/ 10 w 38"/>
                  <a:gd name="T41" fmla="*/ 1 h 26"/>
                  <a:gd name="T42" fmla="*/ 6 w 38"/>
                  <a:gd name="T43" fmla="*/ 3 h 26"/>
                  <a:gd name="T44" fmla="*/ 2 w 38"/>
                  <a:gd name="T45" fmla="*/ 7 h 26"/>
                  <a:gd name="T46" fmla="*/ 1 w 38"/>
                  <a:gd name="T47" fmla="*/ 9 h 26"/>
                  <a:gd name="T48" fmla="*/ 0 w 38"/>
                  <a:gd name="T49" fmla="*/ 11 h 26"/>
                  <a:gd name="T50" fmla="*/ 0 w 38"/>
                  <a:gd name="T51" fmla="*/ 13 h 26"/>
                  <a:gd name="T52" fmla="*/ 1 w 38"/>
                  <a:gd name="T53" fmla="*/ 18 h 26"/>
                  <a:gd name="T54" fmla="*/ 5 w 38"/>
                  <a:gd name="T55" fmla="*/ 22 h 26"/>
                  <a:gd name="T56" fmla="*/ 12 w 38"/>
                  <a:gd name="T57" fmla="*/ 24 h 26"/>
                  <a:gd name="T58" fmla="*/ 19 w 38"/>
                  <a:gd name="T59" fmla="*/ 26 h 26"/>
                  <a:gd name="T60" fmla="*/ 25 w 38"/>
                  <a:gd name="T61" fmla="*/ 25 h 26"/>
                  <a:gd name="T62" fmla="*/ 30 w 38"/>
                  <a:gd name="T63" fmla="*/ 23 h 26"/>
                  <a:gd name="T64" fmla="*/ 35 w 38"/>
                  <a:gd name="T65" fmla="*/ 20 h 26"/>
                  <a:gd name="T66" fmla="*/ 37 w 38"/>
                  <a:gd name="T67" fmla="*/ 17 h 26"/>
                  <a:gd name="T68" fmla="*/ 27 w 38"/>
                  <a:gd name="T69" fmla="*/ 17 h 26"/>
                  <a:gd name="T70" fmla="*/ 25 w 38"/>
                  <a:gd name="T71" fmla="*/ 18 h 26"/>
                  <a:gd name="T72" fmla="*/ 23 w 38"/>
                  <a:gd name="T73" fmla="*/ 19 h 26"/>
                  <a:gd name="T74" fmla="*/ 20 w 38"/>
                  <a:gd name="T75" fmla="*/ 2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8" name="Freeform 384"/>
              <p:cNvSpPr>
                <a:spLocks/>
              </p:cNvSpPr>
              <p:nvPr/>
            </p:nvSpPr>
            <p:spPr bwMode="auto">
              <a:xfrm>
                <a:off x="1010" y="2252"/>
                <a:ext cx="11" cy="5"/>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3 h 5"/>
                  <a:gd name="T14" fmla="*/ 1 w 11"/>
                  <a:gd name="T15" fmla="*/ 4 h 5"/>
                  <a:gd name="T16" fmla="*/ 0 w 11"/>
                  <a:gd name="T17" fmla="*/ 5 h 5"/>
                  <a:gd name="T18" fmla="*/ 10 w 11"/>
                  <a:gd name="T19" fmla="*/ 5 h 5"/>
                  <a:gd name="T20" fmla="*/ 10 w 11"/>
                  <a:gd name="T21" fmla="*/ 4 h 5"/>
                  <a:gd name="T22" fmla="*/ 11 w 11"/>
                  <a:gd name="T23" fmla="*/ 3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9" name="Freeform 385"/>
              <p:cNvSpPr>
                <a:spLocks/>
              </p:cNvSpPr>
              <p:nvPr/>
            </p:nvSpPr>
            <p:spPr bwMode="auto">
              <a:xfrm>
                <a:off x="505" y="2258"/>
                <a:ext cx="43" cy="27"/>
              </a:xfrm>
              <a:custGeom>
                <a:avLst/>
                <a:gdLst>
                  <a:gd name="T0" fmla="*/ 33 w 43"/>
                  <a:gd name="T1" fmla="*/ 15 h 27"/>
                  <a:gd name="T2" fmla="*/ 32 w 43"/>
                  <a:gd name="T3" fmla="*/ 18 h 27"/>
                  <a:gd name="T4" fmla="*/ 28 w 43"/>
                  <a:gd name="T5" fmla="*/ 20 h 27"/>
                  <a:gd name="T6" fmla="*/ 24 w 43"/>
                  <a:gd name="T7" fmla="*/ 21 h 27"/>
                  <a:gd name="T8" fmla="*/ 19 w 43"/>
                  <a:gd name="T9" fmla="*/ 21 h 27"/>
                  <a:gd name="T10" fmla="*/ 15 w 43"/>
                  <a:gd name="T11" fmla="*/ 20 h 27"/>
                  <a:gd name="T12" fmla="*/ 12 w 43"/>
                  <a:gd name="T13" fmla="*/ 18 h 27"/>
                  <a:gd name="T14" fmla="*/ 10 w 43"/>
                  <a:gd name="T15" fmla="*/ 15 h 27"/>
                  <a:gd name="T16" fmla="*/ 10 w 43"/>
                  <a:gd name="T17" fmla="*/ 13 h 27"/>
                  <a:gd name="T18" fmla="*/ 11 w 43"/>
                  <a:gd name="T19" fmla="*/ 11 h 27"/>
                  <a:gd name="T20" fmla="*/ 13 w 43"/>
                  <a:gd name="T21" fmla="*/ 9 h 27"/>
                  <a:gd name="T22" fmla="*/ 14 w 43"/>
                  <a:gd name="T23" fmla="*/ 7 h 27"/>
                  <a:gd name="T24" fmla="*/ 17 w 43"/>
                  <a:gd name="T25" fmla="*/ 7 h 27"/>
                  <a:gd name="T26" fmla="*/ 19 w 43"/>
                  <a:gd name="T27" fmla="*/ 6 h 27"/>
                  <a:gd name="T28" fmla="*/ 21 w 43"/>
                  <a:gd name="T29" fmla="*/ 6 h 27"/>
                  <a:gd name="T30" fmla="*/ 24 w 43"/>
                  <a:gd name="T31" fmla="*/ 6 h 27"/>
                  <a:gd name="T32" fmla="*/ 27 w 43"/>
                  <a:gd name="T33" fmla="*/ 6 h 27"/>
                  <a:gd name="T34" fmla="*/ 29 w 43"/>
                  <a:gd name="T35" fmla="*/ 7 h 27"/>
                  <a:gd name="T36" fmla="*/ 31 w 43"/>
                  <a:gd name="T37" fmla="*/ 8 h 27"/>
                  <a:gd name="T38" fmla="*/ 40 w 43"/>
                  <a:gd name="T39" fmla="*/ 6 h 27"/>
                  <a:gd name="T40" fmla="*/ 36 w 43"/>
                  <a:gd name="T41" fmla="*/ 3 h 27"/>
                  <a:gd name="T42" fmla="*/ 31 w 43"/>
                  <a:gd name="T43" fmla="*/ 1 h 27"/>
                  <a:gd name="T44" fmla="*/ 25 w 43"/>
                  <a:gd name="T45" fmla="*/ 0 h 27"/>
                  <a:gd name="T46" fmla="*/ 18 w 43"/>
                  <a:gd name="T47" fmla="*/ 0 h 27"/>
                  <a:gd name="T48" fmla="*/ 12 w 43"/>
                  <a:gd name="T49" fmla="*/ 1 h 27"/>
                  <a:gd name="T50" fmla="*/ 7 w 43"/>
                  <a:gd name="T51" fmla="*/ 4 h 27"/>
                  <a:gd name="T52" fmla="*/ 3 w 43"/>
                  <a:gd name="T53" fmla="*/ 7 h 27"/>
                  <a:gd name="T54" fmla="*/ 1 w 43"/>
                  <a:gd name="T55" fmla="*/ 10 h 27"/>
                  <a:gd name="T56" fmla="*/ 0 w 43"/>
                  <a:gd name="T57" fmla="*/ 12 h 27"/>
                  <a:gd name="T58" fmla="*/ 0 w 43"/>
                  <a:gd name="T59" fmla="*/ 14 h 27"/>
                  <a:gd name="T60" fmla="*/ 2 w 43"/>
                  <a:gd name="T61" fmla="*/ 19 h 27"/>
                  <a:gd name="T62" fmla="*/ 7 w 43"/>
                  <a:gd name="T63" fmla="*/ 23 h 27"/>
                  <a:gd name="T64" fmla="*/ 13 w 43"/>
                  <a:gd name="T65" fmla="*/ 26 h 27"/>
                  <a:gd name="T66" fmla="*/ 21 w 43"/>
                  <a:gd name="T67" fmla="*/ 27 h 27"/>
                  <a:gd name="T68" fmla="*/ 30 w 43"/>
                  <a:gd name="T69" fmla="*/ 26 h 27"/>
                  <a:gd name="T70" fmla="*/ 37 w 43"/>
                  <a:gd name="T71" fmla="*/ 23 h 27"/>
                  <a:gd name="T72" fmla="*/ 41 w 43"/>
                  <a:gd name="T73" fmla="*/ 19 h 27"/>
                  <a:gd name="T74" fmla="*/ 43 w 43"/>
                  <a:gd name="T75" fmla="*/ 14 h 27"/>
                  <a:gd name="T76" fmla="*/ 43 w 43"/>
                  <a:gd name="T77" fmla="*/ 12 h 27"/>
                  <a:gd name="T78" fmla="*/ 43 w 43"/>
                  <a:gd name="T79" fmla="*/ 12 h 27"/>
                  <a:gd name="T80" fmla="*/ 34 w 43"/>
                  <a:gd name="T81" fmla="*/ 12 h 27"/>
                  <a:gd name="T82" fmla="*/ 34 w 43"/>
                  <a:gd name="T83" fmla="*/ 13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0" name="Freeform 386"/>
              <p:cNvSpPr>
                <a:spLocks/>
              </p:cNvSpPr>
              <p:nvPr/>
            </p:nvSpPr>
            <p:spPr bwMode="auto">
              <a:xfrm>
                <a:off x="536" y="2266"/>
                <a:ext cx="13" cy="3"/>
              </a:xfrm>
              <a:custGeom>
                <a:avLst/>
                <a:gdLst>
                  <a:gd name="T0" fmla="*/ 0 w 13"/>
                  <a:gd name="T1" fmla="*/ 0 h 3"/>
                  <a:gd name="T2" fmla="*/ 1 w 13"/>
                  <a:gd name="T3" fmla="*/ 1 h 3"/>
                  <a:gd name="T4" fmla="*/ 2 w 13"/>
                  <a:gd name="T5" fmla="*/ 2 h 3"/>
                  <a:gd name="T6" fmla="*/ 2 w 13"/>
                  <a:gd name="T7" fmla="*/ 2 h 3"/>
                  <a:gd name="T8" fmla="*/ 3 w 13"/>
                  <a:gd name="T9" fmla="*/ 3 h 3"/>
                  <a:gd name="T10" fmla="*/ 13 w 13"/>
                  <a:gd name="T11" fmla="*/ 3 h 3"/>
                  <a:gd name="T12" fmla="*/ 13 w 13"/>
                  <a:gd name="T13" fmla="*/ 2 h 3"/>
                  <a:gd name="T14" fmla="*/ 12 w 13"/>
                  <a:gd name="T15" fmla="*/ 2 h 3"/>
                  <a:gd name="T16" fmla="*/ 12 w 13"/>
                  <a:gd name="T17" fmla="*/ 1 h 3"/>
                  <a:gd name="T18" fmla="*/ 12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1" name="Freeform 387"/>
              <p:cNvSpPr>
                <a:spLocks/>
              </p:cNvSpPr>
              <p:nvPr/>
            </p:nvSpPr>
            <p:spPr bwMode="auto">
              <a:xfrm>
                <a:off x="600" y="2249"/>
                <a:ext cx="44" cy="28"/>
              </a:xfrm>
              <a:custGeom>
                <a:avLst/>
                <a:gdLst>
                  <a:gd name="T0" fmla="*/ 34 w 44"/>
                  <a:gd name="T1" fmla="*/ 15 h 28"/>
                  <a:gd name="T2" fmla="*/ 32 w 44"/>
                  <a:gd name="T3" fmla="*/ 18 h 28"/>
                  <a:gd name="T4" fmla="*/ 29 w 44"/>
                  <a:gd name="T5" fmla="*/ 21 h 28"/>
                  <a:gd name="T6" fmla="*/ 25 w 44"/>
                  <a:gd name="T7" fmla="*/ 21 h 28"/>
                  <a:gd name="T8" fmla="*/ 20 w 44"/>
                  <a:gd name="T9" fmla="*/ 21 h 28"/>
                  <a:gd name="T10" fmla="*/ 16 w 44"/>
                  <a:gd name="T11" fmla="*/ 21 h 28"/>
                  <a:gd name="T12" fmla="*/ 12 w 44"/>
                  <a:gd name="T13" fmla="*/ 18 h 28"/>
                  <a:gd name="T14" fmla="*/ 10 w 44"/>
                  <a:gd name="T15" fmla="*/ 15 h 28"/>
                  <a:gd name="T16" fmla="*/ 10 w 44"/>
                  <a:gd name="T17" fmla="*/ 14 h 28"/>
                  <a:gd name="T18" fmla="*/ 11 w 44"/>
                  <a:gd name="T19" fmla="*/ 11 h 28"/>
                  <a:gd name="T20" fmla="*/ 13 w 44"/>
                  <a:gd name="T21" fmla="*/ 9 h 28"/>
                  <a:gd name="T22" fmla="*/ 15 w 44"/>
                  <a:gd name="T23" fmla="*/ 8 h 28"/>
                  <a:gd name="T24" fmla="*/ 17 w 44"/>
                  <a:gd name="T25" fmla="*/ 7 h 28"/>
                  <a:gd name="T26" fmla="*/ 20 w 44"/>
                  <a:gd name="T27" fmla="*/ 7 h 28"/>
                  <a:gd name="T28" fmla="*/ 22 w 44"/>
                  <a:gd name="T29" fmla="*/ 6 h 28"/>
                  <a:gd name="T30" fmla="*/ 26 w 44"/>
                  <a:gd name="T31" fmla="*/ 7 h 28"/>
                  <a:gd name="T32" fmla="*/ 29 w 44"/>
                  <a:gd name="T33" fmla="*/ 8 h 28"/>
                  <a:gd name="T34" fmla="*/ 31 w 44"/>
                  <a:gd name="T35" fmla="*/ 9 h 28"/>
                  <a:gd name="T36" fmla="*/ 33 w 44"/>
                  <a:gd name="T37" fmla="*/ 11 h 28"/>
                  <a:gd name="T38" fmla="*/ 43 w 44"/>
                  <a:gd name="T39" fmla="*/ 9 h 28"/>
                  <a:gd name="T40" fmla="*/ 38 w 44"/>
                  <a:gd name="T41" fmla="*/ 5 h 28"/>
                  <a:gd name="T42" fmla="*/ 33 w 44"/>
                  <a:gd name="T43" fmla="*/ 2 h 28"/>
                  <a:gd name="T44" fmla="*/ 26 w 44"/>
                  <a:gd name="T45" fmla="*/ 0 h 28"/>
                  <a:gd name="T46" fmla="*/ 19 w 44"/>
                  <a:gd name="T47" fmla="*/ 0 h 28"/>
                  <a:gd name="T48" fmla="*/ 13 w 44"/>
                  <a:gd name="T49" fmla="*/ 2 h 28"/>
                  <a:gd name="T50" fmla="*/ 7 w 44"/>
                  <a:gd name="T51" fmla="*/ 4 h 28"/>
                  <a:gd name="T52" fmla="*/ 3 w 44"/>
                  <a:gd name="T53" fmla="*/ 7 h 28"/>
                  <a:gd name="T54" fmla="*/ 1 w 44"/>
                  <a:gd name="T55" fmla="*/ 10 h 28"/>
                  <a:gd name="T56" fmla="*/ 0 w 44"/>
                  <a:gd name="T57" fmla="*/ 12 h 28"/>
                  <a:gd name="T58" fmla="*/ 0 w 44"/>
                  <a:gd name="T59" fmla="*/ 14 h 28"/>
                  <a:gd name="T60" fmla="*/ 2 w 44"/>
                  <a:gd name="T61" fmla="*/ 19 h 28"/>
                  <a:gd name="T62" fmla="*/ 7 w 44"/>
                  <a:gd name="T63" fmla="*/ 24 h 28"/>
                  <a:gd name="T64" fmla="*/ 14 w 44"/>
                  <a:gd name="T65" fmla="*/ 27 h 28"/>
                  <a:gd name="T66" fmla="*/ 22 w 44"/>
                  <a:gd name="T67" fmla="*/ 28 h 28"/>
                  <a:gd name="T68" fmla="*/ 31 w 44"/>
                  <a:gd name="T69" fmla="*/ 27 h 28"/>
                  <a:gd name="T70" fmla="*/ 38 w 44"/>
                  <a:gd name="T71" fmla="*/ 24 h 28"/>
                  <a:gd name="T72" fmla="*/ 43 w 44"/>
                  <a:gd name="T73" fmla="*/ 19 h 28"/>
                  <a:gd name="T74" fmla="*/ 44 w 44"/>
                  <a:gd name="T75" fmla="*/ 14 h 28"/>
                  <a:gd name="T76" fmla="*/ 44 w 44"/>
                  <a:gd name="T77" fmla="*/ 13 h 28"/>
                  <a:gd name="T78" fmla="*/ 34 w 44"/>
                  <a:gd name="T79" fmla="*/ 13 h 28"/>
                  <a:gd name="T80" fmla="*/ 34 w 44"/>
                  <a:gd name="T81" fmla="*/ 14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2" name="Freeform 388"/>
              <p:cNvSpPr>
                <a:spLocks/>
              </p:cNvSpPr>
              <p:nvPr/>
            </p:nvSpPr>
            <p:spPr bwMode="auto">
              <a:xfrm>
                <a:off x="634" y="2259"/>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3" name="Freeform 389"/>
              <p:cNvSpPr>
                <a:spLocks/>
              </p:cNvSpPr>
              <p:nvPr/>
            </p:nvSpPr>
            <p:spPr bwMode="auto">
              <a:xfrm>
                <a:off x="619" y="2154"/>
                <a:ext cx="65" cy="79"/>
              </a:xfrm>
              <a:custGeom>
                <a:avLst/>
                <a:gdLst>
                  <a:gd name="T0" fmla="*/ 26 w 65"/>
                  <a:gd name="T1" fmla="*/ 1 h 79"/>
                  <a:gd name="T2" fmla="*/ 16 w 65"/>
                  <a:gd name="T3" fmla="*/ 6 h 79"/>
                  <a:gd name="T4" fmla="*/ 8 w 65"/>
                  <a:gd name="T5" fmla="*/ 15 h 79"/>
                  <a:gd name="T6" fmla="*/ 2 w 65"/>
                  <a:gd name="T7" fmla="*/ 27 h 79"/>
                  <a:gd name="T8" fmla="*/ 11 w 65"/>
                  <a:gd name="T9" fmla="*/ 34 h 79"/>
                  <a:gd name="T10" fmla="*/ 14 w 65"/>
                  <a:gd name="T11" fmla="*/ 25 h 79"/>
                  <a:gd name="T12" fmla="*/ 19 w 65"/>
                  <a:gd name="T13" fmla="*/ 19 h 79"/>
                  <a:gd name="T14" fmla="*/ 25 w 65"/>
                  <a:gd name="T15" fmla="*/ 14 h 79"/>
                  <a:gd name="T16" fmla="*/ 33 w 65"/>
                  <a:gd name="T17" fmla="*/ 13 h 79"/>
                  <a:gd name="T18" fmla="*/ 42 w 65"/>
                  <a:gd name="T19" fmla="*/ 15 h 79"/>
                  <a:gd name="T20" fmla="*/ 49 w 65"/>
                  <a:gd name="T21" fmla="*/ 20 h 79"/>
                  <a:gd name="T22" fmla="*/ 54 w 65"/>
                  <a:gd name="T23" fmla="*/ 29 h 79"/>
                  <a:gd name="T24" fmla="*/ 55 w 65"/>
                  <a:gd name="T25" fmla="*/ 40 h 79"/>
                  <a:gd name="T26" fmla="*/ 54 w 65"/>
                  <a:gd name="T27" fmla="*/ 51 h 79"/>
                  <a:gd name="T28" fmla="*/ 49 w 65"/>
                  <a:gd name="T29" fmla="*/ 60 h 79"/>
                  <a:gd name="T30" fmla="*/ 42 w 65"/>
                  <a:gd name="T31" fmla="*/ 65 h 79"/>
                  <a:gd name="T32" fmla="*/ 33 w 65"/>
                  <a:gd name="T33" fmla="*/ 68 h 79"/>
                  <a:gd name="T34" fmla="*/ 25 w 65"/>
                  <a:gd name="T35" fmla="*/ 65 h 79"/>
                  <a:gd name="T36" fmla="*/ 17 w 65"/>
                  <a:gd name="T37" fmla="*/ 60 h 79"/>
                  <a:gd name="T38" fmla="*/ 12 w 65"/>
                  <a:gd name="T39" fmla="*/ 52 h 79"/>
                  <a:gd name="T40" fmla="*/ 10 w 65"/>
                  <a:gd name="T41" fmla="*/ 41 h 79"/>
                  <a:gd name="T42" fmla="*/ 1 w 65"/>
                  <a:gd name="T43" fmla="*/ 49 h 79"/>
                  <a:gd name="T44" fmla="*/ 6 w 65"/>
                  <a:gd name="T45" fmla="*/ 62 h 79"/>
                  <a:gd name="T46" fmla="*/ 15 w 65"/>
                  <a:gd name="T47" fmla="*/ 73 h 79"/>
                  <a:gd name="T48" fmla="*/ 26 w 65"/>
                  <a:gd name="T49" fmla="*/ 78 h 79"/>
                  <a:gd name="T50" fmla="*/ 39 w 65"/>
                  <a:gd name="T51" fmla="*/ 78 h 79"/>
                  <a:gd name="T52" fmla="*/ 50 w 65"/>
                  <a:gd name="T53" fmla="*/ 72 h 79"/>
                  <a:gd name="T54" fmla="*/ 59 w 65"/>
                  <a:gd name="T55" fmla="*/ 62 h 79"/>
                  <a:gd name="T56" fmla="*/ 64 w 65"/>
                  <a:gd name="T57" fmla="*/ 48 h 79"/>
                  <a:gd name="T58" fmla="*/ 64 w 65"/>
                  <a:gd name="T59" fmla="*/ 31 h 79"/>
                  <a:gd name="T60" fmla="*/ 59 w 65"/>
                  <a:gd name="T61" fmla="*/ 17 h 79"/>
                  <a:gd name="T62" fmla="*/ 50 w 65"/>
                  <a:gd name="T63" fmla="*/ 7 h 79"/>
                  <a:gd name="T64" fmla="*/ 39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4" name="Freeform 390"/>
              <p:cNvSpPr>
                <a:spLocks/>
              </p:cNvSpPr>
              <p:nvPr/>
            </p:nvSpPr>
            <p:spPr bwMode="auto">
              <a:xfrm>
                <a:off x="619" y="2188"/>
                <a:ext cx="11" cy="7"/>
              </a:xfrm>
              <a:custGeom>
                <a:avLst/>
                <a:gdLst>
                  <a:gd name="T0" fmla="*/ 10 w 11"/>
                  <a:gd name="T1" fmla="*/ 6 h 7"/>
                  <a:gd name="T2" fmla="*/ 10 w 11"/>
                  <a:gd name="T3" fmla="*/ 4 h 7"/>
                  <a:gd name="T4" fmla="*/ 10 w 11"/>
                  <a:gd name="T5" fmla="*/ 3 h 7"/>
                  <a:gd name="T6" fmla="*/ 10 w 11"/>
                  <a:gd name="T7" fmla="*/ 2 h 7"/>
                  <a:gd name="T8" fmla="*/ 11 w 11"/>
                  <a:gd name="T9" fmla="*/ 0 h 7"/>
                  <a:gd name="T10" fmla="*/ 1 w 11"/>
                  <a:gd name="T11" fmla="*/ 0 h 7"/>
                  <a:gd name="T12" fmla="*/ 1 w 11"/>
                  <a:gd name="T13" fmla="*/ 2 h 7"/>
                  <a:gd name="T14" fmla="*/ 1 w 11"/>
                  <a:gd name="T15" fmla="*/ 3 h 7"/>
                  <a:gd name="T16" fmla="*/ 0 w 11"/>
                  <a:gd name="T17" fmla="*/ 4 h 7"/>
                  <a:gd name="T18" fmla="*/ 0 w 11"/>
                  <a:gd name="T19" fmla="*/ 5 h 7"/>
                  <a:gd name="T20" fmla="*/ 0 w 11"/>
                  <a:gd name="T21" fmla="*/ 6 h 7"/>
                  <a:gd name="T22" fmla="*/ 0 w 11"/>
                  <a:gd name="T23" fmla="*/ 6 h 7"/>
                  <a:gd name="T24" fmla="*/ 0 w 11"/>
                  <a:gd name="T25" fmla="*/ 6 h 7"/>
                  <a:gd name="T26" fmla="*/ 0 w 11"/>
                  <a:gd name="T27" fmla="*/ 7 h 7"/>
                  <a:gd name="T28" fmla="*/ 10 w 11"/>
                  <a:gd name="T29" fmla="*/ 7 h 7"/>
                  <a:gd name="T30" fmla="*/ 10 w 11"/>
                  <a:gd name="T31" fmla="*/ 7 h 7"/>
                  <a:gd name="T32" fmla="*/ 10 w 11"/>
                  <a:gd name="T33" fmla="*/ 6 h 7"/>
                  <a:gd name="T34" fmla="*/ 10 w 11"/>
                  <a:gd name="T35" fmla="*/ 6 h 7"/>
                  <a:gd name="T36" fmla="*/ 10 w 11"/>
                  <a:gd name="T37" fmla="*/ 6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5" name="Freeform 391"/>
              <p:cNvSpPr>
                <a:spLocks/>
              </p:cNvSpPr>
              <p:nvPr/>
            </p:nvSpPr>
            <p:spPr bwMode="auto">
              <a:xfrm>
                <a:off x="633" y="2165"/>
                <a:ext cx="21" cy="47"/>
              </a:xfrm>
              <a:custGeom>
                <a:avLst/>
                <a:gdLst>
                  <a:gd name="T0" fmla="*/ 17 w 21"/>
                  <a:gd name="T1" fmla="*/ 29 h 47"/>
                  <a:gd name="T2" fmla="*/ 17 w 21"/>
                  <a:gd name="T3" fmla="*/ 24 h 47"/>
                  <a:gd name="T4" fmla="*/ 17 w 21"/>
                  <a:gd name="T5" fmla="*/ 14 h 47"/>
                  <a:gd name="T6" fmla="*/ 17 w 21"/>
                  <a:gd name="T7" fmla="*/ 5 h 47"/>
                  <a:gd name="T8" fmla="*/ 17 w 21"/>
                  <a:gd name="T9" fmla="*/ 0 h 47"/>
                  <a:gd name="T10" fmla="*/ 20 w 21"/>
                  <a:gd name="T11" fmla="*/ 29 h 47"/>
                  <a:gd name="T12" fmla="*/ 21 w 21"/>
                  <a:gd name="T13" fmla="*/ 31 h 47"/>
                  <a:gd name="T14" fmla="*/ 0 w 21"/>
                  <a:gd name="T15" fmla="*/ 47 h 47"/>
                  <a:gd name="T16" fmla="*/ 17 w 21"/>
                  <a:gd name="T17" fmla="*/ 29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6" name="Freeform 392"/>
              <p:cNvSpPr>
                <a:spLocks/>
              </p:cNvSpPr>
              <p:nvPr/>
            </p:nvSpPr>
            <p:spPr bwMode="auto">
              <a:xfrm>
                <a:off x="624" y="2141"/>
                <a:ext cx="21" cy="20"/>
              </a:xfrm>
              <a:custGeom>
                <a:avLst/>
                <a:gdLst>
                  <a:gd name="T0" fmla="*/ 0 w 21"/>
                  <a:gd name="T1" fmla="*/ 20 h 20"/>
                  <a:gd name="T2" fmla="*/ 0 w 21"/>
                  <a:gd name="T3" fmla="*/ 19 h 20"/>
                  <a:gd name="T4" fmla="*/ 0 w 21"/>
                  <a:gd name="T5" fmla="*/ 15 h 20"/>
                  <a:gd name="T6" fmla="*/ 1 w 21"/>
                  <a:gd name="T7" fmla="*/ 10 h 20"/>
                  <a:gd name="T8" fmla="*/ 3 w 21"/>
                  <a:gd name="T9" fmla="*/ 5 h 20"/>
                  <a:gd name="T10" fmla="*/ 5 w 21"/>
                  <a:gd name="T11" fmla="*/ 2 h 20"/>
                  <a:gd name="T12" fmla="*/ 9 w 21"/>
                  <a:gd name="T13" fmla="*/ 0 h 20"/>
                  <a:gd name="T14" fmla="*/ 14 w 21"/>
                  <a:gd name="T15" fmla="*/ 2 h 20"/>
                  <a:gd name="T16" fmla="*/ 21 w 21"/>
                  <a:gd name="T17" fmla="*/ 7 h 20"/>
                  <a:gd name="T18" fmla="*/ 21 w 21"/>
                  <a:gd name="T19" fmla="*/ 11 h 20"/>
                  <a:gd name="T20" fmla="*/ 21 w 21"/>
                  <a:gd name="T21" fmla="*/ 10 h 20"/>
                  <a:gd name="T22" fmla="*/ 19 w 21"/>
                  <a:gd name="T23" fmla="*/ 9 h 20"/>
                  <a:gd name="T24" fmla="*/ 17 w 21"/>
                  <a:gd name="T25" fmla="*/ 8 h 20"/>
                  <a:gd name="T26" fmla="*/ 15 w 21"/>
                  <a:gd name="T27" fmla="*/ 6 h 20"/>
                  <a:gd name="T28" fmla="*/ 12 w 21"/>
                  <a:gd name="T29" fmla="*/ 5 h 20"/>
                  <a:gd name="T30" fmla="*/ 10 w 21"/>
                  <a:gd name="T31" fmla="*/ 5 h 20"/>
                  <a:gd name="T32" fmla="*/ 7 w 21"/>
                  <a:gd name="T33" fmla="*/ 7 h 20"/>
                  <a:gd name="T34" fmla="*/ 5 w 21"/>
                  <a:gd name="T35" fmla="*/ 9 h 20"/>
                  <a:gd name="T36" fmla="*/ 0 w 21"/>
                  <a:gd name="T37" fmla="*/ 2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7" name="Freeform 393"/>
              <p:cNvSpPr>
                <a:spLocks/>
              </p:cNvSpPr>
              <p:nvPr/>
            </p:nvSpPr>
            <p:spPr bwMode="auto">
              <a:xfrm>
                <a:off x="624" y="2149"/>
                <a:ext cx="22" cy="10"/>
              </a:xfrm>
              <a:custGeom>
                <a:avLst/>
                <a:gdLst>
                  <a:gd name="T0" fmla="*/ 0 w 22"/>
                  <a:gd name="T1" fmla="*/ 6 h 10"/>
                  <a:gd name="T2" fmla="*/ 1 w 22"/>
                  <a:gd name="T3" fmla="*/ 6 h 10"/>
                  <a:gd name="T4" fmla="*/ 3 w 22"/>
                  <a:gd name="T5" fmla="*/ 6 h 10"/>
                  <a:gd name="T6" fmla="*/ 6 w 22"/>
                  <a:gd name="T7" fmla="*/ 7 h 10"/>
                  <a:gd name="T8" fmla="*/ 9 w 22"/>
                  <a:gd name="T9" fmla="*/ 7 h 10"/>
                  <a:gd name="T10" fmla="*/ 13 w 22"/>
                  <a:gd name="T11" fmla="*/ 6 h 10"/>
                  <a:gd name="T12" fmla="*/ 16 w 22"/>
                  <a:gd name="T13" fmla="*/ 5 h 10"/>
                  <a:gd name="T14" fmla="*/ 19 w 22"/>
                  <a:gd name="T15" fmla="*/ 3 h 10"/>
                  <a:gd name="T16" fmla="*/ 22 w 22"/>
                  <a:gd name="T17" fmla="*/ 0 h 10"/>
                  <a:gd name="T18" fmla="*/ 21 w 22"/>
                  <a:gd name="T19" fmla="*/ 0 h 10"/>
                  <a:gd name="T20" fmla="*/ 20 w 22"/>
                  <a:gd name="T21" fmla="*/ 3 h 10"/>
                  <a:gd name="T22" fmla="*/ 18 w 22"/>
                  <a:gd name="T23" fmla="*/ 5 h 10"/>
                  <a:gd name="T24" fmla="*/ 16 w 22"/>
                  <a:gd name="T25" fmla="*/ 7 h 10"/>
                  <a:gd name="T26" fmla="*/ 12 w 22"/>
                  <a:gd name="T27" fmla="*/ 9 h 10"/>
                  <a:gd name="T28" fmla="*/ 9 w 22"/>
                  <a:gd name="T29" fmla="*/ 10 h 10"/>
                  <a:gd name="T30" fmla="*/ 5 w 22"/>
                  <a:gd name="T31" fmla="*/ 9 h 10"/>
                  <a:gd name="T32" fmla="*/ 0 w 22"/>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8" name="Freeform 394"/>
              <p:cNvSpPr>
                <a:spLocks/>
              </p:cNvSpPr>
              <p:nvPr/>
            </p:nvSpPr>
            <p:spPr bwMode="auto">
              <a:xfrm>
                <a:off x="656" y="2140"/>
                <a:ext cx="24" cy="17"/>
              </a:xfrm>
              <a:custGeom>
                <a:avLst/>
                <a:gdLst>
                  <a:gd name="T0" fmla="*/ 0 w 24"/>
                  <a:gd name="T1" fmla="*/ 10 h 17"/>
                  <a:gd name="T2" fmla="*/ 1 w 24"/>
                  <a:gd name="T3" fmla="*/ 10 h 17"/>
                  <a:gd name="T4" fmla="*/ 3 w 24"/>
                  <a:gd name="T5" fmla="*/ 7 h 17"/>
                  <a:gd name="T6" fmla="*/ 7 w 24"/>
                  <a:gd name="T7" fmla="*/ 4 h 17"/>
                  <a:gd name="T8" fmla="*/ 11 w 24"/>
                  <a:gd name="T9" fmla="*/ 1 h 17"/>
                  <a:gd name="T10" fmla="*/ 15 w 24"/>
                  <a:gd name="T11" fmla="*/ 0 h 17"/>
                  <a:gd name="T12" fmla="*/ 19 w 24"/>
                  <a:gd name="T13" fmla="*/ 2 h 17"/>
                  <a:gd name="T14" fmla="*/ 22 w 24"/>
                  <a:gd name="T15" fmla="*/ 6 h 17"/>
                  <a:gd name="T16" fmla="*/ 24 w 24"/>
                  <a:gd name="T17" fmla="*/ 15 h 17"/>
                  <a:gd name="T18" fmla="*/ 23 w 24"/>
                  <a:gd name="T19" fmla="*/ 17 h 17"/>
                  <a:gd name="T20" fmla="*/ 22 w 24"/>
                  <a:gd name="T21" fmla="*/ 17 h 17"/>
                  <a:gd name="T22" fmla="*/ 22 w 24"/>
                  <a:gd name="T23" fmla="*/ 15 h 17"/>
                  <a:gd name="T24" fmla="*/ 21 w 24"/>
                  <a:gd name="T25" fmla="*/ 12 h 17"/>
                  <a:gd name="T26" fmla="*/ 20 w 24"/>
                  <a:gd name="T27" fmla="*/ 10 h 17"/>
                  <a:gd name="T28" fmla="*/ 18 w 24"/>
                  <a:gd name="T29" fmla="*/ 8 h 17"/>
                  <a:gd name="T30" fmla="*/ 16 w 24"/>
                  <a:gd name="T31" fmla="*/ 6 h 17"/>
                  <a:gd name="T32" fmla="*/ 14 w 24"/>
                  <a:gd name="T33" fmla="*/ 5 h 17"/>
                  <a:gd name="T34" fmla="*/ 11 w 24"/>
                  <a:gd name="T35" fmla="*/ 6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9" name="Freeform 395"/>
              <p:cNvSpPr>
                <a:spLocks/>
              </p:cNvSpPr>
              <p:nvPr/>
            </p:nvSpPr>
            <p:spPr bwMode="auto">
              <a:xfrm>
                <a:off x="661" y="2145"/>
                <a:ext cx="20" cy="12"/>
              </a:xfrm>
              <a:custGeom>
                <a:avLst/>
                <a:gdLst>
                  <a:gd name="T0" fmla="*/ 0 w 20"/>
                  <a:gd name="T1" fmla="*/ 0 h 12"/>
                  <a:gd name="T2" fmla="*/ 0 w 20"/>
                  <a:gd name="T3" fmla="*/ 1 h 12"/>
                  <a:gd name="T4" fmla="*/ 2 w 20"/>
                  <a:gd name="T5" fmla="*/ 3 h 12"/>
                  <a:gd name="T6" fmla="*/ 4 w 20"/>
                  <a:gd name="T7" fmla="*/ 5 h 12"/>
                  <a:gd name="T8" fmla="*/ 7 w 20"/>
                  <a:gd name="T9" fmla="*/ 7 h 12"/>
                  <a:gd name="T10" fmla="*/ 10 w 20"/>
                  <a:gd name="T11" fmla="*/ 9 h 12"/>
                  <a:gd name="T12" fmla="*/ 13 w 20"/>
                  <a:gd name="T13" fmla="*/ 11 h 12"/>
                  <a:gd name="T14" fmla="*/ 17 w 20"/>
                  <a:gd name="T15" fmla="*/ 12 h 12"/>
                  <a:gd name="T16" fmla="*/ 20 w 20"/>
                  <a:gd name="T17" fmla="*/ 11 h 12"/>
                  <a:gd name="T18" fmla="*/ 19 w 20"/>
                  <a:gd name="T19" fmla="*/ 11 h 12"/>
                  <a:gd name="T20" fmla="*/ 17 w 20"/>
                  <a:gd name="T21" fmla="*/ 12 h 12"/>
                  <a:gd name="T22" fmla="*/ 14 w 20"/>
                  <a:gd name="T23" fmla="*/ 12 h 12"/>
                  <a:gd name="T24" fmla="*/ 11 w 20"/>
                  <a:gd name="T25" fmla="*/ 12 h 12"/>
                  <a:gd name="T26" fmla="*/ 8 w 20"/>
                  <a:gd name="T27" fmla="*/ 11 h 12"/>
                  <a:gd name="T28" fmla="*/ 4 w 20"/>
                  <a:gd name="T29" fmla="*/ 10 h 12"/>
                  <a:gd name="T30" fmla="*/ 2 w 20"/>
                  <a:gd name="T31" fmla="*/ 6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0" name="Freeform 396"/>
              <p:cNvSpPr>
                <a:spLocks/>
              </p:cNvSpPr>
              <p:nvPr/>
            </p:nvSpPr>
            <p:spPr bwMode="auto">
              <a:xfrm>
                <a:off x="634" y="2227"/>
                <a:ext cx="9" cy="18"/>
              </a:xfrm>
              <a:custGeom>
                <a:avLst/>
                <a:gdLst>
                  <a:gd name="T0" fmla="*/ 2 w 9"/>
                  <a:gd name="T1" fmla="*/ 0 h 18"/>
                  <a:gd name="T2" fmla="*/ 2 w 9"/>
                  <a:gd name="T3" fmla="*/ 3 h 18"/>
                  <a:gd name="T4" fmla="*/ 1 w 9"/>
                  <a:gd name="T5" fmla="*/ 10 h 18"/>
                  <a:gd name="T6" fmla="*/ 0 w 9"/>
                  <a:gd name="T7" fmla="*/ 16 h 18"/>
                  <a:gd name="T8" fmla="*/ 0 w 9"/>
                  <a:gd name="T9" fmla="*/ 18 h 18"/>
                  <a:gd name="T10" fmla="*/ 1 w 9"/>
                  <a:gd name="T11" fmla="*/ 17 h 18"/>
                  <a:gd name="T12" fmla="*/ 2 w 9"/>
                  <a:gd name="T13" fmla="*/ 15 h 18"/>
                  <a:gd name="T14" fmla="*/ 4 w 9"/>
                  <a:gd name="T15" fmla="*/ 13 h 18"/>
                  <a:gd name="T16" fmla="*/ 5 w 9"/>
                  <a:gd name="T17" fmla="*/ 10 h 18"/>
                  <a:gd name="T18" fmla="*/ 7 w 9"/>
                  <a:gd name="T19" fmla="*/ 8 h 18"/>
                  <a:gd name="T20" fmla="*/ 8 w 9"/>
                  <a:gd name="T21" fmla="*/ 5 h 18"/>
                  <a:gd name="T22" fmla="*/ 9 w 9"/>
                  <a:gd name="T23" fmla="*/ 4 h 18"/>
                  <a:gd name="T24" fmla="*/ 9 w 9"/>
                  <a:gd name="T25" fmla="*/ 3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1" name="Freeform 397"/>
              <p:cNvSpPr>
                <a:spLocks/>
              </p:cNvSpPr>
              <p:nvPr/>
            </p:nvSpPr>
            <p:spPr bwMode="auto">
              <a:xfrm>
                <a:off x="672" y="2213"/>
                <a:ext cx="12" cy="17"/>
              </a:xfrm>
              <a:custGeom>
                <a:avLst/>
                <a:gdLst>
                  <a:gd name="T0" fmla="*/ 0 w 12"/>
                  <a:gd name="T1" fmla="*/ 6 h 17"/>
                  <a:gd name="T2" fmla="*/ 0 w 12"/>
                  <a:gd name="T3" fmla="*/ 7 h 17"/>
                  <a:gd name="T4" fmla="*/ 2 w 12"/>
                  <a:gd name="T5" fmla="*/ 8 h 17"/>
                  <a:gd name="T6" fmla="*/ 3 w 12"/>
                  <a:gd name="T7" fmla="*/ 10 h 17"/>
                  <a:gd name="T8" fmla="*/ 6 w 12"/>
                  <a:gd name="T9" fmla="*/ 13 h 17"/>
                  <a:gd name="T10" fmla="*/ 8 w 12"/>
                  <a:gd name="T11" fmla="*/ 15 h 17"/>
                  <a:gd name="T12" fmla="*/ 10 w 12"/>
                  <a:gd name="T13" fmla="*/ 16 h 17"/>
                  <a:gd name="T14" fmla="*/ 11 w 12"/>
                  <a:gd name="T15" fmla="*/ 17 h 17"/>
                  <a:gd name="T16" fmla="*/ 12 w 12"/>
                  <a:gd name="T17" fmla="*/ 17 h 17"/>
                  <a:gd name="T18" fmla="*/ 11 w 12"/>
                  <a:gd name="T19" fmla="*/ 14 h 17"/>
                  <a:gd name="T20" fmla="*/ 9 w 12"/>
                  <a:gd name="T21" fmla="*/ 8 h 17"/>
                  <a:gd name="T22" fmla="*/ 7 w 12"/>
                  <a:gd name="T23" fmla="*/ 2 h 17"/>
                  <a:gd name="T24" fmla="*/ 6 w 12"/>
                  <a:gd name="T25" fmla="*/ 0 h 17"/>
                  <a:gd name="T26" fmla="*/ 0 w 12"/>
                  <a:gd name="T27" fmla="*/ 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2" name="Freeform 398"/>
              <p:cNvSpPr>
                <a:spLocks/>
              </p:cNvSpPr>
              <p:nvPr/>
            </p:nvSpPr>
            <p:spPr bwMode="auto">
              <a:xfrm>
                <a:off x="630" y="2135"/>
                <a:ext cx="4" cy="7"/>
              </a:xfrm>
              <a:custGeom>
                <a:avLst/>
                <a:gdLst>
                  <a:gd name="T0" fmla="*/ 0 w 4"/>
                  <a:gd name="T1" fmla="*/ 7 h 7"/>
                  <a:gd name="T2" fmla="*/ 0 w 4"/>
                  <a:gd name="T3" fmla="*/ 0 h 7"/>
                  <a:gd name="T4" fmla="*/ 4 w 4"/>
                  <a:gd name="T5" fmla="*/ 0 h 7"/>
                  <a:gd name="T6" fmla="*/ 3 w 4"/>
                  <a:gd name="T7" fmla="*/ 7 h 7"/>
                  <a:gd name="T8" fmla="*/ 0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3" name="Freeform 399"/>
              <p:cNvSpPr>
                <a:spLocks/>
              </p:cNvSpPr>
              <p:nvPr/>
            </p:nvSpPr>
            <p:spPr bwMode="auto">
              <a:xfrm>
                <a:off x="672" y="2133"/>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4" name="Freeform 400"/>
              <p:cNvSpPr>
                <a:spLocks/>
              </p:cNvSpPr>
              <p:nvPr/>
            </p:nvSpPr>
            <p:spPr bwMode="auto">
              <a:xfrm>
                <a:off x="832" y="2182"/>
                <a:ext cx="21" cy="27"/>
              </a:xfrm>
              <a:custGeom>
                <a:avLst/>
                <a:gdLst>
                  <a:gd name="T0" fmla="*/ 10 w 21"/>
                  <a:gd name="T1" fmla="*/ 23 h 27"/>
                  <a:gd name="T2" fmla="*/ 9 w 21"/>
                  <a:gd name="T3" fmla="*/ 22 h 27"/>
                  <a:gd name="T4" fmla="*/ 7 w 21"/>
                  <a:gd name="T5" fmla="*/ 21 h 27"/>
                  <a:gd name="T6" fmla="*/ 5 w 21"/>
                  <a:gd name="T7" fmla="*/ 20 h 27"/>
                  <a:gd name="T8" fmla="*/ 5 w 21"/>
                  <a:gd name="T9" fmla="*/ 18 h 27"/>
                  <a:gd name="T10" fmla="*/ 4 w 21"/>
                  <a:gd name="T11" fmla="*/ 17 h 27"/>
                  <a:gd name="T12" fmla="*/ 4 w 21"/>
                  <a:gd name="T13" fmla="*/ 16 h 27"/>
                  <a:gd name="T14" fmla="*/ 4 w 21"/>
                  <a:gd name="T15" fmla="*/ 15 h 27"/>
                  <a:gd name="T16" fmla="*/ 4 w 21"/>
                  <a:gd name="T17" fmla="*/ 14 h 27"/>
                  <a:gd name="T18" fmla="*/ 4 w 21"/>
                  <a:gd name="T19" fmla="*/ 11 h 27"/>
                  <a:gd name="T20" fmla="*/ 6 w 21"/>
                  <a:gd name="T21" fmla="*/ 8 h 27"/>
                  <a:gd name="T22" fmla="*/ 8 w 21"/>
                  <a:gd name="T23" fmla="*/ 6 h 27"/>
                  <a:gd name="T24" fmla="*/ 10 w 21"/>
                  <a:gd name="T25" fmla="*/ 6 h 27"/>
                  <a:gd name="T26" fmla="*/ 13 w 21"/>
                  <a:gd name="T27" fmla="*/ 6 h 27"/>
                  <a:gd name="T28" fmla="*/ 15 w 21"/>
                  <a:gd name="T29" fmla="*/ 8 h 27"/>
                  <a:gd name="T30" fmla="*/ 16 w 21"/>
                  <a:gd name="T31" fmla="*/ 10 h 27"/>
                  <a:gd name="T32" fmla="*/ 17 w 21"/>
                  <a:gd name="T33" fmla="*/ 13 h 27"/>
                  <a:gd name="T34" fmla="*/ 21 w 21"/>
                  <a:gd name="T35" fmla="*/ 13 h 27"/>
                  <a:gd name="T36" fmla="*/ 21 w 21"/>
                  <a:gd name="T37" fmla="*/ 11 h 27"/>
                  <a:gd name="T38" fmla="*/ 20 w 21"/>
                  <a:gd name="T39" fmla="*/ 8 h 27"/>
                  <a:gd name="T40" fmla="*/ 19 w 21"/>
                  <a:gd name="T41" fmla="*/ 6 h 27"/>
                  <a:gd name="T42" fmla="*/ 18 w 21"/>
                  <a:gd name="T43" fmla="*/ 4 h 27"/>
                  <a:gd name="T44" fmla="*/ 16 w 21"/>
                  <a:gd name="T45" fmla="*/ 3 h 27"/>
                  <a:gd name="T46" fmla="*/ 14 w 21"/>
                  <a:gd name="T47" fmla="*/ 1 h 27"/>
                  <a:gd name="T48" fmla="*/ 12 w 21"/>
                  <a:gd name="T49" fmla="*/ 1 h 27"/>
                  <a:gd name="T50" fmla="*/ 10 w 21"/>
                  <a:gd name="T51" fmla="*/ 0 h 27"/>
                  <a:gd name="T52" fmla="*/ 9 w 21"/>
                  <a:gd name="T53" fmla="*/ 1 h 27"/>
                  <a:gd name="T54" fmla="*/ 7 w 21"/>
                  <a:gd name="T55" fmla="*/ 1 h 27"/>
                  <a:gd name="T56" fmla="*/ 5 w 21"/>
                  <a:gd name="T57" fmla="*/ 3 h 27"/>
                  <a:gd name="T58" fmla="*/ 3 w 21"/>
                  <a:gd name="T59" fmla="*/ 4 h 27"/>
                  <a:gd name="T60" fmla="*/ 2 w 21"/>
                  <a:gd name="T61" fmla="*/ 6 h 27"/>
                  <a:gd name="T62" fmla="*/ 1 w 21"/>
                  <a:gd name="T63" fmla="*/ 9 h 27"/>
                  <a:gd name="T64" fmla="*/ 0 w 21"/>
                  <a:gd name="T65" fmla="*/ 11 h 27"/>
                  <a:gd name="T66" fmla="*/ 0 w 21"/>
                  <a:gd name="T67" fmla="*/ 14 h 27"/>
                  <a:gd name="T68" fmla="*/ 0 w 21"/>
                  <a:gd name="T69" fmla="*/ 14 h 27"/>
                  <a:gd name="T70" fmla="*/ 0 w 21"/>
                  <a:gd name="T71" fmla="*/ 15 h 27"/>
                  <a:gd name="T72" fmla="*/ 0 w 21"/>
                  <a:gd name="T73" fmla="*/ 16 h 27"/>
                  <a:gd name="T74" fmla="*/ 0 w 21"/>
                  <a:gd name="T75" fmla="*/ 17 h 27"/>
                  <a:gd name="T76" fmla="*/ 1 w 21"/>
                  <a:gd name="T77" fmla="*/ 18 h 27"/>
                  <a:gd name="T78" fmla="*/ 1 w 21"/>
                  <a:gd name="T79" fmla="*/ 20 h 27"/>
                  <a:gd name="T80" fmla="*/ 2 w 21"/>
                  <a:gd name="T81" fmla="*/ 22 h 27"/>
                  <a:gd name="T82" fmla="*/ 3 w 21"/>
                  <a:gd name="T83" fmla="*/ 23 h 27"/>
                  <a:gd name="T84" fmla="*/ 4 w 21"/>
                  <a:gd name="T85" fmla="*/ 24 h 27"/>
                  <a:gd name="T86" fmla="*/ 6 w 21"/>
                  <a:gd name="T87" fmla="*/ 26 h 27"/>
                  <a:gd name="T88" fmla="*/ 7 w 21"/>
                  <a:gd name="T89" fmla="*/ 26 h 27"/>
                  <a:gd name="T90" fmla="*/ 9 w 21"/>
                  <a:gd name="T91" fmla="*/ 27 h 27"/>
                  <a:gd name="T92" fmla="*/ 10 w 21"/>
                  <a:gd name="T93" fmla="*/ 27 h 27"/>
                  <a:gd name="T94" fmla="*/ 12 w 21"/>
                  <a:gd name="T95" fmla="*/ 27 h 27"/>
                  <a:gd name="T96" fmla="*/ 14 w 21"/>
                  <a:gd name="T97" fmla="*/ 26 h 27"/>
                  <a:gd name="T98" fmla="*/ 15 w 21"/>
                  <a:gd name="T99" fmla="*/ 26 h 27"/>
                  <a:gd name="T100" fmla="*/ 17 w 21"/>
                  <a:gd name="T101" fmla="*/ 24 h 27"/>
                  <a:gd name="T102" fmla="*/ 18 w 21"/>
                  <a:gd name="T103" fmla="*/ 23 h 27"/>
                  <a:gd name="T104" fmla="*/ 19 w 21"/>
                  <a:gd name="T105" fmla="*/ 22 h 27"/>
                  <a:gd name="T106" fmla="*/ 20 w 21"/>
                  <a:gd name="T107" fmla="*/ 20 h 27"/>
                  <a:gd name="T108" fmla="*/ 20 w 21"/>
                  <a:gd name="T109" fmla="*/ 18 h 27"/>
                  <a:gd name="T110" fmla="*/ 16 w 21"/>
                  <a:gd name="T111" fmla="*/ 18 h 27"/>
                  <a:gd name="T112" fmla="*/ 15 w 21"/>
                  <a:gd name="T113" fmla="*/ 20 h 27"/>
                  <a:gd name="T114" fmla="*/ 14 w 21"/>
                  <a:gd name="T115" fmla="*/ 21 h 27"/>
                  <a:gd name="T116" fmla="*/ 12 w 21"/>
                  <a:gd name="T117" fmla="*/ 22 h 27"/>
                  <a:gd name="T118" fmla="*/ 10 w 21"/>
                  <a:gd name="T119" fmla="*/ 23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5" name="Freeform 401"/>
              <p:cNvSpPr>
                <a:spLocks/>
              </p:cNvSpPr>
              <p:nvPr/>
            </p:nvSpPr>
            <p:spPr bwMode="auto">
              <a:xfrm>
                <a:off x="849" y="2194"/>
                <a:ext cx="4" cy="5"/>
              </a:xfrm>
              <a:custGeom>
                <a:avLst/>
                <a:gdLst>
                  <a:gd name="T0" fmla="*/ 4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3 h 5"/>
                  <a:gd name="T14" fmla="*/ 0 w 4"/>
                  <a:gd name="T15" fmla="*/ 4 h 5"/>
                  <a:gd name="T16" fmla="*/ 0 w 4"/>
                  <a:gd name="T17" fmla="*/ 5 h 5"/>
                  <a:gd name="T18" fmla="*/ 3 w 4"/>
                  <a:gd name="T19" fmla="*/ 5 h 5"/>
                  <a:gd name="T20" fmla="*/ 4 w 4"/>
                  <a:gd name="T21" fmla="*/ 4 h 5"/>
                  <a:gd name="T22" fmla="*/ 4 w 4"/>
                  <a:gd name="T23" fmla="*/ 3 h 5"/>
                  <a:gd name="T24" fmla="*/ 4 w 4"/>
                  <a:gd name="T25" fmla="*/ 2 h 5"/>
                  <a:gd name="T26" fmla="*/ 4 w 4"/>
                  <a:gd name="T27" fmla="*/ 1 h 5"/>
                  <a:gd name="T28" fmla="*/ 4 w 4"/>
                  <a:gd name="T29" fmla="*/ 1 h 5"/>
                  <a:gd name="T30" fmla="*/ 4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sp>
          <p:nvSpPr>
            <p:cNvPr id="39966" name="Rectangle 495"/>
            <p:cNvSpPr>
              <a:spLocks noChangeArrowheads="1"/>
            </p:cNvSpPr>
            <p:nvPr/>
          </p:nvSpPr>
          <p:spPr bwMode="auto">
            <a:xfrm>
              <a:off x="3034345" y="2401934"/>
              <a:ext cx="6085886" cy="63431"/>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67" name="Group 560"/>
            <p:cNvGrpSpPr>
              <a:grpSpLocks/>
            </p:cNvGrpSpPr>
            <p:nvPr/>
          </p:nvGrpSpPr>
          <p:grpSpPr bwMode="auto">
            <a:xfrm>
              <a:off x="8253284" y="2300442"/>
              <a:ext cx="699203" cy="508858"/>
              <a:chOff x="4429" y="2058"/>
              <a:chExt cx="502" cy="477"/>
            </a:xfrm>
          </p:grpSpPr>
          <p:sp>
            <p:nvSpPr>
              <p:cNvPr id="41654" name="Freeform 496"/>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5" name="Freeform 497"/>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6" name="Freeform 498"/>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7" name="Freeform 499"/>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8" name="Freeform 500"/>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9" name="Freeform 501"/>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0" name="Freeform 502"/>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1" name="Freeform 503"/>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2" name="Freeform 504"/>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3" name="Freeform 505"/>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4" name="Freeform 506"/>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5" name="Freeform 507"/>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6" name="Freeform 508"/>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7" name="Freeform 509"/>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8" name="Freeform 510"/>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9" name="Freeform 511"/>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0" name="Freeform 512"/>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1" name="Freeform 513"/>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2" name="Freeform 514"/>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3" name="Freeform 515"/>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4" name="Freeform 516"/>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5" name="Freeform 517"/>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6" name="Freeform 518"/>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7" name="Freeform 519"/>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8" name="Freeform 520"/>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9" name="Freeform 521"/>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0" name="Freeform 522"/>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1" name="Freeform 523"/>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2" name="Freeform 524"/>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3" name="Freeform 525"/>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4" name="Freeform 526"/>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5" name="Freeform 527"/>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6" name="Freeform 528"/>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7" name="Freeform 529"/>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8" name="Freeform 530"/>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9" name="Freeform 531"/>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0" name="Freeform 532"/>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1" name="Freeform 533"/>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2" name="Freeform 534"/>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3" name="Freeform 535"/>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4" name="Freeform 536"/>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5" name="Freeform 537"/>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6" name="Freeform 538"/>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7" name="Freeform 539"/>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8" name="Freeform 540"/>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9" name="Freeform 541"/>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0" name="Freeform 542"/>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1" name="Freeform 543"/>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2" name="Freeform 544"/>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3" name="Freeform 545"/>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4" name="Freeform 546"/>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5" name="Freeform 547"/>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6" name="Freeform 548"/>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7" name="Freeform 549"/>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8" name="Freeform 550"/>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9" name="Freeform 551"/>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0" name="Freeform 552"/>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1" name="Freeform 553"/>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2" name="Freeform 554"/>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3" name="Freeform 555"/>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4" name="Freeform 556"/>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5" name="Freeform 557"/>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6" name="Freeform 558"/>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7" name="Freeform 559"/>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68" name="Group 614"/>
            <p:cNvGrpSpPr>
              <a:grpSpLocks/>
            </p:cNvGrpSpPr>
            <p:nvPr/>
          </p:nvGrpSpPr>
          <p:grpSpPr bwMode="auto">
            <a:xfrm>
              <a:off x="4376314" y="2297626"/>
              <a:ext cx="710177" cy="511677"/>
              <a:chOff x="1648" y="2056"/>
              <a:chExt cx="509" cy="478"/>
            </a:xfrm>
          </p:grpSpPr>
          <p:sp>
            <p:nvSpPr>
              <p:cNvPr id="41601" name="Freeform 561"/>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2" name="Freeform 562"/>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3" name="Freeform 563"/>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4" name="Freeform 564"/>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5" name="Freeform 565"/>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6" name="Freeform 566"/>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7" name="Freeform 567"/>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8" name="Freeform 568"/>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9" name="Freeform 569"/>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0" name="Freeform 570"/>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1" name="Freeform 571"/>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2" name="Freeform 572"/>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3" name="Freeform 573"/>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4" name="Freeform 574"/>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5" name="Freeform 575"/>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6" name="Freeform 576"/>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7" name="Freeform 577"/>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8" name="Freeform 578"/>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9" name="Freeform 579"/>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0" name="Freeform 580"/>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1" name="Freeform 581"/>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2" name="Freeform 582"/>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3" name="Freeform 583"/>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4" name="Freeform 584"/>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5" name="Freeform 585"/>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6" name="Freeform 586"/>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7" name="Freeform 587"/>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8" name="Freeform 588"/>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9" name="Freeform 589"/>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0" name="Freeform 590"/>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1" name="Freeform 591"/>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2" name="Freeform 592"/>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3" name="Freeform 593"/>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4" name="Freeform 594"/>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5" name="Freeform 595"/>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6" name="Freeform 596"/>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7" name="Freeform 597"/>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8" name="Freeform 598"/>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9" name="Freeform 599"/>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0" name="Freeform 600"/>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1" name="Freeform 601"/>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2" name="Freeform 602"/>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3" name="Freeform 603"/>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4" name="Freeform 604"/>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5" name="Freeform 605"/>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6" name="Freeform 606"/>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7" name="Freeform 607"/>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8" name="Freeform 608"/>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9" name="Freeform 609"/>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0" name="Freeform 610"/>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1" name="Freeform 611"/>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2" name="Freeform 612"/>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3" name="Freeform 613"/>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69" name="Group 684"/>
            <p:cNvGrpSpPr>
              <a:grpSpLocks/>
            </p:cNvGrpSpPr>
            <p:nvPr/>
          </p:nvGrpSpPr>
          <p:grpSpPr bwMode="auto">
            <a:xfrm>
              <a:off x="6293632" y="2301855"/>
              <a:ext cx="710176" cy="504629"/>
              <a:chOff x="3023" y="2060"/>
              <a:chExt cx="509" cy="472"/>
            </a:xfrm>
          </p:grpSpPr>
          <p:sp>
            <p:nvSpPr>
              <p:cNvPr id="41532" name="Freeform 615"/>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3" name="Freeform 616"/>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4" name="Freeform 617"/>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5" name="Freeform 618"/>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6" name="Freeform 619"/>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7" name="Freeform 620"/>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8" name="Freeform 621"/>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9" name="Freeform 622"/>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0" name="Freeform 623"/>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1" name="Freeform 624"/>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2" name="Freeform 625"/>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3" name="Freeform 626"/>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4" name="Freeform 627"/>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5" name="Freeform 628"/>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6" name="Freeform 629"/>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7" name="Freeform 630"/>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8" name="Freeform 631"/>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9" name="Freeform 632"/>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0" name="Freeform 633"/>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1" name="Freeform 634"/>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2" name="Freeform 635"/>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3" name="Freeform 636"/>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4" name="Freeform 637"/>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5" name="Freeform 638"/>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6" name="Freeform 639"/>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7" name="Freeform 640"/>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8" name="Freeform 641"/>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9" name="Freeform 642"/>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0" name="Freeform 643"/>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1" name="Freeform 644"/>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2" name="Freeform 645"/>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3" name="Freeform 646"/>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4" name="Freeform 647"/>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5" name="Freeform 648"/>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6" name="Freeform 649"/>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7" name="Freeform 650"/>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8" name="Freeform 651"/>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9" name="Freeform 652"/>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0" name="Freeform 653"/>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1" name="Freeform 654"/>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2" name="Freeform 655"/>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3" name="Freeform 656"/>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4" name="Freeform 657"/>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5" name="Freeform 658"/>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6" name="Freeform 659"/>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7" name="Freeform 660"/>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8" name="Freeform 661"/>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9" name="Freeform 662"/>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0" name="Freeform 663"/>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1" name="Freeform 664"/>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2" name="Freeform 665"/>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3" name="Freeform 666"/>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4" name="Freeform 667"/>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5" name="Freeform 668"/>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6" name="Freeform 669"/>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7" name="Freeform 670"/>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8" name="Freeform 671"/>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9" name="Freeform 672"/>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0" name="Freeform 673"/>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1" name="Freeform 674"/>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2" name="Freeform 675"/>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3" name="Freeform 676"/>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4" name="Freeform 677"/>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5" name="Freeform 678"/>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6" name="Freeform 679"/>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7" name="Freeform 680"/>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8" name="Freeform 681"/>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9" name="Freeform 682"/>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0" name="Freeform 683"/>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70" name="Group 687"/>
            <p:cNvGrpSpPr>
              <a:grpSpLocks/>
            </p:cNvGrpSpPr>
            <p:nvPr/>
          </p:nvGrpSpPr>
          <p:grpSpPr bwMode="auto">
            <a:xfrm>
              <a:off x="8225063" y="2772650"/>
              <a:ext cx="735260" cy="253724"/>
              <a:chOff x="4409" y="2501"/>
              <a:chExt cx="527" cy="237"/>
            </a:xfrm>
          </p:grpSpPr>
          <p:sp>
            <p:nvSpPr>
              <p:cNvPr id="41530" name="Freeform 685"/>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31" name="Freeform 686"/>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71" name="Rectangle 688"/>
            <p:cNvSpPr>
              <a:spLocks noChangeArrowheads="1"/>
            </p:cNvSpPr>
            <p:nvPr/>
          </p:nvSpPr>
          <p:spPr bwMode="auto">
            <a:xfrm>
              <a:off x="8369111" y="2796236"/>
              <a:ext cx="419645"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صبحانه</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39972" name="Group 691"/>
            <p:cNvGrpSpPr>
              <a:grpSpLocks/>
            </p:cNvGrpSpPr>
            <p:nvPr/>
          </p:nvGrpSpPr>
          <p:grpSpPr bwMode="auto">
            <a:xfrm>
              <a:off x="6276390" y="2772650"/>
              <a:ext cx="735261" cy="253724"/>
              <a:chOff x="3011" y="2501"/>
              <a:chExt cx="527" cy="237"/>
            </a:xfrm>
          </p:grpSpPr>
          <p:sp>
            <p:nvSpPr>
              <p:cNvPr id="41528" name="Freeform 689"/>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29" name="Freeform 690"/>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73" name="Rectangle 692"/>
            <p:cNvSpPr>
              <a:spLocks noChangeArrowheads="1"/>
            </p:cNvSpPr>
            <p:nvPr/>
          </p:nvSpPr>
          <p:spPr bwMode="auto">
            <a:xfrm>
              <a:off x="6517160" y="2788797"/>
              <a:ext cx="226280"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نهار</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39974" name="Group 695"/>
            <p:cNvGrpSpPr>
              <a:grpSpLocks/>
            </p:cNvGrpSpPr>
            <p:nvPr/>
          </p:nvGrpSpPr>
          <p:grpSpPr bwMode="auto">
            <a:xfrm>
              <a:off x="4359069" y="2781107"/>
              <a:ext cx="735260" cy="253724"/>
              <a:chOff x="1635" y="2509"/>
              <a:chExt cx="527" cy="237"/>
            </a:xfrm>
          </p:grpSpPr>
          <p:sp>
            <p:nvSpPr>
              <p:cNvPr id="41526" name="Freeform 693"/>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27" name="Freeform 694"/>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75" name="Rectangle 696"/>
            <p:cNvSpPr>
              <a:spLocks noChangeArrowheads="1"/>
            </p:cNvSpPr>
            <p:nvPr/>
          </p:nvSpPr>
          <p:spPr bwMode="auto">
            <a:xfrm>
              <a:off x="4594648" y="2783289"/>
              <a:ext cx="220794"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شام</a:t>
              </a:r>
              <a:endParaRPr lang="en-US" altLang="en-US" sz="1400" dirty="0">
                <a:solidFill>
                  <a:prstClr val="black"/>
                </a:solidFill>
                <a:latin typeface="Arial" panose="020B0604020202020204" pitchFamily="34" charset="0"/>
                <a:cs typeface="B Koodak" panose="00000700000000000000" pitchFamily="2" charset="-78"/>
              </a:endParaRPr>
            </a:p>
          </p:txBody>
        </p:sp>
        <p:sp>
          <p:nvSpPr>
            <p:cNvPr id="39976" name="Rectangle 697"/>
            <p:cNvSpPr>
              <a:spLocks noChangeArrowheads="1"/>
            </p:cNvSpPr>
            <p:nvPr/>
          </p:nvSpPr>
          <p:spPr bwMode="auto">
            <a:xfrm>
              <a:off x="4217975" y="2245469"/>
              <a:ext cx="56439"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77" name="Rectangle 698"/>
            <p:cNvSpPr>
              <a:spLocks noChangeArrowheads="1"/>
            </p:cNvSpPr>
            <p:nvPr/>
          </p:nvSpPr>
          <p:spPr bwMode="auto">
            <a:xfrm>
              <a:off x="5193094" y="2245469"/>
              <a:ext cx="58006"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78" name="Rectangle 699"/>
            <p:cNvSpPr>
              <a:spLocks noChangeArrowheads="1"/>
            </p:cNvSpPr>
            <p:nvPr/>
          </p:nvSpPr>
          <p:spPr bwMode="auto">
            <a:xfrm>
              <a:off x="6147836" y="2245469"/>
              <a:ext cx="58007"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79" name="Rectangle 700"/>
            <p:cNvSpPr>
              <a:spLocks noChangeArrowheads="1"/>
            </p:cNvSpPr>
            <p:nvPr/>
          </p:nvSpPr>
          <p:spPr bwMode="auto">
            <a:xfrm>
              <a:off x="7126093"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80" name="Rectangle 701"/>
            <p:cNvSpPr>
              <a:spLocks noChangeArrowheads="1"/>
            </p:cNvSpPr>
            <p:nvPr/>
          </p:nvSpPr>
          <p:spPr bwMode="auto">
            <a:xfrm>
              <a:off x="8090241"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81" name="Rectangle 702"/>
            <p:cNvSpPr>
              <a:spLocks noChangeArrowheads="1"/>
            </p:cNvSpPr>
            <p:nvPr/>
          </p:nvSpPr>
          <p:spPr bwMode="auto">
            <a:xfrm>
              <a:off x="9066927" y="2245472"/>
              <a:ext cx="54872"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82" name="Rectangle 704"/>
            <p:cNvSpPr>
              <a:spLocks noChangeArrowheads="1"/>
            </p:cNvSpPr>
            <p:nvPr/>
          </p:nvSpPr>
          <p:spPr bwMode="auto">
            <a:xfrm>
              <a:off x="3103326" y="2256749"/>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83" name="Group 707"/>
            <p:cNvGrpSpPr>
              <a:grpSpLocks/>
            </p:cNvGrpSpPr>
            <p:nvPr/>
          </p:nvGrpSpPr>
          <p:grpSpPr bwMode="auto">
            <a:xfrm>
              <a:off x="4001143" y="1981876"/>
              <a:ext cx="631790" cy="252316"/>
              <a:chOff x="1369" y="1760"/>
              <a:chExt cx="453" cy="236"/>
            </a:xfrm>
          </p:grpSpPr>
          <p:sp>
            <p:nvSpPr>
              <p:cNvPr id="41524" name="Freeform 705"/>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25" name="Freeform 706"/>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4" name="Group 710"/>
            <p:cNvGrpSpPr>
              <a:grpSpLocks/>
            </p:cNvGrpSpPr>
            <p:nvPr/>
          </p:nvGrpSpPr>
          <p:grpSpPr bwMode="auto">
            <a:xfrm>
              <a:off x="4794893" y="1981876"/>
              <a:ext cx="631790" cy="252316"/>
              <a:chOff x="1947" y="1760"/>
              <a:chExt cx="453" cy="236"/>
            </a:xfrm>
          </p:grpSpPr>
          <p:sp>
            <p:nvSpPr>
              <p:cNvPr id="41522" name="Freeform 708"/>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23" name="Freeform 709"/>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5" name="Group 713"/>
            <p:cNvGrpSpPr>
              <a:grpSpLocks/>
            </p:cNvGrpSpPr>
            <p:nvPr/>
          </p:nvGrpSpPr>
          <p:grpSpPr bwMode="auto">
            <a:xfrm>
              <a:off x="2642414" y="2786747"/>
              <a:ext cx="976690" cy="253724"/>
              <a:chOff x="403" y="2514"/>
              <a:chExt cx="701" cy="237"/>
            </a:xfrm>
          </p:grpSpPr>
          <p:sp>
            <p:nvSpPr>
              <p:cNvPr id="41520" name="Freeform 711"/>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21" name="Freeform 712"/>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86" name="Rectangle 714"/>
            <p:cNvSpPr>
              <a:spLocks noChangeArrowheads="1"/>
            </p:cNvSpPr>
            <p:nvPr/>
          </p:nvSpPr>
          <p:spPr bwMode="auto">
            <a:xfrm>
              <a:off x="2770935" y="2803490"/>
              <a:ext cx="730951"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قبل از خواب</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39987" name="Group 717"/>
            <p:cNvGrpSpPr>
              <a:grpSpLocks/>
            </p:cNvGrpSpPr>
            <p:nvPr/>
          </p:nvGrpSpPr>
          <p:grpSpPr bwMode="auto">
            <a:xfrm>
              <a:off x="5944031" y="1981876"/>
              <a:ext cx="630224" cy="252316"/>
              <a:chOff x="2771" y="1760"/>
              <a:chExt cx="453" cy="236"/>
            </a:xfrm>
          </p:grpSpPr>
          <p:sp>
            <p:nvSpPr>
              <p:cNvPr id="41518" name="Freeform 715"/>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9" name="Freeform 716"/>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8" name="Group 720"/>
            <p:cNvGrpSpPr>
              <a:grpSpLocks/>
            </p:cNvGrpSpPr>
            <p:nvPr/>
          </p:nvGrpSpPr>
          <p:grpSpPr bwMode="auto">
            <a:xfrm>
              <a:off x="6746703" y="1981876"/>
              <a:ext cx="631792" cy="252316"/>
              <a:chOff x="3348" y="1760"/>
              <a:chExt cx="453" cy="236"/>
            </a:xfrm>
          </p:grpSpPr>
          <p:sp>
            <p:nvSpPr>
              <p:cNvPr id="41516" name="Freeform 718"/>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7" name="Freeform 719"/>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9" name="Group 723"/>
            <p:cNvGrpSpPr>
              <a:grpSpLocks/>
            </p:cNvGrpSpPr>
            <p:nvPr/>
          </p:nvGrpSpPr>
          <p:grpSpPr bwMode="auto">
            <a:xfrm>
              <a:off x="7895840" y="1981876"/>
              <a:ext cx="631790" cy="252316"/>
              <a:chOff x="4172" y="1760"/>
              <a:chExt cx="454" cy="237"/>
            </a:xfrm>
          </p:grpSpPr>
          <p:sp>
            <p:nvSpPr>
              <p:cNvPr id="41514" name="Freeform 721"/>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5" name="Freeform 722"/>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90" name="Group 726"/>
            <p:cNvGrpSpPr>
              <a:grpSpLocks/>
            </p:cNvGrpSpPr>
            <p:nvPr/>
          </p:nvGrpSpPr>
          <p:grpSpPr bwMode="auto">
            <a:xfrm>
              <a:off x="8700081" y="1981876"/>
              <a:ext cx="630224" cy="252316"/>
              <a:chOff x="4749" y="1760"/>
              <a:chExt cx="453" cy="237"/>
            </a:xfrm>
          </p:grpSpPr>
          <p:sp>
            <p:nvSpPr>
              <p:cNvPr id="41512" name="Freeform 724"/>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3" name="Freeform 725"/>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91" name="Group 729"/>
            <p:cNvGrpSpPr>
              <a:grpSpLocks/>
            </p:cNvGrpSpPr>
            <p:nvPr/>
          </p:nvGrpSpPr>
          <p:grpSpPr bwMode="auto">
            <a:xfrm>
              <a:off x="2814863" y="1987515"/>
              <a:ext cx="631792" cy="252316"/>
              <a:chOff x="527" y="1765"/>
              <a:chExt cx="453" cy="237"/>
            </a:xfrm>
          </p:grpSpPr>
          <p:sp>
            <p:nvSpPr>
              <p:cNvPr id="41510" name="Freeform 727"/>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1" name="Freeform 728"/>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92" name="Freeform 730"/>
            <p:cNvSpPr>
              <a:spLocks/>
            </p:cNvSpPr>
            <p:nvPr/>
          </p:nvSpPr>
          <p:spPr bwMode="auto">
            <a:xfrm>
              <a:off x="2742751" y="2290578"/>
              <a:ext cx="722719" cy="491943"/>
            </a:xfrm>
            <a:custGeom>
              <a:avLst/>
              <a:gdLst>
                <a:gd name="T0" fmla="*/ 2147483647 w 519"/>
                <a:gd name="T1" fmla="*/ 0 h 461"/>
                <a:gd name="T2" fmla="*/ 0 w 519"/>
                <a:gd name="T3" fmla="*/ 2147483647 h 461"/>
                <a:gd name="T4" fmla="*/ 2147483647 w 519"/>
                <a:gd name="T5" fmla="*/ 2147483647 h 461"/>
                <a:gd name="T6" fmla="*/ 2147483647 w 519"/>
                <a:gd name="T7" fmla="*/ 2147483647 h 461"/>
                <a:gd name="T8" fmla="*/ 2147483647 w 519"/>
                <a:gd name="T9" fmla="*/ 2147483647 h 461"/>
                <a:gd name="T10" fmla="*/ 2147483647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3" name="Freeform 731"/>
            <p:cNvSpPr>
              <a:spLocks/>
            </p:cNvSpPr>
            <p:nvPr/>
          </p:nvSpPr>
          <p:spPr bwMode="auto">
            <a:xfrm>
              <a:off x="3264801" y="2523156"/>
              <a:ext cx="18813" cy="14096"/>
            </a:xfrm>
            <a:custGeom>
              <a:avLst/>
              <a:gdLst>
                <a:gd name="T0" fmla="*/ 2147483647 w 13"/>
                <a:gd name="T1" fmla="*/ 2147483647 h 12"/>
                <a:gd name="T2" fmla="*/ 2147483647 w 13"/>
                <a:gd name="T3" fmla="*/ 2147483647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0 h 12"/>
                <a:gd name="T20" fmla="*/ 2147483647 w 13"/>
                <a:gd name="T21" fmla="*/ 2147483647 h 12"/>
                <a:gd name="T22" fmla="*/ 2147483647 w 13"/>
                <a:gd name="T23" fmla="*/ 0 h 12"/>
                <a:gd name="T24" fmla="*/ 2147483647 w 13"/>
                <a:gd name="T25" fmla="*/ 2147483647 h 12"/>
                <a:gd name="T26" fmla="*/ 2147483647 w 13"/>
                <a:gd name="T27" fmla="*/ 2147483647 h 12"/>
                <a:gd name="T28" fmla="*/ 0 w 13"/>
                <a:gd name="T29" fmla="*/ 2147483647 h 12"/>
                <a:gd name="T30" fmla="*/ 2147483647 w 13"/>
                <a:gd name="T31" fmla="*/ 2147483647 h 12"/>
                <a:gd name="T32" fmla="*/ 2147483647 w 13"/>
                <a:gd name="T33" fmla="*/ 2147483647 h 12"/>
                <a:gd name="T34" fmla="*/ 2147483647 w 13"/>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4" name="Freeform 732"/>
            <p:cNvSpPr>
              <a:spLocks/>
            </p:cNvSpPr>
            <p:nvPr/>
          </p:nvSpPr>
          <p:spPr bwMode="auto">
            <a:xfrm>
              <a:off x="3222470" y="2537251"/>
              <a:ext cx="17246" cy="12686"/>
            </a:xfrm>
            <a:custGeom>
              <a:avLst/>
              <a:gdLst>
                <a:gd name="T0" fmla="*/ 2147483647 w 13"/>
                <a:gd name="T1" fmla="*/ 0 h 12"/>
                <a:gd name="T2" fmla="*/ 2147483647 w 13"/>
                <a:gd name="T3" fmla="*/ 2147483647 h 12"/>
                <a:gd name="T4" fmla="*/ 2147483647 w 13"/>
                <a:gd name="T5" fmla="*/ 0 h 12"/>
                <a:gd name="T6" fmla="*/ 2147483647 w 13"/>
                <a:gd name="T7" fmla="*/ 2147483647 h 12"/>
                <a:gd name="T8" fmla="*/ 2147483647 w 13"/>
                <a:gd name="T9" fmla="*/ 2147483647 h 12"/>
                <a:gd name="T10" fmla="*/ 0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5" name="Freeform 733"/>
            <p:cNvSpPr>
              <a:spLocks/>
            </p:cNvSpPr>
            <p:nvPr/>
          </p:nvSpPr>
          <p:spPr bwMode="auto">
            <a:xfrm>
              <a:off x="3267937" y="2559806"/>
              <a:ext cx="17245" cy="11277"/>
            </a:xfrm>
            <a:custGeom>
              <a:avLst/>
              <a:gdLst>
                <a:gd name="T0" fmla="*/ 2147483647 w 13"/>
                <a:gd name="T1" fmla="*/ 2147483647 h 11"/>
                <a:gd name="T2" fmla="*/ 2147483647 w 13"/>
                <a:gd name="T3" fmla="*/ 0 h 11"/>
                <a:gd name="T4" fmla="*/ 2147483647 w 13"/>
                <a:gd name="T5" fmla="*/ 2147483647 h 11"/>
                <a:gd name="T6" fmla="*/ 2147483647 w 13"/>
                <a:gd name="T7" fmla="*/ 0 h 11"/>
                <a:gd name="T8" fmla="*/ 2147483647 w 13"/>
                <a:gd name="T9" fmla="*/ 2147483647 h 11"/>
                <a:gd name="T10" fmla="*/ 2147483647 w 13"/>
                <a:gd name="T11" fmla="*/ 2147483647 h 11"/>
                <a:gd name="T12" fmla="*/ 2147483647 w 13"/>
                <a:gd name="T13" fmla="*/ 2147483647 h 11"/>
                <a:gd name="T14" fmla="*/ 0 w 13"/>
                <a:gd name="T15" fmla="*/ 2147483647 h 11"/>
                <a:gd name="T16" fmla="*/ 2147483647 w 13"/>
                <a:gd name="T17" fmla="*/ 2147483647 h 11"/>
                <a:gd name="T18" fmla="*/ 2147483647 w 13"/>
                <a:gd name="T19" fmla="*/ 2147483647 h 11"/>
                <a:gd name="T20" fmla="*/ 2147483647 w 13"/>
                <a:gd name="T21" fmla="*/ 2147483647 h 11"/>
                <a:gd name="T22" fmla="*/ 2147483647 w 13"/>
                <a:gd name="T23" fmla="*/ 2147483647 h 11"/>
                <a:gd name="T24" fmla="*/ 2147483647 w 13"/>
                <a:gd name="T25" fmla="*/ 2147483647 h 11"/>
                <a:gd name="T26" fmla="*/ 2147483647 w 13"/>
                <a:gd name="T27" fmla="*/ 2147483647 h 11"/>
                <a:gd name="T28" fmla="*/ 2147483647 w 13"/>
                <a:gd name="T29" fmla="*/ 2147483647 h 11"/>
                <a:gd name="T30" fmla="*/ 2147483647 w 13"/>
                <a:gd name="T31" fmla="*/ 2147483647 h 11"/>
                <a:gd name="T32" fmla="*/ 2147483647 w 13"/>
                <a:gd name="T33" fmla="*/ 2147483647 h 11"/>
                <a:gd name="T34" fmla="*/ 2147483647 w 13"/>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6" name="Freeform 734"/>
            <p:cNvSpPr>
              <a:spLocks/>
            </p:cNvSpPr>
            <p:nvPr/>
          </p:nvSpPr>
          <p:spPr bwMode="auto">
            <a:xfrm>
              <a:off x="3180145" y="2551346"/>
              <a:ext cx="18813" cy="12686"/>
            </a:xfrm>
            <a:custGeom>
              <a:avLst/>
              <a:gdLst>
                <a:gd name="T0" fmla="*/ 2147483647 w 13"/>
                <a:gd name="T1" fmla="*/ 2147483647 h 12"/>
                <a:gd name="T2" fmla="*/ 2147483647 w 13"/>
                <a:gd name="T3" fmla="*/ 0 h 12"/>
                <a:gd name="T4" fmla="*/ 2147483647 w 13"/>
                <a:gd name="T5" fmla="*/ 2147483647 h 12"/>
                <a:gd name="T6" fmla="*/ 2147483647 w 13"/>
                <a:gd name="T7" fmla="*/ 0 h 12"/>
                <a:gd name="T8" fmla="*/ 2147483647 w 13"/>
                <a:gd name="T9" fmla="*/ 2147483647 h 12"/>
                <a:gd name="T10" fmla="*/ 2147483647 w 13"/>
                <a:gd name="T11" fmla="*/ 2147483647 h 12"/>
                <a:gd name="T12" fmla="*/ 0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214748364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7" name="Freeform 735"/>
            <p:cNvSpPr>
              <a:spLocks/>
            </p:cNvSpPr>
            <p:nvPr/>
          </p:nvSpPr>
          <p:spPr bwMode="auto">
            <a:xfrm>
              <a:off x="3434116" y="2525973"/>
              <a:ext cx="42327" cy="28192"/>
            </a:xfrm>
            <a:custGeom>
              <a:avLst/>
              <a:gdLst>
                <a:gd name="T0" fmla="*/ 0 w 31"/>
                <a:gd name="T1" fmla="*/ 2147483647 h 26"/>
                <a:gd name="T2" fmla="*/ 2147483647 w 31"/>
                <a:gd name="T3" fmla="*/ 2147483647 h 26"/>
                <a:gd name="T4" fmla="*/ 2147483647 w 31"/>
                <a:gd name="T5" fmla="*/ 2147483647 h 26"/>
                <a:gd name="T6" fmla="*/ 2147483647 w 31"/>
                <a:gd name="T7" fmla="*/ 0 h 26"/>
                <a:gd name="T8" fmla="*/ 0 w 31"/>
                <a:gd name="T9" fmla="*/ 2147483647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8" name="Freeform 736"/>
            <p:cNvSpPr>
              <a:spLocks/>
            </p:cNvSpPr>
            <p:nvPr/>
          </p:nvSpPr>
          <p:spPr bwMode="auto">
            <a:xfrm>
              <a:off x="3430982" y="2499193"/>
              <a:ext cx="53303" cy="26782"/>
            </a:xfrm>
            <a:custGeom>
              <a:avLst/>
              <a:gdLst>
                <a:gd name="T0" fmla="*/ 2147483647 w 39"/>
                <a:gd name="T1" fmla="*/ 0 h 25"/>
                <a:gd name="T2" fmla="*/ 2147483647 w 39"/>
                <a:gd name="T3" fmla="*/ 0 h 25"/>
                <a:gd name="T4" fmla="*/ 2147483647 w 39"/>
                <a:gd name="T5" fmla="*/ 0 h 25"/>
                <a:gd name="T6" fmla="*/ 2147483647 w 39"/>
                <a:gd name="T7" fmla="*/ 0 h 25"/>
                <a:gd name="T8" fmla="*/ 2147483647 w 39"/>
                <a:gd name="T9" fmla="*/ 2147483647 h 25"/>
                <a:gd name="T10" fmla="*/ 2147483647 w 39"/>
                <a:gd name="T11" fmla="*/ 2147483647 h 25"/>
                <a:gd name="T12" fmla="*/ 2147483647 w 39"/>
                <a:gd name="T13" fmla="*/ 2147483647 h 25"/>
                <a:gd name="T14" fmla="*/ 2147483647 w 39"/>
                <a:gd name="T15" fmla="*/ 2147483647 h 25"/>
                <a:gd name="T16" fmla="*/ 2147483647 w 39"/>
                <a:gd name="T17" fmla="*/ 2147483647 h 25"/>
                <a:gd name="T18" fmla="*/ 2147483647 w 39"/>
                <a:gd name="T19" fmla="*/ 2147483647 h 25"/>
                <a:gd name="T20" fmla="*/ 2147483647 w 39"/>
                <a:gd name="T21" fmla="*/ 2147483647 h 25"/>
                <a:gd name="T22" fmla="*/ 2147483647 w 39"/>
                <a:gd name="T23" fmla="*/ 2147483647 h 25"/>
                <a:gd name="T24" fmla="*/ 2147483647 w 39"/>
                <a:gd name="T25" fmla="*/ 2147483647 h 25"/>
                <a:gd name="T26" fmla="*/ 2147483647 w 39"/>
                <a:gd name="T27" fmla="*/ 2147483647 h 25"/>
                <a:gd name="T28" fmla="*/ 2147483647 w 39"/>
                <a:gd name="T29" fmla="*/ 2147483647 h 25"/>
                <a:gd name="T30" fmla="*/ 0 w 39"/>
                <a:gd name="T31" fmla="*/ 2147483647 h 25"/>
                <a:gd name="T32" fmla="*/ 0 w 39"/>
                <a:gd name="T33" fmla="*/ 2147483647 h 25"/>
                <a:gd name="T34" fmla="*/ 0 w 39"/>
                <a:gd name="T35" fmla="*/ 2147483647 h 25"/>
                <a:gd name="T36" fmla="*/ 0 w 39"/>
                <a:gd name="T37" fmla="*/ 2147483647 h 25"/>
                <a:gd name="T38" fmla="*/ 0 w 39"/>
                <a:gd name="T39" fmla="*/ 2147483647 h 25"/>
                <a:gd name="T40" fmla="*/ 0 w 39"/>
                <a:gd name="T41" fmla="*/ 2147483647 h 25"/>
                <a:gd name="T42" fmla="*/ 2147483647 w 39"/>
                <a:gd name="T43" fmla="*/ 2147483647 h 25"/>
                <a:gd name="T44" fmla="*/ 2147483647 w 39"/>
                <a:gd name="T45" fmla="*/ 2147483647 h 25"/>
                <a:gd name="T46" fmla="*/ 2147483647 w 39"/>
                <a:gd name="T47" fmla="*/ 2147483647 h 25"/>
                <a:gd name="T48" fmla="*/ 2147483647 w 39"/>
                <a:gd name="T49" fmla="*/ 2147483647 h 25"/>
                <a:gd name="T50" fmla="*/ 2147483647 w 39"/>
                <a:gd name="T51" fmla="*/ 2147483647 h 25"/>
                <a:gd name="T52" fmla="*/ 2147483647 w 39"/>
                <a:gd name="T53" fmla="*/ 2147483647 h 25"/>
                <a:gd name="T54" fmla="*/ 2147483647 w 39"/>
                <a:gd name="T55" fmla="*/ 2147483647 h 25"/>
                <a:gd name="T56" fmla="*/ 2147483647 w 39"/>
                <a:gd name="T57" fmla="*/ 2147483647 h 25"/>
                <a:gd name="T58" fmla="*/ 2147483647 w 39"/>
                <a:gd name="T59" fmla="*/ 2147483647 h 25"/>
                <a:gd name="T60" fmla="*/ 2147483647 w 39"/>
                <a:gd name="T61" fmla="*/ 2147483647 h 25"/>
                <a:gd name="T62" fmla="*/ 2147483647 w 39"/>
                <a:gd name="T63" fmla="*/ 2147483647 h 25"/>
                <a:gd name="T64" fmla="*/ 2147483647 w 39"/>
                <a:gd name="T65" fmla="*/ 2147483647 h 25"/>
                <a:gd name="T66" fmla="*/ 2147483647 w 39"/>
                <a:gd name="T67" fmla="*/ 2147483647 h 25"/>
                <a:gd name="T68" fmla="*/ 2147483647 w 39"/>
                <a:gd name="T69" fmla="*/ 2147483647 h 25"/>
                <a:gd name="T70" fmla="*/ 2147483647 w 39"/>
                <a:gd name="T71" fmla="*/ 2147483647 h 25"/>
                <a:gd name="T72" fmla="*/ 2147483647 w 39"/>
                <a:gd name="T73" fmla="*/ 2147483647 h 25"/>
                <a:gd name="T74" fmla="*/ 2147483647 w 39"/>
                <a:gd name="T75" fmla="*/ 2147483647 h 25"/>
                <a:gd name="T76" fmla="*/ 2147483647 w 39"/>
                <a:gd name="T77" fmla="*/ 2147483647 h 25"/>
                <a:gd name="T78" fmla="*/ 2147483647 w 39"/>
                <a:gd name="T79" fmla="*/ 2147483647 h 25"/>
                <a:gd name="T80" fmla="*/ 2147483647 w 39"/>
                <a:gd name="T81" fmla="*/ 2147483647 h 25"/>
                <a:gd name="T82" fmla="*/ 2147483647 w 39"/>
                <a:gd name="T83" fmla="*/ 2147483647 h 25"/>
                <a:gd name="T84" fmla="*/ 2147483647 w 39"/>
                <a:gd name="T85" fmla="*/ 2147483647 h 25"/>
                <a:gd name="T86" fmla="*/ 2147483647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9" name="Freeform 737"/>
            <p:cNvSpPr>
              <a:spLocks/>
            </p:cNvSpPr>
            <p:nvPr/>
          </p:nvSpPr>
          <p:spPr bwMode="auto">
            <a:xfrm>
              <a:off x="2905791" y="2541481"/>
              <a:ext cx="45464" cy="19734"/>
            </a:xfrm>
            <a:custGeom>
              <a:avLst/>
              <a:gdLst>
                <a:gd name="T0" fmla="*/ 2147483647 w 34"/>
                <a:gd name="T1" fmla="*/ 2147483647 h 18"/>
                <a:gd name="T2" fmla="*/ 2147483647 w 34"/>
                <a:gd name="T3" fmla="*/ 2147483647 h 18"/>
                <a:gd name="T4" fmla="*/ 2147483647 w 34"/>
                <a:gd name="T5" fmla="*/ 0 h 18"/>
                <a:gd name="T6" fmla="*/ 0 w 34"/>
                <a:gd name="T7" fmla="*/ 2147483647 h 18"/>
                <a:gd name="T8" fmla="*/ 2147483647 w 34"/>
                <a:gd name="T9" fmla="*/ 2147483647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0" name="Freeform 738"/>
            <p:cNvSpPr>
              <a:spLocks/>
            </p:cNvSpPr>
            <p:nvPr/>
          </p:nvSpPr>
          <p:spPr bwMode="auto">
            <a:xfrm>
              <a:off x="2899521" y="2509058"/>
              <a:ext cx="59574" cy="28192"/>
            </a:xfrm>
            <a:custGeom>
              <a:avLst/>
              <a:gdLst>
                <a:gd name="T0" fmla="*/ 2147483647 w 44"/>
                <a:gd name="T1" fmla="*/ 2147483647 h 27"/>
                <a:gd name="T2" fmla="*/ 2147483647 w 44"/>
                <a:gd name="T3" fmla="*/ 2147483647 h 27"/>
                <a:gd name="T4" fmla="*/ 2147483647 w 44"/>
                <a:gd name="T5" fmla="*/ 2147483647 h 27"/>
                <a:gd name="T6" fmla="*/ 2147483647 w 44"/>
                <a:gd name="T7" fmla="*/ 2147483647 h 27"/>
                <a:gd name="T8" fmla="*/ 2147483647 w 44"/>
                <a:gd name="T9" fmla="*/ 2147483647 h 27"/>
                <a:gd name="T10" fmla="*/ 2147483647 w 44"/>
                <a:gd name="T11" fmla="*/ 2147483647 h 27"/>
                <a:gd name="T12" fmla="*/ 2147483647 w 44"/>
                <a:gd name="T13" fmla="*/ 2147483647 h 27"/>
                <a:gd name="T14" fmla="*/ 2147483647 w 44"/>
                <a:gd name="T15" fmla="*/ 2147483647 h 27"/>
                <a:gd name="T16" fmla="*/ 2147483647 w 44"/>
                <a:gd name="T17" fmla="*/ 2147483647 h 27"/>
                <a:gd name="T18" fmla="*/ 2147483647 w 44"/>
                <a:gd name="T19" fmla="*/ 2147483647 h 27"/>
                <a:gd name="T20" fmla="*/ 2147483647 w 44"/>
                <a:gd name="T21" fmla="*/ 2147483647 h 27"/>
                <a:gd name="T22" fmla="*/ 2147483647 w 44"/>
                <a:gd name="T23" fmla="*/ 2147483647 h 27"/>
                <a:gd name="T24" fmla="*/ 2147483647 w 44"/>
                <a:gd name="T25" fmla="*/ 2147483647 h 27"/>
                <a:gd name="T26" fmla="*/ 2147483647 w 44"/>
                <a:gd name="T27" fmla="*/ 2147483647 h 27"/>
                <a:gd name="T28" fmla="*/ 2147483647 w 44"/>
                <a:gd name="T29" fmla="*/ 2147483647 h 27"/>
                <a:gd name="T30" fmla="*/ 2147483647 w 44"/>
                <a:gd name="T31" fmla="*/ 0 h 27"/>
                <a:gd name="T32" fmla="*/ 2147483647 w 44"/>
                <a:gd name="T33" fmla="*/ 0 h 27"/>
                <a:gd name="T34" fmla="*/ 2147483647 w 44"/>
                <a:gd name="T35" fmla="*/ 0 h 27"/>
                <a:gd name="T36" fmla="*/ 2147483647 w 44"/>
                <a:gd name="T37" fmla="*/ 0 h 27"/>
                <a:gd name="T38" fmla="*/ 2147483647 w 44"/>
                <a:gd name="T39" fmla="*/ 2147483647 h 27"/>
                <a:gd name="T40" fmla="*/ 2147483647 w 44"/>
                <a:gd name="T41" fmla="*/ 2147483647 h 27"/>
                <a:gd name="T42" fmla="*/ 2147483647 w 44"/>
                <a:gd name="T43" fmla="*/ 2147483647 h 27"/>
                <a:gd name="T44" fmla="*/ 2147483647 w 44"/>
                <a:gd name="T45" fmla="*/ 2147483647 h 27"/>
                <a:gd name="T46" fmla="*/ 2147483647 w 44"/>
                <a:gd name="T47" fmla="*/ 2147483647 h 27"/>
                <a:gd name="T48" fmla="*/ 2147483647 w 44"/>
                <a:gd name="T49" fmla="*/ 2147483647 h 27"/>
                <a:gd name="T50" fmla="*/ 2147483647 w 44"/>
                <a:gd name="T51" fmla="*/ 2147483647 h 27"/>
                <a:gd name="T52" fmla="*/ 0 w 44"/>
                <a:gd name="T53" fmla="*/ 2147483647 h 27"/>
                <a:gd name="T54" fmla="*/ 0 w 44"/>
                <a:gd name="T55" fmla="*/ 2147483647 h 27"/>
                <a:gd name="T56" fmla="*/ 0 w 44"/>
                <a:gd name="T57" fmla="*/ 2147483647 h 27"/>
                <a:gd name="T58" fmla="*/ 0 w 44"/>
                <a:gd name="T59" fmla="*/ 2147483647 h 27"/>
                <a:gd name="T60" fmla="*/ 0 w 44"/>
                <a:gd name="T61" fmla="*/ 2147483647 h 27"/>
                <a:gd name="T62" fmla="*/ 0 w 44"/>
                <a:gd name="T63" fmla="*/ 2147483647 h 27"/>
                <a:gd name="T64" fmla="*/ 0 w 44"/>
                <a:gd name="T65" fmla="*/ 2147483647 h 27"/>
                <a:gd name="T66" fmla="*/ 0 w 44"/>
                <a:gd name="T67" fmla="*/ 2147483647 h 27"/>
                <a:gd name="T68" fmla="*/ 0 w 44"/>
                <a:gd name="T69" fmla="*/ 2147483647 h 27"/>
                <a:gd name="T70" fmla="*/ 0 w 44"/>
                <a:gd name="T71" fmla="*/ 2147483647 h 27"/>
                <a:gd name="T72" fmla="*/ 0 w 44"/>
                <a:gd name="T73" fmla="*/ 2147483647 h 27"/>
                <a:gd name="T74" fmla="*/ 0 w 44"/>
                <a:gd name="T75" fmla="*/ 2147483647 h 27"/>
                <a:gd name="T76" fmla="*/ 2147483647 w 44"/>
                <a:gd name="T77" fmla="*/ 2147483647 h 27"/>
                <a:gd name="T78" fmla="*/ 2147483647 w 44"/>
                <a:gd name="T79" fmla="*/ 2147483647 h 27"/>
                <a:gd name="T80" fmla="*/ 2147483647 w 44"/>
                <a:gd name="T81" fmla="*/ 2147483647 h 27"/>
                <a:gd name="T82" fmla="*/ 2147483647 w 44"/>
                <a:gd name="T83" fmla="*/ 2147483647 h 27"/>
                <a:gd name="T84" fmla="*/ 2147483647 w 44"/>
                <a:gd name="T85" fmla="*/ 2147483647 h 27"/>
                <a:gd name="T86" fmla="*/ 2147483647 w 44"/>
                <a:gd name="T87" fmla="*/ 2147483647 h 27"/>
                <a:gd name="T88" fmla="*/ 2147483647 w 44"/>
                <a:gd name="T89" fmla="*/ 2147483647 h 27"/>
                <a:gd name="T90" fmla="*/ 2147483647 w 44"/>
                <a:gd name="T91" fmla="*/ 214748364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1" name="Freeform 739"/>
            <p:cNvSpPr>
              <a:spLocks/>
            </p:cNvSpPr>
            <p:nvPr/>
          </p:nvSpPr>
          <p:spPr bwMode="auto">
            <a:xfrm>
              <a:off x="2766265" y="2517517"/>
              <a:ext cx="59574" cy="29602"/>
            </a:xfrm>
            <a:custGeom>
              <a:avLst/>
              <a:gdLst>
                <a:gd name="T0" fmla="*/ 2147483647 w 43"/>
                <a:gd name="T1" fmla="*/ 2147483647 h 28"/>
                <a:gd name="T2" fmla="*/ 2147483647 w 43"/>
                <a:gd name="T3" fmla="*/ 2147483647 h 28"/>
                <a:gd name="T4" fmla="*/ 2147483647 w 43"/>
                <a:gd name="T5" fmla="*/ 2147483647 h 28"/>
                <a:gd name="T6" fmla="*/ 2147483647 w 43"/>
                <a:gd name="T7" fmla="*/ 2147483647 h 28"/>
                <a:gd name="T8" fmla="*/ 2147483647 w 43"/>
                <a:gd name="T9" fmla="*/ 2147483647 h 28"/>
                <a:gd name="T10" fmla="*/ 2147483647 w 43"/>
                <a:gd name="T11" fmla="*/ 2147483647 h 28"/>
                <a:gd name="T12" fmla="*/ 2147483647 w 43"/>
                <a:gd name="T13" fmla="*/ 2147483647 h 28"/>
                <a:gd name="T14" fmla="*/ 2147483647 w 43"/>
                <a:gd name="T15" fmla="*/ 2147483647 h 28"/>
                <a:gd name="T16" fmla="*/ 2147483647 w 43"/>
                <a:gd name="T17" fmla="*/ 2147483647 h 28"/>
                <a:gd name="T18" fmla="*/ 2147483647 w 43"/>
                <a:gd name="T19" fmla="*/ 2147483647 h 28"/>
                <a:gd name="T20" fmla="*/ 2147483647 w 43"/>
                <a:gd name="T21" fmla="*/ 2147483647 h 28"/>
                <a:gd name="T22" fmla="*/ 2147483647 w 43"/>
                <a:gd name="T23" fmla="*/ 2147483647 h 28"/>
                <a:gd name="T24" fmla="*/ 2147483647 w 43"/>
                <a:gd name="T25" fmla="*/ 2147483647 h 28"/>
                <a:gd name="T26" fmla="*/ 2147483647 w 43"/>
                <a:gd name="T27" fmla="*/ 2147483647 h 28"/>
                <a:gd name="T28" fmla="*/ 2147483647 w 43"/>
                <a:gd name="T29" fmla="*/ 2147483647 h 28"/>
                <a:gd name="T30" fmla="*/ 2147483647 w 43"/>
                <a:gd name="T31" fmla="*/ 2147483647 h 28"/>
                <a:gd name="T32" fmla="*/ 2147483647 w 43"/>
                <a:gd name="T33" fmla="*/ 0 h 28"/>
                <a:gd name="T34" fmla="*/ 2147483647 w 43"/>
                <a:gd name="T35" fmla="*/ 2147483647 h 28"/>
                <a:gd name="T36" fmla="*/ 2147483647 w 43"/>
                <a:gd name="T37" fmla="*/ 2147483647 h 28"/>
                <a:gd name="T38" fmla="*/ 2147483647 w 43"/>
                <a:gd name="T39" fmla="*/ 2147483647 h 28"/>
                <a:gd name="T40" fmla="*/ 2147483647 w 43"/>
                <a:gd name="T41" fmla="*/ 2147483647 h 28"/>
                <a:gd name="T42" fmla="*/ 2147483647 w 43"/>
                <a:gd name="T43" fmla="*/ 2147483647 h 28"/>
                <a:gd name="T44" fmla="*/ 2147483647 w 43"/>
                <a:gd name="T45" fmla="*/ 2147483647 h 28"/>
                <a:gd name="T46" fmla="*/ 2147483647 w 43"/>
                <a:gd name="T47" fmla="*/ 2147483647 h 28"/>
                <a:gd name="T48" fmla="*/ 2147483647 w 43"/>
                <a:gd name="T49" fmla="*/ 2147483647 h 28"/>
                <a:gd name="T50" fmla="*/ 2147483647 w 43"/>
                <a:gd name="T51" fmla="*/ 2147483647 h 28"/>
                <a:gd name="T52" fmla="*/ 0 w 43"/>
                <a:gd name="T53" fmla="*/ 2147483647 h 28"/>
                <a:gd name="T54" fmla="*/ 0 w 43"/>
                <a:gd name="T55" fmla="*/ 2147483647 h 28"/>
                <a:gd name="T56" fmla="*/ 0 w 43"/>
                <a:gd name="T57" fmla="*/ 2147483647 h 28"/>
                <a:gd name="T58" fmla="*/ 0 w 43"/>
                <a:gd name="T59" fmla="*/ 2147483647 h 28"/>
                <a:gd name="T60" fmla="*/ 0 w 43"/>
                <a:gd name="T61" fmla="*/ 2147483647 h 28"/>
                <a:gd name="T62" fmla="*/ 0 w 43"/>
                <a:gd name="T63" fmla="*/ 2147483647 h 28"/>
                <a:gd name="T64" fmla="*/ 0 w 43"/>
                <a:gd name="T65" fmla="*/ 2147483647 h 28"/>
                <a:gd name="T66" fmla="*/ 0 w 43"/>
                <a:gd name="T67" fmla="*/ 2147483647 h 28"/>
                <a:gd name="T68" fmla="*/ 2147483647 w 43"/>
                <a:gd name="T69" fmla="*/ 2147483647 h 28"/>
                <a:gd name="T70" fmla="*/ 2147483647 w 43"/>
                <a:gd name="T71" fmla="*/ 2147483647 h 28"/>
                <a:gd name="T72" fmla="*/ 2147483647 w 43"/>
                <a:gd name="T73" fmla="*/ 2147483647 h 28"/>
                <a:gd name="T74" fmla="*/ 2147483647 w 43"/>
                <a:gd name="T75" fmla="*/ 2147483647 h 28"/>
                <a:gd name="T76" fmla="*/ 2147483647 w 43"/>
                <a:gd name="T77" fmla="*/ 2147483647 h 28"/>
                <a:gd name="T78" fmla="*/ 2147483647 w 43"/>
                <a:gd name="T79" fmla="*/ 2147483647 h 28"/>
                <a:gd name="T80" fmla="*/ 2147483647 w 43"/>
                <a:gd name="T81" fmla="*/ 2147483647 h 28"/>
                <a:gd name="T82" fmla="*/ 2147483647 w 43"/>
                <a:gd name="T83" fmla="*/ 2147483647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2" name="Freeform 740"/>
            <p:cNvSpPr>
              <a:spLocks/>
            </p:cNvSpPr>
            <p:nvPr/>
          </p:nvSpPr>
          <p:spPr bwMode="auto">
            <a:xfrm>
              <a:off x="2946554" y="2604911"/>
              <a:ext cx="420149" cy="194522"/>
            </a:xfrm>
            <a:custGeom>
              <a:avLst/>
              <a:gdLst>
                <a:gd name="T0" fmla="*/ 2147483647 w 301"/>
                <a:gd name="T1" fmla="*/ 2147483647 h 181"/>
                <a:gd name="T2" fmla="*/ 2147483647 w 301"/>
                <a:gd name="T3" fmla="*/ 2147483647 h 181"/>
                <a:gd name="T4" fmla="*/ 2147483647 w 301"/>
                <a:gd name="T5" fmla="*/ 2147483647 h 181"/>
                <a:gd name="T6" fmla="*/ 2147483647 w 301"/>
                <a:gd name="T7" fmla="*/ 2147483647 h 181"/>
                <a:gd name="T8" fmla="*/ 2147483647 w 301"/>
                <a:gd name="T9" fmla="*/ 2147483647 h 181"/>
                <a:gd name="T10" fmla="*/ 2147483647 w 301"/>
                <a:gd name="T11" fmla="*/ 2147483647 h 181"/>
                <a:gd name="T12" fmla="*/ 2147483647 w 301"/>
                <a:gd name="T13" fmla="*/ 2147483647 h 181"/>
                <a:gd name="T14" fmla="*/ 2147483647 w 301"/>
                <a:gd name="T15" fmla="*/ 2147483647 h 181"/>
                <a:gd name="T16" fmla="*/ 2147483647 w 301"/>
                <a:gd name="T17" fmla="*/ 2147483647 h 181"/>
                <a:gd name="T18" fmla="*/ 2147483647 w 301"/>
                <a:gd name="T19" fmla="*/ 2147483647 h 181"/>
                <a:gd name="T20" fmla="*/ 2147483647 w 301"/>
                <a:gd name="T21" fmla="*/ 2147483647 h 181"/>
                <a:gd name="T22" fmla="*/ 2147483647 w 301"/>
                <a:gd name="T23" fmla="*/ 2147483647 h 181"/>
                <a:gd name="T24" fmla="*/ 2147483647 w 301"/>
                <a:gd name="T25" fmla="*/ 2147483647 h 181"/>
                <a:gd name="T26" fmla="*/ 2147483647 w 301"/>
                <a:gd name="T27" fmla="*/ 2147483647 h 181"/>
                <a:gd name="T28" fmla="*/ 2147483647 w 301"/>
                <a:gd name="T29" fmla="*/ 2147483647 h 181"/>
                <a:gd name="T30" fmla="*/ 2147483647 w 301"/>
                <a:gd name="T31" fmla="*/ 2147483647 h 181"/>
                <a:gd name="T32" fmla="*/ 2147483647 w 301"/>
                <a:gd name="T33" fmla="*/ 2147483647 h 181"/>
                <a:gd name="T34" fmla="*/ 2147483647 w 301"/>
                <a:gd name="T35" fmla="*/ 2147483647 h 181"/>
                <a:gd name="T36" fmla="*/ 2147483647 w 301"/>
                <a:gd name="T37" fmla="*/ 2147483647 h 181"/>
                <a:gd name="T38" fmla="*/ 2147483647 w 301"/>
                <a:gd name="T39" fmla="*/ 2147483647 h 181"/>
                <a:gd name="T40" fmla="*/ 2147483647 w 301"/>
                <a:gd name="T41" fmla="*/ 2147483647 h 181"/>
                <a:gd name="T42" fmla="*/ 2147483647 w 301"/>
                <a:gd name="T43" fmla="*/ 2147483647 h 181"/>
                <a:gd name="T44" fmla="*/ 2147483647 w 301"/>
                <a:gd name="T45" fmla="*/ 2147483647 h 181"/>
                <a:gd name="T46" fmla="*/ 2147483647 w 301"/>
                <a:gd name="T47" fmla="*/ 2147483647 h 181"/>
                <a:gd name="T48" fmla="*/ 2147483647 w 301"/>
                <a:gd name="T49" fmla="*/ 2147483647 h 181"/>
                <a:gd name="T50" fmla="*/ 2147483647 w 301"/>
                <a:gd name="T51" fmla="*/ 2147483647 h 181"/>
                <a:gd name="T52" fmla="*/ 2147483647 w 301"/>
                <a:gd name="T53" fmla="*/ 2147483647 h 181"/>
                <a:gd name="T54" fmla="*/ 2147483647 w 301"/>
                <a:gd name="T55" fmla="*/ 2147483647 h 181"/>
                <a:gd name="T56" fmla="*/ 2147483647 w 301"/>
                <a:gd name="T57" fmla="*/ 2147483647 h 181"/>
                <a:gd name="T58" fmla="*/ 2147483647 w 301"/>
                <a:gd name="T59" fmla="*/ 2147483647 h 181"/>
                <a:gd name="T60" fmla="*/ 2147483647 w 301"/>
                <a:gd name="T61" fmla="*/ 2147483647 h 181"/>
                <a:gd name="T62" fmla="*/ 2147483647 w 301"/>
                <a:gd name="T63" fmla="*/ 2147483647 h 181"/>
                <a:gd name="T64" fmla="*/ 2147483647 w 301"/>
                <a:gd name="T65" fmla="*/ 2147483647 h 181"/>
                <a:gd name="T66" fmla="*/ 2147483647 w 301"/>
                <a:gd name="T67" fmla="*/ 2147483647 h 181"/>
                <a:gd name="T68" fmla="*/ 2147483647 w 301"/>
                <a:gd name="T69" fmla="*/ 2147483647 h 181"/>
                <a:gd name="T70" fmla="*/ 2147483647 w 301"/>
                <a:gd name="T71" fmla="*/ 2147483647 h 181"/>
                <a:gd name="T72" fmla="*/ 2147483647 w 301"/>
                <a:gd name="T73" fmla="*/ 2147483647 h 181"/>
                <a:gd name="T74" fmla="*/ 2147483647 w 301"/>
                <a:gd name="T75" fmla="*/ 2147483647 h 181"/>
                <a:gd name="T76" fmla="*/ 2147483647 w 301"/>
                <a:gd name="T77" fmla="*/ 2147483647 h 181"/>
                <a:gd name="T78" fmla="*/ 2147483647 w 301"/>
                <a:gd name="T79" fmla="*/ 2147483647 h 181"/>
                <a:gd name="T80" fmla="*/ 2147483647 w 301"/>
                <a:gd name="T81" fmla="*/ 2147483647 h 181"/>
                <a:gd name="T82" fmla="*/ 2147483647 w 301"/>
                <a:gd name="T83" fmla="*/ 2147483647 h 181"/>
                <a:gd name="T84" fmla="*/ 2147483647 w 301"/>
                <a:gd name="T85" fmla="*/ 2147483647 h 181"/>
                <a:gd name="T86" fmla="*/ 2147483647 w 301"/>
                <a:gd name="T87" fmla="*/ 2147483647 h 181"/>
                <a:gd name="T88" fmla="*/ 2147483647 w 301"/>
                <a:gd name="T89" fmla="*/ 2147483647 h 181"/>
                <a:gd name="T90" fmla="*/ 2147483647 w 301"/>
                <a:gd name="T91" fmla="*/ 2147483647 h 181"/>
                <a:gd name="T92" fmla="*/ 2147483647 w 301"/>
                <a:gd name="T93" fmla="*/ 2147483647 h 181"/>
                <a:gd name="T94" fmla="*/ 2147483647 w 301"/>
                <a:gd name="T95" fmla="*/ 2147483647 h 181"/>
                <a:gd name="T96" fmla="*/ 2147483647 w 301"/>
                <a:gd name="T97" fmla="*/ 2147483647 h 181"/>
                <a:gd name="T98" fmla="*/ 2147483647 w 301"/>
                <a:gd name="T99" fmla="*/ 2147483647 h 181"/>
                <a:gd name="T100" fmla="*/ 2147483647 w 301"/>
                <a:gd name="T101" fmla="*/ 2147483647 h 181"/>
                <a:gd name="T102" fmla="*/ 2147483647 w 301"/>
                <a:gd name="T103" fmla="*/ 2147483647 h 181"/>
                <a:gd name="T104" fmla="*/ 2147483647 w 301"/>
                <a:gd name="T105" fmla="*/ 2147483647 h 181"/>
                <a:gd name="T106" fmla="*/ 2147483647 w 301"/>
                <a:gd name="T107" fmla="*/ 0 h 181"/>
                <a:gd name="T108" fmla="*/ 2147483647 w 301"/>
                <a:gd name="T109" fmla="*/ 2147483647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3" name="Freeform 741"/>
            <p:cNvSpPr>
              <a:spLocks/>
            </p:cNvSpPr>
            <p:nvPr/>
          </p:nvSpPr>
          <p:spPr bwMode="auto">
            <a:xfrm>
              <a:off x="2766268" y="2354008"/>
              <a:ext cx="583193" cy="445427"/>
            </a:xfrm>
            <a:custGeom>
              <a:avLst/>
              <a:gdLst>
                <a:gd name="T0" fmla="*/ 2147483647 w 418"/>
                <a:gd name="T1" fmla="*/ 2147483647 h 418"/>
                <a:gd name="T2" fmla="*/ 2147483647 w 418"/>
                <a:gd name="T3" fmla="*/ 2147483647 h 418"/>
                <a:gd name="T4" fmla="*/ 2147483647 w 418"/>
                <a:gd name="T5" fmla="*/ 2147483647 h 418"/>
                <a:gd name="T6" fmla="*/ 2147483647 w 418"/>
                <a:gd name="T7" fmla="*/ 2147483647 h 418"/>
                <a:gd name="T8" fmla="*/ 2147483647 w 418"/>
                <a:gd name="T9" fmla="*/ 2147483647 h 418"/>
                <a:gd name="T10" fmla="*/ 2147483647 w 418"/>
                <a:gd name="T11" fmla="*/ 2147483647 h 418"/>
                <a:gd name="T12" fmla="*/ 2147483647 w 418"/>
                <a:gd name="T13" fmla="*/ 2147483647 h 418"/>
                <a:gd name="T14" fmla="*/ 2147483647 w 418"/>
                <a:gd name="T15" fmla="*/ 2147483647 h 418"/>
                <a:gd name="T16" fmla="*/ 2147483647 w 418"/>
                <a:gd name="T17" fmla="*/ 2147483647 h 418"/>
                <a:gd name="T18" fmla="*/ 2147483647 w 418"/>
                <a:gd name="T19" fmla="*/ 2147483647 h 418"/>
                <a:gd name="T20" fmla="*/ 2147483647 w 418"/>
                <a:gd name="T21" fmla="*/ 2147483647 h 418"/>
                <a:gd name="T22" fmla="*/ 2147483647 w 418"/>
                <a:gd name="T23" fmla="*/ 2147483647 h 418"/>
                <a:gd name="T24" fmla="*/ 2147483647 w 418"/>
                <a:gd name="T25" fmla="*/ 2147483647 h 418"/>
                <a:gd name="T26" fmla="*/ 2147483647 w 418"/>
                <a:gd name="T27" fmla="*/ 2147483647 h 418"/>
                <a:gd name="T28" fmla="*/ 2147483647 w 418"/>
                <a:gd name="T29" fmla="*/ 2147483647 h 418"/>
                <a:gd name="T30" fmla="*/ 2147483647 w 418"/>
                <a:gd name="T31" fmla="*/ 2147483647 h 418"/>
                <a:gd name="T32" fmla="*/ 2147483647 w 418"/>
                <a:gd name="T33" fmla="*/ 2147483647 h 418"/>
                <a:gd name="T34" fmla="*/ 2147483647 w 418"/>
                <a:gd name="T35" fmla="*/ 2147483647 h 418"/>
                <a:gd name="T36" fmla="*/ 2147483647 w 418"/>
                <a:gd name="T37" fmla="*/ 2147483647 h 418"/>
                <a:gd name="T38" fmla="*/ 2147483647 w 418"/>
                <a:gd name="T39" fmla="*/ 2147483647 h 418"/>
                <a:gd name="T40" fmla="*/ 2147483647 w 418"/>
                <a:gd name="T41" fmla="*/ 2147483647 h 418"/>
                <a:gd name="T42" fmla="*/ 2147483647 w 418"/>
                <a:gd name="T43" fmla="*/ 2147483647 h 418"/>
                <a:gd name="T44" fmla="*/ 2147483647 w 418"/>
                <a:gd name="T45" fmla="*/ 2147483647 h 418"/>
                <a:gd name="T46" fmla="*/ 2147483647 w 418"/>
                <a:gd name="T47" fmla="*/ 2147483647 h 418"/>
                <a:gd name="T48" fmla="*/ 2147483647 w 418"/>
                <a:gd name="T49" fmla="*/ 2147483647 h 418"/>
                <a:gd name="T50" fmla="*/ 2147483647 w 418"/>
                <a:gd name="T51" fmla="*/ 2147483647 h 418"/>
                <a:gd name="T52" fmla="*/ 2147483647 w 418"/>
                <a:gd name="T53" fmla="*/ 2147483647 h 418"/>
                <a:gd name="T54" fmla="*/ 2147483647 w 418"/>
                <a:gd name="T55" fmla="*/ 2147483647 h 418"/>
                <a:gd name="T56" fmla="*/ 2147483647 w 418"/>
                <a:gd name="T57" fmla="*/ 2147483647 h 418"/>
                <a:gd name="T58" fmla="*/ 2147483647 w 418"/>
                <a:gd name="T59" fmla="*/ 2147483647 h 418"/>
                <a:gd name="T60" fmla="*/ 2147483647 w 418"/>
                <a:gd name="T61" fmla="*/ 2147483647 h 418"/>
                <a:gd name="T62" fmla="*/ 2147483647 w 418"/>
                <a:gd name="T63" fmla="*/ 2147483647 h 418"/>
                <a:gd name="T64" fmla="*/ 2147483647 w 418"/>
                <a:gd name="T65" fmla="*/ 2147483647 h 418"/>
                <a:gd name="T66" fmla="*/ 2147483647 w 418"/>
                <a:gd name="T67" fmla="*/ 2147483647 h 418"/>
                <a:gd name="T68" fmla="*/ 2147483647 w 418"/>
                <a:gd name="T69" fmla="*/ 2147483647 h 418"/>
                <a:gd name="T70" fmla="*/ 2147483647 w 418"/>
                <a:gd name="T71" fmla="*/ 2147483647 h 418"/>
                <a:gd name="T72" fmla="*/ 2147483647 w 418"/>
                <a:gd name="T73" fmla="*/ 2147483647 h 418"/>
                <a:gd name="T74" fmla="*/ 2147483647 w 418"/>
                <a:gd name="T75" fmla="*/ 2147483647 h 418"/>
                <a:gd name="T76" fmla="*/ 2147483647 w 418"/>
                <a:gd name="T77" fmla="*/ 2147483647 h 418"/>
                <a:gd name="T78" fmla="*/ 2147483647 w 418"/>
                <a:gd name="T79" fmla="*/ 2147483647 h 418"/>
                <a:gd name="T80" fmla="*/ 2147483647 w 418"/>
                <a:gd name="T81" fmla="*/ 2147483647 h 418"/>
                <a:gd name="T82" fmla="*/ 2147483647 w 418"/>
                <a:gd name="T83" fmla="*/ 2147483647 h 418"/>
                <a:gd name="T84" fmla="*/ 2147483647 w 418"/>
                <a:gd name="T85" fmla="*/ 2147483647 h 418"/>
                <a:gd name="T86" fmla="*/ 2147483647 w 418"/>
                <a:gd name="T87" fmla="*/ 2147483647 h 418"/>
                <a:gd name="T88" fmla="*/ 2147483647 w 418"/>
                <a:gd name="T89" fmla="*/ 2147483647 h 418"/>
                <a:gd name="T90" fmla="*/ 2147483647 w 418"/>
                <a:gd name="T91" fmla="*/ 2147483647 h 418"/>
                <a:gd name="T92" fmla="*/ 2147483647 w 418"/>
                <a:gd name="T93" fmla="*/ 2147483647 h 418"/>
                <a:gd name="T94" fmla="*/ 2147483647 w 418"/>
                <a:gd name="T95" fmla="*/ 2147483647 h 418"/>
                <a:gd name="T96" fmla="*/ 2147483647 w 418"/>
                <a:gd name="T97" fmla="*/ 2147483647 h 418"/>
                <a:gd name="T98" fmla="*/ 2147483647 w 418"/>
                <a:gd name="T99" fmla="*/ 2147483647 h 418"/>
                <a:gd name="T100" fmla="*/ 2147483647 w 418"/>
                <a:gd name="T101" fmla="*/ 2147483647 h 418"/>
                <a:gd name="T102" fmla="*/ 2147483647 w 418"/>
                <a:gd name="T103" fmla="*/ 2147483647 h 418"/>
                <a:gd name="T104" fmla="*/ 2147483647 w 418"/>
                <a:gd name="T105" fmla="*/ 2147483647 h 418"/>
                <a:gd name="T106" fmla="*/ 2147483647 w 418"/>
                <a:gd name="T107" fmla="*/ 2147483647 h 418"/>
                <a:gd name="T108" fmla="*/ 2147483647 w 418"/>
                <a:gd name="T109" fmla="*/ 2147483647 h 418"/>
                <a:gd name="T110" fmla="*/ 2147483647 w 418"/>
                <a:gd name="T111" fmla="*/ 2147483647 h 418"/>
                <a:gd name="T112" fmla="*/ 2147483647 w 418"/>
                <a:gd name="T113" fmla="*/ 2147483647 h 418"/>
                <a:gd name="T114" fmla="*/ 2147483647 w 418"/>
                <a:gd name="T115" fmla="*/ 2147483647 h 418"/>
                <a:gd name="T116" fmla="*/ 2147483647 w 418"/>
                <a:gd name="T117" fmla="*/ 2147483647 h 418"/>
                <a:gd name="T118" fmla="*/ 2147483647 w 418"/>
                <a:gd name="T119" fmla="*/ 2147483647 h 418"/>
                <a:gd name="T120" fmla="*/ 2147483647 w 418"/>
                <a:gd name="T121" fmla="*/ 2147483647 h 418"/>
                <a:gd name="T122" fmla="*/ 2147483647 w 418"/>
                <a:gd name="T123" fmla="*/ 2147483647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4" name="Freeform 742"/>
            <p:cNvSpPr>
              <a:spLocks/>
            </p:cNvSpPr>
            <p:nvPr/>
          </p:nvSpPr>
          <p:spPr bwMode="auto">
            <a:xfrm>
              <a:off x="3335347" y="2456908"/>
              <a:ext cx="130122" cy="331251"/>
            </a:xfrm>
            <a:custGeom>
              <a:avLst/>
              <a:gdLst>
                <a:gd name="T0" fmla="*/ 2147483647 w 93"/>
                <a:gd name="T1" fmla="*/ 2147483647 h 310"/>
                <a:gd name="T2" fmla="*/ 2147483647 w 93"/>
                <a:gd name="T3" fmla="*/ 2147483647 h 310"/>
                <a:gd name="T4" fmla="*/ 2147483647 w 93"/>
                <a:gd name="T5" fmla="*/ 2147483647 h 310"/>
                <a:gd name="T6" fmla="*/ 2147483647 w 93"/>
                <a:gd name="T7" fmla="*/ 2147483647 h 310"/>
                <a:gd name="T8" fmla="*/ 2147483647 w 93"/>
                <a:gd name="T9" fmla="*/ 2147483647 h 310"/>
                <a:gd name="T10" fmla="*/ 2147483647 w 93"/>
                <a:gd name="T11" fmla="*/ 2147483647 h 310"/>
                <a:gd name="T12" fmla="*/ 2147483647 w 93"/>
                <a:gd name="T13" fmla="*/ 2147483647 h 310"/>
                <a:gd name="T14" fmla="*/ 2147483647 w 93"/>
                <a:gd name="T15" fmla="*/ 2147483647 h 310"/>
                <a:gd name="T16" fmla="*/ 2147483647 w 93"/>
                <a:gd name="T17" fmla="*/ 0 h 310"/>
                <a:gd name="T18" fmla="*/ 2147483647 w 93"/>
                <a:gd name="T19" fmla="*/ 2147483647 h 310"/>
                <a:gd name="T20" fmla="*/ 2147483647 w 93"/>
                <a:gd name="T21" fmla="*/ 2147483647 h 310"/>
                <a:gd name="T22" fmla="*/ 2147483647 w 93"/>
                <a:gd name="T23" fmla="*/ 2147483647 h 310"/>
                <a:gd name="T24" fmla="*/ 0 w 93"/>
                <a:gd name="T25" fmla="*/ 2147483647 h 310"/>
                <a:gd name="T26" fmla="*/ 2147483647 w 93"/>
                <a:gd name="T27" fmla="*/ 2147483647 h 310"/>
                <a:gd name="T28" fmla="*/ 2147483647 w 93"/>
                <a:gd name="T29" fmla="*/ 2147483647 h 310"/>
                <a:gd name="T30" fmla="*/ 2147483647 w 93"/>
                <a:gd name="T31" fmla="*/ 2147483647 h 310"/>
                <a:gd name="T32" fmla="*/ 2147483647 w 93"/>
                <a:gd name="T33" fmla="*/ 2147483647 h 310"/>
                <a:gd name="T34" fmla="*/ 2147483647 w 93"/>
                <a:gd name="T35" fmla="*/ 2147483647 h 310"/>
                <a:gd name="T36" fmla="*/ 2147483647 w 93"/>
                <a:gd name="T37" fmla="*/ 2147483647 h 310"/>
                <a:gd name="T38" fmla="*/ 2147483647 w 93"/>
                <a:gd name="T39" fmla="*/ 2147483647 h 310"/>
                <a:gd name="T40" fmla="*/ 2147483647 w 93"/>
                <a:gd name="T41" fmla="*/ 2147483647 h 310"/>
                <a:gd name="T42" fmla="*/ 2147483647 w 93"/>
                <a:gd name="T43" fmla="*/ 2147483647 h 310"/>
                <a:gd name="T44" fmla="*/ 2147483647 w 93"/>
                <a:gd name="T45" fmla="*/ 2147483647 h 310"/>
                <a:gd name="T46" fmla="*/ 2147483647 w 93"/>
                <a:gd name="T47" fmla="*/ 2147483647 h 310"/>
                <a:gd name="T48" fmla="*/ 2147483647 w 93"/>
                <a:gd name="T49" fmla="*/ 2147483647 h 310"/>
                <a:gd name="T50" fmla="*/ 2147483647 w 93"/>
                <a:gd name="T51" fmla="*/ 2147483647 h 310"/>
                <a:gd name="T52" fmla="*/ 2147483647 w 93"/>
                <a:gd name="T53" fmla="*/ 2147483647 h 310"/>
                <a:gd name="T54" fmla="*/ 2147483647 w 93"/>
                <a:gd name="T55" fmla="*/ 2147483647 h 310"/>
                <a:gd name="T56" fmla="*/ 2147483647 w 93"/>
                <a:gd name="T57" fmla="*/ 2147483647 h 310"/>
                <a:gd name="T58" fmla="*/ 2147483647 w 93"/>
                <a:gd name="T59" fmla="*/ 2147483647 h 310"/>
                <a:gd name="T60" fmla="*/ 2147483647 w 93"/>
                <a:gd name="T61" fmla="*/ 2147483647 h 310"/>
                <a:gd name="T62" fmla="*/ 2147483647 w 93"/>
                <a:gd name="T63" fmla="*/ 2147483647 h 310"/>
                <a:gd name="T64" fmla="*/ 2147483647 w 93"/>
                <a:gd name="T65" fmla="*/ 2147483647 h 310"/>
                <a:gd name="T66" fmla="*/ 2147483647 w 93"/>
                <a:gd name="T67" fmla="*/ 2147483647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5" name="Freeform 743"/>
            <p:cNvSpPr>
              <a:spLocks/>
            </p:cNvSpPr>
            <p:nvPr/>
          </p:nvSpPr>
          <p:spPr bwMode="auto">
            <a:xfrm>
              <a:off x="3131546" y="2407572"/>
              <a:ext cx="211643" cy="112767"/>
            </a:xfrm>
            <a:custGeom>
              <a:avLst/>
              <a:gdLst>
                <a:gd name="T0" fmla="*/ 2147483647 w 152"/>
                <a:gd name="T1" fmla="*/ 2147483647 h 105"/>
                <a:gd name="T2" fmla="*/ 2147483647 w 152"/>
                <a:gd name="T3" fmla="*/ 2147483647 h 105"/>
                <a:gd name="T4" fmla="*/ 2147483647 w 152"/>
                <a:gd name="T5" fmla="*/ 2147483647 h 105"/>
                <a:gd name="T6" fmla="*/ 2147483647 w 152"/>
                <a:gd name="T7" fmla="*/ 2147483647 h 105"/>
                <a:gd name="T8" fmla="*/ 2147483647 w 152"/>
                <a:gd name="T9" fmla="*/ 2147483647 h 105"/>
                <a:gd name="T10" fmla="*/ 2147483647 w 152"/>
                <a:gd name="T11" fmla="*/ 2147483647 h 105"/>
                <a:gd name="T12" fmla="*/ 2147483647 w 152"/>
                <a:gd name="T13" fmla="*/ 2147483647 h 105"/>
                <a:gd name="T14" fmla="*/ 2147483647 w 152"/>
                <a:gd name="T15" fmla="*/ 2147483647 h 105"/>
                <a:gd name="T16" fmla="*/ 2147483647 w 152"/>
                <a:gd name="T17" fmla="*/ 2147483647 h 105"/>
                <a:gd name="T18" fmla="*/ 2147483647 w 152"/>
                <a:gd name="T19" fmla="*/ 2147483647 h 105"/>
                <a:gd name="T20" fmla="*/ 2147483647 w 152"/>
                <a:gd name="T21" fmla="*/ 2147483647 h 105"/>
                <a:gd name="T22" fmla="*/ 2147483647 w 152"/>
                <a:gd name="T23" fmla="*/ 2147483647 h 105"/>
                <a:gd name="T24" fmla="*/ 2147483647 w 152"/>
                <a:gd name="T25" fmla="*/ 0 h 105"/>
                <a:gd name="T26" fmla="*/ 2147483647 w 152"/>
                <a:gd name="T27" fmla="*/ 0 h 105"/>
                <a:gd name="T28" fmla="*/ 2147483647 w 152"/>
                <a:gd name="T29" fmla="*/ 2147483647 h 105"/>
                <a:gd name="T30" fmla="*/ 2147483647 w 152"/>
                <a:gd name="T31" fmla="*/ 2147483647 h 105"/>
                <a:gd name="T32" fmla="*/ 2147483647 w 152"/>
                <a:gd name="T33" fmla="*/ 2147483647 h 105"/>
                <a:gd name="T34" fmla="*/ 2147483647 w 152"/>
                <a:gd name="T35" fmla="*/ 2147483647 h 105"/>
                <a:gd name="T36" fmla="*/ 2147483647 w 152"/>
                <a:gd name="T37" fmla="*/ 2147483647 h 105"/>
                <a:gd name="T38" fmla="*/ 2147483647 w 152"/>
                <a:gd name="T39" fmla="*/ 2147483647 h 105"/>
                <a:gd name="T40" fmla="*/ 2147483647 w 152"/>
                <a:gd name="T41" fmla="*/ 2147483647 h 105"/>
                <a:gd name="T42" fmla="*/ 2147483647 w 152"/>
                <a:gd name="T43" fmla="*/ 2147483647 h 105"/>
                <a:gd name="T44" fmla="*/ 2147483647 w 152"/>
                <a:gd name="T45" fmla="*/ 2147483647 h 105"/>
                <a:gd name="T46" fmla="*/ 0 w 152"/>
                <a:gd name="T47" fmla="*/ 2147483647 h 105"/>
                <a:gd name="T48" fmla="*/ 2147483647 w 152"/>
                <a:gd name="T49" fmla="*/ 2147483647 h 105"/>
                <a:gd name="T50" fmla="*/ 2147483647 w 152"/>
                <a:gd name="T51" fmla="*/ 2147483647 h 105"/>
                <a:gd name="T52" fmla="*/ 2147483647 w 152"/>
                <a:gd name="T53" fmla="*/ 2147483647 h 105"/>
                <a:gd name="T54" fmla="*/ 2147483647 w 152"/>
                <a:gd name="T55" fmla="*/ 2147483647 h 105"/>
                <a:gd name="T56" fmla="*/ 2147483647 w 152"/>
                <a:gd name="T57" fmla="*/ 2147483647 h 105"/>
                <a:gd name="T58" fmla="*/ 2147483647 w 152"/>
                <a:gd name="T59" fmla="*/ 2147483647 h 105"/>
                <a:gd name="T60" fmla="*/ 2147483647 w 152"/>
                <a:gd name="T61" fmla="*/ 2147483647 h 105"/>
                <a:gd name="T62" fmla="*/ 2147483647 w 152"/>
                <a:gd name="T63" fmla="*/ 2147483647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6" name="Freeform 744"/>
            <p:cNvSpPr>
              <a:spLocks/>
            </p:cNvSpPr>
            <p:nvPr/>
          </p:nvSpPr>
          <p:spPr bwMode="auto">
            <a:xfrm>
              <a:off x="2932443" y="2406160"/>
              <a:ext cx="89360" cy="85984"/>
            </a:xfrm>
            <a:custGeom>
              <a:avLst/>
              <a:gdLst>
                <a:gd name="T0" fmla="*/ 2147483647 w 64"/>
                <a:gd name="T1" fmla="*/ 2147483647 h 79"/>
                <a:gd name="T2" fmla="*/ 2147483647 w 64"/>
                <a:gd name="T3" fmla="*/ 2147483647 h 79"/>
                <a:gd name="T4" fmla="*/ 2147483647 w 64"/>
                <a:gd name="T5" fmla="*/ 2147483647 h 79"/>
                <a:gd name="T6" fmla="*/ 2147483647 w 64"/>
                <a:gd name="T7" fmla="*/ 2147483647 h 79"/>
                <a:gd name="T8" fmla="*/ 2147483647 w 64"/>
                <a:gd name="T9" fmla="*/ 2147483647 h 79"/>
                <a:gd name="T10" fmla="*/ 2147483647 w 64"/>
                <a:gd name="T11" fmla="*/ 2147483647 h 79"/>
                <a:gd name="T12" fmla="*/ 2147483647 w 64"/>
                <a:gd name="T13" fmla="*/ 2147483647 h 79"/>
                <a:gd name="T14" fmla="*/ 2147483647 w 64"/>
                <a:gd name="T15" fmla="*/ 2147483647 h 79"/>
                <a:gd name="T16" fmla="*/ 2147483647 w 64"/>
                <a:gd name="T17" fmla="*/ 2147483647 h 79"/>
                <a:gd name="T18" fmla="*/ 2147483647 w 64"/>
                <a:gd name="T19" fmla="*/ 2147483647 h 79"/>
                <a:gd name="T20" fmla="*/ 2147483647 w 64"/>
                <a:gd name="T21" fmla="*/ 2147483647 h 79"/>
                <a:gd name="T22" fmla="*/ 2147483647 w 64"/>
                <a:gd name="T23" fmla="*/ 2147483647 h 79"/>
                <a:gd name="T24" fmla="*/ 2147483647 w 64"/>
                <a:gd name="T25" fmla="*/ 2147483647 h 79"/>
                <a:gd name="T26" fmla="*/ 2147483647 w 64"/>
                <a:gd name="T27" fmla="*/ 2147483647 h 79"/>
                <a:gd name="T28" fmla="*/ 2147483647 w 64"/>
                <a:gd name="T29" fmla="*/ 2147483647 h 79"/>
                <a:gd name="T30" fmla="*/ 2147483647 w 64"/>
                <a:gd name="T31" fmla="*/ 2147483647 h 79"/>
                <a:gd name="T32" fmla="*/ 2147483647 w 64"/>
                <a:gd name="T33" fmla="*/ 2147483647 h 79"/>
                <a:gd name="T34" fmla="*/ 2147483647 w 64"/>
                <a:gd name="T35" fmla="*/ 2147483647 h 79"/>
                <a:gd name="T36" fmla="*/ 2147483647 w 64"/>
                <a:gd name="T37" fmla="*/ 2147483647 h 79"/>
                <a:gd name="T38" fmla="*/ 2147483647 w 64"/>
                <a:gd name="T39" fmla="*/ 2147483647 h 79"/>
                <a:gd name="T40" fmla="*/ 2147483647 w 64"/>
                <a:gd name="T41" fmla="*/ 2147483647 h 79"/>
                <a:gd name="T42" fmla="*/ 2147483647 w 64"/>
                <a:gd name="T43" fmla="*/ 2147483647 h 79"/>
                <a:gd name="T44" fmla="*/ 2147483647 w 64"/>
                <a:gd name="T45" fmla="*/ 2147483647 h 79"/>
                <a:gd name="T46" fmla="*/ 2147483647 w 64"/>
                <a:gd name="T47" fmla="*/ 2147483647 h 79"/>
                <a:gd name="T48" fmla="*/ 2147483647 w 64"/>
                <a:gd name="T49" fmla="*/ 2147483647 h 79"/>
                <a:gd name="T50" fmla="*/ 2147483647 w 64"/>
                <a:gd name="T51" fmla="*/ 2147483647 h 79"/>
                <a:gd name="T52" fmla="*/ 2147483647 w 64"/>
                <a:gd name="T53" fmla="*/ 2147483647 h 79"/>
                <a:gd name="T54" fmla="*/ 2147483647 w 64"/>
                <a:gd name="T55" fmla="*/ 2147483647 h 79"/>
                <a:gd name="T56" fmla="*/ 2147483647 w 64"/>
                <a:gd name="T57" fmla="*/ 2147483647 h 79"/>
                <a:gd name="T58" fmla="*/ 2147483647 w 64"/>
                <a:gd name="T59" fmla="*/ 2147483647 h 79"/>
                <a:gd name="T60" fmla="*/ 2147483647 w 64"/>
                <a:gd name="T61" fmla="*/ 2147483647 h 79"/>
                <a:gd name="T62" fmla="*/ 2147483647 w 64"/>
                <a:gd name="T63" fmla="*/ 2147483647 h 79"/>
                <a:gd name="T64" fmla="*/ 2147483647 w 64"/>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7" name="Freeform 745"/>
            <p:cNvSpPr>
              <a:spLocks/>
            </p:cNvSpPr>
            <p:nvPr/>
          </p:nvSpPr>
          <p:spPr bwMode="auto">
            <a:xfrm>
              <a:off x="2932443" y="2444221"/>
              <a:ext cx="14108" cy="7049"/>
            </a:xfrm>
            <a:custGeom>
              <a:avLst/>
              <a:gdLst>
                <a:gd name="T0" fmla="*/ 2147483647 w 10"/>
                <a:gd name="T1" fmla="*/ 2147483647 h 6"/>
                <a:gd name="T2" fmla="*/ 2147483647 w 10"/>
                <a:gd name="T3" fmla="*/ 2147483647 h 6"/>
                <a:gd name="T4" fmla="*/ 2147483647 w 10"/>
                <a:gd name="T5" fmla="*/ 2147483647 h 6"/>
                <a:gd name="T6" fmla="*/ 2147483647 w 10"/>
                <a:gd name="T7" fmla="*/ 2147483647 h 6"/>
                <a:gd name="T8" fmla="*/ 2147483647 w 10"/>
                <a:gd name="T9" fmla="*/ 0 h 6"/>
                <a:gd name="T10" fmla="*/ 0 w 10"/>
                <a:gd name="T11" fmla="*/ 0 h 6"/>
                <a:gd name="T12" fmla="*/ 0 w 10"/>
                <a:gd name="T13" fmla="*/ 2147483647 h 6"/>
                <a:gd name="T14" fmla="*/ 0 w 10"/>
                <a:gd name="T15" fmla="*/ 2147483647 h 6"/>
                <a:gd name="T16" fmla="*/ 0 w 10"/>
                <a:gd name="T17" fmla="*/ 2147483647 h 6"/>
                <a:gd name="T18" fmla="*/ 0 w 10"/>
                <a:gd name="T19" fmla="*/ 2147483647 h 6"/>
                <a:gd name="T20" fmla="*/ 0 w 10"/>
                <a:gd name="T21" fmla="*/ 2147483647 h 6"/>
                <a:gd name="T22" fmla="*/ 0 w 10"/>
                <a:gd name="T23" fmla="*/ 2147483647 h 6"/>
                <a:gd name="T24" fmla="*/ 0 w 10"/>
                <a:gd name="T25" fmla="*/ 2147483647 h 6"/>
                <a:gd name="T26" fmla="*/ 0 w 10"/>
                <a:gd name="T27" fmla="*/ 2147483647 h 6"/>
                <a:gd name="T28" fmla="*/ 2147483647 w 10"/>
                <a:gd name="T29" fmla="*/ 2147483647 h 6"/>
                <a:gd name="T30" fmla="*/ 2147483647 w 10"/>
                <a:gd name="T31" fmla="*/ 2147483647 h 6"/>
                <a:gd name="T32" fmla="*/ 2147483647 w 10"/>
                <a:gd name="T33" fmla="*/ 2147483647 h 6"/>
                <a:gd name="T34" fmla="*/ 2147483647 w 10"/>
                <a:gd name="T35" fmla="*/ 2147483647 h 6"/>
                <a:gd name="T36" fmla="*/ 2147483647 w 10"/>
                <a:gd name="T37" fmla="*/ 2147483647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8" name="Freeform 746"/>
            <p:cNvSpPr>
              <a:spLocks/>
            </p:cNvSpPr>
            <p:nvPr/>
          </p:nvSpPr>
          <p:spPr bwMode="auto">
            <a:xfrm>
              <a:off x="2949687" y="2418849"/>
              <a:ext cx="31354" cy="50745"/>
            </a:xfrm>
            <a:custGeom>
              <a:avLst/>
              <a:gdLst>
                <a:gd name="T0" fmla="*/ 2147483647 w 21"/>
                <a:gd name="T1" fmla="*/ 2147483647 h 48"/>
                <a:gd name="T2" fmla="*/ 2147483647 w 21"/>
                <a:gd name="T3" fmla="*/ 2147483647 h 48"/>
                <a:gd name="T4" fmla="*/ 2147483647 w 21"/>
                <a:gd name="T5" fmla="*/ 2147483647 h 48"/>
                <a:gd name="T6" fmla="*/ 2147483647 w 21"/>
                <a:gd name="T7" fmla="*/ 2147483647 h 48"/>
                <a:gd name="T8" fmla="*/ 2147483647 w 21"/>
                <a:gd name="T9" fmla="*/ 0 h 48"/>
                <a:gd name="T10" fmla="*/ 2147483647 w 21"/>
                <a:gd name="T11" fmla="*/ 2147483647 h 48"/>
                <a:gd name="T12" fmla="*/ 2147483647 w 21"/>
                <a:gd name="T13" fmla="*/ 2147483647 h 48"/>
                <a:gd name="T14" fmla="*/ 0 w 21"/>
                <a:gd name="T15" fmla="*/ 2147483647 h 48"/>
                <a:gd name="T16" fmla="*/ 2147483647 w 21"/>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9" name="Freeform 747"/>
            <p:cNvSpPr>
              <a:spLocks/>
            </p:cNvSpPr>
            <p:nvPr/>
          </p:nvSpPr>
          <p:spPr bwMode="auto">
            <a:xfrm>
              <a:off x="2937148" y="2392064"/>
              <a:ext cx="32923" cy="22554"/>
            </a:xfrm>
            <a:custGeom>
              <a:avLst/>
              <a:gdLst>
                <a:gd name="T0" fmla="*/ 0 w 22"/>
                <a:gd name="T1" fmla="*/ 2147483647 h 21"/>
                <a:gd name="T2" fmla="*/ 0 w 22"/>
                <a:gd name="T3" fmla="*/ 2147483647 h 21"/>
                <a:gd name="T4" fmla="*/ 2147483647 w 22"/>
                <a:gd name="T5" fmla="*/ 2147483647 h 21"/>
                <a:gd name="T6" fmla="*/ 2147483647 w 22"/>
                <a:gd name="T7" fmla="*/ 2147483647 h 21"/>
                <a:gd name="T8" fmla="*/ 2147483647 w 22"/>
                <a:gd name="T9" fmla="*/ 2147483647 h 21"/>
                <a:gd name="T10" fmla="*/ 2147483647 w 22"/>
                <a:gd name="T11" fmla="*/ 2147483647 h 21"/>
                <a:gd name="T12" fmla="*/ 2147483647 w 22"/>
                <a:gd name="T13" fmla="*/ 0 h 21"/>
                <a:gd name="T14" fmla="*/ 2147483647 w 22"/>
                <a:gd name="T15" fmla="*/ 2147483647 h 21"/>
                <a:gd name="T16" fmla="*/ 2147483647 w 22"/>
                <a:gd name="T17" fmla="*/ 2147483647 h 21"/>
                <a:gd name="T18" fmla="*/ 2147483647 w 22"/>
                <a:gd name="T19" fmla="*/ 2147483647 h 21"/>
                <a:gd name="T20" fmla="*/ 2147483647 w 22"/>
                <a:gd name="T21" fmla="*/ 2147483647 h 21"/>
                <a:gd name="T22" fmla="*/ 2147483647 w 22"/>
                <a:gd name="T23" fmla="*/ 2147483647 h 21"/>
                <a:gd name="T24" fmla="*/ 2147483647 w 22"/>
                <a:gd name="T25" fmla="*/ 2147483647 h 21"/>
                <a:gd name="T26" fmla="*/ 2147483647 w 22"/>
                <a:gd name="T27" fmla="*/ 2147483647 h 21"/>
                <a:gd name="T28" fmla="*/ 2147483647 w 22"/>
                <a:gd name="T29" fmla="*/ 2147483647 h 21"/>
                <a:gd name="T30" fmla="*/ 2147483647 w 22"/>
                <a:gd name="T31" fmla="*/ 2147483647 h 21"/>
                <a:gd name="T32" fmla="*/ 2147483647 w 22"/>
                <a:gd name="T33" fmla="*/ 2147483647 h 21"/>
                <a:gd name="T34" fmla="*/ 2147483647 w 22"/>
                <a:gd name="T35" fmla="*/ 2147483647 h 21"/>
                <a:gd name="T36" fmla="*/ 0 w 22"/>
                <a:gd name="T37" fmla="*/ 2147483647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0" name="Freeform 748"/>
            <p:cNvSpPr>
              <a:spLocks/>
            </p:cNvSpPr>
            <p:nvPr/>
          </p:nvSpPr>
          <p:spPr bwMode="auto">
            <a:xfrm>
              <a:off x="2938714" y="2401933"/>
              <a:ext cx="31354" cy="9868"/>
            </a:xfrm>
            <a:custGeom>
              <a:avLst/>
              <a:gdLst>
                <a:gd name="T0" fmla="*/ 0 w 21"/>
                <a:gd name="T1" fmla="*/ 2147483647 h 9"/>
                <a:gd name="T2" fmla="*/ 2147483647 w 21"/>
                <a:gd name="T3" fmla="*/ 2147483647 h 9"/>
                <a:gd name="T4" fmla="*/ 2147483647 w 21"/>
                <a:gd name="T5" fmla="*/ 2147483647 h 9"/>
                <a:gd name="T6" fmla="*/ 2147483647 w 21"/>
                <a:gd name="T7" fmla="*/ 2147483647 h 9"/>
                <a:gd name="T8" fmla="*/ 2147483647 w 21"/>
                <a:gd name="T9" fmla="*/ 2147483647 h 9"/>
                <a:gd name="T10" fmla="*/ 2147483647 w 21"/>
                <a:gd name="T11" fmla="*/ 2147483647 h 9"/>
                <a:gd name="T12" fmla="*/ 2147483647 w 21"/>
                <a:gd name="T13" fmla="*/ 2147483647 h 9"/>
                <a:gd name="T14" fmla="*/ 2147483647 w 21"/>
                <a:gd name="T15" fmla="*/ 2147483647 h 9"/>
                <a:gd name="T16" fmla="*/ 2147483647 w 21"/>
                <a:gd name="T17" fmla="*/ 0 h 9"/>
                <a:gd name="T18" fmla="*/ 2147483647 w 21"/>
                <a:gd name="T19" fmla="*/ 2147483647 h 9"/>
                <a:gd name="T20" fmla="*/ 2147483647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0 w 21"/>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1" name="Freeform 749"/>
            <p:cNvSpPr>
              <a:spLocks/>
            </p:cNvSpPr>
            <p:nvPr/>
          </p:nvSpPr>
          <p:spPr bwMode="auto">
            <a:xfrm>
              <a:off x="2984179" y="2392068"/>
              <a:ext cx="32923" cy="18323"/>
            </a:xfrm>
            <a:custGeom>
              <a:avLst/>
              <a:gdLst>
                <a:gd name="T0" fmla="*/ 0 w 24"/>
                <a:gd name="T1" fmla="*/ 2147483647 h 17"/>
                <a:gd name="T2" fmla="*/ 0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2" name="Freeform 750"/>
            <p:cNvSpPr>
              <a:spLocks/>
            </p:cNvSpPr>
            <p:nvPr/>
          </p:nvSpPr>
          <p:spPr bwMode="auto">
            <a:xfrm>
              <a:off x="2990451" y="2399115"/>
              <a:ext cx="26651" cy="11277"/>
            </a:xfrm>
            <a:custGeom>
              <a:avLst/>
              <a:gdLst>
                <a:gd name="T0" fmla="*/ 0 w 20"/>
                <a:gd name="T1" fmla="*/ 0 h 11"/>
                <a:gd name="T2" fmla="*/ 0 w 20"/>
                <a:gd name="T3" fmla="*/ 0 h 11"/>
                <a:gd name="T4" fmla="*/ 2147483647 w 20"/>
                <a:gd name="T5" fmla="*/ 2147483647 h 11"/>
                <a:gd name="T6" fmla="*/ 2147483647 w 20"/>
                <a:gd name="T7" fmla="*/ 2147483647 h 11"/>
                <a:gd name="T8" fmla="*/ 2147483647 w 20"/>
                <a:gd name="T9" fmla="*/ 2147483647 h 11"/>
                <a:gd name="T10" fmla="*/ 2147483647 w 20"/>
                <a:gd name="T11" fmla="*/ 2147483647 h 11"/>
                <a:gd name="T12" fmla="*/ 2147483647 w 20"/>
                <a:gd name="T13" fmla="*/ 2147483647 h 11"/>
                <a:gd name="T14" fmla="*/ 2147483647 w 20"/>
                <a:gd name="T15" fmla="*/ 2147483647 h 11"/>
                <a:gd name="T16" fmla="*/ 2147483647 w 20"/>
                <a:gd name="T17" fmla="*/ 2147483647 h 11"/>
                <a:gd name="T18" fmla="*/ 2147483647 w 20"/>
                <a:gd name="T19" fmla="*/ 2147483647 h 11"/>
                <a:gd name="T20" fmla="*/ 2147483647 w 20"/>
                <a:gd name="T21" fmla="*/ 2147483647 h 11"/>
                <a:gd name="T22" fmla="*/ 2147483647 w 20"/>
                <a:gd name="T23" fmla="*/ 2147483647 h 11"/>
                <a:gd name="T24" fmla="*/ 2147483647 w 20"/>
                <a:gd name="T25" fmla="*/ 2147483647 h 11"/>
                <a:gd name="T26" fmla="*/ 2147483647 w 20"/>
                <a:gd name="T27" fmla="*/ 2147483647 h 11"/>
                <a:gd name="T28" fmla="*/ 2147483647 w 20"/>
                <a:gd name="T29" fmla="*/ 2147483647 h 11"/>
                <a:gd name="T30" fmla="*/ 2147483647 w 20"/>
                <a:gd name="T31" fmla="*/ 2147483647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3" name="Freeform 751"/>
            <p:cNvSpPr>
              <a:spLocks/>
            </p:cNvSpPr>
            <p:nvPr/>
          </p:nvSpPr>
          <p:spPr bwMode="auto">
            <a:xfrm>
              <a:off x="2949691" y="2485096"/>
              <a:ext cx="15677" cy="19734"/>
            </a:xfrm>
            <a:custGeom>
              <a:avLst/>
              <a:gdLst>
                <a:gd name="T0" fmla="*/ 2147483647 w 11"/>
                <a:gd name="T1" fmla="*/ 0 h 18"/>
                <a:gd name="T2" fmla="*/ 2147483647 w 11"/>
                <a:gd name="T3" fmla="*/ 2147483647 h 18"/>
                <a:gd name="T4" fmla="*/ 2147483647 w 11"/>
                <a:gd name="T5" fmla="*/ 2147483647 h 18"/>
                <a:gd name="T6" fmla="*/ 0 w 11"/>
                <a:gd name="T7" fmla="*/ 2147483647 h 18"/>
                <a:gd name="T8" fmla="*/ 2147483647 w 11"/>
                <a:gd name="T9" fmla="*/ 2147483647 h 18"/>
                <a:gd name="T10" fmla="*/ 2147483647 w 11"/>
                <a:gd name="T11" fmla="*/ 2147483647 h 18"/>
                <a:gd name="T12" fmla="*/ 2147483647 w 11"/>
                <a:gd name="T13" fmla="*/ 2147483647 h 18"/>
                <a:gd name="T14" fmla="*/ 2147483647 w 11"/>
                <a:gd name="T15" fmla="*/ 2147483647 h 18"/>
                <a:gd name="T16" fmla="*/ 2147483647 w 11"/>
                <a:gd name="T17" fmla="*/ 2147483647 h 18"/>
                <a:gd name="T18" fmla="*/ 2147483647 w 11"/>
                <a:gd name="T19" fmla="*/ 2147483647 h 18"/>
                <a:gd name="T20" fmla="*/ 2147483647 w 11"/>
                <a:gd name="T21" fmla="*/ 2147483647 h 18"/>
                <a:gd name="T22" fmla="*/ 2147483647 w 11"/>
                <a:gd name="T23" fmla="*/ 2147483647 h 18"/>
                <a:gd name="T24" fmla="*/ 2147483647 w 11"/>
                <a:gd name="T25" fmla="*/ 2147483647 h 18"/>
                <a:gd name="T26" fmla="*/ 2147483647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4" name="Freeform 752"/>
            <p:cNvSpPr>
              <a:spLocks/>
            </p:cNvSpPr>
            <p:nvPr/>
          </p:nvSpPr>
          <p:spPr bwMode="auto">
            <a:xfrm>
              <a:off x="3002990" y="2469592"/>
              <a:ext cx="17246" cy="19734"/>
            </a:xfrm>
            <a:custGeom>
              <a:avLst/>
              <a:gdLst>
                <a:gd name="T0" fmla="*/ 0 w 12"/>
                <a:gd name="T1" fmla="*/ 2147483647 h 18"/>
                <a:gd name="T2" fmla="*/ 2147483647 w 12"/>
                <a:gd name="T3" fmla="*/ 2147483647 h 18"/>
                <a:gd name="T4" fmla="*/ 2147483647 w 12"/>
                <a:gd name="T5" fmla="*/ 2147483647 h 18"/>
                <a:gd name="T6" fmla="*/ 2147483647 w 12"/>
                <a:gd name="T7" fmla="*/ 2147483647 h 18"/>
                <a:gd name="T8" fmla="*/ 2147483647 w 12"/>
                <a:gd name="T9" fmla="*/ 2147483647 h 18"/>
                <a:gd name="T10" fmla="*/ 2147483647 w 12"/>
                <a:gd name="T11" fmla="*/ 2147483647 h 18"/>
                <a:gd name="T12" fmla="*/ 2147483647 w 12"/>
                <a:gd name="T13" fmla="*/ 2147483647 h 18"/>
                <a:gd name="T14" fmla="*/ 2147483647 w 12"/>
                <a:gd name="T15" fmla="*/ 2147483647 h 18"/>
                <a:gd name="T16" fmla="*/ 2147483647 w 12"/>
                <a:gd name="T17" fmla="*/ 2147483647 h 18"/>
                <a:gd name="T18" fmla="*/ 2147483647 w 12"/>
                <a:gd name="T19" fmla="*/ 2147483647 h 18"/>
                <a:gd name="T20" fmla="*/ 2147483647 w 12"/>
                <a:gd name="T21" fmla="*/ 2147483647 h 18"/>
                <a:gd name="T22" fmla="*/ 2147483647 w 12"/>
                <a:gd name="T23" fmla="*/ 2147483647 h 18"/>
                <a:gd name="T24" fmla="*/ 2147483647 w 12"/>
                <a:gd name="T25" fmla="*/ 0 h 18"/>
                <a:gd name="T26" fmla="*/ 0 w 12"/>
                <a:gd name="T27" fmla="*/ 214748364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5" name="Rectangle 753"/>
            <p:cNvSpPr>
              <a:spLocks noChangeArrowheads="1"/>
            </p:cNvSpPr>
            <p:nvPr/>
          </p:nvSpPr>
          <p:spPr bwMode="auto">
            <a:xfrm>
              <a:off x="2946553" y="2387835"/>
              <a:ext cx="4704" cy="5638"/>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016" name="Freeform 754"/>
            <p:cNvSpPr>
              <a:spLocks/>
            </p:cNvSpPr>
            <p:nvPr/>
          </p:nvSpPr>
          <p:spPr bwMode="auto">
            <a:xfrm>
              <a:off x="3006129" y="2385020"/>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7" name="Freeform 755"/>
            <p:cNvSpPr>
              <a:spLocks/>
            </p:cNvSpPr>
            <p:nvPr/>
          </p:nvSpPr>
          <p:spPr bwMode="auto">
            <a:xfrm>
              <a:off x="3177011" y="2463953"/>
              <a:ext cx="9407" cy="12686"/>
            </a:xfrm>
            <a:custGeom>
              <a:avLst/>
              <a:gdLst>
                <a:gd name="T0" fmla="*/ 2147483647 w 7"/>
                <a:gd name="T1" fmla="*/ 2147483647 h 11"/>
                <a:gd name="T2" fmla="*/ 2147483647 w 7"/>
                <a:gd name="T3" fmla="*/ 2147483647 h 11"/>
                <a:gd name="T4" fmla="*/ 2147483647 w 7"/>
                <a:gd name="T5" fmla="*/ 2147483647 h 11"/>
                <a:gd name="T6" fmla="*/ 2147483647 w 7"/>
                <a:gd name="T7" fmla="*/ 2147483647 h 11"/>
                <a:gd name="T8" fmla="*/ 2147483647 w 7"/>
                <a:gd name="T9" fmla="*/ 2147483647 h 11"/>
                <a:gd name="T10" fmla="*/ 2147483647 w 7"/>
                <a:gd name="T11" fmla="*/ 2147483647 h 11"/>
                <a:gd name="T12" fmla="*/ 2147483647 w 7"/>
                <a:gd name="T13" fmla="*/ 2147483647 h 11"/>
                <a:gd name="T14" fmla="*/ 0 w 7"/>
                <a:gd name="T15" fmla="*/ 2147483647 h 11"/>
                <a:gd name="T16" fmla="*/ 0 w 7"/>
                <a:gd name="T17" fmla="*/ 2147483647 h 11"/>
                <a:gd name="T18" fmla="*/ 0 w 7"/>
                <a:gd name="T19" fmla="*/ 2147483647 h 11"/>
                <a:gd name="T20" fmla="*/ 2147483647 w 7"/>
                <a:gd name="T21" fmla="*/ 2147483647 h 11"/>
                <a:gd name="T22" fmla="*/ 2147483647 w 7"/>
                <a:gd name="T23" fmla="*/ 2147483647 h 11"/>
                <a:gd name="T24" fmla="*/ 2147483647 w 7"/>
                <a:gd name="T25" fmla="*/ 0 h 11"/>
                <a:gd name="T26" fmla="*/ 2147483647 w 7"/>
                <a:gd name="T27" fmla="*/ 2147483647 h 11"/>
                <a:gd name="T28" fmla="*/ 2147483647 w 7"/>
                <a:gd name="T29" fmla="*/ 2147483647 h 11"/>
                <a:gd name="T30" fmla="*/ 2147483647 w 7"/>
                <a:gd name="T31" fmla="*/ 2147483647 h 11"/>
                <a:gd name="T32" fmla="*/ 2147483647 w 7"/>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8" name="Freeform 756"/>
            <p:cNvSpPr>
              <a:spLocks/>
            </p:cNvSpPr>
            <p:nvPr/>
          </p:nvSpPr>
          <p:spPr bwMode="auto">
            <a:xfrm>
              <a:off x="3195822" y="2456908"/>
              <a:ext cx="29787" cy="36649"/>
            </a:xfrm>
            <a:custGeom>
              <a:avLst/>
              <a:gdLst>
                <a:gd name="T0" fmla="*/ 2147483647 w 21"/>
                <a:gd name="T1" fmla="*/ 0 h 34"/>
                <a:gd name="T2" fmla="*/ 2147483647 w 21"/>
                <a:gd name="T3" fmla="*/ 2147483647 h 34"/>
                <a:gd name="T4" fmla="*/ 2147483647 w 21"/>
                <a:gd name="T5" fmla="*/ 2147483647 h 34"/>
                <a:gd name="T6" fmla="*/ 2147483647 w 21"/>
                <a:gd name="T7" fmla="*/ 2147483647 h 34"/>
                <a:gd name="T8" fmla="*/ 2147483647 w 21"/>
                <a:gd name="T9" fmla="*/ 2147483647 h 34"/>
                <a:gd name="T10" fmla="*/ 0 w 21"/>
                <a:gd name="T11" fmla="*/ 2147483647 h 34"/>
                <a:gd name="T12" fmla="*/ 0 w 21"/>
                <a:gd name="T13" fmla="*/ 2147483647 h 34"/>
                <a:gd name="T14" fmla="*/ 2147483647 w 21"/>
                <a:gd name="T15" fmla="*/ 2147483647 h 34"/>
                <a:gd name="T16" fmla="*/ 2147483647 w 21"/>
                <a:gd name="T17" fmla="*/ 2147483647 h 34"/>
                <a:gd name="T18" fmla="*/ 2147483647 w 21"/>
                <a:gd name="T19" fmla="*/ 2147483647 h 34"/>
                <a:gd name="T20" fmla="*/ 2147483647 w 21"/>
                <a:gd name="T21" fmla="*/ 2147483647 h 34"/>
                <a:gd name="T22" fmla="*/ 2147483647 w 21"/>
                <a:gd name="T23" fmla="*/ 2147483647 h 34"/>
                <a:gd name="T24" fmla="*/ 2147483647 w 21"/>
                <a:gd name="T25" fmla="*/ 2147483647 h 34"/>
                <a:gd name="T26" fmla="*/ 2147483647 w 21"/>
                <a:gd name="T27" fmla="*/ 2147483647 h 34"/>
                <a:gd name="T28" fmla="*/ 2147483647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9" name="Freeform 757"/>
            <p:cNvSpPr>
              <a:spLocks/>
            </p:cNvSpPr>
            <p:nvPr/>
          </p:nvSpPr>
          <p:spPr bwMode="auto">
            <a:xfrm>
              <a:off x="3236583" y="2492144"/>
              <a:ext cx="15677" cy="5638"/>
            </a:xfrm>
            <a:custGeom>
              <a:avLst/>
              <a:gdLst>
                <a:gd name="T0" fmla="*/ 2147483647 w 12"/>
                <a:gd name="T1" fmla="*/ 2147483647 h 6"/>
                <a:gd name="T2" fmla="*/ 2147483647 w 12"/>
                <a:gd name="T3" fmla="*/ 2147483647 h 6"/>
                <a:gd name="T4" fmla="*/ 2147483647 w 12"/>
                <a:gd name="T5" fmla="*/ 2147483647 h 6"/>
                <a:gd name="T6" fmla="*/ 2147483647 w 12"/>
                <a:gd name="T7" fmla="*/ 2147483647 h 6"/>
                <a:gd name="T8" fmla="*/ 2147483647 w 12"/>
                <a:gd name="T9" fmla="*/ 2147483647 h 6"/>
                <a:gd name="T10" fmla="*/ 2147483647 w 12"/>
                <a:gd name="T11" fmla="*/ 2147483647 h 6"/>
                <a:gd name="T12" fmla="*/ 2147483647 w 12"/>
                <a:gd name="T13" fmla="*/ 2147483647 h 6"/>
                <a:gd name="T14" fmla="*/ 0 w 12"/>
                <a:gd name="T15" fmla="*/ 2147483647 h 6"/>
                <a:gd name="T16" fmla="*/ 0 w 12"/>
                <a:gd name="T17" fmla="*/ 2147483647 h 6"/>
                <a:gd name="T18" fmla="*/ 0 w 12"/>
                <a:gd name="T19" fmla="*/ 2147483647 h 6"/>
                <a:gd name="T20" fmla="*/ 2147483647 w 12"/>
                <a:gd name="T21" fmla="*/ 2147483647 h 6"/>
                <a:gd name="T22" fmla="*/ 2147483647 w 12"/>
                <a:gd name="T23" fmla="*/ 2147483647 h 6"/>
                <a:gd name="T24" fmla="*/ 2147483647 w 12"/>
                <a:gd name="T25" fmla="*/ 0 h 6"/>
                <a:gd name="T26" fmla="*/ 2147483647 w 12"/>
                <a:gd name="T27" fmla="*/ 2147483647 h 6"/>
                <a:gd name="T28" fmla="*/ 2147483647 w 12"/>
                <a:gd name="T29" fmla="*/ 2147483647 h 6"/>
                <a:gd name="T30" fmla="*/ 2147483647 w 12"/>
                <a:gd name="T31" fmla="*/ 2147483647 h 6"/>
                <a:gd name="T32" fmla="*/ 2147483647 w 12"/>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0" name="Freeform 758"/>
            <p:cNvSpPr>
              <a:spLocks/>
            </p:cNvSpPr>
            <p:nvPr/>
          </p:nvSpPr>
          <p:spPr bwMode="auto">
            <a:xfrm>
              <a:off x="3142520" y="2497781"/>
              <a:ext cx="213209" cy="104310"/>
            </a:xfrm>
            <a:custGeom>
              <a:avLst/>
              <a:gdLst>
                <a:gd name="T0" fmla="*/ 2147483647 w 153"/>
                <a:gd name="T1" fmla="*/ 2147483647 h 98"/>
                <a:gd name="T2" fmla="*/ 2147483647 w 153"/>
                <a:gd name="T3" fmla="*/ 2147483647 h 98"/>
                <a:gd name="T4" fmla="*/ 2147483647 w 153"/>
                <a:gd name="T5" fmla="*/ 2147483647 h 98"/>
                <a:gd name="T6" fmla="*/ 2147483647 w 153"/>
                <a:gd name="T7" fmla="*/ 2147483647 h 98"/>
                <a:gd name="T8" fmla="*/ 2147483647 w 153"/>
                <a:gd name="T9" fmla="*/ 2147483647 h 98"/>
                <a:gd name="T10" fmla="*/ 2147483647 w 153"/>
                <a:gd name="T11" fmla="*/ 2147483647 h 98"/>
                <a:gd name="T12" fmla="*/ 2147483647 w 153"/>
                <a:gd name="T13" fmla="*/ 2147483647 h 98"/>
                <a:gd name="T14" fmla="*/ 2147483647 w 153"/>
                <a:gd name="T15" fmla="*/ 2147483647 h 98"/>
                <a:gd name="T16" fmla="*/ 2147483647 w 153"/>
                <a:gd name="T17" fmla="*/ 2147483647 h 98"/>
                <a:gd name="T18" fmla="*/ 2147483647 w 153"/>
                <a:gd name="T19" fmla="*/ 2147483647 h 98"/>
                <a:gd name="T20" fmla="*/ 2147483647 w 153"/>
                <a:gd name="T21" fmla="*/ 2147483647 h 98"/>
                <a:gd name="T22" fmla="*/ 2147483647 w 153"/>
                <a:gd name="T23" fmla="*/ 2147483647 h 98"/>
                <a:gd name="T24" fmla="*/ 2147483647 w 153"/>
                <a:gd name="T25" fmla="*/ 2147483647 h 98"/>
                <a:gd name="T26" fmla="*/ 2147483647 w 153"/>
                <a:gd name="T27" fmla="*/ 2147483647 h 98"/>
                <a:gd name="T28" fmla="*/ 2147483647 w 153"/>
                <a:gd name="T29" fmla="*/ 2147483647 h 98"/>
                <a:gd name="T30" fmla="*/ 2147483647 w 153"/>
                <a:gd name="T31" fmla="*/ 2147483647 h 98"/>
                <a:gd name="T32" fmla="*/ 2147483647 w 153"/>
                <a:gd name="T33" fmla="*/ 2147483647 h 98"/>
                <a:gd name="T34" fmla="*/ 2147483647 w 153"/>
                <a:gd name="T35" fmla="*/ 2147483647 h 98"/>
                <a:gd name="T36" fmla="*/ 2147483647 w 153"/>
                <a:gd name="T37" fmla="*/ 2147483647 h 98"/>
                <a:gd name="T38" fmla="*/ 2147483647 w 153"/>
                <a:gd name="T39" fmla="*/ 2147483647 h 98"/>
                <a:gd name="T40" fmla="*/ 2147483647 w 153"/>
                <a:gd name="T41" fmla="*/ 2147483647 h 98"/>
                <a:gd name="T42" fmla="*/ 2147483647 w 153"/>
                <a:gd name="T43" fmla="*/ 2147483647 h 98"/>
                <a:gd name="T44" fmla="*/ 2147483647 w 153"/>
                <a:gd name="T45" fmla="*/ 2147483647 h 98"/>
                <a:gd name="T46" fmla="*/ 2147483647 w 153"/>
                <a:gd name="T47" fmla="*/ 2147483647 h 98"/>
                <a:gd name="T48" fmla="*/ 2147483647 w 153"/>
                <a:gd name="T49" fmla="*/ 0 h 98"/>
                <a:gd name="T50" fmla="*/ 2147483647 w 153"/>
                <a:gd name="T51" fmla="*/ 2147483647 h 98"/>
                <a:gd name="T52" fmla="*/ 2147483647 w 153"/>
                <a:gd name="T53" fmla="*/ 2147483647 h 98"/>
                <a:gd name="T54" fmla="*/ 2147483647 w 153"/>
                <a:gd name="T55" fmla="*/ 2147483647 h 98"/>
                <a:gd name="T56" fmla="*/ 2147483647 w 153"/>
                <a:gd name="T57" fmla="*/ 2147483647 h 98"/>
                <a:gd name="T58" fmla="*/ 2147483647 w 153"/>
                <a:gd name="T59" fmla="*/ 2147483647 h 98"/>
                <a:gd name="T60" fmla="*/ 2147483647 w 153"/>
                <a:gd name="T61" fmla="*/ 2147483647 h 98"/>
                <a:gd name="T62" fmla="*/ 2147483647 w 153"/>
                <a:gd name="T63" fmla="*/ 2147483647 h 98"/>
                <a:gd name="T64" fmla="*/ 2147483647 w 153"/>
                <a:gd name="T65" fmla="*/ 2147483647 h 98"/>
                <a:gd name="T66" fmla="*/ 2147483647 w 153"/>
                <a:gd name="T67" fmla="*/ 2147483647 h 98"/>
                <a:gd name="T68" fmla="*/ 2147483647 w 153"/>
                <a:gd name="T69" fmla="*/ 2147483647 h 98"/>
                <a:gd name="T70" fmla="*/ 2147483647 w 153"/>
                <a:gd name="T71" fmla="*/ 2147483647 h 98"/>
                <a:gd name="T72" fmla="*/ 2147483647 w 153"/>
                <a:gd name="T73" fmla="*/ 2147483647 h 98"/>
                <a:gd name="T74" fmla="*/ 2147483647 w 153"/>
                <a:gd name="T75" fmla="*/ 2147483647 h 98"/>
                <a:gd name="T76" fmla="*/ 2147483647 w 153"/>
                <a:gd name="T77" fmla="*/ 2147483647 h 98"/>
                <a:gd name="T78" fmla="*/ 2147483647 w 153"/>
                <a:gd name="T79" fmla="*/ 2147483647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1" name="Freeform 759"/>
            <p:cNvSpPr>
              <a:spLocks/>
            </p:cNvSpPr>
            <p:nvPr/>
          </p:nvSpPr>
          <p:spPr bwMode="auto">
            <a:xfrm>
              <a:off x="3242855" y="2533021"/>
              <a:ext cx="17245"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2" name="Freeform 760"/>
            <p:cNvSpPr>
              <a:spLocks/>
            </p:cNvSpPr>
            <p:nvPr/>
          </p:nvSpPr>
          <p:spPr bwMode="auto">
            <a:xfrm>
              <a:off x="3288318" y="2554167"/>
              <a:ext cx="15677" cy="14096"/>
            </a:xfrm>
            <a:custGeom>
              <a:avLst/>
              <a:gdLst>
                <a:gd name="T0" fmla="*/ 2147483647 w 12"/>
                <a:gd name="T1" fmla="*/ 2147483647 h 13"/>
                <a:gd name="T2" fmla="*/ 2147483647 w 12"/>
                <a:gd name="T3" fmla="*/ 0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0 w 12"/>
                <a:gd name="T19" fmla="*/ 2147483647 h 13"/>
                <a:gd name="T20" fmla="*/ 2147483647 w 12"/>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3" name="Freeform 761"/>
            <p:cNvSpPr>
              <a:spLocks/>
            </p:cNvSpPr>
            <p:nvPr/>
          </p:nvSpPr>
          <p:spPr bwMode="auto">
            <a:xfrm>
              <a:off x="3286749" y="2520335"/>
              <a:ext cx="17245" cy="12686"/>
            </a:xfrm>
            <a:custGeom>
              <a:avLst/>
              <a:gdLst>
                <a:gd name="T0" fmla="*/ 2147483647 w 13"/>
                <a:gd name="T1" fmla="*/ 2147483647 h 12"/>
                <a:gd name="T2" fmla="*/ 2147483647 w 13"/>
                <a:gd name="T3" fmla="*/ 0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0 w 13"/>
                <a:gd name="T19" fmla="*/ 2147483647 h 12"/>
                <a:gd name="T20" fmla="*/ 2147483647 w 13"/>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4" name="Freeform 762"/>
            <p:cNvSpPr>
              <a:spLocks/>
            </p:cNvSpPr>
            <p:nvPr/>
          </p:nvSpPr>
          <p:spPr bwMode="auto">
            <a:xfrm>
              <a:off x="3202094" y="2548528"/>
              <a:ext cx="15677"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5" name="Freeform 763"/>
            <p:cNvSpPr>
              <a:spLocks/>
            </p:cNvSpPr>
            <p:nvPr/>
          </p:nvSpPr>
          <p:spPr bwMode="auto">
            <a:xfrm>
              <a:off x="3195822" y="2525976"/>
              <a:ext cx="17245"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6" name="Freeform 764"/>
            <p:cNvSpPr>
              <a:spLocks/>
            </p:cNvSpPr>
            <p:nvPr/>
          </p:nvSpPr>
          <p:spPr bwMode="auto">
            <a:xfrm>
              <a:off x="3249126" y="2511881"/>
              <a:ext cx="15677"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7" name="Freeform 765"/>
            <p:cNvSpPr>
              <a:spLocks/>
            </p:cNvSpPr>
            <p:nvPr/>
          </p:nvSpPr>
          <p:spPr bwMode="auto">
            <a:xfrm>
              <a:off x="3250689" y="2558395"/>
              <a:ext cx="17246" cy="12686"/>
            </a:xfrm>
            <a:custGeom>
              <a:avLst/>
              <a:gdLst>
                <a:gd name="T0" fmla="*/ 2147483647 w 11"/>
                <a:gd name="T1" fmla="*/ 2147483647 h 12"/>
                <a:gd name="T2" fmla="*/ 2147483647 w 11"/>
                <a:gd name="T3" fmla="*/ 0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0 w 11"/>
                <a:gd name="T19" fmla="*/ 2147483647 h 12"/>
                <a:gd name="T20" fmla="*/ 2147483647 w 11"/>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8" name="Freeform 766"/>
            <p:cNvSpPr>
              <a:spLocks/>
            </p:cNvSpPr>
            <p:nvPr/>
          </p:nvSpPr>
          <p:spPr bwMode="auto">
            <a:xfrm>
              <a:off x="3314970" y="2534432"/>
              <a:ext cx="15677" cy="14096"/>
            </a:xfrm>
            <a:custGeom>
              <a:avLst/>
              <a:gdLst>
                <a:gd name="T0" fmla="*/ 2147483647 w 11"/>
                <a:gd name="T1" fmla="*/ 2147483647 h 13"/>
                <a:gd name="T2" fmla="*/ 2147483647 w 11"/>
                <a:gd name="T3" fmla="*/ 0 h 13"/>
                <a:gd name="T4" fmla="*/ 2147483647 w 11"/>
                <a:gd name="T5" fmla="*/ 2147483647 h 13"/>
                <a:gd name="T6" fmla="*/ 2147483647 w 11"/>
                <a:gd name="T7" fmla="*/ 2147483647 h 13"/>
                <a:gd name="T8" fmla="*/ 2147483647 w 11"/>
                <a:gd name="T9" fmla="*/ 2147483647 h 13"/>
                <a:gd name="T10" fmla="*/ 2147483647 w 11"/>
                <a:gd name="T11" fmla="*/ 2147483647 h 13"/>
                <a:gd name="T12" fmla="*/ 2147483647 w 11"/>
                <a:gd name="T13" fmla="*/ 2147483647 h 13"/>
                <a:gd name="T14" fmla="*/ 0 w 11"/>
                <a:gd name="T15" fmla="*/ 2147483647 h 13"/>
                <a:gd name="T16" fmla="*/ 2147483647 w 11"/>
                <a:gd name="T17" fmla="*/ 2147483647 h 13"/>
                <a:gd name="T18" fmla="*/ 0 w 11"/>
                <a:gd name="T19" fmla="*/ 2147483647 h 13"/>
                <a:gd name="T20" fmla="*/ 2147483647 w 11"/>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9" name="Freeform 767"/>
            <p:cNvSpPr>
              <a:spLocks/>
            </p:cNvSpPr>
            <p:nvPr/>
          </p:nvSpPr>
          <p:spPr bwMode="auto">
            <a:xfrm>
              <a:off x="2818002" y="2555574"/>
              <a:ext cx="332357" cy="49336"/>
            </a:xfrm>
            <a:custGeom>
              <a:avLst/>
              <a:gdLst>
                <a:gd name="T0" fmla="*/ 2147483647 w 238"/>
                <a:gd name="T1" fmla="*/ 2147483647 h 47"/>
                <a:gd name="T2" fmla="*/ 2147483647 w 238"/>
                <a:gd name="T3" fmla="*/ 2147483647 h 47"/>
                <a:gd name="T4" fmla="*/ 2147483647 w 238"/>
                <a:gd name="T5" fmla="*/ 2147483647 h 47"/>
                <a:gd name="T6" fmla="*/ 2147483647 w 238"/>
                <a:gd name="T7" fmla="*/ 2147483647 h 47"/>
                <a:gd name="T8" fmla="*/ 2147483647 w 238"/>
                <a:gd name="T9" fmla="*/ 2147483647 h 47"/>
                <a:gd name="T10" fmla="*/ 2147483647 w 238"/>
                <a:gd name="T11" fmla="*/ 2147483647 h 47"/>
                <a:gd name="T12" fmla="*/ 2147483647 w 238"/>
                <a:gd name="T13" fmla="*/ 2147483647 h 47"/>
                <a:gd name="T14" fmla="*/ 2147483647 w 238"/>
                <a:gd name="T15" fmla="*/ 2147483647 h 47"/>
                <a:gd name="T16" fmla="*/ 2147483647 w 238"/>
                <a:gd name="T17" fmla="*/ 2147483647 h 47"/>
                <a:gd name="T18" fmla="*/ 2147483647 w 238"/>
                <a:gd name="T19" fmla="*/ 2147483647 h 47"/>
                <a:gd name="T20" fmla="*/ 2147483647 w 238"/>
                <a:gd name="T21" fmla="*/ 2147483647 h 47"/>
                <a:gd name="T22" fmla="*/ 2147483647 w 238"/>
                <a:gd name="T23" fmla="*/ 2147483647 h 47"/>
                <a:gd name="T24" fmla="*/ 2147483647 w 238"/>
                <a:gd name="T25" fmla="*/ 2147483647 h 47"/>
                <a:gd name="T26" fmla="*/ 2147483647 w 238"/>
                <a:gd name="T27" fmla="*/ 2147483647 h 47"/>
                <a:gd name="T28" fmla="*/ 2147483647 w 238"/>
                <a:gd name="T29" fmla="*/ 2147483647 h 47"/>
                <a:gd name="T30" fmla="*/ 2147483647 w 238"/>
                <a:gd name="T31" fmla="*/ 2147483647 h 47"/>
                <a:gd name="T32" fmla="*/ 2147483647 w 238"/>
                <a:gd name="T33" fmla="*/ 2147483647 h 47"/>
                <a:gd name="T34" fmla="*/ 2147483647 w 238"/>
                <a:gd name="T35" fmla="*/ 2147483647 h 47"/>
                <a:gd name="T36" fmla="*/ 2147483647 w 238"/>
                <a:gd name="T37" fmla="*/ 2147483647 h 47"/>
                <a:gd name="T38" fmla="*/ 2147483647 w 238"/>
                <a:gd name="T39" fmla="*/ 2147483647 h 47"/>
                <a:gd name="T40" fmla="*/ 2147483647 w 238"/>
                <a:gd name="T41" fmla="*/ 2147483647 h 47"/>
                <a:gd name="T42" fmla="*/ 2147483647 w 238"/>
                <a:gd name="T43" fmla="*/ 2147483647 h 47"/>
                <a:gd name="T44" fmla="*/ 2147483647 w 238"/>
                <a:gd name="T45" fmla="*/ 2147483647 h 47"/>
                <a:gd name="T46" fmla="*/ 2147483647 w 238"/>
                <a:gd name="T47" fmla="*/ 2147483647 h 47"/>
                <a:gd name="T48" fmla="*/ 2147483647 w 238"/>
                <a:gd name="T49" fmla="*/ 2147483647 h 47"/>
                <a:gd name="T50" fmla="*/ 2147483647 w 238"/>
                <a:gd name="T51" fmla="*/ 2147483647 h 47"/>
                <a:gd name="T52" fmla="*/ 2147483647 w 238"/>
                <a:gd name="T53" fmla="*/ 2147483647 h 47"/>
                <a:gd name="T54" fmla="*/ 2147483647 w 238"/>
                <a:gd name="T55" fmla="*/ 2147483647 h 47"/>
                <a:gd name="T56" fmla="*/ 2147483647 w 238"/>
                <a:gd name="T57" fmla="*/ 2147483647 h 47"/>
                <a:gd name="T58" fmla="*/ 2147483647 w 238"/>
                <a:gd name="T59" fmla="*/ 2147483647 h 47"/>
                <a:gd name="T60" fmla="*/ 2147483647 w 238"/>
                <a:gd name="T61" fmla="*/ 2147483647 h 47"/>
                <a:gd name="T62" fmla="*/ 2147483647 w 238"/>
                <a:gd name="T63" fmla="*/ 2147483647 h 47"/>
                <a:gd name="T64" fmla="*/ 2147483647 w 238"/>
                <a:gd name="T65" fmla="*/ 2147483647 h 47"/>
                <a:gd name="T66" fmla="*/ 2147483647 w 238"/>
                <a:gd name="T67" fmla="*/ 2147483647 h 47"/>
                <a:gd name="T68" fmla="*/ 2147483647 w 238"/>
                <a:gd name="T69" fmla="*/ 2147483647 h 47"/>
                <a:gd name="T70" fmla="*/ 2147483647 w 238"/>
                <a:gd name="T71" fmla="*/ 2147483647 h 47"/>
                <a:gd name="T72" fmla="*/ 2147483647 w 238"/>
                <a:gd name="T73" fmla="*/ 2147483647 h 47"/>
                <a:gd name="T74" fmla="*/ 2147483647 w 238"/>
                <a:gd name="T75" fmla="*/ 2147483647 h 47"/>
                <a:gd name="T76" fmla="*/ 2147483647 w 238"/>
                <a:gd name="T77" fmla="*/ 2147483647 h 47"/>
                <a:gd name="T78" fmla="*/ 2147483647 w 238"/>
                <a:gd name="T79" fmla="*/ 2147483647 h 47"/>
                <a:gd name="T80" fmla="*/ 2147483647 w 238"/>
                <a:gd name="T81" fmla="*/ 2147483647 h 47"/>
                <a:gd name="T82" fmla="*/ 2147483647 w 238"/>
                <a:gd name="T83" fmla="*/ 2147483647 h 47"/>
                <a:gd name="T84" fmla="*/ 2147483647 w 238"/>
                <a:gd name="T85" fmla="*/ 2147483647 h 47"/>
                <a:gd name="T86" fmla="*/ 2147483647 w 238"/>
                <a:gd name="T87" fmla="*/ 2147483647 h 47"/>
                <a:gd name="T88" fmla="*/ 2147483647 w 238"/>
                <a:gd name="T89" fmla="*/ 2147483647 h 47"/>
                <a:gd name="T90" fmla="*/ 2147483647 w 238"/>
                <a:gd name="T91" fmla="*/ 2147483647 h 47"/>
                <a:gd name="T92" fmla="*/ 2147483647 w 238"/>
                <a:gd name="T93" fmla="*/ 2147483647 h 47"/>
                <a:gd name="T94" fmla="*/ 2147483647 w 238"/>
                <a:gd name="T95" fmla="*/ 2147483647 h 47"/>
                <a:gd name="T96" fmla="*/ 2147483647 w 238"/>
                <a:gd name="T97" fmla="*/ 2147483647 h 47"/>
                <a:gd name="T98" fmla="*/ 2147483647 w 238"/>
                <a:gd name="T99" fmla="*/ 2147483647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0" name="Freeform 768"/>
            <p:cNvSpPr>
              <a:spLocks/>
            </p:cNvSpPr>
            <p:nvPr/>
          </p:nvSpPr>
          <p:spPr bwMode="auto">
            <a:xfrm>
              <a:off x="3330647" y="2444221"/>
              <a:ext cx="153637" cy="339709"/>
            </a:xfrm>
            <a:custGeom>
              <a:avLst/>
              <a:gdLst>
                <a:gd name="T0" fmla="*/ 2147483647 w 110"/>
                <a:gd name="T1" fmla="*/ 0 h 318"/>
                <a:gd name="T2" fmla="*/ 2147483647 w 110"/>
                <a:gd name="T3" fmla="*/ 2147483647 h 318"/>
                <a:gd name="T4" fmla="*/ 2147483647 w 110"/>
                <a:gd name="T5" fmla="*/ 2147483647 h 318"/>
                <a:gd name="T6" fmla="*/ 2147483647 w 110"/>
                <a:gd name="T7" fmla="*/ 2147483647 h 318"/>
                <a:gd name="T8" fmla="*/ 2147483647 w 110"/>
                <a:gd name="T9" fmla="*/ 2147483647 h 318"/>
                <a:gd name="T10" fmla="*/ 2147483647 w 110"/>
                <a:gd name="T11" fmla="*/ 2147483647 h 318"/>
                <a:gd name="T12" fmla="*/ 2147483647 w 110"/>
                <a:gd name="T13" fmla="*/ 2147483647 h 318"/>
                <a:gd name="T14" fmla="*/ 2147483647 w 110"/>
                <a:gd name="T15" fmla="*/ 2147483647 h 318"/>
                <a:gd name="T16" fmla="*/ 2147483647 w 110"/>
                <a:gd name="T17" fmla="*/ 2147483647 h 318"/>
                <a:gd name="T18" fmla="*/ 2147483647 w 110"/>
                <a:gd name="T19" fmla="*/ 2147483647 h 318"/>
                <a:gd name="T20" fmla="*/ 2147483647 w 110"/>
                <a:gd name="T21" fmla="*/ 2147483647 h 318"/>
                <a:gd name="T22" fmla="*/ 2147483647 w 110"/>
                <a:gd name="T23" fmla="*/ 2147483647 h 318"/>
                <a:gd name="T24" fmla="*/ 2147483647 w 110"/>
                <a:gd name="T25" fmla="*/ 2147483647 h 318"/>
                <a:gd name="T26" fmla="*/ 2147483647 w 110"/>
                <a:gd name="T27" fmla="*/ 2147483647 h 318"/>
                <a:gd name="T28" fmla="*/ 2147483647 w 110"/>
                <a:gd name="T29" fmla="*/ 2147483647 h 318"/>
                <a:gd name="T30" fmla="*/ 2147483647 w 110"/>
                <a:gd name="T31" fmla="*/ 2147483647 h 318"/>
                <a:gd name="T32" fmla="*/ 2147483647 w 110"/>
                <a:gd name="T33" fmla="*/ 2147483647 h 318"/>
                <a:gd name="T34" fmla="*/ 2147483647 w 110"/>
                <a:gd name="T35" fmla="*/ 2147483647 h 318"/>
                <a:gd name="T36" fmla="*/ 2147483647 w 110"/>
                <a:gd name="T37" fmla="*/ 2147483647 h 318"/>
                <a:gd name="T38" fmla="*/ 2147483647 w 110"/>
                <a:gd name="T39" fmla="*/ 2147483647 h 318"/>
                <a:gd name="T40" fmla="*/ 2147483647 w 110"/>
                <a:gd name="T41" fmla="*/ 2147483647 h 318"/>
                <a:gd name="T42" fmla="*/ 2147483647 w 110"/>
                <a:gd name="T43" fmla="*/ 2147483647 h 318"/>
                <a:gd name="T44" fmla="*/ 2147483647 w 110"/>
                <a:gd name="T45" fmla="*/ 2147483647 h 318"/>
                <a:gd name="T46" fmla="*/ 2147483647 w 110"/>
                <a:gd name="T47" fmla="*/ 2147483647 h 318"/>
                <a:gd name="T48" fmla="*/ 2147483647 w 110"/>
                <a:gd name="T49" fmla="*/ 2147483647 h 318"/>
                <a:gd name="T50" fmla="*/ 2147483647 w 110"/>
                <a:gd name="T51" fmla="*/ 2147483647 h 318"/>
                <a:gd name="T52" fmla="*/ 2147483647 w 110"/>
                <a:gd name="T53" fmla="*/ 2147483647 h 318"/>
                <a:gd name="T54" fmla="*/ 2147483647 w 110"/>
                <a:gd name="T55" fmla="*/ 2147483647 h 318"/>
                <a:gd name="T56" fmla="*/ 2147483647 w 110"/>
                <a:gd name="T57" fmla="*/ 2147483647 h 318"/>
                <a:gd name="T58" fmla="*/ 2147483647 w 110"/>
                <a:gd name="T59" fmla="*/ 2147483647 h 318"/>
                <a:gd name="T60" fmla="*/ 2147483647 w 110"/>
                <a:gd name="T61" fmla="*/ 2147483647 h 318"/>
                <a:gd name="T62" fmla="*/ 2147483647 w 110"/>
                <a:gd name="T63" fmla="*/ 2147483647 h 318"/>
                <a:gd name="T64" fmla="*/ 2147483647 w 110"/>
                <a:gd name="T65" fmla="*/ 2147483647 h 318"/>
                <a:gd name="T66" fmla="*/ 0 w 110"/>
                <a:gd name="T67" fmla="*/ 2147483647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1" name="Freeform 769"/>
            <p:cNvSpPr>
              <a:spLocks/>
            </p:cNvSpPr>
            <p:nvPr/>
          </p:nvSpPr>
          <p:spPr bwMode="auto">
            <a:xfrm>
              <a:off x="3452925" y="2521745"/>
              <a:ext cx="43896" cy="28192"/>
            </a:xfrm>
            <a:custGeom>
              <a:avLst/>
              <a:gdLst>
                <a:gd name="T0" fmla="*/ 2147483647 w 31"/>
                <a:gd name="T1" fmla="*/ 0 h 26"/>
                <a:gd name="T2" fmla="*/ 0 w 31"/>
                <a:gd name="T3" fmla="*/ 2147483647 h 26"/>
                <a:gd name="T4" fmla="*/ 2147483647 w 31"/>
                <a:gd name="T5" fmla="*/ 2147483647 h 26"/>
                <a:gd name="T6" fmla="*/ 2147483647 w 31"/>
                <a:gd name="T7" fmla="*/ 2147483647 h 26"/>
                <a:gd name="T8" fmla="*/ 2147483647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2" name="Freeform 770"/>
            <p:cNvSpPr>
              <a:spLocks/>
            </p:cNvSpPr>
            <p:nvPr/>
          </p:nvSpPr>
          <p:spPr bwMode="auto">
            <a:xfrm>
              <a:off x="2924604" y="2537251"/>
              <a:ext cx="48600" cy="19734"/>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3" name="Freeform 771"/>
            <p:cNvSpPr>
              <a:spLocks/>
            </p:cNvSpPr>
            <p:nvPr/>
          </p:nvSpPr>
          <p:spPr bwMode="auto">
            <a:xfrm>
              <a:off x="2791350" y="2545711"/>
              <a:ext cx="50167" cy="21143"/>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4" name="Freeform 772"/>
            <p:cNvSpPr>
              <a:spLocks/>
            </p:cNvSpPr>
            <p:nvPr/>
          </p:nvSpPr>
          <p:spPr bwMode="auto">
            <a:xfrm>
              <a:off x="2935578" y="2564034"/>
              <a:ext cx="43896" cy="225532"/>
            </a:xfrm>
            <a:custGeom>
              <a:avLst/>
              <a:gdLst>
                <a:gd name="T0" fmla="*/ 0 w 31"/>
                <a:gd name="T1" fmla="*/ 2147483647 h 212"/>
                <a:gd name="T2" fmla="*/ 2147483647 w 31"/>
                <a:gd name="T3" fmla="*/ 0 h 212"/>
                <a:gd name="T4" fmla="*/ 2147483647 w 31"/>
                <a:gd name="T5" fmla="*/ 2147483647 h 212"/>
                <a:gd name="T6" fmla="*/ 2147483647 w 31"/>
                <a:gd name="T7" fmla="*/ 2147483647 h 212"/>
                <a:gd name="T8" fmla="*/ 2147483647 w 31"/>
                <a:gd name="T9" fmla="*/ 2147483647 h 212"/>
                <a:gd name="T10" fmla="*/ 2147483647 w 31"/>
                <a:gd name="T11" fmla="*/ 2147483647 h 212"/>
                <a:gd name="T12" fmla="*/ 2147483647 w 31"/>
                <a:gd name="T13" fmla="*/ 2147483647 h 212"/>
                <a:gd name="T14" fmla="*/ 2147483647 w 31"/>
                <a:gd name="T15" fmla="*/ 2147483647 h 212"/>
                <a:gd name="T16" fmla="*/ 2147483647 w 31"/>
                <a:gd name="T17" fmla="*/ 2147483647 h 212"/>
                <a:gd name="T18" fmla="*/ 2147483647 w 31"/>
                <a:gd name="T19" fmla="*/ 2147483647 h 212"/>
                <a:gd name="T20" fmla="*/ 2147483647 w 31"/>
                <a:gd name="T21" fmla="*/ 2147483647 h 212"/>
                <a:gd name="T22" fmla="*/ 2147483647 w 31"/>
                <a:gd name="T23" fmla="*/ 2147483647 h 212"/>
                <a:gd name="T24" fmla="*/ 2147483647 w 31"/>
                <a:gd name="T25" fmla="*/ 2147483647 h 212"/>
                <a:gd name="T26" fmla="*/ 2147483647 w 31"/>
                <a:gd name="T27" fmla="*/ 2147483647 h 212"/>
                <a:gd name="T28" fmla="*/ 2147483647 w 31"/>
                <a:gd name="T29" fmla="*/ 2147483647 h 212"/>
                <a:gd name="T30" fmla="*/ 2147483647 w 31"/>
                <a:gd name="T31" fmla="*/ 2147483647 h 212"/>
                <a:gd name="T32" fmla="*/ 0 w 31"/>
                <a:gd name="T33" fmla="*/ 2147483647 h 212"/>
                <a:gd name="T34" fmla="*/ 0 w 31"/>
                <a:gd name="T35" fmla="*/ 2147483647 h 212"/>
                <a:gd name="T36" fmla="*/ 0 w 31"/>
                <a:gd name="T37" fmla="*/ 214748364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5" name="Freeform 773"/>
            <p:cNvSpPr>
              <a:spLocks/>
            </p:cNvSpPr>
            <p:nvPr/>
          </p:nvSpPr>
          <p:spPr bwMode="auto">
            <a:xfrm>
              <a:off x="2785081" y="2571080"/>
              <a:ext cx="45463" cy="225532"/>
            </a:xfrm>
            <a:custGeom>
              <a:avLst/>
              <a:gdLst>
                <a:gd name="T0" fmla="*/ 2147483647 w 32"/>
                <a:gd name="T1" fmla="*/ 2147483647 h 212"/>
                <a:gd name="T2" fmla="*/ 2147483647 w 32"/>
                <a:gd name="T3" fmla="*/ 2147483647 h 212"/>
                <a:gd name="T4" fmla="*/ 2147483647 w 32"/>
                <a:gd name="T5" fmla="*/ 2147483647 h 212"/>
                <a:gd name="T6" fmla="*/ 2147483647 w 32"/>
                <a:gd name="T7" fmla="*/ 2147483647 h 212"/>
                <a:gd name="T8" fmla="*/ 2147483647 w 32"/>
                <a:gd name="T9" fmla="*/ 2147483647 h 212"/>
                <a:gd name="T10" fmla="*/ 2147483647 w 32"/>
                <a:gd name="T11" fmla="*/ 0 h 212"/>
                <a:gd name="T12" fmla="*/ 2147483647 w 32"/>
                <a:gd name="T13" fmla="*/ 2147483647 h 212"/>
                <a:gd name="T14" fmla="*/ 2147483647 w 32"/>
                <a:gd name="T15" fmla="*/ 2147483647 h 212"/>
                <a:gd name="T16" fmla="*/ 2147483647 w 32"/>
                <a:gd name="T17" fmla="*/ 2147483647 h 212"/>
                <a:gd name="T18" fmla="*/ 2147483647 w 32"/>
                <a:gd name="T19" fmla="*/ 2147483647 h 212"/>
                <a:gd name="T20" fmla="*/ 2147483647 w 32"/>
                <a:gd name="T21" fmla="*/ 2147483647 h 212"/>
                <a:gd name="T22" fmla="*/ 2147483647 w 32"/>
                <a:gd name="T23" fmla="*/ 2147483647 h 212"/>
                <a:gd name="T24" fmla="*/ 2147483647 w 32"/>
                <a:gd name="T25" fmla="*/ 2147483647 h 212"/>
                <a:gd name="T26" fmla="*/ 0 w 32"/>
                <a:gd name="T27" fmla="*/ 2147483647 h 212"/>
                <a:gd name="T28" fmla="*/ 2147483647 w 32"/>
                <a:gd name="T29" fmla="*/ 2147483647 h 212"/>
                <a:gd name="T30" fmla="*/ 2147483647 w 32"/>
                <a:gd name="T31" fmla="*/ 2147483647 h 212"/>
                <a:gd name="T32" fmla="*/ 2147483647 w 32"/>
                <a:gd name="T33" fmla="*/ 2147483647 h 212"/>
                <a:gd name="T34" fmla="*/ 2147483647 w 32"/>
                <a:gd name="T35" fmla="*/ 2147483647 h 212"/>
                <a:gd name="T36" fmla="*/ 2147483647 w 32"/>
                <a:gd name="T37" fmla="*/ 2147483647 h 212"/>
                <a:gd name="T38" fmla="*/ 2147483647 w 32"/>
                <a:gd name="T39" fmla="*/ 2147483647 h 212"/>
                <a:gd name="T40" fmla="*/ 2147483647 w 32"/>
                <a:gd name="T41" fmla="*/ 2147483647 h 212"/>
                <a:gd name="T42" fmla="*/ 2147483647 w 32"/>
                <a:gd name="T43" fmla="*/ 2147483647 h 212"/>
                <a:gd name="T44" fmla="*/ 2147483647 w 32"/>
                <a:gd name="T45" fmla="*/ 214748364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6" name="Freeform 774"/>
            <p:cNvSpPr>
              <a:spLocks/>
            </p:cNvSpPr>
            <p:nvPr/>
          </p:nvSpPr>
          <p:spPr bwMode="auto">
            <a:xfrm>
              <a:off x="2816431" y="2650017"/>
              <a:ext cx="131688" cy="54974"/>
            </a:xfrm>
            <a:custGeom>
              <a:avLst/>
              <a:gdLst>
                <a:gd name="T0" fmla="*/ 0 w 94"/>
                <a:gd name="T1" fmla="*/ 0 h 50"/>
                <a:gd name="T2" fmla="*/ 2147483647 w 94"/>
                <a:gd name="T3" fmla="*/ 0 h 50"/>
                <a:gd name="T4" fmla="*/ 2147483647 w 94"/>
                <a:gd name="T5" fmla="*/ 2147483647 h 50"/>
                <a:gd name="T6" fmla="*/ 0 w 94"/>
                <a:gd name="T7" fmla="*/ 2147483647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7" name="Freeform 775"/>
            <p:cNvSpPr>
              <a:spLocks/>
            </p:cNvSpPr>
            <p:nvPr/>
          </p:nvSpPr>
          <p:spPr bwMode="auto">
            <a:xfrm>
              <a:off x="2810164" y="2690899"/>
              <a:ext cx="148933" cy="74707"/>
            </a:xfrm>
            <a:custGeom>
              <a:avLst/>
              <a:gdLst>
                <a:gd name="T0" fmla="*/ 2147483647 w 107"/>
                <a:gd name="T1" fmla="*/ 2147483647 h 69"/>
                <a:gd name="T2" fmla="*/ 2147483647 w 107"/>
                <a:gd name="T3" fmla="*/ 2147483647 h 69"/>
                <a:gd name="T4" fmla="*/ 2147483647 w 107"/>
                <a:gd name="T5" fmla="*/ 2147483647 h 69"/>
                <a:gd name="T6" fmla="*/ 2147483647 w 107"/>
                <a:gd name="T7" fmla="*/ 0 h 69"/>
                <a:gd name="T8" fmla="*/ 2147483647 w 107"/>
                <a:gd name="T9" fmla="*/ 0 h 69"/>
                <a:gd name="T10" fmla="*/ 2147483647 w 107"/>
                <a:gd name="T11" fmla="*/ 2147483647 h 69"/>
                <a:gd name="T12" fmla="*/ 0 w 107"/>
                <a:gd name="T13" fmla="*/ 2147483647 h 69"/>
                <a:gd name="T14" fmla="*/ 2147483647 w 107"/>
                <a:gd name="T15" fmla="*/ 2147483647 h 69"/>
                <a:gd name="T16" fmla="*/ 2147483647 w 107"/>
                <a:gd name="T17" fmla="*/ 2147483647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8" name="Freeform 776"/>
            <p:cNvSpPr>
              <a:spLocks/>
            </p:cNvSpPr>
            <p:nvPr/>
          </p:nvSpPr>
          <p:spPr bwMode="auto">
            <a:xfrm>
              <a:off x="2965367" y="2600682"/>
              <a:ext cx="420149" cy="194522"/>
            </a:xfrm>
            <a:custGeom>
              <a:avLst/>
              <a:gdLst>
                <a:gd name="T0" fmla="*/ 2147483647 w 301"/>
                <a:gd name="T1" fmla="*/ 2147483647 h 182"/>
                <a:gd name="T2" fmla="*/ 2147483647 w 301"/>
                <a:gd name="T3" fmla="*/ 2147483647 h 182"/>
                <a:gd name="T4" fmla="*/ 2147483647 w 301"/>
                <a:gd name="T5" fmla="*/ 2147483647 h 182"/>
                <a:gd name="T6" fmla="*/ 2147483647 w 301"/>
                <a:gd name="T7" fmla="*/ 2147483647 h 182"/>
                <a:gd name="T8" fmla="*/ 2147483647 w 301"/>
                <a:gd name="T9" fmla="*/ 2147483647 h 182"/>
                <a:gd name="T10" fmla="*/ 2147483647 w 301"/>
                <a:gd name="T11" fmla="*/ 2147483647 h 182"/>
                <a:gd name="T12" fmla="*/ 2147483647 w 301"/>
                <a:gd name="T13" fmla="*/ 2147483647 h 182"/>
                <a:gd name="T14" fmla="*/ 2147483647 w 301"/>
                <a:gd name="T15" fmla="*/ 2147483647 h 182"/>
                <a:gd name="T16" fmla="*/ 2147483647 w 301"/>
                <a:gd name="T17" fmla="*/ 2147483647 h 182"/>
                <a:gd name="T18" fmla="*/ 2147483647 w 301"/>
                <a:gd name="T19" fmla="*/ 2147483647 h 182"/>
                <a:gd name="T20" fmla="*/ 2147483647 w 301"/>
                <a:gd name="T21" fmla="*/ 2147483647 h 182"/>
                <a:gd name="T22" fmla="*/ 2147483647 w 301"/>
                <a:gd name="T23" fmla="*/ 2147483647 h 182"/>
                <a:gd name="T24" fmla="*/ 2147483647 w 301"/>
                <a:gd name="T25" fmla="*/ 2147483647 h 182"/>
                <a:gd name="T26" fmla="*/ 2147483647 w 301"/>
                <a:gd name="T27" fmla="*/ 2147483647 h 182"/>
                <a:gd name="T28" fmla="*/ 2147483647 w 301"/>
                <a:gd name="T29" fmla="*/ 2147483647 h 182"/>
                <a:gd name="T30" fmla="*/ 2147483647 w 301"/>
                <a:gd name="T31" fmla="*/ 2147483647 h 182"/>
                <a:gd name="T32" fmla="*/ 2147483647 w 301"/>
                <a:gd name="T33" fmla="*/ 2147483647 h 182"/>
                <a:gd name="T34" fmla="*/ 2147483647 w 301"/>
                <a:gd name="T35" fmla="*/ 2147483647 h 182"/>
                <a:gd name="T36" fmla="*/ 2147483647 w 301"/>
                <a:gd name="T37" fmla="*/ 2147483647 h 182"/>
                <a:gd name="T38" fmla="*/ 2147483647 w 301"/>
                <a:gd name="T39" fmla="*/ 2147483647 h 182"/>
                <a:gd name="T40" fmla="*/ 2147483647 w 301"/>
                <a:gd name="T41" fmla="*/ 2147483647 h 182"/>
                <a:gd name="T42" fmla="*/ 2147483647 w 301"/>
                <a:gd name="T43" fmla="*/ 2147483647 h 182"/>
                <a:gd name="T44" fmla="*/ 2147483647 w 301"/>
                <a:gd name="T45" fmla="*/ 2147483647 h 182"/>
                <a:gd name="T46" fmla="*/ 2147483647 w 301"/>
                <a:gd name="T47" fmla="*/ 2147483647 h 182"/>
                <a:gd name="T48" fmla="*/ 2147483647 w 301"/>
                <a:gd name="T49" fmla="*/ 2147483647 h 182"/>
                <a:gd name="T50" fmla="*/ 2147483647 w 301"/>
                <a:gd name="T51" fmla="*/ 2147483647 h 182"/>
                <a:gd name="T52" fmla="*/ 2147483647 w 301"/>
                <a:gd name="T53" fmla="*/ 2147483647 h 182"/>
                <a:gd name="T54" fmla="*/ 2147483647 w 301"/>
                <a:gd name="T55" fmla="*/ 2147483647 h 182"/>
                <a:gd name="T56" fmla="*/ 2147483647 w 301"/>
                <a:gd name="T57" fmla="*/ 2147483647 h 182"/>
                <a:gd name="T58" fmla="*/ 2147483647 w 301"/>
                <a:gd name="T59" fmla="*/ 2147483647 h 182"/>
                <a:gd name="T60" fmla="*/ 2147483647 w 301"/>
                <a:gd name="T61" fmla="*/ 2147483647 h 182"/>
                <a:gd name="T62" fmla="*/ 2147483647 w 301"/>
                <a:gd name="T63" fmla="*/ 2147483647 h 182"/>
                <a:gd name="T64" fmla="*/ 2147483647 w 301"/>
                <a:gd name="T65" fmla="*/ 2147483647 h 182"/>
                <a:gd name="T66" fmla="*/ 2147483647 w 301"/>
                <a:gd name="T67" fmla="*/ 2147483647 h 182"/>
                <a:gd name="T68" fmla="*/ 2147483647 w 301"/>
                <a:gd name="T69" fmla="*/ 2147483647 h 182"/>
                <a:gd name="T70" fmla="*/ 2147483647 w 301"/>
                <a:gd name="T71" fmla="*/ 2147483647 h 182"/>
                <a:gd name="T72" fmla="*/ 2147483647 w 301"/>
                <a:gd name="T73" fmla="*/ 2147483647 h 182"/>
                <a:gd name="T74" fmla="*/ 2147483647 w 301"/>
                <a:gd name="T75" fmla="*/ 2147483647 h 182"/>
                <a:gd name="T76" fmla="*/ 2147483647 w 301"/>
                <a:gd name="T77" fmla="*/ 2147483647 h 182"/>
                <a:gd name="T78" fmla="*/ 2147483647 w 301"/>
                <a:gd name="T79" fmla="*/ 0 h 182"/>
                <a:gd name="T80" fmla="*/ 2147483647 w 301"/>
                <a:gd name="T81" fmla="*/ 2147483647 h 182"/>
                <a:gd name="T82" fmla="*/ 2147483647 w 301"/>
                <a:gd name="T83" fmla="*/ 2147483647 h 182"/>
                <a:gd name="T84" fmla="*/ 2147483647 w 301"/>
                <a:gd name="T85" fmla="*/ 2147483647 h 182"/>
                <a:gd name="T86" fmla="*/ 2147483647 w 301"/>
                <a:gd name="T87" fmla="*/ 2147483647 h 182"/>
                <a:gd name="T88" fmla="*/ 2147483647 w 301"/>
                <a:gd name="T89" fmla="*/ 2147483647 h 182"/>
                <a:gd name="T90" fmla="*/ 2147483647 w 301"/>
                <a:gd name="T91" fmla="*/ 2147483647 h 182"/>
                <a:gd name="T92" fmla="*/ 2147483647 w 301"/>
                <a:gd name="T93" fmla="*/ 2147483647 h 182"/>
                <a:gd name="T94" fmla="*/ 2147483647 w 301"/>
                <a:gd name="T95" fmla="*/ 2147483647 h 182"/>
                <a:gd name="T96" fmla="*/ 2147483647 w 301"/>
                <a:gd name="T97" fmla="*/ 2147483647 h 182"/>
                <a:gd name="T98" fmla="*/ 2147483647 w 301"/>
                <a:gd name="T99" fmla="*/ 2147483647 h 182"/>
                <a:gd name="T100" fmla="*/ 2147483647 w 301"/>
                <a:gd name="T101" fmla="*/ 2147483647 h 182"/>
                <a:gd name="T102" fmla="*/ 2147483647 w 301"/>
                <a:gd name="T103" fmla="*/ 2147483647 h 182"/>
                <a:gd name="T104" fmla="*/ 0 w 301"/>
                <a:gd name="T105" fmla="*/ 2147483647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9" name="Freeform 777"/>
            <p:cNvSpPr>
              <a:spLocks/>
            </p:cNvSpPr>
            <p:nvPr/>
          </p:nvSpPr>
          <p:spPr bwMode="auto">
            <a:xfrm>
              <a:off x="3097054" y="2348371"/>
              <a:ext cx="260240" cy="177607"/>
            </a:xfrm>
            <a:custGeom>
              <a:avLst/>
              <a:gdLst>
                <a:gd name="T0" fmla="*/ 2147483647 w 187"/>
                <a:gd name="T1" fmla="*/ 2147483647 h 166"/>
                <a:gd name="T2" fmla="*/ 2147483647 w 187"/>
                <a:gd name="T3" fmla="*/ 2147483647 h 166"/>
                <a:gd name="T4" fmla="*/ 2147483647 w 187"/>
                <a:gd name="T5" fmla="*/ 2147483647 h 166"/>
                <a:gd name="T6" fmla="*/ 2147483647 w 187"/>
                <a:gd name="T7" fmla="*/ 2147483647 h 166"/>
                <a:gd name="T8" fmla="*/ 2147483647 w 187"/>
                <a:gd name="T9" fmla="*/ 2147483647 h 166"/>
                <a:gd name="T10" fmla="*/ 2147483647 w 187"/>
                <a:gd name="T11" fmla="*/ 2147483647 h 166"/>
                <a:gd name="T12" fmla="*/ 2147483647 w 187"/>
                <a:gd name="T13" fmla="*/ 2147483647 h 166"/>
                <a:gd name="T14" fmla="*/ 2147483647 w 187"/>
                <a:gd name="T15" fmla="*/ 2147483647 h 166"/>
                <a:gd name="T16" fmla="*/ 2147483647 w 187"/>
                <a:gd name="T17" fmla="*/ 2147483647 h 166"/>
                <a:gd name="T18" fmla="*/ 2147483647 w 187"/>
                <a:gd name="T19" fmla="*/ 2147483647 h 166"/>
                <a:gd name="T20" fmla="*/ 2147483647 w 187"/>
                <a:gd name="T21" fmla="*/ 2147483647 h 166"/>
                <a:gd name="T22" fmla="*/ 2147483647 w 187"/>
                <a:gd name="T23" fmla="*/ 2147483647 h 166"/>
                <a:gd name="T24" fmla="*/ 2147483647 w 187"/>
                <a:gd name="T25" fmla="*/ 2147483647 h 166"/>
                <a:gd name="T26" fmla="*/ 2147483647 w 187"/>
                <a:gd name="T27" fmla="*/ 2147483647 h 166"/>
                <a:gd name="T28" fmla="*/ 2147483647 w 187"/>
                <a:gd name="T29" fmla="*/ 2147483647 h 166"/>
                <a:gd name="T30" fmla="*/ 2147483647 w 187"/>
                <a:gd name="T31" fmla="*/ 2147483647 h 166"/>
                <a:gd name="T32" fmla="*/ 2147483647 w 187"/>
                <a:gd name="T33" fmla="*/ 2147483647 h 166"/>
                <a:gd name="T34" fmla="*/ 2147483647 w 187"/>
                <a:gd name="T35" fmla="*/ 2147483647 h 166"/>
                <a:gd name="T36" fmla="*/ 2147483647 w 187"/>
                <a:gd name="T37" fmla="*/ 2147483647 h 166"/>
                <a:gd name="T38" fmla="*/ 2147483647 w 187"/>
                <a:gd name="T39" fmla="*/ 2147483647 h 166"/>
                <a:gd name="T40" fmla="*/ 2147483647 w 187"/>
                <a:gd name="T41" fmla="*/ 2147483647 h 166"/>
                <a:gd name="T42" fmla="*/ 0 w 187"/>
                <a:gd name="T43" fmla="*/ 2147483647 h 166"/>
                <a:gd name="T44" fmla="*/ 2147483647 w 187"/>
                <a:gd name="T45" fmla="*/ 2147483647 h 166"/>
                <a:gd name="T46" fmla="*/ 2147483647 w 187"/>
                <a:gd name="T47" fmla="*/ 2147483647 h 166"/>
                <a:gd name="T48" fmla="*/ 2147483647 w 187"/>
                <a:gd name="T49" fmla="*/ 2147483647 h 166"/>
                <a:gd name="T50" fmla="*/ 2147483647 w 187"/>
                <a:gd name="T51" fmla="*/ 2147483647 h 166"/>
                <a:gd name="T52" fmla="*/ 2147483647 w 187"/>
                <a:gd name="T53" fmla="*/ 2147483647 h 166"/>
                <a:gd name="T54" fmla="*/ 2147483647 w 187"/>
                <a:gd name="T55" fmla="*/ 2147483647 h 166"/>
                <a:gd name="T56" fmla="*/ 2147483647 w 187"/>
                <a:gd name="T57" fmla="*/ 2147483647 h 166"/>
                <a:gd name="T58" fmla="*/ 2147483647 w 187"/>
                <a:gd name="T59" fmla="*/ 2147483647 h 166"/>
                <a:gd name="T60" fmla="*/ 2147483647 w 187"/>
                <a:gd name="T61" fmla="*/ 2147483647 h 166"/>
                <a:gd name="T62" fmla="*/ 2147483647 w 187"/>
                <a:gd name="T63" fmla="*/ 2147483647 h 166"/>
                <a:gd name="T64" fmla="*/ 2147483647 w 187"/>
                <a:gd name="T65" fmla="*/ 2147483647 h 166"/>
                <a:gd name="T66" fmla="*/ 2147483647 w 187"/>
                <a:gd name="T67" fmla="*/ 2147483647 h 166"/>
                <a:gd name="T68" fmla="*/ 2147483647 w 187"/>
                <a:gd name="T69" fmla="*/ 2147483647 h 166"/>
                <a:gd name="T70" fmla="*/ 2147483647 w 187"/>
                <a:gd name="T71" fmla="*/ 2147483647 h 166"/>
                <a:gd name="T72" fmla="*/ 2147483647 w 187"/>
                <a:gd name="T73" fmla="*/ 2147483647 h 166"/>
                <a:gd name="T74" fmla="*/ 2147483647 w 187"/>
                <a:gd name="T75" fmla="*/ 2147483647 h 166"/>
                <a:gd name="T76" fmla="*/ 2147483647 w 187"/>
                <a:gd name="T77" fmla="*/ 2147483647 h 166"/>
                <a:gd name="T78" fmla="*/ 2147483647 w 187"/>
                <a:gd name="T79" fmla="*/ 2147483647 h 166"/>
                <a:gd name="T80" fmla="*/ 2147483647 w 187"/>
                <a:gd name="T81" fmla="*/ 2147483647 h 166"/>
                <a:gd name="T82" fmla="*/ 2147483647 w 187"/>
                <a:gd name="T83" fmla="*/ 2147483647 h 166"/>
                <a:gd name="T84" fmla="*/ 2147483647 w 187"/>
                <a:gd name="T85" fmla="*/ 2147483647 h 166"/>
                <a:gd name="T86" fmla="*/ 2147483647 w 187"/>
                <a:gd name="T87" fmla="*/ 2147483647 h 166"/>
                <a:gd name="T88" fmla="*/ 2147483647 w 187"/>
                <a:gd name="T89" fmla="*/ 2147483647 h 166"/>
                <a:gd name="T90" fmla="*/ 2147483647 w 187"/>
                <a:gd name="T91" fmla="*/ 2147483647 h 166"/>
                <a:gd name="T92" fmla="*/ 2147483647 w 187"/>
                <a:gd name="T93" fmla="*/ 2147483647 h 166"/>
                <a:gd name="T94" fmla="*/ 2147483647 w 187"/>
                <a:gd name="T95" fmla="*/ 2147483647 h 166"/>
                <a:gd name="T96" fmla="*/ 2147483647 w 187"/>
                <a:gd name="T97" fmla="*/ 2147483647 h 166"/>
                <a:gd name="T98" fmla="*/ 2147483647 w 187"/>
                <a:gd name="T99" fmla="*/ 2147483647 h 166"/>
                <a:gd name="T100" fmla="*/ 2147483647 w 187"/>
                <a:gd name="T101" fmla="*/ 2147483647 h 166"/>
                <a:gd name="T102" fmla="*/ 2147483647 w 187"/>
                <a:gd name="T103" fmla="*/ 2147483647 h 166"/>
                <a:gd name="T104" fmla="*/ 2147483647 w 187"/>
                <a:gd name="T105" fmla="*/ 2147483647 h 166"/>
                <a:gd name="T106" fmla="*/ 2147483647 w 187"/>
                <a:gd name="T107" fmla="*/ 2147483647 h 166"/>
                <a:gd name="T108" fmla="*/ 2147483647 w 187"/>
                <a:gd name="T109" fmla="*/ 2147483647 h 166"/>
                <a:gd name="T110" fmla="*/ 2147483647 w 187"/>
                <a:gd name="T111" fmla="*/ 2147483647 h 166"/>
                <a:gd name="T112" fmla="*/ 2147483647 w 187"/>
                <a:gd name="T113" fmla="*/ 2147483647 h 166"/>
                <a:gd name="T114" fmla="*/ 2147483647 w 187"/>
                <a:gd name="T115" fmla="*/ 2147483647 h 166"/>
                <a:gd name="T116" fmla="*/ 2147483647 w 187"/>
                <a:gd name="T117" fmla="*/ 2147483647 h 166"/>
                <a:gd name="T118" fmla="*/ 2147483647 w 187"/>
                <a:gd name="T119" fmla="*/ 2147483647 h 166"/>
                <a:gd name="T120" fmla="*/ 2147483647 w 187"/>
                <a:gd name="T121" fmla="*/ 2147483647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0" name="Freeform 778"/>
            <p:cNvSpPr>
              <a:spLocks/>
            </p:cNvSpPr>
            <p:nvPr/>
          </p:nvSpPr>
          <p:spPr bwMode="auto">
            <a:xfrm>
              <a:off x="3128407" y="2489327"/>
              <a:ext cx="25084" cy="7049"/>
            </a:xfrm>
            <a:custGeom>
              <a:avLst/>
              <a:gdLst>
                <a:gd name="T0" fmla="*/ 2147483647 w 19"/>
                <a:gd name="T1" fmla="*/ 2147483647 h 7"/>
                <a:gd name="T2" fmla="*/ 2147483647 w 19"/>
                <a:gd name="T3" fmla="*/ 2147483647 h 7"/>
                <a:gd name="T4" fmla="*/ 2147483647 w 19"/>
                <a:gd name="T5" fmla="*/ 2147483647 h 7"/>
                <a:gd name="T6" fmla="*/ 2147483647 w 19"/>
                <a:gd name="T7" fmla="*/ 2147483647 h 7"/>
                <a:gd name="T8" fmla="*/ 2147483647 w 19"/>
                <a:gd name="T9" fmla="*/ 0 h 7"/>
                <a:gd name="T10" fmla="*/ 0 w 19"/>
                <a:gd name="T11" fmla="*/ 0 h 7"/>
                <a:gd name="T12" fmla="*/ 0 w 19"/>
                <a:gd name="T13" fmla="*/ 2147483647 h 7"/>
                <a:gd name="T14" fmla="*/ 0 w 19"/>
                <a:gd name="T15" fmla="*/ 2147483647 h 7"/>
                <a:gd name="T16" fmla="*/ 2147483647 w 19"/>
                <a:gd name="T17" fmla="*/ 2147483647 h 7"/>
                <a:gd name="T18" fmla="*/ 2147483647 w 19"/>
                <a:gd name="T19" fmla="*/ 2147483647 h 7"/>
                <a:gd name="T20" fmla="*/ 2147483647 w 19"/>
                <a:gd name="T21" fmla="*/ 2147483647 h 7"/>
                <a:gd name="T22" fmla="*/ 2147483647 w 19"/>
                <a:gd name="T23" fmla="*/ 2147483647 h 7"/>
                <a:gd name="T24" fmla="*/ 2147483647 w 19"/>
                <a:gd name="T25" fmla="*/ 2147483647 h 7"/>
                <a:gd name="T26" fmla="*/ 2147483647 w 19"/>
                <a:gd name="T27" fmla="*/ 2147483647 h 7"/>
                <a:gd name="T28" fmla="*/ 2147483647 w 19"/>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1" name="Freeform 779"/>
            <p:cNvSpPr>
              <a:spLocks/>
            </p:cNvSpPr>
            <p:nvPr/>
          </p:nvSpPr>
          <p:spPr bwMode="auto">
            <a:xfrm>
              <a:off x="3449794" y="2494963"/>
              <a:ext cx="53303" cy="28192"/>
            </a:xfrm>
            <a:custGeom>
              <a:avLst/>
              <a:gdLst>
                <a:gd name="T0" fmla="*/ 2147483647 w 38"/>
                <a:gd name="T1" fmla="*/ 2147483647 h 26"/>
                <a:gd name="T2" fmla="*/ 2147483647 w 38"/>
                <a:gd name="T3" fmla="*/ 2147483647 h 26"/>
                <a:gd name="T4" fmla="*/ 2147483647 w 38"/>
                <a:gd name="T5" fmla="*/ 2147483647 h 26"/>
                <a:gd name="T6" fmla="*/ 2147483647 w 38"/>
                <a:gd name="T7" fmla="*/ 2147483647 h 26"/>
                <a:gd name="T8" fmla="*/ 2147483647 w 38"/>
                <a:gd name="T9" fmla="*/ 2147483647 h 26"/>
                <a:gd name="T10" fmla="*/ 2147483647 w 38"/>
                <a:gd name="T11" fmla="*/ 2147483647 h 26"/>
                <a:gd name="T12" fmla="*/ 2147483647 w 38"/>
                <a:gd name="T13" fmla="*/ 2147483647 h 26"/>
                <a:gd name="T14" fmla="*/ 2147483647 w 38"/>
                <a:gd name="T15" fmla="*/ 2147483647 h 26"/>
                <a:gd name="T16" fmla="*/ 2147483647 w 38"/>
                <a:gd name="T17" fmla="*/ 2147483647 h 26"/>
                <a:gd name="T18" fmla="*/ 2147483647 w 38"/>
                <a:gd name="T19" fmla="*/ 2147483647 h 26"/>
                <a:gd name="T20" fmla="*/ 2147483647 w 38"/>
                <a:gd name="T21" fmla="*/ 2147483647 h 26"/>
                <a:gd name="T22" fmla="*/ 2147483647 w 38"/>
                <a:gd name="T23" fmla="*/ 2147483647 h 26"/>
                <a:gd name="T24" fmla="*/ 2147483647 w 38"/>
                <a:gd name="T25" fmla="*/ 2147483647 h 26"/>
                <a:gd name="T26" fmla="*/ 2147483647 w 38"/>
                <a:gd name="T27" fmla="*/ 2147483647 h 26"/>
                <a:gd name="T28" fmla="*/ 2147483647 w 38"/>
                <a:gd name="T29" fmla="*/ 2147483647 h 26"/>
                <a:gd name="T30" fmla="*/ 2147483647 w 38"/>
                <a:gd name="T31" fmla="*/ 2147483647 h 26"/>
                <a:gd name="T32" fmla="*/ 2147483647 w 38"/>
                <a:gd name="T33" fmla="*/ 2147483647 h 26"/>
                <a:gd name="T34" fmla="*/ 2147483647 w 38"/>
                <a:gd name="T35" fmla="*/ 2147483647 h 26"/>
                <a:gd name="T36" fmla="*/ 2147483647 w 38"/>
                <a:gd name="T37" fmla="*/ 0 h 26"/>
                <a:gd name="T38" fmla="*/ 2147483647 w 38"/>
                <a:gd name="T39" fmla="*/ 0 h 26"/>
                <a:gd name="T40" fmla="*/ 2147483647 w 38"/>
                <a:gd name="T41" fmla="*/ 2147483647 h 26"/>
                <a:gd name="T42" fmla="*/ 2147483647 w 38"/>
                <a:gd name="T43" fmla="*/ 2147483647 h 26"/>
                <a:gd name="T44" fmla="*/ 2147483647 w 38"/>
                <a:gd name="T45" fmla="*/ 2147483647 h 26"/>
                <a:gd name="T46" fmla="*/ 2147483647 w 38"/>
                <a:gd name="T47" fmla="*/ 2147483647 h 26"/>
                <a:gd name="T48" fmla="*/ 0 w 38"/>
                <a:gd name="T49" fmla="*/ 2147483647 h 26"/>
                <a:gd name="T50" fmla="*/ 0 w 38"/>
                <a:gd name="T51" fmla="*/ 2147483647 h 26"/>
                <a:gd name="T52" fmla="*/ 2147483647 w 38"/>
                <a:gd name="T53" fmla="*/ 2147483647 h 26"/>
                <a:gd name="T54" fmla="*/ 2147483647 w 38"/>
                <a:gd name="T55" fmla="*/ 2147483647 h 26"/>
                <a:gd name="T56" fmla="*/ 2147483647 w 38"/>
                <a:gd name="T57" fmla="*/ 2147483647 h 26"/>
                <a:gd name="T58" fmla="*/ 2147483647 w 38"/>
                <a:gd name="T59" fmla="*/ 2147483647 h 26"/>
                <a:gd name="T60" fmla="*/ 2147483647 w 38"/>
                <a:gd name="T61" fmla="*/ 2147483647 h 26"/>
                <a:gd name="T62" fmla="*/ 2147483647 w 38"/>
                <a:gd name="T63" fmla="*/ 2147483647 h 26"/>
                <a:gd name="T64" fmla="*/ 2147483647 w 38"/>
                <a:gd name="T65" fmla="*/ 2147483647 h 26"/>
                <a:gd name="T66" fmla="*/ 2147483647 w 38"/>
                <a:gd name="T67" fmla="*/ 2147483647 h 26"/>
                <a:gd name="T68" fmla="*/ 2147483647 w 38"/>
                <a:gd name="T69" fmla="*/ 2147483647 h 26"/>
                <a:gd name="T70" fmla="*/ 2147483647 w 38"/>
                <a:gd name="T71" fmla="*/ 2147483647 h 26"/>
                <a:gd name="T72" fmla="*/ 2147483647 w 38"/>
                <a:gd name="T73" fmla="*/ 2147483647 h 26"/>
                <a:gd name="T74" fmla="*/ 2147483647 w 38"/>
                <a:gd name="T75" fmla="*/ 2147483647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2" name="Freeform 780"/>
            <p:cNvSpPr>
              <a:spLocks/>
            </p:cNvSpPr>
            <p:nvPr/>
          </p:nvSpPr>
          <p:spPr bwMode="auto">
            <a:xfrm>
              <a:off x="3487419" y="2507649"/>
              <a:ext cx="17245" cy="5638"/>
            </a:xfrm>
            <a:custGeom>
              <a:avLst/>
              <a:gdLst>
                <a:gd name="T0" fmla="*/ 2147483647 w 11"/>
                <a:gd name="T1" fmla="*/ 0 h 5"/>
                <a:gd name="T2" fmla="*/ 2147483647 w 11"/>
                <a:gd name="T3" fmla="*/ 0 h 5"/>
                <a:gd name="T4" fmla="*/ 2147483647 w 11"/>
                <a:gd name="T5" fmla="*/ 0 h 5"/>
                <a:gd name="T6" fmla="*/ 2147483647 w 11"/>
                <a:gd name="T7" fmla="*/ 0 h 5"/>
                <a:gd name="T8" fmla="*/ 2147483647 w 11"/>
                <a:gd name="T9" fmla="*/ 2147483647 h 5"/>
                <a:gd name="T10" fmla="*/ 2147483647 w 11"/>
                <a:gd name="T11" fmla="*/ 2147483647 h 5"/>
                <a:gd name="T12" fmla="*/ 2147483647 w 11"/>
                <a:gd name="T13" fmla="*/ 2147483647 h 5"/>
                <a:gd name="T14" fmla="*/ 2147483647 w 11"/>
                <a:gd name="T15" fmla="*/ 2147483647 h 5"/>
                <a:gd name="T16" fmla="*/ 0 w 11"/>
                <a:gd name="T17" fmla="*/ 2147483647 h 5"/>
                <a:gd name="T18" fmla="*/ 2147483647 w 11"/>
                <a:gd name="T19" fmla="*/ 2147483647 h 5"/>
                <a:gd name="T20" fmla="*/ 2147483647 w 11"/>
                <a:gd name="T21" fmla="*/ 2147483647 h 5"/>
                <a:gd name="T22" fmla="*/ 2147483647 w 11"/>
                <a:gd name="T23" fmla="*/ 2147483647 h 5"/>
                <a:gd name="T24" fmla="*/ 2147483647 w 11"/>
                <a:gd name="T25" fmla="*/ 2147483647 h 5"/>
                <a:gd name="T26" fmla="*/ 2147483647 w 11"/>
                <a:gd name="T27" fmla="*/ 2147483647 h 5"/>
                <a:gd name="T28" fmla="*/ 2147483647 w 11"/>
                <a:gd name="T29" fmla="*/ 0 h 5"/>
                <a:gd name="T30" fmla="*/ 2147483647 w 11"/>
                <a:gd name="T31" fmla="*/ 0 h 5"/>
                <a:gd name="T32" fmla="*/ 2147483647 w 11"/>
                <a:gd name="T33" fmla="*/ 0 h 5"/>
                <a:gd name="T34" fmla="*/ 2147483647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3" name="Freeform 781"/>
            <p:cNvSpPr>
              <a:spLocks/>
            </p:cNvSpPr>
            <p:nvPr/>
          </p:nvSpPr>
          <p:spPr bwMode="auto">
            <a:xfrm>
              <a:off x="2785077" y="2514697"/>
              <a:ext cx="59574" cy="28192"/>
            </a:xfrm>
            <a:custGeom>
              <a:avLst/>
              <a:gdLst>
                <a:gd name="T0" fmla="*/ 2147483647 w 43"/>
                <a:gd name="T1" fmla="*/ 2147483647 h 27"/>
                <a:gd name="T2" fmla="*/ 2147483647 w 43"/>
                <a:gd name="T3" fmla="*/ 2147483647 h 27"/>
                <a:gd name="T4" fmla="*/ 2147483647 w 43"/>
                <a:gd name="T5" fmla="*/ 2147483647 h 27"/>
                <a:gd name="T6" fmla="*/ 2147483647 w 43"/>
                <a:gd name="T7" fmla="*/ 2147483647 h 27"/>
                <a:gd name="T8" fmla="*/ 2147483647 w 43"/>
                <a:gd name="T9" fmla="*/ 2147483647 h 27"/>
                <a:gd name="T10" fmla="*/ 2147483647 w 43"/>
                <a:gd name="T11" fmla="*/ 2147483647 h 27"/>
                <a:gd name="T12" fmla="*/ 2147483647 w 43"/>
                <a:gd name="T13" fmla="*/ 2147483647 h 27"/>
                <a:gd name="T14" fmla="*/ 2147483647 w 43"/>
                <a:gd name="T15" fmla="*/ 2147483647 h 27"/>
                <a:gd name="T16" fmla="*/ 2147483647 w 43"/>
                <a:gd name="T17" fmla="*/ 2147483647 h 27"/>
                <a:gd name="T18" fmla="*/ 2147483647 w 43"/>
                <a:gd name="T19" fmla="*/ 2147483647 h 27"/>
                <a:gd name="T20" fmla="*/ 2147483647 w 43"/>
                <a:gd name="T21" fmla="*/ 2147483647 h 27"/>
                <a:gd name="T22" fmla="*/ 2147483647 w 43"/>
                <a:gd name="T23" fmla="*/ 2147483647 h 27"/>
                <a:gd name="T24" fmla="*/ 2147483647 w 43"/>
                <a:gd name="T25" fmla="*/ 2147483647 h 27"/>
                <a:gd name="T26" fmla="*/ 2147483647 w 43"/>
                <a:gd name="T27" fmla="*/ 2147483647 h 27"/>
                <a:gd name="T28" fmla="*/ 2147483647 w 43"/>
                <a:gd name="T29" fmla="*/ 2147483647 h 27"/>
                <a:gd name="T30" fmla="*/ 2147483647 w 43"/>
                <a:gd name="T31" fmla="*/ 2147483647 h 27"/>
                <a:gd name="T32" fmla="*/ 2147483647 w 43"/>
                <a:gd name="T33" fmla="*/ 2147483647 h 27"/>
                <a:gd name="T34" fmla="*/ 2147483647 w 43"/>
                <a:gd name="T35" fmla="*/ 2147483647 h 27"/>
                <a:gd name="T36" fmla="*/ 2147483647 w 43"/>
                <a:gd name="T37" fmla="*/ 2147483647 h 27"/>
                <a:gd name="T38" fmla="*/ 2147483647 w 43"/>
                <a:gd name="T39" fmla="*/ 2147483647 h 27"/>
                <a:gd name="T40" fmla="*/ 2147483647 w 43"/>
                <a:gd name="T41" fmla="*/ 2147483647 h 27"/>
                <a:gd name="T42" fmla="*/ 2147483647 w 43"/>
                <a:gd name="T43" fmla="*/ 2147483647 h 27"/>
                <a:gd name="T44" fmla="*/ 2147483647 w 43"/>
                <a:gd name="T45" fmla="*/ 0 h 27"/>
                <a:gd name="T46" fmla="*/ 2147483647 w 43"/>
                <a:gd name="T47" fmla="*/ 0 h 27"/>
                <a:gd name="T48" fmla="*/ 2147483647 w 43"/>
                <a:gd name="T49" fmla="*/ 2147483647 h 27"/>
                <a:gd name="T50" fmla="*/ 2147483647 w 43"/>
                <a:gd name="T51" fmla="*/ 2147483647 h 27"/>
                <a:gd name="T52" fmla="*/ 2147483647 w 43"/>
                <a:gd name="T53" fmla="*/ 2147483647 h 27"/>
                <a:gd name="T54" fmla="*/ 2147483647 w 43"/>
                <a:gd name="T55" fmla="*/ 2147483647 h 27"/>
                <a:gd name="T56" fmla="*/ 0 w 43"/>
                <a:gd name="T57" fmla="*/ 2147483647 h 27"/>
                <a:gd name="T58" fmla="*/ 0 w 43"/>
                <a:gd name="T59" fmla="*/ 2147483647 h 27"/>
                <a:gd name="T60" fmla="*/ 2147483647 w 43"/>
                <a:gd name="T61" fmla="*/ 2147483647 h 27"/>
                <a:gd name="T62" fmla="*/ 2147483647 w 43"/>
                <a:gd name="T63" fmla="*/ 2147483647 h 27"/>
                <a:gd name="T64" fmla="*/ 2147483647 w 43"/>
                <a:gd name="T65" fmla="*/ 2147483647 h 27"/>
                <a:gd name="T66" fmla="*/ 2147483647 w 43"/>
                <a:gd name="T67" fmla="*/ 2147483647 h 27"/>
                <a:gd name="T68" fmla="*/ 2147483647 w 43"/>
                <a:gd name="T69" fmla="*/ 2147483647 h 27"/>
                <a:gd name="T70" fmla="*/ 2147483647 w 43"/>
                <a:gd name="T71" fmla="*/ 2147483647 h 27"/>
                <a:gd name="T72" fmla="*/ 2147483647 w 43"/>
                <a:gd name="T73" fmla="*/ 2147483647 h 27"/>
                <a:gd name="T74" fmla="*/ 2147483647 w 43"/>
                <a:gd name="T75" fmla="*/ 2147483647 h 27"/>
                <a:gd name="T76" fmla="*/ 2147483647 w 43"/>
                <a:gd name="T77" fmla="*/ 2147483647 h 27"/>
                <a:gd name="T78" fmla="*/ 2147483647 w 43"/>
                <a:gd name="T79" fmla="*/ 2147483647 h 27"/>
                <a:gd name="T80" fmla="*/ 2147483647 w 43"/>
                <a:gd name="T81" fmla="*/ 2147483647 h 27"/>
                <a:gd name="T82" fmla="*/ 2147483647 w 43"/>
                <a:gd name="T83" fmla="*/ 2147483647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4" name="Freeform 782"/>
            <p:cNvSpPr>
              <a:spLocks/>
            </p:cNvSpPr>
            <p:nvPr/>
          </p:nvSpPr>
          <p:spPr bwMode="auto">
            <a:xfrm>
              <a:off x="2828977" y="2523158"/>
              <a:ext cx="17245" cy="2819"/>
            </a:xfrm>
            <a:custGeom>
              <a:avLst/>
              <a:gdLst>
                <a:gd name="T0" fmla="*/ 0 w 13"/>
                <a:gd name="T1" fmla="*/ 0 h 3"/>
                <a:gd name="T2" fmla="*/ 2147483647 w 13"/>
                <a:gd name="T3" fmla="*/ 2147483647 h 3"/>
                <a:gd name="T4" fmla="*/ 2147483647 w 13"/>
                <a:gd name="T5" fmla="*/ 2147483647 h 3"/>
                <a:gd name="T6" fmla="*/ 2147483647 w 13"/>
                <a:gd name="T7" fmla="*/ 2147483647 h 3"/>
                <a:gd name="T8" fmla="*/ 2147483647 w 13"/>
                <a:gd name="T9" fmla="*/ 2147483647 h 3"/>
                <a:gd name="T10" fmla="*/ 2147483647 w 13"/>
                <a:gd name="T11" fmla="*/ 2147483647 h 3"/>
                <a:gd name="T12" fmla="*/ 2147483647 w 13"/>
                <a:gd name="T13" fmla="*/ 2147483647 h 3"/>
                <a:gd name="T14" fmla="*/ 2147483647 w 13"/>
                <a:gd name="T15" fmla="*/ 2147483647 h 3"/>
                <a:gd name="T16" fmla="*/ 2147483647 w 13"/>
                <a:gd name="T17" fmla="*/ 2147483647 h 3"/>
                <a:gd name="T18" fmla="*/ 2147483647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5" name="Freeform 783"/>
            <p:cNvSpPr>
              <a:spLocks/>
            </p:cNvSpPr>
            <p:nvPr/>
          </p:nvSpPr>
          <p:spPr bwMode="auto">
            <a:xfrm>
              <a:off x="2916764" y="2504830"/>
              <a:ext cx="62710" cy="29602"/>
            </a:xfrm>
            <a:custGeom>
              <a:avLst/>
              <a:gdLst>
                <a:gd name="T0" fmla="*/ 2147483647 w 44"/>
                <a:gd name="T1" fmla="*/ 2147483647 h 28"/>
                <a:gd name="T2" fmla="*/ 2147483647 w 44"/>
                <a:gd name="T3" fmla="*/ 2147483647 h 28"/>
                <a:gd name="T4" fmla="*/ 2147483647 w 44"/>
                <a:gd name="T5" fmla="*/ 2147483647 h 28"/>
                <a:gd name="T6" fmla="*/ 2147483647 w 44"/>
                <a:gd name="T7" fmla="*/ 2147483647 h 28"/>
                <a:gd name="T8" fmla="*/ 2147483647 w 44"/>
                <a:gd name="T9" fmla="*/ 2147483647 h 28"/>
                <a:gd name="T10" fmla="*/ 2147483647 w 44"/>
                <a:gd name="T11" fmla="*/ 2147483647 h 28"/>
                <a:gd name="T12" fmla="*/ 2147483647 w 44"/>
                <a:gd name="T13" fmla="*/ 2147483647 h 28"/>
                <a:gd name="T14" fmla="*/ 2147483647 w 44"/>
                <a:gd name="T15" fmla="*/ 2147483647 h 28"/>
                <a:gd name="T16" fmla="*/ 2147483647 w 44"/>
                <a:gd name="T17" fmla="*/ 2147483647 h 28"/>
                <a:gd name="T18" fmla="*/ 2147483647 w 44"/>
                <a:gd name="T19" fmla="*/ 2147483647 h 28"/>
                <a:gd name="T20" fmla="*/ 2147483647 w 44"/>
                <a:gd name="T21" fmla="*/ 2147483647 h 28"/>
                <a:gd name="T22" fmla="*/ 2147483647 w 44"/>
                <a:gd name="T23" fmla="*/ 2147483647 h 28"/>
                <a:gd name="T24" fmla="*/ 2147483647 w 44"/>
                <a:gd name="T25" fmla="*/ 2147483647 h 28"/>
                <a:gd name="T26" fmla="*/ 2147483647 w 44"/>
                <a:gd name="T27" fmla="*/ 2147483647 h 28"/>
                <a:gd name="T28" fmla="*/ 2147483647 w 44"/>
                <a:gd name="T29" fmla="*/ 2147483647 h 28"/>
                <a:gd name="T30" fmla="*/ 2147483647 w 44"/>
                <a:gd name="T31" fmla="*/ 2147483647 h 28"/>
                <a:gd name="T32" fmla="*/ 2147483647 w 44"/>
                <a:gd name="T33" fmla="*/ 2147483647 h 28"/>
                <a:gd name="T34" fmla="*/ 2147483647 w 44"/>
                <a:gd name="T35" fmla="*/ 2147483647 h 28"/>
                <a:gd name="T36" fmla="*/ 2147483647 w 44"/>
                <a:gd name="T37" fmla="*/ 2147483647 h 28"/>
                <a:gd name="T38" fmla="*/ 2147483647 w 44"/>
                <a:gd name="T39" fmla="*/ 2147483647 h 28"/>
                <a:gd name="T40" fmla="*/ 2147483647 w 44"/>
                <a:gd name="T41" fmla="*/ 2147483647 h 28"/>
                <a:gd name="T42" fmla="*/ 2147483647 w 44"/>
                <a:gd name="T43" fmla="*/ 2147483647 h 28"/>
                <a:gd name="T44" fmla="*/ 2147483647 w 44"/>
                <a:gd name="T45" fmla="*/ 0 h 28"/>
                <a:gd name="T46" fmla="*/ 2147483647 w 44"/>
                <a:gd name="T47" fmla="*/ 0 h 28"/>
                <a:gd name="T48" fmla="*/ 2147483647 w 44"/>
                <a:gd name="T49" fmla="*/ 2147483647 h 28"/>
                <a:gd name="T50" fmla="*/ 2147483647 w 44"/>
                <a:gd name="T51" fmla="*/ 2147483647 h 28"/>
                <a:gd name="T52" fmla="*/ 2147483647 w 44"/>
                <a:gd name="T53" fmla="*/ 2147483647 h 28"/>
                <a:gd name="T54" fmla="*/ 2147483647 w 44"/>
                <a:gd name="T55" fmla="*/ 2147483647 h 28"/>
                <a:gd name="T56" fmla="*/ 0 w 44"/>
                <a:gd name="T57" fmla="*/ 2147483647 h 28"/>
                <a:gd name="T58" fmla="*/ 0 w 44"/>
                <a:gd name="T59" fmla="*/ 2147483647 h 28"/>
                <a:gd name="T60" fmla="*/ 2147483647 w 44"/>
                <a:gd name="T61" fmla="*/ 2147483647 h 28"/>
                <a:gd name="T62" fmla="*/ 2147483647 w 44"/>
                <a:gd name="T63" fmla="*/ 2147483647 h 28"/>
                <a:gd name="T64" fmla="*/ 2147483647 w 44"/>
                <a:gd name="T65" fmla="*/ 2147483647 h 28"/>
                <a:gd name="T66" fmla="*/ 2147483647 w 44"/>
                <a:gd name="T67" fmla="*/ 2147483647 h 28"/>
                <a:gd name="T68" fmla="*/ 2147483647 w 44"/>
                <a:gd name="T69" fmla="*/ 2147483647 h 28"/>
                <a:gd name="T70" fmla="*/ 2147483647 w 44"/>
                <a:gd name="T71" fmla="*/ 2147483647 h 28"/>
                <a:gd name="T72" fmla="*/ 2147483647 w 44"/>
                <a:gd name="T73" fmla="*/ 2147483647 h 28"/>
                <a:gd name="T74" fmla="*/ 2147483647 w 44"/>
                <a:gd name="T75" fmla="*/ 2147483647 h 28"/>
                <a:gd name="T76" fmla="*/ 2147483647 w 44"/>
                <a:gd name="T77" fmla="*/ 2147483647 h 28"/>
                <a:gd name="T78" fmla="*/ 2147483647 w 44"/>
                <a:gd name="T79" fmla="*/ 2147483647 h 28"/>
                <a:gd name="T80" fmla="*/ 2147483647 w 44"/>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6" name="Freeform 784"/>
            <p:cNvSpPr>
              <a:spLocks/>
            </p:cNvSpPr>
            <p:nvPr/>
          </p:nvSpPr>
          <p:spPr bwMode="auto">
            <a:xfrm>
              <a:off x="2963801" y="2514697"/>
              <a:ext cx="15677" cy="4230"/>
            </a:xfrm>
            <a:custGeom>
              <a:avLst/>
              <a:gdLst>
                <a:gd name="T0" fmla="*/ 0 w 10"/>
                <a:gd name="T1" fmla="*/ 0 h 3"/>
                <a:gd name="T2" fmla="*/ 0 w 10"/>
                <a:gd name="T3" fmla="*/ 2147483647 h 3"/>
                <a:gd name="T4" fmla="*/ 0 w 10"/>
                <a:gd name="T5" fmla="*/ 2147483647 h 3"/>
                <a:gd name="T6" fmla="*/ 2147483647 w 10"/>
                <a:gd name="T7" fmla="*/ 2147483647 h 3"/>
                <a:gd name="T8" fmla="*/ 2147483647 w 10"/>
                <a:gd name="T9" fmla="*/ 2147483647 h 3"/>
                <a:gd name="T10" fmla="*/ 2147483647 w 10"/>
                <a:gd name="T11" fmla="*/ 2147483647 h 3"/>
                <a:gd name="T12" fmla="*/ 2147483647 w 10"/>
                <a:gd name="T13" fmla="*/ 2147483647 h 3"/>
                <a:gd name="T14" fmla="*/ 2147483647 w 10"/>
                <a:gd name="T15" fmla="*/ 2147483647 h 3"/>
                <a:gd name="T16" fmla="*/ 2147483647 w 10"/>
                <a:gd name="T17" fmla="*/ 2147483647 h 3"/>
                <a:gd name="T18" fmla="*/ 2147483647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7" name="Freeform 785"/>
            <p:cNvSpPr>
              <a:spLocks/>
            </p:cNvSpPr>
            <p:nvPr/>
          </p:nvSpPr>
          <p:spPr bwMode="auto">
            <a:xfrm>
              <a:off x="2943420" y="2401933"/>
              <a:ext cx="90929" cy="85985"/>
            </a:xfrm>
            <a:custGeom>
              <a:avLst/>
              <a:gdLst>
                <a:gd name="T0" fmla="*/ 2147483647 w 65"/>
                <a:gd name="T1" fmla="*/ 2147483647 h 79"/>
                <a:gd name="T2" fmla="*/ 2147483647 w 65"/>
                <a:gd name="T3" fmla="*/ 2147483647 h 79"/>
                <a:gd name="T4" fmla="*/ 2147483647 w 65"/>
                <a:gd name="T5" fmla="*/ 2147483647 h 79"/>
                <a:gd name="T6" fmla="*/ 2147483647 w 65"/>
                <a:gd name="T7" fmla="*/ 2147483647 h 79"/>
                <a:gd name="T8" fmla="*/ 2147483647 w 65"/>
                <a:gd name="T9" fmla="*/ 2147483647 h 79"/>
                <a:gd name="T10" fmla="*/ 2147483647 w 65"/>
                <a:gd name="T11" fmla="*/ 2147483647 h 79"/>
                <a:gd name="T12" fmla="*/ 2147483647 w 65"/>
                <a:gd name="T13" fmla="*/ 2147483647 h 79"/>
                <a:gd name="T14" fmla="*/ 2147483647 w 65"/>
                <a:gd name="T15" fmla="*/ 2147483647 h 79"/>
                <a:gd name="T16" fmla="*/ 2147483647 w 65"/>
                <a:gd name="T17" fmla="*/ 2147483647 h 79"/>
                <a:gd name="T18" fmla="*/ 2147483647 w 65"/>
                <a:gd name="T19" fmla="*/ 2147483647 h 79"/>
                <a:gd name="T20" fmla="*/ 2147483647 w 65"/>
                <a:gd name="T21" fmla="*/ 2147483647 h 79"/>
                <a:gd name="T22" fmla="*/ 2147483647 w 65"/>
                <a:gd name="T23" fmla="*/ 2147483647 h 79"/>
                <a:gd name="T24" fmla="*/ 2147483647 w 65"/>
                <a:gd name="T25" fmla="*/ 2147483647 h 79"/>
                <a:gd name="T26" fmla="*/ 2147483647 w 65"/>
                <a:gd name="T27" fmla="*/ 2147483647 h 79"/>
                <a:gd name="T28" fmla="*/ 2147483647 w 65"/>
                <a:gd name="T29" fmla="*/ 2147483647 h 79"/>
                <a:gd name="T30" fmla="*/ 2147483647 w 65"/>
                <a:gd name="T31" fmla="*/ 2147483647 h 79"/>
                <a:gd name="T32" fmla="*/ 2147483647 w 65"/>
                <a:gd name="T33" fmla="*/ 2147483647 h 79"/>
                <a:gd name="T34" fmla="*/ 2147483647 w 65"/>
                <a:gd name="T35" fmla="*/ 2147483647 h 79"/>
                <a:gd name="T36" fmla="*/ 2147483647 w 65"/>
                <a:gd name="T37" fmla="*/ 2147483647 h 79"/>
                <a:gd name="T38" fmla="*/ 2147483647 w 65"/>
                <a:gd name="T39" fmla="*/ 2147483647 h 79"/>
                <a:gd name="T40" fmla="*/ 2147483647 w 65"/>
                <a:gd name="T41" fmla="*/ 2147483647 h 79"/>
                <a:gd name="T42" fmla="*/ 2147483647 w 65"/>
                <a:gd name="T43" fmla="*/ 2147483647 h 79"/>
                <a:gd name="T44" fmla="*/ 2147483647 w 65"/>
                <a:gd name="T45" fmla="*/ 2147483647 h 79"/>
                <a:gd name="T46" fmla="*/ 2147483647 w 65"/>
                <a:gd name="T47" fmla="*/ 2147483647 h 79"/>
                <a:gd name="T48" fmla="*/ 2147483647 w 65"/>
                <a:gd name="T49" fmla="*/ 2147483647 h 79"/>
                <a:gd name="T50" fmla="*/ 2147483647 w 65"/>
                <a:gd name="T51" fmla="*/ 2147483647 h 79"/>
                <a:gd name="T52" fmla="*/ 2147483647 w 65"/>
                <a:gd name="T53" fmla="*/ 2147483647 h 79"/>
                <a:gd name="T54" fmla="*/ 2147483647 w 65"/>
                <a:gd name="T55" fmla="*/ 2147483647 h 79"/>
                <a:gd name="T56" fmla="*/ 2147483647 w 65"/>
                <a:gd name="T57" fmla="*/ 2147483647 h 79"/>
                <a:gd name="T58" fmla="*/ 2147483647 w 65"/>
                <a:gd name="T59" fmla="*/ 2147483647 h 79"/>
                <a:gd name="T60" fmla="*/ 2147483647 w 65"/>
                <a:gd name="T61" fmla="*/ 2147483647 h 79"/>
                <a:gd name="T62" fmla="*/ 2147483647 w 65"/>
                <a:gd name="T63" fmla="*/ 2147483647 h 79"/>
                <a:gd name="T64" fmla="*/ 2147483647 w 65"/>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8" name="Freeform 786"/>
            <p:cNvSpPr>
              <a:spLocks/>
            </p:cNvSpPr>
            <p:nvPr/>
          </p:nvSpPr>
          <p:spPr bwMode="auto">
            <a:xfrm>
              <a:off x="2943420" y="2438585"/>
              <a:ext cx="15677" cy="8457"/>
            </a:xfrm>
            <a:custGeom>
              <a:avLst/>
              <a:gdLst>
                <a:gd name="T0" fmla="*/ 2147483647 w 11"/>
                <a:gd name="T1" fmla="*/ 2147483647 h 7"/>
                <a:gd name="T2" fmla="*/ 2147483647 w 11"/>
                <a:gd name="T3" fmla="*/ 2147483647 h 7"/>
                <a:gd name="T4" fmla="*/ 2147483647 w 11"/>
                <a:gd name="T5" fmla="*/ 2147483647 h 7"/>
                <a:gd name="T6" fmla="*/ 2147483647 w 11"/>
                <a:gd name="T7" fmla="*/ 2147483647 h 7"/>
                <a:gd name="T8" fmla="*/ 2147483647 w 11"/>
                <a:gd name="T9" fmla="*/ 0 h 7"/>
                <a:gd name="T10" fmla="*/ 2147483647 w 11"/>
                <a:gd name="T11" fmla="*/ 0 h 7"/>
                <a:gd name="T12" fmla="*/ 2147483647 w 11"/>
                <a:gd name="T13" fmla="*/ 2147483647 h 7"/>
                <a:gd name="T14" fmla="*/ 2147483647 w 11"/>
                <a:gd name="T15" fmla="*/ 2147483647 h 7"/>
                <a:gd name="T16" fmla="*/ 0 w 11"/>
                <a:gd name="T17" fmla="*/ 2147483647 h 7"/>
                <a:gd name="T18" fmla="*/ 0 w 11"/>
                <a:gd name="T19" fmla="*/ 2147483647 h 7"/>
                <a:gd name="T20" fmla="*/ 0 w 11"/>
                <a:gd name="T21" fmla="*/ 2147483647 h 7"/>
                <a:gd name="T22" fmla="*/ 0 w 11"/>
                <a:gd name="T23" fmla="*/ 2147483647 h 7"/>
                <a:gd name="T24" fmla="*/ 0 w 11"/>
                <a:gd name="T25" fmla="*/ 2147483647 h 7"/>
                <a:gd name="T26" fmla="*/ 0 w 11"/>
                <a:gd name="T27" fmla="*/ 2147483647 h 7"/>
                <a:gd name="T28" fmla="*/ 2147483647 w 11"/>
                <a:gd name="T29" fmla="*/ 2147483647 h 7"/>
                <a:gd name="T30" fmla="*/ 2147483647 w 11"/>
                <a:gd name="T31" fmla="*/ 2147483647 h 7"/>
                <a:gd name="T32" fmla="*/ 2147483647 w 11"/>
                <a:gd name="T33" fmla="*/ 2147483647 h 7"/>
                <a:gd name="T34" fmla="*/ 2147483647 w 11"/>
                <a:gd name="T35" fmla="*/ 2147483647 h 7"/>
                <a:gd name="T36" fmla="*/ 2147483647 w 11"/>
                <a:gd name="T37" fmla="*/ 2147483647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9" name="Freeform 787"/>
            <p:cNvSpPr>
              <a:spLocks/>
            </p:cNvSpPr>
            <p:nvPr/>
          </p:nvSpPr>
          <p:spPr bwMode="auto">
            <a:xfrm>
              <a:off x="2962234" y="2414618"/>
              <a:ext cx="29787" cy="49336"/>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0 h 47"/>
                <a:gd name="T10" fmla="*/ 2147483647 w 21"/>
                <a:gd name="T11" fmla="*/ 2147483647 h 47"/>
                <a:gd name="T12" fmla="*/ 2147483647 w 21"/>
                <a:gd name="T13" fmla="*/ 2147483647 h 47"/>
                <a:gd name="T14" fmla="*/ 0 w 21"/>
                <a:gd name="T15" fmla="*/ 2147483647 h 47"/>
                <a:gd name="T16" fmla="*/ 2147483647 w 21"/>
                <a:gd name="T17" fmla="*/ 2147483647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0" name="Freeform 788"/>
            <p:cNvSpPr>
              <a:spLocks/>
            </p:cNvSpPr>
            <p:nvPr/>
          </p:nvSpPr>
          <p:spPr bwMode="auto">
            <a:xfrm>
              <a:off x="2949687" y="2387835"/>
              <a:ext cx="31354" cy="22554"/>
            </a:xfrm>
            <a:custGeom>
              <a:avLst/>
              <a:gdLst>
                <a:gd name="T0" fmla="*/ 0 w 21"/>
                <a:gd name="T1" fmla="*/ 2147483647 h 20"/>
                <a:gd name="T2" fmla="*/ 0 w 21"/>
                <a:gd name="T3" fmla="*/ 2147483647 h 20"/>
                <a:gd name="T4" fmla="*/ 0 w 21"/>
                <a:gd name="T5" fmla="*/ 2147483647 h 20"/>
                <a:gd name="T6" fmla="*/ 2147483647 w 21"/>
                <a:gd name="T7" fmla="*/ 2147483647 h 20"/>
                <a:gd name="T8" fmla="*/ 2147483647 w 21"/>
                <a:gd name="T9" fmla="*/ 2147483647 h 20"/>
                <a:gd name="T10" fmla="*/ 2147483647 w 21"/>
                <a:gd name="T11" fmla="*/ 2147483647 h 20"/>
                <a:gd name="T12" fmla="*/ 2147483647 w 21"/>
                <a:gd name="T13" fmla="*/ 0 h 20"/>
                <a:gd name="T14" fmla="*/ 2147483647 w 21"/>
                <a:gd name="T15" fmla="*/ 2147483647 h 20"/>
                <a:gd name="T16" fmla="*/ 2147483647 w 21"/>
                <a:gd name="T17" fmla="*/ 2147483647 h 20"/>
                <a:gd name="T18" fmla="*/ 2147483647 w 21"/>
                <a:gd name="T19" fmla="*/ 2147483647 h 20"/>
                <a:gd name="T20" fmla="*/ 2147483647 w 21"/>
                <a:gd name="T21" fmla="*/ 2147483647 h 20"/>
                <a:gd name="T22" fmla="*/ 2147483647 w 21"/>
                <a:gd name="T23" fmla="*/ 2147483647 h 20"/>
                <a:gd name="T24" fmla="*/ 2147483647 w 21"/>
                <a:gd name="T25" fmla="*/ 2147483647 h 20"/>
                <a:gd name="T26" fmla="*/ 2147483647 w 21"/>
                <a:gd name="T27" fmla="*/ 2147483647 h 20"/>
                <a:gd name="T28" fmla="*/ 2147483647 w 21"/>
                <a:gd name="T29" fmla="*/ 2147483647 h 20"/>
                <a:gd name="T30" fmla="*/ 2147483647 w 21"/>
                <a:gd name="T31" fmla="*/ 2147483647 h 20"/>
                <a:gd name="T32" fmla="*/ 2147483647 w 21"/>
                <a:gd name="T33" fmla="*/ 2147483647 h 20"/>
                <a:gd name="T34" fmla="*/ 2147483647 w 21"/>
                <a:gd name="T35" fmla="*/ 2147483647 h 20"/>
                <a:gd name="T36" fmla="*/ 0 w 21"/>
                <a:gd name="T37" fmla="*/ 2147483647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1" name="Freeform 789"/>
            <p:cNvSpPr>
              <a:spLocks/>
            </p:cNvSpPr>
            <p:nvPr/>
          </p:nvSpPr>
          <p:spPr bwMode="auto">
            <a:xfrm>
              <a:off x="2949687" y="2396296"/>
              <a:ext cx="31354" cy="11277"/>
            </a:xfrm>
            <a:custGeom>
              <a:avLst/>
              <a:gdLst>
                <a:gd name="T0" fmla="*/ 0 w 22"/>
                <a:gd name="T1" fmla="*/ 2147483647 h 10"/>
                <a:gd name="T2" fmla="*/ 2147483647 w 22"/>
                <a:gd name="T3" fmla="*/ 2147483647 h 10"/>
                <a:gd name="T4" fmla="*/ 2147483647 w 22"/>
                <a:gd name="T5" fmla="*/ 2147483647 h 10"/>
                <a:gd name="T6" fmla="*/ 2147483647 w 22"/>
                <a:gd name="T7" fmla="*/ 2147483647 h 10"/>
                <a:gd name="T8" fmla="*/ 2147483647 w 22"/>
                <a:gd name="T9" fmla="*/ 2147483647 h 10"/>
                <a:gd name="T10" fmla="*/ 2147483647 w 22"/>
                <a:gd name="T11" fmla="*/ 2147483647 h 10"/>
                <a:gd name="T12" fmla="*/ 2147483647 w 22"/>
                <a:gd name="T13" fmla="*/ 2147483647 h 10"/>
                <a:gd name="T14" fmla="*/ 2147483647 w 22"/>
                <a:gd name="T15" fmla="*/ 2147483647 h 10"/>
                <a:gd name="T16" fmla="*/ 2147483647 w 22"/>
                <a:gd name="T17" fmla="*/ 0 h 10"/>
                <a:gd name="T18" fmla="*/ 2147483647 w 22"/>
                <a:gd name="T19" fmla="*/ 0 h 10"/>
                <a:gd name="T20" fmla="*/ 2147483647 w 22"/>
                <a:gd name="T21" fmla="*/ 2147483647 h 10"/>
                <a:gd name="T22" fmla="*/ 2147483647 w 22"/>
                <a:gd name="T23" fmla="*/ 2147483647 h 10"/>
                <a:gd name="T24" fmla="*/ 2147483647 w 22"/>
                <a:gd name="T25" fmla="*/ 2147483647 h 10"/>
                <a:gd name="T26" fmla="*/ 2147483647 w 22"/>
                <a:gd name="T27" fmla="*/ 2147483647 h 10"/>
                <a:gd name="T28" fmla="*/ 2147483647 w 22"/>
                <a:gd name="T29" fmla="*/ 2147483647 h 10"/>
                <a:gd name="T30" fmla="*/ 2147483647 w 22"/>
                <a:gd name="T31" fmla="*/ 2147483647 h 10"/>
                <a:gd name="T32" fmla="*/ 0 w 22"/>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2" name="Freeform 790"/>
            <p:cNvSpPr>
              <a:spLocks/>
            </p:cNvSpPr>
            <p:nvPr/>
          </p:nvSpPr>
          <p:spPr bwMode="auto">
            <a:xfrm>
              <a:off x="2995151" y="2387838"/>
              <a:ext cx="32922" cy="18325"/>
            </a:xfrm>
            <a:custGeom>
              <a:avLst/>
              <a:gdLst>
                <a:gd name="T0" fmla="*/ 0 w 24"/>
                <a:gd name="T1" fmla="*/ 2147483647 h 17"/>
                <a:gd name="T2" fmla="*/ 2147483647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3" name="Freeform 791"/>
            <p:cNvSpPr>
              <a:spLocks/>
            </p:cNvSpPr>
            <p:nvPr/>
          </p:nvSpPr>
          <p:spPr bwMode="auto">
            <a:xfrm>
              <a:off x="3001428" y="2392065"/>
              <a:ext cx="28219" cy="14096"/>
            </a:xfrm>
            <a:custGeom>
              <a:avLst/>
              <a:gdLst>
                <a:gd name="T0" fmla="*/ 0 w 20"/>
                <a:gd name="T1" fmla="*/ 0 h 12"/>
                <a:gd name="T2" fmla="*/ 0 w 20"/>
                <a:gd name="T3" fmla="*/ 2147483647 h 12"/>
                <a:gd name="T4" fmla="*/ 2147483647 w 20"/>
                <a:gd name="T5" fmla="*/ 2147483647 h 12"/>
                <a:gd name="T6" fmla="*/ 2147483647 w 20"/>
                <a:gd name="T7" fmla="*/ 2147483647 h 12"/>
                <a:gd name="T8" fmla="*/ 2147483647 w 20"/>
                <a:gd name="T9" fmla="*/ 2147483647 h 12"/>
                <a:gd name="T10" fmla="*/ 2147483647 w 20"/>
                <a:gd name="T11" fmla="*/ 2147483647 h 12"/>
                <a:gd name="T12" fmla="*/ 2147483647 w 20"/>
                <a:gd name="T13" fmla="*/ 2147483647 h 12"/>
                <a:gd name="T14" fmla="*/ 2147483647 w 20"/>
                <a:gd name="T15" fmla="*/ 2147483647 h 12"/>
                <a:gd name="T16" fmla="*/ 2147483647 w 20"/>
                <a:gd name="T17" fmla="*/ 2147483647 h 12"/>
                <a:gd name="T18" fmla="*/ 2147483647 w 20"/>
                <a:gd name="T19" fmla="*/ 2147483647 h 12"/>
                <a:gd name="T20" fmla="*/ 2147483647 w 20"/>
                <a:gd name="T21" fmla="*/ 2147483647 h 12"/>
                <a:gd name="T22" fmla="*/ 2147483647 w 20"/>
                <a:gd name="T23" fmla="*/ 2147483647 h 12"/>
                <a:gd name="T24" fmla="*/ 2147483647 w 20"/>
                <a:gd name="T25" fmla="*/ 2147483647 h 12"/>
                <a:gd name="T26" fmla="*/ 2147483647 w 20"/>
                <a:gd name="T27" fmla="*/ 2147483647 h 12"/>
                <a:gd name="T28" fmla="*/ 2147483647 w 20"/>
                <a:gd name="T29" fmla="*/ 2147483647 h 12"/>
                <a:gd name="T30" fmla="*/ 2147483647 w 20"/>
                <a:gd name="T31" fmla="*/ 2147483647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4" name="Freeform 792"/>
            <p:cNvSpPr>
              <a:spLocks/>
            </p:cNvSpPr>
            <p:nvPr/>
          </p:nvSpPr>
          <p:spPr bwMode="auto">
            <a:xfrm>
              <a:off x="2963798" y="2480868"/>
              <a:ext cx="14108" cy="19734"/>
            </a:xfrm>
            <a:custGeom>
              <a:avLst/>
              <a:gdLst>
                <a:gd name="T0" fmla="*/ 2147483647 w 9"/>
                <a:gd name="T1" fmla="*/ 0 h 18"/>
                <a:gd name="T2" fmla="*/ 2147483647 w 9"/>
                <a:gd name="T3" fmla="*/ 2147483647 h 18"/>
                <a:gd name="T4" fmla="*/ 2147483647 w 9"/>
                <a:gd name="T5" fmla="*/ 2147483647 h 18"/>
                <a:gd name="T6" fmla="*/ 0 w 9"/>
                <a:gd name="T7" fmla="*/ 2147483647 h 18"/>
                <a:gd name="T8" fmla="*/ 0 w 9"/>
                <a:gd name="T9" fmla="*/ 2147483647 h 18"/>
                <a:gd name="T10" fmla="*/ 2147483647 w 9"/>
                <a:gd name="T11" fmla="*/ 2147483647 h 18"/>
                <a:gd name="T12" fmla="*/ 2147483647 w 9"/>
                <a:gd name="T13" fmla="*/ 2147483647 h 18"/>
                <a:gd name="T14" fmla="*/ 2147483647 w 9"/>
                <a:gd name="T15" fmla="*/ 2147483647 h 18"/>
                <a:gd name="T16" fmla="*/ 2147483647 w 9"/>
                <a:gd name="T17" fmla="*/ 2147483647 h 18"/>
                <a:gd name="T18" fmla="*/ 2147483647 w 9"/>
                <a:gd name="T19" fmla="*/ 2147483647 h 18"/>
                <a:gd name="T20" fmla="*/ 2147483647 w 9"/>
                <a:gd name="T21" fmla="*/ 2147483647 h 18"/>
                <a:gd name="T22" fmla="*/ 2147483647 w 9"/>
                <a:gd name="T23" fmla="*/ 2147483647 h 18"/>
                <a:gd name="T24" fmla="*/ 2147483647 w 9"/>
                <a:gd name="T25" fmla="*/ 2147483647 h 18"/>
                <a:gd name="T26" fmla="*/ 2147483647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5" name="Freeform 793"/>
            <p:cNvSpPr>
              <a:spLocks/>
            </p:cNvSpPr>
            <p:nvPr/>
          </p:nvSpPr>
          <p:spPr bwMode="auto">
            <a:xfrm>
              <a:off x="3017102" y="2465367"/>
              <a:ext cx="17245" cy="18323"/>
            </a:xfrm>
            <a:custGeom>
              <a:avLst/>
              <a:gdLst>
                <a:gd name="T0" fmla="*/ 0 w 12"/>
                <a:gd name="T1" fmla="*/ 2147483647 h 17"/>
                <a:gd name="T2" fmla="*/ 0 w 12"/>
                <a:gd name="T3" fmla="*/ 2147483647 h 17"/>
                <a:gd name="T4" fmla="*/ 2147483647 w 12"/>
                <a:gd name="T5" fmla="*/ 2147483647 h 17"/>
                <a:gd name="T6" fmla="*/ 2147483647 w 12"/>
                <a:gd name="T7" fmla="*/ 2147483647 h 17"/>
                <a:gd name="T8" fmla="*/ 2147483647 w 12"/>
                <a:gd name="T9" fmla="*/ 2147483647 h 17"/>
                <a:gd name="T10" fmla="*/ 2147483647 w 12"/>
                <a:gd name="T11" fmla="*/ 2147483647 h 17"/>
                <a:gd name="T12" fmla="*/ 2147483647 w 12"/>
                <a:gd name="T13" fmla="*/ 2147483647 h 17"/>
                <a:gd name="T14" fmla="*/ 2147483647 w 12"/>
                <a:gd name="T15" fmla="*/ 2147483647 h 17"/>
                <a:gd name="T16" fmla="*/ 2147483647 w 12"/>
                <a:gd name="T17" fmla="*/ 2147483647 h 17"/>
                <a:gd name="T18" fmla="*/ 2147483647 w 12"/>
                <a:gd name="T19" fmla="*/ 2147483647 h 17"/>
                <a:gd name="T20" fmla="*/ 2147483647 w 12"/>
                <a:gd name="T21" fmla="*/ 2147483647 h 17"/>
                <a:gd name="T22" fmla="*/ 2147483647 w 12"/>
                <a:gd name="T23" fmla="*/ 2147483647 h 17"/>
                <a:gd name="T24" fmla="*/ 2147483647 w 12"/>
                <a:gd name="T25" fmla="*/ 0 h 17"/>
                <a:gd name="T26" fmla="*/ 0 w 12"/>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6" name="Freeform 794"/>
            <p:cNvSpPr>
              <a:spLocks/>
            </p:cNvSpPr>
            <p:nvPr/>
          </p:nvSpPr>
          <p:spPr bwMode="auto">
            <a:xfrm>
              <a:off x="2959094" y="2383608"/>
              <a:ext cx="4704" cy="5638"/>
            </a:xfrm>
            <a:custGeom>
              <a:avLst/>
              <a:gdLst>
                <a:gd name="T0" fmla="*/ 0 w 4"/>
                <a:gd name="T1" fmla="*/ 2147483647 h 7"/>
                <a:gd name="T2" fmla="*/ 0 w 4"/>
                <a:gd name="T3" fmla="*/ 0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7" name="Freeform 795"/>
            <p:cNvSpPr>
              <a:spLocks/>
            </p:cNvSpPr>
            <p:nvPr/>
          </p:nvSpPr>
          <p:spPr bwMode="auto">
            <a:xfrm>
              <a:off x="3017104" y="2380792"/>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8" name="Freeform 796"/>
            <p:cNvSpPr>
              <a:spLocks/>
            </p:cNvSpPr>
            <p:nvPr/>
          </p:nvSpPr>
          <p:spPr bwMode="auto">
            <a:xfrm>
              <a:off x="3239716" y="2432941"/>
              <a:ext cx="31354" cy="28192"/>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2147483647 w 21"/>
                <a:gd name="T43" fmla="*/ 2147483647 h 27"/>
                <a:gd name="T44" fmla="*/ 2147483647 w 21"/>
                <a:gd name="T45" fmla="*/ 2147483647 h 27"/>
                <a:gd name="T46" fmla="*/ 2147483647 w 21"/>
                <a:gd name="T47" fmla="*/ 2147483647 h 27"/>
                <a:gd name="T48" fmla="*/ 2147483647 w 21"/>
                <a:gd name="T49" fmla="*/ 2147483647 h 27"/>
                <a:gd name="T50" fmla="*/ 2147483647 w 21"/>
                <a:gd name="T51" fmla="*/ 0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0 w 21"/>
                <a:gd name="T65" fmla="*/ 2147483647 h 27"/>
                <a:gd name="T66" fmla="*/ 0 w 21"/>
                <a:gd name="T67" fmla="*/ 2147483647 h 27"/>
                <a:gd name="T68" fmla="*/ 0 w 21"/>
                <a:gd name="T69" fmla="*/ 2147483647 h 27"/>
                <a:gd name="T70" fmla="*/ 0 w 21"/>
                <a:gd name="T71" fmla="*/ 2147483647 h 27"/>
                <a:gd name="T72" fmla="*/ 0 w 21"/>
                <a:gd name="T73" fmla="*/ 2147483647 h 27"/>
                <a:gd name="T74" fmla="*/ 0 w 21"/>
                <a:gd name="T75" fmla="*/ 2147483647 h 27"/>
                <a:gd name="T76" fmla="*/ 2147483647 w 21"/>
                <a:gd name="T77" fmla="*/ 2147483647 h 27"/>
                <a:gd name="T78" fmla="*/ 2147483647 w 21"/>
                <a:gd name="T79" fmla="*/ 2147483647 h 27"/>
                <a:gd name="T80" fmla="*/ 2147483647 w 21"/>
                <a:gd name="T81" fmla="*/ 2147483647 h 27"/>
                <a:gd name="T82" fmla="*/ 2147483647 w 21"/>
                <a:gd name="T83" fmla="*/ 2147483647 h 27"/>
                <a:gd name="T84" fmla="*/ 2147483647 w 21"/>
                <a:gd name="T85" fmla="*/ 2147483647 h 27"/>
                <a:gd name="T86" fmla="*/ 2147483647 w 21"/>
                <a:gd name="T87" fmla="*/ 2147483647 h 27"/>
                <a:gd name="T88" fmla="*/ 2147483647 w 21"/>
                <a:gd name="T89" fmla="*/ 2147483647 h 27"/>
                <a:gd name="T90" fmla="*/ 2147483647 w 21"/>
                <a:gd name="T91" fmla="*/ 2147483647 h 27"/>
                <a:gd name="T92" fmla="*/ 2147483647 w 21"/>
                <a:gd name="T93" fmla="*/ 2147483647 h 27"/>
                <a:gd name="T94" fmla="*/ 2147483647 w 21"/>
                <a:gd name="T95" fmla="*/ 2147483647 h 27"/>
                <a:gd name="T96" fmla="*/ 2147483647 w 21"/>
                <a:gd name="T97" fmla="*/ 2147483647 h 27"/>
                <a:gd name="T98" fmla="*/ 2147483647 w 21"/>
                <a:gd name="T99" fmla="*/ 2147483647 h 27"/>
                <a:gd name="T100" fmla="*/ 2147483647 w 21"/>
                <a:gd name="T101" fmla="*/ 2147483647 h 27"/>
                <a:gd name="T102" fmla="*/ 2147483647 w 21"/>
                <a:gd name="T103" fmla="*/ 2147483647 h 27"/>
                <a:gd name="T104" fmla="*/ 2147483647 w 21"/>
                <a:gd name="T105" fmla="*/ 2147483647 h 27"/>
                <a:gd name="T106" fmla="*/ 2147483647 w 21"/>
                <a:gd name="T107" fmla="*/ 2147483647 h 27"/>
                <a:gd name="T108" fmla="*/ 2147483647 w 21"/>
                <a:gd name="T109" fmla="*/ 2147483647 h 27"/>
                <a:gd name="T110" fmla="*/ 2147483647 w 21"/>
                <a:gd name="T111" fmla="*/ 2147483647 h 27"/>
                <a:gd name="T112" fmla="*/ 2147483647 w 21"/>
                <a:gd name="T113" fmla="*/ 2147483647 h 27"/>
                <a:gd name="T114" fmla="*/ 2147483647 w 21"/>
                <a:gd name="T115" fmla="*/ 2147483647 h 27"/>
                <a:gd name="T116" fmla="*/ 2147483647 w 21"/>
                <a:gd name="T117" fmla="*/ 2147483647 h 27"/>
                <a:gd name="T118" fmla="*/ 2147483647 w 21"/>
                <a:gd name="T119" fmla="*/ 2147483647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9" name="Freeform 797"/>
            <p:cNvSpPr>
              <a:spLocks/>
            </p:cNvSpPr>
            <p:nvPr/>
          </p:nvSpPr>
          <p:spPr bwMode="auto">
            <a:xfrm>
              <a:off x="3263233" y="2445628"/>
              <a:ext cx="7839" cy="5638"/>
            </a:xfrm>
            <a:custGeom>
              <a:avLst/>
              <a:gdLst>
                <a:gd name="T0" fmla="*/ 2147483647 w 4"/>
                <a:gd name="T1" fmla="*/ 0 h 5"/>
                <a:gd name="T2" fmla="*/ 0 w 4"/>
                <a:gd name="T3" fmla="*/ 0 h 5"/>
                <a:gd name="T4" fmla="*/ 0 w 4"/>
                <a:gd name="T5" fmla="*/ 2147483647 h 5"/>
                <a:gd name="T6" fmla="*/ 0 w 4"/>
                <a:gd name="T7" fmla="*/ 2147483647 h 5"/>
                <a:gd name="T8" fmla="*/ 0 w 4"/>
                <a:gd name="T9" fmla="*/ 2147483647 h 5"/>
                <a:gd name="T10" fmla="*/ 0 w 4"/>
                <a:gd name="T11" fmla="*/ 2147483647 h 5"/>
                <a:gd name="T12" fmla="*/ 0 w 4"/>
                <a:gd name="T13" fmla="*/ 2147483647 h 5"/>
                <a:gd name="T14" fmla="*/ 0 w 4"/>
                <a:gd name="T15" fmla="*/ 2147483647 h 5"/>
                <a:gd name="T16" fmla="*/ 0 w 4"/>
                <a:gd name="T17" fmla="*/ 2147483647 h 5"/>
                <a:gd name="T18" fmla="*/ 2147483647 w 4"/>
                <a:gd name="T19" fmla="*/ 2147483647 h 5"/>
                <a:gd name="T20" fmla="*/ 2147483647 w 4"/>
                <a:gd name="T21" fmla="*/ 2147483647 h 5"/>
                <a:gd name="T22" fmla="*/ 2147483647 w 4"/>
                <a:gd name="T23" fmla="*/ 2147483647 h 5"/>
                <a:gd name="T24" fmla="*/ 2147483647 w 4"/>
                <a:gd name="T25" fmla="*/ 2147483647 h 5"/>
                <a:gd name="T26" fmla="*/ 2147483647 w 4"/>
                <a:gd name="T27" fmla="*/ 2147483647 h 5"/>
                <a:gd name="T28" fmla="*/ 2147483647 w 4"/>
                <a:gd name="T29" fmla="*/ 2147483647 h 5"/>
                <a:gd name="T30" fmla="*/ 2147483647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0" name="Freeform 798"/>
            <p:cNvSpPr>
              <a:spLocks/>
            </p:cNvSpPr>
            <p:nvPr/>
          </p:nvSpPr>
          <p:spPr bwMode="auto">
            <a:xfrm>
              <a:off x="2742751" y="2290578"/>
              <a:ext cx="722719" cy="491943"/>
            </a:xfrm>
            <a:custGeom>
              <a:avLst/>
              <a:gdLst>
                <a:gd name="T0" fmla="*/ 2147483647 w 519"/>
                <a:gd name="T1" fmla="*/ 0 h 461"/>
                <a:gd name="T2" fmla="*/ 0 w 519"/>
                <a:gd name="T3" fmla="*/ 2147483647 h 461"/>
                <a:gd name="T4" fmla="*/ 2147483647 w 519"/>
                <a:gd name="T5" fmla="*/ 2147483647 h 461"/>
                <a:gd name="T6" fmla="*/ 2147483647 w 519"/>
                <a:gd name="T7" fmla="*/ 2147483647 h 461"/>
                <a:gd name="T8" fmla="*/ 2147483647 w 519"/>
                <a:gd name="T9" fmla="*/ 2147483647 h 461"/>
                <a:gd name="T10" fmla="*/ 2147483647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1" name="Freeform 799"/>
            <p:cNvSpPr>
              <a:spLocks/>
            </p:cNvSpPr>
            <p:nvPr/>
          </p:nvSpPr>
          <p:spPr bwMode="auto">
            <a:xfrm>
              <a:off x="3264801" y="2523156"/>
              <a:ext cx="18813" cy="14096"/>
            </a:xfrm>
            <a:custGeom>
              <a:avLst/>
              <a:gdLst>
                <a:gd name="T0" fmla="*/ 2147483647 w 13"/>
                <a:gd name="T1" fmla="*/ 2147483647 h 12"/>
                <a:gd name="T2" fmla="*/ 2147483647 w 13"/>
                <a:gd name="T3" fmla="*/ 2147483647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0 h 12"/>
                <a:gd name="T20" fmla="*/ 2147483647 w 13"/>
                <a:gd name="T21" fmla="*/ 2147483647 h 12"/>
                <a:gd name="T22" fmla="*/ 2147483647 w 13"/>
                <a:gd name="T23" fmla="*/ 0 h 12"/>
                <a:gd name="T24" fmla="*/ 2147483647 w 13"/>
                <a:gd name="T25" fmla="*/ 2147483647 h 12"/>
                <a:gd name="T26" fmla="*/ 2147483647 w 13"/>
                <a:gd name="T27" fmla="*/ 2147483647 h 12"/>
                <a:gd name="T28" fmla="*/ 0 w 13"/>
                <a:gd name="T29" fmla="*/ 2147483647 h 12"/>
                <a:gd name="T30" fmla="*/ 2147483647 w 13"/>
                <a:gd name="T31" fmla="*/ 2147483647 h 12"/>
                <a:gd name="T32" fmla="*/ 2147483647 w 13"/>
                <a:gd name="T33" fmla="*/ 2147483647 h 12"/>
                <a:gd name="T34" fmla="*/ 2147483647 w 13"/>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2" name="Freeform 800"/>
            <p:cNvSpPr>
              <a:spLocks/>
            </p:cNvSpPr>
            <p:nvPr/>
          </p:nvSpPr>
          <p:spPr bwMode="auto">
            <a:xfrm>
              <a:off x="3222470" y="2537251"/>
              <a:ext cx="17246" cy="12686"/>
            </a:xfrm>
            <a:custGeom>
              <a:avLst/>
              <a:gdLst>
                <a:gd name="T0" fmla="*/ 2147483647 w 13"/>
                <a:gd name="T1" fmla="*/ 0 h 12"/>
                <a:gd name="T2" fmla="*/ 2147483647 w 13"/>
                <a:gd name="T3" fmla="*/ 2147483647 h 12"/>
                <a:gd name="T4" fmla="*/ 2147483647 w 13"/>
                <a:gd name="T5" fmla="*/ 0 h 12"/>
                <a:gd name="T6" fmla="*/ 2147483647 w 13"/>
                <a:gd name="T7" fmla="*/ 2147483647 h 12"/>
                <a:gd name="T8" fmla="*/ 2147483647 w 13"/>
                <a:gd name="T9" fmla="*/ 2147483647 h 12"/>
                <a:gd name="T10" fmla="*/ 0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3" name="Freeform 801"/>
            <p:cNvSpPr>
              <a:spLocks/>
            </p:cNvSpPr>
            <p:nvPr/>
          </p:nvSpPr>
          <p:spPr bwMode="auto">
            <a:xfrm>
              <a:off x="3267937" y="2559806"/>
              <a:ext cx="17245" cy="11277"/>
            </a:xfrm>
            <a:custGeom>
              <a:avLst/>
              <a:gdLst>
                <a:gd name="T0" fmla="*/ 2147483647 w 13"/>
                <a:gd name="T1" fmla="*/ 2147483647 h 11"/>
                <a:gd name="T2" fmla="*/ 2147483647 w 13"/>
                <a:gd name="T3" fmla="*/ 0 h 11"/>
                <a:gd name="T4" fmla="*/ 2147483647 w 13"/>
                <a:gd name="T5" fmla="*/ 2147483647 h 11"/>
                <a:gd name="T6" fmla="*/ 2147483647 w 13"/>
                <a:gd name="T7" fmla="*/ 0 h 11"/>
                <a:gd name="T8" fmla="*/ 2147483647 w 13"/>
                <a:gd name="T9" fmla="*/ 2147483647 h 11"/>
                <a:gd name="T10" fmla="*/ 2147483647 w 13"/>
                <a:gd name="T11" fmla="*/ 2147483647 h 11"/>
                <a:gd name="T12" fmla="*/ 2147483647 w 13"/>
                <a:gd name="T13" fmla="*/ 2147483647 h 11"/>
                <a:gd name="T14" fmla="*/ 0 w 13"/>
                <a:gd name="T15" fmla="*/ 2147483647 h 11"/>
                <a:gd name="T16" fmla="*/ 2147483647 w 13"/>
                <a:gd name="T17" fmla="*/ 2147483647 h 11"/>
                <a:gd name="T18" fmla="*/ 2147483647 w 13"/>
                <a:gd name="T19" fmla="*/ 2147483647 h 11"/>
                <a:gd name="T20" fmla="*/ 2147483647 w 13"/>
                <a:gd name="T21" fmla="*/ 2147483647 h 11"/>
                <a:gd name="T22" fmla="*/ 2147483647 w 13"/>
                <a:gd name="T23" fmla="*/ 2147483647 h 11"/>
                <a:gd name="T24" fmla="*/ 2147483647 w 13"/>
                <a:gd name="T25" fmla="*/ 2147483647 h 11"/>
                <a:gd name="T26" fmla="*/ 2147483647 w 13"/>
                <a:gd name="T27" fmla="*/ 2147483647 h 11"/>
                <a:gd name="T28" fmla="*/ 2147483647 w 13"/>
                <a:gd name="T29" fmla="*/ 2147483647 h 11"/>
                <a:gd name="T30" fmla="*/ 2147483647 w 13"/>
                <a:gd name="T31" fmla="*/ 2147483647 h 11"/>
                <a:gd name="T32" fmla="*/ 2147483647 w 13"/>
                <a:gd name="T33" fmla="*/ 2147483647 h 11"/>
                <a:gd name="T34" fmla="*/ 2147483647 w 13"/>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4" name="Freeform 802"/>
            <p:cNvSpPr>
              <a:spLocks/>
            </p:cNvSpPr>
            <p:nvPr/>
          </p:nvSpPr>
          <p:spPr bwMode="auto">
            <a:xfrm>
              <a:off x="3180145" y="2551346"/>
              <a:ext cx="18813" cy="12686"/>
            </a:xfrm>
            <a:custGeom>
              <a:avLst/>
              <a:gdLst>
                <a:gd name="T0" fmla="*/ 2147483647 w 13"/>
                <a:gd name="T1" fmla="*/ 2147483647 h 12"/>
                <a:gd name="T2" fmla="*/ 2147483647 w 13"/>
                <a:gd name="T3" fmla="*/ 0 h 12"/>
                <a:gd name="T4" fmla="*/ 2147483647 w 13"/>
                <a:gd name="T5" fmla="*/ 2147483647 h 12"/>
                <a:gd name="T6" fmla="*/ 2147483647 w 13"/>
                <a:gd name="T7" fmla="*/ 0 h 12"/>
                <a:gd name="T8" fmla="*/ 2147483647 w 13"/>
                <a:gd name="T9" fmla="*/ 2147483647 h 12"/>
                <a:gd name="T10" fmla="*/ 2147483647 w 13"/>
                <a:gd name="T11" fmla="*/ 2147483647 h 12"/>
                <a:gd name="T12" fmla="*/ 0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214748364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5" name="Freeform 803"/>
            <p:cNvSpPr>
              <a:spLocks/>
            </p:cNvSpPr>
            <p:nvPr/>
          </p:nvSpPr>
          <p:spPr bwMode="auto">
            <a:xfrm>
              <a:off x="3434116" y="2525973"/>
              <a:ext cx="42327" cy="28192"/>
            </a:xfrm>
            <a:custGeom>
              <a:avLst/>
              <a:gdLst>
                <a:gd name="T0" fmla="*/ 0 w 31"/>
                <a:gd name="T1" fmla="*/ 2147483647 h 26"/>
                <a:gd name="T2" fmla="*/ 2147483647 w 31"/>
                <a:gd name="T3" fmla="*/ 2147483647 h 26"/>
                <a:gd name="T4" fmla="*/ 2147483647 w 31"/>
                <a:gd name="T5" fmla="*/ 2147483647 h 26"/>
                <a:gd name="T6" fmla="*/ 2147483647 w 31"/>
                <a:gd name="T7" fmla="*/ 0 h 26"/>
                <a:gd name="T8" fmla="*/ 0 w 31"/>
                <a:gd name="T9" fmla="*/ 2147483647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6" name="Freeform 804"/>
            <p:cNvSpPr>
              <a:spLocks/>
            </p:cNvSpPr>
            <p:nvPr/>
          </p:nvSpPr>
          <p:spPr bwMode="auto">
            <a:xfrm>
              <a:off x="3430982" y="2499193"/>
              <a:ext cx="53303" cy="26782"/>
            </a:xfrm>
            <a:custGeom>
              <a:avLst/>
              <a:gdLst>
                <a:gd name="T0" fmla="*/ 2147483647 w 39"/>
                <a:gd name="T1" fmla="*/ 0 h 25"/>
                <a:gd name="T2" fmla="*/ 2147483647 w 39"/>
                <a:gd name="T3" fmla="*/ 0 h 25"/>
                <a:gd name="T4" fmla="*/ 2147483647 w 39"/>
                <a:gd name="T5" fmla="*/ 0 h 25"/>
                <a:gd name="T6" fmla="*/ 2147483647 w 39"/>
                <a:gd name="T7" fmla="*/ 0 h 25"/>
                <a:gd name="T8" fmla="*/ 2147483647 w 39"/>
                <a:gd name="T9" fmla="*/ 2147483647 h 25"/>
                <a:gd name="T10" fmla="*/ 2147483647 w 39"/>
                <a:gd name="T11" fmla="*/ 2147483647 h 25"/>
                <a:gd name="T12" fmla="*/ 2147483647 w 39"/>
                <a:gd name="T13" fmla="*/ 2147483647 h 25"/>
                <a:gd name="T14" fmla="*/ 2147483647 w 39"/>
                <a:gd name="T15" fmla="*/ 2147483647 h 25"/>
                <a:gd name="T16" fmla="*/ 2147483647 w 39"/>
                <a:gd name="T17" fmla="*/ 2147483647 h 25"/>
                <a:gd name="T18" fmla="*/ 2147483647 w 39"/>
                <a:gd name="T19" fmla="*/ 2147483647 h 25"/>
                <a:gd name="T20" fmla="*/ 2147483647 w 39"/>
                <a:gd name="T21" fmla="*/ 2147483647 h 25"/>
                <a:gd name="T22" fmla="*/ 2147483647 w 39"/>
                <a:gd name="T23" fmla="*/ 2147483647 h 25"/>
                <a:gd name="T24" fmla="*/ 2147483647 w 39"/>
                <a:gd name="T25" fmla="*/ 2147483647 h 25"/>
                <a:gd name="T26" fmla="*/ 2147483647 w 39"/>
                <a:gd name="T27" fmla="*/ 2147483647 h 25"/>
                <a:gd name="T28" fmla="*/ 2147483647 w 39"/>
                <a:gd name="T29" fmla="*/ 2147483647 h 25"/>
                <a:gd name="T30" fmla="*/ 0 w 39"/>
                <a:gd name="T31" fmla="*/ 2147483647 h 25"/>
                <a:gd name="T32" fmla="*/ 0 w 39"/>
                <a:gd name="T33" fmla="*/ 2147483647 h 25"/>
                <a:gd name="T34" fmla="*/ 0 w 39"/>
                <a:gd name="T35" fmla="*/ 2147483647 h 25"/>
                <a:gd name="T36" fmla="*/ 0 w 39"/>
                <a:gd name="T37" fmla="*/ 2147483647 h 25"/>
                <a:gd name="T38" fmla="*/ 0 w 39"/>
                <a:gd name="T39" fmla="*/ 2147483647 h 25"/>
                <a:gd name="T40" fmla="*/ 0 w 39"/>
                <a:gd name="T41" fmla="*/ 2147483647 h 25"/>
                <a:gd name="T42" fmla="*/ 2147483647 w 39"/>
                <a:gd name="T43" fmla="*/ 2147483647 h 25"/>
                <a:gd name="T44" fmla="*/ 2147483647 w 39"/>
                <a:gd name="T45" fmla="*/ 2147483647 h 25"/>
                <a:gd name="T46" fmla="*/ 2147483647 w 39"/>
                <a:gd name="T47" fmla="*/ 2147483647 h 25"/>
                <a:gd name="T48" fmla="*/ 2147483647 w 39"/>
                <a:gd name="T49" fmla="*/ 2147483647 h 25"/>
                <a:gd name="T50" fmla="*/ 2147483647 w 39"/>
                <a:gd name="T51" fmla="*/ 2147483647 h 25"/>
                <a:gd name="T52" fmla="*/ 2147483647 w 39"/>
                <a:gd name="T53" fmla="*/ 2147483647 h 25"/>
                <a:gd name="T54" fmla="*/ 2147483647 w 39"/>
                <a:gd name="T55" fmla="*/ 2147483647 h 25"/>
                <a:gd name="T56" fmla="*/ 2147483647 w 39"/>
                <a:gd name="T57" fmla="*/ 2147483647 h 25"/>
                <a:gd name="T58" fmla="*/ 2147483647 w 39"/>
                <a:gd name="T59" fmla="*/ 2147483647 h 25"/>
                <a:gd name="T60" fmla="*/ 2147483647 w 39"/>
                <a:gd name="T61" fmla="*/ 2147483647 h 25"/>
                <a:gd name="T62" fmla="*/ 2147483647 w 39"/>
                <a:gd name="T63" fmla="*/ 2147483647 h 25"/>
                <a:gd name="T64" fmla="*/ 2147483647 w 39"/>
                <a:gd name="T65" fmla="*/ 2147483647 h 25"/>
                <a:gd name="T66" fmla="*/ 2147483647 w 39"/>
                <a:gd name="T67" fmla="*/ 2147483647 h 25"/>
                <a:gd name="T68" fmla="*/ 2147483647 w 39"/>
                <a:gd name="T69" fmla="*/ 2147483647 h 25"/>
                <a:gd name="T70" fmla="*/ 2147483647 w 39"/>
                <a:gd name="T71" fmla="*/ 2147483647 h 25"/>
                <a:gd name="T72" fmla="*/ 2147483647 w 39"/>
                <a:gd name="T73" fmla="*/ 2147483647 h 25"/>
                <a:gd name="T74" fmla="*/ 2147483647 w 39"/>
                <a:gd name="T75" fmla="*/ 2147483647 h 25"/>
                <a:gd name="T76" fmla="*/ 2147483647 w 39"/>
                <a:gd name="T77" fmla="*/ 2147483647 h 25"/>
                <a:gd name="T78" fmla="*/ 2147483647 w 39"/>
                <a:gd name="T79" fmla="*/ 2147483647 h 25"/>
                <a:gd name="T80" fmla="*/ 2147483647 w 39"/>
                <a:gd name="T81" fmla="*/ 2147483647 h 25"/>
                <a:gd name="T82" fmla="*/ 2147483647 w 39"/>
                <a:gd name="T83" fmla="*/ 2147483647 h 25"/>
                <a:gd name="T84" fmla="*/ 2147483647 w 39"/>
                <a:gd name="T85" fmla="*/ 2147483647 h 25"/>
                <a:gd name="T86" fmla="*/ 2147483647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7" name="Freeform 805"/>
            <p:cNvSpPr>
              <a:spLocks/>
            </p:cNvSpPr>
            <p:nvPr/>
          </p:nvSpPr>
          <p:spPr bwMode="auto">
            <a:xfrm>
              <a:off x="2905791" y="2541481"/>
              <a:ext cx="45464" cy="19734"/>
            </a:xfrm>
            <a:custGeom>
              <a:avLst/>
              <a:gdLst>
                <a:gd name="T0" fmla="*/ 2147483647 w 34"/>
                <a:gd name="T1" fmla="*/ 2147483647 h 18"/>
                <a:gd name="T2" fmla="*/ 2147483647 w 34"/>
                <a:gd name="T3" fmla="*/ 2147483647 h 18"/>
                <a:gd name="T4" fmla="*/ 2147483647 w 34"/>
                <a:gd name="T5" fmla="*/ 0 h 18"/>
                <a:gd name="T6" fmla="*/ 0 w 34"/>
                <a:gd name="T7" fmla="*/ 2147483647 h 18"/>
                <a:gd name="T8" fmla="*/ 2147483647 w 34"/>
                <a:gd name="T9" fmla="*/ 2147483647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8" name="Freeform 806"/>
            <p:cNvSpPr>
              <a:spLocks/>
            </p:cNvSpPr>
            <p:nvPr/>
          </p:nvSpPr>
          <p:spPr bwMode="auto">
            <a:xfrm>
              <a:off x="2899521" y="2509058"/>
              <a:ext cx="59574" cy="28192"/>
            </a:xfrm>
            <a:custGeom>
              <a:avLst/>
              <a:gdLst>
                <a:gd name="T0" fmla="*/ 2147483647 w 44"/>
                <a:gd name="T1" fmla="*/ 2147483647 h 27"/>
                <a:gd name="T2" fmla="*/ 2147483647 w 44"/>
                <a:gd name="T3" fmla="*/ 2147483647 h 27"/>
                <a:gd name="T4" fmla="*/ 2147483647 w 44"/>
                <a:gd name="T5" fmla="*/ 2147483647 h 27"/>
                <a:gd name="T6" fmla="*/ 2147483647 w 44"/>
                <a:gd name="T7" fmla="*/ 2147483647 h 27"/>
                <a:gd name="T8" fmla="*/ 2147483647 w 44"/>
                <a:gd name="T9" fmla="*/ 2147483647 h 27"/>
                <a:gd name="T10" fmla="*/ 2147483647 w 44"/>
                <a:gd name="T11" fmla="*/ 2147483647 h 27"/>
                <a:gd name="T12" fmla="*/ 2147483647 w 44"/>
                <a:gd name="T13" fmla="*/ 2147483647 h 27"/>
                <a:gd name="T14" fmla="*/ 2147483647 w 44"/>
                <a:gd name="T15" fmla="*/ 2147483647 h 27"/>
                <a:gd name="T16" fmla="*/ 2147483647 w 44"/>
                <a:gd name="T17" fmla="*/ 2147483647 h 27"/>
                <a:gd name="T18" fmla="*/ 2147483647 w 44"/>
                <a:gd name="T19" fmla="*/ 2147483647 h 27"/>
                <a:gd name="T20" fmla="*/ 2147483647 w 44"/>
                <a:gd name="T21" fmla="*/ 2147483647 h 27"/>
                <a:gd name="T22" fmla="*/ 2147483647 w 44"/>
                <a:gd name="T23" fmla="*/ 2147483647 h 27"/>
                <a:gd name="T24" fmla="*/ 2147483647 w 44"/>
                <a:gd name="T25" fmla="*/ 2147483647 h 27"/>
                <a:gd name="T26" fmla="*/ 2147483647 w 44"/>
                <a:gd name="T27" fmla="*/ 2147483647 h 27"/>
                <a:gd name="T28" fmla="*/ 2147483647 w 44"/>
                <a:gd name="T29" fmla="*/ 2147483647 h 27"/>
                <a:gd name="T30" fmla="*/ 2147483647 w 44"/>
                <a:gd name="T31" fmla="*/ 0 h 27"/>
                <a:gd name="T32" fmla="*/ 2147483647 w 44"/>
                <a:gd name="T33" fmla="*/ 0 h 27"/>
                <a:gd name="T34" fmla="*/ 2147483647 w 44"/>
                <a:gd name="T35" fmla="*/ 0 h 27"/>
                <a:gd name="T36" fmla="*/ 2147483647 w 44"/>
                <a:gd name="T37" fmla="*/ 0 h 27"/>
                <a:gd name="T38" fmla="*/ 2147483647 w 44"/>
                <a:gd name="T39" fmla="*/ 2147483647 h 27"/>
                <a:gd name="T40" fmla="*/ 2147483647 w 44"/>
                <a:gd name="T41" fmla="*/ 2147483647 h 27"/>
                <a:gd name="T42" fmla="*/ 2147483647 w 44"/>
                <a:gd name="T43" fmla="*/ 2147483647 h 27"/>
                <a:gd name="T44" fmla="*/ 2147483647 w 44"/>
                <a:gd name="T45" fmla="*/ 2147483647 h 27"/>
                <a:gd name="T46" fmla="*/ 2147483647 w 44"/>
                <a:gd name="T47" fmla="*/ 2147483647 h 27"/>
                <a:gd name="T48" fmla="*/ 2147483647 w 44"/>
                <a:gd name="T49" fmla="*/ 2147483647 h 27"/>
                <a:gd name="T50" fmla="*/ 2147483647 w 44"/>
                <a:gd name="T51" fmla="*/ 2147483647 h 27"/>
                <a:gd name="T52" fmla="*/ 0 w 44"/>
                <a:gd name="T53" fmla="*/ 2147483647 h 27"/>
                <a:gd name="T54" fmla="*/ 0 w 44"/>
                <a:gd name="T55" fmla="*/ 2147483647 h 27"/>
                <a:gd name="T56" fmla="*/ 0 w 44"/>
                <a:gd name="T57" fmla="*/ 2147483647 h 27"/>
                <a:gd name="T58" fmla="*/ 0 w 44"/>
                <a:gd name="T59" fmla="*/ 2147483647 h 27"/>
                <a:gd name="T60" fmla="*/ 0 w 44"/>
                <a:gd name="T61" fmla="*/ 2147483647 h 27"/>
                <a:gd name="T62" fmla="*/ 0 w 44"/>
                <a:gd name="T63" fmla="*/ 2147483647 h 27"/>
                <a:gd name="T64" fmla="*/ 0 w 44"/>
                <a:gd name="T65" fmla="*/ 2147483647 h 27"/>
                <a:gd name="T66" fmla="*/ 0 w 44"/>
                <a:gd name="T67" fmla="*/ 2147483647 h 27"/>
                <a:gd name="T68" fmla="*/ 0 w 44"/>
                <a:gd name="T69" fmla="*/ 2147483647 h 27"/>
                <a:gd name="T70" fmla="*/ 0 w 44"/>
                <a:gd name="T71" fmla="*/ 2147483647 h 27"/>
                <a:gd name="T72" fmla="*/ 0 w 44"/>
                <a:gd name="T73" fmla="*/ 2147483647 h 27"/>
                <a:gd name="T74" fmla="*/ 0 w 44"/>
                <a:gd name="T75" fmla="*/ 2147483647 h 27"/>
                <a:gd name="T76" fmla="*/ 2147483647 w 44"/>
                <a:gd name="T77" fmla="*/ 2147483647 h 27"/>
                <a:gd name="T78" fmla="*/ 2147483647 w 44"/>
                <a:gd name="T79" fmla="*/ 2147483647 h 27"/>
                <a:gd name="T80" fmla="*/ 2147483647 w 44"/>
                <a:gd name="T81" fmla="*/ 2147483647 h 27"/>
                <a:gd name="T82" fmla="*/ 2147483647 w 44"/>
                <a:gd name="T83" fmla="*/ 2147483647 h 27"/>
                <a:gd name="T84" fmla="*/ 2147483647 w 44"/>
                <a:gd name="T85" fmla="*/ 2147483647 h 27"/>
                <a:gd name="T86" fmla="*/ 2147483647 w 44"/>
                <a:gd name="T87" fmla="*/ 2147483647 h 27"/>
                <a:gd name="T88" fmla="*/ 2147483647 w 44"/>
                <a:gd name="T89" fmla="*/ 2147483647 h 27"/>
                <a:gd name="T90" fmla="*/ 2147483647 w 44"/>
                <a:gd name="T91" fmla="*/ 214748364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9" name="Freeform 807"/>
            <p:cNvSpPr>
              <a:spLocks/>
            </p:cNvSpPr>
            <p:nvPr/>
          </p:nvSpPr>
          <p:spPr bwMode="auto">
            <a:xfrm>
              <a:off x="2766265" y="2517517"/>
              <a:ext cx="59574" cy="29602"/>
            </a:xfrm>
            <a:custGeom>
              <a:avLst/>
              <a:gdLst>
                <a:gd name="T0" fmla="*/ 2147483647 w 43"/>
                <a:gd name="T1" fmla="*/ 2147483647 h 28"/>
                <a:gd name="T2" fmla="*/ 2147483647 w 43"/>
                <a:gd name="T3" fmla="*/ 2147483647 h 28"/>
                <a:gd name="T4" fmla="*/ 2147483647 w 43"/>
                <a:gd name="T5" fmla="*/ 2147483647 h 28"/>
                <a:gd name="T6" fmla="*/ 2147483647 w 43"/>
                <a:gd name="T7" fmla="*/ 2147483647 h 28"/>
                <a:gd name="T8" fmla="*/ 2147483647 w 43"/>
                <a:gd name="T9" fmla="*/ 2147483647 h 28"/>
                <a:gd name="T10" fmla="*/ 2147483647 w 43"/>
                <a:gd name="T11" fmla="*/ 2147483647 h 28"/>
                <a:gd name="T12" fmla="*/ 2147483647 w 43"/>
                <a:gd name="T13" fmla="*/ 2147483647 h 28"/>
                <a:gd name="T14" fmla="*/ 2147483647 w 43"/>
                <a:gd name="T15" fmla="*/ 2147483647 h 28"/>
                <a:gd name="T16" fmla="*/ 2147483647 w 43"/>
                <a:gd name="T17" fmla="*/ 2147483647 h 28"/>
                <a:gd name="T18" fmla="*/ 2147483647 w 43"/>
                <a:gd name="T19" fmla="*/ 2147483647 h 28"/>
                <a:gd name="T20" fmla="*/ 2147483647 w 43"/>
                <a:gd name="T21" fmla="*/ 2147483647 h 28"/>
                <a:gd name="T22" fmla="*/ 2147483647 w 43"/>
                <a:gd name="T23" fmla="*/ 2147483647 h 28"/>
                <a:gd name="T24" fmla="*/ 2147483647 w 43"/>
                <a:gd name="T25" fmla="*/ 2147483647 h 28"/>
                <a:gd name="T26" fmla="*/ 2147483647 w 43"/>
                <a:gd name="T27" fmla="*/ 2147483647 h 28"/>
                <a:gd name="T28" fmla="*/ 2147483647 w 43"/>
                <a:gd name="T29" fmla="*/ 2147483647 h 28"/>
                <a:gd name="T30" fmla="*/ 2147483647 w 43"/>
                <a:gd name="T31" fmla="*/ 2147483647 h 28"/>
                <a:gd name="T32" fmla="*/ 2147483647 w 43"/>
                <a:gd name="T33" fmla="*/ 0 h 28"/>
                <a:gd name="T34" fmla="*/ 2147483647 w 43"/>
                <a:gd name="T35" fmla="*/ 2147483647 h 28"/>
                <a:gd name="T36" fmla="*/ 2147483647 w 43"/>
                <a:gd name="T37" fmla="*/ 2147483647 h 28"/>
                <a:gd name="T38" fmla="*/ 2147483647 w 43"/>
                <a:gd name="T39" fmla="*/ 2147483647 h 28"/>
                <a:gd name="T40" fmla="*/ 2147483647 w 43"/>
                <a:gd name="T41" fmla="*/ 2147483647 h 28"/>
                <a:gd name="T42" fmla="*/ 2147483647 w 43"/>
                <a:gd name="T43" fmla="*/ 2147483647 h 28"/>
                <a:gd name="T44" fmla="*/ 2147483647 w 43"/>
                <a:gd name="T45" fmla="*/ 2147483647 h 28"/>
                <a:gd name="T46" fmla="*/ 2147483647 w 43"/>
                <a:gd name="T47" fmla="*/ 2147483647 h 28"/>
                <a:gd name="T48" fmla="*/ 2147483647 w 43"/>
                <a:gd name="T49" fmla="*/ 2147483647 h 28"/>
                <a:gd name="T50" fmla="*/ 2147483647 w 43"/>
                <a:gd name="T51" fmla="*/ 2147483647 h 28"/>
                <a:gd name="T52" fmla="*/ 0 w 43"/>
                <a:gd name="T53" fmla="*/ 2147483647 h 28"/>
                <a:gd name="T54" fmla="*/ 0 w 43"/>
                <a:gd name="T55" fmla="*/ 2147483647 h 28"/>
                <a:gd name="T56" fmla="*/ 0 w 43"/>
                <a:gd name="T57" fmla="*/ 2147483647 h 28"/>
                <a:gd name="T58" fmla="*/ 0 w 43"/>
                <a:gd name="T59" fmla="*/ 2147483647 h 28"/>
                <a:gd name="T60" fmla="*/ 0 w 43"/>
                <a:gd name="T61" fmla="*/ 2147483647 h 28"/>
                <a:gd name="T62" fmla="*/ 0 w 43"/>
                <a:gd name="T63" fmla="*/ 2147483647 h 28"/>
                <a:gd name="T64" fmla="*/ 0 w 43"/>
                <a:gd name="T65" fmla="*/ 2147483647 h 28"/>
                <a:gd name="T66" fmla="*/ 0 w 43"/>
                <a:gd name="T67" fmla="*/ 2147483647 h 28"/>
                <a:gd name="T68" fmla="*/ 2147483647 w 43"/>
                <a:gd name="T69" fmla="*/ 2147483647 h 28"/>
                <a:gd name="T70" fmla="*/ 2147483647 w 43"/>
                <a:gd name="T71" fmla="*/ 2147483647 h 28"/>
                <a:gd name="T72" fmla="*/ 2147483647 w 43"/>
                <a:gd name="T73" fmla="*/ 2147483647 h 28"/>
                <a:gd name="T74" fmla="*/ 2147483647 w 43"/>
                <a:gd name="T75" fmla="*/ 2147483647 h 28"/>
                <a:gd name="T76" fmla="*/ 2147483647 w 43"/>
                <a:gd name="T77" fmla="*/ 2147483647 h 28"/>
                <a:gd name="T78" fmla="*/ 2147483647 w 43"/>
                <a:gd name="T79" fmla="*/ 2147483647 h 28"/>
                <a:gd name="T80" fmla="*/ 2147483647 w 43"/>
                <a:gd name="T81" fmla="*/ 2147483647 h 28"/>
                <a:gd name="T82" fmla="*/ 2147483647 w 43"/>
                <a:gd name="T83" fmla="*/ 2147483647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0" name="Freeform 808"/>
            <p:cNvSpPr>
              <a:spLocks/>
            </p:cNvSpPr>
            <p:nvPr/>
          </p:nvSpPr>
          <p:spPr bwMode="auto">
            <a:xfrm>
              <a:off x="2946554" y="2604911"/>
              <a:ext cx="420149" cy="194522"/>
            </a:xfrm>
            <a:custGeom>
              <a:avLst/>
              <a:gdLst>
                <a:gd name="T0" fmla="*/ 2147483647 w 301"/>
                <a:gd name="T1" fmla="*/ 2147483647 h 181"/>
                <a:gd name="T2" fmla="*/ 2147483647 w 301"/>
                <a:gd name="T3" fmla="*/ 2147483647 h 181"/>
                <a:gd name="T4" fmla="*/ 2147483647 w 301"/>
                <a:gd name="T5" fmla="*/ 2147483647 h 181"/>
                <a:gd name="T6" fmla="*/ 2147483647 w 301"/>
                <a:gd name="T7" fmla="*/ 2147483647 h 181"/>
                <a:gd name="T8" fmla="*/ 2147483647 w 301"/>
                <a:gd name="T9" fmla="*/ 2147483647 h 181"/>
                <a:gd name="T10" fmla="*/ 2147483647 w 301"/>
                <a:gd name="T11" fmla="*/ 2147483647 h 181"/>
                <a:gd name="T12" fmla="*/ 2147483647 w 301"/>
                <a:gd name="T13" fmla="*/ 2147483647 h 181"/>
                <a:gd name="T14" fmla="*/ 2147483647 w 301"/>
                <a:gd name="T15" fmla="*/ 2147483647 h 181"/>
                <a:gd name="T16" fmla="*/ 2147483647 w 301"/>
                <a:gd name="T17" fmla="*/ 2147483647 h 181"/>
                <a:gd name="T18" fmla="*/ 2147483647 w 301"/>
                <a:gd name="T19" fmla="*/ 2147483647 h 181"/>
                <a:gd name="T20" fmla="*/ 2147483647 w 301"/>
                <a:gd name="T21" fmla="*/ 2147483647 h 181"/>
                <a:gd name="T22" fmla="*/ 2147483647 w 301"/>
                <a:gd name="T23" fmla="*/ 2147483647 h 181"/>
                <a:gd name="T24" fmla="*/ 2147483647 w 301"/>
                <a:gd name="T25" fmla="*/ 2147483647 h 181"/>
                <a:gd name="T26" fmla="*/ 2147483647 w 301"/>
                <a:gd name="T27" fmla="*/ 2147483647 h 181"/>
                <a:gd name="T28" fmla="*/ 2147483647 w 301"/>
                <a:gd name="T29" fmla="*/ 2147483647 h 181"/>
                <a:gd name="T30" fmla="*/ 2147483647 w 301"/>
                <a:gd name="T31" fmla="*/ 2147483647 h 181"/>
                <a:gd name="T32" fmla="*/ 2147483647 w 301"/>
                <a:gd name="T33" fmla="*/ 2147483647 h 181"/>
                <a:gd name="T34" fmla="*/ 2147483647 w 301"/>
                <a:gd name="T35" fmla="*/ 2147483647 h 181"/>
                <a:gd name="T36" fmla="*/ 2147483647 w 301"/>
                <a:gd name="T37" fmla="*/ 2147483647 h 181"/>
                <a:gd name="T38" fmla="*/ 2147483647 w 301"/>
                <a:gd name="T39" fmla="*/ 2147483647 h 181"/>
                <a:gd name="T40" fmla="*/ 2147483647 w 301"/>
                <a:gd name="T41" fmla="*/ 2147483647 h 181"/>
                <a:gd name="T42" fmla="*/ 2147483647 w 301"/>
                <a:gd name="T43" fmla="*/ 2147483647 h 181"/>
                <a:gd name="T44" fmla="*/ 2147483647 w 301"/>
                <a:gd name="T45" fmla="*/ 2147483647 h 181"/>
                <a:gd name="T46" fmla="*/ 2147483647 w 301"/>
                <a:gd name="T47" fmla="*/ 2147483647 h 181"/>
                <a:gd name="T48" fmla="*/ 2147483647 w 301"/>
                <a:gd name="T49" fmla="*/ 2147483647 h 181"/>
                <a:gd name="T50" fmla="*/ 2147483647 w 301"/>
                <a:gd name="T51" fmla="*/ 2147483647 h 181"/>
                <a:gd name="T52" fmla="*/ 2147483647 w 301"/>
                <a:gd name="T53" fmla="*/ 2147483647 h 181"/>
                <a:gd name="T54" fmla="*/ 2147483647 w 301"/>
                <a:gd name="T55" fmla="*/ 2147483647 h 181"/>
                <a:gd name="T56" fmla="*/ 2147483647 w 301"/>
                <a:gd name="T57" fmla="*/ 2147483647 h 181"/>
                <a:gd name="T58" fmla="*/ 2147483647 w 301"/>
                <a:gd name="T59" fmla="*/ 2147483647 h 181"/>
                <a:gd name="T60" fmla="*/ 2147483647 w 301"/>
                <a:gd name="T61" fmla="*/ 2147483647 h 181"/>
                <a:gd name="T62" fmla="*/ 2147483647 w 301"/>
                <a:gd name="T63" fmla="*/ 2147483647 h 181"/>
                <a:gd name="T64" fmla="*/ 2147483647 w 301"/>
                <a:gd name="T65" fmla="*/ 2147483647 h 181"/>
                <a:gd name="T66" fmla="*/ 2147483647 w 301"/>
                <a:gd name="T67" fmla="*/ 2147483647 h 181"/>
                <a:gd name="T68" fmla="*/ 2147483647 w 301"/>
                <a:gd name="T69" fmla="*/ 2147483647 h 181"/>
                <a:gd name="T70" fmla="*/ 2147483647 w 301"/>
                <a:gd name="T71" fmla="*/ 2147483647 h 181"/>
                <a:gd name="T72" fmla="*/ 2147483647 w 301"/>
                <a:gd name="T73" fmla="*/ 2147483647 h 181"/>
                <a:gd name="T74" fmla="*/ 2147483647 w 301"/>
                <a:gd name="T75" fmla="*/ 2147483647 h 181"/>
                <a:gd name="T76" fmla="*/ 2147483647 w 301"/>
                <a:gd name="T77" fmla="*/ 2147483647 h 181"/>
                <a:gd name="T78" fmla="*/ 2147483647 w 301"/>
                <a:gd name="T79" fmla="*/ 2147483647 h 181"/>
                <a:gd name="T80" fmla="*/ 2147483647 w 301"/>
                <a:gd name="T81" fmla="*/ 2147483647 h 181"/>
                <a:gd name="T82" fmla="*/ 2147483647 w 301"/>
                <a:gd name="T83" fmla="*/ 2147483647 h 181"/>
                <a:gd name="T84" fmla="*/ 2147483647 w 301"/>
                <a:gd name="T85" fmla="*/ 2147483647 h 181"/>
                <a:gd name="T86" fmla="*/ 2147483647 w 301"/>
                <a:gd name="T87" fmla="*/ 2147483647 h 181"/>
                <a:gd name="T88" fmla="*/ 2147483647 w 301"/>
                <a:gd name="T89" fmla="*/ 2147483647 h 181"/>
                <a:gd name="T90" fmla="*/ 2147483647 w 301"/>
                <a:gd name="T91" fmla="*/ 2147483647 h 181"/>
                <a:gd name="T92" fmla="*/ 2147483647 w 301"/>
                <a:gd name="T93" fmla="*/ 2147483647 h 181"/>
                <a:gd name="T94" fmla="*/ 2147483647 w 301"/>
                <a:gd name="T95" fmla="*/ 2147483647 h 181"/>
                <a:gd name="T96" fmla="*/ 2147483647 w 301"/>
                <a:gd name="T97" fmla="*/ 2147483647 h 181"/>
                <a:gd name="T98" fmla="*/ 2147483647 w 301"/>
                <a:gd name="T99" fmla="*/ 2147483647 h 181"/>
                <a:gd name="T100" fmla="*/ 2147483647 w 301"/>
                <a:gd name="T101" fmla="*/ 2147483647 h 181"/>
                <a:gd name="T102" fmla="*/ 2147483647 w 301"/>
                <a:gd name="T103" fmla="*/ 2147483647 h 181"/>
                <a:gd name="T104" fmla="*/ 2147483647 w 301"/>
                <a:gd name="T105" fmla="*/ 2147483647 h 181"/>
                <a:gd name="T106" fmla="*/ 2147483647 w 301"/>
                <a:gd name="T107" fmla="*/ 0 h 181"/>
                <a:gd name="T108" fmla="*/ 2147483647 w 301"/>
                <a:gd name="T109" fmla="*/ 2147483647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1" name="Freeform 809"/>
            <p:cNvSpPr>
              <a:spLocks/>
            </p:cNvSpPr>
            <p:nvPr/>
          </p:nvSpPr>
          <p:spPr bwMode="auto">
            <a:xfrm>
              <a:off x="2766268" y="2354008"/>
              <a:ext cx="583193" cy="445427"/>
            </a:xfrm>
            <a:custGeom>
              <a:avLst/>
              <a:gdLst>
                <a:gd name="T0" fmla="*/ 2147483647 w 418"/>
                <a:gd name="T1" fmla="*/ 2147483647 h 418"/>
                <a:gd name="T2" fmla="*/ 2147483647 w 418"/>
                <a:gd name="T3" fmla="*/ 2147483647 h 418"/>
                <a:gd name="T4" fmla="*/ 2147483647 w 418"/>
                <a:gd name="T5" fmla="*/ 2147483647 h 418"/>
                <a:gd name="T6" fmla="*/ 2147483647 w 418"/>
                <a:gd name="T7" fmla="*/ 2147483647 h 418"/>
                <a:gd name="T8" fmla="*/ 2147483647 w 418"/>
                <a:gd name="T9" fmla="*/ 2147483647 h 418"/>
                <a:gd name="T10" fmla="*/ 2147483647 w 418"/>
                <a:gd name="T11" fmla="*/ 2147483647 h 418"/>
                <a:gd name="T12" fmla="*/ 2147483647 w 418"/>
                <a:gd name="T13" fmla="*/ 2147483647 h 418"/>
                <a:gd name="T14" fmla="*/ 2147483647 w 418"/>
                <a:gd name="T15" fmla="*/ 2147483647 h 418"/>
                <a:gd name="T16" fmla="*/ 2147483647 w 418"/>
                <a:gd name="T17" fmla="*/ 2147483647 h 418"/>
                <a:gd name="T18" fmla="*/ 2147483647 w 418"/>
                <a:gd name="T19" fmla="*/ 2147483647 h 418"/>
                <a:gd name="T20" fmla="*/ 2147483647 w 418"/>
                <a:gd name="T21" fmla="*/ 2147483647 h 418"/>
                <a:gd name="T22" fmla="*/ 2147483647 w 418"/>
                <a:gd name="T23" fmla="*/ 2147483647 h 418"/>
                <a:gd name="T24" fmla="*/ 2147483647 w 418"/>
                <a:gd name="T25" fmla="*/ 2147483647 h 418"/>
                <a:gd name="T26" fmla="*/ 2147483647 w 418"/>
                <a:gd name="T27" fmla="*/ 2147483647 h 418"/>
                <a:gd name="T28" fmla="*/ 2147483647 w 418"/>
                <a:gd name="T29" fmla="*/ 2147483647 h 418"/>
                <a:gd name="T30" fmla="*/ 2147483647 w 418"/>
                <a:gd name="T31" fmla="*/ 2147483647 h 418"/>
                <a:gd name="T32" fmla="*/ 2147483647 w 418"/>
                <a:gd name="T33" fmla="*/ 2147483647 h 418"/>
                <a:gd name="T34" fmla="*/ 2147483647 w 418"/>
                <a:gd name="T35" fmla="*/ 2147483647 h 418"/>
                <a:gd name="T36" fmla="*/ 2147483647 w 418"/>
                <a:gd name="T37" fmla="*/ 2147483647 h 418"/>
                <a:gd name="T38" fmla="*/ 2147483647 w 418"/>
                <a:gd name="T39" fmla="*/ 2147483647 h 418"/>
                <a:gd name="T40" fmla="*/ 2147483647 w 418"/>
                <a:gd name="T41" fmla="*/ 2147483647 h 418"/>
                <a:gd name="T42" fmla="*/ 2147483647 w 418"/>
                <a:gd name="T43" fmla="*/ 2147483647 h 418"/>
                <a:gd name="T44" fmla="*/ 2147483647 w 418"/>
                <a:gd name="T45" fmla="*/ 2147483647 h 418"/>
                <a:gd name="T46" fmla="*/ 2147483647 w 418"/>
                <a:gd name="T47" fmla="*/ 2147483647 h 418"/>
                <a:gd name="T48" fmla="*/ 2147483647 w 418"/>
                <a:gd name="T49" fmla="*/ 2147483647 h 418"/>
                <a:gd name="T50" fmla="*/ 2147483647 w 418"/>
                <a:gd name="T51" fmla="*/ 2147483647 h 418"/>
                <a:gd name="T52" fmla="*/ 2147483647 w 418"/>
                <a:gd name="T53" fmla="*/ 2147483647 h 418"/>
                <a:gd name="T54" fmla="*/ 2147483647 w 418"/>
                <a:gd name="T55" fmla="*/ 2147483647 h 418"/>
                <a:gd name="T56" fmla="*/ 2147483647 w 418"/>
                <a:gd name="T57" fmla="*/ 2147483647 h 418"/>
                <a:gd name="T58" fmla="*/ 2147483647 w 418"/>
                <a:gd name="T59" fmla="*/ 2147483647 h 418"/>
                <a:gd name="T60" fmla="*/ 2147483647 w 418"/>
                <a:gd name="T61" fmla="*/ 2147483647 h 418"/>
                <a:gd name="T62" fmla="*/ 2147483647 w 418"/>
                <a:gd name="T63" fmla="*/ 2147483647 h 418"/>
                <a:gd name="T64" fmla="*/ 2147483647 w 418"/>
                <a:gd name="T65" fmla="*/ 2147483647 h 418"/>
                <a:gd name="T66" fmla="*/ 2147483647 w 418"/>
                <a:gd name="T67" fmla="*/ 2147483647 h 418"/>
                <a:gd name="T68" fmla="*/ 2147483647 w 418"/>
                <a:gd name="T69" fmla="*/ 2147483647 h 418"/>
                <a:gd name="T70" fmla="*/ 2147483647 w 418"/>
                <a:gd name="T71" fmla="*/ 2147483647 h 418"/>
                <a:gd name="T72" fmla="*/ 2147483647 w 418"/>
                <a:gd name="T73" fmla="*/ 2147483647 h 418"/>
                <a:gd name="T74" fmla="*/ 2147483647 w 418"/>
                <a:gd name="T75" fmla="*/ 2147483647 h 418"/>
                <a:gd name="T76" fmla="*/ 2147483647 w 418"/>
                <a:gd name="T77" fmla="*/ 2147483647 h 418"/>
                <a:gd name="T78" fmla="*/ 2147483647 w 418"/>
                <a:gd name="T79" fmla="*/ 2147483647 h 418"/>
                <a:gd name="T80" fmla="*/ 2147483647 w 418"/>
                <a:gd name="T81" fmla="*/ 2147483647 h 418"/>
                <a:gd name="T82" fmla="*/ 2147483647 w 418"/>
                <a:gd name="T83" fmla="*/ 2147483647 h 418"/>
                <a:gd name="T84" fmla="*/ 2147483647 w 418"/>
                <a:gd name="T85" fmla="*/ 2147483647 h 418"/>
                <a:gd name="T86" fmla="*/ 2147483647 w 418"/>
                <a:gd name="T87" fmla="*/ 2147483647 h 418"/>
                <a:gd name="T88" fmla="*/ 2147483647 w 418"/>
                <a:gd name="T89" fmla="*/ 2147483647 h 418"/>
                <a:gd name="T90" fmla="*/ 2147483647 w 418"/>
                <a:gd name="T91" fmla="*/ 2147483647 h 418"/>
                <a:gd name="T92" fmla="*/ 2147483647 w 418"/>
                <a:gd name="T93" fmla="*/ 2147483647 h 418"/>
                <a:gd name="T94" fmla="*/ 2147483647 w 418"/>
                <a:gd name="T95" fmla="*/ 2147483647 h 418"/>
                <a:gd name="T96" fmla="*/ 2147483647 w 418"/>
                <a:gd name="T97" fmla="*/ 2147483647 h 418"/>
                <a:gd name="T98" fmla="*/ 2147483647 w 418"/>
                <a:gd name="T99" fmla="*/ 2147483647 h 418"/>
                <a:gd name="T100" fmla="*/ 2147483647 w 418"/>
                <a:gd name="T101" fmla="*/ 2147483647 h 418"/>
                <a:gd name="T102" fmla="*/ 2147483647 w 418"/>
                <a:gd name="T103" fmla="*/ 2147483647 h 418"/>
                <a:gd name="T104" fmla="*/ 2147483647 w 418"/>
                <a:gd name="T105" fmla="*/ 2147483647 h 418"/>
                <a:gd name="T106" fmla="*/ 2147483647 w 418"/>
                <a:gd name="T107" fmla="*/ 2147483647 h 418"/>
                <a:gd name="T108" fmla="*/ 2147483647 w 418"/>
                <a:gd name="T109" fmla="*/ 2147483647 h 418"/>
                <a:gd name="T110" fmla="*/ 2147483647 w 418"/>
                <a:gd name="T111" fmla="*/ 2147483647 h 418"/>
                <a:gd name="T112" fmla="*/ 2147483647 w 418"/>
                <a:gd name="T113" fmla="*/ 2147483647 h 418"/>
                <a:gd name="T114" fmla="*/ 2147483647 w 418"/>
                <a:gd name="T115" fmla="*/ 2147483647 h 418"/>
                <a:gd name="T116" fmla="*/ 2147483647 w 418"/>
                <a:gd name="T117" fmla="*/ 2147483647 h 418"/>
                <a:gd name="T118" fmla="*/ 2147483647 w 418"/>
                <a:gd name="T119" fmla="*/ 2147483647 h 418"/>
                <a:gd name="T120" fmla="*/ 2147483647 w 418"/>
                <a:gd name="T121" fmla="*/ 2147483647 h 418"/>
                <a:gd name="T122" fmla="*/ 2147483647 w 418"/>
                <a:gd name="T123" fmla="*/ 2147483647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2" name="Freeform 810"/>
            <p:cNvSpPr>
              <a:spLocks/>
            </p:cNvSpPr>
            <p:nvPr/>
          </p:nvSpPr>
          <p:spPr bwMode="auto">
            <a:xfrm>
              <a:off x="3335347" y="2456908"/>
              <a:ext cx="130122" cy="331251"/>
            </a:xfrm>
            <a:custGeom>
              <a:avLst/>
              <a:gdLst>
                <a:gd name="T0" fmla="*/ 2147483647 w 93"/>
                <a:gd name="T1" fmla="*/ 2147483647 h 310"/>
                <a:gd name="T2" fmla="*/ 2147483647 w 93"/>
                <a:gd name="T3" fmla="*/ 2147483647 h 310"/>
                <a:gd name="T4" fmla="*/ 2147483647 w 93"/>
                <a:gd name="T5" fmla="*/ 2147483647 h 310"/>
                <a:gd name="T6" fmla="*/ 2147483647 w 93"/>
                <a:gd name="T7" fmla="*/ 2147483647 h 310"/>
                <a:gd name="T8" fmla="*/ 2147483647 w 93"/>
                <a:gd name="T9" fmla="*/ 2147483647 h 310"/>
                <a:gd name="T10" fmla="*/ 2147483647 w 93"/>
                <a:gd name="T11" fmla="*/ 2147483647 h 310"/>
                <a:gd name="T12" fmla="*/ 2147483647 w 93"/>
                <a:gd name="T13" fmla="*/ 2147483647 h 310"/>
                <a:gd name="T14" fmla="*/ 2147483647 w 93"/>
                <a:gd name="T15" fmla="*/ 2147483647 h 310"/>
                <a:gd name="T16" fmla="*/ 2147483647 w 93"/>
                <a:gd name="T17" fmla="*/ 0 h 310"/>
                <a:gd name="T18" fmla="*/ 2147483647 w 93"/>
                <a:gd name="T19" fmla="*/ 2147483647 h 310"/>
                <a:gd name="T20" fmla="*/ 2147483647 w 93"/>
                <a:gd name="T21" fmla="*/ 2147483647 h 310"/>
                <a:gd name="T22" fmla="*/ 2147483647 w 93"/>
                <a:gd name="T23" fmla="*/ 2147483647 h 310"/>
                <a:gd name="T24" fmla="*/ 0 w 93"/>
                <a:gd name="T25" fmla="*/ 2147483647 h 310"/>
                <a:gd name="T26" fmla="*/ 2147483647 w 93"/>
                <a:gd name="T27" fmla="*/ 2147483647 h 310"/>
                <a:gd name="T28" fmla="*/ 2147483647 w 93"/>
                <a:gd name="T29" fmla="*/ 2147483647 h 310"/>
                <a:gd name="T30" fmla="*/ 2147483647 w 93"/>
                <a:gd name="T31" fmla="*/ 2147483647 h 310"/>
                <a:gd name="T32" fmla="*/ 2147483647 w 93"/>
                <a:gd name="T33" fmla="*/ 2147483647 h 310"/>
                <a:gd name="T34" fmla="*/ 2147483647 w 93"/>
                <a:gd name="T35" fmla="*/ 2147483647 h 310"/>
                <a:gd name="T36" fmla="*/ 2147483647 w 93"/>
                <a:gd name="T37" fmla="*/ 2147483647 h 310"/>
                <a:gd name="T38" fmla="*/ 2147483647 w 93"/>
                <a:gd name="T39" fmla="*/ 2147483647 h 310"/>
                <a:gd name="T40" fmla="*/ 2147483647 w 93"/>
                <a:gd name="T41" fmla="*/ 2147483647 h 310"/>
                <a:gd name="T42" fmla="*/ 2147483647 w 93"/>
                <a:gd name="T43" fmla="*/ 2147483647 h 310"/>
                <a:gd name="T44" fmla="*/ 2147483647 w 93"/>
                <a:gd name="T45" fmla="*/ 2147483647 h 310"/>
                <a:gd name="T46" fmla="*/ 2147483647 w 93"/>
                <a:gd name="T47" fmla="*/ 2147483647 h 310"/>
                <a:gd name="T48" fmla="*/ 2147483647 w 93"/>
                <a:gd name="T49" fmla="*/ 2147483647 h 310"/>
                <a:gd name="T50" fmla="*/ 2147483647 w 93"/>
                <a:gd name="T51" fmla="*/ 2147483647 h 310"/>
                <a:gd name="T52" fmla="*/ 2147483647 w 93"/>
                <a:gd name="T53" fmla="*/ 2147483647 h 310"/>
                <a:gd name="T54" fmla="*/ 2147483647 w 93"/>
                <a:gd name="T55" fmla="*/ 2147483647 h 310"/>
                <a:gd name="T56" fmla="*/ 2147483647 w 93"/>
                <a:gd name="T57" fmla="*/ 2147483647 h 310"/>
                <a:gd name="T58" fmla="*/ 2147483647 w 93"/>
                <a:gd name="T59" fmla="*/ 2147483647 h 310"/>
                <a:gd name="T60" fmla="*/ 2147483647 w 93"/>
                <a:gd name="T61" fmla="*/ 2147483647 h 310"/>
                <a:gd name="T62" fmla="*/ 2147483647 w 93"/>
                <a:gd name="T63" fmla="*/ 2147483647 h 310"/>
                <a:gd name="T64" fmla="*/ 2147483647 w 93"/>
                <a:gd name="T65" fmla="*/ 2147483647 h 310"/>
                <a:gd name="T66" fmla="*/ 2147483647 w 93"/>
                <a:gd name="T67" fmla="*/ 2147483647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3" name="Freeform 811"/>
            <p:cNvSpPr>
              <a:spLocks/>
            </p:cNvSpPr>
            <p:nvPr/>
          </p:nvSpPr>
          <p:spPr bwMode="auto">
            <a:xfrm>
              <a:off x="3131546" y="2407572"/>
              <a:ext cx="211643" cy="112767"/>
            </a:xfrm>
            <a:custGeom>
              <a:avLst/>
              <a:gdLst>
                <a:gd name="T0" fmla="*/ 2147483647 w 152"/>
                <a:gd name="T1" fmla="*/ 2147483647 h 105"/>
                <a:gd name="T2" fmla="*/ 2147483647 w 152"/>
                <a:gd name="T3" fmla="*/ 2147483647 h 105"/>
                <a:gd name="T4" fmla="*/ 2147483647 w 152"/>
                <a:gd name="T5" fmla="*/ 2147483647 h 105"/>
                <a:gd name="T6" fmla="*/ 2147483647 w 152"/>
                <a:gd name="T7" fmla="*/ 2147483647 h 105"/>
                <a:gd name="T8" fmla="*/ 2147483647 w 152"/>
                <a:gd name="T9" fmla="*/ 2147483647 h 105"/>
                <a:gd name="T10" fmla="*/ 2147483647 w 152"/>
                <a:gd name="T11" fmla="*/ 2147483647 h 105"/>
                <a:gd name="T12" fmla="*/ 2147483647 w 152"/>
                <a:gd name="T13" fmla="*/ 2147483647 h 105"/>
                <a:gd name="T14" fmla="*/ 2147483647 w 152"/>
                <a:gd name="T15" fmla="*/ 2147483647 h 105"/>
                <a:gd name="T16" fmla="*/ 2147483647 w 152"/>
                <a:gd name="T17" fmla="*/ 2147483647 h 105"/>
                <a:gd name="T18" fmla="*/ 2147483647 w 152"/>
                <a:gd name="T19" fmla="*/ 2147483647 h 105"/>
                <a:gd name="T20" fmla="*/ 2147483647 w 152"/>
                <a:gd name="T21" fmla="*/ 2147483647 h 105"/>
                <a:gd name="T22" fmla="*/ 2147483647 w 152"/>
                <a:gd name="T23" fmla="*/ 2147483647 h 105"/>
                <a:gd name="T24" fmla="*/ 2147483647 w 152"/>
                <a:gd name="T25" fmla="*/ 0 h 105"/>
                <a:gd name="T26" fmla="*/ 2147483647 w 152"/>
                <a:gd name="T27" fmla="*/ 0 h 105"/>
                <a:gd name="T28" fmla="*/ 2147483647 w 152"/>
                <a:gd name="T29" fmla="*/ 2147483647 h 105"/>
                <a:gd name="T30" fmla="*/ 2147483647 w 152"/>
                <a:gd name="T31" fmla="*/ 2147483647 h 105"/>
                <a:gd name="T32" fmla="*/ 2147483647 w 152"/>
                <a:gd name="T33" fmla="*/ 2147483647 h 105"/>
                <a:gd name="T34" fmla="*/ 2147483647 w 152"/>
                <a:gd name="T35" fmla="*/ 2147483647 h 105"/>
                <a:gd name="T36" fmla="*/ 2147483647 w 152"/>
                <a:gd name="T37" fmla="*/ 2147483647 h 105"/>
                <a:gd name="T38" fmla="*/ 2147483647 w 152"/>
                <a:gd name="T39" fmla="*/ 2147483647 h 105"/>
                <a:gd name="T40" fmla="*/ 2147483647 w 152"/>
                <a:gd name="T41" fmla="*/ 2147483647 h 105"/>
                <a:gd name="T42" fmla="*/ 2147483647 w 152"/>
                <a:gd name="T43" fmla="*/ 2147483647 h 105"/>
                <a:gd name="T44" fmla="*/ 2147483647 w 152"/>
                <a:gd name="T45" fmla="*/ 2147483647 h 105"/>
                <a:gd name="T46" fmla="*/ 0 w 152"/>
                <a:gd name="T47" fmla="*/ 2147483647 h 105"/>
                <a:gd name="T48" fmla="*/ 2147483647 w 152"/>
                <a:gd name="T49" fmla="*/ 2147483647 h 105"/>
                <a:gd name="T50" fmla="*/ 2147483647 w 152"/>
                <a:gd name="T51" fmla="*/ 2147483647 h 105"/>
                <a:gd name="T52" fmla="*/ 2147483647 w 152"/>
                <a:gd name="T53" fmla="*/ 2147483647 h 105"/>
                <a:gd name="T54" fmla="*/ 2147483647 w 152"/>
                <a:gd name="T55" fmla="*/ 2147483647 h 105"/>
                <a:gd name="T56" fmla="*/ 2147483647 w 152"/>
                <a:gd name="T57" fmla="*/ 2147483647 h 105"/>
                <a:gd name="T58" fmla="*/ 2147483647 w 152"/>
                <a:gd name="T59" fmla="*/ 2147483647 h 105"/>
                <a:gd name="T60" fmla="*/ 2147483647 w 152"/>
                <a:gd name="T61" fmla="*/ 2147483647 h 105"/>
                <a:gd name="T62" fmla="*/ 2147483647 w 152"/>
                <a:gd name="T63" fmla="*/ 2147483647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4" name="Freeform 812"/>
            <p:cNvSpPr>
              <a:spLocks/>
            </p:cNvSpPr>
            <p:nvPr/>
          </p:nvSpPr>
          <p:spPr bwMode="auto">
            <a:xfrm>
              <a:off x="2932443" y="2406160"/>
              <a:ext cx="89360" cy="85984"/>
            </a:xfrm>
            <a:custGeom>
              <a:avLst/>
              <a:gdLst>
                <a:gd name="T0" fmla="*/ 2147483647 w 64"/>
                <a:gd name="T1" fmla="*/ 2147483647 h 79"/>
                <a:gd name="T2" fmla="*/ 2147483647 w 64"/>
                <a:gd name="T3" fmla="*/ 2147483647 h 79"/>
                <a:gd name="T4" fmla="*/ 2147483647 w 64"/>
                <a:gd name="T5" fmla="*/ 2147483647 h 79"/>
                <a:gd name="T6" fmla="*/ 2147483647 w 64"/>
                <a:gd name="T7" fmla="*/ 2147483647 h 79"/>
                <a:gd name="T8" fmla="*/ 2147483647 w 64"/>
                <a:gd name="T9" fmla="*/ 2147483647 h 79"/>
                <a:gd name="T10" fmla="*/ 2147483647 w 64"/>
                <a:gd name="T11" fmla="*/ 2147483647 h 79"/>
                <a:gd name="T12" fmla="*/ 2147483647 w 64"/>
                <a:gd name="T13" fmla="*/ 2147483647 h 79"/>
                <a:gd name="T14" fmla="*/ 2147483647 w 64"/>
                <a:gd name="T15" fmla="*/ 2147483647 h 79"/>
                <a:gd name="T16" fmla="*/ 2147483647 w 64"/>
                <a:gd name="T17" fmla="*/ 2147483647 h 79"/>
                <a:gd name="T18" fmla="*/ 2147483647 w 64"/>
                <a:gd name="T19" fmla="*/ 2147483647 h 79"/>
                <a:gd name="T20" fmla="*/ 2147483647 w 64"/>
                <a:gd name="T21" fmla="*/ 2147483647 h 79"/>
                <a:gd name="T22" fmla="*/ 2147483647 w 64"/>
                <a:gd name="T23" fmla="*/ 2147483647 h 79"/>
                <a:gd name="T24" fmla="*/ 2147483647 w 64"/>
                <a:gd name="T25" fmla="*/ 2147483647 h 79"/>
                <a:gd name="T26" fmla="*/ 2147483647 w 64"/>
                <a:gd name="T27" fmla="*/ 2147483647 h 79"/>
                <a:gd name="T28" fmla="*/ 2147483647 w 64"/>
                <a:gd name="T29" fmla="*/ 2147483647 h 79"/>
                <a:gd name="T30" fmla="*/ 2147483647 w 64"/>
                <a:gd name="T31" fmla="*/ 2147483647 h 79"/>
                <a:gd name="T32" fmla="*/ 2147483647 w 64"/>
                <a:gd name="T33" fmla="*/ 2147483647 h 79"/>
                <a:gd name="T34" fmla="*/ 2147483647 w 64"/>
                <a:gd name="T35" fmla="*/ 2147483647 h 79"/>
                <a:gd name="T36" fmla="*/ 2147483647 w 64"/>
                <a:gd name="T37" fmla="*/ 2147483647 h 79"/>
                <a:gd name="T38" fmla="*/ 2147483647 w 64"/>
                <a:gd name="T39" fmla="*/ 2147483647 h 79"/>
                <a:gd name="T40" fmla="*/ 2147483647 w 64"/>
                <a:gd name="T41" fmla="*/ 2147483647 h 79"/>
                <a:gd name="T42" fmla="*/ 2147483647 w 64"/>
                <a:gd name="T43" fmla="*/ 2147483647 h 79"/>
                <a:gd name="T44" fmla="*/ 2147483647 w 64"/>
                <a:gd name="T45" fmla="*/ 2147483647 h 79"/>
                <a:gd name="T46" fmla="*/ 2147483647 w 64"/>
                <a:gd name="T47" fmla="*/ 2147483647 h 79"/>
                <a:gd name="T48" fmla="*/ 2147483647 w 64"/>
                <a:gd name="T49" fmla="*/ 2147483647 h 79"/>
                <a:gd name="T50" fmla="*/ 2147483647 w 64"/>
                <a:gd name="T51" fmla="*/ 2147483647 h 79"/>
                <a:gd name="T52" fmla="*/ 2147483647 w 64"/>
                <a:gd name="T53" fmla="*/ 2147483647 h 79"/>
                <a:gd name="T54" fmla="*/ 2147483647 w 64"/>
                <a:gd name="T55" fmla="*/ 2147483647 h 79"/>
                <a:gd name="T56" fmla="*/ 2147483647 w 64"/>
                <a:gd name="T57" fmla="*/ 2147483647 h 79"/>
                <a:gd name="T58" fmla="*/ 2147483647 w 64"/>
                <a:gd name="T59" fmla="*/ 2147483647 h 79"/>
                <a:gd name="T60" fmla="*/ 2147483647 w 64"/>
                <a:gd name="T61" fmla="*/ 2147483647 h 79"/>
                <a:gd name="T62" fmla="*/ 2147483647 w 64"/>
                <a:gd name="T63" fmla="*/ 2147483647 h 79"/>
                <a:gd name="T64" fmla="*/ 2147483647 w 64"/>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5" name="Freeform 813"/>
            <p:cNvSpPr>
              <a:spLocks/>
            </p:cNvSpPr>
            <p:nvPr/>
          </p:nvSpPr>
          <p:spPr bwMode="auto">
            <a:xfrm>
              <a:off x="2932443" y="2444221"/>
              <a:ext cx="14108" cy="7049"/>
            </a:xfrm>
            <a:custGeom>
              <a:avLst/>
              <a:gdLst>
                <a:gd name="T0" fmla="*/ 2147483647 w 10"/>
                <a:gd name="T1" fmla="*/ 2147483647 h 6"/>
                <a:gd name="T2" fmla="*/ 2147483647 w 10"/>
                <a:gd name="T3" fmla="*/ 2147483647 h 6"/>
                <a:gd name="T4" fmla="*/ 2147483647 w 10"/>
                <a:gd name="T5" fmla="*/ 2147483647 h 6"/>
                <a:gd name="T6" fmla="*/ 2147483647 w 10"/>
                <a:gd name="T7" fmla="*/ 2147483647 h 6"/>
                <a:gd name="T8" fmla="*/ 2147483647 w 10"/>
                <a:gd name="T9" fmla="*/ 0 h 6"/>
                <a:gd name="T10" fmla="*/ 0 w 10"/>
                <a:gd name="T11" fmla="*/ 0 h 6"/>
                <a:gd name="T12" fmla="*/ 0 w 10"/>
                <a:gd name="T13" fmla="*/ 2147483647 h 6"/>
                <a:gd name="T14" fmla="*/ 0 w 10"/>
                <a:gd name="T15" fmla="*/ 2147483647 h 6"/>
                <a:gd name="T16" fmla="*/ 0 w 10"/>
                <a:gd name="T17" fmla="*/ 2147483647 h 6"/>
                <a:gd name="T18" fmla="*/ 0 w 10"/>
                <a:gd name="T19" fmla="*/ 2147483647 h 6"/>
                <a:gd name="T20" fmla="*/ 0 w 10"/>
                <a:gd name="T21" fmla="*/ 2147483647 h 6"/>
                <a:gd name="T22" fmla="*/ 0 w 10"/>
                <a:gd name="T23" fmla="*/ 2147483647 h 6"/>
                <a:gd name="T24" fmla="*/ 0 w 10"/>
                <a:gd name="T25" fmla="*/ 2147483647 h 6"/>
                <a:gd name="T26" fmla="*/ 0 w 10"/>
                <a:gd name="T27" fmla="*/ 2147483647 h 6"/>
                <a:gd name="T28" fmla="*/ 2147483647 w 10"/>
                <a:gd name="T29" fmla="*/ 2147483647 h 6"/>
                <a:gd name="T30" fmla="*/ 2147483647 w 10"/>
                <a:gd name="T31" fmla="*/ 2147483647 h 6"/>
                <a:gd name="T32" fmla="*/ 2147483647 w 10"/>
                <a:gd name="T33" fmla="*/ 2147483647 h 6"/>
                <a:gd name="T34" fmla="*/ 2147483647 w 10"/>
                <a:gd name="T35" fmla="*/ 2147483647 h 6"/>
                <a:gd name="T36" fmla="*/ 2147483647 w 10"/>
                <a:gd name="T37" fmla="*/ 2147483647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6" name="Freeform 814"/>
            <p:cNvSpPr>
              <a:spLocks/>
            </p:cNvSpPr>
            <p:nvPr/>
          </p:nvSpPr>
          <p:spPr bwMode="auto">
            <a:xfrm>
              <a:off x="2949687" y="2418849"/>
              <a:ext cx="31354" cy="50745"/>
            </a:xfrm>
            <a:custGeom>
              <a:avLst/>
              <a:gdLst>
                <a:gd name="T0" fmla="*/ 2147483647 w 21"/>
                <a:gd name="T1" fmla="*/ 2147483647 h 48"/>
                <a:gd name="T2" fmla="*/ 2147483647 w 21"/>
                <a:gd name="T3" fmla="*/ 2147483647 h 48"/>
                <a:gd name="T4" fmla="*/ 2147483647 w 21"/>
                <a:gd name="T5" fmla="*/ 2147483647 h 48"/>
                <a:gd name="T6" fmla="*/ 2147483647 w 21"/>
                <a:gd name="T7" fmla="*/ 2147483647 h 48"/>
                <a:gd name="T8" fmla="*/ 2147483647 w 21"/>
                <a:gd name="T9" fmla="*/ 0 h 48"/>
                <a:gd name="T10" fmla="*/ 2147483647 w 21"/>
                <a:gd name="T11" fmla="*/ 2147483647 h 48"/>
                <a:gd name="T12" fmla="*/ 2147483647 w 21"/>
                <a:gd name="T13" fmla="*/ 2147483647 h 48"/>
                <a:gd name="T14" fmla="*/ 0 w 21"/>
                <a:gd name="T15" fmla="*/ 2147483647 h 48"/>
                <a:gd name="T16" fmla="*/ 2147483647 w 21"/>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7" name="Freeform 815"/>
            <p:cNvSpPr>
              <a:spLocks/>
            </p:cNvSpPr>
            <p:nvPr/>
          </p:nvSpPr>
          <p:spPr bwMode="auto">
            <a:xfrm>
              <a:off x="2937148" y="2392064"/>
              <a:ext cx="32923" cy="22554"/>
            </a:xfrm>
            <a:custGeom>
              <a:avLst/>
              <a:gdLst>
                <a:gd name="T0" fmla="*/ 0 w 22"/>
                <a:gd name="T1" fmla="*/ 2147483647 h 21"/>
                <a:gd name="T2" fmla="*/ 0 w 22"/>
                <a:gd name="T3" fmla="*/ 2147483647 h 21"/>
                <a:gd name="T4" fmla="*/ 2147483647 w 22"/>
                <a:gd name="T5" fmla="*/ 2147483647 h 21"/>
                <a:gd name="T6" fmla="*/ 2147483647 w 22"/>
                <a:gd name="T7" fmla="*/ 2147483647 h 21"/>
                <a:gd name="T8" fmla="*/ 2147483647 w 22"/>
                <a:gd name="T9" fmla="*/ 2147483647 h 21"/>
                <a:gd name="T10" fmla="*/ 2147483647 w 22"/>
                <a:gd name="T11" fmla="*/ 2147483647 h 21"/>
                <a:gd name="T12" fmla="*/ 2147483647 w 22"/>
                <a:gd name="T13" fmla="*/ 0 h 21"/>
                <a:gd name="T14" fmla="*/ 2147483647 w 22"/>
                <a:gd name="T15" fmla="*/ 2147483647 h 21"/>
                <a:gd name="T16" fmla="*/ 2147483647 w 22"/>
                <a:gd name="T17" fmla="*/ 2147483647 h 21"/>
                <a:gd name="T18" fmla="*/ 2147483647 w 22"/>
                <a:gd name="T19" fmla="*/ 2147483647 h 21"/>
                <a:gd name="T20" fmla="*/ 2147483647 w 22"/>
                <a:gd name="T21" fmla="*/ 2147483647 h 21"/>
                <a:gd name="T22" fmla="*/ 2147483647 w 22"/>
                <a:gd name="T23" fmla="*/ 2147483647 h 21"/>
                <a:gd name="T24" fmla="*/ 2147483647 w 22"/>
                <a:gd name="T25" fmla="*/ 2147483647 h 21"/>
                <a:gd name="T26" fmla="*/ 2147483647 w 22"/>
                <a:gd name="T27" fmla="*/ 2147483647 h 21"/>
                <a:gd name="T28" fmla="*/ 2147483647 w 22"/>
                <a:gd name="T29" fmla="*/ 2147483647 h 21"/>
                <a:gd name="T30" fmla="*/ 2147483647 w 22"/>
                <a:gd name="T31" fmla="*/ 2147483647 h 21"/>
                <a:gd name="T32" fmla="*/ 2147483647 w 22"/>
                <a:gd name="T33" fmla="*/ 2147483647 h 21"/>
                <a:gd name="T34" fmla="*/ 2147483647 w 22"/>
                <a:gd name="T35" fmla="*/ 2147483647 h 21"/>
                <a:gd name="T36" fmla="*/ 0 w 22"/>
                <a:gd name="T37" fmla="*/ 2147483647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8" name="Freeform 816"/>
            <p:cNvSpPr>
              <a:spLocks/>
            </p:cNvSpPr>
            <p:nvPr/>
          </p:nvSpPr>
          <p:spPr bwMode="auto">
            <a:xfrm>
              <a:off x="2938714" y="2401933"/>
              <a:ext cx="31354" cy="9868"/>
            </a:xfrm>
            <a:custGeom>
              <a:avLst/>
              <a:gdLst>
                <a:gd name="T0" fmla="*/ 0 w 21"/>
                <a:gd name="T1" fmla="*/ 2147483647 h 9"/>
                <a:gd name="T2" fmla="*/ 2147483647 w 21"/>
                <a:gd name="T3" fmla="*/ 2147483647 h 9"/>
                <a:gd name="T4" fmla="*/ 2147483647 w 21"/>
                <a:gd name="T5" fmla="*/ 2147483647 h 9"/>
                <a:gd name="T6" fmla="*/ 2147483647 w 21"/>
                <a:gd name="T7" fmla="*/ 2147483647 h 9"/>
                <a:gd name="T8" fmla="*/ 2147483647 w 21"/>
                <a:gd name="T9" fmla="*/ 2147483647 h 9"/>
                <a:gd name="T10" fmla="*/ 2147483647 w 21"/>
                <a:gd name="T11" fmla="*/ 2147483647 h 9"/>
                <a:gd name="T12" fmla="*/ 2147483647 w 21"/>
                <a:gd name="T13" fmla="*/ 2147483647 h 9"/>
                <a:gd name="T14" fmla="*/ 2147483647 w 21"/>
                <a:gd name="T15" fmla="*/ 2147483647 h 9"/>
                <a:gd name="T16" fmla="*/ 2147483647 w 21"/>
                <a:gd name="T17" fmla="*/ 0 h 9"/>
                <a:gd name="T18" fmla="*/ 2147483647 w 21"/>
                <a:gd name="T19" fmla="*/ 2147483647 h 9"/>
                <a:gd name="T20" fmla="*/ 2147483647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0 w 21"/>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9" name="Freeform 817"/>
            <p:cNvSpPr>
              <a:spLocks/>
            </p:cNvSpPr>
            <p:nvPr/>
          </p:nvSpPr>
          <p:spPr bwMode="auto">
            <a:xfrm>
              <a:off x="2984179" y="2392068"/>
              <a:ext cx="32923" cy="18323"/>
            </a:xfrm>
            <a:custGeom>
              <a:avLst/>
              <a:gdLst>
                <a:gd name="T0" fmla="*/ 0 w 24"/>
                <a:gd name="T1" fmla="*/ 2147483647 h 17"/>
                <a:gd name="T2" fmla="*/ 0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0" name="Freeform 818"/>
            <p:cNvSpPr>
              <a:spLocks/>
            </p:cNvSpPr>
            <p:nvPr/>
          </p:nvSpPr>
          <p:spPr bwMode="auto">
            <a:xfrm>
              <a:off x="2990451" y="2399115"/>
              <a:ext cx="26651" cy="11277"/>
            </a:xfrm>
            <a:custGeom>
              <a:avLst/>
              <a:gdLst>
                <a:gd name="T0" fmla="*/ 0 w 20"/>
                <a:gd name="T1" fmla="*/ 0 h 11"/>
                <a:gd name="T2" fmla="*/ 0 w 20"/>
                <a:gd name="T3" fmla="*/ 0 h 11"/>
                <a:gd name="T4" fmla="*/ 2147483647 w 20"/>
                <a:gd name="T5" fmla="*/ 2147483647 h 11"/>
                <a:gd name="T6" fmla="*/ 2147483647 w 20"/>
                <a:gd name="T7" fmla="*/ 2147483647 h 11"/>
                <a:gd name="T8" fmla="*/ 2147483647 w 20"/>
                <a:gd name="T9" fmla="*/ 2147483647 h 11"/>
                <a:gd name="T10" fmla="*/ 2147483647 w 20"/>
                <a:gd name="T11" fmla="*/ 2147483647 h 11"/>
                <a:gd name="T12" fmla="*/ 2147483647 w 20"/>
                <a:gd name="T13" fmla="*/ 2147483647 h 11"/>
                <a:gd name="T14" fmla="*/ 2147483647 w 20"/>
                <a:gd name="T15" fmla="*/ 2147483647 h 11"/>
                <a:gd name="T16" fmla="*/ 2147483647 w 20"/>
                <a:gd name="T17" fmla="*/ 2147483647 h 11"/>
                <a:gd name="T18" fmla="*/ 2147483647 w 20"/>
                <a:gd name="T19" fmla="*/ 2147483647 h 11"/>
                <a:gd name="T20" fmla="*/ 2147483647 w 20"/>
                <a:gd name="T21" fmla="*/ 2147483647 h 11"/>
                <a:gd name="T22" fmla="*/ 2147483647 w 20"/>
                <a:gd name="T23" fmla="*/ 2147483647 h 11"/>
                <a:gd name="T24" fmla="*/ 2147483647 w 20"/>
                <a:gd name="T25" fmla="*/ 2147483647 h 11"/>
                <a:gd name="T26" fmla="*/ 2147483647 w 20"/>
                <a:gd name="T27" fmla="*/ 2147483647 h 11"/>
                <a:gd name="T28" fmla="*/ 2147483647 w 20"/>
                <a:gd name="T29" fmla="*/ 2147483647 h 11"/>
                <a:gd name="T30" fmla="*/ 2147483647 w 20"/>
                <a:gd name="T31" fmla="*/ 2147483647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1" name="Freeform 819"/>
            <p:cNvSpPr>
              <a:spLocks/>
            </p:cNvSpPr>
            <p:nvPr/>
          </p:nvSpPr>
          <p:spPr bwMode="auto">
            <a:xfrm>
              <a:off x="2949691" y="2485096"/>
              <a:ext cx="15677" cy="19734"/>
            </a:xfrm>
            <a:custGeom>
              <a:avLst/>
              <a:gdLst>
                <a:gd name="T0" fmla="*/ 2147483647 w 11"/>
                <a:gd name="T1" fmla="*/ 0 h 18"/>
                <a:gd name="T2" fmla="*/ 2147483647 w 11"/>
                <a:gd name="T3" fmla="*/ 2147483647 h 18"/>
                <a:gd name="T4" fmla="*/ 2147483647 w 11"/>
                <a:gd name="T5" fmla="*/ 2147483647 h 18"/>
                <a:gd name="T6" fmla="*/ 0 w 11"/>
                <a:gd name="T7" fmla="*/ 2147483647 h 18"/>
                <a:gd name="T8" fmla="*/ 2147483647 w 11"/>
                <a:gd name="T9" fmla="*/ 2147483647 h 18"/>
                <a:gd name="T10" fmla="*/ 2147483647 w 11"/>
                <a:gd name="T11" fmla="*/ 2147483647 h 18"/>
                <a:gd name="T12" fmla="*/ 2147483647 w 11"/>
                <a:gd name="T13" fmla="*/ 2147483647 h 18"/>
                <a:gd name="T14" fmla="*/ 2147483647 w 11"/>
                <a:gd name="T15" fmla="*/ 2147483647 h 18"/>
                <a:gd name="T16" fmla="*/ 2147483647 w 11"/>
                <a:gd name="T17" fmla="*/ 2147483647 h 18"/>
                <a:gd name="T18" fmla="*/ 2147483647 w 11"/>
                <a:gd name="T19" fmla="*/ 2147483647 h 18"/>
                <a:gd name="T20" fmla="*/ 2147483647 w 11"/>
                <a:gd name="T21" fmla="*/ 2147483647 h 18"/>
                <a:gd name="T22" fmla="*/ 2147483647 w 11"/>
                <a:gd name="T23" fmla="*/ 2147483647 h 18"/>
                <a:gd name="T24" fmla="*/ 2147483647 w 11"/>
                <a:gd name="T25" fmla="*/ 2147483647 h 18"/>
                <a:gd name="T26" fmla="*/ 2147483647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2" name="Freeform 820"/>
            <p:cNvSpPr>
              <a:spLocks/>
            </p:cNvSpPr>
            <p:nvPr/>
          </p:nvSpPr>
          <p:spPr bwMode="auto">
            <a:xfrm>
              <a:off x="3002990" y="2469592"/>
              <a:ext cx="17246" cy="19734"/>
            </a:xfrm>
            <a:custGeom>
              <a:avLst/>
              <a:gdLst>
                <a:gd name="T0" fmla="*/ 0 w 12"/>
                <a:gd name="T1" fmla="*/ 2147483647 h 18"/>
                <a:gd name="T2" fmla="*/ 2147483647 w 12"/>
                <a:gd name="T3" fmla="*/ 2147483647 h 18"/>
                <a:gd name="T4" fmla="*/ 2147483647 w 12"/>
                <a:gd name="T5" fmla="*/ 2147483647 h 18"/>
                <a:gd name="T6" fmla="*/ 2147483647 w 12"/>
                <a:gd name="T7" fmla="*/ 2147483647 h 18"/>
                <a:gd name="T8" fmla="*/ 2147483647 w 12"/>
                <a:gd name="T9" fmla="*/ 2147483647 h 18"/>
                <a:gd name="T10" fmla="*/ 2147483647 w 12"/>
                <a:gd name="T11" fmla="*/ 2147483647 h 18"/>
                <a:gd name="T12" fmla="*/ 2147483647 w 12"/>
                <a:gd name="T13" fmla="*/ 2147483647 h 18"/>
                <a:gd name="T14" fmla="*/ 2147483647 w 12"/>
                <a:gd name="T15" fmla="*/ 2147483647 h 18"/>
                <a:gd name="T16" fmla="*/ 2147483647 w 12"/>
                <a:gd name="T17" fmla="*/ 2147483647 h 18"/>
                <a:gd name="T18" fmla="*/ 2147483647 w 12"/>
                <a:gd name="T19" fmla="*/ 2147483647 h 18"/>
                <a:gd name="T20" fmla="*/ 2147483647 w 12"/>
                <a:gd name="T21" fmla="*/ 2147483647 h 18"/>
                <a:gd name="T22" fmla="*/ 2147483647 w 12"/>
                <a:gd name="T23" fmla="*/ 2147483647 h 18"/>
                <a:gd name="T24" fmla="*/ 2147483647 w 12"/>
                <a:gd name="T25" fmla="*/ 0 h 18"/>
                <a:gd name="T26" fmla="*/ 0 w 12"/>
                <a:gd name="T27" fmla="*/ 214748364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3" name="Rectangle 821"/>
            <p:cNvSpPr>
              <a:spLocks noChangeArrowheads="1"/>
            </p:cNvSpPr>
            <p:nvPr/>
          </p:nvSpPr>
          <p:spPr bwMode="auto">
            <a:xfrm>
              <a:off x="2946553" y="2387835"/>
              <a:ext cx="4704" cy="5638"/>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084" name="Freeform 822"/>
            <p:cNvSpPr>
              <a:spLocks/>
            </p:cNvSpPr>
            <p:nvPr/>
          </p:nvSpPr>
          <p:spPr bwMode="auto">
            <a:xfrm>
              <a:off x="3006129" y="2385020"/>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5" name="Freeform 823"/>
            <p:cNvSpPr>
              <a:spLocks/>
            </p:cNvSpPr>
            <p:nvPr/>
          </p:nvSpPr>
          <p:spPr bwMode="auto">
            <a:xfrm>
              <a:off x="3177011" y="2463953"/>
              <a:ext cx="9407" cy="12686"/>
            </a:xfrm>
            <a:custGeom>
              <a:avLst/>
              <a:gdLst>
                <a:gd name="T0" fmla="*/ 2147483647 w 7"/>
                <a:gd name="T1" fmla="*/ 2147483647 h 11"/>
                <a:gd name="T2" fmla="*/ 2147483647 w 7"/>
                <a:gd name="T3" fmla="*/ 2147483647 h 11"/>
                <a:gd name="T4" fmla="*/ 2147483647 w 7"/>
                <a:gd name="T5" fmla="*/ 2147483647 h 11"/>
                <a:gd name="T6" fmla="*/ 2147483647 w 7"/>
                <a:gd name="T7" fmla="*/ 2147483647 h 11"/>
                <a:gd name="T8" fmla="*/ 2147483647 w 7"/>
                <a:gd name="T9" fmla="*/ 2147483647 h 11"/>
                <a:gd name="T10" fmla="*/ 2147483647 w 7"/>
                <a:gd name="T11" fmla="*/ 2147483647 h 11"/>
                <a:gd name="T12" fmla="*/ 2147483647 w 7"/>
                <a:gd name="T13" fmla="*/ 2147483647 h 11"/>
                <a:gd name="T14" fmla="*/ 0 w 7"/>
                <a:gd name="T15" fmla="*/ 2147483647 h 11"/>
                <a:gd name="T16" fmla="*/ 0 w 7"/>
                <a:gd name="T17" fmla="*/ 2147483647 h 11"/>
                <a:gd name="T18" fmla="*/ 0 w 7"/>
                <a:gd name="T19" fmla="*/ 2147483647 h 11"/>
                <a:gd name="T20" fmla="*/ 2147483647 w 7"/>
                <a:gd name="T21" fmla="*/ 2147483647 h 11"/>
                <a:gd name="T22" fmla="*/ 2147483647 w 7"/>
                <a:gd name="T23" fmla="*/ 2147483647 h 11"/>
                <a:gd name="T24" fmla="*/ 2147483647 w 7"/>
                <a:gd name="T25" fmla="*/ 0 h 11"/>
                <a:gd name="T26" fmla="*/ 2147483647 w 7"/>
                <a:gd name="T27" fmla="*/ 2147483647 h 11"/>
                <a:gd name="T28" fmla="*/ 2147483647 w 7"/>
                <a:gd name="T29" fmla="*/ 2147483647 h 11"/>
                <a:gd name="T30" fmla="*/ 2147483647 w 7"/>
                <a:gd name="T31" fmla="*/ 2147483647 h 11"/>
                <a:gd name="T32" fmla="*/ 2147483647 w 7"/>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6" name="Freeform 824"/>
            <p:cNvSpPr>
              <a:spLocks/>
            </p:cNvSpPr>
            <p:nvPr/>
          </p:nvSpPr>
          <p:spPr bwMode="auto">
            <a:xfrm>
              <a:off x="3195822" y="2456908"/>
              <a:ext cx="29787" cy="36649"/>
            </a:xfrm>
            <a:custGeom>
              <a:avLst/>
              <a:gdLst>
                <a:gd name="T0" fmla="*/ 2147483647 w 21"/>
                <a:gd name="T1" fmla="*/ 0 h 34"/>
                <a:gd name="T2" fmla="*/ 2147483647 w 21"/>
                <a:gd name="T3" fmla="*/ 2147483647 h 34"/>
                <a:gd name="T4" fmla="*/ 2147483647 w 21"/>
                <a:gd name="T5" fmla="*/ 2147483647 h 34"/>
                <a:gd name="T6" fmla="*/ 2147483647 w 21"/>
                <a:gd name="T7" fmla="*/ 2147483647 h 34"/>
                <a:gd name="T8" fmla="*/ 2147483647 w 21"/>
                <a:gd name="T9" fmla="*/ 2147483647 h 34"/>
                <a:gd name="T10" fmla="*/ 0 w 21"/>
                <a:gd name="T11" fmla="*/ 2147483647 h 34"/>
                <a:gd name="T12" fmla="*/ 0 w 21"/>
                <a:gd name="T13" fmla="*/ 2147483647 h 34"/>
                <a:gd name="T14" fmla="*/ 2147483647 w 21"/>
                <a:gd name="T15" fmla="*/ 2147483647 h 34"/>
                <a:gd name="T16" fmla="*/ 2147483647 w 21"/>
                <a:gd name="T17" fmla="*/ 2147483647 h 34"/>
                <a:gd name="T18" fmla="*/ 2147483647 w 21"/>
                <a:gd name="T19" fmla="*/ 2147483647 h 34"/>
                <a:gd name="T20" fmla="*/ 2147483647 w 21"/>
                <a:gd name="T21" fmla="*/ 2147483647 h 34"/>
                <a:gd name="T22" fmla="*/ 2147483647 w 21"/>
                <a:gd name="T23" fmla="*/ 2147483647 h 34"/>
                <a:gd name="T24" fmla="*/ 2147483647 w 21"/>
                <a:gd name="T25" fmla="*/ 2147483647 h 34"/>
                <a:gd name="T26" fmla="*/ 2147483647 w 21"/>
                <a:gd name="T27" fmla="*/ 2147483647 h 34"/>
                <a:gd name="T28" fmla="*/ 2147483647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7" name="Freeform 825"/>
            <p:cNvSpPr>
              <a:spLocks/>
            </p:cNvSpPr>
            <p:nvPr/>
          </p:nvSpPr>
          <p:spPr bwMode="auto">
            <a:xfrm>
              <a:off x="3236583" y="2492144"/>
              <a:ext cx="15677" cy="5638"/>
            </a:xfrm>
            <a:custGeom>
              <a:avLst/>
              <a:gdLst>
                <a:gd name="T0" fmla="*/ 2147483647 w 12"/>
                <a:gd name="T1" fmla="*/ 2147483647 h 6"/>
                <a:gd name="T2" fmla="*/ 2147483647 w 12"/>
                <a:gd name="T3" fmla="*/ 2147483647 h 6"/>
                <a:gd name="T4" fmla="*/ 2147483647 w 12"/>
                <a:gd name="T5" fmla="*/ 2147483647 h 6"/>
                <a:gd name="T6" fmla="*/ 2147483647 w 12"/>
                <a:gd name="T7" fmla="*/ 2147483647 h 6"/>
                <a:gd name="T8" fmla="*/ 2147483647 w 12"/>
                <a:gd name="T9" fmla="*/ 2147483647 h 6"/>
                <a:gd name="T10" fmla="*/ 2147483647 w 12"/>
                <a:gd name="T11" fmla="*/ 2147483647 h 6"/>
                <a:gd name="T12" fmla="*/ 2147483647 w 12"/>
                <a:gd name="T13" fmla="*/ 2147483647 h 6"/>
                <a:gd name="T14" fmla="*/ 0 w 12"/>
                <a:gd name="T15" fmla="*/ 2147483647 h 6"/>
                <a:gd name="T16" fmla="*/ 0 w 12"/>
                <a:gd name="T17" fmla="*/ 2147483647 h 6"/>
                <a:gd name="T18" fmla="*/ 0 w 12"/>
                <a:gd name="T19" fmla="*/ 2147483647 h 6"/>
                <a:gd name="T20" fmla="*/ 2147483647 w 12"/>
                <a:gd name="T21" fmla="*/ 2147483647 h 6"/>
                <a:gd name="T22" fmla="*/ 2147483647 w 12"/>
                <a:gd name="T23" fmla="*/ 2147483647 h 6"/>
                <a:gd name="T24" fmla="*/ 2147483647 w 12"/>
                <a:gd name="T25" fmla="*/ 0 h 6"/>
                <a:gd name="T26" fmla="*/ 2147483647 w 12"/>
                <a:gd name="T27" fmla="*/ 2147483647 h 6"/>
                <a:gd name="T28" fmla="*/ 2147483647 w 12"/>
                <a:gd name="T29" fmla="*/ 2147483647 h 6"/>
                <a:gd name="T30" fmla="*/ 2147483647 w 12"/>
                <a:gd name="T31" fmla="*/ 2147483647 h 6"/>
                <a:gd name="T32" fmla="*/ 2147483647 w 12"/>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8" name="Freeform 826"/>
            <p:cNvSpPr>
              <a:spLocks/>
            </p:cNvSpPr>
            <p:nvPr/>
          </p:nvSpPr>
          <p:spPr bwMode="auto">
            <a:xfrm>
              <a:off x="3142520" y="2497781"/>
              <a:ext cx="213209" cy="104310"/>
            </a:xfrm>
            <a:custGeom>
              <a:avLst/>
              <a:gdLst>
                <a:gd name="T0" fmla="*/ 2147483647 w 153"/>
                <a:gd name="T1" fmla="*/ 2147483647 h 98"/>
                <a:gd name="T2" fmla="*/ 2147483647 w 153"/>
                <a:gd name="T3" fmla="*/ 2147483647 h 98"/>
                <a:gd name="T4" fmla="*/ 2147483647 w 153"/>
                <a:gd name="T5" fmla="*/ 2147483647 h 98"/>
                <a:gd name="T6" fmla="*/ 2147483647 w 153"/>
                <a:gd name="T7" fmla="*/ 2147483647 h 98"/>
                <a:gd name="T8" fmla="*/ 2147483647 w 153"/>
                <a:gd name="T9" fmla="*/ 2147483647 h 98"/>
                <a:gd name="T10" fmla="*/ 2147483647 w 153"/>
                <a:gd name="T11" fmla="*/ 2147483647 h 98"/>
                <a:gd name="T12" fmla="*/ 2147483647 w 153"/>
                <a:gd name="T13" fmla="*/ 2147483647 h 98"/>
                <a:gd name="T14" fmla="*/ 2147483647 w 153"/>
                <a:gd name="T15" fmla="*/ 2147483647 h 98"/>
                <a:gd name="T16" fmla="*/ 2147483647 w 153"/>
                <a:gd name="T17" fmla="*/ 2147483647 h 98"/>
                <a:gd name="T18" fmla="*/ 2147483647 w 153"/>
                <a:gd name="T19" fmla="*/ 2147483647 h 98"/>
                <a:gd name="T20" fmla="*/ 2147483647 w 153"/>
                <a:gd name="T21" fmla="*/ 2147483647 h 98"/>
                <a:gd name="T22" fmla="*/ 2147483647 w 153"/>
                <a:gd name="T23" fmla="*/ 2147483647 h 98"/>
                <a:gd name="T24" fmla="*/ 2147483647 w 153"/>
                <a:gd name="T25" fmla="*/ 2147483647 h 98"/>
                <a:gd name="T26" fmla="*/ 2147483647 w 153"/>
                <a:gd name="T27" fmla="*/ 2147483647 h 98"/>
                <a:gd name="T28" fmla="*/ 2147483647 w 153"/>
                <a:gd name="T29" fmla="*/ 2147483647 h 98"/>
                <a:gd name="T30" fmla="*/ 2147483647 w 153"/>
                <a:gd name="T31" fmla="*/ 2147483647 h 98"/>
                <a:gd name="T32" fmla="*/ 2147483647 w 153"/>
                <a:gd name="T33" fmla="*/ 2147483647 h 98"/>
                <a:gd name="T34" fmla="*/ 2147483647 w 153"/>
                <a:gd name="T35" fmla="*/ 2147483647 h 98"/>
                <a:gd name="T36" fmla="*/ 2147483647 w 153"/>
                <a:gd name="T37" fmla="*/ 2147483647 h 98"/>
                <a:gd name="T38" fmla="*/ 2147483647 w 153"/>
                <a:gd name="T39" fmla="*/ 2147483647 h 98"/>
                <a:gd name="T40" fmla="*/ 2147483647 w 153"/>
                <a:gd name="T41" fmla="*/ 2147483647 h 98"/>
                <a:gd name="T42" fmla="*/ 2147483647 w 153"/>
                <a:gd name="T43" fmla="*/ 2147483647 h 98"/>
                <a:gd name="T44" fmla="*/ 2147483647 w 153"/>
                <a:gd name="T45" fmla="*/ 2147483647 h 98"/>
                <a:gd name="T46" fmla="*/ 2147483647 w 153"/>
                <a:gd name="T47" fmla="*/ 2147483647 h 98"/>
                <a:gd name="T48" fmla="*/ 2147483647 w 153"/>
                <a:gd name="T49" fmla="*/ 0 h 98"/>
                <a:gd name="T50" fmla="*/ 2147483647 w 153"/>
                <a:gd name="T51" fmla="*/ 2147483647 h 98"/>
                <a:gd name="T52" fmla="*/ 2147483647 w 153"/>
                <a:gd name="T53" fmla="*/ 2147483647 h 98"/>
                <a:gd name="T54" fmla="*/ 2147483647 w 153"/>
                <a:gd name="T55" fmla="*/ 2147483647 h 98"/>
                <a:gd name="T56" fmla="*/ 2147483647 w 153"/>
                <a:gd name="T57" fmla="*/ 2147483647 h 98"/>
                <a:gd name="T58" fmla="*/ 2147483647 w 153"/>
                <a:gd name="T59" fmla="*/ 2147483647 h 98"/>
                <a:gd name="T60" fmla="*/ 2147483647 w 153"/>
                <a:gd name="T61" fmla="*/ 2147483647 h 98"/>
                <a:gd name="T62" fmla="*/ 2147483647 w 153"/>
                <a:gd name="T63" fmla="*/ 2147483647 h 98"/>
                <a:gd name="T64" fmla="*/ 2147483647 w 153"/>
                <a:gd name="T65" fmla="*/ 2147483647 h 98"/>
                <a:gd name="T66" fmla="*/ 2147483647 w 153"/>
                <a:gd name="T67" fmla="*/ 2147483647 h 98"/>
                <a:gd name="T68" fmla="*/ 2147483647 w 153"/>
                <a:gd name="T69" fmla="*/ 2147483647 h 98"/>
                <a:gd name="T70" fmla="*/ 2147483647 w 153"/>
                <a:gd name="T71" fmla="*/ 2147483647 h 98"/>
                <a:gd name="T72" fmla="*/ 2147483647 w 153"/>
                <a:gd name="T73" fmla="*/ 2147483647 h 98"/>
                <a:gd name="T74" fmla="*/ 2147483647 w 153"/>
                <a:gd name="T75" fmla="*/ 2147483647 h 98"/>
                <a:gd name="T76" fmla="*/ 2147483647 w 153"/>
                <a:gd name="T77" fmla="*/ 2147483647 h 98"/>
                <a:gd name="T78" fmla="*/ 2147483647 w 153"/>
                <a:gd name="T79" fmla="*/ 2147483647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9" name="Freeform 827"/>
            <p:cNvSpPr>
              <a:spLocks/>
            </p:cNvSpPr>
            <p:nvPr/>
          </p:nvSpPr>
          <p:spPr bwMode="auto">
            <a:xfrm>
              <a:off x="3242855" y="2533021"/>
              <a:ext cx="17245"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0" name="Freeform 828"/>
            <p:cNvSpPr>
              <a:spLocks/>
            </p:cNvSpPr>
            <p:nvPr/>
          </p:nvSpPr>
          <p:spPr bwMode="auto">
            <a:xfrm>
              <a:off x="3288318" y="2554167"/>
              <a:ext cx="15677" cy="14096"/>
            </a:xfrm>
            <a:custGeom>
              <a:avLst/>
              <a:gdLst>
                <a:gd name="T0" fmla="*/ 2147483647 w 12"/>
                <a:gd name="T1" fmla="*/ 2147483647 h 13"/>
                <a:gd name="T2" fmla="*/ 2147483647 w 12"/>
                <a:gd name="T3" fmla="*/ 0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0 w 12"/>
                <a:gd name="T19" fmla="*/ 2147483647 h 13"/>
                <a:gd name="T20" fmla="*/ 2147483647 w 12"/>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1" name="Freeform 829"/>
            <p:cNvSpPr>
              <a:spLocks/>
            </p:cNvSpPr>
            <p:nvPr/>
          </p:nvSpPr>
          <p:spPr bwMode="auto">
            <a:xfrm>
              <a:off x="3286749" y="2520335"/>
              <a:ext cx="17245" cy="12686"/>
            </a:xfrm>
            <a:custGeom>
              <a:avLst/>
              <a:gdLst>
                <a:gd name="T0" fmla="*/ 2147483647 w 13"/>
                <a:gd name="T1" fmla="*/ 2147483647 h 12"/>
                <a:gd name="T2" fmla="*/ 2147483647 w 13"/>
                <a:gd name="T3" fmla="*/ 0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0 w 13"/>
                <a:gd name="T19" fmla="*/ 2147483647 h 12"/>
                <a:gd name="T20" fmla="*/ 2147483647 w 13"/>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2" name="Freeform 830"/>
            <p:cNvSpPr>
              <a:spLocks/>
            </p:cNvSpPr>
            <p:nvPr/>
          </p:nvSpPr>
          <p:spPr bwMode="auto">
            <a:xfrm>
              <a:off x="3202094" y="2548528"/>
              <a:ext cx="15677"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3" name="Freeform 831"/>
            <p:cNvSpPr>
              <a:spLocks/>
            </p:cNvSpPr>
            <p:nvPr/>
          </p:nvSpPr>
          <p:spPr bwMode="auto">
            <a:xfrm>
              <a:off x="3195822" y="2525976"/>
              <a:ext cx="17245"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4" name="Freeform 832"/>
            <p:cNvSpPr>
              <a:spLocks/>
            </p:cNvSpPr>
            <p:nvPr/>
          </p:nvSpPr>
          <p:spPr bwMode="auto">
            <a:xfrm>
              <a:off x="3249126" y="2511881"/>
              <a:ext cx="15677"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5" name="Freeform 833"/>
            <p:cNvSpPr>
              <a:spLocks/>
            </p:cNvSpPr>
            <p:nvPr/>
          </p:nvSpPr>
          <p:spPr bwMode="auto">
            <a:xfrm>
              <a:off x="3250689" y="2558395"/>
              <a:ext cx="17246" cy="12686"/>
            </a:xfrm>
            <a:custGeom>
              <a:avLst/>
              <a:gdLst>
                <a:gd name="T0" fmla="*/ 2147483647 w 11"/>
                <a:gd name="T1" fmla="*/ 2147483647 h 12"/>
                <a:gd name="T2" fmla="*/ 2147483647 w 11"/>
                <a:gd name="T3" fmla="*/ 0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0 w 11"/>
                <a:gd name="T19" fmla="*/ 2147483647 h 12"/>
                <a:gd name="T20" fmla="*/ 2147483647 w 11"/>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6" name="Freeform 834"/>
            <p:cNvSpPr>
              <a:spLocks/>
            </p:cNvSpPr>
            <p:nvPr/>
          </p:nvSpPr>
          <p:spPr bwMode="auto">
            <a:xfrm>
              <a:off x="3314970" y="2534432"/>
              <a:ext cx="15677" cy="14096"/>
            </a:xfrm>
            <a:custGeom>
              <a:avLst/>
              <a:gdLst>
                <a:gd name="T0" fmla="*/ 2147483647 w 11"/>
                <a:gd name="T1" fmla="*/ 2147483647 h 13"/>
                <a:gd name="T2" fmla="*/ 2147483647 w 11"/>
                <a:gd name="T3" fmla="*/ 0 h 13"/>
                <a:gd name="T4" fmla="*/ 2147483647 w 11"/>
                <a:gd name="T5" fmla="*/ 2147483647 h 13"/>
                <a:gd name="T6" fmla="*/ 2147483647 w 11"/>
                <a:gd name="T7" fmla="*/ 2147483647 h 13"/>
                <a:gd name="T8" fmla="*/ 2147483647 w 11"/>
                <a:gd name="T9" fmla="*/ 2147483647 h 13"/>
                <a:gd name="T10" fmla="*/ 2147483647 w 11"/>
                <a:gd name="T11" fmla="*/ 2147483647 h 13"/>
                <a:gd name="T12" fmla="*/ 2147483647 w 11"/>
                <a:gd name="T13" fmla="*/ 2147483647 h 13"/>
                <a:gd name="T14" fmla="*/ 0 w 11"/>
                <a:gd name="T15" fmla="*/ 2147483647 h 13"/>
                <a:gd name="T16" fmla="*/ 2147483647 w 11"/>
                <a:gd name="T17" fmla="*/ 2147483647 h 13"/>
                <a:gd name="T18" fmla="*/ 0 w 11"/>
                <a:gd name="T19" fmla="*/ 2147483647 h 13"/>
                <a:gd name="T20" fmla="*/ 2147483647 w 11"/>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7" name="Freeform 835"/>
            <p:cNvSpPr>
              <a:spLocks/>
            </p:cNvSpPr>
            <p:nvPr/>
          </p:nvSpPr>
          <p:spPr bwMode="auto">
            <a:xfrm>
              <a:off x="2818002" y="2555574"/>
              <a:ext cx="332357" cy="49336"/>
            </a:xfrm>
            <a:custGeom>
              <a:avLst/>
              <a:gdLst>
                <a:gd name="T0" fmla="*/ 2147483647 w 238"/>
                <a:gd name="T1" fmla="*/ 2147483647 h 47"/>
                <a:gd name="T2" fmla="*/ 2147483647 w 238"/>
                <a:gd name="T3" fmla="*/ 2147483647 h 47"/>
                <a:gd name="T4" fmla="*/ 2147483647 w 238"/>
                <a:gd name="T5" fmla="*/ 2147483647 h 47"/>
                <a:gd name="T6" fmla="*/ 2147483647 w 238"/>
                <a:gd name="T7" fmla="*/ 2147483647 h 47"/>
                <a:gd name="T8" fmla="*/ 2147483647 w 238"/>
                <a:gd name="T9" fmla="*/ 2147483647 h 47"/>
                <a:gd name="T10" fmla="*/ 2147483647 w 238"/>
                <a:gd name="T11" fmla="*/ 2147483647 h 47"/>
                <a:gd name="T12" fmla="*/ 2147483647 w 238"/>
                <a:gd name="T13" fmla="*/ 2147483647 h 47"/>
                <a:gd name="T14" fmla="*/ 2147483647 w 238"/>
                <a:gd name="T15" fmla="*/ 2147483647 h 47"/>
                <a:gd name="T16" fmla="*/ 2147483647 w 238"/>
                <a:gd name="T17" fmla="*/ 2147483647 h 47"/>
                <a:gd name="T18" fmla="*/ 2147483647 w 238"/>
                <a:gd name="T19" fmla="*/ 2147483647 h 47"/>
                <a:gd name="T20" fmla="*/ 2147483647 w 238"/>
                <a:gd name="T21" fmla="*/ 2147483647 h 47"/>
                <a:gd name="T22" fmla="*/ 2147483647 w 238"/>
                <a:gd name="T23" fmla="*/ 2147483647 h 47"/>
                <a:gd name="T24" fmla="*/ 2147483647 w 238"/>
                <a:gd name="T25" fmla="*/ 2147483647 h 47"/>
                <a:gd name="T26" fmla="*/ 2147483647 w 238"/>
                <a:gd name="T27" fmla="*/ 2147483647 h 47"/>
                <a:gd name="T28" fmla="*/ 2147483647 w 238"/>
                <a:gd name="T29" fmla="*/ 2147483647 h 47"/>
                <a:gd name="T30" fmla="*/ 2147483647 w 238"/>
                <a:gd name="T31" fmla="*/ 2147483647 h 47"/>
                <a:gd name="T32" fmla="*/ 2147483647 w 238"/>
                <a:gd name="T33" fmla="*/ 2147483647 h 47"/>
                <a:gd name="T34" fmla="*/ 2147483647 w 238"/>
                <a:gd name="T35" fmla="*/ 2147483647 h 47"/>
                <a:gd name="T36" fmla="*/ 2147483647 w 238"/>
                <a:gd name="T37" fmla="*/ 2147483647 h 47"/>
                <a:gd name="T38" fmla="*/ 2147483647 w 238"/>
                <a:gd name="T39" fmla="*/ 2147483647 h 47"/>
                <a:gd name="T40" fmla="*/ 2147483647 w 238"/>
                <a:gd name="T41" fmla="*/ 2147483647 h 47"/>
                <a:gd name="T42" fmla="*/ 2147483647 w 238"/>
                <a:gd name="T43" fmla="*/ 2147483647 h 47"/>
                <a:gd name="T44" fmla="*/ 2147483647 w 238"/>
                <a:gd name="T45" fmla="*/ 2147483647 h 47"/>
                <a:gd name="T46" fmla="*/ 2147483647 w 238"/>
                <a:gd name="T47" fmla="*/ 2147483647 h 47"/>
                <a:gd name="T48" fmla="*/ 2147483647 w 238"/>
                <a:gd name="T49" fmla="*/ 2147483647 h 47"/>
                <a:gd name="T50" fmla="*/ 2147483647 w 238"/>
                <a:gd name="T51" fmla="*/ 2147483647 h 47"/>
                <a:gd name="T52" fmla="*/ 2147483647 w 238"/>
                <a:gd name="T53" fmla="*/ 2147483647 h 47"/>
                <a:gd name="T54" fmla="*/ 2147483647 w 238"/>
                <a:gd name="T55" fmla="*/ 2147483647 h 47"/>
                <a:gd name="T56" fmla="*/ 2147483647 w 238"/>
                <a:gd name="T57" fmla="*/ 2147483647 h 47"/>
                <a:gd name="T58" fmla="*/ 2147483647 w 238"/>
                <a:gd name="T59" fmla="*/ 2147483647 h 47"/>
                <a:gd name="T60" fmla="*/ 2147483647 w 238"/>
                <a:gd name="T61" fmla="*/ 2147483647 h 47"/>
                <a:gd name="T62" fmla="*/ 2147483647 w 238"/>
                <a:gd name="T63" fmla="*/ 2147483647 h 47"/>
                <a:gd name="T64" fmla="*/ 2147483647 w 238"/>
                <a:gd name="T65" fmla="*/ 2147483647 h 47"/>
                <a:gd name="T66" fmla="*/ 2147483647 w 238"/>
                <a:gd name="T67" fmla="*/ 2147483647 h 47"/>
                <a:gd name="T68" fmla="*/ 2147483647 w 238"/>
                <a:gd name="T69" fmla="*/ 2147483647 h 47"/>
                <a:gd name="T70" fmla="*/ 2147483647 w 238"/>
                <a:gd name="T71" fmla="*/ 2147483647 h 47"/>
                <a:gd name="T72" fmla="*/ 2147483647 w 238"/>
                <a:gd name="T73" fmla="*/ 2147483647 h 47"/>
                <a:gd name="T74" fmla="*/ 2147483647 w 238"/>
                <a:gd name="T75" fmla="*/ 2147483647 h 47"/>
                <a:gd name="T76" fmla="*/ 2147483647 w 238"/>
                <a:gd name="T77" fmla="*/ 2147483647 h 47"/>
                <a:gd name="T78" fmla="*/ 2147483647 w 238"/>
                <a:gd name="T79" fmla="*/ 2147483647 h 47"/>
                <a:gd name="T80" fmla="*/ 2147483647 w 238"/>
                <a:gd name="T81" fmla="*/ 2147483647 h 47"/>
                <a:gd name="T82" fmla="*/ 2147483647 w 238"/>
                <a:gd name="T83" fmla="*/ 2147483647 h 47"/>
                <a:gd name="T84" fmla="*/ 2147483647 w 238"/>
                <a:gd name="T85" fmla="*/ 2147483647 h 47"/>
                <a:gd name="T86" fmla="*/ 2147483647 w 238"/>
                <a:gd name="T87" fmla="*/ 2147483647 h 47"/>
                <a:gd name="T88" fmla="*/ 2147483647 w 238"/>
                <a:gd name="T89" fmla="*/ 2147483647 h 47"/>
                <a:gd name="T90" fmla="*/ 2147483647 w 238"/>
                <a:gd name="T91" fmla="*/ 2147483647 h 47"/>
                <a:gd name="T92" fmla="*/ 2147483647 w 238"/>
                <a:gd name="T93" fmla="*/ 2147483647 h 47"/>
                <a:gd name="T94" fmla="*/ 2147483647 w 238"/>
                <a:gd name="T95" fmla="*/ 2147483647 h 47"/>
                <a:gd name="T96" fmla="*/ 2147483647 w 238"/>
                <a:gd name="T97" fmla="*/ 2147483647 h 47"/>
                <a:gd name="T98" fmla="*/ 2147483647 w 238"/>
                <a:gd name="T99" fmla="*/ 2147483647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8" name="Freeform 836"/>
            <p:cNvSpPr>
              <a:spLocks/>
            </p:cNvSpPr>
            <p:nvPr/>
          </p:nvSpPr>
          <p:spPr bwMode="auto">
            <a:xfrm>
              <a:off x="3330647" y="2444221"/>
              <a:ext cx="153637" cy="339709"/>
            </a:xfrm>
            <a:custGeom>
              <a:avLst/>
              <a:gdLst>
                <a:gd name="T0" fmla="*/ 2147483647 w 110"/>
                <a:gd name="T1" fmla="*/ 0 h 318"/>
                <a:gd name="T2" fmla="*/ 2147483647 w 110"/>
                <a:gd name="T3" fmla="*/ 2147483647 h 318"/>
                <a:gd name="T4" fmla="*/ 2147483647 w 110"/>
                <a:gd name="T5" fmla="*/ 2147483647 h 318"/>
                <a:gd name="T6" fmla="*/ 2147483647 w 110"/>
                <a:gd name="T7" fmla="*/ 2147483647 h 318"/>
                <a:gd name="T8" fmla="*/ 2147483647 w 110"/>
                <a:gd name="T9" fmla="*/ 2147483647 h 318"/>
                <a:gd name="T10" fmla="*/ 2147483647 w 110"/>
                <a:gd name="T11" fmla="*/ 2147483647 h 318"/>
                <a:gd name="T12" fmla="*/ 2147483647 w 110"/>
                <a:gd name="T13" fmla="*/ 2147483647 h 318"/>
                <a:gd name="T14" fmla="*/ 2147483647 w 110"/>
                <a:gd name="T15" fmla="*/ 2147483647 h 318"/>
                <a:gd name="T16" fmla="*/ 2147483647 w 110"/>
                <a:gd name="T17" fmla="*/ 2147483647 h 318"/>
                <a:gd name="T18" fmla="*/ 2147483647 w 110"/>
                <a:gd name="T19" fmla="*/ 2147483647 h 318"/>
                <a:gd name="T20" fmla="*/ 2147483647 w 110"/>
                <a:gd name="T21" fmla="*/ 2147483647 h 318"/>
                <a:gd name="T22" fmla="*/ 2147483647 w 110"/>
                <a:gd name="T23" fmla="*/ 2147483647 h 318"/>
                <a:gd name="T24" fmla="*/ 2147483647 w 110"/>
                <a:gd name="T25" fmla="*/ 2147483647 h 318"/>
                <a:gd name="T26" fmla="*/ 2147483647 w 110"/>
                <a:gd name="T27" fmla="*/ 2147483647 h 318"/>
                <a:gd name="T28" fmla="*/ 2147483647 w 110"/>
                <a:gd name="T29" fmla="*/ 2147483647 h 318"/>
                <a:gd name="T30" fmla="*/ 2147483647 w 110"/>
                <a:gd name="T31" fmla="*/ 2147483647 h 318"/>
                <a:gd name="T32" fmla="*/ 2147483647 w 110"/>
                <a:gd name="T33" fmla="*/ 2147483647 h 318"/>
                <a:gd name="T34" fmla="*/ 2147483647 w 110"/>
                <a:gd name="T35" fmla="*/ 2147483647 h 318"/>
                <a:gd name="T36" fmla="*/ 2147483647 w 110"/>
                <a:gd name="T37" fmla="*/ 2147483647 h 318"/>
                <a:gd name="T38" fmla="*/ 2147483647 w 110"/>
                <a:gd name="T39" fmla="*/ 2147483647 h 318"/>
                <a:gd name="T40" fmla="*/ 2147483647 w 110"/>
                <a:gd name="T41" fmla="*/ 2147483647 h 318"/>
                <a:gd name="T42" fmla="*/ 2147483647 w 110"/>
                <a:gd name="T43" fmla="*/ 2147483647 h 318"/>
                <a:gd name="T44" fmla="*/ 2147483647 w 110"/>
                <a:gd name="T45" fmla="*/ 2147483647 h 318"/>
                <a:gd name="T46" fmla="*/ 2147483647 w 110"/>
                <a:gd name="T47" fmla="*/ 2147483647 h 318"/>
                <a:gd name="T48" fmla="*/ 2147483647 w 110"/>
                <a:gd name="T49" fmla="*/ 2147483647 h 318"/>
                <a:gd name="T50" fmla="*/ 2147483647 w 110"/>
                <a:gd name="T51" fmla="*/ 2147483647 h 318"/>
                <a:gd name="T52" fmla="*/ 2147483647 w 110"/>
                <a:gd name="T53" fmla="*/ 2147483647 h 318"/>
                <a:gd name="T54" fmla="*/ 2147483647 w 110"/>
                <a:gd name="T55" fmla="*/ 2147483647 h 318"/>
                <a:gd name="T56" fmla="*/ 2147483647 w 110"/>
                <a:gd name="T57" fmla="*/ 2147483647 h 318"/>
                <a:gd name="T58" fmla="*/ 2147483647 w 110"/>
                <a:gd name="T59" fmla="*/ 2147483647 h 318"/>
                <a:gd name="T60" fmla="*/ 2147483647 w 110"/>
                <a:gd name="T61" fmla="*/ 2147483647 h 318"/>
                <a:gd name="T62" fmla="*/ 2147483647 w 110"/>
                <a:gd name="T63" fmla="*/ 2147483647 h 318"/>
                <a:gd name="T64" fmla="*/ 2147483647 w 110"/>
                <a:gd name="T65" fmla="*/ 2147483647 h 318"/>
                <a:gd name="T66" fmla="*/ 0 w 110"/>
                <a:gd name="T67" fmla="*/ 2147483647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9" name="Freeform 837"/>
            <p:cNvSpPr>
              <a:spLocks/>
            </p:cNvSpPr>
            <p:nvPr/>
          </p:nvSpPr>
          <p:spPr bwMode="auto">
            <a:xfrm>
              <a:off x="3452925" y="2521745"/>
              <a:ext cx="43896" cy="28192"/>
            </a:xfrm>
            <a:custGeom>
              <a:avLst/>
              <a:gdLst>
                <a:gd name="T0" fmla="*/ 2147483647 w 31"/>
                <a:gd name="T1" fmla="*/ 0 h 26"/>
                <a:gd name="T2" fmla="*/ 0 w 31"/>
                <a:gd name="T3" fmla="*/ 2147483647 h 26"/>
                <a:gd name="T4" fmla="*/ 2147483647 w 31"/>
                <a:gd name="T5" fmla="*/ 2147483647 h 26"/>
                <a:gd name="T6" fmla="*/ 2147483647 w 31"/>
                <a:gd name="T7" fmla="*/ 2147483647 h 26"/>
                <a:gd name="T8" fmla="*/ 2147483647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0" name="Freeform 838"/>
            <p:cNvSpPr>
              <a:spLocks/>
            </p:cNvSpPr>
            <p:nvPr/>
          </p:nvSpPr>
          <p:spPr bwMode="auto">
            <a:xfrm>
              <a:off x="2924604" y="2537251"/>
              <a:ext cx="48600" cy="19734"/>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1" name="Freeform 839"/>
            <p:cNvSpPr>
              <a:spLocks/>
            </p:cNvSpPr>
            <p:nvPr/>
          </p:nvSpPr>
          <p:spPr bwMode="auto">
            <a:xfrm>
              <a:off x="2791350" y="2545711"/>
              <a:ext cx="50167" cy="21143"/>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2" name="Freeform 840"/>
            <p:cNvSpPr>
              <a:spLocks/>
            </p:cNvSpPr>
            <p:nvPr/>
          </p:nvSpPr>
          <p:spPr bwMode="auto">
            <a:xfrm>
              <a:off x="2935578" y="2564034"/>
              <a:ext cx="43896" cy="225532"/>
            </a:xfrm>
            <a:custGeom>
              <a:avLst/>
              <a:gdLst>
                <a:gd name="T0" fmla="*/ 0 w 31"/>
                <a:gd name="T1" fmla="*/ 2147483647 h 212"/>
                <a:gd name="T2" fmla="*/ 2147483647 w 31"/>
                <a:gd name="T3" fmla="*/ 0 h 212"/>
                <a:gd name="T4" fmla="*/ 2147483647 w 31"/>
                <a:gd name="T5" fmla="*/ 2147483647 h 212"/>
                <a:gd name="T6" fmla="*/ 2147483647 w 31"/>
                <a:gd name="T7" fmla="*/ 2147483647 h 212"/>
                <a:gd name="T8" fmla="*/ 2147483647 w 31"/>
                <a:gd name="T9" fmla="*/ 2147483647 h 212"/>
                <a:gd name="T10" fmla="*/ 2147483647 w 31"/>
                <a:gd name="T11" fmla="*/ 2147483647 h 212"/>
                <a:gd name="T12" fmla="*/ 2147483647 w 31"/>
                <a:gd name="T13" fmla="*/ 2147483647 h 212"/>
                <a:gd name="T14" fmla="*/ 2147483647 w 31"/>
                <a:gd name="T15" fmla="*/ 2147483647 h 212"/>
                <a:gd name="T16" fmla="*/ 2147483647 w 31"/>
                <a:gd name="T17" fmla="*/ 2147483647 h 212"/>
                <a:gd name="T18" fmla="*/ 2147483647 w 31"/>
                <a:gd name="T19" fmla="*/ 2147483647 h 212"/>
                <a:gd name="T20" fmla="*/ 2147483647 w 31"/>
                <a:gd name="T21" fmla="*/ 2147483647 h 212"/>
                <a:gd name="T22" fmla="*/ 2147483647 w 31"/>
                <a:gd name="T23" fmla="*/ 2147483647 h 212"/>
                <a:gd name="T24" fmla="*/ 2147483647 w 31"/>
                <a:gd name="T25" fmla="*/ 2147483647 h 212"/>
                <a:gd name="T26" fmla="*/ 2147483647 w 31"/>
                <a:gd name="T27" fmla="*/ 2147483647 h 212"/>
                <a:gd name="T28" fmla="*/ 2147483647 w 31"/>
                <a:gd name="T29" fmla="*/ 2147483647 h 212"/>
                <a:gd name="T30" fmla="*/ 2147483647 w 31"/>
                <a:gd name="T31" fmla="*/ 2147483647 h 212"/>
                <a:gd name="T32" fmla="*/ 0 w 31"/>
                <a:gd name="T33" fmla="*/ 2147483647 h 212"/>
                <a:gd name="T34" fmla="*/ 0 w 31"/>
                <a:gd name="T35" fmla="*/ 2147483647 h 212"/>
                <a:gd name="T36" fmla="*/ 0 w 31"/>
                <a:gd name="T37" fmla="*/ 214748364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3" name="Freeform 841"/>
            <p:cNvSpPr>
              <a:spLocks/>
            </p:cNvSpPr>
            <p:nvPr/>
          </p:nvSpPr>
          <p:spPr bwMode="auto">
            <a:xfrm>
              <a:off x="2785081" y="2571080"/>
              <a:ext cx="45463" cy="225532"/>
            </a:xfrm>
            <a:custGeom>
              <a:avLst/>
              <a:gdLst>
                <a:gd name="T0" fmla="*/ 2147483647 w 32"/>
                <a:gd name="T1" fmla="*/ 2147483647 h 212"/>
                <a:gd name="T2" fmla="*/ 2147483647 w 32"/>
                <a:gd name="T3" fmla="*/ 2147483647 h 212"/>
                <a:gd name="T4" fmla="*/ 2147483647 w 32"/>
                <a:gd name="T5" fmla="*/ 2147483647 h 212"/>
                <a:gd name="T6" fmla="*/ 2147483647 w 32"/>
                <a:gd name="T7" fmla="*/ 2147483647 h 212"/>
                <a:gd name="T8" fmla="*/ 2147483647 w 32"/>
                <a:gd name="T9" fmla="*/ 2147483647 h 212"/>
                <a:gd name="T10" fmla="*/ 2147483647 w 32"/>
                <a:gd name="T11" fmla="*/ 0 h 212"/>
                <a:gd name="T12" fmla="*/ 2147483647 w 32"/>
                <a:gd name="T13" fmla="*/ 2147483647 h 212"/>
                <a:gd name="T14" fmla="*/ 2147483647 w 32"/>
                <a:gd name="T15" fmla="*/ 2147483647 h 212"/>
                <a:gd name="T16" fmla="*/ 2147483647 w 32"/>
                <a:gd name="T17" fmla="*/ 2147483647 h 212"/>
                <a:gd name="T18" fmla="*/ 2147483647 w 32"/>
                <a:gd name="T19" fmla="*/ 2147483647 h 212"/>
                <a:gd name="T20" fmla="*/ 2147483647 w 32"/>
                <a:gd name="T21" fmla="*/ 2147483647 h 212"/>
                <a:gd name="T22" fmla="*/ 2147483647 w 32"/>
                <a:gd name="T23" fmla="*/ 2147483647 h 212"/>
                <a:gd name="T24" fmla="*/ 2147483647 w 32"/>
                <a:gd name="T25" fmla="*/ 2147483647 h 212"/>
                <a:gd name="T26" fmla="*/ 0 w 32"/>
                <a:gd name="T27" fmla="*/ 2147483647 h 212"/>
                <a:gd name="T28" fmla="*/ 2147483647 w 32"/>
                <a:gd name="T29" fmla="*/ 2147483647 h 212"/>
                <a:gd name="T30" fmla="*/ 2147483647 w 32"/>
                <a:gd name="T31" fmla="*/ 2147483647 h 212"/>
                <a:gd name="T32" fmla="*/ 2147483647 w 32"/>
                <a:gd name="T33" fmla="*/ 2147483647 h 212"/>
                <a:gd name="T34" fmla="*/ 2147483647 w 32"/>
                <a:gd name="T35" fmla="*/ 2147483647 h 212"/>
                <a:gd name="T36" fmla="*/ 2147483647 w 32"/>
                <a:gd name="T37" fmla="*/ 2147483647 h 212"/>
                <a:gd name="T38" fmla="*/ 2147483647 w 32"/>
                <a:gd name="T39" fmla="*/ 2147483647 h 212"/>
                <a:gd name="T40" fmla="*/ 2147483647 w 32"/>
                <a:gd name="T41" fmla="*/ 2147483647 h 212"/>
                <a:gd name="T42" fmla="*/ 2147483647 w 32"/>
                <a:gd name="T43" fmla="*/ 2147483647 h 212"/>
                <a:gd name="T44" fmla="*/ 2147483647 w 32"/>
                <a:gd name="T45" fmla="*/ 214748364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4" name="Freeform 842"/>
            <p:cNvSpPr>
              <a:spLocks/>
            </p:cNvSpPr>
            <p:nvPr/>
          </p:nvSpPr>
          <p:spPr bwMode="auto">
            <a:xfrm>
              <a:off x="2816431" y="2650017"/>
              <a:ext cx="131688" cy="54974"/>
            </a:xfrm>
            <a:custGeom>
              <a:avLst/>
              <a:gdLst>
                <a:gd name="T0" fmla="*/ 0 w 94"/>
                <a:gd name="T1" fmla="*/ 0 h 50"/>
                <a:gd name="T2" fmla="*/ 2147483647 w 94"/>
                <a:gd name="T3" fmla="*/ 0 h 50"/>
                <a:gd name="T4" fmla="*/ 2147483647 w 94"/>
                <a:gd name="T5" fmla="*/ 2147483647 h 50"/>
                <a:gd name="T6" fmla="*/ 0 w 94"/>
                <a:gd name="T7" fmla="*/ 2147483647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5" name="Freeform 843"/>
            <p:cNvSpPr>
              <a:spLocks/>
            </p:cNvSpPr>
            <p:nvPr/>
          </p:nvSpPr>
          <p:spPr bwMode="auto">
            <a:xfrm>
              <a:off x="2810164" y="2690899"/>
              <a:ext cx="148933" cy="74707"/>
            </a:xfrm>
            <a:custGeom>
              <a:avLst/>
              <a:gdLst>
                <a:gd name="T0" fmla="*/ 2147483647 w 107"/>
                <a:gd name="T1" fmla="*/ 2147483647 h 69"/>
                <a:gd name="T2" fmla="*/ 2147483647 w 107"/>
                <a:gd name="T3" fmla="*/ 2147483647 h 69"/>
                <a:gd name="T4" fmla="*/ 2147483647 w 107"/>
                <a:gd name="T5" fmla="*/ 2147483647 h 69"/>
                <a:gd name="T6" fmla="*/ 2147483647 w 107"/>
                <a:gd name="T7" fmla="*/ 0 h 69"/>
                <a:gd name="T8" fmla="*/ 2147483647 w 107"/>
                <a:gd name="T9" fmla="*/ 0 h 69"/>
                <a:gd name="T10" fmla="*/ 2147483647 w 107"/>
                <a:gd name="T11" fmla="*/ 2147483647 h 69"/>
                <a:gd name="T12" fmla="*/ 0 w 107"/>
                <a:gd name="T13" fmla="*/ 2147483647 h 69"/>
                <a:gd name="T14" fmla="*/ 2147483647 w 107"/>
                <a:gd name="T15" fmla="*/ 2147483647 h 69"/>
                <a:gd name="T16" fmla="*/ 2147483647 w 107"/>
                <a:gd name="T17" fmla="*/ 2147483647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6" name="Freeform 844"/>
            <p:cNvSpPr>
              <a:spLocks/>
            </p:cNvSpPr>
            <p:nvPr/>
          </p:nvSpPr>
          <p:spPr bwMode="auto">
            <a:xfrm>
              <a:off x="2965367" y="2600682"/>
              <a:ext cx="420149" cy="194522"/>
            </a:xfrm>
            <a:custGeom>
              <a:avLst/>
              <a:gdLst>
                <a:gd name="T0" fmla="*/ 2147483647 w 301"/>
                <a:gd name="T1" fmla="*/ 2147483647 h 182"/>
                <a:gd name="T2" fmla="*/ 2147483647 w 301"/>
                <a:gd name="T3" fmla="*/ 2147483647 h 182"/>
                <a:gd name="T4" fmla="*/ 2147483647 w 301"/>
                <a:gd name="T5" fmla="*/ 2147483647 h 182"/>
                <a:gd name="T6" fmla="*/ 2147483647 w 301"/>
                <a:gd name="T7" fmla="*/ 2147483647 h 182"/>
                <a:gd name="T8" fmla="*/ 2147483647 w 301"/>
                <a:gd name="T9" fmla="*/ 2147483647 h 182"/>
                <a:gd name="T10" fmla="*/ 2147483647 w 301"/>
                <a:gd name="T11" fmla="*/ 2147483647 h 182"/>
                <a:gd name="T12" fmla="*/ 2147483647 w 301"/>
                <a:gd name="T13" fmla="*/ 2147483647 h 182"/>
                <a:gd name="T14" fmla="*/ 2147483647 w 301"/>
                <a:gd name="T15" fmla="*/ 2147483647 h 182"/>
                <a:gd name="T16" fmla="*/ 2147483647 w 301"/>
                <a:gd name="T17" fmla="*/ 2147483647 h 182"/>
                <a:gd name="T18" fmla="*/ 2147483647 w 301"/>
                <a:gd name="T19" fmla="*/ 2147483647 h 182"/>
                <a:gd name="T20" fmla="*/ 2147483647 w 301"/>
                <a:gd name="T21" fmla="*/ 2147483647 h 182"/>
                <a:gd name="T22" fmla="*/ 2147483647 w 301"/>
                <a:gd name="T23" fmla="*/ 2147483647 h 182"/>
                <a:gd name="T24" fmla="*/ 2147483647 w 301"/>
                <a:gd name="T25" fmla="*/ 2147483647 h 182"/>
                <a:gd name="T26" fmla="*/ 2147483647 w 301"/>
                <a:gd name="T27" fmla="*/ 2147483647 h 182"/>
                <a:gd name="T28" fmla="*/ 2147483647 w 301"/>
                <a:gd name="T29" fmla="*/ 2147483647 h 182"/>
                <a:gd name="T30" fmla="*/ 2147483647 w 301"/>
                <a:gd name="T31" fmla="*/ 2147483647 h 182"/>
                <a:gd name="T32" fmla="*/ 2147483647 w 301"/>
                <a:gd name="T33" fmla="*/ 2147483647 h 182"/>
                <a:gd name="T34" fmla="*/ 2147483647 w 301"/>
                <a:gd name="T35" fmla="*/ 2147483647 h 182"/>
                <a:gd name="T36" fmla="*/ 2147483647 w 301"/>
                <a:gd name="T37" fmla="*/ 2147483647 h 182"/>
                <a:gd name="T38" fmla="*/ 2147483647 w 301"/>
                <a:gd name="T39" fmla="*/ 2147483647 h 182"/>
                <a:gd name="T40" fmla="*/ 2147483647 w 301"/>
                <a:gd name="T41" fmla="*/ 2147483647 h 182"/>
                <a:gd name="T42" fmla="*/ 2147483647 w 301"/>
                <a:gd name="T43" fmla="*/ 2147483647 h 182"/>
                <a:gd name="T44" fmla="*/ 2147483647 w 301"/>
                <a:gd name="T45" fmla="*/ 2147483647 h 182"/>
                <a:gd name="T46" fmla="*/ 2147483647 w 301"/>
                <a:gd name="T47" fmla="*/ 2147483647 h 182"/>
                <a:gd name="T48" fmla="*/ 2147483647 w 301"/>
                <a:gd name="T49" fmla="*/ 2147483647 h 182"/>
                <a:gd name="T50" fmla="*/ 2147483647 w 301"/>
                <a:gd name="T51" fmla="*/ 2147483647 h 182"/>
                <a:gd name="T52" fmla="*/ 2147483647 w 301"/>
                <a:gd name="T53" fmla="*/ 2147483647 h 182"/>
                <a:gd name="T54" fmla="*/ 2147483647 w 301"/>
                <a:gd name="T55" fmla="*/ 2147483647 h 182"/>
                <a:gd name="T56" fmla="*/ 2147483647 w 301"/>
                <a:gd name="T57" fmla="*/ 2147483647 h 182"/>
                <a:gd name="T58" fmla="*/ 2147483647 w 301"/>
                <a:gd name="T59" fmla="*/ 2147483647 h 182"/>
                <a:gd name="T60" fmla="*/ 2147483647 w 301"/>
                <a:gd name="T61" fmla="*/ 2147483647 h 182"/>
                <a:gd name="T62" fmla="*/ 2147483647 w 301"/>
                <a:gd name="T63" fmla="*/ 2147483647 h 182"/>
                <a:gd name="T64" fmla="*/ 2147483647 w 301"/>
                <a:gd name="T65" fmla="*/ 2147483647 h 182"/>
                <a:gd name="T66" fmla="*/ 2147483647 w 301"/>
                <a:gd name="T67" fmla="*/ 2147483647 h 182"/>
                <a:gd name="T68" fmla="*/ 2147483647 w 301"/>
                <a:gd name="T69" fmla="*/ 2147483647 h 182"/>
                <a:gd name="T70" fmla="*/ 2147483647 w 301"/>
                <a:gd name="T71" fmla="*/ 2147483647 h 182"/>
                <a:gd name="T72" fmla="*/ 2147483647 w 301"/>
                <a:gd name="T73" fmla="*/ 2147483647 h 182"/>
                <a:gd name="T74" fmla="*/ 2147483647 w 301"/>
                <a:gd name="T75" fmla="*/ 2147483647 h 182"/>
                <a:gd name="T76" fmla="*/ 2147483647 w 301"/>
                <a:gd name="T77" fmla="*/ 2147483647 h 182"/>
                <a:gd name="T78" fmla="*/ 2147483647 w 301"/>
                <a:gd name="T79" fmla="*/ 0 h 182"/>
                <a:gd name="T80" fmla="*/ 2147483647 w 301"/>
                <a:gd name="T81" fmla="*/ 2147483647 h 182"/>
                <a:gd name="T82" fmla="*/ 2147483647 w 301"/>
                <a:gd name="T83" fmla="*/ 2147483647 h 182"/>
                <a:gd name="T84" fmla="*/ 2147483647 w 301"/>
                <a:gd name="T85" fmla="*/ 2147483647 h 182"/>
                <a:gd name="T86" fmla="*/ 2147483647 w 301"/>
                <a:gd name="T87" fmla="*/ 2147483647 h 182"/>
                <a:gd name="T88" fmla="*/ 2147483647 w 301"/>
                <a:gd name="T89" fmla="*/ 2147483647 h 182"/>
                <a:gd name="T90" fmla="*/ 2147483647 w 301"/>
                <a:gd name="T91" fmla="*/ 2147483647 h 182"/>
                <a:gd name="T92" fmla="*/ 2147483647 w 301"/>
                <a:gd name="T93" fmla="*/ 2147483647 h 182"/>
                <a:gd name="T94" fmla="*/ 2147483647 w 301"/>
                <a:gd name="T95" fmla="*/ 2147483647 h 182"/>
                <a:gd name="T96" fmla="*/ 2147483647 w 301"/>
                <a:gd name="T97" fmla="*/ 2147483647 h 182"/>
                <a:gd name="T98" fmla="*/ 2147483647 w 301"/>
                <a:gd name="T99" fmla="*/ 2147483647 h 182"/>
                <a:gd name="T100" fmla="*/ 2147483647 w 301"/>
                <a:gd name="T101" fmla="*/ 2147483647 h 182"/>
                <a:gd name="T102" fmla="*/ 2147483647 w 301"/>
                <a:gd name="T103" fmla="*/ 2147483647 h 182"/>
                <a:gd name="T104" fmla="*/ 0 w 301"/>
                <a:gd name="T105" fmla="*/ 2147483647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7" name="Freeform 845"/>
            <p:cNvSpPr>
              <a:spLocks/>
            </p:cNvSpPr>
            <p:nvPr/>
          </p:nvSpPr>
          <p:spPr bwMode="auto">
            <a:xfrm>
              <a:off x="3097054" y="2348371"/>
              <a:ext cx="260240" cy="177607"/>
            </a:xfrm>
            <a:custGeom>
              <a:avLst/>
              <a:gdLst>
                <a:gd name="T0" fmla="*/ 2147483647 w 187"/>
                <a:gd name="T1" fmla="*/ 2147483647 h 166"/>
                <a:gd name="T2" fmla="*/ 2147483647 w 187"/>
                <a:gd name="T3" fmla="*/ 2147483647 h 166"/>
                <a:gd name="T4" fmla="*/ 2147483647 w 187"/>
                <a:gd name="T5" fmla="*/ 2147483647 h 166"/>
                <a:gd name="T6" fmla="*/ 2147483647 w 187"/>
                <a:gd name="T7" fmla="*/ 2147483647 h 166"/>
                <a:gd name="T8" fmla="*/ 2147483647 w 187"/>
                <a:gd name="T9" fmla="*/ 2147483647 h 166"/>
                <a:gd name="T10" fmla="*/ 2147483647 w 187"/>
                <a:gd name="T11" fmla="*/ 2147483647 h 166"/>
                <a:gd name="T12" fmla="*/ 2147483647 w 187"/>
                <a:gd name="T13" fmla="*/ 2147483647 h 166"/>
                <a:gd name="T14" fmla="*/ 2147483647 w 187"/>
                <a:gd name="T15" fmla="*/ 2147483647 h 166"/>
                <a:gd name="T16" fmla="*/ 2147483647 w 187"/>
                <a:gd name="T17" fmla="*/ 2147483647 h 166"/>
                <a:gd name="T18" fmla="*/ 2147483647 w 187"/>
                <a:gd name="T19" fmla="*/ 2147483647 h 166"/>
                <a:gd name="T20" fmla="*/ 2147483647 w 187"/>
                <a:gd name="T21" fmla="*/ 2147483647 h 166"/>
                <a:gd name="T22" fmla="*/ 2147483647 w 187"/>
                <a:gd name="T23" fmla="*/ 2147483647 h 166"/>
                <a:gd name="T24" fmla="*/ 2147483647 w 187"/>
                <a:gd name="T25" fmla="*/ 2147483647 h 166"/>
                <a:gd name="T26" fmla="*/ 2147483647 w 187"/>
                <a:gd name="T27" fmla="*/ 2147483647 h 166"/>
                <a:gd name="T28" fmla="*/ 2147483647 w 187"/>
                <a:gd name="T29" fmla="*/ 2147483647 h 166"/>
                <a:gd name="T30" fmla="*/ 2147483647 w 187"/>
                <a:gd name="T31" fmla="*/ 2147483647 h 166"/>
                <a:gd name="T32" fmla="*/ 2147483647 w 187"/>
                <a:gd name="T33" fmla="*/ 2147483647 h 166"/>
                <a:gd name="T34" fmla="*/ 2147483647 w 187"/>
                <a:gd name="T35" fmla="*/ 2147483647 h 166"/>
                <a:gd name="T36" fmla="*/ 2147483647 w 187"/>
                <a:gd name="T37" fmla="*/ 2147483647 h 166"/>
                <a:gd name="T38" fmla="*/ 2147483647 w 187"/>
                <a:gd name="T39" fmla="*/ 2147483647 h 166"/>
                <a:gd name="T40" fmla="*/ 2147483647 w 187"/>
                <a:gd name="T41" fmla="*/ 2147483647 h 166"/>
                <a:gd name="T42" fmla="*/ 0 w 187"/>
                <a:gd name="T43" fmla="*/ 2147483647 h 166"/>
                <a:gd name="T44" fmla="*/ 2147483647 w 187"/>
                <a:gd name="T45" fmla="*/ 2147483647 h 166"/>
                <a:gd name="T46" fmla="*/ 2147483647 w 187"/>
                <a:gd name="T47" fmla="*/ 2147483647 h 166"/>
                <a:gd name="T48" fmla="*/ 2147483647 w 187"/>
                <a:gd name="T49" fmla="*/ 2147483647 h 166"/>
                <a:gd name="T50" fmla="*/ 2147483647 w 187"/>
                <a:gd name="T51" fmla="*/ 2147483647 h 166"/>
                <a:gd name="T52" fmla="*/ 2147483647 w 187"/>
                <a:gd name="T53" fmla="*/ 2147483647 h 166"/>
                <a:gd name="T54" fmla="*/ 2147483647 w 187"/>
                <a:gd name="T55" fmla="*/ 2147483647 h 166"/>
                <a:gd name="T56" fmla="*/ 2147483647 w 187"/>
                <a:gd name="T57" fmla="*/ 2147483647 h 166"/>
                <a:gd name="T58" fmla="*/ 2147483647 w 187"/>
                <a:gd name="T59" fmla="*/ 2147483647 h 166"/>
                <a:gd name="T60" fmla="*/ 2147483647 w 187"/>
                <a:gd name="T61" fmla="*/ 2147483647 h 166"/>
                <a:gd name="T62" fmla="*/ 2147483647 w 187"/>
                <a:gd name="T63" fmla="*/ 2147483647 h 166"/>
                <a:gd name="T64" fmla="*/ 2147483647 w 187"/>
                <a:gd name="T65" fmla="*/ 2147483647 h 166"/>
                <a:gd name="T66" fmla="*/ 2147483647 w 187"/>
                <a:gd name="T67" fmla="*/ 2147483647 h 166"/>
                <a:gd name="T68" fmla="*/ 2147483647 w 187"/>
                <a:gd name="T69" fmla="*/ 2147483647 h 166"/>
                <a:gd name="T70" fmla="*/ 2147483647 w 187"/>
                <a:gd name="T71" fmla="*/ 2147483647 h 166"/>
                <a:gd name="T72" fmla="*/ 2147483647 w 187"/>
                <a:gd name="T73" fmla="*/ 2147483647 h 166"/>
                <a:gd name="T74" fmla="*/ 2147483647 w 187"/>
                <a:gd name="T75" fmla="*/ 2147483647 h 166"/>
                <a:gd name="T76" fmla="*/ 2147483647 w 187"/>
                <a:gd name="T77" fmla="*/ 2147483647 h 166"/>
                <a:gd name="T78" fmla="*/ 2147483647 w 187"/>
                <a:gd name="T79" fmla="*/ 2147483647 h 166"/>
                <a:gd name="T80" fmla="*/ 2147483647 w 187"/>
                <a:gd name="T81" fmla="*/ 2147483647 h 166"/>
                <a:gd name="T82" fmla="*/ 2147483647 w 187"/>
                <a:gd name="T83" fmla="*/ 2147483647 h 166"/>
                <a:gd name="T84" fmla="*/ 2147483647 w 187"/>
                <a:gd name="T85" fmla="*/ 2147483647 h 166"/>
                <a:gd name="T86" fmla="*/ 2147483647 w 187"/>
                <a:gd name="T87" fmla="*/ 2147483647 h 166"/>
                <a:gd name="T88" fmla="*/ 2147483647 w 187"/>
                <a:gd name="T89" fmla="*/ 2147483647 h 166"/>
                <a:gd name="T90" fmla="*/ 2147483647 w 187"/>
                <a:gd name="T91" fmla="*/ 2147483647 h 166"/>
                <a:gd name="T92" fmla="*/ 2147483647 w 187"/>
                <a:gd name="T93" fmla="*/ 2147483647 h 166"/>
                <a:gd name="T94" fmla="*/ 2147483647 w 187"/>
                <a:gd name="T95" fmla="*/ 2147483647 h 166"/>
                <a:gd name="T96" fmla="*/ 2147483647 w 187"/>
                <a:gd name="T97" fmla="*/ 2147483647 h 166"/>
                <a:gd name="T98" fmla="*/ 2147483647 w 187"/>
                <a:gd name="T99" fmla="*/ 2147483647 h 166"/>
                <a:gd name="T100" fmla="*/ 2147483647 w 187"/>
                <a:gd name="T101" fmla="*/ 2147483647 h 166"/>
                <a:gd name="T102" fmla="*/ 2147483647 w 187"/>
                <a:gd name="T103" fmla="*/ 2147483647 h 166"/>
                <a:gd name="T104" fmla="*/ 2147483647 w 187"/>
                <a:gd name="T105" fmla="*/ 2147483647 h 166"/>
                <a:gd name="T106" fmla="*/ 2147483647 w 187"/>
                <a:gd name="T107" fmla="*/ 2147483647 h 166"/>
                <a:gd name="T108" fmla="*/ 2147483647 w 187"/>
                <a:gd name="T109" fmla="*/ 2147483647 h 166"/>
                <a:gd name="T110" fmla="*/ 2147483647 w 187"/>
                <a:gd name="T111" fmla="*/ 2147483647 h 166"/>
                <a:gd name="T112" fmla="*/ 2147483647 w 187"/>
                <a:gd name="T113" fmla="*/ 2147483647 h 166"/>
                <a:gd name="T114" fmla="*/ 2147483647 w 187"/>
                <a:gd name="T115" fmla="*/ 2147483647 h 166"/>
                <a:gd name="T116" fmla="*/ 2147483647 w 187"/>
                <a:gd name="T117" fmla="*/ 2147483647 h 166"/>
                <a:gd name="T118" fmla="*/ 2147483647 w 187"/>
                <a:gd name="T119" fmla="*/ 2147483647 h 166"/>
                <a:gd name="T120" fmla="*/ 2147483647 w 187"/>
                <a:gd name="T121" fmla="*/ 2147483647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8" name="Freeform 846"/>
            <p:cNvSpPr>
              <a:spLocks/>
            </p:cNvSpPr>
            <p:nvPr/>
          </p:nvSpPr>
          <p:spPr bwMode="auto">
            <a:xfrm>
              <a:off x="3128407" y="2489327"/>
              <a:ext cx="25084" cy="7049"/>
            </a:xfrm>
            <a:custGeom>
              <a:avLst/>
              <a:gdLst>
                <a:gd name="T0" fmla="*/ 2147483647 w 19"/>
                <a:gd name="T1" fmla="*/ 2147483647 h 7"/>
                <a:gd name="T2" fmla="*/ 2147483647 w 19"/>
                <a:gd name="T3" fmla="*/ 2147483647 h 7"/>
                <a:gd name="T4" fmla="*/ 2147483647 w 19"/>
                <a:gd name="T5" fmla="*/ 2147483647 h 7"/>
                <a:gd name="T6" fmla="*/ 2147483647 w 19"/>
                <a:gd name="T7" fmla="*/ 2147483647 h 7"/>
                <a:gd name="T8" fmla="*/ 2147483647 w 19"/>
                <a:gd name="T9" fmla="*/ 0 h 7"/>
                <a:gd name="T10" fmla="*/ 0 w 19"/>
                <a:gd name="T11" fmla="*/ 0 h 7"/>
                <a:gd name="T12" fmla="*/ 0 w 19"/>
                <a:gd name="T13" fmla="*/ 2147483647 h 7"/>
                <a:gd name="T14" fmla="*/ 0 w 19"/>
                <a:gd name="T15" fmla="*/ 2147483647 h 7"/>
                <a:gd name="T16" fmla="*/ 2147483647 w 19"/>
                <a:gd name="T17" fmla="*/ 2147483647 h 7"/>
                <a:gd name="T18" fmla="*/ 2147483647 w 19"/>
                <a:gd name="T19" fmla="*/ 2147483647 h 7"/>
                <a:gd name="T20" fmla="*/ 2147483647 w 19"/>
                <a:gd name="T21" fmla="*/ 2147483647 h 7"/>
                <a:gd name="T22" fmla="*/ 2147483647 w 19"/>
                <a:gd name="T23" fmla="*/ 2147483647 h 7"/>
                <a:gd name="T24" fmla="*/ 2147483647 w 19"/>
                <a:gd name="T25" fmla="*/ 2147483647 h 7"/>
                <a:gd name="T26" fmla="*/ 2147483647 w 19"/>
                <a:gd name="T27" fmla="*/ 2147483647 h 7"/>
                <a:gd name="T28" fmla="*/ 2147483647 w 19"/>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9" name="Freeform 847"/>
            <p:cNvSpPr>
              <a:spLocks/>
            </p:cNvSpPr>
            <p:nvPr/>
          </p:nvSpPr>
          <p:spPr bwMode="auto">
            <a:xfrm>
              <a:off x="3449794" y="2494963"/>
              <a:ext cx="53303" cy="28192"/>
            </a:xfrm>
            <a:custGeom>
              <a:avLst/>
              <a:gdLst>
                <a:gd name="T0" fmla="*/ 2147483647 w 38"/>
                <a:gd name="T1" fmla="*/ 2147483647 h 26"/>
                <a:gd name="T2" fmla="*/ 2147483647 w 38"/>
                <a:gd name="T3" fmla="*/ 2147483647 h 26"/>
                <a:gd name="T4" fmla="*/ 2147483647 w 38"/>
                <a:gd name="T5" fmla="*/ 2147483647 h 26"/>
                <a:gd name="T6" fmla="*/ 2147483647 w 38"/>
                <a:gd name="T7" fmla="*/ 2147483647 h 26"/>
                <a:gd name="T8" fmla="*/ 2147483647 w 38"/>
                <a:gd name="T9" fmla="*/ 2147483647 h 26"/>
                <a:gd name="T10" fmla="*/ 2147483647 w 38"/>
                <a:gd name="T11" fmla="*/ 2147483647 h 26"/>
                <a:gd name="T12" fmla="*/ 2147483647 w 38"/>
                <a:gd name="T13" fmla="*/ 2147483647 h 26"/>
                <a:gd name="T14" fmla="*/ 2147483647 w 38"/>
                <a:gd name="T15" fmla="*/ 2147483647 h 26"/>
                <a:gd name="T16" fmla="*/ 2147483647 w 38"/>
                <a:gd name="T17" fmla="*/ 2147483647 h 26"/>
                <a:gd name="T18" fmla="*/ 2147483647 w 38"/>
                <a:gd name="T19" fmla="*/ 2147483647 h 26"/>
                <a:gd name="T20" fmla="*/ 2147483647 w 38"/>
                <a:gd name="T21" fmla="*/ 2147483647 h 26"/>
                <a:gd name="T22" fmla="*/ 2147483647 w 38"/>
                <a:gd name="T23" fmla="*/ 2147483647 h 26"/>
                <a:gd name="T24" fmla="*/ 2147483647 w 38"/>
                <a:gd name="T25" fmla="*/ 2147483647 h 26"/>
                <a:gd name="T26" fmla="*/ 2147483647 w 38"/>
                <a:gd name="T27" fmla="*/ 2147483647 h 26"/>
                <a:gd name="T28" fmla="*/ 2147483647 w 38"/>
                <a:gd name="T29" fmla="*/ 2147483647 h 26"/>
                <a:gd name="T30" fmla="*/ 2147483647 w 38"/>
                <a:gd name="T31" fmla="*/ 2147483647 h 26"/>
                <a:gd name="T32" fmla="*/ 2147483647 w 38"/>
                <a:gd name="T33" fmla="*/ 2147483647 h 26"/>
                <a:gd name="T34" fmla="*/ 2147483647 w 38"/>
                <a:gd name="T35" fmla="*/ 2147483647 h 26"/>
                <a:gd name="T36" fmla="*/ 2147483647 w 38"/>
                <a:gd name="T37" fmla="*/ 0 h 26"/>
                <a:gd name="T38" fmla="*/ 2147483647 w 38"/>
                <a:gd name="T39" fmla="*/ 0 h 26"/>
                <a:gd name="T40" fmla="*/ 2147483647 w 38"/>
                <a:gd name="T41" fmla="*/ 2147483647 h 26"/>
                <a:gd name="T42" fmla="*/ 2147483647 w 38"/>
                <a:gd name="T43" fmla="*/ 2147483647 h 26"/>
                <a:gd name="T44" fmla="*/ 2147483647 w 38"/>
                <a:gd name="T45" fmla="*/ 2147483647 h 26"/>
                <a:gd name="T46" fmla="*/ 2147483647 w 38"/>
                <a:gd name="T47" fmla="*/ 2147483647 h 26"/>
                <a:gd name="T48" fmla="*/ 0 w 38"/>
                <a:gd name="T49" fmla="*/ 2147483647 h 26"/>
                <a:gd name="T50" fmla="*/ 0 w 38"/>
                <a:gd name="T51" fmla="*/ 2147483647 h 26"/>
                <a:gd name="T52" fmla="*/ 2147483647 w 38"/>
                <a:gd name="T53" fmla="*/ 2147483647 h 26"/>
                <a:gd name="T54" fmla="*/ 2147483647 w 38"/>
                <a:gd name="T55" fmla="*/ 2147483647 h 26"/>
                <a:gd name="T56" fmla="*/ 2147483647 w 38"/>
                <a:gd name="T57" fmla="*/ 2147483647 h 26"/>
                <a:gd name="T58" fmla="*/ 2147483647 w 38"/>
                <a:gd name="T59" fmla="*/ 2147483647 h 26"/>
                <a:gd name="T60" fmla="*/ 2147483647 w 38"/>
                <a:gd name="T61" fmla="*/ 2147483647 h 26"/>
                <a:gd name="T62" fmla="*/ 2147483647 w 38"/>
                <a:gd name="T63" fmla="*/ 2147483647 h 26"/>
                <a:gd name="T64" fmla="*/ 2147483647 w 38"/>
                <a:gd name="T65" fmla="*/ 2147483647 h 26"/>
                <a:gd name="T66" fmla="*/ 2147483647 w 38"/>
                <a:gd name="T67" fmla="*/ 2147483647 h 26"/>
                <a:gd name="T68" fmla="*/ 2147483647 w 38"/>
                <a:gd name="T69" fmla="*/ 2147483647 h 26"/>
                <a:gd name="T70" fmla="*/ 2147483647 w 38"/>
                <a:gd name="T71" fmla="*/ 2147483647 h 26"/>
                <a:gd name="T72" fmla="*/ 2147483647 w 38"/>
                <a:gd name="T73" fmla="*/ 2147483647 h 26"/>
                <a:gd name="T74" fmla="*/ 2147483647 w 38"/>
                <a:gd name="T75" fmla="*/ 2147483647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0" name="Freeform 848"/>
            <p:cNvSpPr>
              <a:spLocks/>
            </p:cNvSpPr>
            <p:nvPr/>
          </p:nvSpPr>
          <p:spPr bwMode="auto">
            <a:xfrm>
              <a:off x="3487419" y="2507649"/>
              <a:ext cx="17245" cy="5638"/>
            </a:xfrm>
            <a:custGeom>
              <a:avLst/>
              <a:gdLst>
                <a:gd name="T0" fmla="*/ 2147483647 w 11"/>
                <a:gd name="T1" fmla="*/ 0 h 5"/>
                <a:gd name="T2" fmla="*/ 2147483647 w 11"/>
                <a:gd name="T3" fmla="*/ 0 h 5"/>
                <a:gd name="T4" fmla="*/ 2147483647 w 11"/>
                <a:gd name="T5" fmla="*/ 0 h 5"/>
                <a:gd name="T6" fmla="*/ 2147483647 w 11"/>
                <a:gd name="T7" fmla="*/ 0 h 5"/>
                <a:gd name="T8" fmla="*/ 2147483647 w 11"/>
                <a:gd name="T9" fmla="*/ 2147483647 h 5"/>
                <a:gd name="T10" fmla="*/ 2147483647 w 11"/>
                <a:gd name="T11" fmla="*/ 2147483647 h 5"/>
                <a:gd name="T12" fmla="*/ 2147483647 w 11"/>
                <a:gd name="T13" fmla="*/ 2147483647 h 5"/>
                <a:gd name="T14" fmla="*/ 2147483647 w 11"/>
                <a:gd name="T15" fmla="*/ 2147483647 h 5"/>
                <a:gd name="T16" fmla="*/ 0 w 11"/>
                <a:gd name="T17" fmla="*/ 2147483647 h 5"/>
                <a:gd name="T18" fmla="*/ 2147483647 w 11"/>
                <a:gd name="T19" fmla="*/ 2147483647 h 5"/>
                <a:gd name="T20" fmla="*/ 2147483647 w 11"/>
                <a:gd name="T21" fmla="*/ 2147483647 h 5"/>
                <a:gd name="T22" fmla="*/ 2147483647 w 11"/>
                <a:gd name="T23" fmla="*/ 2147483647 h 5"/>
                <a:gd name="T24" fmla="*/ 2147483647 w 11"/>
                <a:gd name="T25" fmla="*/ 2147483647 h 5"/>
                <a:gd name="T26" fmla="*/ 2147483647 w 11"/>
                <a:gd name="T27" fmla="*/ 2147483647 h 5"/>
                <a:gd name="T28" fmla="*/ 2147483647 w 11"/>
                <a:gd name="T29" fmla="*/ 0 h 5"/>
                <a:gd name="T30" fmla="*/ 2147483647 w 11"/>
                <a:gd name="T31" fmla="*/ 0 h 5"/>
                <a:gd name="T32" fmla="*/ 2147483647 w 11"/>
                <a:gd name="T33" fmla="*/ 0 h 5"/>
                <a:gd name="T34" fmla="*/ 2147483647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1" name="Freeform 849"/>
            <p:cNvSpPr>
              <a:spLocks/>
            </p:cNvSpPr>
            <p:nvPr/>
          </p:nvSpPr>
          <p:spPr bwMode="auto">
            <a:xfrm>
              <a:off x="2785077" y="2514697"/>
              <a:ext cx="59574" cy="28192"/>
            </a:xfrm>
            <a:custGeom>
              <a:avLst/>
              <a:gdLst>
                <a:gd name="T0" fmla="*/ 2147483647 w 43"/>
                <a:gd name="T1" fmla="*/ 2147483647 h 27"/>
                <a:gd name="T2" fmla="*/ 2147483647 w 43"/>
                <a:gd name="T3" fmla="*/ 2147483647 h 27"/>
                <a:gd name="T4" fmla="*/ 2147483647 w 43"/>
                <a:gd name="T5" fmla="*/ 2147483647 h 27"/>
                <a:gd name="T6" fmla="*/ 2147483647 w 43"/>
                <a:gd name="T7" fmla="*/ 2147483647 h 27"/>
                <a:gd name="T8" fmla="*/ 2147483647 w 43"/>
                <a:gd name="T9" fmla="*/ 2147483647 h 27"/>
                <a:gd name="T10" fmla="*/ 2147483647 w 43"/>
                <a:gd name="T11" fmla="*/ 2147483647 h 27"/>
                <a:gd name="T12" fmla="*/ 2147483647 w 43"/>
                <a:gd name="T13" fmla="*/ 2147483647 h 27"/>
                <a:gd name="T14" fmla="*/ 2147483647 w 43"/>
                <a:gd name="T15" fmla="*/ 2147483647 h 27"/>
                <a:gd name="T16" fmla="*/ 2147483647 w 43"/>
                <a:gd name="T17" fmla="*/ 2147483647 h 27"/>
                <a:gd name="T18" fmla="*/ 2147483647 w 43"/>
                <a:gd name="T19" fmla="*/ 2147483647 h 27"/>
                <a:gd name="T20" fmla="*/ 2147483647 w 43"/>
                <a:gd name="T21" fmla="*/ 2147483647 h 27"/>
                <a:gd name="T22" fmla="*/ 2147483647 w 43"/>
                <a:gd name="T23" fmla="*/ 2147483647 h 27"/>
                <a:gd name="T24" fmla="*/ 2147483647 w 43"/>
                <a:gd name="T25" fmla="*/ 2147483647 h 27"/>
                <a:gd name="T26" fmla="*/ 2147483647 w 43"/>
                <a:gd name="T27" fmla="*/ 2147483647 h 27"/>
                <a:gd name="T28" fmla="*/ 2147483647 w 43"/>
                <a:gd name="T29" fmla="*/ 2147483647 h 27"/>
                <a:gd name="T30" fmla="*/ 2147483647 w 43"/>
                <a:gd name="T31" fmla="*/ 2147483647 h 27"/>
                <a:gd name="T32" fmla="*/ 2147483647 w 43"/>
                <a:gd name="T33" fmla="*/ 2147483647 h 27"/>
                <a:gd name="T34" fmla="*/ 2147483647 w 43"/>
                <a:gd name="T35" fmla="*/ 2147483647 h 27"/>
                <a:gd name="T36" fmla="*/ 2147483647 w 43"/>
                <a:gd name="T37" fmla="*/ 2147483647 h 27"/>
                <a:gd name="T38" fmla="*/ 2147483647 w 43"/>
                <a:gd name="T39" fmla="*/ 2147483647 h 27"/>
                <a:gd name="T40" fmla="*/ 2147483647 w 43"/>
                <a:gd name="T41" fmla="*/ 2147483647 h 27"/>
                <a:gd name="T42" fmla="*/ 2147483647 w 43"/>
                <a:gd name="T43" fmla="*/ 2147483647 h 27"/>
                <a:gd name="T44" fmla="*/ 2147483647 w 43"/>
                <a:gd name="T45" fmla="*/ 0 h 27"/>
                <a:gd name="T46" fmla="*/ 2147483647 w 43"/>
                <a:gd name="T47" fmla="*/ 0 h 27"/>
                <a:gd name="T48" fmla="*/ 2147483647 w 43"/>
                <a:gd name="T49" fmla="*/ 2147483647 h 27"/>
                <a:gd name="T50" fmla="*/ 2147483647 w 43"/>
                <a:gd name="T51" fmla="*/ 2147483647 h 27"/>
                <a:gd name="T52" fmla="*/ 2147483647 w 43"/>
                <a:gd name="T53" fmla="*/ 2147483647 h 27"/>
                <a:gd name="T54" fmla="*/ 2147483647 w 43"/>
                <a:gd name="T55" fmla="*/ 2147483647 h 27"/>
                <a:gd name="T56" fmla="*/ 0 w 43"/>
                <a:gd name="T57" fmla="*/ 2147483647 h 27"/>
                <a:gd name="T58" fmla="*/ 0 w 43"/>
                <a:gd name="T59" fmla="*/ 2147483647 h 27"/>
                <a:gd name="T60" fmla="*/ 2147483647 w 43"/>
                <a:gd name="T61" fmla="*/ 2147483647 h 27"/>
                <a:gd name="T62" fmla="*/ 2147483647 w 43"/>
                <a:gd name="T63" fmla="*/ 2147483647 h 27"/>
                <a:gd name="T64" fmla="*/ 2147483647 w 43"/>
                <a:gd name="T65" fmla="*/ 2147483647 h 27"/>
                <a:gd name="T66" fmla="*/ 2147483647 w 43"/>
                <a:gd name="T67" fmla="*/ 2147483647 h 27"/>
                <a:gd name="T68" fmla="*/ 2147483647 w 43"/>
                <a:gd name="T69" fmla="*/ 2147483647 h 27"/>
                <a:gd name="T70" fmla="*/ 2147483647 w 43"/>
                <a:gd name="T71" fmla="*/ 2147483647 h 27"/>
                <a:gd name="T72" fmla="*/ 2147483647 w 43"/>
                <a:gd name="T73" fmla="*/ 2147483647 h 27"/>
                <a:gd name="T74" fmla="*/ 2147483647 w 43"/>
                <a:gd name="T75" fmla="*/ 2147483647 h 27"/>
                <a:gd name="T76" fmla="*/ 2147483647 w 43"/>
                <a:gd name="T77" fmla="*/ 2147483647 h 27"/>
                <a:gd name="T78" fmla="*/ 2147483647 w 43"/>
                <a:gd name="T79" fmla="*/ 2147483647 h 27"/>
                <a:gd name="T80" fmla="*/ 2147483647 w 43"/>
                <a:gd name="T81" fmla="*/ 2147483647 h 27"/>
                <a:gd name="T82" fmla="*/ 2147483647 w 43"/>
                <a:gd name="T83" fmla="*/ 2147483647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2" name="Freeform 850"/>
            <p:cNvSpPr>
              <a:spLocks/>
            </p:cNvSpPr>
            <p:nvPr/>
          </p:nvSpPr>
          <p:spPr bwMode="auto">
            <a:xfrm>
              <a:off x="2828977" y="2523158"/>
              <a:ext cx="17245" cy="2819"/>
            </a:xfrm>
            <a:custGeom>
              <a:avLst/>
              <a:gdLst>
                <a:gd name="T0" fmla="*/ 0 w 13"/>
                <a:gd name="T1" fmla="*/ 0 h 3"/>
                <a:gd name="T2" fmla="*/ 2147483647 w 13"/>
                <a:gd name="T3" fmla="*/ 2147483647 h 3"/>
                <a:gd name="T4" fmla="*/ 2147483647 w 13"/>
                <a:gd name="T5" fmla="*/ 2147483647 h 3"/>
                <a:gd name="T6" fmla="*/ 2147483647 w 13"/>
                <a:gd name="T7" fmla="*/ 2147483647 h 3"/>
                <a:gd name="T8" fmla="*/ 2147483647 w 13"/>
                <a:gd name="T9" fmla="*/ 2147483647 h 3"/>
                <a:gd name="T10" fmla="*/ 2147483647 w 13"/>
                <a:gd name="T11" fmla="*/ 2147483647 h 3"/>
                <a:gd name="T12" fmla="*/ 2147483647 w 13"/>
                <a:gd name="T13" fmla="*/ 2147483647 h 3"/>
                <a:gd name="T14" fmla="*/ 2147483647 w 13"/>
                <a:gd name="T15" fmla="*/ 2147483647 h 3"/>
                <a:gd name="T16" fmla="*/ 2147483647 w 13"/>
                <a:gd name="T17" fmla="*/ 2147483647 h 3"/>
                <a:gd name="T18" fmla="*/ 2147483647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3" name="Freeform 851"/>
            <p:cNvSpPr>
              <a:spLocks/>
            </p:cNvSpPr>
            <p:nvPr/>
          </p:nvSpPr>
          <p:spPr bwMode="auto">
            <a:xfrm>
              <a:off x="2916764" y="2504830"/>
              <a:ext cx="62710" cy="29602"/>
            </a:xfrm>
            <a:custGeom>
              <a:avLst/>
              <a:gdLst>
                <a:gd name="T0" fmla="*/ 2147483647 w 44"/>
                <a:gd name="T1" fmla="*/ 2147483647 h 28"/>
                <a:gd name="T2" fmla="*/ 2147483647 w 44"/>
                <a:gd name="T3" fmla="*/ 2147483647 h 28"/>
                <a:gd name="T4" fmla="*/ 2147483647 w 44"/>
                <a:gd name="T5" fmla="*/ 2147483647 h 28"/>
                <a:gd name="T6" fmla="*/ 2147483647 w 44"/>
                <a:gd name="T7" fmla="*/ 2147483647 h 28"/>
                <a:gd name="T8" fmla="*/ 2147483647 w 44"/>
                <a:gd name="T9" fmla="*/ 2147483647 h 28"/>
                <a:gd name="T10" fmla="*/ 2147483647 w 44"/>
                <a:gd name="T11" fmla="*/ 2147483647 h 28"/>
                <a:gd name="T12" fmla="*/ 2147483647 w 44"/>
                <a:gd name="T13" fmla="*/ 2147483647 h 28"/>
                <a:gd name="T14" fmla="*/ 2147483647 w 44"/>
                <a:gd name="T15" fmla="*/ 2147483647 h 28"/>
                <a:gd name="T16" fmla="*/ 2147483647 w 44"/>
                <a:gd name="T17" fmla="*/ 2147483647 h 28"/>
                <a:gd name="T18" fmla="*/ 2147483647 w 44"/>
                <a:gd name="T19" fmla="*/ 2147483647 h 28"/>
                <a:gd name="T20" fmla="*/ 2147483647 w 44"/>
                <a:gd name="T21" fmla="*/ 2147483647 h 28"/>
                <a:gd name="T22" fmla="*/ 2147483647 w 44"/>
                <a:gd name="T23" fmla="*/ 2147483647 h 28"/>
                <a:gd name="T24" fmla="*/ 2147483647 w 44"/>
                <a:gd name="T25" fmla="*/ 2147483647 h 28"/>
                <a:gd name="T26" fmla="*/ 2147483647 w 44"/>
                <a:gd name="T27" fmla="*/ 2147483647 h 28"/>
                <a:gd name="T28" fmla="*/ 2147483647 w 44"/>
                <a:gd name="T29" fmla="*/ 2147483647 h 28"/>
                <a:gd name="T30" fmla="*/ 2147483647 w 44"/>
                <a:gd name="T31" fmla="*/ 2147483647 h 28"/>
                <a:gd name="T32" fmla="*/ 2147483647 w 44"/>
                <a:gd name="T33" fmla="*/ 2147483647 h 28"/>
                <a:gd name="T34" fmla="*/ 2147483647 w 44"/>
                <a:gd name="T35" fmla="*/ 2147483647 h 28"/>
                <a:gd name="T36" fmla="*/ 2147483647 w 44"/>
                <a:gd name="T37" fmla="*/ 2147483647 h 28"/>
                <a:gd name="T38" fmla="*/ 2147483647 w 44"/>
                <a:gd name="T39" fmla="*/ 2147483647 h 28"/>
                <a:gd name="T40" fmla="*/ 2147483647 w 44"/>
                <a:gd name="T41" fmla="*/ 2147483647 h 28"/>
                <a:gd name="T42" fmla="*/ 2147483647 w 44"/>
                <a:gd name="T43" fmla="*/ 2147483647 h 28"/>
                <a:gd name="T44" fmla="*/ 2147483647 w 44"/>
                <a:gd name="T45" fmla="*/ 0 h 28"/>
                <a:gd name="T46" fmla="*/ 2147483647 w 44"/>
                <a:gd name="T47" fmla="*/ 0 h 28"/>
                <a:gd name="T48" fmla="*/ 2147483647 w 44"/>
                <a:gd name="T49" fmla="*/ 2147483647 h 28"/>
                <a:gd name="T50" fmla="*/ 2147483647 w 44"/>
                <a:gd name="T51" fmla="*/ 2147483647 h 28"/>
                <a:gd name="T52" fmla="*/ 2147483647 w 44"/>
                <a:gd name="T53" fmla="*/ 2147483647 h 28"/>
                <a:gd name="T54" fmla="*/ 2147483647 w 44"/>
                <a:gd name="T55" fmla="*/ 2147483647 h 28"/>
                <a:gd name="T56" fmla="*/ 0 w 44"/>
                <a:gd name="T57" fmla="*/ 2147483647 h 28"/>
                <a:gd name="T58" fmla="*/ 0 w 44"/>
                <a:gd name="T59" fmla="*/ 2147483647 h 28"/>
                <a:gd name="T60" fmla="*/ 2147483647 w 44"/>
                <a:gd name="T61" fmla="*/ 2147483647 h 28"/>
                <a:gd name="T62" fmla="*/ 2147483647 w 44"/>
                <a:gd name="T63" fmla="*/ 2147483647 h 28"/>
                <a:gd name="T64" fmla="*/ 2147483647 w 44"/>
                <a:gd name="T65" fmla="*/ 2147483647 h 28"/>
                <a:gd name="T66" fmla="*/ 2147483647 w 44"/>
                <a:gd name="T67" fmla="*/ 2147483647 h 28"/>
                <a:gd name="T68" fmla="*/ 2147483647 w 44"/>
                <a:gd name="T69" fmla="*/ 2147483647 h 28"/>
                <a:gd name="T70" fmla="*/ 2147483647 w 44"/>
                <a:gd name="T71" fmla="*/ 2147483647 h 28"/>
                <a:gd name="T72" fmla="*/ 2147483647 w 44"/>
                <a:gd name="T73" fmla="*/ 2147483647 h 28"/>
                <a:gd name="T74" fmla="*/ 2147483647 w 44"/>
                <a:gd name="T75" fmla="*/ 2147483647 h 28"/>
                <a:gd name="T76" fmla="*/ 2147483647 w 44"/>
                <a:gd name="T77" fmla="*/ 2147483647 h 28"/>
                <a:gd name="T78" fmla="*/ 2147483647 w 44"/>
                <a:gd name="T79" fmla="*/ 2147483647 h 28"/>
                <a:gd name="T80" fmla="*/ 2147483647 w 44"/>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4" name="Freeform 852"/>
            <p:cNvSpPr>
              <a:spLocks/>
            </p:cNvSpPr>
            <p:nvPr/>
          </p:nvSpPr>
          <p:spPr bwMode="auto">
            <a:xfrm>
              <a:off x="2963801" y="2514697"/>
              <a:ext cx="15677" cy="4230"/>
            </a:xfrm>
            <a:custGeom>
              <a:avLst/>
              <a:gdLst>
                <a:gd name="T0" fmla="*/ 0 w 10"/>
                <a:gd name="T1" fmla="*/ 0 h 3"/>
                <a:gd name="T2" fmla="*/ 0 w 10"/>
                <a:gd name="T3" fmla="*/ 2147483647 h 3"/>
                <a:gd name="T4" fmla="*/ 0 w 10"/>
                <a:gd name="T5" fmla="*/ 2147483647 h 3"/>
                <a:gd name="T6" fmla="*/ 2147483647 w 10"/>
                <a:gd name="T7" fmla="*/ 2147483647 h 3"/>
                <a:gd name="T8" fmla="*/ 2147483647 w 10"/>
                <a:gd name="T9" fmla="*/ 2147483647 h 3"/>
                <a:gd name="T10" fmla="*/ 2147483647 w 10"/>
                <a:gd name="T11" fmla="*/ 2147483647 h 3"/>
                <a:gd name="T12" fmla="*/ 2147483647 w 10"/>
                <a:gd name="T13" fmla="*/ 2147483647 h 3"/>
                <a:gd name="T14" fmla="*/ 2147483647 w 10"/>
                <a:gd name="T15" fmla="*/ 2147483647 h 3"/>
                <a:gd name="T16" fmla="*/ 2147483647 w 10"/>
                <a:gd name="T17" fmla="*/ 2147483647 h 3"/>
                <a:gd name="T18" fmla="*/ 2147483647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5" name="Freeform 853"/>
            <p:cNvSpPr>
              <a:spLocks/>
            </p:cNvSpPr>
            <p:nvPr/>
          </p:nvSpPr>
          <p:spPr bwMode="auto">
            <a:xfrm>
              <a:off x="2943420" y="2401933"/>
              <a:ext cx="90929" cy="85985"/>
            </a:xfrm>
            <a:custGeom>
              <a:avLst/>
              <a:gdLst>
                <a:gd name="T0" fmla="*/ 2147483647 w 65"/>
                <a:gd name="T1" fmla="*/ 2147483647 h 79"/>
                <a:gd name="T2" fmla="*/ 2147483647 w 65"/>
                <a:gd name="T3" fmla="*/ 2147483647 h 79"/>
                <a:gd name="T4" fmla="*/ 2147483647 w 65"/>
                <a:gd name="T5" fmla="*/ 2147483647 h 79"/>
                <a:gd name="T6" fmla="*/ 2147483647 w 65"/>
                <a:gd name="T7" fmla="*/ 2147483647 h 79"/>
                <a:gd name="T8" fmla="*/ 2147483647 w 65"/>
                <a:gd name="T9" fmla="*/ 2147483647 h 79"/>
                <a:gd name="T10" fmla="*/ 2147483647 w 65"/>
                <a:gd name="T11" fmla="*/ 2147483647 h 79"/>
                <a:gd name="T12" fmla="*/ 2147483647 w 65"/>
                <a:gd name="T13" fmla="*/ 2147483647 h 79"/>
                <a:gd name="T14" fmla="*/ 2147483647 w 65"/>
                <a:gd name="T15" fmla="*/ 2147483647 h 79"/>
                <a:gd name="T16" fmla="*/ 2147483647 w 65"/>
                <a:gd name="T17" fmla="*/ 2147483647 h 79"/>
                <a:gd name="T18" fmla="*/ 2147483647 w 65"/>
                <a:gd name="T19" fmla="*/ 2147483647 h 79"/>
                <a:gd name="T20" fmla="*/ 2147483647 w 65"/>
                <a:gd name="T21" fmla="*/ 2147483647 h 79"/>
                <a:gd name="T22" fmla="*/ 2147483647 w 65"/>
                <a:gd name="T23" fmla="*/ 2147483647 h 79"/>
                <a:gd name="T24" fmla="*/ 2147483647 w 65"/>
                <a:gd name="T25" fmla="*/ 2147483647 h 79"/>
                <a:gd name="T26" fmla="*/ 2147483647 w 65"/>
                <a:gd name="T27" fmla="*/ 2147483647 h 79"/>
                <a:gd name="T28" fmla="*/ 2147483647 w 65"/>
                <a:gd name="T29" fmla="*/ 2147483647 h 79"/>
                <a:gd name="T30" fmla="*/ 2147483647 w 65"/>
                <a:gd name="T31" fmla="*/ 2147483647 h 79"/>
                <a:gd name="T32" fmla="*/ 2147483647 w 65"/>
                <a:gd name="T33" fmla="*/ 2147483647 h 79"/>
                <a:gd name="T34" fmla="*/ 2147483647 w 65"/>
                <a:gd name="T35" fmla="*/ 2147483647 h 79"/>
                <a:gd name="T36" fmla="*/ 2147483647 w 65"/>
                <a:gd name="T37" fmla="*/ 2147483647 h 79"/>
                <a:gd name="T38" fmla="*/ 2147483647 w 65"/>
                <a:gd name="T39" fmla="*/ 2147483647 h 79"/>
                <a:gd name="T40" fmla="*/ 2147483647 w 65"/>
                <a:gd name="T41" fmla="*/ 2147483647 h 79"/>
                <a:gd name="T42" fmla="*/ 2147483647 w 65"/>
                <a:gd name="T43" fmla="*/ 2147483647 h 79"/>
                <a:gd name="T44" fmla="*/ 2147483647 w 65"/>
                <a:gd name="T45" fmla="*/ 2147483647 h 79"/>
                <a:gd name="T46" fmla="*/ 2147483647 w 65"/>
                <a:gd name="T47" fmla="*/ 2147483647 h 79"/>
                <a:gd name="T48" fmla="*/ 2147483647 w 65"/>
                <a:gd name="T49" fmla="*/ 2147483647 h 79"/>
                <a:gd name="T50" fmla="*/ 2147483647 w 65"/>
                <a:gd name="T51" fmla="*/ 2147483647 h 79"/>
                <a:gd name="T52" fmla="*/ 2147483647 w 65"/>
                <a:gd name="T53" fmla="*/ 2147483647 h 79"/>
                <a:gd name="T54" fmla="*/ 2147483647 w 65"/>
                <a:gd name="T55" fmla="*/ 2147483647 h 79"/>
                <a:gd name="T56" fmla="*/ 2147483647 w 65"/>
                <a:gd name="T57" fmla="*/ 2147483647 h 79"/>
                <a:gd name="T58" fmla="*/ 2147483647 w 65"/>
                <a:gd name="T59" fmla="*/ 2147483647 h 79"/>
                <a:gd name="T60" fmla="*/ 2147483647 w 65"/>
                <a:gd name="T61" fmla="*/ 2147483647 h 79"/>
                <a:gd name="T62" fmla="*/ 2147483647 w 65"/>
                <a:gd name="T63" fmla="*/ 2147483647 h 79"/>
                <a:gd name="T64" fmla="*/ 2147483647 w 65"/>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6" name="Freeform 854"/>
            <p:cNvSpPr>
              <a:spLocks/>
            </p:cNvSpPr>
            <p:nvPr/>
          </p:nvSpPr>
          <p:spPr bwMode="auto">
            <a:xfrm>
              <a:off x="2943420" y="2438585"/>
              <a:ext cx="15677" cy="8457"/>
            </a:xfrm>
            <a:custGeom>
              <a:avLst/>
              <a:gdLst>
                <a:gd name="T0" fmla="*/ 2147483647 w 11"/>
                <a:gd name="T1" fmla="*/ 2147483647 h 7"/>
                <a:gd name="T2" fmla="*/ 2147483647 w 11"/>
                <a:gd name="T3" fmla="*/ 2147483647 h 7"/>
                <a:gd name="T4" fmla="*/ 2147483647 w 11"/>
                <a:gd name="T5" fmla="*/ 2147483647 h 7"/>
                <a:gd name="T6" fmla="*/ 2147483647 w 11"/>
                <a:gd name="T7" fmla="*/ 2147483647 h 7"/>
                <a:gd name="T8" fmla="*/ 2147483647 w 11"/>
                <a:gd name="T9" fmla="*/ 0 h 7"/>
                <a:gd name="T10" fmla="*/ 2147483647 w 11"/>
                <a:gd name="T11" fmla="*/ 0 h 7"/>
                <a:gd name="T12" fmla="*/ 2147483647 w 11"/>
                <a:gd name="T13" fmla="*/ 2147483647 h 7"/>
                <a:gd name="T14" fmla="*/ 2147483647 w 11"/>
                <a:gd name="T15" fmla="*/ 2147483647 h 7"/>
                <a:gd name="T16" fmla="*/ 0 w 11"/>
                <a:gd name="T17" fmla="*/ 2147483647 h 7"/>
                <a:gd name="T18" fmla="*/ 0 w 11"/>
                <a:gd name="T19" fmla="*/ 2147483647 h 7"/>
                <a:gd name="T20" fmla="*/ 0 w 11"/>
                <a:gd name="T21" fmla="*/ 2147483647 h 7"/>
                <a:gd name="T22" fmla="*/ 0 w 11"/>
                <a:gd name="T23" fmla="*/ 2147483647 h 7"/>
                <a:gd name="T24" fmla="*/ 0 w 11"/>
                <a:gd name="T25" fmla="*/ 2147483647 h 7"/>
                <a:gd name="T26" fmla="*/ 0 w 11"/>
                <a:gd name="T27" fmla="*/ 2147483647 h 7"/>
                <a:gd name="T28" fmla="*/ 2147483647 w 11"/>
                <a:gd name="T29" fmla="*/ 2147483647 h 7"/>
                <a:gd name="T30" fmla="*/ 2147483647 w 11"/>
                <a:gd name="T31" fmla="*/ 2147483647 h 7"/>
                <a:gd name="T32" fmla="*/ 2147483647 w 11"/>
                <a:gd name="T33" fmla="*/ 2147483647 h 7"/>
                <a:gd name="T34" fmla="*/ 2147483647 w 11"/>
                <a:gd name="T35" fmla="*/ 2147483647 h 7"/>
                <a:gd name="T36" fmla="*/ 2147483647 w 11"/>
                <a:gd name="T37" fmla="*/ 2147483647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7" name="Freeform 855"/>
            <p:cNvSpPr>
              <a:spLocks/>
            </p:cNvSpPr>
            <p:nvPr/>
          </p:nvSpPr>
          <p:spPr bwMode="auto">
            <a:xfrm>
              <a:off x="2962234" y="2414618"/>
              <a:ext cx="29787" cy="49336"/>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0 h 47"/>
                <a:gd name="T10" fmla="*/ 2147483647 w 21"/>
                <a:gd name="T11" fmla="*/ 2147483647 h 47"/>
                <a:gd name="T12" fmla="*/ 2147483647 w 21"/>
                <a:gd name="T13" fmla="*/ 2147483647 h 47"/>
                <a:gd name="T14" fmla="*/ 0 w 21"/>
                <a:gd name="T15" fmla="*/ 2147483647 h 47"/>
                <a:gd name="T16" fmla="*/ 2147483647 w 21"/>
                <a:gd name="T17" fmla="*/ 2147483647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8" name="Freeform 856"/>
            <p:cNvSpPr>
              <a:spLocks/>
            </p:cNvSpPr>
            <p:nvPr/>
          </p:nvSpPr>
          <p:spPr bwMode="auto">
            <a:xfrm>
              <a:off x="2949687" y="2387835"/>
              <a:ext cx="31354" cy="22554"/>
            </a:xfrm>
            <a:custGeom>
              <a:avLst/>
              <a:gdLst>
                <a:gd name="T0" fmla="*/ 0 w 21"/>
                <a:gd name="T1" fmla="*/ 2147483647 h 20"/>
                <a:gd name="T2" fmla="*/ 0 w 21"/>
                <a:gd name="T3" fmla="*/ 2147483647 h 20"/>
                <a:gd name="T4" fmla="*/ 0 w 21"/>
                <a:gd name="T5" fmla="*/ 2147483647 h 20"/>
                <a:gd name="T6" fmla="*/ 2147483647 w 21"/>
                <a:gd name="T7" fmla="*/ 2147483647 h 20"/>
                <a:gd name="T8" fmla="*/ 2147483647 w 21"/>
                <a:gd name="T9" fmla="*/ 2147483647 h 20"/>
                <a:gd name="T10" fmla="*/ 2147483647 w 21"/>
                <a:gd name="T11" fmla="*/ 2147483647 h 20"/>
                <a:gd name="T12" fmla="*/ 2147483647 w 21"/>
                <a:gd name="T13" fmla="*/ 0 h 20"/>
                <a:gd name="T14" fmla="*/ 2147483647 w 21"/>
                <a:gd name="T15" fmla="*/ 2147483647 h 20"/>
                <a:gd name="T16" fmla="*/ 2147483647 w 21"/>
                <a:gd name="T17" fmla="*/ 2147483647 h 20"/>
                <a:gd name="T18" fmla="*/ 2147483647 w 21"/>
                <a:gd name="T19" fmla="*/ 2147483647 h 20"/>
                <a:gd name="T20" fmla="*/ 2147483647 w 21"/>
                <a:gd name="T21" fmla="*/ 2147483647 h 20"/>
                <a:gd name="T22" fmla="*/ 2147483647 w 21"/>
                <a:gd name="T23" fmla="*/ 2147483647 h 20"/>
                <a:gd name="T24" fmla="*/ 2147483647 w 21"/>
                <a:gd name="T25" fmla="*/ 2147483647 h 20"/>
                <a:gd name="T26" fmla="*/ 2147483647 w 21"/>
                <a:gd name="T27" fmla="*/ 2147483647 h 20"/>
                <a:gd name="T28" fmla="*/ 2147483647 w 21"/>
                <a:gd name="T29" fmla="*/ 2147483647 h 20"/>
                <a:gd name="T30" fmla="*/ 2147483647 w 21"/>
                <a:gd name="T31" fmla="*/ 2147483647 h 20"/>
                <a:gd name="T32" fmla="*/ 2147483647 w 21"/>
                <a:gd name="T33" fmla="*/ 2147483647 h 20"/>
                <a:gd name="T34" fmla="*/ 2147483647 w 21"/>
                <a:gd name="T35" fmla="*/ 2147483647 h 20"/>
                <a:gd name="T36" fmla="*/ 0 w 21"/>
                <a:gd name="T37" fmla="*/ 2147483647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9" name="Freeform 857"/>
            <p:cNvSpPr>
              <a:spLocks/>
            </p:cNvSpPr>
            <p:nvPr/>
          </p:nvSpPr>
          <p:spPr bwMode="auto">
            <a:xfrm>
              <a:off x="2949687" y="2396296"/>
              <a:ext cx="31354" cy="11277"/>
            </a:xfrm>
            <a:custGeom>
              <a:avLst/>
              <a:gdLst>
                <a:gd name="T0" fmla="*/ 0 w 22"/>
                <a:gd name="T1" fmla="*/ 2147483647 h 10"/>
                <a:gd name="T2" fmla="*/ 2147483647 w 22"/>
                <a:gd name="T3" fmla="*/ 2147483647 h 10"/>
                <a:gd name="T4" fmla="*/ 2147483647 w 22"/>
                <a:gd name="T5" fmla="*/ 2147483647 h 10"/>
                <a:gd name="T6" fmla="*/ 2147483647 w 22"/>
                <a:gd name="T7" fmla="*/ 2147483647 h 10"/>
                <a:gd name="T8" fmla="*/ 2147483647 w 22"/>
                <a:gd name="T9" fmla="*/ 2147483647 h 10"/>
                <a:gd name="T10" fmla="*/ 2147483647 w 22"/>
                <a:gd name="T11" fmla="*/ 2147483647 h 10"/>
                <a:gd name="T12" fmla="*/ 2147483647 w 22"/>
                <a:gd name="T13" fmla="*/ 2147483647 h 10"/>
                <a:gd name="T14" fmla="*/ 2147483647 w 22"/>
                <a:gd name="T15" fmla="*/ 2147483647 h 10"/>
                <a:gd name="T16" fmla="*/ 2147483647 w 22"/>
                <a:gd name="T17" fmla="*/ 0 h 10"/>
                <a:gd name="T18" fmla="*/ 2147483647 w 22"/>
                <a:gd name="T19" fmla="*/ 0 h 10"/>
                <a:gd name="T20" fmla="*/ 2147483647 w 22"/>
                <a:gd name="T21" fmla="*/ 2147483647 h 10"/>
                <a:gd name="T22" fmla="*/ 2147483647 w 22"/>
                <a:gd name="T23" fmla="*/ 2147483647 h 10"/>
                <a:gd name="T24" fmla="*/ 2147483647 w 22"/>
                <a:gd name="T25" fmla="*/ 2147483647 h 10"/>
                <a:gd name="T26" fmla="*/ 2147483647 w 22"/>
                <a:gd name="T27" fmla="*/ 2147483647 h 10"/>
                <a:gd name="T28" fmla="*/ 2147483647 w 22"/>
                <a:gd name="T29" fmla="*/ 2147483647 h 10"/>
                <a:gd name="T30" fmla="*/ 2147483647 w 22"/>
                <a:gd name="T31" fmla="*/ 2147483647 h 10"/>
                <a:gd name="T32" fmla="*/ 0 w 22"/>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0" name="Freeform 858"/>
            <p:cNvSpPr>
              <a:spLocks/>
            </p:cNvSpPr>
            <p:nvPr/>
          </p:nvSpPr>
          <p:spPr bwMode="auto">
            <a:xfrm>
              <a:off x="2995151" y="2387838"/>
              <a:ext cx="32922" cy="18325"/>
            </a:xfrm>
            <a:custGeom>
              <a:avLst/>
              <a:gdLst>
                <a:gd name="T0" fmla="*/ 0 w 24"/>
                <a:gd name="T1" fmla="*/ 2147483647 h 17"/>
                <a:gd name="T2" fmla="*/ 2147483647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1" name="Freeform 859"/>
            <p:cNvSpPr>
              <a:spLocks/>
            </p:cNvSpPr>
            <p:nvPr/>
          </p:nvSpPr>
          <p:spPr bwMode="auto">
            <a:xfrm>
              <a:off x="3001428" y="2392065"/>
              <a:ext cx="28219" cy="14096"/>
            </a:xfrm>
            <a:custGeom>
              <a:avLst/>
              <a:gdLst>
                <a:gd name="T0" fmla="*/ 0 w 20"/>
                <a:gd name="T1" fmla="*/ 0 h 12"/>
                <a:gd name="T2" fmla="*/ 0 w 20"/>
                <a:gd name="T3" fmla="*/ 2147483647 h 12"/>
                <a:gd name="T4" fmla="*/ 2147483647 w 20"/>
                <a:gd name="T5" fmla="*/ 2147483647 h 12"/>
                <a:gd name="T6" fmla="*/ 2147483647 w 20"/>
                <a:gd name="T7" fmla="*/ 2147483647 h 12"/>
                <a:gd name="T8" fmla="*/ 2147483647 w 20"/>
                <a:gd name="T9" fmla="*/ 2147483647 h 12"/>
                <a:gd name="T10" fmla="*/ 2147483647 w 20"/>
                <a:gd name="T11" fmla="*/ 2147483647 h 12"/>
                <a:gd name="T12" fmla="*/ 2147483647 w 20"/>
                <a:gd name="T13" fmla="*/ 2147483647 h 12"/>
                <a:gd name="T14" fmla="*/ 2147483647 w 20"/>
                <a:gd name="T15" fmla="*/ 2147483647 h 12"/>
                <a:gd name="T16" fmla="*/ 2147483647 w 20"/>
                <a:gd name="T17" fmla="*/ 2147483647 h 12"/>
                <a:gd name="T18" fmla="*/ 2147483647 w 20"/>
                <a:gd name="T19" fmla="*/ 2147483647 h 12"/>
                <a:gd name="T20" fmla="*/ 2147483647 w 20"/>
                <a:gd name="T21" fmla="*/ 2147483647 h 12"/>
                <a:gd name="T22" fmla="*/ 2147483647 w 20"/>
                <a:gd name="T23" fmla="*/ 2147483647 h 12"/>
                <a:gd name="T24" fmla="*/ 2147483647 w 20"/>
                <a:gd name="T25" fmla="*/ 2147483647 h 12"/>
                <a:gd name="T26" fmla="*/ 2147483647 w 20"/>
                <a:gd name="T27" fmla="*/ 2147483647 h 12"/>
                <a:gd name="T28" fmla="*/ 2147483647 w 20"/>
                <a:gd name="T29" fmla="*/ 2147483647 h 12"/>
                <a:gd name="T30" fmla="*/ 2147483647 w 20"/>
                <a:gd name="T31" fmla="*/ 2147483647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2" name="Freeform 860"/>
            <p:cNvSpPr>
              <a:spLocks/>
            </p:cNvSpPr>
            <p:nvPr/>
          </p:nvSpPr>
          <p:spPr bwMode="auto">
            <a:xfrm>
              <a:off x="2963798" y="2480868"/>
              <a:ext cx="14108" cy="19734"/>
            </a:xfrm>
            <a:custGeom>
              <a:avLst/>
              <a:gdLst>
                <a:gd name="T0" fmla="*/ 2147483647 w 9"/>
                <a:gd name="T1" fmla="*/ 0 h 18"/>
                <a:gd name="T2" fmla="*/ 2147483647 w 9"/>
                <a:gd name="T3" fmla="*/ 2147483647 h 18"/>
                <a:gd name="T4" fmla="*/ 2147483647 w 9"/>
                <a:gd name="T5" fmla="*/ 2147483647 h 18"/>
                <a:gd name="T6" fmla="*/ 0 w 9"/>
                <a:gd name="T7" fmla="*/ 2147483647 h 18"/>
                <a:gd name="T8" fmla="*/ 0 w 9"/>
                <a:gd name="T9" fmla="*/ 2147483647 h 18"/>
                <a:gd name="T10" fmla="*/ 2147483647 w 9"/>
                <a:gd name="T11" fmla="*/ 2147483647 h 18"/>
                <a:gd name="T12" fmla="*/ 2147483647 w 9"/>
                <a:gd name="T13" fmla="*/ 2147483647 h 18"/>
                <a:gd name="T14" fmla="*/ 2147483647 w 9"/>
                <a:gd name="T15" fmla="*/ 2147483647 h 18"/>
                <a:gd name="T16" fmla="*/ 2147483647 w 9"/>
                <a:gd name="T17" fmla="*/ 2147483647 h 18"/>
                <a:gd name="T18" fmla="*/ 2147483647 w 9"/>
                <a:gd name="T19" fmla="*/ 2147483647 h 18"/>
                <a:gd name="T20" fmla="*/ 2147483647 w 9"/>
                <a:gd name="T21" fmla="*/ 2147483647 h 18"/>
                <a:gd name="T22" fmla="*/ 2147483647 w 9"/>
                <a:gd name="T23" fmla="*/ 2147483647 h 18"/>
                <a:gd name="T24" fmla="*/ 2147483647 w 9"/>
                <a:gd name="T25" fmla="*/ 2147483647 h 18"/>
                <a:gd name="T26" fmla="*/ 2147483647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3" name="Freeform 861"/>
            <p:cNvSpPr>
              <a:spLocks/>
            </p:cNvSpPr>
            <p:nvPr/>
          </p:nvSpPr>
          <p:spPr bwMode="auto">
            <a:xfrm>
              <a:off x="3017102" y="2465367"/>
              <a:ext cx="17245" cy="18323"/>
            </a:xfrm>
            <a:custGeom>
              <a:avLst/>
              <a:gdLst>
                <a:gd name="T0" fmla="*/ 0 w 12"/>
                <a:gd name="T1" fmla="*/ 2147483647 h 17"/>
                <a:gd name="T2" fmla="*/ 0 w 12"/>
                <a:gd name="T3" fmla="*/ 2147483647 h 17"/>
                <a:gd name="T4" fmla="*/ 2147483647 w 12"/>
                <a:gd name="T5" fmla="*/ 2147483647 h 17"/>
                <a:gd name="T6" fmla="*/ 2147483647 w 12"/>
                <a:gd name="T7" fmla="*/ 2147483647 h 17"/>
                <a:gd name="T8" fmla="*/ 2147483647 w 12"/>
                <a:gd name="T9" fmla="*/ 2147483647 h 17"/>
                <a:gd name="T10" fmla="*/ 2147483647 w 12"/>
                <a:gd name="T11" fmla="*/ 2147483647 h 17"/>
                <a:gd name="T12" fmla="*/ 2147483647 w 12"/>
                <a:gd name="T13" fmla="*/ 2147483647 h 17"/>
                <a:gd name="T14" fmla="*/ 2147483647 w 12"/>
                <a:gd name="T15" fmla="*/ 2147483647 h 17"/>
                <a:gd name="T16" fmla="*/ 2147483647 w 12"/>
                <a:gd name="T17" fmla="*/ 2147483647 h 17"/>
                <a:gd name="T18" fmla="*/ 2147483647 w 12"/>
                <a:gd name="T19" fmla="*/ 2147483647 h 17"/>
                <a:gd name="T20" fmla="*/ 2147483647 w 12"/>
                <a:gd name="T21" fmla="*/ 2147483647 h 17"/>
                <a:gd name="T22" fmla="*/ 2147483647 w 12"/>
                <a:gd name="T23" fmla="*/ 2147483647 h 17"/>
                <a:gd name="T24" fmla="*/ 2147483647 w 12"/>
                <a:gd name="T25" fmla="*/ 0 h 17"/>
                <a:gd name="T26" fmla="*/ 0 w 12"/>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4" name="Freeform 862"/>
            <p:cNvSpPr>
              <a:spLocks/>
            </p:cNvSpPr>
            <p:nvPr/>
          </p:nvSpPr>
          <p:spPr bwMode="auto">
            <a:xfrm>
              <a:off x="2959094" y="2383608"/>
              <a:ext cx="4704" cy="5638"/>
            </a:xfrm>
            <a:custGeom>
              <a:avLst/>
              <a:gdLst>
                <a:gd name="T0" fmla="*/ 0 w 4"/>
                <a:gd name="T1" fmla="*/ 2147483647 h 7"/>
                <a:gd name="T2" fmla="*/ 0 w 4"/>
                <a:gd name="T3" fmla="*/ 0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5" name="Freeform 863"/>
            <p:cNvSpPr>
              <a:spLocks/>
            </p:cNvSpPr>
            <p:nvPr/>
          </p:nvSpPr>
          <p:spPr bwMode="auto">
            <a:xfrm>
              <a:off x="3017104" y="2380792"/>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6" name="Freeform 864"/>
            <p:cNvSpPr>
              <a:spLocks/>
            </p:cNvSpPr>
            <p:nvPr/>
          </p:nvSpPr>
          <p:spPr bwMode="auto">
            <a:xfrm>
              <a:off x="3239716" y="2432941"/>
              <a:ext cx="31354" cy="28192"/>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2147483647 w 21"/>
                <a:gd name="T43" fmla="*/ 2147483647 h 27"/>
                <a:gd name="T44" fmla="*/ 2147483647 w 21"/>
                <a:gd name="T45" fmla="*/ 2147483647 h 27"/>
                <a:gd name="T46" fmla="*/ 2147483647 w 21"/>
                <a:gd name="T47" fmla="*/ 2147483647 h 27"/>
                <a:gd name="T48" fmla="*/ 2147483647 w 21"/>
                <a:gd name="T49" fmla="*/ 2147483647 h 27"/>
                <a:gd name="T50" fmla="*/ 2147483647 w 21"/>
                <a:gd name="T51" fmla="*/ 0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0 w 21"/>
                <a:gd name="T65" fmla="*/ 2147483647 h 27"/>
                <a:gd name="T66" fmla="*/ 0 w 21"/>
                <a:gd name="T67" fmla="*/ 2147483647 h 27"/>
                <a:gd name="T68" fmla="*/ 0 w 21"/>
                <a:gd name="T69" fmla="*/ 2147483647 h 27"/>
                <a:gd name="T70" fmla="*/ 0 w 21"/>
                <a:gd name="T71" fmla="*/ 2147483647 h 27"/>
                <a:gd name="T72" fmla="*/ 0 w 21"/>
                <a:gd name="T73" fmla="*/ 2147483647 h 27"/>
                <a:gd name="T74" fmla="*/ 0 w 21"/>
                <a:gd name="T75" fmla="*/ 2147483647 h 27"/>
                <a:gd name="T76" fmla="*/ 2147483647 w 21"/>
                <a:gd name="T77" fmla="*/ 2147483647 h 27"/>
                <a:gd name="T78" fmla="*/ 2147483647 w 21"/>
                <a:gd name="T79" fmla="*/ 2147483647 h 27"/>
                <a:gd name="T80" fmla="*/ 2147483647 w 21"/>
                <a:gd name="T81" fmla="*/ 2147483647 h 27"/>
                <a:gd name="T82" fmla="*/ 2147483647 w 21"/>
                <a:gd name="T83" fmla="*/ 2147483647 h 27"/>
                <a:gd name="T84" fmla="*/ 2147483647 w 21"/>
                <a:gd name="T85" fmla="*/ 2147483647 h 27"/>
                <a:gd name="T86" fmla="*/ 2147483647 w 21"/>
                <a:gd name="T87" fmla="*/ 2147483647 h 27"/>
                <a:gd name="T88" fmla="*/ 2147483647 w 21"/>
                <a:gd name="T89" fmla="*/ 2147483647 h 27"/>
                <a:gd name="T90" fmla="*/ 2147483647 w 21"/>
                <a:gd name="T91" fmla="*/ 2147483647 h 27"/>
                <a:gd name="T92" fmla="*/ 2147483647 w 21"/>
                <a:gd name="T93" fmla="*/ 2147483647 h 27"/>
                <a:gd name="T94" fmla="*/ 2147483647 w 21"/>
                <a:gd name="T95" fmla="*/ 2147483647 h 27"/>
                <a:gd name="T96" fmla="*/ 2147483647 w 21"/>
                <a:gd name="T97" fmla="*/ 2147483647 h 27"/>
                <a:gd name="T98" fmla="*/ 2147483647 w 21"/>
                <a:gd name="T99" fmla="*/ 2147483647 h 27"/>
                <a:gd name="T100" fmla="*/ 2147483647 w 21"/>
                <a:gd name="T101" fmla="*/ 2147483647 h 27"/>
                <a:gd name="T102" fmla="*/ 2147483647 w 21"/>
                <a:gd name="T103" fmla="*/ 2147483647 h 27"/>
                <a:gd name="T104" fmla="*/ 2147483647 w 21"/>
                <a:gd name="T105" fmla="*/ 2147483647 h 27"/>
                <a:gd name="T106" fmla="*/ 2147483647 w 21"/>
                <a:gd name="T107" fmla="*/ 2147483647 h 27"/>
                <a:gd name="T108" fmla="*/ 2147483647 w 21"/>
                <a:gd name="T109" fmla="*/ 2147483647 h 27"/>
                <a:gd name="T110" fmla="*/ 2147483647 w 21"/>
                <a:gd name="T111" fmla="*/ 2147483647 h 27"/>
                <a:gd name="T112" fmla="*/ 2147483647 w 21"/>
                <a:gd name="T113" fmla="*/ 2147483647 h 27"/>
                <a:gd name="T114" fmla="*/ 2147483647 w 21"/>
                <a:gd name="T115" fmla="*/ 2147483647 h 27"/>
                <a:gd name="T116" fmla="*/ 2147483647 w 21"/>
                <a:gd name="T117" fmla="*/ 2147483647 h 27"/>
                <a:gd name="T118" fmla="*/ 2147483647 w 21"/>
                <a:gd name="T119" fmla="*/ 2147483647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7" name="Freeform 865"/>
            <p:cNvSpPr>
              <a:spLocks/>
            </p:cNvSpPr>
            <p:nvPr/>
          </p:nvSpPr>
          <p:spPr bwMode="auto">
            <a:xfrm>
              <a:off x="3263233" y="2445628"/>
              <a:ext cx="7839" cy="5638"/>
            </a:xfrm>
            <a:custGeom>
              <a:avLst/>
              <a:gdLst>
                <a:gd name="T0" fmla="*/ 2147483647 w 4"/>
                <a:gd name="T1" fmla="*/ 0 h 5"/>
                <a:gd name="T2" fmla="*/ 0 w 4"/>
                <a:gd name="T3" fmla="*/ 0 h 5"/>
                <a:gd name="T4" fmla="*/ 0 w 4"/>
                <a:gd name="T5" fmla="*/ 2147483647 h 5"/>
                <a:gd name="T6" fmla="*/ 0 w 4"/>
                <a:gd name="T7" fmla="*/ 2147483647 h 5"/>
                <a:gd name="T8" fmla="*/ 0 w 4"/>
                <a:gd name="T9" fmla="*/ 2147483647 h 5"/>
                <a:gd name="T10" fmla="*/ 0 w 4"/>
                <a:gd name="T11" fmla="*/ 2147483647 h 5"/>
                <a:gd name="T12" fmla="*/ 0 w 4"/>
                <a:gd name="T13" fmla="*/ 2147483647 h 5"/>
                <a:gd name="T14" fmla="*/ 0 w 4"/>
                <a:gd name="T15" fmla="*/ 2147483647 h 5"/>
                <a:gd name="T16" fmla="*/ 0 w 4"/>
                <a:gd name="T17" fmla="*/ 2147483647 h 5"/>
                <a:gd name="T18" fmla="*/ 2147483647 w 4"/>
                <a:gd name="T19" fmla="*/ 2147483647 h 5"/>
                <a:gd name="T20" fmla="*/ 2147483647 w 4"/>
                <a:gd name="T21" fmla="*/ 2147483647 h 5"/>
                <a:gd name="T22" fmla="*/ 2147483647 w 4"/>
                <a:gd name="T23" fmla="*/ 2147483647 h 5"/>
                <a:gd name="T24" fmla="*/ 2147483647 w 4"/>
                <a:gd name="T25" fmla="*/ 2147483647 h 5"/>
                <a:gd name="T26" fmla="*/ 2147483647 w 4"/>
                <a:gd name="T27" fmla="*/ 2147483647 h 5"/>
                <a:gd name="T28" fmla="*/ 2147483647 w 4"/>
                <a:gd name="T29" fmla="*/ 2147483647 h 5"/>
                <a:gd name="T30" fmla="*/ 2147483647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8" name="Text Box 677"/>
            <p:cNvSpPr txBox="1">
              <a:spLocks noChangeArrowheads="1"/>
            </p:cNvSpPr>
            <p:nvPr/>
          </p:nvSpPr>
          <p:spPr bwMode="auto">
            <a:xfrm>
              <a:off x="5933839" y="1941000"/>
              <a:ext cx="569082"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230</a:t>
              </a:r>
              <a:endParaRPr lang="en-US" altLang="en-US" sz="1800" b="1" dirty="0">
                <a:solidFill>
                  <a:prstClr val="black"/>
                </a:solidFill>
                <a:latin typeface="Arial" panose="020B0604020202020204" pitchFamily="34" charset="0"/>
              </a:endParaRPr>
            </a:p>
          </p:txBody>
        </p:sp>
        <p:sp>
          <p:nvSpPr>
            <p:cNvPr id="40129" name="Text Box 678"/>
            <p:cNvSpPr txBox="1">
              <a:spLocks noChangeArrowheads="1"/>
            </p:cNvSpPr>
            <p:nvPr/>
          </p:nvSpPr>
          <p:spPr bwMode="auto">
            <a:xfrm>
              <a:off x="8712622" y="1949035"/>
              <a:ext cx="569082"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130</a:t>
              </a:r>
              <a:endParaRPr lang="en-US" altLang="en-US" sz="1800" b="1" dirty="0">
                <a:solidFill>
                  <a:prstClr val="black"/>
                </a:solidFill>
                <a:latin typeface="Arial" panose="020B0604020202020204" pitchFamily="34" charset="0"/>
              </a:endParaRPr>
            </a:p>
          </p:txBody>
        </p:sp>
        <p:sp>
          <p:nvSpPr>
            <p:cNvPr id="40130" name="Text Box 679"/>
            <p:cNvSpPr txBox="1">
              <a:spLocks noChangeArrowheads="1"/>
            </p:cNvSpPr>
            <p:nvPr/>
          </p:nvSpPr>
          <p:spPr bwMode="auto">
            <a:xfrm>
              <a:off x="4796460" y="1955095"/>
              <a:ext cx="569082"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85</a:t>
              </a:r>
              <a:endParaRPr lang="en-US" altLang="en-US" sz="1800" b="1" dirty="0">
                <a:solidFill>
                  <a:prstClr val="black"/>
                </a:solidFill>
                <a:latin typeface="Arial" panose="020B0604020202020204" pitchFamily="34" charset="0"/>
              </a:endParaRPr>
            </a:p>
          </p:txBody>
        </p:sp>
        <p:sp>
          <p:nvSpPr>
            <p:cNvPr id="40131" name="Text Box 680"/>
            <p:cNvSpPr txBox="1">
              <a:spLocks noChangeArrowheads="1"/>
            </p:cNvSpPr>
            <p:nvPr/>
          </p:nvSpPr>
          <p:spPr bwMode="auto">
            <a:xfrm>
              <a:off x="7933602" y="1949037"/>
              <a:ext cx="528184"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220</a:t>
              </a:r>
              <a:endParaRPr lang="en-US" altLang="en-US" sz="1800" b="1" dirty="0">
                <a:solidFill>
                  <a:prstClr val="black"/>
                </a:solidFill>
                <a:latin typeface="Arial" panose="020B0604020202020204" pitchFamily="34" charset="0"/>
              </a:endParaRPr>
            </a:p>
          </p:txBody>
        </p:sp>
        <p:sp>
          <p:nvSpPr>
            <p:cNvPr id="40132" name="Text Box 681"/>
            <p:cNvSpPr txBox="1">
              <a:spLocks noChangeArrowheads="1"/>
            </p:cNvSpPr>
            <p:nvPr/>
          </p:nvSpPr>
          <p:spPr bwMode="auto">
            <a:xfrm>
              <a:off x="6755760" y="1949035"/>
              <a:ext cx="569082"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120</a:t>
              </a:r>
              <a:endParaRPr lang="en-US" altLang="en-US" sz="1600" b="1" dirty="0">
                <a:solidFill>
                  <a:prstClr val="black"/>
                </a:solidFill>
                <a:latin typeface="Arial" panose="020B0604020202020204" pitchFamily="34" charset="0"/>
              </a:endParaRPr>
            </a:p>
          </p:txBody>
        </p:sp>
        <p:sp>
          <p:nvSpPr>
            <p:cNvPr id="40133" name="Text Box 682"/>
            <p:cNvSpPr txBox="1">
              <a:spLocks noChangeArrowheads="1"/>
            </p:cNvSpPr>
            <p:nvPr/>
          </p:nvSpPr>
          <p:spPr bwMode="auto">
            <a:xfrm>
              <a:off x="3990653" y="1949035"/>
              <a:ext cx="565040"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188</a:t>
              </a:r>
              <a:endParaRPr lang="en-US" altLang="en-US" sz="1600" b="1" dirty="0">
                <a:solidFill>
                  <a:prstClr val="black"/>
                </a:solidFill>
                <a:latin typeface="Arial" panose="020B0604020202020204" pitchFamily="34" charset="0"/>
              </a:endParaRPr>
            </a:p>
          </p:txBody>
        </p:sp>
        <p:sp>
          <p:nvSpPr>
            <p:cNvPr id="40134" name="Text Box 683"/>
            <p:cNvSpPr txBox="1">
              <a:spLocks noChangeArrowheads="1"/>
            </p:cNvSpPr>
            <p:nvPr/>
          </p:nvSpPr>
          <p:spPr bwMode="auto">
            <a:xfrm>
              <a:off x="2824270" y="1973419"/>
              <a:ext cx="567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endParaRPr lang="fa-IR" altLang="en-US" sz="1600" b="1">
                <a:solidFill>
                  <a:prstClr val="black"/>
                </a:solidFill>
                <a:latin typeface="Arial" panose="020B0604020202020204" pitchFamily="34" charset="0"/>
              </a:endParaRPr>
            </a:p>
          </p:txBody>
        </p:sp>
        <p:sp>
          <p:nvSpPr>
            <p:cNvPr id="40135" name="Text Box 684"/>
            <p:cNvSpPr txBox="1">
              <a:spLocks noChangeArrowheads="1"/>
            </p:cNvSpPr>
            <p:nvPr/>
          </p:nvSpPr>
          <p:spPr bwMode="auto">
            <a:xfrm>
              <a:off x="2850925" y="1950075"/>
              <a:ext cx="534591"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107</a:t>
              </a:r>
              <a:endParaRPr lang="en-US" altLang="en-US" sz="1800" b="1" dirty="0">
                <a:solidFill>
                  <a:prstClr val="black"/>
                </a:solidFill>
                <a:latin typeface="Arial" panose="020B0604020202020204" pitchFamily="34" charset="0"/>
              </a:endParaRPr>
            </a:p>
          </p:txBody>
        </p:sp>
        <p:grpSp>
          <p:nvGrpSpPr>
            <p:cNvPr id="40136" name="Group 685"/>
            <p:cNvGrpSpPr>
              <a:grpSpLocks/>
            </p:cNvGrpSpPr>
            <p:nvPr/>
          </p:nvGrpSpPr>
          <p:grpSpPr bwMode="auto">
            <a:xfrm>
              <a:off x="2642415" y="3360446"/>
              <a:ext cx="6687888" cy="1100879"/>
              <a:chOff x="822" y="1189"/>
              <a:chExt cx="4266" cy="781"/>
            </a:xfrm>
          </p:grpSpPr>
          <p:sp>
            <p:nvSpPr>
              <p:cNvPr id="40829" name="Rectangle 99"/>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30" name="Group 164"/>
              <p:cNvGrpSpPr>
                <a:grpSpLocks/>
              </p:cNvGrpSpPr>
              <p:nvPr/>
            </p:nvGrpSpPr>
            <p:grpSpPr bwMode="auto">
              <a:xfrm>
                <a:off x="4401" y="1445"/>
                <a:ext cx="446" cy="361"/>
                <a:chOff x="4429" y="2058"/>
                <a:chExt cx="502" cy="477"/>
              </a:xfrm>
            </p:grpSpPr>
            <p:sp>
              <p:nvSpPr>
                <p:cNvPr id="41446" name="Freeform 100"/>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7" name="Freeform 101"/>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8" name="Freeform 102"/>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9" name="Freeform 103"/>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0" name="Freeform 104"/>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1" name="Freeform 105"/>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2" name="Freeform 106"/>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3" name="Freeform 107"/>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4" name="Freeform 108"/>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5" name="Freeform 109"/>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6" name="Freeform 110"/>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7" name="Freeform 111"/>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8" name="Freeform 112"/>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9" name="Freeform 113"/>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0" name="Freeform 114"/>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1" name="Freeform 115"/>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2" name="Freeform 116"/>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3" name="Freeform 117"/>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4" name="Freeform 118"/>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5" name="Freeform 119"/>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6" name="Freeform 120"/>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7" name="Freeform 121"/>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8" name="Freeform 122"/>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9" name="Freeform 123"/>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0" name="Freeform 124"/>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1" name="Freeform 125"/>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2" name="Freeform 126"/>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3" name="Freeform 127"/>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4" name="Freeform 128"/>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5" name="Freeform 129"/>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6" name="Freeform 130"/>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7" name="Freeform 131"/>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8" name="Freeform 132"/>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9" name="Freeform 133"/>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0" name="Freeform 134"/>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1" name="Freeform 135"/>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2" name="Freeform 136"/>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3" name="Freeform 137"/>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4" name="Freeform 138"/>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5" name="Freeform 139"/>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6" name="Freeform 140"/>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7" name="Freeform 141"/>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8" name="Freeform 142"/>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9" name="Freeform 143"/>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0" name="Freeform 144"/>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1" name="Freeform 145"/>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2" name="Freeform 146"/>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3" name="Freeform 147"/>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4" name="Freeform 148"/>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5" name="Freeform 149"/>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6" name="Freeform 150"/>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7" name="Freeform 151"/>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8" name="Freeform 152"/>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9" name="Freeform 153"/>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0" name="Freeform 154"/>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1" name="Freeform 155"/>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2" name="Freeform 156"/>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3" name="Freeform 157"/>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4" name="Freeform 158"/>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5" name="Freeform 159"/>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6" name="Freeform 160"/>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7" name="Freeform 161"/>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8" name="Freeform 162"/>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9" name="Freeform 163"/>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31" name="Group 218"/>
              <p:cNvGrpSpPr>
                <a:grpSpLocks/>
              </p:cNvGrpSpPr>
              <p:nvPr/>
            </p:nvGrpSpPr>
            <p:grpSpPr bwMode="auto">
              <a:xfrm>
                <a:off x="1928" y="1443"/>
                <a:ext cx="453" cy="363"/>
                <a:chOff x="1648" y="2056"/>
                <a:chExt cx="509" cy="478"/>
              </a:xfrm>
            </p:grpSpPr>
            <p:sp>
              <p:nvSpPr>
                <p:cNvPr id="41393" name="Freeform 165"/>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4" name="Freeform 166"/>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5" name="Freeform 167"/>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6" name="Freeform 168"/>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7" name="Freeform 169"/>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8" name="Freeform 170"/>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9" name="Freeform 171"/>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0" name="Freeform 172"/>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1" name="Freeform 173"/>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2" name="Freeform 174"/>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3" name="Freeform 175"/>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4" name="Freeform 176"/>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5" name="Freeform 177"/>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6" name="Freeform 178"/>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7" name="Freeform 179"/>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8" name="Freeform 180"/>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9" name="Freeform 181"/>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0" name="Freeform 182"/>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1" name="Freeform 183"/>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2" name="Freeform 184"/>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3" name="Freeform 185"/>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4" name="Freeform 186"/>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5" name="Freeform 187"/>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6" name="Freeform 188"/>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7" name="Freeform 189"/>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8" name="Freeform 190"/>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9" name="Freeform 191"/>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0" name="Freeform 192"/>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1" name="Freeform 193"/>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2" name="Freeform 194"/>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3" name="Freeform 195"/>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4" name="Freeform 196"/>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5" name="Freeform 197"/>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6" name="Freeform 198"/>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7" name="Freeform 199"/>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8" name="Freeform 200"/>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9" name="Freeform 201"/>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0" name="Freeform 202"/>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1" name="Freeform 203"/>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2" name="Freeform 204"/>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3" name="Freeform 205"/>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4" name="Freeform 206"/>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5" name="Freeform 207"/>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6" name="Freeform 208"/>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7" name="Freeform 209"/>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8" name="Freeform 210"/>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9" name="Freeform 211"/>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0" name="Freeform 212"/>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1" name="Freeform 213"/>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2" name="Freeform 214"/>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3" name="Freeform 215"/>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4" name="Freeform 216"/>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5" name="Freeform 217"/>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32" name="Group 288"/>
              <p:cNvGrpSpPr>
                <a:grpSpLocks/>
              </p:cNvGrpSpPr>
              <p:nvPr/>
            </p:nvGrpSpPr>
            <p:grpSpPr bwMode="auto">
              <a:xfrm>
                <a:off x="3151" y="1446"/>
                <a:ext cx="453" cy="358"/>
                <a:chOff x="3023" y="2060"/>
                <a:chExt cx="509" cy="472"/>
              </a:xfrm>
            </p:grpSpPr>
            <p:sp>
              <p:nvSpPr>
                <p:cNvPr id="41324" name="Freeform 219"/>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5" name="Freeform 220"/>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6" name="Freeform 221"/>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7" name="Freeform 222"/>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8" name="Freeform 223"/>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9" name="Freeform 224"/>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0" name="Freeform 225"/>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1" name="Freeform 226"/>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2" name="Freeform 227"/>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3" name="Freeform 228"/>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4" name="Freeform 229"/>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5" name="Freeform 230"/>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6" name="Freeform 231"/>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7" name="Freeform 232"/>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8" name="Freeform 233"/>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9" name="Freeform 234"/>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0" name="Freeform 235"/>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1" name="Freeform 236"/>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2" name="Freeform 237"/>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3" name="Freeform 238"/>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4" name="Freeform 239"/>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5" name="Freeform 240"/>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6" name="Freeform 241"/>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7" name="Freeform 242"/>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8" name="Freeform 243"/>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9" name="Freeform 244"/>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0" name="Freeform 245"/>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1" name="Freeform 246"/>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2" name="Freeform 247"/>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3" name="Freeform 248"/>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4" name="Freeform 249"/>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5" name="Freeform 250"/>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6" name="Freeform 251"/>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7" name="Freeform 252"/>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8" name="Freeform 253"/>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9" name="Freeform 254"/>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0" name="Freeform 255"/>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1" name="Freeform 256"/>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2" name="Freeform 257"/>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3" name="Freeform 258"/>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4" name="Freeform 259"/>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5" name="Freeform 260"/>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6" name="Freeform 261"/>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7" name="Freeform 262"/>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8" name="Freeform 263"/>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9" name="Freeform 264"/>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0" name="Freeform 265"/>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1" name="Freeform 266"/>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2" name="Freeform 267"/>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3" name="Freeform 268"/>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4" name="Freeform 269"/>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5" name="Freeform 270"/>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6" name="Freeform 271"/>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7" name="Freeform 272"/>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8" name="Freeform 273"/>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9" name="Freeform 274"/>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0" name="Freeform 275"/>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1" name="Freeform 276"/>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2" name="Freeform 277"/>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3" name="Freeform 278"/>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4" name="Freeform 279"/>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5" name="Freeform 280"/>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6" name="Freeform 281"/>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7" name="Freeform 282"/>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8" name="Freeform 283"/>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9" name="Freeform 284"/>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0" name="Freeform 285"/>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1" name="Freeform 286"/>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2" name="Freeform 287"/>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33" name="Group 291"/>
              <p:cNvGrpSpPr>
                <a:grpSpLocks/>
              </p:cNvGrpSpPr>
              <p:nvPr/>
            </p:nvGrpSpPr>
            <p:grpSpPr bwMode="auto">
              <a:xfrm>
                <a:off x="4383" y="1780"/>
                <a:ext cx="469" cy="180"/>
                <a:chOff x="4409" y="2501"/>
                <a:chExt cx="527" cy="237"/>
              </a:xfrm>
            </p:grpSpPr>
            <p:sp>
              <p:nvSpPr>
                <p:cNvPr id="41322" name="Freeform 289"/>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23" name="Freeform 290"/>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34" name="Rectangle 292"/>
              <p:cNvSpPr>
                <a:spLocks noChangeArrowheads="1"/>
              </p:cNvSpPr>
              <p:nvPr/>
            </p:nvSpPr>
            <p:spPr bwMode="auto">
              <a:xfrm>
                <a:off x="4590" y="1782"/>
                <a:ext cx="22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صبحانه</a:t>
                </a:r>
                <a:endParaRPr lang="en-US" altLang="en-US" sz="1350">
                  <a:solidFill>
                    <a:prstClr val="black"/>
                  </a:solidFill>
                  <a:latin typeface="Arial" panose="020B0604020202020204" pitchFamily="34" charset="0"/>
                  <a:cs typeface="Arial" panose="020B0604020202020204" pitchFamily="34" charset="0"/>
                </a:endParaRPr>
              </a:p>
            </p:txBody>
          </p:sp>
          <p:grpSp>
            <p:nvGrpSpPr>
              <p:cNvPr id="40835" name="Group 295"/>
              <p:cNvGrpSpPr>
                <a:grpSpLocks/>
              </p:cNvGrpSpPr>
              <p:nvPr/>
            </p:nvGrpSpPr>
            <p:grpSpPr bwMode="auto">
              <a:xfrm>
                <a:off x="3140" y="1780"/>
                <a:ext cx="469" cy="180"/>
                <a:chOff x="3011" y="2501"/>
                <a:chExt cx="527" cy="237"/>
              </a:xfrm>
            </p:grpSpPr>
            <p:sp>
              <p:nvSpPr>
                <p:cNvPr id="41320" name="Freeform 293"/>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21" name="Freeform 294"/>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36" name="Rectangle 296"/>
              <p:cNvSpPr>
                <a:spLocks noChangeArrowheads="1"/>
              </p:cNvSpPr>
              <p:nvPr/>
            </p:nvSpPr>
            <p:spPr bwMode="auto">
              <a:xfrm>
                <a:off x="3380" y="1782"/>
                <a:ext cx="11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نهار</a:t>
                </a:r>
                <a:endParaRPr lang="en-US" altLang="en-US" sz="1350">
                  <a:solidFill>
                    <a:prstClr val="black"/>
                  </a:solidFill>
                  <a:latin typeface="Arial" panose="020B0604020202020204" pitchFamily="34" charset="0"/>
                  <a:cs typeface="Arial" panose="020B0604020202020204" pitchFamily="34" charset="0"/>
                </a:endParaRPr>
              </a:p>
            </p:txBody>
          </p:sp>
          <p:grpSp>
            <p:nvGrpSpPr>
              <p:cNvPr id="40837" name="Group 299"/>
              <p:cNvGrpSpPr>
                <a:grpSpLocks/>
              </p:cNvGrpSpPr>
              <p:nvPr/>
            </p:nvGrpSpPr>
            <p:grpSpPr bwMode="auto">
              <a:xfrm>
                <a:off x="1917" y="1786"/>
                <a:ext cx="469" cy="180"/>
                <a:chOff x="1635" y="2509"/>
                <a:chExt cx="527" cy="237"/>
              </a:xfrm>
            </p:grpSpPr>
            <p:sp>
              <p:nvSpPr>
                <p:cNvPr id="41318" name="Freeform 297"/>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19" name="Freeform 298"/>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38" name="Rectangle 300"/>
              <p:cNvSpPr>
                <a:spLocks noChangeArrowheads="1"/>
              </p:cNvSpPr>
              <p:nvPr/>
            </p:nvSpPr>
            <p:spPr bwMode="auto">
              <a:xfrm>
                <a:off x="2118" y="1788"/>
                <a:ext cx="11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شام</a:t>
                </a:r>
                <a:endParaRPr lang="en-US" altLang="en-US" sz="1350">
                  <a:solidFill>
                    <a:prstClr val="black"/>
                  </a:solidFill>
                  <a:latin typeface="Arial" panose="020B0604020202020204" pitchFamily="34" charset="0"/>
                  <a:cs typeface="Arial" panose="020B0604020202020204" pitchFamily="34" charset="0"/>
                </a:endParaRPr>
              </a:p>
            </p:txBody>
          </p:sp>
          <p:sp>
            <p:nvSpPr>
              <p:cNvPr id="40839" name="Rectangle 301"/>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0" name="Rectangle 302"/>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1" name="Rectangle 303"/>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2" name="Rectangle 304"/>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3" name="Rectangle 305"/>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4" name="Rectangle 306"/>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5" name="Rectangle 308"/>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46" name="Group 311"/>
              <p:cNvGrpSpPr>
                <a:grpSpLocks/>
              </p:cNvGrpSpPr>
              <p:nvPr/>
            </p:nvGrpSpPr>
            <p:grpSpPr bwMode="auto">
              <a:xfrm>
                <a:off x="1681" y="1219"/>
                <a:ext cx="403" cy="179"/>
                <a:chOff x="1369" y="1760"/>
                <a:chExt cx="453" cy="236"/>
              </a:xfrm>
            </p:grpSpPr>
            <p:sp>
              <p:nvSpPr>
                <p:cNvPr id="41316" name="Freeform 309"/>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17" name="Freeform 310"/>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47" name="Group 314"/>
              <p:cNvGrpSpPr>
                <a:grpSpLocks/>
              </p:cNvGrpSpPr>
              <p:nvPr/>
            </p:nvGrpSpPr>
            <p:grpSpPr bwMode="auto">
              <a:xfrm>
                <a:off x="2195" y="1219"/>
                <a:ext cx="403" cy="179"/>
                <a:chOff x="1947" y="1760"/>
                <a:chExt cx="453" cy="236"/>
              </a:xfrm>
            </p:grpSpPr>
            <p:sp>
              <p:nvSpPr>
                <p:cNvPr id="41314" name="Freeform 312"/>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15" name="Freeform 313"/>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48" name="Group 317"/>
              <p:cNvGrpSpPr>
                <a:grpSpLocks/>
              </p:cNvGrpSpPr>
              <p:nvPr/>
            </p:nvGrpSpPr>
            <p:grpSpPr bwMode="auto">
              <a:xfrm>
                <a:off x="822" y="1790"/>
                <a:ext cx="623" cy="180"/>
                <a:chOff x="403" y="2514"/>
                <a:chExt cx="701" cy="237"/>
              </a:xfrm>
            </p:grpSpPr>
            <p:sp>
              <p:nvSpPr>
                <p:cNvPr id="41312" name="Freeform 315"/>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13" name="Freeform 316"/>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49" name="Rectangle 318"/>
              <p:cNvSpPr>
                <a:spLocks noChangeArrowheads="1"/>
              </p:cNvSpPr>
              <p:nvPr/>
            </p:nvSpPr>
            <p:spPr bwMode="auto">
              <a:xfrm>
                <a:off x="1066" y="1795"/>
                <a:ext cx="375"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قبل از خواب</a:t>
                </a:r>
                <a:endParaRPr lang="en-US" altLang="en-US" sz="1350">
                  <a:solidFill>
                    <a:prstClr val="black"/>
                  </a:solidFill>
                  <a:latin typeface="Arial" panose="020B0604020202020204" pitchFamily="34" charset="0"/>
                  <a:cs typeface="Arial" panose="020B0604020202020204" pitchFamily="34" charset="0"/>
                </a:endParaRPr>
              </a:p>
            </p:txBody>
          </p:sp>
          <p:grpSp>
            <p:nvGrpSpPr>
              <p:cNvPr id="40850" name="Group 321"/>
              <p:cNvGrpSpPr>
                <a:grpSpLocks/>
              </p:cNvGrpSpPr>
              <p:nvPr/>
            </p:nvGrpSpPr>
            <p:grpSpPr bwMode="auto">
              <a:xfrm>
                <a:off x="2928" y="1219"/>
                <a:ext cx="402" cy="179"/>
                <a:chOff x="2771" y="1760"/>
                <a:chExt cx="453" cy="236"/>
              </a:xfrm>
            </p:grpSpPr>
            <p:sp>
              <p:nvSpPr>
                <p:cNvPr id="41310" name="Freeform 319"/>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11" name="Freeform 320"/>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1" name="Group 324"/>
              <p:cNvGrpSpPr>
                <a:grpSpLocks/>
              </p:cNvGrpSpPr>
              <p:nvPr/>
            </p:nvGrpSpPr>
            <p:grpSpPr bwMode="auto">
              <a:xfrm>
                <a:off x="3440" y="1219"/>
                <a:ext cx="403" cy="179"/>
                <a:chOff x="3348" y="1760"/>
                <a:chExt cx="453" cy="236"/>
              </a:xfrm>
            </p:grpSpPr>
            <p:sp>
              <p:nvSpPr>
                <p:cNvPr id="41308" name="Freeform 322"/>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9" name="Freeform 323"/>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2" name="Group 327"/>
              <p:cNvGrpSpPr>
                <a:grpSpLocks/>
              </p:cNvGrpSpPr>
              <p:nvPr/>
            </p:nvGrpSpPr>
            <p:grpSpPr bwMode="auto">
              <a:xfrm>
                <a:off x="4173" y="1219"/>
                <a:ext cx="403" cy="179"/>
                <a:chOff x="4172" y="1760"/>
                <a:chExt cx="454" cy="237"/>
              </a:xfrm>
            </p:grpSpPr>
            <p:sp>
              <p:nvSpPr>
                <p:cNvPr id="41306" name="Freeform 325"/>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7" name="Freeform 326"/>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3" name="Group 330"/>
              <p:cNvGrpSpPr>
                <a:grpSpLocks/>
              </p:cNvGrpSpPr>
              <p:nvPr/>
            </p:nvGrpSpPr>
            <p:grpSpPr bwMode="auto">
              <a:xfrm>
                <a:off x="4686" y="1219"/>
                <a:ext cx="402" cy="179"/>
                <a:chOff x="4749" y="1760"/>
                <a:chExt cx="453" cy="237"/>
              </a:xfrm>
            </p:grpSpPr>
            <p:sp>
              <p:nvSpPr>
                <p:cNvPr id="41304" name="Freeform 328"/>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5" name="Freeform 329"/>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4" name="Group 333"/>
              <p:cNvGrpSpPr>
                <a:grpSpLocks/>
              </p:cNvGrpSpPr>
              <p:nvPr/>
            </p:nvGrpSpPr>
            <p:grpSpPr bwMode="auto">
              <a:xfrm>
                <a:off x="932" y="1223"/>
                <a:ext cx="403" cy="179"/>
                <a:chOff x="527" y="1765"/>
                <a:chExt cx="453" cy="237"/>
              </a:xfrm>
            </p:grpSpPr>
            <p:sp>
              <p:nvSpPr>
                <p:cNvPr id="41302" name="Freeform 331"/>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3" name="Freeform 332"/>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5" name="Group 402"/>
              <p:cNvGrpSpPr>
                <a:grpSpLocks/>
              </p:cNvGrpSpPr>
              <p:nvPr/>
            </p:nvGrpSpPr>
            <p:grpSpPr bwMode="auto">
              <a:xfrm>
                <a:off x="886" y="1438"/>
                <a:ext cx="486" cy="361"/>
                <a:chOff x="475" y="2049"/>
                <a:chExt cx="546" cy="477"/>
              </a:xfrm>
            </p:grpSpPr>
            <p:sp>
              <p:nvSpPr>
                <p:cNvPr id="41234" name="Freeform 334"/>
                <p:cNvSpPr>
                  <a:spLocks/>
                </p:cNvSpPr>
                <p:nvPr/>
              </p:nvSpPr>
              <p:spPr bwMode="auto">
                <a:xfrm>
                  <a:off x="475" y="2049"/>
                  <a:ext cx="519" cy="461"/>
                </a:xfrm>
                <a:custGeom>
                  <a:avLst/>
                  <a:gdLst>
                    <a:gd name="T0" fmla="*/ 318 w 519"/>
                    <a:gd name="T1" fmla="*/ 0 h 461"/>
                    <a:gd name="T2" fmla="*/ 0 w 519"/>
                    <a:gd name="T3" fmla="*/ 161 h 461"/>
                    <a:gd name="T4" fmla="*/ 133 w 519"/>
                    <a:gd name="T5" fmla="*/ 461 h 461"/>
                    <a:gd name="T6" fmla="*/ 482 w 519"/>
                    <a:gd name="T7" fmla="*/ 424 h 461"/>
                    <a:gd name="T8" fmla="*/ 519 w 519"/>
                    <a:gd name="T9" fmla="*/ 133 h 461"/>
                    <a:gd name="T10" fmla="*/ 318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5" name="Freeform 335"/>
                <p:cNvSpPr>
                  <a:spLocks/>
                </p:cNvSpPr>
                <p:nvPr/>
              </p:nvSpPr>
              <p:spPr bwMode="auto">
                <a:xfrm>
                  <a:off x="850" y="2267"/>
                  <a:ext cx="13" cy="12"/>
                </a:xfrm>
                <a:custGeom>
                  <a:avLst/>
                  <a:gdLst>
                    <a:gd name="T0" fmla="*/ 2 w 13"/>
                    <a:gd name="T1" fmla="*/ 9 h 12"/>
                    <a:gd name="T2" fmla="*/ 2 w 13"/>
                    <a:gd name="T3" fmla="*/ 10 h 12"/>
                    <a:gd name="T4" fmla="*/ 6 w 13"/>
                    <a:gd name="T5" fmla="*/ 9 h 12"/>
                    <a:gd name="T6" fmla="*/ 9 w 13"/>
                    <a:gd name="T7" fmla="*/ 12 h 12"/>
                    <a:gd name="T8" fmla="*/ 9 w 13"/>
                    <a:gd name="T9" fmla="*/ 11 h 12"/>
                    <a:gd name="T10" fmla="*/ 10 w 13"/>
                    <a:gd name="T11" fmla="*/ 12 h 12"/>
                    <a:gd name="T12" fmla="*/ 9 w 13"/>
                    <a:gd name="T13" fmla="*/ 9 h 12"/>
                    <a:gd name="T14" fmla="*/ 13 w 13"/>
                    <a:gd name="T15" fmla="*/ 5 h 12"/>
                    <a:gd name="T16" fmla="*/ 9 w 13"/>
                    <a:gd name="T17" fmla="*/ 4 h 12"/>
                    <a:gd name="T18" fmla="*/ 8 w 13"/>
                    <a:gd name="T19" fmla="*/ 0 h 12"/>
                    <a:gd name="T20" fmla="*/ 7 w 13"/>
                    <a:gd name="T21" fmla="*/ 1 h 12"/>
                    <a:gd name="T22" fmla="*/ 7 w 13"/>
                    <a:gd name="T23" fmla="*/ 0 h 12"/>
                    <a:gd name="T24" fmla="*/ 4 w 13"/>
                    <a:gd name="T25" fmla="*/ 3 h 12"/>
                    <a:gd name="T26" fmla="*/ 1 w 13"/>
                    <a:gd name="T27" fmla="*/ 3 h 12"/>
                    <a:gd name="T28" fmla="*/ 0 w 13"/>
                    <a:gd name="T29" fmla="*/ 3 h 12"/>
                    <a:gd name="T30" fmla="*/ 3 w 13"/>
                    <a:gd name="T31" fmla="*/ 6 h 12"/>
                    <a:gd name="T32" fmla="*/ 1 w 13"/>
                    <a:gd name="T33" fmla="*/ 10 h 12"/>
                    <a:gd name="T34" fmla="*/ 2 w 13"/>
                    <a:gd name="T35" fmla="*/ 9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6" name="Freeform 336"/>
                <p:cNvSpPr>
                  <a:spLocks/>
                </p:cNvSpPr>
                <p:nvPr/>
              </p:nvSpPr>
              <p:spPr bwMode="auto">
                <a:xfrm>
                  <a:off x="819" y="2279"/>
                  <a:ext cx="13" cy="12"/>
                </a:xfrm>
                <a:custGeom>
                  <a:avLst/>
                  <a:gdLst>
                    <a:gd name="T0" fmla="*/ 8 w 13"/>
                    <a:gd name="T1" fmla="*/ 0 h 12"/>
                    <a:gd name="T2" fmla="*/ 7 w 13"/>
                    <a:gd name="T3" fmla="*/ 1 h 12"/>
                    <a:gd name="T4" fmla="*/ 7 w 13"/>
                    <a:gd name="T5" fmla="*/ 0 h 12"/>
                    <a:gd name="T6" fmla="*/ 4 w 13"/>
                    <a:gd name="T7" fmla="*/ 3 h 12"/>
                    <a:gd name="T8" fmla="*/ 2 w 13"/>
                    <a:gd name="T9" fmla="*/ 3 h 12"/>
                    <a:gd name="T10" fmla="*/ 0 w 13"/>
                    <a:gd name="T11" fmla="*/ 3 h 12"/>
                    <a:gd name="T12" fmla="*/ 3 w 13"/>
                    <a:gd name="T13" fmla="*/ 6 h 12"/>
                    <a:gd name="T14" fmla="*/ 1 w 13"/>
                    <a:gd name="T15" fmla="*/ 10 h 12"/>
                    <a:gd name="T16" fmla="*/ 2 w 13"/>
                    <a:gd name="T17" fmla="*/ 10 h 12"/>
                    <a:gd name="T18" fmla="*/ 6 w 13"/>
                    <a:gd name="T19" fmla="*/ 9 h 12"/>
                    <a:gd name="T20" fmla="*/ 9 w 13"/>
                    <a:gd name="T21" fmla="*/ 12 h 12"/>
                    <a:gd name="T22" fmla="*/ 9 w 13"/>
                    <a:gd name="T23" fmla="*/ 11 h 12"/>
                    <a:gd name="T24" fmla="*/ 10 w 13"/>
                    <a:gd name="T25" fmla="*/ 12 h 12"/>
                    <a:gd name="T26" fmla="*/ 9 w 13"/>
                    <a:gd name="T27" fmla="*/ 9 h 12"/>
                    <a:gd name="T28" fmla="*/ 13 w 13"/>
                    <a:gd name="T29" fmla="*/ 5 h 12"/>
                    <a:gd name="T30" fmla="*/ 9 w 13"/>
                    <a:gd name="T31" fmla="*/ 4 h 12"/>
                    <a:gd name="T32" fmla="*/ 8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7" name="Freeform 337"/>
                <p:cNvSpPr>
                  <a:spLocks/>
                </p:cNvSpPr>
                <p:nvPr/>
              </p:nvSpPr>
              <p:spPr bwMode="auto">
                <a:xfrm>
                  <a:off x="851" y="2300"/>
                  <a:ext cx="13" cy="11"/>
                </a:xfrm>
                <a:custGeom>
                  <a:avLst/>
                  <a:gdLst>
                    <a:gd name="T0" fmla="*/ 9 w 13"/>
                    <a:gd name="T1" fmla="*/ 4 h 11"/>
                    <a:gd name="T2" fmla="*/ 8 w 13"/>
                    <a:gd name="T3" fmla="*/ 0 h 11"/>
                    <a:gd name="T4" fmla="*/ 7 w 13"/>
                    <a:gd name="T5" fmla="*/ 1 h 11"/>
                    <a:gd name="T6" fmla="*/ 7 w 13"/>
                    <a:gd name="T7" fmla="*/ 0 h 11"/>
                    <a:gd name="T8" fmla="*/ 4 w 13"/>
                    <a:gd name="T9" fmla="*/ 3 h 11"/>
                    <a:gd name="T10" fmla="*/ 1 w 13"/>
                    <a:gd name="T11" fmla="*/ 3 h 11"/>
                    <a:gd name="T12" fmla="*/ 1 w 13"/>
                    <a:gd name="T13" fmla="*/ 3 h 11"/>
                    <a:gd name="T14" fmla="*/ 0 w 13"/>
                    <a:gd name="T15" fmla="*/ 3 h 11"/>
                    <a:gd name="T16" fmla="*/ 3 w 13"/>
                    <a:gd name="T17" fmla="*/ 5 h 11"/>
                    <a:gd name="T18" fmla="*/ 1 w 13"/>
                    <a:gd name="T19" fmla="*/ 9 h 11"/>
                    <a:gd name="T20" fmla="*/ 2 w 13"/>
                    <a:gd name="T21" fmla="*/ 9 h 11"/>
                    <a:gd name="T22" fmla="*/ 5 w 13"/>
                    <a:gd name="T23" fmla="*/ 8 h 11"/>
                    <a:gd name="T24" fmla="*/ 8 w 13"/>
                    <a:gd name="T25" fmla="*/ 11 h 11"/>
                    <a:gd name="T26" fmla="*/ 8 w 13"/>
                    <a:gd name="T27" fmla="*/ 10 h 11"/>
                    <a:gd name="T28" fmla="*/ 9 w 13"/>
                    <a:gd name="T29" fmla="*/ 11 h 11"/>
                    <a:gd name="T30" fmla="*/ 9 w 13"/>
                    <a:gd name="T31" fmla="*/ 7 h 11"/>
                    <a:gd name="T32" fmla="*/ 13 w 13"/>
                    <a:gd name="T33" fmla="*/ 5 h 11"/>
                    <a:gd name="T34" fmla="*/ 9 w 13"/>
                    <a:gd name="T35" fmla="*/ 4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8" name="Freeform 338"/>
                <p:cNvSpPr>
                  <a:spLocks/>
                </p:cNvSpPr>
                <p:nvPr/>
              </p:nvSpPr>
              <p:spPr bwMode="auto">
                <a:xfrm>
                  <a:off x="789" y="2293"/>
                  <a:ext cx="13" cy="12"/>
                </a:xfrm>
                <a:custGeom>
                  <a:avLst/>
                  <a:gdLst>
                    <a:gd name="T0" fmla="*/ 9 w 13"/>
                    <a:gd name="T1" fmla="*/ 4 h 12"/>
                    <a:gd name="T2" fmla="*/ 8 w 13"/>
                    <a:gd name="T3" fmla="*/ 0 h 12"/>
                    <a:gd name="T4" fmla="*/ 8 w 13"/>
                    <a:gd name="T5" fmla="*/ 1 h 12"/>
                    <a:gd name="T6" fmla="*/ 7 w 13"/>
                    <a:gd name="T7" fmla="*/ 0 h 12"/>
                    <a:gd name="T8" fmla="*/ 4 w 13"/>
                    <a:gd name="T9" fmla="*/ 3 h 12"/>
                    <a:gd name="T10" fmla="*/ 1 w 13"/>
                    <a:gd name="T11" fmla="*/ 3 h 12"/>
                    <a:gd name="T12" fmla="*/ 0 w 13"/>
                    <a:gd name="T13" fmla="*/ 3 h 12"/>
                    <a:gd name="T14" fmla="*/ 3 w 13"/>
                    <a:gd name="T15" fmla="*/ 6 h 12"/>
                    <a:gd name="T16" fmla="*/ 1 w 13"/>
                    <a:gd name="T17" fmla="*/ 9 h 12"/>
                    <a:gd name="T18" fmla="*/ 2 w 13"/>
                    <a:gd name="T19" fmla="*/ 9 h 12"/>
                    <a:gd name="T20" fmla="*/ 6 w 13"/>
                    <a:gd name="T21" fmla="*/ 9 h 12"/>
                    <a:gd name="T22" fmla="*/ 8 w 13"/>
                    <a:gd name="T23" fmla="*/ 12 h 12"/>
                    <a:gd name="T24" fmla="*/ 8 w 13"/>
                    <a:gd name="T25" fmla="*/ 11 h 12"/>
                    <a:gd name="T26" fmla="*/ 10 w 13"/>
                    <a:gd name="T27" fmla="*/ 12 h 12"/>
                    <a:gd name="T28" fmla="*/ 9 w 13"/>
                    <a:gd name="T29" fmla="*/ 8 h 12"/>
                    <a:gd name="T30" fmla="*/ 13 w 13"/>
                    <a:gd name="T31" fmla="*/ 5 h 12"/>
                    <a:gd name="T32" fmla="*/ 9 w 13"/>
                    <a:gd name="T33" fmla="*/ 4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9" name="Freeform 339"/>
                <p:cNvSpPr>
                  <a:spLocks/>
                </p:cNvSpPr>
                <p:nvPr/>
              </p:nvSpPr>
              <p:spPr bwMode="auto">
                <a:xfrm>
                  <a:off x="971" y="2269"/>
                  <a:ext cx="31" cy="26"/>
                </a:xfrm>
                <a:custGeom>
                  <a:avLst/>
                  <a:gdLst>
                    <a:gd name="T0" fmla="*/ 0 w 31"/>
                    <a:gd name="T1" fmla="*/ 12 h 26"/>
                    <a:gd name="T2" fmla="*/ 25 w 31"/>
                    <a:gd name="T3" fmla="*/ 26 h 26"/>
                    <a:gd name="T4" fmla="*/ 31 w 31"/>
                    <a:gd name="T5" fmla="*/ 15 h 26"/>
                    <a:gd name="T6" fmla="*/ 3 w 31"/>
                    <a:gd name="T7" fmla="*/ 0 h 26"/>
                    <a:gd name="T8" fmla="*/ 0 w 31"/>
                    <a:gd name="T9" fmla="*/ 1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0" name="Freeform 340"/>
                <p:cNvSpPr>
                  <a:spLocks/>
                </p:cNvSpPr>
                <p:nvPr/>
              </p:nvSpPr>
              <p:spPr bwMode="auto">
                <a:xfrm>
                  <a:off x="968" y="2244"/>
                  <a:ext cx="39" cy="25"/>
                </a:xfrm>
                <a:custGeom>
                  <a:avLst/>
                  <a:gdLst>
                    <a:gd name="T0" fmla="*/ 20 w 39"/>
                    <a:gd name="T1" fmla="*/ 0 h 25"/>
                    <a:gd name="T2" fmla="*/ 18 w 39"/>
                    <a:gd name="T3" fmla="*/ 0 h 25"/>
                    <a:gd name="T4" fmla="*/ 17 w 39"/>
                    <a:gd name="T5" fmla="*/ 0 h 25"/>
                    <a:gd name="T6" fmla="*/ 15 w 39"/>
                    <a:gd name="T7" fmla="*/ 0 h 25"/>
                    <a:gd name="T8" fmla="*/ 14 w 39"/>
                    <a:gd name="T9" fmla="*/ 1 h 25"/>
                    <a:gd name="T10" fmla="*/ 12 w 39"/>
                    <a:gd name="T11" fmla="*/ 1 h 25"/>
                    <a:gd name="T12" fmla="*/ 10 w 39"/>
                    <a:gd name="T13" fmla="*/ 2 h 25"/>
                    <a:gd name="T14" fmla="*/ 8 w 39"/>
                    <a:gd name="T15" fmla="*/ 2 h 25"/>
                    <a:gd name="T16" fmla="*/ 6 w 39"/>
                    <a:gd name="T17" fmla="*/ 3 h 25"/>
                    <a:gd name="T18" fmla="*/ 5 w 39"/>
                    <a:gd name="T19" fmla="*/ 5 h 25"/>
                    <a:gd name="T20" fmla="*/ 3 w 39"/>
                    <a:gd name="T21" fmla="*/ 6 h 25"/>
                    <a:gd name="T22" fmla="*/ 2 w 39"/>
                    <a:gd name="T23" fmla="*/ 7 h 25"/>
                    <a:gd name="T24" fmla="*/ 1 w 39"/>
                    <a:gd name="T25" fmla="*/ 8 h 25"/>
                    <a:gd name="T26" fmla="*/ 1 w 39"/>
                    <a:gd name="T27" fmla="*/ 9 h 25"/>
                    <a:gd name="T28" fmla="*/ 1 w 39"/>
                    <a:gd name="T29" fmla="*/ 10 h 25"/>
                    <a:gd name="T30" fmla="*/ 0 w 39"/>
                    <a:gd name="T31" fmla="*/ 11 h 25"/>
                    <a:gd name="T32" fmla="*/ 0 w 39"/>
                    <a:gd name="T33" fmla="*/ 12 h 25"/>
                    <a:gd name="T34" fmla="*/ 0 w 39"/>
                    <a:gd name="T35" fmla="*/ 12 h 25"/>
                    <a:gd name="T36" fmla="*/ 0 w 39"/>
                    <a:gd name="T37" fmla="*/ 12 h 25"/>
                    <a:gd name="T38" fmla="*/ 0 w 39"/>
                    <a:gd name="T39" fmla="*/ 13 h 25"/>
                    <a:gd name="T40" fmla="*/ 0 w 39"/>
                    <a:gd name="T41" fmla="*/ 15 h 25"/>
                    <a:gd name="T42" fmla="*/ 2 w 39"/>
                    <a:gd name="T43" fmla="*/ 18 h 25"/>
                    <a:gd name="T44" fmla="*/ 3 w 39"/>
                    <a:gd name="T45" fmla="*/ 20 h 25"/>
                    <a:gd name="T46" fmla="*/ 6 w 39"/>
                    <a:gd name="T47" fmla="*/ 22 h 25"/>
                    <a:gd name="T48" fmla="*/ 9 w 39"/>
                    <a:gd name="T49" fmla="*/ 23 h 25"/>
                    <a:gd name="T50" fmla="*/ 12 w 39"/>
                    <a:gd name="T51" fmla="*/ 24 h 25"/>
                    <a:gd name="T52" fmla="*/ 16 w 39"/>
                    <a:gd name="T53" fmla="*/ 25 h 25"/>
                    <a:gd name="T54" fmla="*/ 20 w 39"/>
                    <a:gd name="T55" fmla="*/ 25 h 25"/>
                    <a:gd name="T56" fmla="*/ 24 w 39"/>
                    <a:gd name="T57" fmla="*/ 25 h 25"/>
                    <a:gd name="T58" fmla="*/ 28 w 39"/>
                    <a:gd name="T59" fmla="*/ 24 h 25"/>
                    <a:gd name="T60" fmla="*/ 31 w 39"/>
                    <a:gd name="T61" fmla="*/ 23 h 25"/>
                    <a:gd name="T62" fmla="*/ 34 w 39"/>
                    <a:gd name="T63" fmla="*/ 22 h 25"/>
                    <a:gd name="T64" fmla="*/ 36 w 39"/>
                    <a:gd name="T65" fmla="*/ 20 h 25"/>
                    <a:gd name="T66" fmla="*/ 38 w 39"/>
                    <a:gd name="T67" fmla="*/ 18 h 25"/>
                    <a:gd name="T68" fmla="*/ 39 w 39"/>
                    <a:gd name="T69" fmla="*/ 15 h 25"/>
                    <a:gd name="T70" fmla="*/ 39 w 39"/>
                    <a:gd name="T71" fmla="*/ 13 h 25"/>
                    <a:gd name="T72" fmla="*/ 39 w 39"/>
                    <a:gd name="T73" fmla="*/ 10 h 25"/>
                    <a:gd name="T74" fmla="*/ 38 w 39"/>
                    <a:gd name="T75" fmla="*/ 8 h 25"/>
                    <a:gd name="T76" fmla="*/ 36 w 39"/>
                    <a:gd name="T77" fmla="*/ 6 h 25"/>
                    <a:gd name="T78" fmla="*/ 34 w 39"/>
                    <a:gd name="T79" fmla="*/ 4 h 25"/>
                    <a:gd name="T80" fmla="*/ 31 w 39"/>
                    <a:gd name="T81" fmla="*/ 2 h 25"/>
                    <a:gd name="T82" fmla="*/ 28 w 39"/>
                    <a:gd name="T83" fmla="*/ 1 h 25"/>
                    <a:gd name="T84" fmla="*/ 24 w 39"/>
                    <a:gd name="T85" fmla="*/ 1 h 25"/>
                    <a:gd name="T86" fmla="*/ 20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1" name="Freeform 341"/>
                <p:cNvSpPr>
                  <a:spLocks/>
                </p:cNvSpPr>
                <p:nvPr/>
              </p:nvSpPr>
              <p:spPr bwMode="auto">
                <a:xfrm>
                  <a:off x="591" y="2284"/>
                  <a:ext cx="34" cy="18"/>
                </a:xfrm>
                <a:custGeom>
                  <a:avLst/>
                  <a:gdLst>
                    <a:gd name="T0" fmla="*/ 4 w 34"/>
                    <a:gd name="T1" fmla="*/ 18 h 18"/>
                    <a:gd name="T2" fmla="*/ 34 w 34"/>
                    <a:gd name="T3" fmla="*/ 14 h 18"/>
                    <a:gd name="T4" fmla="*/ 33 w 34"/>
                    <a:gd name="T5" fmla="*/ 0 h 18"/>
                    <a:gd name="T6" fmla="*/ 0 w 34"/>
                    <a:gd name="T7" fmla="*/ 6 h 18"/>
                    <a:gd name="T8" fmla="*/ 4 w 34"/>
                    <a:gd name="T9" fmla="*/ 18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2" name="Freeform 342"/>
                <p:cNvSpPr>
                  <a:spLocks/>
                </p:cNvSpPr>
                <p:nvPr/>
              </p:nvSpPr>
              <p:spPr bwMode="auto">
                <a:xfrm>
                  <a:off x="587" y="2253"/>
                  <a:ext cx="44" cy="27"/>
                </a:xfrm>
                <a:custGeom>
                  <a:avLst/>
                  <a:gdLst>
                    <a:gd name="T0" fmla="*/ 22 w 44"/>
                    <a:gd name="T1" fmla="*/ 27 h 27"/>
                    <a:gd name="T2" fmla="*/ 26 w 44"/>
                    <a:gd name="T3" fmla="*/ 27 h 27"/>
                    <a:gd name="T4" fmla="*/ 30 w 44"/>
                    <a:gd name="T5" fmla="*/ 26 h 27"/>
                    <a:gd name="T6" fmla="*/ 34 w 44"/>
                    <a:gd name="T7" fmla="*/ 25 h 27"/>
                    <a:gd name="T8" fmla="*/ 37 w 44"/>
                    <a:gd name="T9" fmla="*/ 23 h 27"/>
                    <a:gd name="T10" fmla="*/ 40 w 44"/>
                    <a:gd name="T11" fmla="*/ 21 h 27"/>
                    <a:gd name="T12" fmla="*/ 42 w 44"/>
                    <a:gd name="T13" fmla="*/ 19 h 27"/>
                    <a:gd name="T14" fmla="*/ 43 w 44"/>
                    <a:gd name="T15" fmla="*/ 16 h 27"/>
                    <a:gd name="T16" fmla="*/ 44 w 44"/>
                    <a:gd name="T17" fmla="*/ 13 h 27"/>
                    <a:gd name="T18" fmla="*/ 43 w 44"/>
                    <a:gd name="T19" fmla="*/ 10 h 27"/>
                    <a:gd name="T20" fmla="*/ 42 w 44"/>
                    <a:gd name="T21" fmla="*/ 8 h 27"/>
                    <a:gd name="T22" fmla="*/ 40 w 44"/>
                    <a:gd name="T23" fmla="*/ 6 h 27"/>
                    <a:gd name="T24" fmla="*/ 37 w 44"/>
                    <a:gd name="T25" fmla="*/ 4 h 27"/>
                    <a:gd name="T26" fmla="*/ 34 w 44"/>
                    <a:gd name="T27" fmla="*/ 2 h 27"/>
                    <a:gd name="T28" fmla="*/ 30 w 44"/>
                    <a:gd name="T29" fmla="*/ 1 h 27"/>
                    <a:gd name="T30" fmla="*/ 26 w 44"/>
                    <a:gd name="T31" fmla="*/ 0 h 27"/>
                    <a:gd name="T32" fmla="*/ 22 w 44"/>
                    <a:gd name="T33" fmla="*/ 0 h 27"/>
                    <a:gd name="T34" fmla="*/ 18 w 44"/>
                    <a:gd name="T35" fmla="*/ 0 h 27"/>
                    <a:gd name="T36" fmla="*/ 15 w 44"/>
                    <a:gd name="T37" fmla="*/ 0 h 27"/>
                    <a:gd name="T38" fmla="*/ 12 w 44"/>
                    <a:gd name="T39" fmla="*/ 1 h 27"/>
                    <a:gd name="T40" fmla="*/ 9 w 44"/>
                    <a:gd name="T41" fmla="*/ 2 h 27"/>
                    <a:gd name="T42" fmla="*/ 7 w 44"/>
                    <a:gd name="T43" fmla="*/ 3 h 27"/>
                    <a:gd name="T44" fmla="*/ 4 w 44"/>
                    <a:gd name="T45" fmla="*/ 5 h 27"/>
                    <a:gd name="T46" fmla="*/ 2 w 44"/>
                    <a:gd name="T47" fmla="*/ 7 h 27"/>
                    <a:gd name="T48" fmla="*/ 1 w 44"/>
                    <a:gd name="T49" fmla="*/ 9 h 27"/>
                    <a:gd name="T50" fmla="*/ 1 w 44"/>
                    <a:gd name="T51" fmla="*/ 9 h 27"/>
                    <a:gd name="T52" fmla="*/ 0 w 44"/>
                    <a:gd name="T53" fmla="*/ 10 h 27"/>
                    <a:gd name="T54" fmla="*/ 0 w 44"/>
                    <a:gd name="T55" fmla="*/ 11 h 27"/>
                    <a:gd name="T56" fmla="*/ 0 w 44"/>
                    <a:gd name="T57" fmla="*/ 12 h 27"/>
                    <a:gd name="T58" fmla="*/ 0 w 44"/>
                    <a:gd name="T59" fmla="*/ 12 h 27"/>
                    <a:gd name="T60" fmla="*/ 0 w 44"/>
                    <a:gd name="T61" fmla="*/ 13 h 27"/>
                    <a:gd name="T62" fmla="*/ 0 w 44"/>
                    <a:gd name="T63" fmla="*/ 13 h 27"/>
                    <a:gd name="T64" fmla="*/ 0 w 44"/>
                    <a:gd name="T65" fmla="*/ 13 h 27"/>
                    <a:gd name="T66" fmla="*/ 0 w 44"/>
                    <a:gd name="T67" fmla="*/ 13 h 27"/>
                    <a:gd name="T68" fmla="*/ 0 w 44"/>
                    <a:gd name="T69" fmla="*/ 14 h 27"/>
                    <a:gd name="T70" fmla="*/ 0 w 44"/>
                    <a:gd name="T71" fmla="*/ 14 h 27"/>
                    <a:gd name="T72" fmla="*/ 0 w 44"/>
                    <a:gd name="T73" fmla="*/ 15 h 27"/>
                    <a:gd name="T74" fmla="*/ 0 w 44"/>
                    <a:gd name="T75" fmla="*/ 15 h 27"/>
                    <a:gd name="T76" fmla="*/ 1 w 44"/>
                    <a:gd name="T77" fmla="*/ 18 h 27"/>
                    <a:gd name="T78" fmla="*/ 2 w 44"/>
                    <a:gd name="T79" fmla="*/ 20 h 27"/>
                    <a:gd name="T80" fmla="*/ 4 w 44"/>
                    <a:gd name="T81" fmla="*/ 22 h 27"/>
                    <a:gd name="T82" fmla="*/ 7 w 44"/>
                    <a:gd name="T83" fmla="*/ 24 h 27"/>
                    <a:gd name="T84" fmla="*/ 10 w 44"/>
                    <a:gd name="T85" fmla="*/ 25 h 27"/>
                    <a:gd name="T86" fmla="*/ 14 w 44"/>
                    <a:gd name="T87" fmla="*/ 26 h 27"/>
                    <a:gd name="T88" fmla="*/ 18 w 44"/>
                    <a:gd name="T89" fmla="*/ 27 h 27"/>
                    <a:gd name="T90" fmla="*/ 22 w 44"/>
                    <a:gd name="T91" fmla="*/ 2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3" name="Freeform 343"/>
                <p:cNvSpPr>
                  <a:spLocks/>
                </p:cNvSpPr>
                <p:nvPr/>
              </p:nvSpPr>
              <p:spPr bwMode="auto">
                <a:xfrm>
                  <a:off x="491" y="2261"/>
                  <a:ext cx="43" cy="28"/>
                </a:xfrm>
                <a:custGeom>
                  <a:avLst/>
                  <a:gdLst>
                    <a:gd name="T0" fmla="*/ 21 w 43"/>
                    <a:gd name="T1" fmla="*/ 28 h 28"/>
                    <a:gd name="T2" fmla="*/ 26 w 43"/>
                    <a:gd name="T3" fmla="*/ 27 h 28"/>
                    <a:gd name="T4" fmla="*/ 30 w 43"/>
                    <a:gd name="T5" fmla="*/ 26 h 28"/>
                    <a:gd name="T6" fmla="*/ 34 w 43"/>
                    <a:gd name="T7" fmla="*/ 25 h 28"/>
                    <a:gd name="T8" fmla="*/ 37 w 43"/>
                    <a:gd name="T9" fmla="*/ 24 h 28"/>
                    <a:gd name="T10" fmla="*/ 39 w 43"/>
                    <a:gd name="T11" fmla="*/ 21 h 28"/>
                    <a:gd name="T12" fmla="*/ 42 w 43"/>
                    <a:gd name="T13" fmla="*/ 19 h 28"/>
                    <a:gd name="T14" fmla="*/ 43 w 43"/>
                    <a:gd name="T15" fmla="*/ 17 h 28"/>
                    <a:gd name="T16" fmla="*/ 43 w 43"/>
                    <a:gd name="T17" fmla="*/ 14 h 28"/>
                    <a:gd name="T18" fmla="*/ 43 w 43"/>
                    <a:gd name="T19" fmla="*/ 11 h 28"/>
                    <a:gd name="T20" fmla="*/ 42 w 43"/>
                    <a:gd name="T21" fmla="*/ 9 h 28"/>
                    <a:gd name="T22" fmla="*/ 39 w 43"/>
                    <a:gd name="T23" fmla="*/ 7 h 28"/>
                    <a:gd name="T24" fmla="*/ 37 w 43"/>
                    <a:gd name="T25" fmla="*/ 4 h 28"/>
                    <a:gd name="T26" fmla="*/ 34 w 43"/>
                    <a:gd name="T27" fmla="*/ 3 h 28"/>
                    <a:gd name="T28" fmla="*/ 30 w 43"/>
                    <a:gd name="T29" fmla="*/ 1 h 28"/>
                    <a:gd name="T30" fmla="*/ 26 w 43"/>
                    <a:gd name="T31" fmla="*/ 1 h 28"/>
                    <a:gd name="T32" fmla="*/ 21 w 43"/>
                    <a:gd name="T33" fmla="*/ 0 h 28"/>
                    <a:gd name="T34" fmla="*/ 18 w 43"/>
                    <a:gd name="T35" fmla="*/ 1 h 28"/>
                    <a:gd name="T36" fmla="*/ 15 w 43"/>
                    <a:gd name="T37" fmla="*/ 1 h 28"/>
                    <a:gd name="T38" fmla="*/ 12 w 43"/>
                    <a:gd name="T39" fmla="*/ 2 h 28"/>
                    <a:gd name="T40" fmla="*/ 9 w 43"/>
                    <a:gd name="T41" fmla="*/ 3 h 28"/>
                    <a:gd name="T42" fmla="*/ 6 w 43"/>
                    <a:gd name="T43" fmla="*/ 4 h 28"/>
                    <a:gd name="T44" fmla="*/ 4 w 43"/>
                    <a:gd name="T45" fmla="*/ 5 h 28"/>
                    <a:gd name="T46" fmla="*/ 2 w 43"/>
                    <a:gd name="T47" fmla="*/ 7 h 28"/>
                    <a:gd name="T48" fmla="*/ 1 w 43"/>
                    <a:gd name="T49" fmla="*/ 9 h 28"/>
                    <a:gd name="T50" fmla="*/ 1 w 43"/>
                    <a:gd name="T51" fmla="*/ 10 h 28"/>
                    <a:gd name="T52" fmla="*/ 0 w 43"/>
                    <a:gd name="T53" fmla="*/ 11 h 28"/>
                    <a:gd name="T54" fmla="*/ 0 w 43"/>
                    <a:gd name="T55" fmla="*/ 12 h 28"/>
                    <a:gd name="T56" fmla="*/ 0 w 43"/>
                    <a:gd name="T57" fmla="*/ 14 h 28"/>
                    <a:gd name="T58" fmla="*/ 0 w 43"/>
                    <a:gd name="T59" fmla="*/ 14 h 28"/>
                    <a:gd name="T60" fmla="*/ 0 w 43"/>
                    <a:gd name="T61" fmla="*/ 14 h 28"/>
                    <a:gd name="T62" fmla="*/ 0 w 43"/>
                    <a:gd name="T63" fmla="*/ 15 h 28"/>
                    <a:gd name="T64" fmla="*/ 0 w 43"/>
                    <a:gd name="T65" fmla="*/ 15 h 28"/>
                    <a:gd name="T66" fmla="*/ 0 w 43"/>
                    <a:gd name="T67" fmla="*/ 15 h 28"/>
                    <a:gd name="T68" fmla="*/ 1 w 43"/>
                    <a:gd name="T69" fmla="*/ 18 h 28"/>
                    <a:gd name="T70" fmla="*/ 2 w 43"/>
                    <a:gd name="T71" fmla="*/ 20 h 28"/>
                    <a:gd name="T72" fmla="*/ 4 w 43"/>
                    <a:gd name="T73" fmla="*/ 22 h 28"/>
                    <a:gd name="T74" fmla="*/ 7 w 43"/>
                    <a:gd name="T75" fmla="*/ 24 h 28"/>
                    <a:gd name="T76" fmla="*/ 10 w 43"/>
                    <a:gd name="T77" fmla="*/ 26 h 28"/>
                    <a:gd name="T78" fmla="*/ 14 w 43"/>
                    <a:gd name="T79" fmla="*/ 27 h 28"/>
                    <a:gd name="T80" fmla="*/ 17 w 43"/>
                    <a:gd name="T81" fmla="*/ 27 h 28"/>
                    <a:gd name="T82" fmla="*/ 21 w 43"/>
                    <a:gd name="T83" fmla="*/ 28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4" name="Freeform 344"/>
                <p:cNvSpPr>
                  <a:spLocks/>
                </p:cNvSpPr>
                <p:nvPr/>
              </p:nvSpPr>
              <p:spPr bwMode="auto">
                <a:xfrm>
                  <a:off x="621" y="2344"/>
                  <a:ext cx="301" cy="181"/>
                </a:xfrm>
                <a:custGeom>
                  <a:avLst/>
                  <a:gdLst>
                    <a:gd name="T0" fmla="*/ 292 w 301"/>
                    <a:gd name="T1" fmla="*/ 11 h 181"/>
                    <a:gd name="T2" fmla="*/ 296 w 301"/>
                    <a:gd name="T3" fmla="*/ 43 h 181"/>
                    <a:gd name="T4" fmla="*/ 291 w 301"/>
                    <a:gd name="T5" fmla="*/ 86 h 181"/>
                    <a:gd name="T6" fmla="*/ 282 w 301"/>
                    <a:gd name="T7" fmla="*/ 128 h 181"/>
                    <a:gd name="T8" fmla="*/ 274 w 301"/>
                    <a:gd name="T9" fmla="*/ 157 h 181"/>
                    <a:gd name="T10" fmla="*/ 218 w 301"/>
                    <a:gd name="T11" fmla="*/ 151 h 181"/>
                    <a:gd name="T12" fmla="*/ 240 w 301"/>
                    <a:gd name="T13" fmla="*/ 94 h 181"/>
                    <a:gd name="T14" fmla="*/ 234 w 301"/>
                    <a:gd name="T15" fmla="*/ 42 h 181"/>
                    <a:gd name="T16" fmla="*/ 222 w 301"/>
                    <a:gd name="T17" fmla="*/ 18 h 181"/>
                    <a:gd name="T18" fmla="*/ 214 w 301"/>
                    <a:gd name="T19" fmla="*/ 14 h 181"/>
                    <a:gd name="T20" fmla="*/ 217 w 301"/>
                    <a:gd name="T21" fmla="*/ 27 h 181"/>
                    <a:gd name="T22" fmla="*/ 227 w 301"/>
                    <a:gd name="T23" fmla="*/ 50 h 181"/>
                    <a:gd name="T24" fmla="*/ 231 w 301"/>
                    <a:gd name="T25" fmla="*/ 82 h 181"/>
                    <a:gd name="T26" fmla="*/ 225 w 301"/>
                    <a:gd name="T27" fmla="*/ 111 h 181"/>
                    <a:gd name="T28" fmla="*/ 217 w 301"/>
                    <a:gd name="T29" fmla="*/ 133 h 181"/>
                    <a:gd name="T30" fmla="*/ 210 w 301"/>
                    <a:gd name="T31" fmla="*/ 147 h 181"/>
                    <a:gd name="T32" fmla="*/ 184 w 301"/>
                    <a:gd name="T33" fmla="*/ 143 h 181"/>
                    <a:gd name="T34" fmla="*/ 182 w 301"/>
                    <a:gd name="T35" fmla="*/ 116 h 181"/>
                    <a:gd name="T36" fmla="*/ 171 w 301"/>
                    <a:gd name="T37" fmla="*/ 102 h 181"/>
                    <a:gd name="T38" fmla="*/ 173 w 301"/>
                    <a:gd name="T39" fmla="*/ 115 h 181"/>
                    <a:gd name="T40" fmla="*/ 173 w 301"/>
                    <a:gd name="T41" fmla="*/ 142 h 181"/>
                    <a:gd name="T42" fmla="*/ 167 w 301"/>
                    <a:gd name="T43" fmla="*/ 151 h 181"/>
                    <a:gd name="T44" fmla="*/ 139 w 301"/>
                    <a:gd name="T45" fmla="*/ 157 h 181"/>
                    <a:gd name="T46" fmla="*/ 147 w 301"/>
                    <a:gd name="T47" fmla="*/ 123 h 181"/>
                    <a:gd name="T48" fmla="*/ 144 w 301"/>
                    <a:gd name="T49" fmla="*/ 94 h 181"/>
                    <a:gd name="T50" fmla="*/ 135 w 301"/>
                    <a:gd name="T51" fmla="*/ 72 h 181"/>
                    <a:gd name="T52" fmla="*/ 126 w 301"/>
                    <a:gd name="T53" fmla="*/ 58 h 181"/>
                    <a:gd name="T54" fmla="*/ 121 w 301"/>
                    <a:gd name="T55" fmla="*/ 53 h 181"/>
                    <a:gd name="T56" fmla="*/ 139 w 301"/>
                    <a:gd name="T57" fmla="*/ 118 h 181"/>
                    <a:gd name="T58" fmla="*/ 128 w 301"/>
                    <a:gd name="T59" fmla="*/ 154 h 181"/>
                    <a:gd name="T60" fmla="*/ 118 w 301"/>
                    <a:gd name="T61" fmla="*/ 156 h 181"/>
                    <a:gd name="T62" fmla="*/ 99 w 301"/>
                    <a:gd name="T63" fmla="*/ 144 h 181"/>
                    <a:gd name="T64" fmla="*/ 78 w 301"/>
                    <a:gd name="T65" fmla="*/ 141 h 181"/>
                    <a:gd name="T66" fmla="*/ 58 w 301"/>
                    <a:gd name="T67" fmla="*/ 142 h 181"/>
                    <a:gd name="T68" fmla="*/ 44 w 301"/>
                    <a:gd name="T69" fmla="*/ 145 h 181"/>
                    <a:gd name="T70" fmla="*/ 38 w 301"/>
                    <a:gd name="T71" fmla="*/ 146 h 181"/>
                    <a:gd name="T72" fmla="*/ 47 w 301"/>
                    <a:gd name="T73" fmla="*/ 104 h 181"/>
                    <a:gd name="T74" fmla="*/ 42 w 301"/>
                    <a:gd name="T75" fmla="*/ 67 h 181"/>
                    <a:gd name="T76" fmla="*/ 37 w 301"/>
                    <a:gd name="T77" fmla="*/ 100 h 181"/>
                    <a:gd name="T78" fmla="*/ 19 w 301"/>
                    <a:gd name="T79" fmla="*/ 149 h 181"/>
                    <a:gd name="T80" fmla="*/ 2 w 301"/>
                    <a:gd name="T81" fmla="*/ 142 h 181"/>
                    <a:gd name="T82" fmla="*/ 7 w 301"/>
                    <a:gd name="T83" fmla="*/ 156 h 181"/>
                    <a:gd name="T84" fmla="*/ 25 w 301"/>
                    <a:gd name="T85" fmla="*/ 161 h 181"/>
                    <a:gd name="T86" fmla="*/ 35 w 301"/>
                    <a:gd name="T87" fmla="*/ 158 h 181"/>
                    <a:gd name="T88" fmla="*/ 71 w 301"/>
                    <a:gd name="T89" fmla="*/ 151 h 181"/>
                    <a:gd name="T90" fmla="*/ 95 w 301"/>
                    <a:gd name="T91" fmla="*/ 154 h 181"/>
                    <a:gd name="T92" fmla="*/ 109 w 301"/>
                    <a:gd name="T93" fmla="*/ 164 h 181"/>
                    <a:gd name="T94" fmla="*/ 117 w 301"/>
                    <a:gd name="T95" fmla="*/ 174 h 181"/>
                    <a:gd name="T96" fmla="*/ 120 w 301"/>
                    <a:gd name="T97" fmla="*/ 181 h 181"/>
                    <a:gd name="T98" fmla="*/ 276 w 301"/>
                    <a:gd name="T99" fmla="*/ 171 h 181"/>
                    <a:gd name="T100" fmla="*/ 294 w 301"/>
                    <a:gd name="T101" fmla="*/ 100 h 181"/>
                    <a:gd name="T102" fmla="*/ 301 w 301"/>
                    <a:gd name="T103" fmla="*/ 40 h 181"/>
                    <a:gd name="T104" fmla="*/ 298 w 301"/>
                    <a:gd name="T105" fmla="*/ 10 h 181"/>
                    <a:gd name="T106" fmla="*/ 290 w 301"/>
                    <a:gd name="T107" fmla="*/ 0 h 181"/>
                    <a:gd name="T108" fmla="*/ 283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5" name="Freeform 345"/>
                <p:cNvSpPr>
                  <a:spLocks/>
                </p:cNvSpPr>
                <p:nvPr/>
              </p:nvSpPr>
              <p:spPr bwMode="auto">
                <a:xfrm>
                  <a:off x="492" y="2108"/>
                  <a:ext cx="418" cy="418"/>
                </a:xfrm>
                <a:custGeom>
                  <a:avLst/>
                  <a:gdLst>
                    <a:gd name="T0" fmla="*/ 409 w 418"/>
                    <a:gd name="T1" fmla="*/ 71 h 418"/>
                    <a:gd name="T2" fmla="*/ 400 w 418"/>
                    <a:gd name="T3" fmla="*/ 53 h 418"/>
                    <a:gd name="T4" fmla="*/ 388 w 418"/>
                    <a:gd name="T5" fmla="*/ 71 h 418"/>
                    <a:gd name="T6" fmla="*/ 390 w 418"/>
                    <a:gd name="T7" fmla="*/ 88 h 418"/>
                    <a:gd name="T8" fmla="*/ 368 w 418"/>
                    <a:gd name="T9" fmla="*/ 123 h 418"/>
                    <a:gd name="T10" fmla="*/ 322 w 418"/>
                    <a:gd name="T11" fmla="*/ 149 h 418"/>
                    <a:gd name="T12" fmla="*/ 274 w 418"/>
                    <a:gd name="T13" fmla="*/ 148 h 418"/>
                    <a:gd name="T14" fmla="*/ 260 w 418"/>
                    <a:gd name="T15" fmla="*/ 127 h 418"/>
                    <a:gd name="T16" fmla="*/ 271 w 418"/>
                    <a:gd name="T17" fmla="*/ 97 h 418"/>
                    <a:gd name="T18" fmla="*/ 306 w 418"/>
                    <a:gd name="T19" fmla="*/ 67 h 418"/>
                    <a:gd name="T20" fmla="*/ 352 w 418"/>
                    <a:gd name="T21" fmla="*/ 54 h 418"/>
                    <a:gd name="T22" fmla="*/ 382 w 418"/>
                    <a:gd name="T23" fmla="*/ 63 h 418"/>
                    <a:gd name="T24" fmla="*/ 395 w 418"/>
                    <a:gd name="T25" fmla="*/ 49 h 418"/>
                    <a:gd name="T26" fmla="*/ 368 w 418"/>
                    <a:gd name="T27" fmla="*/ 36 h 418"/>
                    <a:gd name="T28" fmla="*/ 331 w 418"/>
                    <a:gd name="T29" fmla="*/ 21 h 418"/>
                    <a:gd name="T30" fmla="*/ 317 w 418"/>
                    <a:gd name="T31" fmla="*/ 38 h 418"/>
                    <a:gd name="T32" fmla="*/ 295 w 418"/>
                    <a:gd name="T33" fmla="*/ 49 h 418"/>
                    <a:gd name="T34" fmla="*/ 267 w 418"/>
                    <a:gd name="T35" fmla="*/ 61 h 418"/>
                    <a:gd name="T36" fmla="*/ 252 w 418"/>
                    <a:gd name="T37" fmla="*/ 93 h 418"/>
                    <a:gd name="T38" fmla="*/ 245 w 418"/>
                    <a:gd name="T39" fmla="*/ 119 h 418"/>
                    <a:gd name="T40" fmla="*/ 249 w 418"/>
                    <a:gd name="T41" fmla="*/ 146 h 418"/>
                    <a:gd name="T42" fmla="*/ 282 w 418"/>
                    <a:gd name="T43" fmla="*/ 170 h 418"/>
                    <a:gd name="T44" fmla="*/ 251 w 418"/>
                    <a:gd name="T45" fmla="*/ 196 h 418"/>
                    <a:gd name="T46" fmla="*/ 199 w 418"/>
                    <a:gd name="T47" fmla="*/ 206 h 418"/>
                    <a:gd name="T48" fmla="*/ 171 w 418"/>
                    <a:gd name="T49" fmla="*/ 223 h 418"/>
                    <a:gd name="T50" fmla="*/ 135 w 418"/>
                    <a:gd name="T51" fmla="*/ 210 h 418"/>
                    <a:gd name="T52" fmla="*/ 108 w 418"/>
                    <a:gd name="T53" fmla="*/ 204 h 418"/>
                    <a:gd name="T54" fmla="*/ 86 w 418"/>
                    <a:gd name="T55" fmla="*/ 217 h 418"/>
                    <a:gd name="T56" fmla="*/ 72 w 418"/>
                    <a:gd name="T57" fmla="*/ 204 h 418"/>
                    <a:gd name="T58" fmla="*/ 38 w 418"/>
                    <a:gd name="T59" fmla="*/ 183 h 418"/>
                    <a:gd name="T60" fmla="*/ 24 w 418"/>
                    <a:gd name="T61" fmla="*/ 205 h 418"/>
                    <a:gd name="T62" fmla="*/ 59 w 418"/>
                    <a:gd name="T63" fmla="*/ 208 h 418"/>
                    <a:gd name="T64" fmla="*/ 88 w 418"/>
                    <a:gd name="T65" fmla="*/ 224 h 418"/>
                    <a:gd name="T66" fmla="*/ 31 w 418"/>
                    <a:gd name="T67" fmla="*/ 282 h 418"/>
                    <a:gd name="T68" fmla="*/ 13 w 418"/>
                    <a:gd name="T69" fmla="*/ 207 h 418"/>
                    <a:gd name="T70" fmla="*/ 18 w 418"/>
                    <a:gd name="T71" fmla="*/ 418 h 418"/>
                    <a:gd name="T72" fmla="*/ 121 w 418"/>
                    <a:gd name="T73" fmla="*/ 412 h 418"/>
                    <a:gd name="T74" fmla="*/ 124 w 418"/>
                    <a:gd name="T75" fmla="*/ 219 h 418"/>
                    <a:gd name="T76" fmla="*/ 172 w 418"/>
                    <a:gd name="T77" fmla="*/ 239 h 418"/>
                    <a:gd name="T78" fmla="*/ 206 w 418"/>
                    <a:gd name="T79" fmla="*/ 217 h 418"/>
                    <a:gd name="T80" fmla="*/ 261 w 418"/>
                    <a:gd name="T81" fmla="*/ 204 h 418"/>
                    <a:gd name="T82" fmla="*/ 292 w 418"/>
                    <a:gd name="T83" fmla="*/ 221 h 418"/>
                    <a:gd name="T84" fmla="*/ 330 w 418"/>
                    <a:gd name="T85" fmla="*/ 216 h 418"/>
                    <a:gd name="T86" fmla="*/ 391 w 418"/>
                    <a:gd name="T87" fmla="*/ 232 h 418"/>
                    <a:gd name="T88" fmla="*/ 404 w 418"/>
                    <a:gd name="T89" fmla="*/ 179 h 418"/>
                    <a:gd name="T90" fmla="*/ 384 w 418"/>
                    <a:gd name="T91" fmla="*/ 150 h 418"/>
                    <a:gd name="T92" fmla="*/ 382 w 418"/>
                    <a:gd name="T93" fmla="*/ 177 h 418"/>
                    <a:gd name="T94" fmla="*/ 386 w 418"/>
                    <a:gd name="T95" fmla="*/ 184 h 418"/>
                    <a:gd name="T96" fmla="*/ 367 w 418"/>
                    <a:gd name="T97" fmla="*/ 211 h 418"/>
                    <a:gd name="T98" fmla="*/ 339 w 418"/>
                    <a:gd name="T99" fmla="*/ 196 h 418"/>
                    <a:gd name="T100" fmla="*/ 330 w 418"/>
                    <a:gd name="T101" fmla="*/ 202 h 418"/>
                    <a:gd name="T102" fmla="*/ 313 w 418"/>
                    <a:gd name="T103" fmla="*/ 202 h 418"/>
                    <a:gd name="T104" fmla="*/ 286 w 418"/>
                    <a:gd name="T105" fmla="*/ 199 h 418"/>
                    <a:gd name="T106" fmla="*/ 294 w 418"/>
                    <a:gd name="T107" fmla="*/ 174 h 418"/>
                    <a:gd name="T108" fmla="*/ 304 w 418"/>
                    <a:gd name="T109" fmla="*/ 164 h 418"/>
                    <a:gd name="T110" fmla="*/ 332 w 418"/>
                    <a:gd name="T111" fmla="*/ 161 h 418"/>
                    <a:gd name="T112" fmla="*/ 340 w 418"/>
                    <a:gd name="T113" fmla="*/ 156 h 418"/>
                    <a:gd name="T114" fmla="*/ 353 w 418"/>
                    <a:gd name="T115" fmla="*/ 148 h 418"/>
                    <a:gd name="T116" fmla="*/ 389 w 418"/>
                    <a:gd name="T117" fmla="*/ 142 h 418"/>
                    <a:gd name="T118" fmla="*/ 395 w 418"/>
                    <a:gd name="T119" fmla="*/ 112 h 418"/>
                    <a:gd name="T120" fmla="*/ 410 w 418"/>
                    <a:gd name="T121" fmla="*/ 110 h 418"/>
                    <a:gd name="T122" fmla="*/ 415 w 418"/>
                    <a:gd name="T123" fmla="*/ 9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6" name="Freeform 346"/>
                <p:cNvSpPr>
                  <a:spLocks/>
                </p:cNvSpPr>
                <p:nvPr/>
              </p:nvSpPr>
              <p:spPr bwMode="auto">
                <a:xfrm>
                  <a:off x="901" y="2205"/>
                  <a:ext cx="93" cy="310"/>
                </a:xfrm>
                <a:custGeom>
                  <a:avLst/>
                  <a:gdLst>
                    <a:gd name="T0" fmla="*/ 66 w 93"/>
                    <a:gd name="T1" fmla="*/ 78 h 310"/>
                    <a:gd name="T2" fmla="*/ 63 w 93"/>
                    <a:gd name="T3" fmla="*/ 63 h 310"/>
                    <a:gd name="T4" fmla="*/ 58 w 93"/>
                    <a:gd name="T5" fmla="*/ 49 h 310"/>
                    <a:gd name="T6" fmla="*/ 52 w 93"/>
                    <a:gd name="T7" fmla="*/ 37 h 310"/>
                    <a:gd name="T8" fmla="*/ 44 w 93"/>
                    <a:gd name="T9" fmla="*/ 27 h 310"/>
                    <a:gd name="T10" fmla="*/ 36 w 93"/>
                    <a:gd name="T11" fmla="*/ 18 h 310"/>
                    <a:gd name="T12" fmla="*/ 27 w 93"/>
                    <a:gd name="T13" fmla="*/ 11 h 310"/>
                    <a:gd name="T14" fmla="*/ 18 w 93"/>
                    <a:gd name="T15" fmla="*/ 5 h 310"/>
                    <a:gd name="T16" fmla="*/ 10 w 93"/>
                    <a:gd name="T17" fmla="*/ 0 h 310"/>
                    <a:gd name="T18" fmla="*/ 8 w 93"/>
                    <a:gd name="T19" fmla="*/ 3 h 310"/>
                    <a:gd name="T20" fmla="*/ 5 w 93"/>
                    <a:gd name="T21" fmla="*/ 7 h 310"/>
                    <a:gd name="T22" fmla="*/ 3 w 93"/>
                    <a:gd name="T23" fmla="*/ 11 h 310"/>
                    <a:gd name="T24" fmla="*/ 0 w 93"/>
                    <a:gd name="T25" fmla="*/ 15 h 310"/>
                    <a:gd name="T26" fmla="*/ 15 w 93"/>
                    <a:gd name="T27" fmla="*/ 20 h 310"/>
                    <a:gd name="T28" fmla="*/ 27 w 93"/>
                    <a:gd name="T29" fmla="*/ 29 h 310"/>
                    <a:gd name="T30" fmla="*/ 36 w 93"/>
                    <a:gd name="T31" fmla="*/ 41 h 310"/>
                    <a:gd name="T32" fmla="*/ 41 w 93"/>
                    <a:gd name="T33" fmla="*/ 54 h 310"/>
                    <a:gd name="T34" fmla="*/ 45 w 93"/>
                    <a:gd name="T35" fmla="*/ 66 h 310"/>
                    <a:gd name="T36" fmla="*/ 46 w 93"/>
                    <a:gd name="T37" fmla="*/ 77 h 310"/>
                    <a:gd name="T38" fmla="*/ 47 w 93"/>
                    <a:gd name="T39" fmla="*/ 84 h 310"/>
                    <a:gd name="T40" fmla="*/ 47 w 93"/>
                    <a:gd name="T41" fmla="*/ 87 h 310"/>
                    <a:gd name="T42" fmla="*/ 44 w 93"/>
                    <a:gd name="T43" fmla="*/ 115 h 310"/>
                    <a:gd name="T44" fmla="*/ 27 w 93"/>
                    <a:gd name="T45" fmla="*/ 180 h 310"/>
                    <a:gd name="T46" fmla="*/ 19 w 93"/>
                    <a:gd name="T47" fmla="*/ 252 h 310"/>
                    <a:gd name="T48" fmla="*/ 18 w 93"/>
                    <a:gd name="T49" fmla="*/ 303 h 310"/>
                    <a:gd name="T50" fmla="*/ 41 w 93"/>
                    <a:gd name="T51" fmla="*/ 307 h 310"/>
                    <a:gd name="T52" fmla="*/ 37 w 93"/>
                    <a:gd name="T53" fmla="*/ 262 h 310"/>
                    <a:gd name="T54" fmla="*/ 39 w 93"/>
                    <a:gd name="T55" fmla="*/ 221 h 310"/>
                    <a:gd name="T56" fmla="*/ 47 w 93"/>
                    <a:gd name="T57" fmla="*/ 185 h 310"/>
                    <a:gd name="T58" fmla="*/ 58 w 93"/>
                    <a:gd name="T59" fmla="*/ 155 h 310"/>
                    <a:gd name="T60" fmla="*/ 70 w 93"/>
                    <a:gd name="T61" fmla="*/ 131 h 310"/>
                    <a:gd name="T62" fmla="*/ 81 w 93"/>
                    <a:gd name="T63" fmla="*/ 113 h 310"/>
                    <a:gd name="T64" fmla="*/ 89 w 93"/>
                    <a:gd name="T65" fmla="*/ 102 h 310"/>
                    <a:gd name="T66" fmla="*/ 93 w 93"/>
                    <a:gd name="T67" fmla="*/ 99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7" name="Freeform 347"/>
                <p:cNvSpPr>
                  <a:spLocks/>
                </p:cNvSpPr>
                <p:nvPr/>
              </p:nvSpPr>
              <p:spPr bwMode="auto">
                <a:xfrm>
                  <a:off x="753" y="2159"/>
                  <a:ext cx="152" cy="105"/>
                </a:xfrm>
                <a:custGeom>
                  <a:avLst/>
                  <a:gdLst>
                    <a:gd name="T0" fmla="*/ 97 w 152"/>
                    <a:gd name="T1" fmla="*/ 92 h 105"/>
                    <a:gd name="T2" fmla="*/ 111 w 152"/>
                    <a:gd name="T3" fmla="*/ 84 h 105"/>
                    <a:gd name="T4" fmla="*/ 124 w 152"/>
                    <a:gd name="T5" fmla="*/ 76 h 105"/>
                    <a:gd name="T6" fmla="*/ 134 w 152"/>
                    <a:gd name="T7" fmla="*/ 66 h 105"/>
                    <a:gd name="T8" fmla="*/ 143 w 152"/>
                    <a:gd name="T9" fmla="*/ 56 h 105"/>
                    <a:gd name="T10" fmla="*/ 148 w 152"/>
                    <a:gd name="T11" fmla="*/ 46 h 105"/>
                    <a:gd name="T12" fmla="*/ 152 w 152"/>
                    <a:gd name="T13" fmla="*/ 36 h 105"/>
                    <a:gd name="T14" fmla="*/ 152 w 152"/>
                    <a:gd name="T15" fmla="*/ 26 h 105"/>
                    <a:gd name="T16" fmla="*/ 150 w 152"/>
                    <a:gd name="T17" fmla="*/ 18 h 105"/>
                    <a:gd name="T18" fmla="*/ 144 w 152"/>
                    <a:gd name="T19" fmla="*/ 11 h 105"/>
                    <a:gd name="T20" fmla="*/ 136 w 152"/>
                    <a:gd name="T21" fmla="*/ 6 h 105"/>
                    <a:gd name="T22" fmla="*/ 126 w 152"/>
                    <a:gd name="T23" fmla="*/ 2 h 105"/>
                    <a:gd name="T24" fmla="*/ 114 w 152"/>
                    <a:gd name="T25" fmla="*/ 0 h 105"/>
                    <a:gd name="T26" fmla="*/ 100 w 152"/>
                    <a:gd name="T27" fmla="*/ 0 h 105"/>
                    <a:gd name="T28" fmla="*/ 86 w 152"/>
                    <a:gd name="T29" fmla="*/ 3 h 105"/>
                    <a:gd name="T30" fmla="*/ 71 w 152"/>
                    <a:gd name="T31" fmla="*/ 7 h 105"/>
                    <a:gd name="T32" fmla="*/ 55 w 152"/>
                    <a:gd name="T33" fmla="*/ 14 h 105"/>
                    <a:gd name="T34" fmla="*/ 41 w 152"/>
                    <a:gd name="T35" fmla="*/ 21 h 105"/>
                    <a:gd name="T36" fmla="*/ 29 w 152"/>
                    <a:gd name="T37" fmla="*/ 30 h 105"/>
                    <a:gd name="T38" fmla="*/ 18 w 152"/>
                    <a:gd name="T39" fmla="*/ 39 h 105"/>
                    <a:gd name="T40" fmla="*/ 10 w 152"/>
                    <a:gd name="T41" fmla="*/ 49 h 105"/>
                    <a:gd name="T42" fmla="*/ 4 w 152"/>
                    <a:gd name="T43" fmla="*/ 59 h 105"/>
                    <a:gd name="T44" fmla="*/ 1 w 152"/>
                    <a:gd name="T45" fmla="*/ 69 h 105"/>
                    <a:gd name="T46" fmla="*/ 0 w 152"/>
                    <a:gd name="T47" fmla="*/ 79 h 105"/>
                    <a:gd name="T48" fmla="*/ 3 w 152"/>
                    <a:gd name="T49" fmla="*/ 87 h 105"/>
                    <a:gd name="T50" fmla="*/ 9 w 152"/>
                    <a:gd name="T51" fmla="*/ 94 h 105"/>
                    <a:gd name="T52" fmla="*/ 17 w 152"/>
                    <a:gd name="T53" fmla="*/ 100 h 105"/>
                    <a:gd name="T54" fmla="*/ 27 w 152"/>
                    <a:gd name="T55" fmla="*/ 103 h 105"/>
                    <a:gd name="T56" fmla="*/ 39 w 152"/>
                    <a:gd name="T57" fmla="*/ 105 h 105"/>
                    <a:gd name="T58" fmla="*/ 53 w 152"/>
                    <a:gd name="T59" fmla="*/ 105 h 105"/>
                    <a:gd name="T60" fmla="*/ 67 w 152"/>
                    <a:gd name="T61" fmla="*/ 102 h 105"/>
                    <a:gd name="T62" fmla="*/ 82 w 152"/>
                    <a:gd name="T63" fmla="*/ 98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8" name="Freeform 348"/>
                <p:cNvSpPr>
                  <a:spLocks/>
                </p:cNvSpPr>
                <p:nvPr/>
              </p:nvSpPr>
              <p:spPr bwMode="auto">
                <a:xfrm>
                  <a:off x="611" y="2158"/>
                  <a:ext cx="64" cy="79"/>
                </a:xfrm>
                <a:custGeom>
                  <a:avLst/>
                  <a:gdLst>
                    <a:gd name="T0" fmla="*/ 26 w 64"/>
                    <a:gd name="T1" fmla="*/ 1 h 79"/>
                    <a:gd name="T2" fmla="*/ 15 w 64"/>
                    <a:gd name="T3" fmla="*/ 6 h 79"/>
                    <a:gd name="T4" fmla="*/ 7 w 64"/>
                    <a:gd name="T5" fmla="*/ 15 h 79"/>
                    <a:gd name="T6" fmla="*/ 1 w 64"/>
                    <a:gd name="T7" fmla="*/ 27 h 79"/>
                    <a:gd name="T8" fmla="*/ 11 w 64"/>
                    <a:gd name="T9" fmla="*/ 34 h 79"/>
                    <a:gd name="T10" fmla="*/ 13 w 64"/>
                    <a:gd name="T11" fmla="*/ 26 h 79"/>
                    <a:gd name="T12" fmla="*/ 18 w 64"/>
                    <a:gd name="T13" fmla="*/ 19 h 79"/>
                    <a:gd name="T14" fmla="*/ 25 w 64"/>
                    <a:gd name="T15" fmla="*/ 15 h 79"/>
                    <a:gd name="T16" fmla="*/ 32 w 64"/>
                    <a:gd name="T17" fmla="*/ 13 h 79"/>
                    <a:gd name="T18" fmla="*/ 41 w 64"/>
                    <a:gd name="T19" fmla="*/ 15 h 79"/>
                    <a:gd name="T20" fmla="*/ 48 w 64"/>
                    <a:gd name="T21" fmla="*/ 21 h 79"/>
                    <a:gd name="T22" fmla="*/ 53 w 64"/>
                    <a:gd name="T23" fmla="*/ 30 h 79"/>
                    <a:gd name="T24" fmla="*/ 55 w 64"/>
                    <a:gd name="T25" fmla="*/ 40 h 79"/>
                    <a:gd name="T26" fmla="*/ 53 w 64"/>
                    <a:gd name="T27" fmla="*/ 51 h 79"/>
                    <a:gd name="T28" fmla="*/ 48 w 64"/>
                    <a:gd name="T29" fmla="*/ 60 h 79"/>
                    <a:gd name="T30" fmla="*/ 41 w 64"/>
                    <a:gd name="T31" fmla="*/ 66 h 79"/>
                    <a:gd name="T32" fmla="*/ 32 w 64"/>
                    <a:gd name="T33" fmla="*/ 68 h 79"/>
                    <a:gd name="T34" fmla="*/ 24 w 64"/>
                    <a:gd name="T35" fmla="*/ 66 h 79"/>
                    <a:gd name="T36" fmla="*/ 17 w 64"/>
                    <a:gd name="T37" fmla="*/ 60 h 79"/>
                    <a:gd name="T38" fmla="*/ 12 w 64"/>
                    <a:gd name="T39" fmla="*/ 52 h 79"/>
                    <a:gd name="T40" fmla="*/ 10 w 64"/>
                    <a:gd name="T41" fmla="*/ 42 h 79"/>
                    <a:gd name="T42" fmla="*/ 1 w 64"/>
                    <a:gd name="T43" fmla="*/ 49 h 79"/>
                    <a:gd name="T44" fmla="*/ 6 w 64"/>
                    <a:gd name="T45" fmla="*/ 63 h 79"/>
                    <a:gd name="T46" fmla="*/ 14 w 64"/>
                    <a:gd name="T47" fmla="*/ 73 h 79"/>
                    <a:gd name="T48" fmla="*/ 25 w 64"/>
                    <a:gd name="T49" fmla="*/ 79 h 79"/>
                    <a:gd name="T50" fmla="*/ 38 w 64"/>
                    <a:gd name="T51" fmla="*/ 78 h 79"/>
                    <a:gd name="T52" fmla="*/ 50 w 64"/>
                    <a:gd name="T53" fmla="*/ 73 h 79"/>
                    <a:gd name="T54" fmla="*/ 58 w 64"/>
                    <a:gd name="T55" fmla="*/ 62 h 79"/>
                    <a:gd name="T56" fmla="*/ 63 w 64"/>
                    <a:gd name="T57" fmla="*/ 48 h 79"/>
                    <a:gd name="T58" fmla="*/ 63 w 64"/>
                    <a:gd name="T59" fmla="*/ 32 h 79"/>
                    <a:gd name="T60" fmla="*/ 58 w 64"/>
                    <a:gd name="T61" fmla="*/ 18 h 79"/>
                    <a:gd name="T62" fmla="*/ 50 w 64"/>
                    <a:gd name="T63" fmla="*/ 7 h 79"/>
                    <a:gd name="T64" fmla="*/ 38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9" name="Freeform 349"/>
                <p:cNvSpPr>
                  <a:spLocks/>
                </p:cNvSpPr>
                <p:nvPr/>
              </p:nvSpPr>
              <p:spPr bwMode="auto">
                <a:xfrm>
                  <a:off x="611" y="2193"/>
                  <a:ext cx="10" cy="6"/>
                </a:xfrm>
                <a:custGeom>
                  <a:avLst/>
                  <a:gdLst>
                    <a:gd name="T0" fmla="*/ 10 w 10"/>
                    <a:gd name="T1" fmla="*/ 5 h 6"/>
                    <a:gd name="T2" fmla="*/ 10 w 10"/>
                    <a:gd name="T3" fmla="*/ 4 h 6"/>
                    <a:gd name="T4" fmla="*/ 10 w 10"/>
                    <a:gd name="T5" fmla="*/ 2 h 6"/>
                    <a:gd name="T6" fmla="*/ 10 w 10"/>
                    <a:gd name="T7" fmla="*/ 1 h 6"/>
                    <a:gd name="T8" fmla="*/ 10 w 10"/>
                    <a:gd name="T9" fmla="*/ 0 h 6"/>
                    <a:gd name="T10" fmla="*/ 0 w 10"/>
                    <a:gd name="T11" fmla="*/ 0 h 6"/>
                    <a:gd name="T12" fmla="*/ 0 w 10"/>
                    <a:gd name="T13" fmla="*/ 1 h 6"/>
                    <a:gd name="T14" fmla="*/ 0 w 10"/>
                    <a:gd name="T15" fmla="*/ 2 h 6"/>
                    <a:gd name="T16" fmla="*/ 0 w 10"/>
                    <a:gd name="T17" fmla="*/ 3 h 6"/>
                    <a:gd name="T18" fmla="*/ 0 w 10"/>
                    <a:gd name="T19" fmla="*/ 5 h 6"/>
                    <a:gd name="T20" fmla="*/ 0 w 10"/>
                    <a:gd name="T21" fmla="*/ 5 h 6"/>
                    <a:gd name="T22" fmla="*/ 0 w 10"/>
                    <a:gd name="T23" fmla="*/ 5 h 6"/>
                    <a:gd name="T24" fmla="*/ 0 w 10"/>
                    <a:gd name="T25" fmla="*/ 6 h 6"/>
                    <a:gd name="T26" fmla="*/ 0 w 10"/>
                    <a:gd name="T27" fmla="*/ 6 h 6"/>
                    <a:gd name="T28" fmla="*/ 10 w 10"/>
                    <a:gd name="T29" fmla="*/ 6 h 6"/>
                    <a:gd name="T30" fmla="*/ 10 w 10"/>
                    <a:gd name="T31" fmla="*/ 6 h 6"/>
                    <a:gd name="T32" fmla="*/ 10 w 10"/>
                    <a:gd name="T33" fmla="*/ 6 h 6"/>
                    <a:gd name="T34" fmla="*/ 10 w 10"/>
                    <a:gd name="T35" fmla="*/ 5 h 6"/>
                    <a:gd name="T36" fmla="*/ 10 w 10"/>
                    <a:gd name="T37" fmla="*/ 5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0" name="Freeform 350"/>
                <p:cNvSpPr>
                  <a:spLocks/>
                </p:cNvSpPr>
                <p:nvPr/>
              </p:nvSpPr>
              <p:spPr bwMode="auto">
                <a:xfrm>
                  <a:off x="624" y="2169"/>
                  <a:ext cx="21" cy="48"/>
                </a:xfrm>
                <a:custGeom>
                  <a:avLst/>
                  <a:gdLst>
                    <a:gd name="T0" fmla="*/ 17 w 21"/>
                    <a:gd name="T1" fmla="*/ 29 h 48"/>
                    <a:gd name="T2" fmla="*/ 17 w 21"/>
                    <a:gd name="T3" fmla="*/ 24 h 48"/>
                    <a:gd name="T4" fmla="*/ 17 w 21"/>
                    <a:gd name="T5" fmla="*/ 15 h 48"/>
                    <a:gd name="T6" fmla="*/ 17 w 21"/>
                    <a:gd name="T7" fmla="*/ 5 h 48"/>
                    <a:gd name="T8" fmla="*/ 17 w 21"/>
                    <a:gd name="T9" fmla="*/ 0 h 48"/>
                    <a:gd name="T10" fmla="*/ 21 w 21"/>
                    <a:gd name="T11" fmla="*/ 29 h 48"/>
                    <a:gd name="T12" fmla="*/ 21 w 21"/>
                    <a:gd name="T13" fmla="*/ 32 h 48"/>
                    <a:gd name="T14" fmla="*/ 0 w 21"/>
                    <a:gd name="T15" fmla="*/ 48 h 48"/>
                    <a:gd name="T16" fmla="*/ 17 w 21"/>
                    <a:gd name="T17" fmla="*/ 29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1" name="Freeform 351"/>
                <p:cNvSpPr>
                  <a:spLocks/>
                </p:cNvSpPr>
                <p:nvPr/>
              </p:nvSpPr>
              <p:spPr bwMode="auto">
                <a:xfrm>
                  <a:off x="615" y="2145"/>
                  <a:ext cx="22" cy="21"/>
                </a:xfrm>
                <a:custGeom>
                  <a:avLst/>
                  <a:gdLst>
                    <a:gd name="T0" fmla="*/ 0 w 22"/>
                    <a:gd name="T1" fmla="*/ 21 h 21"/>
                    <a:gd name="T2" fmla="*/ 0 w 22"/>
                    <a:gd name="T3" fmla="*/ 19 h 21"/>
                    <a:gd name="T4" fmla="*/ 1 w 22"/>
                    <a:gd name="T5" fmla="*/ 16 h 21"/>
                    <a:gd name="T6" fmla="*/ 2 w 22"/>
                    <a:gd name="T7" fmla="*/ 11 h 21"/>
                    <a:gd name="T8" fmla="*/ 3 w 22"/>
                    <a:gd name="T9" fmla="*/ 6 h 21"/>
                    <a:gd name="T10" fmla="*/ 6 w 22"/>
                    <a:gd name="T11" fmla="*/ 2 h 21"/>
                    <a:gd name="T12" fmla="*/ 10 w 22"/>
                    <a:gd name="T13" fmla="*/ 0 h 21"/>
                    <a:gd name="T14" fmla="*/ 15 w 22"/>
                    <a:gd name="T15" fmla="*/ 2 h 21"/>
                    <a:gd name="T16" fmla="*/ 21 w 22"/>
                    <a:gd name="T17" fmla="*/ 8 h 21"/>
                    <a:gd name="T18" fmla="*/ 22 w 22"/>
                    <a:gd name="T19" fmla="*/ 11 h 21"/>
                    <a:gd name="T20" fmla="*/ 21 w 22"/>
                    <a:gd name="T21" fmla="*/ 11 h 21"/>
                    <a:gd name="T22" fmla="*/ 20 w 22"/>
                    <a:gd name="T23" fmla="*/ 10 h 21"/>
                    <a:gd name="T24" fmla="*/ 18 w 22"/>
                    <a:gd name="T25" fmla="*/ 9 h 21"/>
                    <a:gd name="T26" fmla="*/ 15 w 22"/>
                    <a:gd name="T27" fmla="*/ 7 h 21"/>
                    <a:gd name="T28" fmla="*/ 12 w 22"/>
                    <a:gd name="T29" fmla="*/ 6 h 21"/>
                    <a:gd name="T30" fmla="*/ 10 w 22"/>
                    <a:gd name="T31" fmla="*/ 6 h 21"/>
                    <a:gd name="T32" fmla="*/ 7 w 22"/>
                    <a:gd name="T33" fmla="*/ 7 h 21"/>
                    <a:gd name="T34" fmla="*/ 6 w 22"/>
                    <a:gd name="T35" fmla="*/ 10 h 21"/>
                    <a:gd name="T36" fmla="*/ 0 w 22"/>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2" name="Freeform 352"/>
                <p:cNvSpPr>
                  <a:spLocks/>
                </p:cNvSpPr>
                <p:nvPr/>
              </p:nvSpPr>
              <p:spPr bwMode="auto">
                <a:xfrm>
                  <a:off x="616" y="2154"/>
                  <a:ext cx="21" cy="9"/>
                </a:xfrm>
                <a:custGeom>
                  <a:avLst/>
                  <a:gdLst>
                    <a:gd name="T0" fmla="*/ 0 w 21"/>
                    <a:gd name="T1" fmla="*/ 5 h 9"/>
                    <a:gd name="T2" fmla="*/ 1 w 21"/>
                    <a:gd name="T3" fmla="*/ 5 h 9"/>
                    <a:gd name="T4" fmla="*/ 3 w 21"/>
                    <a:gd name="T5" fmla="*/ 6 h 9"/>
                    <a:gd name="T6" fmla="*/ 5 w 21"/>
                    <a:gd name="T7" fmla="*/ 6 h 9"/>
                    <a:gd name="T8" fmla="*/ 9 w 21"/>
                    <a:gd name="T9" fmla="*/ 6 h 9"/>
                    <a:gd name="T10" fmla="*/ 12 w 21"/>
                    <a:gd name="T11" fmla="*/ 5 h 9"/>
                    <a:gd name="T12" fmla="*/ 16 w 21"/>
                    <a:gd name="T13" fmla="*/ 5 h 9"/>
                    <a:gd name="T14" fmla="*/ 19 w 21"/>
                    <a:gd name="T15" fmla="*/ 3 h 9"/>
                    <a:gd name="T16" fmla="*/ 21 w 21"/>
                    <a:gd name="T17" fmla="*/ 0 h 9"/>
                    <a:gd name="T18" fmla="*/ 21 w 21"/>
                    <a:gd name="T19" fmla="*/ 1 h 9"/>
                    <a:gd name="T20" fmla="*/ 20 w 21"/>
                    <a:gd name="T21" fmla="*/ 3 h 9"/>
                    <a:gd name="T22" fmla="*/ 18 w 21"/>
                    <a:gd name="T23" fmla="*/ 5 h 9"/>
                    <a:gd name="T24" fmla="*/ 15 w 21"/>
                    <a:gd name="T25" fmla="*/ 7 h 9"/>
                    <a:gd name="T26" fmla="*/ 12 w 21"/>
                    <a:gd name="T27" fmla="*/ 9 h 9"/>
                    <a:gd name="T28" fmla="*/ 8 w 21"/>
                    <a:gd name="T29" fmla="*/ 9 h 9"/>
                    <a:gd name="T30" fmla="*/ 4 w 21"/>
                    <a:gd name="T31" fmla="*/ 9 h 9"/>
                    <a:gd name="T32" fmla="*/ 0 w 21"/>
                    <a:gd name="T33" fmla="*/ 5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3" name="Freeform 353"/>
                <p:cNvSpPr>
                  <a:spLocks/>
                </p:cNvSpPr>
                <p:nvPr/>
              </p:nvSpPr>
              <p:spPr bwMode="auto">
                <a:xfrm>
                  <a:off x="648" y="2145"/>
                  <a:ext cx="24" cy="17"/>
                </a:xfrm>
                <a:custGeom>
                  <a:avLst/>
                  <a:gdLst>
                    <a:gd name="T0" fmla="*/ 0 w 24"/>
                    <a:gd name="T1" fmla="*/ 10 h 17"/>
                    <a:gd name="T2" fmla="*/ 0 w 24"/>
                    <a:gd name="T3" fmla="*/ 9 h 17"/>
                    <a:gd name="T4" fmla="*/ 3 w 24"/>
                    <a:gd name="T5" fmla="*/ 6 h 17"/>
                    <a:gd name="T6" fmla="*/ 6 w 24"/>
                    <a:gd name="T7" fmla="*/ 3 h 17"/>
                    <a:gd name="T8" fmla="*/ 10 w 24"/>
                    <a:gd name="T9" fmla="*/ 1 h 17"/>
                    <a:gd name="T10" fmla="*/ 14 w 24"/>
                    <a:gd name="T11" fmla="*/ 0 h 17"/>
                    <a:gd name="T12" fmla="*/ 18 w 24"/>
                    <a:gd name="T13" fmla="*/ 1 h 17"/>
                    <a:gd name="T14" fmla="*/ 22 w 24"/>
                    <a:gd name="T15" fmla="*/ 5 h 17"/>
                    <a:gd name="T16" fmla="*/ 24 w 24"/>
                    <a:gd name="T17" fmla="*/ 14 h 17"/>
                    <a:gd name="T18" fmla="*/ 22 w 24"/>
                    <a:gd name="T19" fmla="*/ 17 h 17"/>
                    <a:gd name="T20" fmla="*/ 22 w 24"/>
                    <a:gd name="T21" fmla="*/ 16 h 17"/>
                    <a:gd name="T22" fmla="*/ 22 w 24"/>
                    <a:gd name="T23" fmla="*/ 14 h 17"/>
                    <a:gd name="T24" fmla="*/ 21 w 24"/>
                    <a:gd name="T25" fmla="*/ 12 h 17"/>
                    <a:gd name="T26" fmla="*/ 19 w 24"/>
                    <a:gd name="T27" fmla="*/ 9 h 17"/>
                    <a:gd name="T28" fmla="*/ 18 w 24"/>
                    <a:gd name="T29" fmla="*/ 7 h 17"/>
                    <a:gd name="T30" fmla="*/ 16 w 24"/>
                    <a:gd name="T31" fmla="*/ 5 h 17"/>
                    <a:gd name="T32" fmla="*/ 13 w 24"/>
                    <a:gd name="T33" fmla="*/ 4 h 17"/>
                    <a:gd name="T34" fmla="*/ 10 w 24"/>
                    <a:gd name="T35" fmla="*/ 5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4" name="Freeform 354"/>
                <p:cNvSpPr>
                  <a:spLocks/>
                </p:cNvSpPr>
                <p:nvPr/>
              </p:nvSpPr>
              <p:spPr bwMode="auto">
                <a:xfrm>
                  <a:off x="652" y="2151"/>
                  <a:ext cx="20" cy="11"/>
                </a:xfrm>
                <a:custGeom>
                  <a:avLst/>
                  <a:gdLst>
                    <a:gd name="T0" fmla="*/ 0 w 20"/>
                    <a:gd name="T1" fmla="*/ 0 h 11"/>
                    <a:gd name="T2" fmla="*/ 0 w 20"/>
                    <a:gd name="T3" fmla="*/ 0 h 11"/>
                    <a:gd name="T4" fmla="*/ 2 w 20"/>
                    <a:gd name="T5" fmla="*/ 2 h 11"/>
                    <a:gd name="T6" fmla="*/ 4 w 20"/>
                    <a:gd name="T7" fmla="*/ 4 h 11"/>
                    <a:gd name="T8" fmla="*/ 7 w 20"/>
                    <a:gd name="T9" fmla="*/ 6 h 11"/>
                    <a:gd name="T10" fmla="*/ 10 w 20"/>
                    <a:gd name="T11" fmla="*/ 8 h 11"/>
                    <a:gd name="T12" fmla="*/ 13 w 20"/>
                    <a:gd name="T13" fmla="*/ 9 h 11"/>
                    <a:gd name="T14" fmla="*/ 16 w 20"/>
                    <a:gd name="T15" fmla="*/ 10 h 11"/>
                    <a:gd name="T16" fmla="*/ 20 w 20"/>
                    <a:gd name="T17" fmla="*/ 9 h 11"/>
                    <a:gd name="T18" fmla="*/ 19 w 20"/>
                    <a:gd name="T19" fmla="*/ 10 h 11"/>
                    <a:gd name="T20" fmla="*/ 17 w 20"/>
                    <a:gd name="T21" fmla="*/ 11 h 11"/>
                    <a:gd name="T22" fmla="*/ 14 w 20"/>
                    <a:gd name="T23" fmla="*/ 11 h 11"/>
                    <a:gd name="T24" fmla="*/ 11 w 20"/>
                    <a:gd name="T25" fmla="*/ 11 h 11"/>
                    <a:gd name="T26" fmla="*/ 8 w 20"/>
                    <a:gd name="T27" fmla="*/ 10 h 11"/>
                    <a:gd name="T28" fmla="*/ 5 w 20"/>
                    <a:gd name="T29" fmla="*/ 8 h 11"/>
                    <a:gd name="T30" fmla="*/ 2 w 20"/>
                    <a:gd name="T31" fmla="*/ 5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5" name="Freeform 355"/>
                <p:cNvSpPr>
                  <a:spLocks/>
                </p:cNvSpPr>
                <p:nvPr/>
              </p:nvSpPr>
              <p:spPr bwMode="auto">
                <a:xfrm>
                  <a:off x="624" y="2231"/>
                  <a:ext cx="11" cy="18"/>
                </a:xfrm>
                <a:custGeom>
                  <a:avLst/>
                  <a:gdLst>
                    <a:gd name="T0" fmla="*/ 3 w 11"/>
                    <a:gd name="T1" fmla="*/ 0 h 18"/>
                    <a:gd name="T2" fmla="*/ 3 w 11"/>
                    <a:gd name="T3" fmla="*/ 3 h 18"/>
                    <a:gd name="T4" fmla="*/ 1 w 11"/>
                    <a:gd name="T5" fmla="*/ 10 h 18"/>
                    <a:gd name="T6" fmla="*/ 0 w 11"/>
                    <a:gd name="T7" fmla="*/ 16 h 18"/>
                    <a:gd name="T8" fmla="*/ 1 w 11"/>
                    <a:gd name="T9" fmla="*/ 18 h 18"/>
                    <a:gd name="T10" fmla="*/ 1 w 11"/>
                    <a:gd name="T11" fmla="*/ 17 h 18"/>
                    <a:gd name="T12" fmla="*/ 3 w 11"/>
                    <a:gd name="T13" fmla="*/ 16 h 18"/>
                    <a:gd name="T14" fmla="*/ 5 w 11"/>
                    <a:gd name="T15" fmla="*/ 13 h 18"/>
                    <a:gd name="T16" fmla="*/ 6 w 11"/>
                    <a:gd name="T17" fmla="*/ 10 h 18"/>
                    <a:gd name="T18" fmla="*/ 8 w 11"/>
                    <a:gd name="T19" fmla="*/ 8 h 18"/>
                    <a:gd name="T20" fmla="*/ 10 w 11"/>
                    <a:gd name="T21" fmla="*/ 6 h 18"/>
                    <a:gd name="T22" fmla="*/ 11 w 11"/>
                    <a:gd name="T23" fmla="*/ 4 h 18"/>
                    <a:gd name="T24" fmla="*/ 11 w 11"/>
                    <a:gd name="T25" fmla="*/ 3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6" name="Freeform 356"/>
                <p:cNvSpPr>
                  <a:spLocks/>
                </p:cNvSpPr>
                <p:nvPr/>
              </p:nvSpPr>
              <p:spPr bwMode="auto">
                <a:xfrm>
                  <a:off x="662" y="2217"/>
                  <a:ext cx="12" cy="18"/>
                </a:xfrm>
                <a:custGeom>
                  <a:avLst/>
                  <a:gdLst>
                    <a:gd name="T0" fmla="*/ 0 w 12"/>
                    <a:gd name="T1" fmla="*/ 7 h 18"/>
                    <a:gd name="T2" fmla="*/ 1 w 12"/>
                    <a:gd name="T3" fmla="*/ 7 h 18"/>
                    <a:gd name="T4" fmla="*/ 2 w 12"/>
                    <a:gd name="T5" fmla="*/ 9 h 18"/>
                    <a:gd name="T6" fmla="*/ 4 w 12"/>
                    <a:gd name="T7" fmla="*/ 11 h 18"/>
                    <a:gd name="T8" fmla="*/ 6 w 12"/>
                    <a:gd name="T9" fmla="*/ 13 h 18"/>
                    <a:gd name="T10" fmla="*/ 8 w 12"/>
                    <a:gd name="T11" fmla="*/ 15 h 18"/>
                    <a:gd name="T12" fmla="*/ 10 w 12"/>
                    <a:gd name="T13" fmla="*/ 17 h 18"/>
                    <a:gd name="T14" fmla="*/ 12 w 12"/>
                    <a:gd name="T15" fmla="*/ 18 h 18"/>
                    <a:gd name="T16" fmla="*/ 12 w 12"/>
                    <a:gd name="T17" fmla="*/ 18 h 18"/>
                    <a:gd name="T18" fmla="*/ 12 w 12"/>
                    <a:gd name="T19" fmla="*/ 14 h 18"/>
                    <a:gd name="T20" fmla="*/ 10 w 12"/>
                    <a:gd name="T21" fmla="*/ 8 h 18"/>
                    <a:gd name="T22" fmla="*/ 8 w 12"/>
                    <a:gd name="T23" fmla="*/ 3 h 18"/>
                    <a:gd name="T24" fmla="*/ 7 w 12"/>
                    <a:gd name="T25" fmla="*/ 0 h 18"/>
                    <a:gd name="T26" fmla="*/ 0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7" name="Rectangle 357"/>
                <p:cNvSpPr>
                  <a:spLocks noChangeArrowheads="1"/>
                </p:cNvSpPr>
                <p:nvPr/>
              </p:nvSpPr>
              <p:spPr bwMode="auto">
                <a:xfrm>
                  <a:off x="621" y="2139"/>
                  <a:ext cx="4" cy="7"/>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1258" name="Freeform 358"/>
                <p:cNvSpPr>
                  <a:spLocks/>
                </p:cNvSpPr>
                <p:nvPr/>
              </p:nvSpPr>
              <p:spPr bwMode="auto">
                <a:xfrm>
                  <a:off x="664" y="2137"/>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9" name="Freeform 359"/>
                <p:cNvSpPr>
                  <a:spLocks/>
                </p:cNvSpPr>
                <p:nvPr/>
              </p:nvSpPr>
              <p:spPr bwMode="auto">
                <a:xfrm>
                  <a:off x="787" y="2212"/>
                  <a:ext cx="7" cy="11"/>
                </a:xfrm>
                <a:custGeom>
                  <a:avLst/>
                  <a:gdLst>
                    <a:gd name="T0" fmla="*/ 7 w 7"/>
                    <a:gd name="T1" fmla="*/ 6 h 11"/>
                    <a:gd name="T2" fmla="*/ 6 w 7"/>
                    <a:gd name="T3" fmla="*/ 7 h 11"/>
                    <a:gd name="T4" fmla="*/ 6 w 7"/>
                    <a:gd name="T5" fmla="*/ 9 h 11"/>
                    <a:gd name="T6" fmla="*/ 5 w 7"/>
                    <a:gd name="T7" fmla="*/ 10 h 11"/>
                    <a:gd name="T8" fmla="*/ 3 w 7"/>
                    <a:gd name="T9" fmla="*/ 11 h 11"/>
                    <a:gd name="T10" fmla="*/ 2 w 7"/>
                    <a:gd name="T11" fmla="*/ 10 h 11"/>
                    <a:gd name="T12" fmla="*/ 1 w 7"/>
                    <a:gd name="T13" fmla="*/ 9 h 11"/>
                    <a:gd name="T14" fmla="*/ 0 w 7"/>
                    <a:gd name="T15" fmla="*/ 7 h 11"/>
                    <a:gd name="T16" fmla="*/ 0 w 7"/>
                    <a:gd name="T17" fmla="*/ 6 h 11"/>
                    <a:gd name="T18" fmla="*/ 0 w 7"/>
                    <a:gd name="T19" fmla="*/ 4 h 11"/>
                    <a:gd name="T20" fmla="*/ 1 w 7"/>
                    <a:gd name="T21" fmla="*/ 2 h 11"/>
                    <a:gd name="T22" fmla="*/ 2 w 7"/>
                    <a:gd name="T23" fmla="*/ 1 h 11"/>
                    <a:gd name="T24" fmla="*/ 3 w 7"/>
                    <a:gd name="T25" fmla="*/ 0 h 11"/>
                    <a:gd name="T26" fmla="*/ 5 w 7"/>
                    <a:gd name="T27" fmla="*/ 1 h 11"/>
                    <a:gd name="T28" fmla="*/ 6 w 7"/>
                    <a:gd name="T29" fmla="*/ 2 h 11"/>
                    <a:gd name="T30" fmla="*/ 6 w 7"/>
                    <a:gd name="T31" fmla="*/ 4 h 11"/>
                    <a:gd name="T32" fmla="*/ 7 w 7"/>
                    <a:gd name="T33" fmla="*/ 6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0" name="Freeform 360"/>
                <p:cNvSpPr>
                  <a:spLocks/>
                </p:cNvSpPr>
                <p:nvPr/>
              </p:nvSpPr>
              <p:spPr bwMode="auto">
                <a:xfrm>
                  <a:off x="800" y="2205"/>
                  <a:ext cx="21" cy="34"/>
                </a:xfrm>
                <a:custGeom>
                  <a:avLst/>
                  <a:gdLst>
                    <a:gd name="T0" fmla="*/ 6 w 21"/>
                    <a:gd name="T1" fmla="*/ 0 h 34"/>
                    <a:gd name="T2" fmla="*/ 5 w 21"/>
                    <a:gd name="T3" fmla="*/ 1 h 34"/>
                    <a:gd name="T4" fmla="*/ 4 w 21"/>
                    <a:gd name="T5" fmla="*/ 3 h 34"/>
                    <a:gd name="T6" fmla="*/ 2 w 21"/>
                    <a:gd name="T7" fmla="*/ 8 h 34"/>
                    <a:gd name="T8" fmla="*/ 1 w 21"/>
                    <a:gd name="T9" fmla="*/ 13 h 34"/>
                    <a:gd name="T10" fmla="*/ 0 w 21"/>
                    <a:gd name="T11" fmla="*/ 19 h 34"/>
                    <a:gd name="T12" fmla="*/ 0 w 21"/>
                    <a:gd name="T13" fmla="*/ 24 h 34"/>
                    <a:gd name="T14" fmla="*/ 1 w 21"/>
                    <a:gd name="T15" fmla="*/ 30 h 34"/>
                    <a:gd name="T16" fmla="*/ 5 w 21"/>
                    <a:gd name="T17" fmla="*/ 34 h 34"/>
                    <a:gd name="T18" fmla="*/ 21 w 21"/>
                    <a:gd name="T19" fmla="*/ 26 h 34"/>
                    <a:gd name="T20" fmla="*/ 7 w 21"/>
                    <a:gd name="T21" fmla="*/ 26 h 34"/>
                    <a:gd name="T22" fmla="*/ 6 w 21"/>
                    <a:gd name="T23" fmla="*/ 24 h 34"/>
                    <a:gd name="T24" fmla="*/ 4 w 21"/>
                    <a:gd name="T25" fmla="*/ 18 h 34"/>
                    <a:gd name="T26" fmla="*/ 4 w 21"/>
                    <a:gd name="T27" fmla="*/ 9 h 34"/>
                    <a:gd name="T28" fmla="*/ 6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1" name="Freeform 361"/>
                <p:cNvSpPr>
                  <a:spLocks/>
                </p:cNvSpPr>
                <p:nvPr/>
              </p:nvSpPr>
              <p:spPr bwMode="auto">
                <a:xfrm>
                  <a:off x="829" y="2237"/>
                  <a:ext cx="12" cy="6"/>
                </a:xfrm>
                <a:custGeom>
                  <a:avLst/>
                  <a:gdLst>
                    <a:gd name="T0" fmla="*/ 12 w 12"/>
                    <a:gd name="T1" fmla="*/ 3 h 6"/>
                    <a:gd name="T2" fmla="*/ 11 w 12"/>
                    <a:gd name="T3" fmla="*/ 4 h 6"/>
                    <a:gd name="T4" fmla="*/ 10 w 12"/>
                    <a:gd name="T5" fmla="*/ 5 h 6"/>
                    <a:gd name="T6" fmla="*/ 8 w 12"/>
                    <a:gd name="T7" fmla="*/ 6 h 6"/>
                    <a:gd name="T8" fmla="*/ 6 w 12"/>
                    <a:gd name="T9" fmla="*/ 6 h 6"/>
                    <a:gd name="T10" fmla="*/ 4 w 12"/>
                    <a:gd name="T11" fmla="*/ 6 h 6"/>
                    <a:gd name="T12" fmla="*/ 2 w 12"/>
                    <a:gd name="T13" fmla="*/ 5 h 6"/>
                    <a:gd name="T14" fmla="*/ 0 w 12"/>
                    <a:gd name="T15" fmla="*/ 4 h 6"/>
                    <a:gd name="T16" fmla="*/ 0 w 12"/>
                    <a:gd name="T17" fmla="*/ 3 h 6"/>
                    <a:gd name="T18" fmla="*/ 0 w 12"/>
                    <a:gd name="T19" fmla="*/ 2 h 6"/>
                    <a:gd name="T20" fmla="*/ 2 w 12"/>
                    <a:gd name="T21" fmla="*/ 1 h 6"/>
                    <a:gd name="T22" fmla="*/ 4 w 12"/>
                    <a:gd name="T23" fmla="*/ 1 h 6"/>
                    <a:gd name="T24" fmla="*/ 6 w 12"/>
                    <a:gd name="T25" fmla="*/ 0 h 6"/>
                    <a:gd name="T26" fmla="*/ 8 w 12"/>
                    <a:gd name="T27" fmla="*/ 1 h 6"/>
                    <a:gd name="T28" fmla="*/ 10 w 12"/>
                    <a:gd name="T29" fmla="*/ 1 h 6"/>
                    <a:gd name="T30" fmla="*/ 11 w 12"/>
                    <a:gd name="T31" fmla="*/ 2 h 6"/>
                    <a:gd name="T32" fmla="*/ 12 w 12"/>
                    <a:gd name="T33" fmla="*/ 3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2" name="Freeform 362"/>
                <p:cNvSpPr>
                  <a:spLocks/>
                </p:cNvSpPr>
                <p:nvPr/>
              </p:nvSpPr>
              <p:spPr bwMode="auto">
                <a:xfrm>
                  <a:off x="762" y="2243"/>
                  <a:ext cx="153" cy="98"/>
                </a:xfrm>
                <a:custGeom>
                  <a:avLst/>
                  <a:gdLst>
                    <a:gd name="T0" fmla="*/ 30 w 153"/>
                    <a:gd name="T1" fmla="*/ 27 h 98"/>
                    <a:gd name="T2" fmla="*/ 21 w 153"/>
                    <a:gd name="T3" fmla="*/ 37 h 98"/>
                    <a:gd name="T4" fmla="*/ 9 w 153"/>
                    <a:gd name="T5" fmla="*/ 52 h 98"/>
                    <a:gd name="T6" fmla="*/ 1 w 153"/>
                    <a:gd name="T7" fmla="*/ 62 h 98"/>
                    <a:gd name="T8" fmla="*/ 2 w 153"/>
                    <a:gd name="T9" fmla="*/ 65 h 98"/>
                    <a:gd name="T10" fmla="*/ 8 w 153"/>
                    <a:gd name="T11" fmla="*/ 65 h 98"/>
                    <a:gd name="T12" fmla="*/ 19 w 153"/>
                    <a:gd name="T13" fmla="*/ 68 h 98"/>
                    <a:gd name="T14" fmla="*/ 30 w 153"/>
                    <a:gd name="T15" fmla="*/ 76 h 98"/>
                    <a:gd name="T16" fmla="*/ 36 w 153"/>
                    <a:gd name="T17" fmla="*/ 82 h 98"/>
                    <a:gd name="T18" fmla="*/ 39 w 153"/>
                    <a:gd name="T19" fmla="*/ 81 h 98"/>
                    <a:gd name="T20" fmla="*/ 46 w 153"/>
                    <a:gd name="T21" fmla="*/ 79 h 98"/>
                    <a:gd name="T22" fmla="*/ 55 w 153"/>
                    <a:gd name="T23" fmla="*/ 77 h 98"/>
                    <a:gd name="T24" fmla="*/ 67 w 153"/>
                    <a:gd name="T25" fmla="*/ 77 h 98"/>
                    <a:gd name="T26" fmla="*/ 81 w 153"/>
                    <a:gd name="T27" fmla="*/ 79 h 98"/>
                    <a:gd name="T28" fmla="*/ 98 w 153"/>
                    <a:gd name="T29" fmla="*/ 83 h 98"/>
                    <a:gd name="T30" fmla="*/ 117 w 153"/>
                    <a:gd name="T31" fmla="*/ 92 h 98"/>
                    <a:gd name="T32" fmla="*/ 128 w 153"/>
                    <a:gd name="T33" fmla="*/ 97 h 98"/>
                    <a:gd name="T34" fmla="*/ 135 w 153"/>
                    <a:gd name="T35" fmla="*/ 93 h 98"/>
                    <a:gd name="T36" fmla="*/ 145 w 153"/>
                    <a:gd name="T37" fmla="*/ 87 h 98"/>
                    <a:gd name="T38" fmla="*/ 152 w 153"/>
                    <a:gd name="T39" fmla="*/ 81 h 98"/>
                    <a:gd name="T40" fmla="*/ 152 w 153"/>
                    <a:gd name="T41" fmla="*/ 76 h 98"/>
                    <a:gd name="T42" fmla="*/ 150 w 153"/>
                    <a:gd name="T43" fmla="*/ 55 h 98"/>
                    <a:gd name="T44" fmla="*/ 147 w 153"/>
                    <a:gd name="T45" fmla="*/ 27 h 98"/>
                    <a:gd name="T46" fmla="*/ 144 w 153"/>
                    <a:gd name="T47" fmla="*/ 7 h 98"/>
                    <a:gd name="T48" fmla="*/ 105 w 153"/>
                    <a:gd name="T49" fmla="*/ 0 h 98"/>
                    <a:gd name="T50" fmla="*/ 127 w 153"/>
                    <a:gd name="T51" fmla="*/ 19 h 98"/>
                    <a:gd name="T52" fmla="*/ 125 w 153"/>
                    <a:gd name="T53" fmla="*/ 79 h 98"/>
                    <a:gd name="T54" fmla="*/ 123 w 153"/>
                    <a:gd name="T55" fmla="*/ 78 h 98"/>
                    <a:gd name="T56" fmla="*/ 117 w 153"/>
                    <a:gd name="T57" fmla="*/ 75 h 98"/>
                    <a:gd name="T58" fmla="*/ 108 w 153"/>
                    <a:gd name="T59" fmla="*/ 71 h 98"/>
                    <a:gd name="T60" fmla="*/ 98 w 153"/>
                    <a:gd name="T61" fmla="*/ 68 h 98"/>
                    <a:gd name="T62" fmla="*/ 86 w 153"/>
                    <a:gd name="T63" fmla="*/ 65 h 98"/>
                    <a:gd name="T64" fmla="*/ 73 w 153"/>
                    <a:gd name="T65" fmla="*/ 63 h 98"/>
                    <a:gd name="T66" fmla="*/ 60 w 153"/>
                    <a:gd name="T67" fmla="*/ 63 h 98"/>
                    <a:gd name="T68" fmla="*/ 49 w 153"/>
                    <a:gd name="T69" fmla="*/ 66 h 98"/>
                    <a:gd name="T70" fmla="*/ 37 w 153"/>
                    <a:gd name="T71" fmla="*/ 69 h 98"/>
                    <a:gd name="T72" fmla="*/ 34 w 153"/>
                    <a:gd name="T73" fmla="*/ 64 h 98"/>
                    <a:gd name="T74" fmla="*/ 27 w 153"/>
                    <a:gd name="T75" fmla="*/ 58 h 98"/>
                    <a:gd name="T76" fmla="*/ 19 w 153"/>
                    <a:gd name="T77" fmla="*/ 54 h 98"/>
                    <a:gd name="T78" fmla="*/ 44 w 153"/>
                    <a:gd name="T79" fmla="*/ 25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3" name="Freeform 363"/>
                <p:cNvSpPr>
                  <a:spLocks/>
                </p:cNvSpPr>
                <p:nvPr/>
              </p:nvSpPr>
              <p:spPr bwMode="auto">
                <a:xfrm>
                  <a:off x="834" y="2276"/>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3 w 12"/>
                    <a:gd name="T17" fmla="*/ 6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4" name="Freeform 364"/>
                <p:cNvSpPr>
                  <a:spLocks/>
                </p:cNvSpPr>
                <p:nvPr/>
              </p:nvSpPr>
              <p:spPr bwMode="auto">
                <a:xfrm>
                  <a:off x="866" y="2295"/>
                  <a:ext cx="12" cy="13"/>
                </a:xfrm>
                <a:custGeom>
                  <a:avLst/>
                  <a:gdLst>
                    <a:gd name="T0" fmla="*/ 4 w 12"/>
                    <a:gd name="T1" fmla="*/ 4 h 13"/>
                    <a:gd name="T2" fmla="*/ 7 w 12"/>
                    <a:gd name="T3" fmla="*/ 0 h 13"/>
                    <a:gd name="T4" fmla="*/ 8 w 12"/>
                    <a:gd name="T5" fmla="*/ 5 h 13"/>
                    <a:gd name="T6" fmla="*/ 12 w 12"/>
                    <a:gd name="T7" fmla="*/ 5 h 13"/>
                    <a:gd name="T8" fmla="*/ 8 w 12"/>
                    <a:gd name="T9" fmla="*/ 9 h 13"/>
                    <a:gd name="T10" fmla="*/ 8 w 12"/>
                    <a:gd name="T11" fmla="*/ 13 h 13"/>
                    <a:gd name="T12" fmla="*/ 5 w 12"/>
                    <a:gd name="T13" fmla="*/ 9 h 13"/>
                    <a:gd name="T14" fmla="*/ 1 w 12"/>
                    <a:gd name="T15" fmla="*/ 10 h 13"/>
                    <a:gd name="T16" fmla="*/ 2 w 12"/>
                    <a:gd name="T17" fmla="*/ 6 h 13"/>
                    <a:gd name="T18" fmla="*/ 0 w 12"/>
                    <a:gd name="T19" fmla="*/ 3 h 13"/>
                    <a:gd name="T20" fmla="*/ 4 w 12"/>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5" name="Freeform 365"/>
                <p:cNvSpPr>
                  <a:spLocks/>
                </p:cNvSpPr>
                <p:nvPr/>
              </p:nvSpPr>
              <p:spPr bwMode="auto">
                <a:xfrm>
                  <a:off x="865" y="2264"/>
                  <a:ext cx="13" cy="12"/>
                </a:xfrm>
                <a:custGeom>
                  <a:avLst/>
                  <a:gdLst>
                    <a:gd name="T0" fmla="*/ 4 w 13"/>
                    <a:gd name="T1" fmla="*/ 3 h 12"/>
                    <a:gd name="T2" fmla="*/ 8 w 13"/>
                    <a:gd name="T3" fmla="*/ 0 h 12"/>
                    <a:gd name="T4" fmla="*/ 9 w 13"/>
                    <a:gd name="T5" fmla="*/ 4 h 12"/>
                    <a:gd name="T6" fmla="*/ 13 w 13"/>
                    <a:gd name="T7" fmla="*/ 5 h 12"/>
                    <a:gd name="T8" fmla="*/ 9 w 13"/>
                    <a:gd name="T9" fmla="*/ 8 h 12"/>
                    <a:gd name="T10" fmla="*/ 9 w 13"/>
                    <a:gd name="T11" fmla="*/ 12 h 12"/>
                    <a:gd name="T12" fmla="*/ 6 w 13"/>
                    <a:gd name="T13" fmla="*/ 8 h 12"/>
                    <a:gd name="T14" fmla="*/ 1 w 13"/>
                    <a:gd name="T15" fmla="*/ 9 h 12"/>
                    <a:gd name="T16" fmla="*/ 3 w 13"/>
                    <a:gd name="T17" fmla="*/ 5 h 12"/>
                    <a:gd name="T18" fmla="*/ 0 w 13"/>
                    <a:gd name="T19" fmla="*/ 3 h 12"/>
                    <a:gd name="T20" fmla="*/ 4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6" name="Freeform 366"/>
                <p:cNvSpPr>
                  <a:spLocks/>
                </p:cNvSpPr>
                <p:nvPr/>
              </p:nvSpPr>
              <p:spPr bwMode="auto">
                <a:xfrm>
                  <a:off x="804" y="2290"/>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2 w 12"/>
                    <a:gd name="T17" fmla="*/ 5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7" name="Freeform 367"/>
                <p:cNvSpPr>
                  <a:spLocks/>
                </p:cNvSpPr>
                <p:nvPr/>
              </p:nvSpPr>
              <p:spPr bwMode="auto">
                <a:xfrm>
                  <a:off x="800" y="2269"/>
                  <a:ext cx="12" cy="11"/>
                </a:xfrm>
                <a:custGeom>
                  <a:avLst/>
                  <a:gdLst>
                    <a:gd name="T0" fmla="*/ 3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5 w 12"/>
                    <a:gd name="T13" fmla="*/ 8 h 11"/>
                    <a:gd name="T14" fmla="*/ 1 w 12"/>
                    <a:gd name="T15" fmla="*/ 9 h 11"/>
                    <a:gd name="T16" fmla="*/ 2 w 12"/>
                    <a:gd name="T17" fmla="*/ 5 h 11"/>
                    <a:gd name="T18" fmla="*/ 0 w 12"/>
                    <a:gd name="T19" fmla="*/ 3 h 11"/>
                    <a:gd name="T20" fmla="*/ 3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8" name="Freeform 368"/>
                <p:cNvSpPr>
                  <a:spLocks/>
                </p:cNvSpPr>
                <p:nvPr/>
              </p:nvSpPr>
              <p:spPr bwMode="auto">
                <a:xfrm>
                  <a:off x="838" y="2256"/>
                  <a:ext cx="12" cy="11"/>
                </a:xfrm>
                <a:custGeom>
                  <a:avLst/>
                  <a:gdLst>
                    <a:gd name="T0" fmla="*/ 4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6 w 12"/>
                    <a:gd name="T13" fmla="*/ 8 h 11"/>
                    <a:gd name="T14" fmla="*/ 1 w 12"/>
                    <a:gd name="T15" fmla="*/ 9 h 11"/>
                    <a:gd name="T16" fmla="*/ 3 w 12"/>
                    <a:gd name="T17" fmla="*/ 5 h 11"/>
                    <a:gd name="T18" fmla="*/ 0 w 12"/>
                    <a:gd name="T19" fmla="*/ 3 h 11"/>
                    <a:gd name="T20" fmla="*/ 4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9" name="Freeform 369"/>
                <p:cNvSpPr>
                  <a:spLocks/>
                </p:cNvSpPr>
                <p:nvPr/>
              </p:nvSpPr>
              <p:spPr bwMode="auto">
                <a:xfrm>
                  <a:off x="840" y="2299"/>
                  <a:ext cx="11" cy="12"/>
                </a:xfrm>
                <a:custGeom>
                  <a:avLst/>
                  <a:gdLst>
                    <a:gd name="T0" fmla="*/ 4 w 11"/>
                    <a:gd name="T1" fmla="*/ 3 h 12"/>
                    <a:gd name="T2" fmla="*/ 6 w 11"/>
                    <a:gd name="T3" fmla="*/ 0 h 12"/>
                    <a:gd name="T4" fmla="*/ 8 w 11"/>
                    <a:gd name="T5" fmla="*/ 4 h 12"/>
                    <a:gd name="T6" fmla="*/ 11 w 11"/>
                    <a:gd name="T7" fmla="*/ 5 h 12"/>
                    <a:gd name="T8" fmla="*/ 8 w 11"/>
                    <a:gd name="T9" fmla="*/ 8 h 12"/>
                    <a:gd name="T10" fmla="*/ 8 w 11"/>
                    <a:gd name="T11" fmla="*/ 12 h 12"/>
                    <a:gd name="T12" fmla="*/ 5 w 11"/>
                    <a:gd name="T13" fmla="*/ 9 h 12"/>
                    <a:gd name="T14" fmla="*/ 1 w 11"/>
                    <a:gd name="T15" fmla="*/ 10 h 12"/>
                    <a:gd name="T16" fmla="*/ 2 w 11"/>
                    <a:gd name="T17" fmla="*/ 6 h 12"/>
                    <a:gd name="T18" fmla="*/ 0 w 11"/>
                    <a:gd name="T19" fmla="*/ 3 h 12"/>
                    <a:gd name="T20" fmla="*/ 4 w 11"/>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0" name="Freeform 370"/>
                <p:cNvSpPr>
                  <a:spLocks/>
                </p:cNvSpPr>
                <p:nvPr/>
              </p:nvSpPr>
              <p:spPr bwMode="auto">
                <a:xfrm>
                  <a:off x="886" y="2277"/>
                  <a:ext cx="11" cy="13"/>
                </a:xfrm>
                <a:custGeom>
                  <a:avLst/>
                  <a:gdLst>
                    <a:gd name="T0" fmla="*/ 3 w 11"/>
                    <a:gd name="T1" fmla="*/ 4 h 13"/>
                    <a:gd name="T2" fmla="*/ 7 w 11"/>
                    <a:gd name="T3" fmla="*/ 0 h 13"/>
                    <a:gd name="T4" fmla="*/ 8 w 11"/>
                    <a:gd name="T5" fmla="*/ 5 h 13"/>
                    <a:gd name="T6" fmla="*/ 11 w 11"/>
                    <a:gd name="T7" fmla="*/ 5 h 13"/>
                    <a:gd name="T8" fmla="*/ 8 w 11"/>
                    <a:gd name="T9" fmla="*/ 9 h 13"/>
                    <a:gd name="T10" fmla="*/ 8 w 11"/>
                    <a:gd name="T11" fmla="*/ 13 h 13"/>
                    <a:gd name="T12" fmla="*/ 5 w 11"/>
                    <a:gd name="T13" fmla="*/ 9 h 13"/>
                    <a:gd name="T14" fmla="*/ 0 w 11"/>
                    <a:gd name="T15" fmla="*/ 10 h 13"/>
                    <a:gd name="T16" fmla="*/ 2 w 11"/>
                    <a:gd name="T17" fmla="*/ 6 h 13"/>
                    <a:gd name="T18" fmla="*/ 0 w 11"/>
                    <a:gd name="T19" fmla="*/ 3 h 13"/>
                    <a:gd name="T20" fmla="*/ 3 w 11"/>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1" name="Freeform 371"/>
                <p:cNvSpPr>
                  <a:spLocks/>
                </p:cNvSpPr>
                <p:nvPr/>
              </p:nvSpPr>
              <p:spPr bwMode="auto">
                <a:xfrm>
                  <a:off x="529" y="2296"/>
                  <a:ext cx="238" cy="47"/>
                </a:xfrm>
                <a:custGeom>
                  <a:avLst/>
                  <a:gdLst>
                    <a:gd name="T0" fmla="*/ 237 w 238"/>
                    <a:gd name="T1" fmla="*/ 5 h 47"/>
                    <a:gd name="T2" fmla="*/ 232 w 238"/>
                    <a:gd name="T3" fmla="*/ 5 h 47"/>
                    <a:gd name="T4" fmla="*/ 224 w 238"/>
                    <a:gd name="T5" fmla="*/ 3 h 47"/>
                    <a:gd name="T6" fmla="*/ 212 w 238"/>
                    <a:gd name="T7" fmla="*/ 3 h 47"/>
                    <a:gd name="T8" fmla="*/ 200 w 238"/>
                    <a:gd name="T9" fmla="*/ 5 h 47"/>
                    <a:gd name="T10" fmla="*/ 186 w 238"/>
                    <a:gd name="T11" fmla="*/ 9 h 47"/>
                    <a:gd name="T12" fmla="*/ 172 w 238"/>
                    <a:gd name="T13" fmla="*/ 16 h 47"/>
                    <a:gd name="T14" fmla="*/ 160 w 238"/>
                    <a:gd name="T15" fmla="*/ 27 h 47"/>
                    <a:gd name="T16" fmla="*/ 154 w 238"/>
                    <a:gd name="T17" fmla="*/ 34 h 47"/>
                    <a:gd name="T18" fmla="*/ 148 w 238"/>
                    <a:gd name="T19" fmla="*/ 31 h 47"/>
                    <a:gd name="T20" fmla="*/ 137 w 238"/>
                    <a:gd name="T21" fmla="*/ 26 h 47"/>
                    <a:gd name="T22" fmla="*/ 123 w 238"/>
                    <a:gd name="T23" fmla="*/ 21 h 47"/>
                    <a:gd name="T24" fmla="*/ 107 w 238"/>
                    <a:gd name="T25" fmla="*/ 16 h 47"/>
                    <a:gd name="T26" fmla="*/ 91 w 238"/>
                    <a:gd name="T27" fmla="*/ 14 h 47"/>
                    <a:gd name="T28" fmla="*/ 76 w 238"/>
                    <a:gd name="T29" fmla="*/ 15 h 47"/>
                    <a:gd name="T30" fmla="*/ 65 w 238"/>
                    <a:gd name="T31" fmla="*/ 22 h 47"/>
                    <a:gd name="T32" fmla="*/ 61 w 238"/>
                    <a:gd name="T33" fmla="*/ 28 h 47"/>
                    <a:gd name="T34" fmla="*/ 59 w 238"/>
                    <a:gd name="T35" fmla="*/ 24 h 47"/>
                    <a:gd name="T36" fmla="*/ 55 w 238"/>
                    <a:gd name="T37" fmla="*/ 18 h 47"/>
                    <a:gd name="T38" fmla="*/ 49 w 238"/>
                    <a:gd name="T39" fmla="*/ 11 h 47"/>
                    <a:gd name="T40" fmla="*/ 41 w 238"/>
                    <a:gd name="T41" fmla="*/ 5 h 47"/>
                    <a:gd name="T42" fmla="*/ 31 w 238"/>
                    <a:gd name="T43" fmla="*/ 1 h 47"/>
                    <a:gd name="T44" fmla="*/ 20 w 238"/>
                    <a:gd name="T45" fmla="*/ 1 h 47"/>
                    <a:gd name="T46" fmla="*/ 7 w 238"/>
                    <a:gd name="T47" fmla="*/ 8 h 47"/>
                    <a:gd name="T48" fmla="*/ 1 w 238"/>
                    <a:gd name="T49" fmla="*/ 14 h 47"/>
                    <a:gd name="T50" fmla="*/ 4 w 238"/>
                    <a:gd name="T51" fmla="*/ 13 h 47"/>
                    <a:gd name="T52" fmla="*/ 10 w 238"/>
                    <a:gd name="T53" fmla="*/ 12 h 47"/>
                    <a:gd name="T54" fmla="*/ 17 w 238"/>
                    <a:gd name="T55" fmla="*/ 12 h 47"/>
                    <a:gd name="T56" fmla="*/ 26 w 238"/>
                    <a:gd name="T57" fmla="*/ 13 h 47"/>
                    <a:gd name="T58" fmla="*/ 36 w 238"/>
                    <a:gd name="T59" fmla="*/ 17 h 47"/>
                    <a:gd name="T60" fmla="*/ 45 w 238"/>
                    <a:gd name="T61" fmla="*/ 23 h 47"/>
                    <a:gd name="T62" fmla="*/ 54 w 238"/>
                    <a:gd name="T63" fmla="*/ 32 h 47"/>
                    <a:gd name="T64" fmla="*/ 59 w 238"/>
                    <a:gd name="T65" fmla="*/ 38 h 47"/>
                    <a:gd name="T66" fmla="*/ 60 w 238"/>
                    <a:gd name="T67" fmla="*/ 36 h 47"/>
                    <a:gd name="T68" fmla="*/ 63 w 238"/>
                    <a:gd name="T69" fmla="*/ 33 h 47"/>
                    <a:gd name="T70" fmla="*/ 68 w 238"/>
                    <a:gd name="T71" fmla="*/ 30 h 47"/>
                    <a:gd name="T72" fmla="*/ 74 w 238"/>
                    <a:gd name="T73" fmla="*/ 26 h 47"/>
                    <a:gd name="T74" fmla="*/ 82 w 238"/>
                    <a:gd name="T75" fmla="*/ 25 h 47"/>
                    <a:gd name="T76" fmla="*/ 92 w 238"/>
                    <a:gd name="T77" fmla="*/ 25 h 47"/>
                    <a:gd name="T78" fmla="*/ 103 w 238"/>
                    <a:gd name="T79" fmla="*/ 27 h 47"/>
                    <a:gd name="T80" fmla="*/ 149 w 238"/>
                    <a:gd name="T81" fmla="*/ 47 h 47"/>
                    <a:gd name="T82" fmla="*/ 167 w 238"/>
                    <a:gd name="T83" fmla="*/ 46 h 47"/>
                    <a:gd name="T84" fmla="*/ 169 w 238"/>
                    <a:gd name="T85" fmla="*/ 42 h 47"/>
                    <a:gd name="T86" fmla="*/ 173 w 238"/>
                    <a:gd name="T87" fmla="*/ 36 h 47"/>
                    <a:gd name="T88" fmla="*/ 179 w 238"/>
                    <a:gd name="T89" fmla="*/ 28 h 47"/>
                    <a:gd name="T90" fmla="*/ 188 w 238"/>
                    <a:gd name="T91" fmla="*/ 21 h 47"/>
                    <a:gd name="T92" fmla="*/ 199 w 238"/>
                    <a:gd name="T93" fmla="*/ 15 h 47"/>
                    <a:gd name="T94" fmla="*/ 212 w 238"/>
                    <a:gd name="T95" fmla="*/ 12 h 47"/>
                    <a:gd name="T96" fmla="*/ 228 w 238"/>
                    <a:gd name="T97" fmla="*/ 13 h 47"/>
                    <a:gd name="T98" fmla="*/ 238 w 238"/>
                    <a:gd name="T99" fmla="*/ 5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2" name="Freeform 372"/>
                <p:cNvSpPr>
                  <a:spLocks/>
                </p:cNvSpPr>
                <p:nvPr/>
              </p:nvSpPr>
              <p:spPr bwMode="auto">
                <a:xfrm>
                  <a:off x="897" y="2193"/>
                  <a:ext cx="110" cy="318"/>
                </a:xfrm>
                <a:custGeom>
                  <a:avLst/>
                  <a:gdLst>
                    <a:gd name="T0" fmla="*/ 12 w 110"/>
                    <a:gd name="T1" fmla="*/ 0 h 318"/>
                    <a:gd name="T2" fmla="*/ 17 w 110"/>
                    <a:gd name="T3" fmla="*/ 2 h 318"/>
                    <a:gd name="T4" fmla="*/ 26 w 110"/>
                    <a:gd name="T5" fmla="*/ 6 h 318"/>
                    <a:gd name="T6" fmla="*/ 38 w 110"/>
                    <a:gd name="T7" fmla="*/ 14 h 318"/>
                    <a:gd name="T8" fmla="*/ 51 w 110"/>
                    <a:gd name="T9" fmla="*/ 24 h 318"/>
                    <a:gd name="T10" fmla="*/ 64 w 110"/>
                    <a:gd name="T11" fmla="*/ 37 h 318"/>
                    <a:gd name="T12" fmla="*/ 75 w 110"/>
                    <a:gd name="T13" fmla="*/ 54 h 318"/>
                    <a:gd name="T14" fmla="*/ 82 w 110"/>
                    <a:gd name="T15" fmla="*/ 75 h 318"/>
                    <a:gd name="T16" fmla="*/ 110 w 110"/>
                    <a:gd name="T17" fmla="*/ 106 h 318"/>
                    <a:gd name="T18" fmla="*/ 108 w 110"/>
                    <a:gd name="T19" fmla="*/ 110 h 318"/>
                    <a:gd name="T20" fmla="*/ 99 w 110"/>
                    <a:gd name="T21" fmla="*/ 121 h 318"/>
                    <a:gd name="T22" fmla="*/ 88 w 110"/>
                    <a:gd name="T23" fmla="*/ 139 h 318"/>
                    <a:gd name="T24" fmla="*/ 76 w 110"/>
                    <a:gd name="T25" fmla="*/ 163 h 318"/>
                    <a:gd name="T26" fmla="*/ 65 w 110"/>
                    <a:gd name="T27" fmla="*/ 193 h 318"/>
                    <a:gd name="T28" fmla="*/ 57 w 110"/>
                    <a:gd name="T29" fmla="*/ 229 h 318"/>
                    <a:gd name="T30" fmla="*/ 55 w 110"/>
                    <a:gd name="T31" fmla="*/ 269 h 318"/>
                    <a:gd name="T32" fmla="*/ 59 w 110"/>
                    <a:gd name="T33" fmla="*/ 315 h 318"/>
                    <a:gd name="T34" fmla="*/ 36 w 110"/>
                    <a:gd name="T35" fmla="*/ 316 h 318"/>
                    <a:gd name="T36" fmla="*/ 36 w 110"/>
                    <a:gd name="T37" fmla="*/ 301 h 318"/>
                    <a:gd name="T38" fmla="*/ 36 w 110"/>
                    <a:gd name="T39" fmla="*/ 276 h 318"/>
                    <a:gd name="T40" fmla="*/ 38 w 110"/>
                    <a:gd name="T41" fmla="*/ 243 h 318"/>
                    <a:gd name="T42" fmla="*/ 42 w 110"/>
                    <a:gd name="T43" fmla="*/ 206 h 318"/>
                    <a:gd name="T44" fmla="*/ 48 w 110"/>
                    <a:gd name="T45" fmla="*/ 170 h 318"/>
                    <a:gd name="T46" fmla="*/ 57 w 110"/>
                    <a:gd name="T47" fmla="*/ 137 h 318"/>
                    <a:gd name="T48" fmla="*/ 69 w 110"/>
                    <a:gd name="T49" fmla="*/ 112 h 318"/>
                    <a:gd name="T50" fmla="*/ 65 w 110"/>
                    <a:gd name="T51" fmla="*/ 95 h 318"/>
                    <a:gd name="T52" fmla="*/ 65 w 110"/>
                    <a:gd name="T53" fmla="*/ 91 h 318"/>
                    <a:gd name="T54" fmla="*/ 64 w 110"/>
                    <a:gd name="T55" fmla="*/ 83 h 318"/>
                    <a:gd name="T56" fmla="*/ 62 w 110"/>
                    <a:gd name="T57" fmla="*/ 70 h 318"/>
                    <a:gd name="T58" fmla="*/ 57 w 110"/>
                    <a:gd name="T59" fmla="*/ 56 h 318"/>
                    <a:gd name="T60" fmla="*/ 49 w 110"/>
                    <a:gd name="T61" fmla="*/ 42 h 318"/>
                    <a:gd name="T62" fmla="*/ 38 w 110"/>
                    <a:gd name="T63" fmla="*/ 31 h 318"/>
                    <a:gd name="T64" fmla="*/ 22 w 110"/>
                    <a:gd name="T65" fmla="*/ 23 h 318"/>
                    <a:gd name="T66" fmla="*/ 0 w 110"/>
                    <a:gd name="T67" fmla="*/ 23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3" name="Freeform 373"/>
                <p:cNvSpPr>
                  <a:spLocks/>
                </p:cNvSpPr>
                <p:nvPr/>
              </p:nvSpPr>
              <p:spPr bwMode="auto">
                <a:xfrm>
                  <a:off x="985" y="2265"/>
                  <a:ext cx="31" cy="26"/>
                </a:xfrm>
                <a:custGeom>
                  <a:avLst/>
                  <a:gdLst>
                    <a:gd name="T0" fmla="*/ 3 w 31"/>
                    <a:gd name="T1" fmla="*/ 0 h 26"/>
                    <a:gd name="T2" fmla="*/ 0 w 31"/>
                    <a:gd name="T3" fmla="*/ 11 h 26"/>
                    <a:gd name="T4" fmla="*/ 25 w 31"/>
                    <a:gd name="T5" fmla="*/ 26 h 26"/>
                    <a:gd name="T6" fmla="*/ 31 w 31"/>
                    <a:gd name="T7" fmla="*/ 14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4" name="Freeform 374"/>
                <p:cNvSpPr>
                  <a:spLocks/>
                </p:cNvSpPr>
                <p:nvPr/>
              </p:nvSpPr>
              <p:spPr bwMode="auto">
                <a:xfrm>
                  <a:off x="605" y="2279"/>
                  <a:ext cx="35" cy="19"/>
                </a:xfrm>
                <a:custGeom>
                  <a:avLst/>
                  <a:gdLst>
                    <a:gd name="T0" fmla="*/ 0 w 35"/>
                    <a:gd name="T1" fmla="*/ 7 h 19"/>
                    <a:gd name="T2" fmla="*/ 4 w 35"/>
                    <a:gd name="T3" fmla="*/ 19 h 19"/>
                    <a:gd name="T4" fmla="*/ 35 w 35"/>
                    <a:gd name="T5" fmla="*/ 15 h 19"/>
                    <a:gd name="T6" fmla="*/ 33 w 35"/>
                    <a:gd name="T7" fmla="*/ 0 h 19"/>
                    <a:gd name="T8" fmla="*/ 0 w 35"/>
                    <a:gd name="T9" fmla="*/ 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5" name="Freeform 375"/>
                <p:cNvSpPr>
                  <a:spLocks/>
                </p:cNvSpPr>
                <p:nvPr/>
              </p:nvSpPr>
              <p:spPr bwMode="auto">
                <a:xfrm>
                  <a:off x="510" y="2288"/>
                  <a:ext cx="35" cy="19"/>
                </a:xfrm>
                <a:custGeom>
                  <a:avLst/>
                  <a:gdLst>
                    <a:gd name="T0" fmla="*/ 0 w 35"/>
                    <a:gd name="T1" fmla="*/ 6 h 19"/>
                    <a:gd name="T2" fmla="*/ 4 w 35"/>
                    <a:gd name="T3" fmla="*/ 19 h 19"/>
                    <a:gd name="T4" fmla="*/ 35 w 35"/>
                    <a:gd name="T5" fmla="*/ 14 h 19"/>
                    <a:gd name="T6" fmla="*/ 34 w 35"/>
                    <a:gd name="T7" fmla="*/ 0 h 19"/>
                    <a:gd name="T8" fmla="*/ 0 w 35"/>
                    <a:gd name="T9" fmla="*/ 6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6" name="Freeform 376"/>
                <p:cNvSpPr>
                  <a:spLocks/>
                </p:cNvSpPr>
                <p:nvPr/>
              </p:nvSpPr>
              <p:spPr bwMode="auto">
                <a:xfrm>
                  <a:off x="613" y="2304"/>
                  <a:ext cx="31" cy="212"/>
                </a:xfrm>
                <a:custGeom>
                  <a:avLst/>
                  <a:gdLst>
                    <a:gd name="T0" fmla="*/ 0 w 31"/>
                    <a:gd name="T1" fmla="*/ 2 h 212"/>
                    <a:gd name="T2" fmla="*/ 18 w 31"/>
                    <a:gd name="T3" fmla="*/ 0 h 212"/>
                    <a:gd name="T4" fmla="*/ 17 w 31"/>
                    <a:gd name="T5" fmla="*/ 8 h 212"/>
                    <a:gd name="T6" fmla="*/ 16 w 31"/>
                    <a:gd name="T7" fmla="*/ 28 h 212"/>
                    <a:gd name="T8" fmla="*/ 15 w 31"/>
                    <a:gd name="T9" fmla="*/ 58 h 212"/>
                    <a:gd name="T10" fmla="*/ 15 w 31"/>
                    <a:gd name="T11" fmla="*/ 93 h 212"/>
                    <a:gd name="T12" fmla="*/ 16 w 31"/>
                    <a:gd name="T13" fmla="*/ 130 h 212"/>
                    <a:gd name="T14" fmla="*/ 18 w 31"/>
                    <a:gd name="T15" fmla="*/ 164 h 212"/>
                    <a:gd name="T16" fmla="*/ 23 w 31"/>
                    <a:gd name="T17" fmla="*/ 191 h 212"/>
                    <a:gd name="T18" fmla="*/ 31 w 31"/>
                    <a:gd name="T19" fmla="*/ 209 h 212"/>
                    <a:gd name="T20" fmla="*/ 13 w 31"/>
                    <a:gd name="T21" fmla="*/ 212 h 212"/>
                    <a:gd name="T22" fmla="*/ 13 w 31"/>
                    <a:gd name="T23" fmla="*/ 209 h 212"/>
                    <a:gd name="T24" fmla="*/ 11 w 31"/>
                    <a:gd name="T25" fmla="*/ 200 h 212"/>
                    <a:gd name="T26" fmla="*/ 8 w 31"/>
                    <a:gd name="T27" fmla="*/ 184 h 212"/>
                    <a:gd name="T28" fmla="*/ 5 w 31"/>
                    <a:gd name="T29" fmla="*/ 162 h 212"/>
                    <a:gd name="T30" fmla="*/ 3 w 31"/>
                    <a:gd name="T31" fmla="*/ 133 h 212"/>
                    <a:gd name="T32" fmla="*/ 0 w 31"/>
                    <a:gd name="T33" fmla="*/ 96 h 212"/>
                    <a:gd name="T34" fmla="*/ 0 w 31"/>
                    <a:gd name="T35" fmla="*/ 53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7" name="Freeform 377"/>
                <p:cNvSpPr>
                  <a:spLocks/>
                </p:cNvSpPr>
                <p:nvPr/>
              </p:nvSpPr>
              <p:spPr bwMode="auto">
                <a:xfrm>
                  <a:off x="505" y="2311"/>
                  <a:ext cx="32" cy="212"/>
                </a:xfrm>
                <a:custGeom>
                  <a:avLst/>
                  <a:gdLst>
                    <a:gd name="T0" fmla="*/ 31 w 32"/>
                    <a:gd name="T1" fmla="*/ 67 h 212"/>
                    <a:gd name="T2" fmla="*/ 31 w 32"/>
                    <a:gd name="T3" fmla="*/ 51 h 212"/>
                    <a:gd name="T4" fmla="*/ 32 w 32"/>
                    <a:gd name="T5" fmla="*/ 36 h 212"/>
                    <a:gd name="T6" fmla="*/ 31 w 32"/>
                    <a:gd name="T7" fmla="*/ 19 h 212"/>
                    <a:gd name="T8" fmla="*/ 31 w 32"/>
                    <a:gd name="T9" fmla="*/ 2 h 212"/>
                    <a:gd name="T10" fmla="*/ 14 w 32"/>
                    <a:gd name="T11" fmla="*/ 0 h 212"/>
                    <a:gd name="T12" fmla="*/ 14 w 32"/>
                    <a:gd name="T13" fmla="*/ 8 h 212"/>
                    <a:gd name="T14" fmla="*/ 15 w 32"/>
                    <a:gd name="T15" fmla="*/ 28 h 212"/>
                    <a:gd name="T16" fmla="*/ 16 w 32"/>
                    <a:gd name="T17" fmla="*/ 58 h 212"/>
                    <a:gd name="T18" fmla="*/ 16 w 32"/>
                    <a:gd name="T19" fmla="*/ 93 h 212"/>
                    <a:gd name="T20" fmla="*/ 16 w 32"/>
                    <a:gd name="T21" fmla="*/ 129 h 212"/>
                    <a:gd name="T22" fmla="*/ 13 w 32"/>
                    <a:gd name="T23" fmla="*/ 163 h 212"/>
                    <a:gd name="T24" fmla="*/ 8 w 32"/>
                    <a:gd name="T25" fmla="*/ 191 h 212"/>
                    <a:gd name="T26" fmla="*/ 0 w 32"/>
                    <a:gd name="T27" fmla="*/ 209 h 212"/>
                    <a:gd name="T28" fmla="*/ 18 w 32"/>
                    <a:gd name="T29" fmla="*/ 212 h 212"/>
                    <a:gd name="T30" fmla="*/ 18 w 32"/>
                    <a:gd name="T31" fmla="*/ 210 h 212"/>
                    <a:gd name="T32" fmla="*/ 20 w 32"/>
                    <a:gd name="T33" fmla="*/ 203 h 212"/>
                    <a:gd name="T34" fmla="*/ 22 w 32"/>
                    <a:gd name="T35" fmla="*/ 192 h 212"/>
                    <a:gd name="T36" fmla="*/ 24 w 32"/>
                    <a:gd name="T37" fmla="*/ 177 h 212"/>
                    <a:gd name="T38" fmla="*/ 26 w 32"/>
                    <a:gd name="T39" fmla="*/ 157 h 212"/>
                    <a:gd name="T40" fmla="*/ 29 w 32"/>
                    <a:gd name="T41" fmla="*/ 132 h 212"/>
                    <a:gd name="T42" fmla="*/ 30 w 32"/>
                    <a:gd name="T43" fmla="*/ 102 h 212"/>
                    <a:gd name="T44" fmla="*/ 31 w 32"/>
                    <a:gd name="T45" fmla="*/ 6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8" name="Freeform 378"/>
                <p:cNvSpPr>
                  <a:spLocks/>
                </p:cNvSpPr>
                <p:nvPr/>
              </p:nvSpPr>
              <p:spPr bwMode="auto">
                <a:xfrm>
                  <a:off x="528" y="2386"/>
                  <a:ext cx="94" cy="50"/>
                </a:xfrm>
                <a:custGeom>
                  <a:avLst/>
                  <a:gdLst>
                    <a:gd name="T0" fmla="*/ 0 w 94"/>
                    <a:gd name="T1" fmla="*/ 0 h 50"/>
                    <a:gd name="T2" fmla="*/ 91 w 94"/>
                    <a:gd name="T3" fmla="*/ 0 h 50"/>
                    <a:gd name="T4" fmla="*/ 94 w 94"/>
                    <a:gd name="T5" fmla="*/ 47 h 50"/>
                    <a:gd name="T6" fmla="*/ 0 w 94"/>
                    <a:gd name="T7" fmla="*/ 50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9" name="Freeform 379"/>
                <p:cNvSpPr>
                  <a:spLocks/>
                </p:cNvSpPr>
                <p:nvPr/>
              </p:nvSpPr>
              <p:spPr bwMode="auto">
                <a:xfrm>
                  <a:off x="524" y="2424"/>
                  <a:ext cx="107" cy="69"/>
                </a:xfrm>
                <a:custGeom>
                  <a:avLst/>
                  <a:gdLst>
                    <a:gd name="T0" fmla="*/ 29 w 107"/>
                    <a:gd name="T1" fmla="*/ 3 h 69"/>
                    <a:gd name="T2" fmla="*/ 29 w 107"/>
                    <a:gd name="T3" fmla="*/ 38 h 69"/>
                    <a:gd name="T4" fmla="*/ 61 w 107"/>
                    <a:gd name="T5" fmla="*/ 38 h 69"/>
                    <a:gd name="T6" fmla="*/ 61 w 107"/>
                    <a:gd name="T7" fmla="*/ 0 h 69"/>
                    <a:gd name="T8" fmla="*/ 97 w 107"/>
                    <a:gd name="T9" fmla="*/ 0 h 69"/>
                    <a:gd name="T10" fmla="*/ 107 w 107"/>
                    <a:gd name="T11" fmla="*/ 65 h 69"/>
                    <a:gd name="T12" fmla="*/ 0 w 107"/>
                    <a:gd name="T13" fmla="*/ 69 h 69"/>
                    <a:gd name="T14" fmla="*/ 3 w 107"/>
                    <a:gd name="T15" fmla="*/ 3 h 69"/>
                    <a:gd name="T16" fmla="*/ 29 w 107"/>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0" name="Freeform 380"/>
                <p:cNvSpPr>
                  <a:spLocks/>
                </p:cNvSpPr>
                <p:nvPr/>
              </p:nvSpPr>
              <p:spPr bwMode="auto">
                <a:xfrm>
                  <a:off x="635" y="2339"/>
                  <a:ext cx="301" cy="182"/>
                </a:xfrm>
                <a:custGeom>
                  <a:avLst/>
                  <a:gdLst>
                    <a:gd name="T0" fmla="*/ 6 w 301"/>
                    <a:gd name="T1" fmla="*/ 146 h 182"/>
                    <a:gd name="T2" fmla="*/ 25 w 301"/>
                    <a:gd name="T3" fmla="*/ 143 h 182"/>
                    <a:gd name="T4" fmla="*/ 39 w 301"/>
                    <a:gd name="T5" fmla="*/ 59 h 182"/>
                    <a:gd name="T6" fmla="*/ 44 w 301"/>
                    <a:gd name="T7" fmla="*/ 78 h 182"/>
                    <a:gd name="T8" fmla="*/ 46 w 301"/>
                    <a:gd name="T9" fmla="*/ 120 h 182"/>
                    <a:gd name="T10" fmla="*/ 38 w 301"/>
                    <a:gd name="T11" fmla="*/ 147 h 182"/>
                    <a:gd name="T12" fmla="*/ 47 w 301"/>
                    <a:gd name="T13" fmla="*/ 145 h 182"/>
                    <a:gd name="T14" fmla="*/ 64 w 301"/>
                    <a:gd name="T15" fmla="*/ 142 h 182"/>
                    <a:gd name="T16" fmla="*/ 85 w 301"/>
                    <a:gd name="T17" fmla="*/ 142 h 182"/>
                    <a:gd name="T18" fmla="*/ 105 w 301"/>
                    <a:gd name="T19" fmla="*/ 148 h 182"/>
                    <a:gd name="T20" fmla="*/ 122 w 301"/>
                    <a:gd name="T21" fmla="*/ 162 h 182"/>
                    <a:gd name="T22" fmla="*/ 132 w 301"/>
                    <a:gd name="T23" fmla="*/ 146 h 182"/>
                    <a:gd name="T24" fmla="*/ 138 w 301"/>
                    <a:gd name="T25" fmla="*/ 100 h 182"/>
                    <a:gd name="T26" fmla="*/ 121 w 301"/>
                    <a:gd name="T27" fmla="*/ 55 h 182"/>
                    <a:gd name="T28" fmla="*/ 128 w 301"/>
                    <a:gd name="T29" fmla="*/ 62 h 182"/>
                    <a:gd name="T30" fmla="*/ 138 w 301"/>
                    <a:gd name="T31" fmla="*/ 79 h 182"/>
                    <a:gd name="T32" fmla="*/ 146 w 301"/>
                    <a:gd name="T33" fmla="*/ 103 h 182"/>
                    <a:gd name="T34" fmla="*/ 146 w 301"/>
                    <a:gd name="T35" fmla="*/ 134 h 182"/>
                    <a:gd name="T36" fmla="*/ 133 w 301"/>
                    <a:gd name="T37" fmla="*/ 171 h 182"/>
                    <a:gd name="T38" fmla="*/ 169 w 301"/>
                    <a:gd name="T39" fmla="*/ 150 h 182"/>
                    <a:gd name="T40" fmla="*/ 174 w 301"/>
                    <a:gd name="T41" fmla="*/ 136 h 182"/>
                    <a:gd name="T42" fmla="*/ 168 w 301"/>
                    <a:gd name="T43" fmla="*/ 101 h 182"/>
                    <a:gd name="T44" fmla="*/ 174 w 301"/>
                    <a:gd name="T45" fmla="*/ 106 h 182"/>
                    <a:gd name="T46" fmla="*/ 184 w 301"/>
                    <a:gd name="T47" fmla="*/ 124 h 182"/>
                    <a:gd name="T48" fmla="*/ 207 w 301"/>
                    <a:gd name="T49" fmla="*/ 150 h 182"/>
                    <a:gd name="T50" fmla="*/ 219 w 301"/>
                    <a:gd name="T51" fmla="*/ 127 h 182"/>
                    <a:gd name="T52" fmla="*/ 230 w 301"/>
                    <a:gd name="T53" fmla="*/ 72 h 182"/>
                    <a:gd name="T54" fmla="*/ 217 w 301"/>
                    <a:gd name="T55" fmla="*/ 27 h 182"/>
                    <a:gd name="T56" fmla="*/ 214 w 301"/>
                    <a:gd name="T57" fmla="*/ 15 h 182"/>
                    <a:gd name="T58" fmla="*/ 222 w 301"/>
                    <a:gd name="T59" fmla="*/ 18 h 182"/>
                    <a:gd name="T60" fmla="*/ 233 w 301"/>
                    <a:gd name="T61" fmla="*/ 42 h 182"/>
                    <a:gd name="T62" fmla="*/ 240 w 301"/>
                    <a:gd name="T63" fmla="*/ 95 h 182"/>
                    <a:gd name="T64" fmla="*/ 217 w 301"/>
                    <a:gd name="T65" fmla="*/ 152 h 182"/>
                    <a:gd name="T66" fmla="*/ 273 w 301"/>
                    <a:gd name="T67" fmla="*/ 157 h 182"/>
                    <a:gd name="T68" fmla="*/ 282 w 301"/>
                    <a:gd name="T69" fmla="*/ 128 h 182"/>
                    <a:gd name="T70" fmla="*/ 291 w 301"/>
                    <a:gd name="T71" fmla="*/ 87 h 182"/>
                    <a:gd name="T72" fmla="*/ 296 w 301"/>
                    <a:gd name="T73" fmla="*/ 44 h 182"/>
                    <a:gd name="T74" fmla="*/ 291 w 301"/>
                    <a:gd name="T75" fmla="*/ 12 h 182"/>
                    <a:gd name="T76" fmla="*/ 281 w 301"/>
                    <a:gd name="T77" fmla="*/ 2 h 182"/>
                    <a:gd name="T78" fmla="*/ 287 w 301"/>
                    <a:gd name="T79" fmla="*/ 0 h 182"/>
                    <a:gd name="T80" fmla="*/ 296 w 301"/>
                    <a:gd name="T81" fmla="*/ 5 h 182"/>
                    <a:gd name="T82" fmla="*/ 301 w 301"/>
                    <a:gd name="T83" fmla="*/ 28 h 182"/>
                    <a:gd name="T84" fmla="*/ 298 w 301"/>
                    <a:gd name="T85" fmla="*/ 76 h 182"/>
                    <a:gd name="T86" fmla="*/ 280 w 301"/>
                    <a:gd name="T87" fmla="*/ 162 h 182"/>
                    <a:gd name="T88" fmla="*/ 119 w 301"/>
                    <a:gd name="T89" fmla="*/ 182 h 182"/>
                    <a:gd name="T90" fmla="*/ 118 w 301"/>
                    <a:gd name="T91" fmla="*/ 178 h 182"/>
                    <a:gd name="T92" fmla="*/ 112 w 301"/>
                    <a:gd name="T93" fmla="*/ 168 h 182"/>
                    <a:gd name="T94" fmla="*/ 100 w 301"/>
                    <a:gd name="T95" fmla="*/ 158 h 182"/>
                    <a:gd name="T96" fmla="*/ 80 w 301"/>
                    <a:gd name="T97" fmla="*/ 152 h 182"/>
                    <a:gd name="T98" fmla="*/ 48 w 301"/>
                    <a:gd name="T99" fmla="*/ 155 h 182"/>
                    <a:gd name="T100" fmla="*/ 30 w 301"/>
                    <a:gd name="T101" fmla="*/ 161 h 182"/>
                    <a:gd name="T102" fmla="*/ 13 w 301"/>
                    <a:gd name="T103" fmla="*/ 160 h 182"/>
                    <a:gd name="T104" fmla="*/ 0 w 301"/>
                    <a:gd name="T105" fmla="*/ 140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1" name="Freeform 381"/>
                <p:cNvSpPr>
                  <a:spLocks/>
                </p:cNvSpPr>
                <p:nvPr/>
              </p:nvSpPr>
              <p:spPr bwMode="auto">
                <a:xfrm>
                  <a:off x="729" y="2103"/>
                  <a:ext cx="187" cy="166"/>
                </a:xfrm>
                <a:custGeom>
                  <a:avLst/>
                  <a:gdLst>
                    <a:gd name="T0" fmla="*/ 182 w 187"/>
                    <a:gd name="T1" fmla="*/ 59 h 166"/>
                    <a:gd name="T2" fmla="*/ 177 w 187"/>
                    <a:gd name="T3" fmla="*/ 53 h 166"/>
                    <a:gd name="T4" fmla="*/ 173 w 187"/>
                    <a:gd name="T5" fmla="*/ 49 h 166"/>
                    <a:gd name="T6" fmla="*/ 165 w 187"/>
                    <a:gd name="T7" fmla="*/ 42 h 166"/>
                    <a:gd name="T8" fmla="*/ 146 w 187"/>
                    <a:gd name="T9" fmla="*/ 17 h 166"/>
                    <a:gd name="T10" fmla="*/ 149 w 187"/>
                    <a:gd name="T11" fmla="*/ 37 h 166"/>
                    <a:gd name="T12" fmla="*/ 138 w 187"/>
                    <a:gd name="T13" fmla="*/ 35 h 166"/>
                    <a:gd name="T14" fmla="*/ 130 w 187"/>
                    <a:gd name="T15" fmla="*/ 35 h 166"/>
                    <a:gd name="T16" fmla="*/ 109 w 187"/>
                    <a:gd name="T17" fmla="*/ 4 h 166"/>
                    <a:gd name="T18" fmla="*/ 118 w 187"/>
                    <a:gd name="T19" fmla="*/ 37 h 166"/>
                    <a:gd name="T20" fmla="*/ 109 w 187"/>
                    <a:gd name="T21" fmla="*/ 36 h 166"/>
                    <a:gd name="T22" fmla="*/ 97 w 187"/>
                    <a:gd name="T23" fmla="*/ 38 h 166"/>
                    <a:gd name="T24" fmla="*/ 90 w 187"/>
                    <a:gd name="T25" fmla="*/ 18 h 166"/>
                    <a:gd name="T26" fmla="*/ 80 w 187"/>
                    <a:gd name="T27" fmla="*/ 34 h 166"/>
                    <a:gd name="T28" fmla="*/ 77 w 187"/>
                    <a:gd name="T29" fmla="*/ 47 h 166"/>
                    <a:gd name="T30" fmla="*/ 65 w 187"/>
                    <a:gd name="T31" fmla="*/ 57 h 166"/>
                    <a:gd name="T32" fmla="*/ 58 w 187"/>
                    <a:gd name="T33" fmla="*/ 62 h 166"/>
                    <a:gd name="T34" fmla="*/ 32 w 187"/>
                    <a:gd name="T35" fmla="*/ 70 h 166"/>
                    <a:gd name="T36" fmla="*/ 46 w 187"/>
                    <a:gd name="T37" fmla="*/ 74 h 166"/>
                    <a:gd name="T38" fmla="*/ 35 w 187"/>
                    <a:gd name="T39" fmla="*/ 84 h 166"/>
                    <a:gd name="T40" fmla="*/ 29 w 187"/>
                    <a:gd name="T41" fmla="*/ 93 h 166"/>
                    <a:gd name="T42" fmla="*/ 0 w 187"/>
                    <a:gd name="T43" fmla="*/ 105 h 166"/>
                    <a:gd name="T44" fmla="*/ 29 w 187"/>
                    <a:gd name="T45" fmla="*/ 105 h 166"/>
                    <a:gd name="T46" fmla="*/ 22 w 187"/>
                    <a:gd name="T47" fmla="*/ 126 h 166"/>
                    <a:gd name="T48" fmla="*/ 37 w 187"/>
                    <a:gd name="T49" fmla="*/ 128 h 166"/>
                    <a:gd name="T50" fmla="*/ 39 w 187"/>
                    <a:gd name="T51" fmla="*/ 115 h 166"/>
                    <a:gd name="T52" fmla="*/ 45 w 187"/>
                    <a:gd name="T53" fmla="*/ 101 h 166"/>
                    <a:gd name="T54" fmla="*/ 56 w 187"/>
                    <a:gd name="T55" fmla="*/ 88 h 166"/>
                    <a:gd name="T56" fmla="*/ 71 w 187"/>
                    <a:gd name="T57" fmla="*/ 76 h 166"/>
                    <a:gd name="T58" fmla="*/ 89 w 187"/>
                    <a:gd name="T59" fmla="*/ 66 h 166"/>
                    <a:gd name="T60" fmla="*/ 105 w 187"/>
                    <a:gd name="T61" fmla="*/ 59 h 166"/>
                    <a:gd name="T62" fmla="*/ 120 w 187"/>
                    <a:gd name="T63" fmla="*/ 55 h 166"/>
                    <a:gd name="T64" fmla="*/ 134 w 187"/>
                    <a:gd name="T65" fmla="*/ 55 h 166"/>
                    <a:gd name="T66" fmla="*/ 147 w 187"/>
                    <a:gd name="T67" fmla="*/ 57 h 166"/>
                    <a:gd name="T68" fmla="*/ 157 w 187"/>
                    <a:gd name="T69" fmla="*/ 61 h 166"/>
                    <a:gd name="T70" fmla="*/ 163 w 187"/>
                    <a:gd name="T71" fmla="*/ 65 h 166"/>
                    <a:gd name="T72" fmla="*/ 166 w 187"/>
                    <a:gd name="T73" fmla="*/ 69 h 166"/>
                    <a:gd name="T74" fmla="*/ 168 w 187"/>
                    <a:gd name="T75" fmla="*/ 74 h 166"/>
                    <a:gd name="T76" fmla="*/ 169 w 187"/>
                    <a:gd name="T77" fmla="*/ 86 h 166"/>
                    <a:gd name="T78" fmla="*/ 165 w 187"/>
                    <a:gd name="T79" fmla="*/ 101 h 166"/>
                    <a:gd name="T80" fmla="*/ 155 w 187"/>
                    <a:gd name="T81" fmla="*/ 115 h 166"/>
                    <a:gd name="T82" fmla="*/ 142 w 187"/>
                    <a:gd name="T83" fmla="*/ 128 h 166"/>
                    <a:gd name="T84" fmla="*/ 124 w 187"/>
                    <a:gd name="T85" fmla="*/ 140 h 166"/>
                    <a:gd name="T86" fmla="*/ 105 w 187"/>
                    <a:gd name="T87" fmla="*/ 148 h 166"/>
                    <a:gd name="T88" fmla="*/ 87 w 187"/>
                    <a:gd name="T89" fmla="*/ 153 h 166"/>
                    <a:gd name="T90" fmla="*/ 70 w 187"/>
                    <a:gd name="T91" fmla="*/ 154 h 166"/>
                    <a:gd name="T92" fmla="*/ 56 w 187"/>
                    <a:gd name="T93" fmla="*/ 152 h 166"/>
                    <a:gd name="T94" fmla="*/ 46 w 187"/>
                    <a:gd name="T95" fmla="*/ 146 h 166"/>
                    <a:gd name="T96" fmla="*/ 22 w 187"/>
                    <a:gd name="T97" fmla="*/ 140 h 166"/>
                    <a:gd name="T98" fmla="*/ 23 w 187"/>
                    <a:gd name="T99" fmla="*/ 142 h 166"/>
                    <a:gd name="T100" fmla="*/ 29 w 187"/>
                    <a:gd name="T101" fmla="*/ 152 h 166"/>
                    <a:gd name="T102" fmla="*/ 42 w 187"/>
                    <a:gd name="T103" fmla="*/ 161 h 166"/>
                    <a:gd name="T104" fmla="*/ 60 w 187"/>
                    <a:gd name="T105" fmla="*/ 165 h 166"/>
                    <a:gd name="T106" fmla="*/ 82 w 187"/>
                    <a:gd name="T107" fmla="*/ 165 h 166"/>
                    <a:gd name="T108" fmla="*/ 106 w 187"/>
                    <a:gd name="T109" fmla="*/ 159 h 166"/>
                    <a:gd name="T110" fmla="*/ 131 w 187"/>
                    <a:gd name="T111" fmla="*/ 148 h 166"/>
                    <a:gd name="T112" fmla="*/ 153 w 187"/>
                    <a:gd name="T113" fmla="*/ 134 h 166"/>
                    <a:gd name="T114" fmla="*/ 170 w 187"/>
                    <a:gd name="T115" fmla="*/ 117 h 166"/>
                    <a:gd name="T116" fmla="*/ 182 w 187"/>
                    <a:gd name="T117" fmla="*/ 99 h 166"/>
                    <a:gd name="T118" fmla="*/ 187 w 187"/>
                    <a:gd name="T119" fmla="*/ 81 h 166"/>
                    <a:gd name="T120" fmla="*/ 185 w 187"/>
                    <a:gd name="T121" fmla="*/ 65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2" name="Freeform 382"/>
                <p:cNvSpPr>
                  <a:spLocks/>
                </p:cNvSpPr>
                <p:nvPr/>
              </p:nvSpPr>
              <p:spPr bwMode="auto">
                <a:xfrm>
                  <a:off x="751" y="2235"/>
                  <a:ext cx="19" cy="7"/>
                </a:xfrm>
                <a:custGeom>
                  <a:avLst/>
                  <a:gdLst>
                    <a:gd name="T0" fmla="*/ 17 w 19"/>
                    <a:gd name="T1" fmla="*/ 4 h 7"/>
                    <a:gd name="T2" fmla="*/ 16 w 19"/>
                    <a:gd name="T3" fmla="*/ 3 h 7"/>
                    <a:gd name="T4" fmla="*/ 16 w 19"/>
                    <a:gd name="T5" fmla="*/ 2 h 7"/>
                    <a:gd name="T6" fmla="*/ 16 w 19"/>
                    <a:gd name="T7" fmla="*/ 2 h 7"/>
                    <a:gd name="T8" fmla="*/ 16 w 19"/>
                    <a:gd name="T9" fmla="*/ 0 h 7"/>
                    <a:gd name="T10" fmla="*/ 0 w 19"/>
                    <a:gd name="T11" fmla="*/ 0 h 7"/>
                    <a:gd name="T12" fmla="*/ 0 w 19"/>
                    <a:gd name="T13" fmla="*/ 2 h 7"/>
                    <a:gd name="T14" fmla="*/ 0 w 19"/>
                    <a:gd name="T15" fmla="*/ 4 h 7"/>
                    <a:gd name="T16" fmla="*/ 1 w 19"/>
                    <a:gd name="T17" fmla="*/ 6 h 7"/>
                    <a:gd name="T18" fmla="*/ 1 w 19"/>
                    <a:gd name="T19" fmla="*/ 7 h 7"/>
                    <a:gd name="T20" fmla="*/ 19 w 19"/>
                    <a:gd name="T21" fmla="*/ 7 h 7"/>
                    <a:gd name="T22" fmla="*/ 18 w 19"/>
                    <a:gd name="T23" fmla="*/ 6 h 7"/>
                    <a:gd name="T24" fmla="*/ 18 w 19"/>
                    <a:gd name="T25" fmla="*/ 6 h 7"/>
                    <a:gd name="T26" fmla="*/ 17 w 19"/>
                    <a:gd name="T27" fmla="*/ 5 h 7"/>
                    <a:gd name="T28" fmla="*/ 17 w 19"/>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3" name="Freeform 383"/>
                <p:cNvSpPr>
                  <a:spLocks/>
                </p:cNvSpPr>
                <p:nvPr/>
              </p:nvSpPr>
              <p:spPr bwMode="auto">
                <a:xfrm>
                  <a:off x="982" y="2240"/>
                  <a:ext cx="38" cy="26"/>
                </a:xfrm>
                <a:custGeom>
                  <a:avLst/>
                  <a:gdLst>
                    <a:gd name="T0" fmla="*/ 17 w 38"/>
                    <a:gd name="T1" fmla="*/ 20 h 26"/>
                    <a:gd name="T2" fmla="*/ 13 w 38"/>
                    <a:gd name="T3" fmla="*/ 18 h 26"/>
                    <a:gd name="T4" fmla="*/ 10 w 38"/>
                    <a:gd name="T5" fmla="*/ 16 h 26"/>
                    <a:gd name="T6" fmla="*/ 9 w 38"/>
                    <a:gd name="T7" fmla="*/ 14 h 26"/>
                    <a:gd name="T8" fmla="*/ 8 w 38"/>
                    <a:gd name="T9" fmla="*/ 12 h 26"/>
                    <a:gd name="T10" fmla="*/ 9 w 38"/>
                    <a:gd name="T11" fmla="*/ 10 h 26"/>
                    <a:gd name="T12" fmla="*/ 11 w 38"/>
                    <a:gd name="T13" fmla="*/ 8 h 26"/>
                    <a:gd name="T14" fmla="*/ 13 w 38"/>
                    <a:gd name="T15" fmla="*/ 7 h 26"/>
                    <a:gd name="T16" fmla="*/ 14 w 38"/>
                    <a:gd name="T17" fmla="*/ 6 h 26"/>
                    <a:gd name="T18" fmla="*/ 17 w 38"/>
                    <a:gd name="T19" fmla="*/ 6 h 26"/>
                    <a:gd name="T20" fmla="*/ 19 w 38"/>
                    <a:gd name="T21" fmla="*/ 5 h 26"/>
                    <a:gd name="T22" fmla="*/ 23 w 38"/>
                    <a:gd name="T23" fmla="*/ 6 h 26"/>
                    <a:gd name="T24" fmla="*/ 26 w 38"/>
                    <a:gd name="T25" fmla="*/ 7 h 26"/>
                    <a:gd name="T26" fmla="*/ 28 w 38"/>
                    <a:gd name="T27" fmla="*/ 9 h 26"/>
                    <a:gd name="T28" fmla="*/ 30 w 38"/>
                    <a:gd name="T29" fmla="*/ 12 h 26"/>
                    <a:gd name="T30" fmla="*/ 38 w 38"/>
                    <a:gd name="T31" fmla="*/ 9 h 26"/>
                    <a:gd name="T32" fmla="*/ 35 w 38"/>
                    <a:gd name="T33" fmla="*/ 5 h 26"/>
                    <a:gd name="T34" fmla="*/ 30 w 38"/>
                    <a:gd name="T35" fmla="*/ 1 h 26"/>
                    <a:gd name="T36" fmla="*/ 23 w 38"/>
                    <a:gd name="T37" fmla="*/ 0 h 26"/>
                    <a:gd name="T38" fmla="*/ 16 w 38"/>
                    <a:gd name="T39" fmla="*/ 0 h 26"/>
                    <a:gd name="T40" fmla="*/ 10 w 38"/>
                    <a:gd name="T41" fmla="*/ 1 h 26"/>
                    <a:gd name="T42" fmla="*/ 6 w 38"/>
                    <a:gd name="T43" fmla="*/ 3 h 26"/>
                    <a:gd name="T44" fmla="*/ 2 w 38"/>
                    <a:gd name="T45" fmla="*/ 7 h 26"/>
                    <a:gd name="T46" fmla="*/ 1 w 38"/>
                    <a:gd name="T47" fmla="*/ 9 h 26"/>
                    <a:gd name="T48" fmla="*/ 0 w 38"/>
                    <a:gd name="T49" fmla="*/ 11 h 26"/>
                    <a:gd name="T50" fmla="*/ 0 w 38"/>
                    <a:gd name="T51" fmla="*/ 13 h 26"/>
                    <a:gd name="T52" fmla="*/ 1 w 38"/>
                    <a:gd name="T53" fmla="*/ 18 h 26"/>
                    <a:gd name="T54" fmla="*/ 5 w 38"/>
                    <a:gd name="T55" fmla="*/ 22 h 26"/>
                    <a:gd name="T56" fmla="*/ 12 w 38"/>
                    <a:gd name="T57" fmla="*/ 24 h 26"/>
                    <a:gd name="T58" fmla="*/ 19 w 38"/>
                    <a:gd name="T59" fmla="*/ 26 h 26"/>
                    <a:gd name="T60" fmla="*/ 25 w 38"/>
                    <a:gd name="T61" fmla="*/ 25 h 26"/>
                    <a:gd name="T62" fmla="*/ 30 w 38"/>
                    <a:gd name="T63" fmla="*/ 23 h 26"/>
                    <a:gd name="T64" fmla="*/ 35 w 38"/>
                    <a:gd name="T65" fmla="*/ 20 h 26"/>
                    <a:gd name="T66" fmla="*/ 37 w 38"/>
                    <a:gd name="T67" fmla="*/ 17 h 26"/>
                    <a:gd name="T68" fmla="*/ 27 w 38"/>
                    <a:gd name="T69" fmla="*/ 17 h 26"/>
                    <a:gd name="T70" fmla="*/ 25 w 38"/>
                    <a:gd name="T71" fmla="*/ 18 h 26"/>
                    <a:gd name="T72" fmla="*/ 23 w 38"/>
                    <a:gd name="T73" fmla="*/ 19 h 26"/>
                    <a:gd name="T74" fmla="*/ 20 w 38"/>
                    <a:gd name="T75" fmla="*/ 2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4" name="Freeform 384"/>
                <p:cNvSpPr>
                  <a:spLocks/>
                </p:cNvSpPr>
                <p:nvPr/>
              </p:nvSpPr>
              <p:spPr bwMode="auto">
                <a:xfrm>
                  <a:off x="1010" y="2252"/>
                  <a:ext cx="11" cy="5"/>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3 h 5"/>
                    <a:gd name="T14" fmla="*/ 1 w 11"/>
                    <a:gd name="T15" fmla="*/ 4 h 5"/>
                    <a:gd name="T16" fmla="*/ 0 w 11"/>
                    <a:gd name="T17" fmla="*/ 5 h 5"/>
                    <a:gd name="T18" fmla="*/ 10 w 11"/>
                    <a:gd name="T19" fmla="*/ 5 h 5"/>
                    <a:gd name="T20" fmla="*/ 10 w 11"/>
                    <a:gd name="T21" fmla="*/ 4 h 5"/>
                    <a:gd name="T22" fmla="*/ 11 w 11"/>
                    <a:gd name="T23" fmla="*/ 3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5" name="Freeform 385"/>
                <p:cNvSpPr>
                  <a:spLocks/>
                </p:cNvSpPr>
                <p:nvPr/>
              </p:nvSpPr>
              <p:spPr bwMode="auto">
                <a:xfrm>
                  <a:off x="505" y="2258"/>
                  <a:ext cx="43" cy="27"/>
                </a:xfrm>
                <a:custGeom>
                  <a:avLst/>
                  <a:gdLst>
                    <a:gd name="T0" fmla="*/ 33 w 43"/>
                    <a:gd name="T1" fmla="*/ 15 h 27"/>
                    <a:gd name="T2" fmla="*/ 32 w 43"/>
                    <a:gd name="T3" fmla="*/ 18 h 27"/>
                    <a:gd name="T4" fmla="*/ 28 w 43"/>
                    <a:gd name="T5" fmla="*/ 20 h 27"/>
                    <a:gd name="T6" fmla="*/ 24 w 43"/>
                    <a:gd name="T7" fmla="*/ 21 h 27"/>
                    <a:gd name="T8" fmla="*/ 19 w 43"/>
                    <a:gd name="T9" fmla="*/ 21 h 27"/>
                    <a:gd name="T10" fmla="*/ 15 w 43"/>
                    <a:gd name="T11" fmla="*/ 20 h 27"/>
                    <a:gd name="T12" fmla="*/ 12 w 43"/>
                    <a:gd name="T13" fmla="*/ 18 h 27"/>
                    <a:gd name="T14" fmla="*/ 10 w 43"/>
                    <a:gd name="T15" fmla="*/ 15 h 27"/>
                    <a:gd name="T16" fmla="*/ 10 w 43"/>
                    <a:gd name="T17" fmla="*/ 13 h 27"/>
                    <a:gd name="T18" fmla="*/ 11 w 43"/>
                    <a:gd name="T19" fmla="*/ 11 h 27"/>
                    <a:gd name="T20" fmla="*/ 13 w 43"/>
                    <a:gd name="T21" fmla="*/ 9 h 27"/>
                    <a:gd name="T22" fmla="*/ 14 w 43"/>
                    <a:gd name="T23" fmla="*/ 7 h 27"/>
                    <a:gd name="T24" fmla="*/ 17 w 43"/>
                    <a:gd name="T25" fmla="*/ 7 h 27"/>
                    <a:gd name="T26" fmla="*/ 19 w 43"/>
                    <a:gd name="T27" fmla="*/ 6 h 27"/>
                    <a:gd name="T28" fmla="*/ 21 w 43"/>
                    <a:gd name="T29" fmla="*/ 6 h 27"/>
                    <a:gd name="T30" fmla="*/ 24 w 43"/>
                    <a:gd name="T31" fmla="*/ 6 h 27"/>
                    <a:gd name="T32" fmla="*/ 27 w 43"/>
                    <a:gd name="T33" fmla="*/ 6 h 27"/>
                    <a:gd name="T34" fmla="*/ 29 w 43"/>
                    <a:gd name="T35" fmla="*/ 7 h 27"/>
                    <a:gd name="T36" fmla="*/ 31 w 43"/>
                    <a:gd name="T37" fmla="*/ 8 h 27"/>
                    <a:gd name="T38" fmla="*/ 40 w 43"/>
                    <a:gd name="T39" fmla="*/ 6 h 27"/>
                    <a:gd name="T40" fmla="*/ 36 w 43"/>
                    <a:gd name="T41" fmla="*/ 3 h 27"/>
                    <a:gd name="T42" fmla="*/ 31 w 43"/>
                    <a:gd name="T43" fmla="*/ 1 h 27"/>
                    <a:gd name="T44" fmla="*/ 25 w 43"/>
                    <a:gd name="T45" fmla="*/ 0 h 27"/>
                    <a:gd name="T46" fmla="*/ 18 w 43"/>
                    <a:gd name="T47" fmla="*/ 0 h 27"/>
                    <a:gd name="T48" fmla="*/ 12 w 43"/>
                    <a:gd name="T49" fmla="*/ 1 h 27"/>
                    <a:gd name="T50" fmla="*/ 7 w 43"/>
                    <a:gd name="T51" fmla="*/ 4 h 27"/>
                    <a:gd name="T52" fmla="*/ 3 w 43"/>
                    <a:gd name="T53" fmla="*/ 7 h 27"/>
                    <a:gd name="T54" fmla="*/ 1 w 43"/>
                    <a:gd name="T55" fmla="*/ 10 h 27"/>
                    <a:gd name="T56" fmla="*/ 0 w 43"/>
                    <a:gd name="T57" fmla="*/ 12 h 27"/>
                    <a:gd name="T58" fmla="*/ 0 w 43"/>
                    <a:gd name="T59" fmla="*/ 14 h 27"/>
                    <a:gd name="T60" fmla="*/ 2 w 43"/>
                    <a:gd name="T61" fmla="*/ 19 h 27"/>
                    <a:gd name="T62" fmla="*/ 7 w 43"/>
                    <a:gd name="T63" fmla="*/ 23 h 27"/>
                    <a:gd name="T64" fmla="*/ 13 w 43"/>
                    <a:gd name="T65" fmla="*/ 26 h 27"/>
                    <a:gd name="T66" fmla="*/ 21 w 43"/>
                    <a:gd name="T67" fmla="*/ 27 h 27"/>
                    <a:gd name="T68" fmla="*/ 30 w 43"/>
                    <a:gd name="T69" fmla="*/ 26 h 27"/>
                    <a:gd name="T70" fmla="*/ 37 w 43"/>
                    <a:gd name="T71" fmla="*/ 23 h 27"/>
                    <a:gd name="T72" fmla="*/ 41 w 43"/>
                    <a:gd name="T73" fmla="*/ 19 h 27"/>
                    <a:gd name="T74" fmla="*/ 43 w 43"/>
                    <a:gd name="T75" fmla="*/ 14 h 27"/>
                    <a:gd name="T76" fmla="*/ 43 w 43"/>
                    <a:gd name="T77" fmla="*/ 12 h 27"/>
                    <a:gd name="T78" fmla="*/ 43 w 43"/>
                    <a:gd name="T79" fmla="*/ 12 h 27"/>
                    <a:gd name="T80" fmla="*/ 34 w 43"/>
                    <a:gd name="T81" fmla="*/ 12 h 27"/>
                    <a:gd name="T82" fmla="*/ 34 w 43"/>
                    <a:gd name="T83" fmla="*/ 13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6" name="Freeform 386"/>
                <p:cNvSpPr>
                  <a:spLocks/>
                </p:cNvSpPr>
                <p:nvPr/>
              </p:nvSpPr>
              <p:spPr bwMode="auto">
                <a:xfrm>
                  <a:off x="536" y="2266"/>
                  <a:ext cx="13" cy="3"/>
                </a:xfrm>
                <a:custGeom>
                  <a:avLst/>
                  <a:gdLst>
                    <a:gd name="T0" fmla="*/ 0 w 13"/>
                    <a:gd name="T1" fmla="*/ 0 h 3"/>
                    <a:gd name="T2" fmla="*/ 1 w 13"/>
                    <a:gd name="T3" fmla="*/ 1 h 3"/>
                    <a:gd name="T4" fmla="*/ 2 w 13"/>
                    <a:gd name="T5" fmla="*/ 2 h 3"/>
                    <a:gd name="T6" fmla="*/ 2 w 13"/>
                    <a:gd name="T7" fmla="*/ 2 h 3"/>
                    <a:gd name="T8" fmla="*/ 3 w 13"/>
                    <a:gd name="T9" fmla="*/ 3 h 3"/>
                    <a:gd name="T10" fmla="*/ 13 w 13"/>
                    <a:gd name="T11" fmla="*/ 3 h 3"/>
                    <a:gd name="T12" fmla="*/ 13 w 13"/>
                    <a:gd name="T13" fmla="*/ 2 h 3"/>
                    <a:gd name="T14" fmla="*/ 12 w 13"/>
                    <a:gd name="T15" fmla="*/ 2 h 3"/>
                    <a:gd name="T16" fmla="*/ 12 w 13"/>
                    <a:gd name="T17" fmla="*/ 1 h 3"/>
                    <a:gd name="T18" fmla="*/ 12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7" name="Freeform 387"/>
                <p:cNvSpPr>
                  <a:spLocks/>
                </p:cNvSpPr>
                <p:nvPr/>
              </p:nvSpPr>
              <p:spPr bwMode="auto">
                <a:xfrm>
                  <a:off x="600" y="2249"/>
                  <a:ext cx="44" cy="28"/>
                </a:xfrm>
                <a:custGeom>
                  <a:avLst/>
                  <a:gdLst>
                    <a:gd name="T0" fmla="*/ 34 w 44"/>
                    <a:gd name="T1" fmla="*/ 15 h 28"/>
                    <a:gd name="T2" fmla="*/ 32 w 44"/>
                    <a:gd name="T3" fmla="*/ 18 h 28"/>
                    <a:gd name="T4" fmla="*/ 29 w 44"/>
                    <a:gd name="T5" fmla="*/ 21 h 28"/>
                    <a:gd name="T6" fmla="*/ 25 w 44"/>
                    <a:gd name="T7" fmla="*/ 21 h 28"/>
                    <a:gd name="T8" fmla="*/ 20 w 44"/>
                    <a:gd name="T9" fmla="*/ 21 h 28"/>
                    <a:gd name="T10" fmla="*/ 16 w 44"/>
                    <a:gd name="T11" fmla="*/ 21 h 28"/>
                    <a:gd name="T12" fmla="*/ 12 w 44"/>
                    <a:gd name="T13" fmla="*/ 18 h 28"/>
                    <a:gd name="T14" fmla="*/ 10 w 44"/>
                    <a:gd name="T15" fmla="*/ 15 h 28"/>
                    <a:gd name="T16" fmla="*/ 10 w 44"/>
                    <a:gd name="T17" fmla="*/ 14 h 28"/>
                    <a:gd name="T18" fmla="*/ 11 w 44"/>
                    <a:gd name="T19" fmla="*/ 11 h 28"/>
                    <a:gd name="T20" fmla="*/ 13 w 44"/>
                    <a:gd name="T21" fmla="*/ 9 h 28"/>
                    <a:gd name="T22" fmla="*/ 15 w 44"/>
                    <a:gd name="T23" fmla="*/ 8 h 28"/>
                    <a:gd name="T24" fmla="*/ 17 w 44"/>
                    <a:gd name="T25" fmla="*/ 7 h 28"/>
                    <a:gd name="T26" fmla="*/ 20 w 44"/>
                    <a:gd name="T27" fmla="*/ 7 h 28"/>
                    <a:gd name="T28" fmla="*/ 22 w 44"/>
                    <a:gd name="T29" fmla="*/ 6 h 28"/>
                    <a:gd name="T30" fmla="*/ 26 w 44"/>
                    <a:gd name="T31" fmla="*/ 7 h 28"/>
                    <a:gd name="T32" fmla="*/ 29 w 44"/>
                    <a:gd name="T33" fmla="*/ 8 h 28"/>
                    <a:gd name="T34" fmla="*/ 31 w 44"/>
                    <a:gd name="T35" fmla="*/ 9 h 28"/>
                    <a:gd name="T36" fmla="*/ 33 w 44"/>
                    <a:gd name="T37" fmla="*/ 11 h 28"/>
                    <a:gd name="T38" fmla="*/ 43 w 44"/>
                    <a:gd name="T39" fmla="*/ 9 h 28"/>
                    <a:gd name="T40" fmla="*/ 38 w 44"/>
                    <a:gd name="T41" fmla="*/ 5 h 28"/>
                    <a:gd name="T42" fmla="*/ 33 w 44"/>
                    <a:gd name="T43" fmla="*/ 2 h 28"/>
                    <a:gd name="T44" fmla="*/ 26 w 44"/>
                    <a:gd name="T45" fmla="*/ 0 h 28"/>
                    <a:gd name="T46" fmla="*/ 19 w 44"/>
                    <a:gd name="T47" fmla="*/ 0 h 28"/>
                    <a:gd name="T48" fmla="*/ 13 w 44"/>
                    <a:gd name="T49" fmla="*/ 2 h 28"/>
                    <a:gd name="T50" fmla="*/ 7 w 44"/>
                    <a:gd name="T51" fmla="*/ 4 h 28"/>
                    <a:gd name="T52" fmla="*/ 3 w 44"/>
                    <a:gd name="T53" fmla="*/ 7 h 28"/>
                    <a:gd name="T54" fmla="*/ 1 w 44"/>
                    <a:gd name="T55" fmla="*/ 10 h 28"/>
                    <a:gd name="T56" fmla="*/ 0 w 44"/>
                    <a:gd name="T57" fmla="*/ 12 h 28"/>
                    <a:gd name="T58" fmla="*/ 0 w 44"/>
                    <a:gd name="T59" fmla="*/ 14 h 28"/>
                    <a:gd name="T60" fmla="*/ 2 w 44"/>
                    <a:gd name="T61" fmla="*/ 19 h 28"/>
                    <a:gd name="T62" fmla="*/ 7 w 44"/>
                    <a:gd name="T63" fmla="*/ 24 h 28"/>
                    <a:gd name="T64" fmla="*/ 14 w 44"/>
                    <a:gd name="T65" fmla="*/ 27 h 28"/>
                    <a:gd name="T66" fmla="*/ 22 w 44"/>
                    <a:gd name="T67" fmla="*/ 28 h 28"/>
                    <a:gd name="T68" fmla="*/ 31 w 44"/>
                    <a:gd name="T69" fmla="*/ 27 h 28"/>
                    <a:gd name="T70" fmla="*/ 38 w 44"/>
                    <a:gd name="T71" fmla="*/ 24 h 28"/>
                    <a:gd name="T72" fmla="*/ 43 w 44"/>
                    <a:gd name="T73" fmla="*/ 19 h 28"/>
                    <a:gd name="T74" fmla="*/ 44 w 44"/>
                    <a:gd name="T75" fmla="*/ 14 h 28"/>
                    <a:gd name="T76" fmla="*/ 44 w 44"/>
                    <a:gd name="T77" fmla="*/ 13 h 28"/>
                    <a:gd name="T78" fmla="*/ 34 w 44"/>
                    <a:gd name="T79" fmla="*/ 13 h 28"/>
                    <a:gd name="T80" fmla="*/ 34 w 44"/>
                    <a:gd name="T81" fmla="*/ 14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8" name="Freeform 388"/>
                <p:cNvSpPr>
                  <a:spLocks/>
                </p:cNvSpPr>
                <p:nvPr/>
              </p:nvSpPr>
              <p:spPr bwMode="auto">
                <a:xfrm>
                  <a:off x="634" y="2259"/>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9" name="Freeform 389"/>
                <p:cNvSpPr>
                  <a:spLocks/>
                </p:cNvSpPr>
                <p:nvPr/>
              </p:nvSpPr>
              <p:spPr bwMode="auto">
                <a:xfrm>
                  <a:off x="619" y="2154"/>
                  <a:ext cx="65" cy="79"/>
                </a:xfrm>
                <a:custGeom>
                  <a:avLst/>
                  <a:gdLst>
                    <a:gd name="T0" fmla="*/ 26 w 65"/>
                    <a:gd name="T1" fmla="*/ 1 h 79"/>
                    <a:gd name="T2" fmla="*/ 16 w 65"/>
                    <a:gd name="T3" fmla="*/ 6 h 79"/>
                    <a:gd name="T4" fmla="*/ 8 w 65"/>
                    <a:gd name="T5" fmla="*/ 15 h 79"/>
                    <a:gd name="T6" fmla="*/ 2 w 65"/>
                    <a:gd name="T7" fmla="*/ 27 h 79"/>
                    <a:gd name="T8" fmla="*/ 11 w 65"/>
                    <a:gd name="T9" fmla="*/ 34 h 79"/>
                    <a:gd name="T10" fmla="*/ 14 w 65"/>
                    <a:gd name="T11" fmla="*/ 25 h 79"/>
                    <a:gd name="T12" fmla="*/ 19 w 65"/>
                    <a:gd name="T13" fmla="*/ 19 h 79"/>
                    <a:gd name="T14" fmla="*/ 25 w 65"/>
                    <a:gd name="T15" fmla="*/ 14 h 79"/>
                    <a:gd name="T16" fmla="*/ 33 w 65"/>
                    <a:gd name="T17" fmla="*/ 13 h 79"/>
                    <a:gd name="T18" fmla="*/ 42 w 65"/>
                    <a:gd name="T19" fmla="*/ 15 h 79"/>
                    <a:gd name="T20" fmla="*/ 49 w 65"/>
                    <a:gd name="T21" fmla="*/ 20 h 79"/>
                    <a:gd name="T22" fmla="*/ 54 w 65"/>
                    <a:gd name="T23" fmla="*/ 29 h 79"/>
                    <a:gd name="T24" fmla="*/ 55 w 65"/>
                    <a:gd name="T25" fmla="*/ 40 h 79"/>
                    <a:gd name="T26" fmla="*/ 54 w 65"/>
                    <a:gd name="T27" fmla="*/ 51 h 79"/>
                    <a:gd name="T28" fmla="*/ 49 w 65"/>
                    <a:gd name="T29" fmla="*/ 60 h 79"/>
                    <a:gd name="T30" fmla="*/ 42 w 65"/>
                    <a:gd name="T31" fmla="*/ 65 h 79"/>
                    <a:gd name="T32" fmla="*/ 33 w 65"/>
                    <a:gd name="T33" fmla="*/ 68 h 79"/>
                    <a:gd name="T34" fmla="*/ 25 w 65"/>
                    <a:gd name="T35" fmla="*/ 65 h 79"/>
                    <a:gd name="T36" fmla="*/ 17 w 65"/>
                    <a:gd name="T37" fmla="*/ 60 h 79"/>
                    <a:gd name="T38" fmla="*/ 12 w 65"/>
                    <a:gd name="T39" fmla="*/ 52 h 79"/>
                    <a:gd name="T40" fmla="*/ 10 w 65"/>
                    <a:gd name="T41" fmla="*/ 41 h 79"/>
                    <a:gd name="T42" fmla="*/ 1 w 65"/>
                    <a:gd name="T43" fmla="*/ 49 h 79"/>
                    <a:gd name="T44" fmla="*/ 6 w 65"/>
                    <a:gd name="T45" fmla="*/ 62 h 79"/>
                    <a:gd name="T46" fmla="*/ 15 w 65"/>
                    <a:gd name="T47" fmla="*/ 73 h 79"/>
                    <a:gd name="T48" fmla="*/ 26 w 65"/>
                    <a:gd name="T49" fmla="*/ 78 h 79"/>
                    <a:gd name="T50" fmla="*/ 39 w 65"/>
                    <a:gd name="T51" fmla="*/ 78 h 79"/>
                    <a:gd name="T52" fmla="*/ 50 w 65"/>
                    <a:gd name="T53" fmla="*/ 72 h 79"/>
                    <a:gd name="T54" fmla="*/ 59 w 65"/>
                    <a:gd name="T55" fmla="*/ 62 h 79"/>
                    <a:gd name="T56" fmla="*/ 64 w 65"/>
                    <a:gd name="T57" fmla="*/ 48 h 79"/>
                    <a:gd name="T58" fmla="*/ 64 w 65"/>
                    <a:gd name="T59" fmla="*/ 31 h 79"/>
                    <a:gd name="T60" fmla="*/ 59 w 65"/>
                    <a:gd name="T61" fmla="*/ 17 h 79"/>
                    <a:gd name="T62" fmla="*/ 50 w 65"/>
                    <a:gd name="T63" fmla="*/ 7 h 79"/>
                    <a:gd name="T64" fmla="*/ 39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0" name="Freeform 390"/>
                <p:cNvSpPr>
                  <a:spLocks/>
                </p:cNvSpPr>
                <p:nvPr/>
              </p:nvSpPr>
              <p:spPr bwMode="auto">
                <a:xfrm>
                  <a:off x="619" y="2188"/>
                  <a:ext cx="11" cy="7"/>
                </a:xfrm>
                <a:custGeom>
                  <a:avLst/>
                  <a:gdLst>
                    <a:gd name="T0" fmla="*/ 10 w 11"/>
                    <a:gd name="T1" fmla="*/ 6 h 7"/>
                    <a:gd name="T2" fmla="*/ 10 w 11"/>
                    <a:gd name="T3" fmla="*/ 4 h 7"/>
                    <a:gd name="T4" fmla="*/ 10 w 11"/>
                    <a:gd name="T5" fmla="*/ 3 h 7"/>
                    <a:gd name="T6" fmla="*/ 10 w 11"/>
                    <a:gd name="T7" fmla="*/ 2 h 7"/>
                    <a:gd name="T8" fmla="*/ 11 w 11"/>
                    <a:gd name="T9" fmla="*/ 0 h 7"/>
                    <a:gd name="T10" fmla="*/ 1 w 11"/>
                    <a:gd name="T11" fmla="*/ 0 h 7"/>
                    <a:gd name="T12" fmla="*/ 1 w 11"/>
                    <a:gd name="T13" fmla="*/ 2 h 7"/>
                    <a:gd name="T14" fmla="*/ 1 w 11"/>
                    <a:gd name="T15" fmla="*/ 3 h 7"/>
                    <a:gd name="T16" fmla="*/ 0 w 11"/>
                    <a:gd name="T17" fmla="*/ 4 h 7"/>
                    <a:gd name="T18" fmla="*/ 0 w 11"/>
                    <a:gd name="T19" fmla="*/ 5 h 7"/>
                    <a:gd name="T20" fmla="*/ 0 w 11"/>
                    <a:gd name="T21" fmla="*/ 6 h 7"/>
                    <a:gd name="T22" fmla="*/ 0 w 11"/>
                    <a:gd name="T23" fmla="*/ 6 h 7"/>
                    <a:gd name="T24" fmla="*/ 0 w 11"/>
                    <a:gd name="T25" fmla="*/ 6 h 7"/>
                    <a:gd name="T26" fmla="*/ 0 w 11"/>
                    <a:gd name="T27" fmla="*/ 7 h 7"/>
                    <a:gd name="T28" fmla="*/ 10 w 11"/>
                    <a:gd name="T29" fmla="*/ 7 h 7"/>
                    <a:gd name="T30" fmla="*/ 10 w 11"/>
                    <a:gd name="T31" fmla="*/ 7 h 7"/>
                    <a:gd name="T32" fmla="*/ 10 w 11"/>
                    <a:gd name="T33" fmla="*/ 6 h 7"/>
                    <a:gd name="T34" fmla="*/ 10 w 11"/>
                    <a:gd name="T35" fmla="*/ 6 h 7"/>
                    <a:gd name="T36" fmla="*/ 10 w 11"/>
                    <a:gd name="T37" fmla="*/ 6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1" name="Freeform 391"/>
                <p:cNvSpPr>
                  <a:spLocks/>
                </p:cNvSpPr>
                <p:nvPr/>
              </p:nvSpPr>
              <p:spPr bwMode="auto">
                <a:xfrm>
                  <a:off x="633" y="2165"/>
                  <a:ext cx="21" cy="47"/>
                </a:xfrm>
                <a:custGeom>
                  <a:avLst/>
                  <a:gdLst>
                    <a:gd name="T0" fmla="*/ 17 w 21"/>
                    <a:gd name="T1" fmla="*/ 29 h 47"/>
                    <a:gd name="T2" fmla="*/ 17 w 21"/>
                    <a:gd name="T3" fmla="*/ 24 h 47"/>
                    <a:gd name="T4" fmla="*/ 17 w 21"/>
                    <a:gd name="T5" fmla="*/ 14 h 47"/>
                    <a:gd name="T6" fmla="*/ 17 w 21"/>
                    <a:gd name="T7" fmla="*/ 5 h 47"/>
                    <a:gd name="T8" fmla="*/ 17 w 21"/>
                    <a:gd name="T9" fmla="*/ 0 h 47"/>
                    <a:gd name="T10" fmla="*/ 20 w 21"/>
                    <a:gd name="T11" fmla="*/ 29 h 47"/>
                    <a:gd name="T12" fmla="*/ 21 w 21"/>
                    <a:gd name="T13" fmla="*/ 31 h 47"/>
                    <a:gd name="T14" fmla="*/ 0 w 21"/>
                    <a:gd name="T15" fmla="*/ 47 h 47"/>
                    <a:gd name="T16" fmla="*/ 17 w 21"/>
                    <a:gd name="T17" fmla="*/ 29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2" name="Freeform 392"/>
                <p:cNvSpPr>
                  <a:spLocks/>
                </p:cNvSpPr>
                <p:nvPr/>
              </p:nvSpPr>
              <p:spPr bwMode="auto">
                <a:xfrm>
                  <a:off x="624" y="2141"/>
                  <a:ext cx="21" cy="20"/>
                </a:xfrm>
                <a:custGeom>
                  <a:avLst/>
                  <a:gdLst>
                    <a:gd name="T0" fmla="*/ 0 w 21"/>
                    <a:gd name="T1" fmla="*/ 20 h 20"/>
                    <a:gd name="T2" fmla="*/ 0 w 21"/>
                    <a:gd name="T3" fmla="*/ 19 h 20"/>
                    <a:gd name="T4" fmla="*/ 0 w 21"/>
                    <a:gd name="T5" fmla="*/ 15 h 20"/>
                    <a:gd name="T6" fmla="*/ 1 w 21"/>
                    <a:gd name="T7" fmla="*/ 10 h 20"/>
                    <a:gd name="T8" fmla="*/ 3 w 21"/>
                    <a:gd name="T9" fmla="*/ 5 h 20"/>
                    <a:gd name="T10" fmla="*/ 5 w 21"/>
                    <a:gd name="T11" fmla="*/ 2 h 20"/>
                    <a:gd name="T12" fmla="*/ 9 w 21"/>
                    <a:gd name="T13" fmla="*/ 0 h 20"/>
                    <a:gd name="T14" fmla="*/ 14 w 21"/>
                    <a:gd name="T15" fmla="*/ 2 h 20"/>
                    <a:gd name="T16" fmla="*/ 21 w 21"/>
                    <a:gd name="T17" fmla="*/ 7 h 20"/>
                    <a:gd name="T18" fmla="*/ 21 w 21"/>
                    <a:gd name="T19" fmla="*/ 11 h 20"/>
                    <a:gd name="T20" fmla="*/ 21 w 21"/>
                    <a:gd name="T21" fmla="*/ 10 h 20"/>
                    <a:gd name="T22" fmla="*/ 19 w 21"/>
                    <a:gd name="T23" fmla="*/ 9 h 20"/>
                    <a:gd name="T24" fmla="*/ 17 w 21"/>
                    <a:gd name="T25" fmla="*/ 8 h 20"/>
                    <a:gd name="T26" fmla="*/ 15 w 21"/>
                    <a:gd name="T27" fmla="*/ 6 h 20"/>
                    <a:gd name="T28" fmla="*/ 12 w 21"/>
                    <a:gd name="T29" fmla="*/ 5 h 20"/>
                    <a:gd name="T30" fmla="*/ 10 w 21"/>
                    <a:gd name="T31" fmla="*/ 5 h 20"/>
                    <a:gd name="T32" fmla="*/ 7 w 21"/>
                    <a:gd name="T33" fmla="*/ 7 h 20"/>
                    <a:gd name="T34" fmla="*/ 5 w 21"/>
                    <a:gd name="T35" fmla="*/ 9 h 20"/>
                    <a:gd name="T36" fmla="*/ 0 w 21"/>
                    <a:gd name="T37" fmla="*/ 2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3" name="Freeform 393"/>
                <p:cNvSpPr>
                  <a:spLocks/>
                </p:cNvSpPr>
                <p:nvPr/>
              </p:nvSpPr>
              <p:spPr bwMode="auto">
                <a:xfrm>
                  <a:off x="624" y="2149"/>
                  <a:ext cx="22" cy="10"/>
                </a:xfrm>
                <a:custGeom>
                  <a:avLst/>
                  <a:gdLst>
                    <a:gd name="T0" fmla="*/ 0 w 22"/>
                    <a:gd name="T1" fmla="*/ 6 h 10"/>
                    <a:gd name="T2" fmla="*/ 1 w 22"/>
                    <a:gd name="T3" fmla="*/ 6 h 10"/>
                    <a:gd name="T4" fmla="*/ 3 w 22"/>
                    <a:gd name="T5" fmla="*/ 6 h 10"/>
                    <a:gd name="T6" fmla="*/ 6 w 22"/>
                    <a:gd name="T7" fmla="*/ 7 h 10"/>
                    <a:gd name="T8" fmla="*/ 9 w 22"/>
                    <a:gd name="T9" fmla="*/ 7 h 10"/>
                    <a:gd name="T10" fmla="*/ 13 w 22"/>
                    <a:gd name="T11" fmla="*/ 6 h 10"/>
                    <a:gd name="T12" fmla="*/ 16 w 22"/>
                    <a:gd name="T13" fmla="*/ 5 h 10"/>
                    <a:gd name="T14" fmla="*/ 19 w 22"/>
                    <a:gd name="T15" fmla="*/ 3 h 10"/>
                    <a:gd name="T16" fmla="*/ 22 w 22"/>
                    <a:gd name="T17" fmla="*/ 0 h 10"/>
                    <a:gd name="T18" fmla="*/ 21 w 22"/>
                    <a:gd name="T19" fmla="*/ 0 h 10"/>
                    <a:gd name="T20" fmla="*/ 20 w 22"/>
                    <a:gd name="T21" fmla="*/ 3 h 10"/>
                    <a:gd name="T22" fmla="*/ 18 w 22"/>
                    <a:gd name="T23" fmla="*/ 5 h 10"/>
                    <a:gd name="T24" fmla="*/ 16 w 22"/>
                    <a:gd name="T25" fmla="*/ 7 h 10"/>
                    <a:gd name="T26" fmla="*/ 12 w 22"/>
                    <a:gd name="T27" fmla="*/ 9 h 10"/>
                    <a:gd name="T28" fmla="*/ 9 w 22"/>
                    <a:gd name="T29" fmla="*/ 10 h 10"/>
                    <a:gd name="T30" fmla="*/ 5 w 22"/>
                    <a:gd name="T31" fmla="*/ 9 h 10"/>
                    <a:gd name="T32" fmla="*/ 0 w 22"/>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4" name="Freeform 394"/>
                <p:cNvSpPr>
                  <a:spLocks/>
                </p:cNvSpPr>
                <p:nvPr/>
              </p:nvSpPr>
              <p:spPr bwMode="auto">
                <a:xfrm>
                  <a:off x="656" y="2140"/>
                  <a:ext cx="24" cy="17"/>
                </a:xfrm>
                <a:custGeom>
                  <a:avLst/>
                  <a:gdLst>
                    <a:gd name="T0" fmla="*/ 0 w 24"/>
                    <a:gd name="T1" fmla="*/ 10 h 17"/>
                    <a:gd name="T2" fmla="*/ 1 w 24"/>
                    <a:gd name="T3" fmla="*/ 10 h 17"/>
                    <a:gd name="T4" fmla="*/ 3 w 24"/>
                    <a:gd name="T5" fmla="*/ 7 h 17"/>
                    <a:gd name="T6" fmla="*/ 7 w 24"/>
                    <a:gd name="T7" fmla="*/ 4 h 17"/>
                    <a:gd name="T8" fmla="*/ 11 w 24"/>
                    <a:gd name="T9" fmla="*/ 1 h 17"/>
                    <a:gd name="T10" fmla="*/ 15 w 24"/>
                    <a:gd name="T11" fmla="*/ 0 h 17"/>
                    <a:gd name="T12" fmla="*/ 19 w 24"/>
                    <a:gd name="T13" fmla="*/ 2 h 17"/>
                    <a:gd name="T14" fmla="*/ 22 w 24"/>
                    <a:gd name="T15" fmla="*/ 6 h 17"/>
                    <a:gd name="T16" fmla="*/ 24 w 24"/>
                    <a:gd name="T17" fmla="*/ 15 h 17"/>
                    <a:gd name="T18" fmla="*/ 23 w 24"/>
                    <a:gd name="T19" fmla="*/ 17 h 17"/>
                    <a:gd name="T20" fmla="*/ 22 w 24"/>
                    <a:gd name="T21" fmla="*/ 17 h 17"/>
                    <a:gd name="T22" fmla="*/ 22 w 24"/>
                    <a:gd name="T23" fmla="*/ 15 h 17"/>
                    <a:gd name="T24" fmla="*/ 21 w 24"/>
                    <a:gd name="T25" fmla="*/ 12 h 17"/>
                    <a:gd name="T26" fmla="*/ 20 w 24"/>
                    <a:gd name="T27" fmla="*/ 10 h 17"/>
                    <a:gd name="T28" fmla="*/ 18 w 24"/>
                    <a:gd name="T29" fmla="*/ 8 h 17"/>
                    <a:gd name="T30" fmla="*/ 16 w 24"/>
                    <a:gd name="T31" fmla="*/ 6 h 17"/>
                    <a:gd name="T32" fmla="*/ 14 w 24"/>
                    <a:gd name="T33" fmla="*/ 5 h 17"/>
                    <a:gd name="T34" fmla="*/ 11 w 24"/>
                    <a:gd name="T35" fmla="*/ 6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5" name="Freeform 395"/>
                <p:cNvSpPr>
                  <a:spLocks/>
                </p:cNvSpPr>
                <p:nvPr/>
              </p:nvSpPr>
              <p:spPr bwMode="auto">
                <a:xfrm>
                  <a:off x="661" y="2145"/>
                  <a:ext cx="20" cy="12"/>
                </a:xfrm>
                <a:custGeom>
                  <a:avLst/>
                  <a:gdLst>
                    <a:gd name="T0" fmla="*/ 0 w 20"/>
                    <a:gd name="T1" fmla="*/ 0 h 12"/>
                    <a:gd name="T2" fmla="*/ 0 w 20"/>
                    <a:gd name="T3" fmla="*/ 1 h 12"/>
                    <a:gd name="T4" fmla="*/ 2 w 20"/>
                    <a:gd name="T5" fmla="*/ 3 h 12"/>
                    <a:gd name="T6" fmla="*/ 4 w 20"/>
                    <a:gd name="T7" fmla="*/ 5 h 12"/>
                    <a:gd name="T8" fmla="*/ 7 w 20"/>
                    <a:gd name="T9" fmla="*/ 7 h 12"/>
                    <a:gd name="T10" fmla="*/ 10 w 20"/>
                    <a:gd name="T11" fmla="*/ 9 h 12"/>
                    <a:gd name="T12" fmla="*/ 13 w 20"/>
                    <a:gd name="T13" fmla="*/ 11 h 12"/>
                    <a:gd name="T14" fmla="*/ 17 w 20"/>
                    <a:gd name="T15" fmla="*/ 12 h 12"/>
                    <a:gd name="T16" fmla="*/ 20 w 20"/>
                    <a:gd name="T17" fmla="*/ 11 h 12"/>
                    <a:gd name="T18" fmla="*/ 19 w 20"/>
                    <a:gd name="T19" fmla="*/ 11 h 12"/>
                    <a:gd name="T20" fmla="*/ 17 w 20"/>
                    <a:gd name="T21" fmla="*/ 12 h 12"/>
                    <a:gd name="T22" fmla="*/ 14 w 20"/>
                    <a:gd name="T23" fmla="*/ 12 h 12"/>
                    <a:gd name="T24" fmla="*/ 11 w 20"/>
                    <a:gd name="T25" fmla="*/ 12 h 12"/>
                    <a:gd name="T26" fmla="*/ 8 w 20"/>
                    <a:gd name="T27" fmla="*/ 11 h 12"/>
                    <a:gd name="T28" fmla="*/ 4 w 20"/>
                    <a:gd name="T29" fmla="*/ 10 h 12"/>
                    <a:gd name="T30" fmla="*/ 2 w 20"/>
                    <a:gd name="T31" fmla="*/ 6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6" name="Freeform 396"/>
                <p:cNvSpPr>
                  <a:spLocks/>
                </p:cNvSpPr>
                <p:nvPr/>
              </p:nvSpPr>
              <p:spPr bwMode="auto">
                <a:xfrm>
                  <a:off x="634" y="2227"/>
                  <a:ext cx="9" cy="18"/>
                </a:xfrm>
                <a:custGeom>
                  <a:avLst/>
                  <a:gdLst>
                    <a:gd name="T0" fmla="*/ 2 w 9"/>
                    <a:gd name="T1" fmla="*/ 0 h 18"/>
                    <a:gd name="T2" fmla="*/ 2 w 9"/>
                    <a:gd name="T3" fmla="*/ 3 h 18"/>
                    <a:gd name="T4" fmla="*/ 1 w 9"/>
                    <a:gd name="T5" fmla="*/ 10 h 18"/>
                    <a:gd name="T6" fmla="*/ 0 w 9"/>
                    <a:gd name="T7" fmla="*/ 16 h 18"/>
                    <a:gd name="T8" fmla="*/ 0 w 9"/>
                    <a:gd name="T9" fmla="*/ 18 h 18"/>
                    <a:gd name="T10" fmla="*/ 1 w 9"/>
                    <a:gd name="T11" fmla="*/ 17 h 18"/>
                    <a:gd name="T12" fmla="*/ 2 w 9"/>
                    <a:gd name="T13" fmla="*/ 15 h 18"/>
                    <a:gd name="T14" fmla="*/ 4 w 9"/>
                    <a:gd name="T15" fmla="*/ 13 h 18"/>
                    <a:gd name="T16" fmla="*/ 5 w 9"/>
                    <a:gd name="T17" fmla="*/ 10 h 18"/>
                    <a:gd name="T18" fmla="*/ 7 w 9"/>
                    <a:gd name="T19" fmla="*/ 8 h 18"/>
                    <a:gd name="T20" fmla="*/ 8 w 9"/>
                    <a:gd name="T21" fmla="*/ 5 h 18"/>
                    <a:gd name="T22" fmla="*/ 9 w 9"/>
                    <a:gd name="T23" fmla="*/ 4 h 18"/>
                    <a:gd name="T24" fmla="*/ 9 w 9"/>
                    <a:gd name="T25" fmla="*/ 3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7" name="Freeform 397"/>
                <p:cNvSpPr>
                  <a:spLocks/>
                </p:cNvSpPr>
                <p:nvPr/>
              </p:nvSpPr>
              <p:spPr bwMode="auto">
                <a:xfrm>
                  <a:off x="672" y="2213"/>
                  <a:ext cx="12" cy="17"/>
                </a:xfrm>
                <a:custGeom>
                  <a:avLst/>
                  <a:gdLst>
                    <a:gd name="T0" fmla="*/ 0 w 12"/>
                    <a:gd name="T1" fmla="*/ 6 h 17"/>
                    <a:gd name="T2" fmla="*/ 0 w 12"/>
                    <a:gd name="T3" fmla="*/ 7 h 17"/>
                    <a:gd name="T4" fmla="*/ 2 w 12"/>
                    <a:gd name="T5" fmla="*/ 8 h 17"/>
                    <a:gd name="T6" fmla="*/ 3 w 12"/>
                    <a:gd name="T7" fmla="*/ 10 h 17"/>
                    <a:gd name="T8" fmla="*/ 6 w 12"/>
                    <a:gd name="T9" fmla="*/ 13 h 17"/>
                    <a:gd name="T10" fmla="*/ 8 w 12"/>
                    <a:gd name="T11" fmla="*/ 15 h 17"/>
                    <a:gd name="T12" fmla="*/ 10 w 12"/>
                    <a:gd name="T13" fmla="*/ 16 h 17"/>
                    <a:gd name="T14" fmla="*/ 11 w 12"/>
                    <a:gd name="T15" fmla="*/ 17 h 17"/>
                    <a:gd name="T16" fmla="*/ 12 w 12"/>
                    <a:gd name="T17" fmla="*/ 17 h 17"/>
                    <a:gd name="T18" fmla="*/ 11 w 12"/>
                    <a:gd name="T19" fmla="*/ 14 h 17"/>
                    <a:gd name="T20" fmla="*/ 9 w 12"/>
                    <a:gd name="T21" fmla="*/ 8 h 17"/>
                    <a:gd name="T22" fmla="*/ 7 w 12"/>
                    <a:gd name="T23" fmla="*/ 2 h 17"/>
                    <a:gd name="T24" fmla="*/ 6 w 12"/>
                    <a:gd name="T25" fmla="*/ 0 h 17"/>
                    <a:gd name="T26" fmla="*/ 0 w 12"/>
                    <a:gd name="T27" fmla="*/ 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8" name="Freeform 398"/>
                <p:cNvSpPr>
                  <a:spLocks/>
                </p:cNvSpPr>
                <p:nvPr/>
              </p:nvSpPr>
              <p:spPr bwMode="auto">
                <a:xfrm>
                  <a:off x="630" y="2135"/>
                  <a:ext cx="4" cy="7"/>
                </a:xfrm>
                <a:custGeom>
                  <a:avLst/>
                  <a:gdLst>
                    <a:gd name="T0" fmla="*/ 0 w 4"/>
                    <a:gd name="T1" fmla="*/ 7 h 7"/>
                    <a:gd name="T2" fmla="*/ 0 w 4"/>
                    <a:gd name="T3" fmla="*/ 0 h 7"/>
                    <a:gd name="T4" fmla="*/ 4 w 4"/>
                    <a:gd name="T5" fmla="*/ 0 h 7"/>
                    <a:gd name="T6" fmla="*/ 3 w 4"/>
                    <a:gd name="T7" fmla="*/ 7 h 7"/>
                    <a:gd name="T8" fmla="*/ 0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9" name="Freeform 399"/>
                <p:cNvSpPr>
                  <a:spLocks/>
                </p:cNvSpPr>
                <p:nvPr/>
              </p:nvSpPr>
              <p:spPr bwMode="auto">
                <a:xfrm>
                  <a:off x="672" y="2133"/>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00" name="Freeform 400"/>
                <p:cNvSpPr>
                  <a:spLocks/>
                </p:cNvSpPr>
                <p:nvPr/>
              </p:nvSpPr>
              <p:spPr bwMode="auto">
                <a:xfrm>
                  <a:off x="832" y="2182"/>
                  <a:ext cx="21" cy="27"/>
                </a:xfrm>
                <a:custGeom>
                  <a:avLst/>
                  <a:gdLst>
                    <a:gd name="T0" fmla="*/ 10 w 21"/>
                    <a:gd name="T1" fmla="*/ 23 h 27"/>
                    <a:gd name="T2" fmla="*/ 9 w 21"/>
                    <a:gd name="T3" fmla="*/ 22 h 27"/>
                    <a:gd name="T4" fmla="*/ 7 w 21"/>
                    <a:gd name="T5" fmla="*/ 21 h 27"/>
                    <a:gd name="T6" fmla="*/ 5 w 21"/>
                    <a:gd name="T7" fmla="*/ 20 h 27"/>
                    <a:gd name="T8" fmla="*/ 5 w 21"/>
                    <a:gd name="T9" fmla="*/ 18 h 27"/>
                    <a:gd name="T10" fmla="*/ 4 w 21"/>
                    <a:gd name="T11" fmla="*/ 17 h 27"/>
                    <a:gd name="T12" fmla="*/ 4 w 21"/>
                    <a:gd name="T13" fmla="*/ 16 h 27"/>
                    <a:gd name="T14" fmla="*/ 4 w 21"/>
                    <a:gd name="T15" fmla="*/ 15 h 27"/>
                    <a:gd name="T16" fmla="*/ 4 w 21"/>
                    <a:gd name="T17" fmla="*/ 14 h 27"/>
                    <a:gd name="T18" fmla="*/ 4 w 21"/>
                    <a:gd name="T19" fmla="*/ 11 h 27"/>
                    <a:gd name="T20" fmla="*/ 6 w 21"/>
                    <a:gd name="T21" fmla="*/ 8 h 27"/>
                    <a:gd name="T22" fmla="*/ 8 w 21"/>
                    <a:gd name="T23" fmla="*/ 6 h 27"/>
                    <a:gd name="T24" fmla="*/ 10 w 21"/>
                    <a:gd name="T25" fmla="*/ 6 h 27"/>
                    <a:gd name="T26" fmla="*/ 13 w 21"/>
                    <a:gd name="T27" fmla="*/ 6 h 27"/>
                    <a:gd name="T28" fmla="*/ 15 w 21"/>
                    <a:gd name="T29" fmla="*/ 8 h 27"/>
                    <a:gd name="T30" fmla="*/ 16 w 21"/>
                    <a:gd name="T31" fmla="*/ 10 h 27"/>
                    <a:gd name="T32" fmla="*/ 17 w 21"/>
                    <a:gd name="T33" fmla="*/ 13 h 27"/>
                    <a:gd name="T34" fmla="*/ 21 w 21"/>
                    <a:gd name="T35" fmla="*/ 13 h 27"/>
                    <a:gd name="T36" fmla="*/ 21 w 21"/>
                    <a:gd name="T37" fmla="*/ 11 h 27"/>
                    <a:gd name="T38" fmla="*/ 20 w 21"/>
                    <a:gd name="T39" fmla="*/ 8 h 27"/>
                    <a:gd name="T40" fmla="*/ 19 w 21"/>
                    <a:gd name="T41" fmla="*/ 6 h 27"/>
                    <a:gd name="T42" fmla="*/ 18 w 21"/>
                    <a:gd name="T43" fmla="*/ 4 h 27"/>
                    <a:gd name="T44" fmla="*/ 16 w 21"/>
                    <a:gd name="T45" fmla="*/ 3 h 27"/>
                    <a:gd name="T46" fmla="*/ 14 w 21"/>
                    <a:gd name="T47" fmla="*/ 1 h 27"/>
                    <a:gd name="T48" fmla="*/ 12 w 21"/>
                    <a:gd name="T49" fmla="*/ 1 h 27"/>
                    <a:gd name="T50" fmla="*/ 10 w 21"/>
                    <a:gd name="T51" fmla="*/ 0 h 27"/>
                    <a:gd name="T52" fmla="*/ 9 w 21"/>
                    <a:gd name="T53" fmla="*/ 1 h 27"/>
                    <a:gd name="T54" fmla="*/ 7 w 21"/>
                    <a:gd name="T55" fmla="*/ 1 h 27"/>
                    <a:gd name="T56" fmla="*/ 5 w 21"/>
                    <a:gd name="T57" fmla="*/ 3 h 27"/>
                    <a:gd name="T58" fmla="*/ 3 w 21"/>
                    <a:gd name="T59" fmla="*/ 4 h 27"/>
                    <a:gd name="T60" fmla="*/ 2 w 21"/>
                    <a:gd name="T61" fmla="*/ 6 h 27"/>
                    <a:gd name="T62" fmla="*/ 1 w 21"/>
                    <a:gd name="T63" fmla="*/ 9 h 27"/>
                    <a:gd name="T64" fmla="*/ 0 w 21"/>
                    <a:gd name="T65" fmla="*/ 11 h 27"/>
                    <a:gd name="T66" fmla="*/ 0 w 21"/>
                    <a:gd name="T67" fmla="*/ 14 h 27"/>
                    <a:gd name="T68" fmla="*/ 0 w 21"/>
                    <a:gd name="T69" fmla="*/ 14 h 27"/>
                    <a:gd name="T70" fmla="*/ 0 w 21"/>
                    <a:gd name="T71" fmla="*/ 15 h 27"/>
                    <a:gd name="T72" fmla="*/ 0 w 21"/>
                    <a:gd name="T73" fmla="*/ 16 h 27"/>
                    <a:gd name="T74" fmla="*/ 0 w 21"/>
                    <a:gd name="T75" fmla="*/ 17 h 27"/>
                    <a:gd name="T76" fmla="*/ 1 w 21"/>
                    <a:gd name="T77" fmla="*/ 18 h 27"/>
                    <a:gd name="T78" fmla="*/ 1 w 21"/>
                    <a:gd name="T79" fmla="*/ 20 h 27"/>
                    <a:gd name="T80" fmla="*/ 2 w 21"/>
                    <a:gd name="T81" fmla="*/ 22 h 27"/>
                    <a:gd name="T82" fmla="*/ 3 w 21"/>
                    <a:gd name="T83" fmla="*/ 23 h 27"/>
                    <a:gd name="T84" fmla="*/ 4 w 21"/>
                    <a:gd name="T85" fmla="*/ 24 h 27"/>
                    <a:gd name="T86" fmla="*/ 6 w 21"/>
                    <a:gd name="T87" fmla="*/ 26 h 27"/>
                    <a:gd name="T88" fmla="*/ 7 w 21"/>
                    <a:gd name="T89" fmla="*/ 26 h 27"/>
                    <a:gd name="T90" fmla="*/ 9 w 21"/>
                    <a:gd name="T91" fmla="*/ 27 h 27"/>
                    <a:gd name="T92" fmla="*/ 10 w 21"/>
                    <a:gd name="T93" fmla="*/ 27 h 27"/>
                    <a:gd name="T94" fmla="*/ 12 w 21"/>
                    <a:gd name="T95" fmla="*/ 27 h 27"/>
                    <a:gd name="T96" fmla="*/ 14 w 21"/>
                    <a:gd name="T97" fmla="*/ 26 h 27"/>
                    <a:gd name="T98" fmla="*/ 15 w 21"/>
                    <a:gd name="T99" fmla="*/ 26 h 27"/>
                    <a:gd name="T100" fmla="*/ 17 w 21"/>
                    <a:gd name="T101" fmla="*/ 24 h 27"/>
                    <a:gd name="T102" fmla="*/ 18 w 21"/>
                    <a:gd name="T103" fmla="*/ 23 h 27"/>
                    <a:gd name="T104" fmla="*/ 19 w 21"/>
                    <a:gd name="T105" fmla="*/ 22 h 27"/>
                    <a:gd name="T106" fmla="*/ 20 w 21"/>
                    <a:gd name="T107" fmla="*/ 20 h 27"/>
                    <a:gd name="T108" fmla="*/ 20 w 21"/>
                    <a:gd name="T109" fmla="*/ 18 h 27"/>
                    <a:gd name="T110" fmla="*/ 16 w 21"/>
                    <a:gd name="T111" fmla="*/ 18 h 27"/>
                    <a:gd name="T112" fmla="*/ 15 w 21"/>
                    <a:gd name="T113" fmla="*/ 20 h 27"/>
                    <a:gd name="T114" fmla="*/ 14 w 21"/>
                    <a:gd name="T115" fmla="*/ 21 h 27"/>
                    <a:gd name="T116" fmla="*/ 12 w 21"/>
                    <a:gd name="T117" fmla="*/ 22 h 27"/>
                    <a:gd name="T118" fmla="*/ 10 w 21"/>
                    <a:gd name="T119" fmla="*/ 23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01" name="Freeform 401"/>
                <p:cNvSpPr>
                  <a:spLocks/>
                </p:cNvSpPr>
                <p:nvPr/>
              </p:nvSpPr>
              <p:spPr bwMode="auto">
                <a:xfrm>
                  <a:off x="849" y="2194"/>
                  <a:ext cx="4" cy="5"/>
                </a:xfrm>
                <a:custGeom>
                  <a:avLst/>
                  <a:gdLst>
                    <a:gd name="T0" fmla="*/ 4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3 h 5"/>
                    <a:gd name="T14" fmla="*/ 0 w 4"/>
                    <a:gd name="T15" fmla="*/ 4 h 5"/>
                    <a:gd name="T16" fmla="*/ 0 w 4"/>
                    <a:gd name="T17" fmla="*/ 5 h 5"/>
                    <a:gd name="T18" fmla="*/ 3 w 4"/>
                    <a:gd name="T19" fmla="*/ 5 h 5"/>
                    <a:gd name="T20" fmla="*/ 4 w 4"/>
                    <a:gd name="T21" fmla="*/ 4 h 5"/>
                    <a:gd name="T22" fmla="*/ 4 w 4"/>
                    <a:gd name="T23" fmla="*/ 3 h 5"/>
                    <a:gd name="T24" fmla="*/ 4 w 4"/>
                    <a:gd name="T25" fmla="*/ 2 h 5"/>
                    <a:gd name="T26" fmla="*/ 4 w 4"/>
                    <a:gd name="T27" fmla="*/ 1 h 5"/>
                    <a:gd name="T28" fmla="*/ 4 w 4"/>
                    <a:gd name="T29" fmla="*/ 1 h 5"/>
                    <a:gd name="T30" fmla="*/ 4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sp>
            <p:nvSpPr>
              <p:cNvPr id="40856" name="Rectangle 495"/>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57" name="Group 560"/>
              <p:cNvGrpSpPr>
                <a:grpSpLocks/>
              </p:cNvGrpSpPr>
              <p:nvPr/>
            </p:nvGrpSpPr>
            <p:grpSpPr bwMode="auto">
              <a:xfrm>
                <a:off x="4401" y="1445"/>
                <a:ext cx="446" cy="361"/>
                <a:chOff x="4429" y="2058"/>
                <a:chExt cx="502" cy="477"/>
              </a:xfrm>
            </p:grpSpPr>
            <p:sp>
              <p:nvSpPr>
                <p:cNvPr id="41170" name="Freeform 496"/>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1" name="Freeform 497"/>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2" name="Freeform 498"/>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3" name="Freeform 499"/>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4" name="Freeform 500"/>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5" name="Freeform 501"/>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6" name="Freeform 502"/>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7" name="Freeform 503"/>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8" name="Freeform 504"/>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9" name="Freeform 505"/>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0" name="Freeform 506"/>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1" name="Freeform 507"/>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2" name="Freeform 508"/>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3" name="Freeform 509"/>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4" name="Freeform 510"/>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5" name="Freeform 511"/>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6" name="Freeform 512"/>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7" name="Freeform 513"/>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8" name="Freeform 514"/>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9" name="Freeform 515"/>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0" name="Freeform 516"/>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1" name="Freeform 517"/>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2" name="Freeform 518"/>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3" name="Freeform 519"/>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4" name="Freeform 520"/>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5" name="Freeform 521"/>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6" name="Freeform 522"/>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7" name="Freeform 523"/>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8" name="Freeform 524"/>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9" name="Freeform 525"/>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0" name="Freeform 526"/>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1" name="Freeform 527"/>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2" name="Freeform 528"/>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3" name="Freeform 529"/>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4" name="Freeform 530"/>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5" name="Freeform 531"/>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6" name="Freeform 532"/>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7" name="Freeform 533"/>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8" name="Freeform 534"/>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9" name="Freeform 535"/>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0" name="Freeform 536"/>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1" name="Freeform 537"/>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2" name="Freeform 538"/>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3" name="Freeform 539"/>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4" name="Freeform 540"/>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5" name="Freeform 541"/>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6" name="Freeform 542"/>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7" name="Freeform 543"/>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8" name="Freeform 544"/>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9" name="Freeform 545"/>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0" name="Freeform 546"/>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1" name="Freeform 547"/>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2" name="Freeform 548"/>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3" name="Freeform 549"/>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4" name="Freeform 550"/>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5" name="Freeform 551"/>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6" name="Freeform 552"/>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7" name="Freeform 553"/>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8" name="Freeform 554"/>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9" name="Freeform 555"/>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0" name="Freeform 556"/>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1" name="Freeform 557"/>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2" name="Freeform 558"/>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3" name="Freeform 559"/>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58" name="Group 614"/>
              <p:cNvGrpSpPr>
                <a:grpSpLocks/>
              </p:cNvGrpSpPr>
              <p:nvPr/>
            </p:nvGrpSpPr>
            <p:grpSpPr bwMode="auto">
              <a:xfrm>
                <a:off x="1928" y="1443"/>
                <a:ext cx="453" cy="363"/>
                <a:chOff x="1648" y="2056"/>
                <a:chExt cx="509" cy="478"/>
              </a:xfrm>
            </p:grpSpPr>
            <p:sp>
              <p:nvSpPr>
                <p:cNvPr id="41117" name="Freeform 561"/>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8" name="Freeform 562"/>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9" name="Freeform 563"/>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0" name="Freeform 564"/>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1" name="Freeform 565"/>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2" name="Freeform 566"/>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3" name="Freeform 567"/>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4" name="Freeform 568"/>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5" name="Freeform 569"/>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6" name="Freeform 570"/>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7" name="Freeform 571"/>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8" name="Freeform 572"/>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9" name="Freeform 573"/>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0" name="Freeform 574"/>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1" name="Freeform 575"/>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2" name="Freeform 576"/>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3" name="Freeform 577"/>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4" name="Freeform 578"/>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5" name="Freeform 579"/>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6" name="Freeform 580"/>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7" name="Freeform 581"/>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8" name="Freeform 582"/>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9" name="Freeform 583"/>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0" name="Freeform 584"/>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1" name="Freeform 585"/>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2" name="Freeform 586"/>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3" name="Freeform 587"/>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4" name="Freeform 588"/>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5" name="Freeform 589"/>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6" name="Freeform 590"/>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7" name="Freeform 591"/>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8" name="Freeform 592"/>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9" name="Freeform 593"/>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0" name="Freeform 594"/>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1" name="Freeform 595"/>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2" name="Freeform 596"/>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3" name="Freeform 597"/>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4" name="Freeform 598"/>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5" name="Freeform 599"/>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6" name="Freeform 600"/>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7" name="Freeform 601"/>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8" name="Freeform 602"/>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9" name="Freeform 603"/>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0" name="Freeform 604"/>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1" name="Freeform 605"/>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2" name="Freeform 606"/>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3" name="Freeform 607"/>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4" name="Freeform 608"/>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5" name="Freeform 609"/>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6" name="Freeform 610"/>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7" name="Freeform 611"/>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8" name="Freeform 612"/>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9" name="Freeform 613"/>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59" name="Group 684"/>
              <p:cNvGrpSpPr>
                <a:grpSpLocks/>
              </p:cNvGrpSpPr>
              <p:nvPr/>
            </p:nvGrpSpPr>
            <p:grpSpPr bwMode="auto">
              <a:xfrm>
                <a:off x="3151" y="1446"/>
                <a:ext cx="453" cy="358"/>
                <a:chOff x="3023" y="2060"/>
                <a:chExt cx="509" cy="472"/>
              </a:xfrm>
            </p:grpSpPr>
            <p:sp>
              <p:nvSpPr>
                <p:cNvPr id="41048" name="Freeform 615"/>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49" name="Freeform 616"/>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0" name="Freeform 617"/>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1" name="Freeform 618"/>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2" name="Freeform 619"/>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3" name="Freeform 620"/>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4" name="Freeform 621"/>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5" name="Freeform 622"/>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6" name="Freeform 623"/>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7" name="Freeform 624"/>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8" name="Freeform 625"/>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9" name="Freeform 626"/>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0" name="Freeform 627"/>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1" name="Freeform 628"/>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2" name="Freeform 629"/>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3" name="Freeform 630"/>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4" name="Freeform 631"/>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5" name="Freeform 632"/>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6" name="Freeform 633"/>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7" name="Freeform 634"/>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8" name="Freeform 635"/>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9" name="Freeform 636"/>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0" name="Freeform 637"/>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1" name="Freeform 638"/>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2" name="Freeform 639"/>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3" name="Freeform 640"/>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4" name="Freeform 641"/>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5" name="Freeform 642"/>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6" name="Freeform 643"/>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7" name="Freeform 644"/>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8" name="Freeform 645"/>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9" name="Freeform 646"/>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0" name="Freeform 647"/>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1" name="Freeform 648"/>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2" name="Freeform 649"/>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3" name="Freeform 650"/>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4" name="Freeform 651"/>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5" name="Freeform 652"/>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6" name="Freeform 653"/>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7" name="Freeform 654"/>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8" name="Freeform 655"/>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9" name="Freeform 656"/>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0" name="Freeform 657"/>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1" name="Freeform 658"/>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2" name="Freeform 659"/>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3" name="Freeform 660"/>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4" name="Freeform 661"/>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5" name="Freeform 662"/>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6" name="Freeform 663"/>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7" name="Freeform 664"/>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8" name="Freeform 665"/>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9" name="Freeform 666"/>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0" name="Freeform 667"/>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1" name="Freeform 668"/>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2" name="Freeform 669"/>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3" name="Freeform 670"/>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4" name="Freeform 671"/>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5" name="Freeform 672"/>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6" name="Freeform 673"/>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7" name="Freeform 674"/>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8" name="Freeform 675"/>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9" name="Freeform 676"/>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0" name="Freeform 677"/>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1" name="Freeform 678"/>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2" name="Freeform 679"/>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3" name="Freeform 680"/>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4" name="Freeform 681"/>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5" name="Freeform 682"/>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6" name="Freeform 683"/>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60" name="Group 687"/>
              <p:cNvGrpSpPr>
                <a:grpSpLocks/>
              </p:cNvGrpSpPr>
              <p:nvPr/>
            </p:nvGrpSpPr>
            <p:grpSpPr bwMode="auto">
              <a:xfrm>
                <a:off x="4383" y="1780"/>
                <a:ext cx="469" cy="180"/>
                <a:chOff x="4409" y="2501"/>
                <a:chExt cx="527" cy="237"/>
              </a:xfrm>
            </p:grpSpPr>
            <p:sp>
              <p:nvSpPr>
                <p:cNvPr id="41046" name="Freeform 685"/>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47" name="Freeform 686"/>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61" name="Rectangle 688"/>
              <p:cNvSpPr>
                <a:spLocks noChangeArrowheads="1"/>
              </p:cNvSpPr>
              <p:nvPr/>
            </p:nvSpPr>
            <p:spPr bwMode="auto">
              <a:xfrm>
                <a:off x="4462" y="1794"/>
                <a:ext cx="313"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صبحانه</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862" name="Group 691"/>
              <p:cNvGrpSpPr>
                <a:grpSpLocks/>
              </p:cNvGrpSpPr>
              <p:nvPr/>
            </p:nvGrpSpPr>
            <p:grpSpPr bwMode="auto">
              <a:xfrm>
                <a:off x="3140" y="1780"/>
                <a:ext cx="469" cy="180"/>
                <a:chOff x="3011" y="2501"/>
                <a:chExt cx="527" cy="237"/>
              </a:xfrm>
            </p:grpSpPr>
            <p:sp>
              <p:nvSpPr>
                <p:cNvPr id="41044" name="Freeform 689"/>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45" name="Freeform 690"/>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63" name="Rectangle 692"/>
              <p:cNvSpPr>
                <a:spLocks noChangeArrowheads="1"/>
              </p:cNvSpPr>
              <p:nvPr/>
            </p:nvSpPr>
            <p:spPr bwMode="auto">
              <a:xfrm>
                <a:off x="3273" y="1781"/>
                <a:ext cx="169"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نهار</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864" name="Group 695"/>
              <p:cNvGrpSpPr>
                <a:grpSpLocks/>
              </p:cNvGrpSpPr>
              <p:nvPr/>
            </p:nvGrpSpPr>
            <p:grpSpPr bwMode="auto">
              <a:xfrm>
                <a:off x="1917" y="1786"/>
                <a:ext cx="469" cy="180"/>
                <a:chOff x="1635" y="2509"/>
                <a:chExt cx="527" cy="237"/>
              </a:xfrm>
            </p:grpSpPr>
            <p:sp>
              <p:nvSpPr>
                <p:cNvPr id="41042" name="Freeform 693"/>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43" name="Freeform 694"/>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65" name="Rectangle 696"/>
              <p:cNvSpPr>
                <a:spLocks noChangeArrowheads="1"/>
              </p:cNvSpPr>
              <p:nvPr/>
            </p:nvSpPr>
            <p:spPr bwMode="auto">
              <a:xfrm>
                <a:off x="2063" y="1785"/>
                <a:ext cx="165"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شام</a:t>
                </a:r>
                <a:endParaRPr lang="en-US" altLang="en-US" sz="1600" dirty="0">
                  <a:solidFill>
                    <a:prstClr val="black"/>
                  </a:solidFill>
                  <a:latin typeface="Arial" panose="020B0604020202020204" pitchFamily="34" charset="0"/>
                  <a:cs typeface="B Koodak" panose="00000700000000000000" pitchFamily="2" charset="-78"/>
                </a:endParaRPr>
              </a:p>
            </p:txBody>
          </p:sp>
          <p:sp>
            <p:nvSpPr>
              <p:cNvPr id="40866" name="Rectangle 697"/>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67" name="Rectangle 698"/>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68" name="Rectangle 699"/>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69" name="Rectangle 700"/>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70" name="Rectangle 701"/>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71" name="Rectangle 702"/>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72" name="Rectangle 704"/>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73" name="Group 707"/>
              <p:cNvGrpSpPr>
                <a:grpSpLocks/>
              </p:cNvGrpSpPr>
              <p:nvPr/>
            </p:nvGrpSpPr>
            <p:grpSpPr bwMode="auto">
              <a:xfrm>
                <a:off x="1681" y="1219"/>
                <a:ext cx="403" cy="179"/>
                <a:chOff x="1369" y="1760"/>
                <a:chExt cx="453" cy="236"/>
              </a:xfrm>
            </p:grpSpPr>
            <p:sp>
              <p:nvSpPr>
                <p:cNvPr id="41040" name="Freeform 705"/>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41" name="Freeform 706"/>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4" name="Group 710"/>
              <p:cNvGrpSpPr>
                <a:grpSpLocks/>
              </p:cNvGrpSpPr>
              <p:nvPr/>
            </p:nvGrpSpPr>
            <p:grpSpPr bwMode="auto">
              <a:xfrm>
                <a:off x="2195" y="1219"/>
                <a:ext cx="403" cy="179"/>
                <a:chOff x="1947" y="1760"/>
                <a:chExt cx="453" cy="236"/>
              </a:xfrm>
            </p:grpSpPr>
            <p:sp>
              <p:nvSpPr>
                <p:cNvPr id="41038" name="Freeform 708"/>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9" name="Freeform 709"/>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5" name="Group 713"/>
              <p:cNvGrpSpPr>
                <a:grpSpLocks/>
              </p:cNvGrpSpPr>
              <p:nvPr/>
            </p:nvGrpSpPr>
            <p:grpSpPr bwMode="auto">
              <a:xfrm>
                <a:off x="822" y="1790"/>
                <a:ext cx="623" cy="180"/>
                <a:chOff x="403" y="2514"/>
                <a:chExt cx="701" cy="237"/>
              </a:xfrm>
            </p:grpSpPr>
            <p:sp>
              <p:nvSpPr>
                <p:cNvPr id="41036" name="Freeform 711"/>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37" name="Freeform 712"/>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76" name="Rectangle 714"/>
              <p:cNvSpPr>
                <a:spLocks noChangeArrowheads="1"/>
              </p:cNvSpPr>
              <p:nvPr/>
            </p:nvSpPr>
            <p:spPr bwMode="auto">
              <a:xfrm>
                <a:off x="897" y="1802"/>
                <a:ext cx="46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قبل از خواب</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877" name="Group 717"/>
              <p:cNvGrpSpPr>
                <a:grpSpLocks/>
              </p:cNvGrpSpPr>
              <p:nvPr/>
            </p:nvGrpSpPr>
            <p:grpSpPr bwMode="auto">
              <a:xfrm>
                <a:off x="2928" y="1219"/>
                <a:ext cx="402" cy="179"/>
                <a:chOff x="2771" y="1760"/>
                <a:chExt cx="453" cy="236"/>
              </a:xfrm>
            </p:grpSpPr>
            <p:sp>
              <p:nvSpPr>
                <p:cNvPr id="41034" name="Freeform 715"/>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5" name="Freeform 716"/>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8" name="Group 720"/>
              <p:cNvGrpSpPr>
                <a:grpSpLocks/>
              </p:cNvGrpSpPr>
              <p:nvPr/>
            </p:nvGrpSpPr>
            <p:grpSpPr bwMode="auto">
              <a:xfrm>
                <a:off x="3440" y="1219"/>
                <a:ext cx="403" cy="179"/>
                <a:chOff x="3348" y="1760"/>
                <a:chExt cx="453" cy="236"/>
              </a:xfrm>
            </p:grpSpPr>
            <p:sp>
              <p:nvSpPr>
                <p:cNvPr id="41032" name="Freeform 718"/>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3" name="Freeform 719"/>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9" name="Group 723"/>
              <p:cNvGrpSpPr>
                <a:grpSpLocks/>
              </p:cNvGrpSpPr>
              <p:nvPr/>
            </p:nvGrpSpPr>
            <p:grpSpPr bwMode="auto">
              <a:xfrm>
                <a:off x="4173" y="1219"/>
                <a:ext cx="403" cy="179"/>
                <a:chOff x="4172" y="1760"/>
                <a:chExt cx="454" cy="237"/>
              </a:xfrm>
            </p:grpSpPr>
            <p:sp>
              <p:nvSpPr>
                <p:cNvPr id="41030" name="Freeform 721"/>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1" name="Freeform 722"/>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80" name="Group 726"/>
              <p:cNvGrpSpPr>
                <a:grpSpLocks/>
              </p:cNvGrpSpPr>
              <p:nvPr/>
            </p:nvGrpSpPr>
            <p:grpSpPr bwMode="auto">
              <a:xfrm>
                <a:off x="4686" y="1219"/>
                <a:ext cx="402" cy="179"/>
                <a:chOff x="4749" y="1760"/>
                <a:chExt cx="453" cy="237"/>
              </a:xfrm>
            </p:grpSpPr>
            <p:sp>
              <p:nvSpPr>
                <p:cNvPr id="41028" name="Freeform 724"/>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29" name="Freeform 725"/>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81" name="Group 729"/>
              <p:cNvGrpSpPr>
                <a:grpSpLocks/>
              </p:cNvGrpSpPr>
              <p:nvPr/>
            </p:nvGrpSpPr>
            <p:grpSpPr bwMode="auto">
              <a:xfrm>
                <a:off x="932" y="1223"/>
                <a:ext cx="403" cy="179"/>
                <a:chOff x="527" y="1765"/>
                <a:chExt cx="453" cy="237"/>
              </a:xfrm>
            </p:grpSpPr>
            <p:sp>
              <p:nvSpPr>
                <p:cNvPr id="41026" name="Freeform 727"/>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27" name="Freeform 728"/>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82" name="Freeform 730"/>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3" name="Freeform 731"/>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4" name="Freeform 732"/>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5" name="Freeform 733"/>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6" name="Freeform 734"/>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7" name="Freeform 735"/>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8" name="Freeform 736"/>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9" name="Freeform 737"/>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0" name="Freeform 738"/>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1" name="Freeform 739"/>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2" name="Freeform 740"/>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3" name="Freeform 741"/>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4" name="Freeform 742"/>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5" name="Freeform 743"/>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6" name="Freeform 744"/>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7" name="Freeform 745"/>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8" name="Freeform 746"/>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9" name="Freeform 747"/>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0" name="Freeform 748"/>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1" name="Freeform 749"/>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2" name="Freeform 750"/>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3" name="Freeform 751"/>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4" name="Freeform 752"/>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5" name="Rectangle 753"/>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906" name="Freeform 754"/>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7" name="Freeform 755"/>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8" name="Freeform 756"/>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9" name="Freeform 757"/>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0" name="Freeform 758"/>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1" name="Freeform 759"/>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2" name="Freeform 760"/>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3" name="Freeform 761"/>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4" name="Freeform 762"/>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5" name="Freeform 763"/>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6" name="Freeform 764"/>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7" name="Freeform 765"/>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8" name="Freeform 766"/>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9" name="Freeform 767"/>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0" name="Freeform 768"/>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1" name="Freeform 769"/>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2" name="Freeform 770"/>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3" name="Freeform 771"/>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4" name="Freeform 772"/>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5" name="Freeform 773"/>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6" name="Freeform 774"/>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7" name="Freeform 775"/>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8" name="Freeform 776"/>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9" name="Freeform 777"/>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0" name="Freeform 778"/>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1" name="Freeform 779"/>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2" name="Freeform 780"/>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3" name="Freeform 781"/>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4" name="Freeform 782"/>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5" name="Freeform 783"/>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6" name="Freeform 784"/>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7" name="Freeform 785"/>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8" name="Freeform 786"/>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9" name="Freeform 787"/>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0" name="Freeform 788"/>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1" name="Freeform 789"/>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2" name="Freeform 790"/>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3" name="Freeform 791"/>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4" name="Freeform 792"/>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5" name="Freeform 793"/>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6" name="Freeform 794"/>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7" name="Freeform 795"/>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8" name="Freeform 796"/>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9" name="Freeform 797"/>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0" name="Freeform 798"/>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1" name="Freeform 799"/>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2" name="Freeform 800"/>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3" name="Freeform 801"/>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4" name="Freeform 802"/>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5" name="Freeform 803"/>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6" name="Freeform 804"/>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7" name="Freeform 805"/>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8" name="Freeform 806"/>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9" name="Freeform 807"/>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0" name="Freeform 808"/>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1" name="Freeform 809"/>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2" name="Freeform 810"/>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3" name="Freeform 811"/>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4" name="Freeform 812"/>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5" name="Freeform 813"/>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6" name="Freeform 814"/>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7" name="Freeform 815"/>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8" name="Freeform 816"/>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9" name="Freeform 817"/>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0" name="Freeform 818"/>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1" name="Freeform 819"/>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2" name="Freeform 820"/>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3" name="Rectangle 821"/>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974" name="Freeform 822"/>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5" name="Freeform 823"/>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6" name="Freeform 824"/>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7" name="Freeform 825"/>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8" name="Freeform 826"/>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9" name="Freeform 827"/>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0" name="Freeform 828"/>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1" name="Freeform 829"/>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2" name="Freeform 830"/>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3" name="Freeform 831"/>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4" name="Freeform 832"/>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5" name="Freeform 833"/>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6" name="Freeform 834"/>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7" name="Freeform 835"/>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8" name="Freeform 836"/>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9" name="Freeform 837"/>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0" name="Freeform 838"/>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1" name="Freeform 839"/>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2" name="Freeform 840"/>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3" name="Freeform 841"/>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4" name="Freeform 842"/>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5" name="Freeform 843"/>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6" name="Freeform 844"/>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7" name="Freeform 845"/>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8" name="Freeform 846"/>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9" name="Freeform 847"/>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0" name="Freeform 848"/>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1" name="Freeform 849"/>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2" name="Freeform 850"/>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3" name="Freeform 851"/>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4" name="Freeform 852"/>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5" name="Freeform 853"/>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6" name="Freeform 854"/>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7" name="Freeform 855"/>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8" name="Freeform 856"/>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9" name="Freeform 857"/>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0" name="Freeform 858"/>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1" name="Freeform 859"/>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2" name="Freeform 860"/>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3" name="Freeform 861"/>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4" name="Freeform 862"/>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5" name="Freeform 863"/>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6" name="Freeform 864"/>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7" name="Freeform 865"/>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8" name="Text Box 1359"/>
              <p:cNvSpPr txBox="1">
                <a:spLocks noChangeArrowheads="1"/>
              </p:cNvSpPr>
              <p:nvPr/>
            </p:nvSpPr>
            <p:spPr bwMode="auto">
              <a:xfrm>
                <a:off x="2922" y="1204"/>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212</a:t>
                </a:r>
                <a:endParaRPr lang="en-US" altLang="en-US" sz="1800" b="1" dirty="0">
                  <a:solidFill>
                    <a:prstClr val="black"/>
                  </a:solidFill>
                  <a:latin typeface="Arial" panose="020B0604020202020204" pitchFamily="34" charset="0"/>
                </a:endParaRPr>
              </a:p>
            </p:txBody>
          </p:sp>
          <p:sp>
            <p:nvSpPr>
              <p:cNvPr id="41019" name="Text Box 1360"/>
              <p:cNvSpPr txBox="1">
                <a:spLocks noChangeArrowheads="1"/>
              </p:cNvSpPr>
              <p:nvPr/>
            </p:nvSpPr>
            <p:spPr bwMode="auto">
              <a:xfrm>
                <a:off x="4694" y="1189"/>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152</a:t>
                </a:r>
                <a:endParaRPr lang="en-US" altLang="en-US" sz="1600" b="1" dirty="0">
                  <a:solidFill>
                    <a:prstClr val="black"/>
                  </a:solidFill>
                  <a:latin typeface="Arial" panose="020B0604020202020204" pitchFamily="34" charset="0"/>
                </a:endParaRPr>
              </a:p>
            </p:txBody>
          </p:sp>
          <p:sp>
            <p:nvSpPr>
              <p:cNvPr id="41020" name="Text Box 1361"/>
              <p:cNvSpPr txBox="1">
                <a:spLocks noChangeArrowheads="1"/>
              </p:cNvSpPr>
              <p:nvPr/>
            </p:nvSpPr>
            <p:spPr bwMode="auto">
              <a:xfrm>
                <a:off x="2196" y="1200"/>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80</a:t>
                </a:r>
                <a:endParaRPr lang="en-US" altLang="en-US" sz="1600" b="1" dirty="0">
                  <a:solidFill>
                    <a:prstClr val="black"/>
                  </a:solidFill>
                  <a:latin typeface="Arial" panose="020B0604020202020204" pitchFamily="34" charset="0"/>
                </a:endParaRPr>
              </a:p>
            </p:txBody>
          </p:sp>
          <p:sp>
            <p:nvSpPr>
              <p:cNvPr id="41021" name="Text Box 1362"/>
              <p:cNvSpPr txBox="1">
                <a:spLocks noChangeArrowheads="1"/>
              </p:cNvSpPr>
              <p:nvPr/>
            </p:nvSpPr>
            <p:spPr bwMode="auto">
              <a:xfrm>
                <a:off x="4171" y="121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314</a:t>
                </a:r>
                <a:endParaRPr lang="en-US" altLang="en-US" sz="1800" b="1" dirty="0">
                  <a:solidFill>
                    <a:prstClr val="black"/>
                  </a:solidFill>
                  <a:latin typeface="Arial" panose="020B0604020202020204" pitchFamily="34" charset="0"/>
                </a:endParaRPr>
              </a:p>
            </p:txBody>
          </p:sp>
          <p:sp>
            <p:nvSpPr>
              <p:cNvPr id="41022" name="Text Box 1363"/>
              <p:cNvSpPr txBox="1">
                <a:spLocks noChangeArrowheads="1"/>
              </p:cNvSpPr>
              <p:nvPr/>
            </p:nvSpPr>
            <p:spPr bwMode="auto">
              <a:xfrm>
                <a:off x="3438" y="121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130</a:t>
                </a:r>
                <a:endParaRPr lang="en-US" altLang="en-US" sz="1800" b="1" dirty="0">
                  <a:solidFill>
                    <a:prstClr val="black"/>
                  </a:solidFill>
                  <a:latin typeface="Arial" panose="020B0604020202020204" pitchFamily="34" charset="0"/>
                </a:endParaRPr>
              </a:p>
            </p:txBody>
          </p:sp>
          <p:sp>
            <p:nvSpPr>
              <p:cNvPr id="41023" name="Text Box 1364"/>
              <p:cNvSpPr txBox="1">
                <a:spLocks noChangeArrowheads="1"/>
              </p:cNvSpPr>
              <p:nvPr/>
            </p:nvSpPr>
            <p:spPr bwMode="auto">
              <a:xfrm>
                <a:off x="1682" y="121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132</a:t>
                </a:r>
                <a:endParaRPr lang="en-US" altLang="en-US" sz="1800" b="1" dirty="0">
                  <a:solidFill>
                    <a:prstClr val="black"/>
                  </a:solidFill>
                  <a:latin typeface="Arial" panose="020B0604020202020204" pitchFamily="34" charset="0"/>
                </a:endParaRPr>
              </a:p>
            </p:txBody>
          </p:sp>
          <p:sp>
            <p:nvSpPr>
              <p:cNvPr id="41024" name="Text Box 1365"/>
              <p:cNvSpPr txBox="1">
                <a:spLocks noChangeArrowheads="1"/>
              </p:cNvSpPr>
              <p:nvPr/>
            </p:nvSpPr>
            <p:spPr bwMode="auto">
              <a:xfrm>
                <a:off x="938" y="1213"/>
                <a:ext cx="362"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endParaRPr lang="fa-IR" altLang="en-US" sz="1800" b="1">
                  <a:solidFill>
                    <a:prstClr val="black"/>
                  </a:solidFill>
                  <a:latin typeface="Arial" panose="020B0604020202020204" pitchFamily="34" charset="0"/>
                </a:endParaRPr>
              </a:p>
            </p:txBody>
          </p:sp>
          <p:sp>
            <p:nvSpPr>
              <p:cNvPr id="41025" name="Text Box 1366"/>
              <p:cNvSpPr txBox="1">
                <a:spLocks noChangeArrowheads="1"/>
              </p:cNvSpPr>
              <p:nvPr/>
            </p:nvSpPr>
            <p:spPr bwMode="auto">
              <a:xfrm>
                <a:off x="955" y="1208"/>
                <a:ext cx="341"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157</a:t>
                </a:r>
                <a:endParaRPr lang="en-US" altLang="en-US" sz="1800" b="1" dirty="0">
                  <a:solidFill>
                    <a:prstClr val="black"/>
                  </a:solidFill>
                  <a:latin typeface="Arial" panose="020B0604020202020204" pitchFamily="34" charset="0"/>
                </a:endParaRPr>
              </a:p>
            </p:txBody>
          </p:sp>
        </p:grpSp>
        <p:grpSp>
          <p:nvGrpSpPr>
            <p:cNvPr id="40137" name="Group 1367"/>
            <p:cNvGrpSpPr>
              <a:grpSpLocks/>
            </p:cNvGrpSpPr>
            <p:nvPr/>
          </p:nvGrpSpPr>
          <p:grpSpPr bwMode="auto">
            <a:xfrm>
              <a:off x="2629515" y="4825764"/>
              <a:ext cx="6687888" cy="1100881"/>
              <a:chOff x="822" y="1189"/>
              <a:chExt cx="4266" cy="781"/>
            </a:xfrm>
          </p:grpSpPr>
          <p:sp>
            <p:nvSpPr>
              <p:cNvPr id="40148" name="Rectangle 99"/>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49" name="Group 164"/>
              <p:cNvGrpSpPr>
                <a:grpSpLocks/>
              </p:cNvGrpSpPr>
              <p:nvPr/>
            </p:nvGrpSpPr>
            <p:grpSpPr bwMode="auto">
              <a:xfrm>
                <a:off x="4401" y="1445"/>
                <a:ext cx="446" cy="361"/>
                <a:chOff x="4429" y="2058"/>
                <a:chExt cx="502" cy="477"/>
              </a:xfrm>
            </p:grpSpPr>
            <p:sp>
              <p:nvSpPr>
                <p:cNvPr id="40765" name="Freeform 100"/>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6" name="Freeform 101"/>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7" name="Freeform 102"/>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8" name="Freeform 103"/>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9" name="Freeform 104"/>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0" name="Freeform 105"/>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1" name="Freeform 106"/>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2" name="Freeform 107"/>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3" name="Freeform 108"/>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4" name="Freeform 109"/>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5" name="Freeform 110"/>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6" name="Freeform 111"/>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7" name="Freeform 112"/>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8" name="Freeform 113"/>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9" name="Freeform 114"/>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0" name="Freeform 115"/>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1" name="Freeform 116"/>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2" name="Freeform 117"/>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3" name="Freeform 118"/>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4" name="Freeform 119"/>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5" name="Freeform 120"/>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6" name="Freeform 121"/>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7" name="Freeform 122"/>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8" name="Freeform 123"/>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9" name="Freeform 124"/>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0" name="Freeform 125"/>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1" name="Freeform 126"/>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2" name="Freeform 127"/>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3" name="Freeform 128"/>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4" name="Freeform 129"/>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5" name="Freeform 130"/>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6" name="Freeform 131"/>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7" name="Freeform 132"/>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8" name="Freeform 133"/>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9" name="Freeform 134"/>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0" name="Freeform 135"/>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1" name="Freeform 136"/>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2" name="Freeform 137"/>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3" name="Freeform 138"/>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4" name="Freeform 139"/>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5" name="Freeform 140"/>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6" name="Freeform 141"/>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7" name="Freeform 142"/>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8" name="Freeform 143"/>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9" name="Freeform 144"/>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0" name="Freeform 145"/>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1" name="Freeform 146"/>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2" name="Freeform 147"/>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3" name="Freeform 148"/>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4" name="Freeform 149"/>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5" name="Freeform 150"/>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6" name="Freeform 151"/>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7" name="Freeform 152"/>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8" name="Freeform 153"/>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9" name="Freeform 154"/>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0" name="Freeform 155"/>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1" name="Freeform 156"/>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2" name="Freeform 157"/>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3" name="Freeform 158"/>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4" name="Freeform 159"/>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5" name="Freeform 160"/>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6" name="Freeform 161"/>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7" name="Freeform 162"/>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8" name="Freeform 163"/>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50" name="Group 218"/>
              <p:cNvGrpSpPr>
                <a:grpSpLocks/>
              </p:cNvGrpSpPr>
              <p:nvPr/>
            </p:nvGrpSpPr>
            <p:grpSpPr bwMode="auto">
              <a:xfrm>
                <a:off x="1928" y="1443"/>
                <a:ext cx="453" cy="363"/>
                <a:chOff x="1648" y="2056"/>
                <a:chExt cx="509" cy="478"/>
              </a:xfrm>
            </p:grpSpPr>
            <p:sp>
              <p:nvSpPr>
                <p:cNvPr id="40712" name="Freeform 165"/>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3" name="Freeform 166"/>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4" name="Freeform 167"/>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5" name="Freeform 168"/>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6" name="Freeform 169"/>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7" name="Freeform 170"/>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8" name="Freeform 171"/>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9" name="Freeform 172"/>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0" name="Freeform 173"/>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1" name="Freeform 174"/>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2" name="Freeform 175"/>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3" name="Freeform 176"/>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4" name="Freeform 177"/>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5" name="Freeform 178"/>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6" name="Freeform 179"/>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7" name="Freeform 180"/>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8" name="Freeform 181"/>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9" name="Freeform 182"/>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0" name="Freeform 183"/>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1" name="Freeform 184"/>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2" name="Freeform 185"/>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3" name="Freeform 186"/>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4" name="Freeform 187"/>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5" name="Freeform 188"/>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6" name="Freeform 189"/>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7" name="Freeform 190"/>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8" name="Freeform 191"/>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9" name="Freeform 192"/>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0" name="Freeform 193"/>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1" name="Freeform 194"/>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2" name="Freeform 195"/>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3" name="Freeform 196"/>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4" name="Freeform 197"/>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5" name="Freeform 198"/>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6" name="Freeform 199"/>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7" name="Freeform 200"/>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8" name="Freeform 201"/>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9" name="Freeform 202"/>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0" name="Freeform 203"/>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1" name="Freeform 204"/>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2" name="Freeform 205"/>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3" name="Freeform 206"/>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4" name="Freeform 207"/>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5" name="Freeform 208"/>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6" name="Freeform 209"/>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7" name="Freeform 210"/>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8" name="Freeform 211"/>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9" name="Freeform 212"/>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0" name="Freeform 213"/>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1" name="Freeform 214"/>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2" name="Freeform 215"/>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3" name="Freeform 216"/>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4" name="Freeform 217"/>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51" name="Group 288"/>
              <p:cNvGrpSpPr>
                <a:grpSpLocks/>
              </p:cNvGrpSpPr>
              <p:nvPr/>
            </p:nvGrpSpPr>
            <p:grpSpPr bwMode="auto">
              <a:xfrm>
                <a:off x="3151" y="1446"/>
                <a:ext cx="453" cy="358"/>
                <a:chOff x="3023" y="2060"/>
                <a:chExt cx="509" cy="472"/>
              </a:xfrm>
            </p:grpSpPr>
            <p:sp>
              <p:nvSpPr>
                <p:cNvPr id="40643" name="Freeform 219"/>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4" name="Freeform 220"/>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5" name="Freeform 221"/>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6" name="Freeform 222"/>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7" name="Freeform 223"/>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8" name="Freeform 224"/>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9" name="Freeform 225"/>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0" name="Freeform 226"/>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1" name="Freeform 227"/>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2" name="Freeform 228"/>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3" name="Freeform 229"/>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4" name="Freeform 230"/>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5" name="Freeform 231"/>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6" name="Freeform 232"/>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7" name="Freeform 233"/>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8" name="Freeform 234"/>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9" name="Freeform 235"/>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0" name="Freeform 236"/>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1" name="Freeform 237"/>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2" name="Freeform 238"/>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3" name="Freeform 239"/>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4" name="Freeform 240"/>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5" name="Freeform 241"/>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6" name="Freeform 242"/>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7" name="Freeform 243"/>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8" name="Freeform 244"/>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9" name="Freeform 245"/>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0" name="Freeform 246"/>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1" name="Freeform 247"/>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2" name="Freeform 248"/>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3" name="Freeform 249"/>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4" name="Freeform 250"/>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5" name="Freeform 251"/>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6" name="Freeform 252"/>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7" name="Freeform 253"/>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8" name="Freeform 254"/>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9" name="Freeform 255"/>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0" name="Freeform 256"/>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1" name="Freeform 257"/>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2" name="Freeform 258"/>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3" name="Freeform 259"/>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4" name="Freeform 260"/>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5" name="Freeform 261"/>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6" name="Freeform 262"/>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7" name="Freeform 263"/>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8" name="Freeform 264"/>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9" name="Freeform 265"/>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0" name="Freeform 266"/>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1" name="Freeform 267"/>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2" name="Freeform 268"/>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3" name="Freeform 269"/>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4" name="Freeform 270"/>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5" name="Freeform 271"/>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6" name="Freeform 272"/>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7" name="Freeform 273"/>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8" name="Freeform 274"/>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9" name="Freeform 275"/>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0" name="Freeform 276"/>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1" name="Freeform 277"/>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2" name="Freeform 278"/>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3" name="Freeform 279"/>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4" name="Freeform 280"/>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5" name="Freeform 281"/>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6" name="Freeform 282"/>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7" name="Freeform 283"/>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8" name="Freeform 284"/>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9" name="Freeform 285"/>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0" name="Freeform 286"/>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1" name="Freeform 287"/>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52" name="Group 291"/>
              <p:cNvGrpSpPr>
                <a:grpSpLocks/>
              </p:cNvGrpSpPr>
              <p:nvPr/>
            </p:nvGrpSpPr>
            <p:grpSpPr bwMode="auto">
              <a:xfrm>
                <a:off x="4383" y="1780"/>
                <a:ext cx="469" cy="180"/>
                <a:chOff x="4409" y="2501"/>
                <a:chExt cx="527" cy="237"/>
              </a:xfrm>
            </p:grpSpPr>
            <p:sp>
              <p:nvSpPr>
                <p:cNvPr id="40641" name="Freeform 289"/>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42" name="Freeform 290"/>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53" name="Rectangle 292"/>
              <p:cNvSpPr>
                <a:spLocks noChangeArrowheads="1"/>
              </p:cNvSpPr>
              <p:nvPr/>
            </p:nvSpPr>
            <p:spPr bwMode="auto">
              <a:xfrm>
                <a:off x="4590" y="1782"/>
                <a:ext cx="22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صبحانه</a:t>
                </a:r>
                <a:endParaRPr lang="en-US" altLang="en-US" sz="1200">
                  <a:solidFill>
                    <a:prstClr val="black"/>
                  </a:solidFill>
                  <a:latin typeface="Arial" panose="020B0604020202020204" pitchFamily="34" charset="0"/>
                  <a:cs typeface="Arial" panose="020B0604020202020204" pitchFamily="34" charset="0"/>
                </a:endParaRPr>
              </a:p>
            </p:txBody>
          </p:sp>
          <p:grpSp>
            <p:nvGrpSpPr>
              <p:cNvPr id="40154" name="Group 295"/>
              <p:cNvGrpSpPr>
                <a:grpSpLocks/>
              </p:cNvGrpSpPr>
              <p:nvPr/>
            </p:nvGrpSpPr>
            <p:grpSpPr bwMode="auto">
              <a:xfrm>
                <a:off x="3140" y="1780"/>
                <a:ext cx="469" cy="180"/>
                <a:chOff x="3011" y="2501"/>
                <a:chExt cx="527" cy="237"/>
              </a:xfrm>
            </p:grpSpPr>
            <p:sp>
              <p:nvSpPr>
                <p:cNvPr id="40639" name="Freeform 293"/>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40" name="Freeform 294"/>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55" name="Rectangle 296"/>
              <p:cNvSpPr>
                <a:spLocks noChangeArrowheads="1"/>
              </p:cNvSpPr>
              <p:nvPr/>
            </p:nvSpPr>
            <p:spPr bwMode="auto">
              <a:xfrm>
                <a:off x="3380" y="1782"/>
                <a:ext cx="11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نهار</a:t>
                </a:r>
                <a:endParaRPr lang="en-US" altLang="en-US" sz="1200">
                  <a:solidFill>
                    <a:prstClr val="black"/>
                  </a:solidFill>
                  <a:latin typeface="Arial" panose="020B0604020202020204" pitchFamily="34" charset="0"/>
                  <a:cs typeface="Arial" panose="020B0604020202020204" pitchFamily="34" charset="0"/>
                </a:endParaRPr>
              </a:p>
            </p:txBody>
          </p:sp>
          <p:grpSp>
            <p:nvGrpSpPr>
              <p:cNvPr id="40156" name="Group 299"/>
              <p:cNvGrpSpPr>
                <a:grpSpLocks/>
              </p:cNvGrpSpPr>
              <p:nvPr/>
            </p:nvGrpSpPr>
            <p:grpSpPr bwMode="auto">
              <a:xfrm>
                <a:off x="1917" y="1786"/>
                <a:ext cx="469" cy="180"/>
                <a:chOff x="1635" y="2509"/>
                <a:chExt cx="527" cy="237"/>
              </a:xfrm>
            </p:grpSpPr>
            <p:sp>
              <p:nvSpPr>
                <p:cNvPr id="40637" name="Freeform 297"/>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38" name="Freeform 298"/>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57" name="Rectangle 300"/>
              <p:cNvSpPr>
                <a:spLocks noChangeArrowheads="1"/>
              </p:cNvSpPr>
              <p:nvPr/>
            </p:nvSpPr>
            <p:spPr bwMode="auto">
              <a:xfrm>
                <a:off x="2118" y="1788"/>
                <a:ext cx="11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شام</a:t>
                </a:r>
                <a:endParaRPr lang="en-US" altLang="en-US" sz="1200">
                  <a:solidFill>
                    <a:prstClr val="black"/>
                  </a:solidFill>
                  <a:latin typeface="Arial" panose="020B0604020202020204" pitchFamily="34" charset="0"/>
                  <a:cs typeface="Arial" panose="020B0604020202020204" pitchFamily="34" charset="0"/>
                </a:endParaRPr>
              </a:p>
            </p:txBody>
          </p:sp>
          <p:sp>
            <p:nvSpPr>
              <p:cNvPr id="40158" name="Rectangle 301"/>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59" name="Rectangle 302"/>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0" name="Rectangle 303"/>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1" name="Rectangle 304"/>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2" name="Rectangle 305"/>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3" name="Rectangle 306"/>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4" name="Rectangle 308"/>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65" name="Group 311"/>
              <p:cNvGrpSpPr>
                <a:grpSpLocks/>
              </p:cNvGrpSpPr>
              <p:nvPr/>
            </p:nvGrpSpPr>
            <p:grpSpPr bwMode="auto">
              <a:xfrm>
                <a:off x="1681" y="1219"/>
                <a:ext cx="403" cy="179"/>
                <a:chOff x="1369" y="1760"/>
                <a:chExt cx="453" cy="236"/>
              </a:xfrm>
            </p:grpSpPr>
            <p:sp>
              <p:nvSpPr>
                <p:cNvPr id="40635" name="Freeform 309"/>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36" name="Freeform 310"/>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66" name="Group 314"/>
              <p:cNvGrpSpPr>
                <a:grpSpLocks/>
              </p:cNvGrpSpPr>
              <p:nvPr/>
            </p:nvGrpSpPr>
            <p:grpSpPr bwMode="auto">
              <a:xfrm>
                <a:off x="2195" y="1219"/>
                <a:ext cx="403" cy="179"/>
                <a:chOff x="1947" y="1760"/>
                <a:chExt cx="453" cy="236"/>
              </a:xfrm>
            </p:grpSpPr>
            <p:sp>
              <p:nvSpPr>
                <p:cNvPr id="40633" name="Freeform 312"/>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34" name="Freeform 313"/>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67" name="Group 317"/>
              <p:cNvGrpSpPr>
                <a:grpSpLocks/>
              </p:cNvGrpSpPr>
              <p:nvPr/>
            </p:nvGrpSpPr>
            <p:grpSpPr bwMode="auto">
              <a:xfrm>
                <a:off x="822" y="1790"/>
                <a:ext cx="623" cy="180"/>
                <a:chOff x="403" y="2514"/>
                <a:chExt cx="701" cy="237"/>
              </a:xfrm>
            </p:grpSpPr>
            <p:sp>
              <p:nvSpPr>
                <p:cNvPr id="40631" name="Freeform 315"/>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32" name="Freeform 316"/>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68" name="Rectangle 318"/>
              <p:cNvSpPr>
                <a:spLocks noChangeArrowheads="1"/>
              </p:cNvSpPr>
              <p:nvPr/>
            </p:nvSpPr>
            <p:spPr bwMode="auto">
              <a:xfrm>
                <a:off x="1066" y="1795"/>
                <a:ext cx="375"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قبل از خواب</a:t>
                </a:r>
                <a:endParaRPr lang="en-US" altLang="en-US" sz="1200">
                  <a:solidFill>
                    <a:prstClr val="black"/>
                  </a:solidFill>
                  <a:latin typeface="Arial" panose="020B0604020202020204" pitchFamily="34" charset="0"/>
                  <a:cs typeface="Arial" panose="020B0604020202020204" pitchFamily="34" charset="0"/>
                </a:endParaRPr>
              </a:p>
            </p:txBody>
          </p:sp>
          <p:grpSp>
            <p:nvGrpSpPr>
              <p:cNvPr id="40169" name="Group 321"/>
              <p:cNvGrpSpPr>
                <a:grpSpLocks/>
              </p:cNvGrpSpPr>
              <p:nvPr/>
            </p:nvGrpSpPr>
            <p:grpSpPr bwMode="auto">
              <a:xfrm>
                <a:off x="2928" y="1219"/>
                <a:ext cx="402" cy="179"/>
                <a:chOff x="2771" y="1760"/>
                <a:chExt cx="453" cy="236"/>
              </a:xfrm>
            </p:grpSpPr>
            <p:sp>
              <p:nvSpPr>
                <p:cNvPr id="40629" name="Freeform 319"/>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30" name="Freeform 320"/>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0" name="Group 324"/>
              <p:cNvGrpSpPr>
                <a:grpSpLocks/>
              </p:cNvGrpSpPr>
              <p:nvPr/>
            </p:nvGrpSpPr>
            <p:grpSpPr bwMode="auto">
              <a:xfrm>
                <a:off x="3440" y="1219"/>
                <a:ext cx="403" cy="179"/>
                <a:chOff x="3348" y="1760"/>
                <a:chExt cx="453" cy="236"/>
              </a:xfrm>
            </p:grpSpPr>
            <p:sp>
              <p:nvSpPr>
                <p:cNvPr id="40627" name="Freeform 322"/>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8" name="Freeform 323"/>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1" name="Group 327"/>
              <p:cNvGrpSpPr>
                <a:grpSpLocks/>
              </p:cNvGrpSpPr>
              <p:nvPr/>
            </p:nvGrpSpPr>
            <p:grpSpPr bwMode="auto">
              <a:xfrm>
                <a:off x="4173" y="1219"/>
                <a:ext cx="403" cy="179"/>
                <a:chOff x="4172" y="1760"/>
                <a:chExt cx="454" cy="237"/>
              </a:xfrm>
            </p:grpSpPr>
            <p:sp>
              <p:nvSpPr>
                <p:cNvPr id="40625" name="Freeform 325"/>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6" name="Freeform 326"/>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2" name="Group 330"/>
              <p:cNvGrpSpPr>
                <a:grpSpLocks/>
              </p:cNvGrpSpPr>
              <p:nvPr/>
            </p:nvGrpSpPr>
            <p:grpSpPr bwMode="auto">
              <a:xfrm>
                <a:off x="4686" y="1219"/>
                <a:ext cx="402" cy="179"/>
                <a:chOff x="4749" y="1760"/>
                <a:chExt cx="453" cy="237"/>
              </a:xfrm>
            </p:grpSpPr>
            <p:sp>
              <p:nvSpPr>
                <p:cNvPr id="40623" name="Freeform 328"/>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4" name="Freeform 329"/>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3" name="Group 333"/>
              <p:cNvGrpSpPr>
                <a:grpSpLocks/>
              </p:cNvGrpSpPr>
              <p:nvPr/>
            </p:nvGrpSpPr>
            <p:grpSpPr bwMode="auto">
              <a:xfrm>
                <a:off x="932" y="1223"/>
                <a:ext cx="403" cy="179"/>
                <a:chOff x="527" y="1765"/>
                <a:chExt cx="453" cy="237"/>
              </a:xfrm>
            </p:grpSpPr>
            <p:sp>
              <p:nvSpPr>
                <p:cNvPr id="40621" name="Freeform 331"/>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2" name="Freeform 332"/>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4" name="Group 402"/>
              <p:cNvGrpSpPr>
                <a:grpSpLocks/>
              </p:cNvGrpSpPr>
              <p:nvPr/>
            </p:nvGrpSpPr>
            <p:grpSpPr bwMode="auto">
              <a:xfrm>
                <a:off x="886" y="1438"/>
                <a:ext cx="486" cy="361"/>
                <a:chOff x="475" y="2049"/>
                <a:chExt cx="546" cy="477"/>
              </a:xfrm>
            </p:grpSpPr>
            <p:sp>
              <p:nvSpPr>
                <p:cNvPr id="40553" name="Freeform 334"/>
                <p:cNvSpPr>
                  <a:spLocks/>
                </p:cNvSpPr>
                <p:nvPr/>
              </p:nvSpPr>
              <p:spPr bwMode="auto">
                <a:xfrm>
                  <a:off x="475" y="2049"/>
                  <a:ext cx="519" cy="461"/>
                </a:xfrm>
                <a:custGeom>
                  <a:avLst/>
                  <a:gdLst>
                    <a:gd name="T0" fmla="*/ 318 w 519"/>
                    <a:gd name="T1" fmla="*/ 0 h 461"/>
                    <a:gd name="T2" fmla="*/ 0 w 519"/>
                    <a:gd name="T3" fmla="*/ 161 h 461"/>
                    <a:gd name="T4" fmla="*/ 133 w 519"/>
                    <a:gd name="T5" fmla="*/ 461 h 461"/>
                    <a:gd name="T6" fmla="*/ 482 w 519"/>
                    <a:gd name="T7" fmla="*/ 424 h 461"/>
                    <a:gd name="T8" fmla="*/ 519 w 519"/>
                    <a:gd name="T9" fmla="*/ 133 h 461"/>
                    <a:gd name="T10" fmla="*/ 318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4" name="Freeform 335"/>
                <p:cNvSpPr>
                  <a:spLocks/>
                </p:cNvSpPr>
                <p:nvPr/>
              </p:nvSpPr>
              <p:spPr bwMode="auto">
                <a:xfrm>
                  <a:off x="850" y="2267"/>
                  <a:ext cx="13" cy="12"/>
                </a:xfrm>
                <a:custGeom>
                  <a:avLst/>
                  <a:gdLst>
                    <a:gd name="T0" fmla="*/ 2 w 13"/>
                    <a:gd name="T1" fmla="*/ 9 h 12"/>
                    <a:gd name="T2" fmla="*/ 2 w 13"/>
                    <a:gd name="T3" fmla="*/ 10 h 12"/>
                    <a:gd name="T4" fmla="*/ 6 w 13"/>
                    <a:gd name="T5" fmla="*/ 9 h 12"/>
                    <a:gd name="T6" fmla="*/ 9 w 13"/>
                    <a:gd name="T7" fmla="*/ 12 h 12"/>
                    <a:gd name="T8" fmla="*/ 9 w 13"/>
                    <a:gd name="T9" fmla="*/ 11 h 12"/>
                    <a:gd name="T10" fmla="*/ 10 w 13"/>
                    <a:gd name="T11" fmla="*/ 12 h 12"/>
                    <a:gd name="T12" fmla="*/ 9 w 13"/>
                    <a:gd name="T13" fmla="*/ 9 h 12"/>
                    <a:gd name="T14" fmla="*/ 13 w 13"/>
                    <a:gd name="T15" fmla="*/ 5 h 12"/>
                    <a:gd name="T16" fmla="*/ 9 w 13"/>
                    <a:gd name="T17" fmla="*/ 4 h 12"/>
                    <a:gd name="T18" fmla="*/ 8 w 13"/>
                    <a:gd name="T19" fmla="*/ 0 h 12"/>
                    <a:gd name="T20" fmla="*/ 7 w 13"/>
                    <a:gd name="T21" fmla="*/ 1 h 12"/>
                    <a:gd name="T22" fmla="*/ 7 w 13"/>
                    <a:gd name="T23" fmla="*/ 0 h 12"/>
                    <a:gd name="T24" fmla="*/ 4 w 13"/>
                    <a:gd name="T25" fmla="*/ 3 h 12"/>
                    <a:gd name="T26" fmla="*/ 1 w 13"/>
                    <a:gd name="T27" fmla="*/ 3 h 12"/>
                    <a:gd name="T28" fmla="*/ 0 w 13"/>
                    <a:gd name="T29" fmla="*/ 3 h 12"/>
                    <a:gd name="T30" fmla="*/ 3 w 13"/>
                    <a:gd name="T31" fmla="*/ 6 h 12"/>
                    <a:gd name="T32" fmla="*/ 1 w 13"/>
                    <a:gd name="T33" fmla="*/ 10 h 12"/>
                    <a:gd name="T34" fmla="*/ 2 w 13"/>
                    <a:gd name="T35" fmla="*/ 9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5" name="Freeform 336"/>
                <p:cNvSpPr>
                  <a:spLocks/>
                </p:cNvSpPr>
                <p:nvPr/>
              </p:nvSpPr>
              <p:spPr bwMode="auto">
                <a:xfrm>
                  <a:off x="819" y="2279"/>
                  <a:ext cx="13" cy="12"/>
                </a:xfrm>
                <a:custGeom>
                  <a:avLst/>
                  <a:gdLst>
                    <a:gd name="T0" fmla="*/ 8 w 13"/>
                    <a:gd name="T1" fmla="*/ 0 h 12"/>
                    <a:gd name="T2" fmla="*/ 7 w 13"/>
                    <a:gd name="T3" fmla="*/ 1 h 12"/>
                    <a:gd name="T4" fmla="*/ 7 w 13"/>
                    <a:gd name="T5" fmla="*/ 0 h 12"/>
                    <a:gd name="T6" fmla="*/ 4 w 13"/>
                    <a:gd name="T7" fmla="*/ 3 h 12"/>
                    <a:gd name="T8" fmla="*/ 2 w 13"/>
                    <a:gd name="T9" fmla="*/ 3 h 12"/>
                    <a:gd name="T10" fmla="*/ 0 w 13"/>
                    <a:gd name="T11" fmla="*/ 3 h 12"/>
                    <a:gd name="T12" fmla="*/ 3 w 13"/>
                    <a:gd name="T13" fmla="*/ 6 h 12"/>
                    <a:gd name="T14" fmla="*/ 1 w 13"/>
                    <a:gd name="T15" fmla="*/ 10 h 12"/>
                    <a:gd name="T16" fmla="*/ 2 w 13"/>
                    <a:gd name="T17" fmla="*/ 10 h 12"/>
                    <a:gd name="T18" fmla="*/ 6 w 13"/>
                    <a:gd name="T19" fmla="*/ 9 h 12"/>
                    <a:gd name="T20" fmla="*/ 9 w 13"/>
                    <a:gd name="T21" fmla="*/ 12 h 12"/>
                    <a:gd name="T22" fmla="*/ 9 w 13"/>
                    <a:gd name="T23" fmla="*/ 11 h 12"/>
                    <a:gd name="T24" fmla="*/ 10 w 13"/>
                    <a:gd name="T25" fmla="*/ 12 h 12"/>
                    <a:gd name="T26" fmla="*/ 9 w 13"/>
                    <a:gd name="T27" fmla="*/ 9 h 12"/>
                    <a:gd name="T28" fmla="*/ 13 w 13"/>
                    <a:gd name="T29" fmla="*/ 5 h 12"/>
                    <a:gd name="T30" fmla="*/ 9 w 13"/>
                    <a:gd name="T31" fmla="*/ 4 h 12"/>
                    <a:gd name="T32" fmla="*/ 8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6" name="Freeform 337"/>
                <p:cNvSpPr>
                  <a:spLocks/>
                </p:cNvSpPr>
                <p:nvPr/>
              </p:nvSpPr>
              <p:spPr bwMode="auto">
                <a:xfrm>
                  <a:off x="851" y="2300"/>
                  <a:ext cx="13" cy="11"/>
                </a:xfrm>
                <a:custGeom>
                  <a:avLst/>
                  <a:gdLst>
                    <a:gd name="T0" fmla="*/ 9 w 13"/>
                    <a:gd name="T1" fmla="*/ 4 h 11"/>
                    <a:gd name="T2" fmla="*/ 8 w 13"/>
                    <a:gd name="T3" fmla="*/ 0 h 11"/>
                    <a:gd name="T4" fmla="*/ 7 w 13"/>
                    <a:gd name="T5" fmla="*/ 1 h 11"/>
                    <a:gd name="T6" fmla="*/ 7 w 13"/>
                    <a:gd name="T7" fmla="*/ 0 h 11"/>
                    <a:gd name="T8" fmla="*/ 4 w 13"/>
                    <a:gd name="T9" fmla="*/ 3 h 11"/>
                    <a:gd name="T10" fmla="*/ 1 w 13"/>
                    <a:gd name="T11" fmla="*/ 3 h 11"/>
                    <a:gd name="T12" fmla="*/ 1 w 13"/>
                    <a:gd name="T13" fmla="*/ 3 h 11"/>
                    <a:gd name="T14" fmla="*/ 0 w 13"/>
                    <a:gd name="T15" fmla="*/ 3 h 11"/>
                    <a:gd name="T16" fmla="*/ 3 w 13"/>
                    <a:gd name="T17" fmla="*/ 5 h 11"/>
                    <a:gd name="T18" fmla="*/ 1 w 13"/>
                    <a:gd name="T19" fmla="*/ 9 h 11"/>
                    <a:gd name="T20" fmla="*/ 2 w 13"/>
                    <a:gd name="T21" fmla="*/ 9 h 11"/>
                    <a:gd name="T22" fmla="*/ 5 w 13"/>
                    <a:gd name="T23" fmla="*/ 8 h 11"/>
                    <a:gd name="T24" fmla="*/ 8 w 13"/>
                    <a:gd name="T25" fmla="*/ 11 h 11"/>
                    <a:gd name="T26" fmla="*/ 8 w 13"/>
                    <a:gd name="T27" fmla="*/ 10 h 11"/>
                    <a:gd name="T28" fmla="*/ 9 w 13"/>
                    <a:gd name="T29" fmla="*/ 11 h 11"/>
                    <a:gd name="T30" fmla="*/ 9 w 13"/>
                    <a:gd name="T31" fmla="*/ 7 h 11"/>
                    <a:gd name="T32" fmla="*/ 13 w 13"/>
                    <a:gd name="T33" fmla="*/ 5 h 11"/>
                    <a:gd name="T34" fmla="*/ 9 w 13"/>
                    <a:gd name="T35" fmla="*/ 4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7" name="Freeform 338"/>
                <p:cNvSpPr>
                  <a:spLocks/>
                </p:cNvSpPr>
                <p:nvPr/>
              </p:nvSpPr>
              <p:spPr bwMode="auto">
                <a:xfrm>
                  <a:off x="789" y="2293"/>
                  <a:ext cx="13" cy="12"/>
                </a:xfrm>
                <a:custGeom>
                  <a:avLst/>
                  <a:gdLst>
                    <a:gd name="T0" fmla="*/ 9 w 13"/>
                    <a:gd name="T1" fmla="*/ 4 h 12"/>
                    <a:gd name="T2" fmla="*/ 8 w 13"/>
                    <a:gd name="T3" fmla="*/ 0 h 12"/>
                    <a:gd name="T4" fmla="*/ 8 w 13"/>
                    <a:gd name="T5" fmla="*/ 1 h 12"/>
                    <a:gd name="T6" fmla="*/ 7 w 13"/>
                    <a:gd name="T7" fmla="*/ 0 h 12"/>
                    <a:gd name="T8" fmla="*/ 4 w 13"/>
                    <a:gd name="T9" fmla="*/ 3 h 12"/>
                    <a:gd name="T10" fmla="*/ 1 w 13"/>
                    <a:gd name="T11" fmla="*/ 3 h 12"/>
                    <a:gd name="T12" fmla="*/ 0 w 13"/>
                    <a:gd name="T13" fmla="*/ 3 h 12"/>
                    <a:gd name="T14" fmla="*/ 3 w 13"/>
                    <a:gd name="T15" fmla="*/ 6 h 12"/>
                    <a:gd name="T16" fmla="*/ 1 w 13"/>
                    <a:gd name="T17" fmla="*/ 9 h 12"/>
                    <a:gd name="T18" fmla="*/ 2 w 13"/>
                    <a:gd name="T19" fmla="*/ 9 h 12"/>
                    <a:gd name="T20" fmla="*/ 6 w 13"/>
                    <a:gd name="T21" fmla="*/ 9 h 12"/>
                    <a:gd name="T22" fmla="*/ 8 w 13"/>
                    <a:gd name="T23" fmla="*/ 12 h 12"/>
                    <a:gd name="T24" fmla="*/ 8 w 13"/>
                    <a:gd name="T25" fmla="*/ 11 h 12"/>
                    <a:gd name="T26" fmla="*/ 10 w 13"/>
                    <a:gd name="T27" fmla="*/ 12 h 12"/>
                    <a:gd name="T28" fmla="*/ 9 w 13"/>
                    <a:gd name="T29" fmla="*/ 8 h 12"/>
                    <a:gd name="T30" fmla="*/ 13 w 13"/>
                    <a:gd name="T31" fmla="*/ 5 h 12"/>
                    <a:gd name="T32" fmla="*/ 9 w 13"/>
                    <a:gd name="T33" fmla="*/ 4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8" name="Freeform 339"/>
                <p:cNvSpPr>
                  <a:spLocks/>
                </p:cNvSpPr>
                <p:nvPr/>
              </p:nvSpPr>
              <p:spPr bwMode="auto">
                <a:xfrm>
                  <a:off x="971" y="2269"/>
                  <a:ext cx="31" cy="26"/>
                </a:xfrm>
                <a:custGeom>
                  <a:avLst/>
                  <a:gdLst>
                    <a:gd name="T0" fmla="*/ 0 w 31"/>
                    <a:gd name="T1" fmla="*/ 12 h 26"/>
                    <a:gd name="T2" fmla="*/ 25 w 31"/>
                    <a:gd name="T3" fmla="*/ 26 h 26"/>
                    <a:gd name="T4" fmla="*/ 31 w 31"/>
                    <a:gd name="T5" fmla="*/ 15 h 26"/>
                    <a:gd name="T6" fmla="*/ 3 w 31"/>
                    <a:gd name="T7" fmla="*/ 0 h 26"/>
                    <a:gd name="T8" fmla="*/ 0 w 31"/>
                    <a:gd name="T9" fmla="*/ 1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9" name="Freeform 340"/>
                <p:cNvSpPr>
                  <a:spLocks/>
                </p:cNvSpPr>
                <p:nvPr/>
              </p:nvSpPr>
              <p:spPr bwMode="auto">
                <a:xfrm>
                  <a:off x="968" y="2244"/>
                  <a:ext cx="39" cy="25"/>
                </a:xfrm>
                <a:custGeom>
                  <a:avLst/>
                  <a:gdLst>
                    <a:gd name="T0" fmla="*/ 20 w 39"/>
                    <a:gd name="T1" fmla="*/ 0 h 25"/>
                    <a:gd name="T2" fmla="*/ 18 w 39"/>
                    <a:gd name="T3" fmla="*/ 0 h 25"/>
                    <a:gd name="T4" fmla="*/ 17 w 39"/>
                    <a:gd name="T5" fmla="*/ 0 h 25"/>
                    <a:gd name="T6" fmla="*/ 15 w 39"/>
                    <a:gd name="T7" fmla="*/ 0 h 25"/>
                    <a:gd name="T8" fmla="*/ 14 w 39"/>
                    <a:gd name="T9" fmla="*/ 1 h 25"/>
                    <a:gd name="T10" fmla="*/ 12 w 39"/>
                    <a:gd name="T11" fmla="*/ 1 h 25"/>
                    <a:gd name="T12" fmla="*/ 10 w 39"/>
                    <a:gd name="T13" fmla="*/ 2 h 25"/>
                    <a:gd name="T14" fmla="*/ 8 w 39"/>
                    <a:gd name="T15" fmla="*/ 2 h 25"/>
                    <a:gd name="T16" fmla="*/ 6 w 39"/>
                    <a:gd name="T17" fmla="*/ 3 h 25"/>
                    <a:gd name="T18" fmla="*/ 5 w 39"/>
                    <a:gd name="T19" fmla="*/ 5 h 25"/>
                    <a:gd name="T20" fmla="*/ 3 w 39"/>
                    <a:gd name="T21" fmla="*/ 6 h 25"/>
                    <a:gd name="T22" fmla="*/ 2 w 39"/>
                    <a:gd name="T23" fmla="*/ 7 h 25"/>
                    <a:gd name="T24" fmla="*/ 1 w 39"/>
                    <a:gd name="T25" fmla="*/ 8 h 25"/>
                    <a:gd name="T26" fmla="*/ 1 w 39"/>
                    <a:gd name="T27" fmla="*/ 9 h 25"/>
                    <a:gd name="T28" fmla="*/ 1 w 39"/>
                    <a:gd name="T29" fmla="*/ 10 h 25"/>
                    <a:gd name="T30" fmla="*/ 0 w 39"/>
                    <a:gd name="T31" fmla="*/ 11 h 25"/>
                    <a:gd name="T32" fmla="*/ 0 w 39"/>
                    <a:gd name="T33" fmla="*/ 12 h 25"/>
                    <a:gd name="T34" fmla="*/ 0 w 39"/>
                    <a:gd name="T35" fmla="*/ 12 h 25"/>
                    <a:gd name="T36" fmla="*/ 0 w 39"/>
                    <a:gd name="T37" fmla="*/ 12 h 25"/>
                    <a:gd name="T38" fmla="*/ 0 w 39"/>
                    <a:gd name="T39" fmla="*/ 13 h 25"/>
                    <a:gd name="T40" fmla="*/ 0 w 39"/>
                    <a:gd name="T41" fmla="*/ 15 h 25"/>
                    <a:gd name="T42" fmla="*/ 2 w 39"/>
                    <a:gd name="T43" fmla="*/ 18 h 25"/>
                    <a:gd name="T44" fmla="*/ 3 w 39"/>
                    <a:gd name="T45" fmla="*/ 20 h 25"/>
                    <a:gd name="T46" fmla="*/ 6 w 39"/>
                    <a:gd name="T47" fmla="*/ 22 h 25"/>
                    <a:gd name="T48" fmla="*/ 9 w 39"/>
                    <a:gd name="T49" fmla="*/ 23 h 25"/>
                    <a:gd name="T50" fmla="*/ 12 w 39"/>
                    <a:gd name="T51" fmla="*/ 24 h 25"/>
                    <a:gd name="T52" fmla="*/ 16 w 39"/>
                    <a:gd name="T53" fmla="*/ 25 h 25"/>
                    <a:gd name="T54" fmla="*/ 20 w 39"/>
                    <a:gd name="T55" fmla="*/ 25 h 25"/>
                    <a:gd name="T56" fmla="*/ 24 w 39"/>
                    <a:gd name="T57" fmla="*/ 25 h 25"/>
                    <a:gd name="T58" fmla="*/ 28 w 39"/>
                    <a:gd name="T59" fmla="*/ 24 h 25"/>
                    <a:gd name="T60" fmla="*/ 31 w 39"/>
                    <a:gd name="T61" fmla="*/ 23 h 25"/>
                    <a:gd name="T62" fmla="*/ 34 w 39"/>
                    <a:gd name="T63" fmla="*/ 22 h 25"/>
                    <a:gd name="T64" fmla="*/ 36 w 39"/>
                    <a:gd name="T65" fmla="*/ 20 h 25"/>
                    <a:gd name="T66" fmla="*/ 38 w 39"/>
                    <a:gd name="T67" fmla="*/ 18 h 25"/>
                    <a:gd name="T68" fmla="*/ 39 w 39"/>
                    <a:gd name="T69" fmla="*/ 15 h 25"/>
                    <a:gd name="T70" fmla="*/ 39 w 39"/>
                    <a:gd name="T71" fmla="*/ 13 h 25"/>
                    <a:gd name="T72" fmla="*/ 39 w 39"/>
                    <a:gd name="T73" fmla="*/ 10 h 25"/>
                    <a:gd name="T74" fmla="*/ 38 w 39"/>
                    <a:gd name="T75" fmla="*/ 8 h 25"/>
                    <a:gd name="T76" fmla="*/ 36 w 39"/>
                    <a:gd name="T77" fmla="*/ 6 h 25"/>
                    <a:gd name="T78" fmla="*/ 34 w 39"/>
                    <a:gd name="T79" fmla="*/ 4 h 25"/>
                    <a:gd name="T80" fmla="*/ 31 w 39"/>
                    <a:gd name="T81" fmla="*/ 2 h 25"/>
                    <a:gd name="T82" fmla="*/ 28 w 39"/>
                    <a:gd name="T83" fmla="*/ 1 h 25"/>
                    <a:gd name="T84" fmla="*/ 24 w 39"/>
                    <a:gd name="T85" fmla="*/ 1 h 25"/>
                    <a:gd name="T86" fmla="*/ 20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0" name="Freeform 341"/>
                <p:cNvSpPr>
                  <a:spLocks/>
                </p:cNvSpPr>
                <p:nvPr/>
              </p:nvSpPr>
              <p:spPr bwMode="auto">
                <a:xfrm>
                  <a:off x="591" y="2284"/>
                  <a:ext cx="34" cy="18"/>
                </a:xfrm>
                <a:custGeom>
                  <a:avLst/>
                  <a:gdLst>
                    <a:gd name="T0" fmla="*/ 4 w 34"/>
                    <a:gd name="T1" fmla="*/ 18 h 18"/>
                    <a:gd name="T2" fmla="*/ 34 w 34"/>
                    <a:gd name="T3" fmla="*/ 14 h 18"/>
                    <a:gd name="T4" fmla="*/ 33 w 34"/>
                    <a:gd name="T5" fmla="*/ 0 h 18"/>
                    <a:gd name="T6" fmla="*/ 0 w 34"/>
                    <a:gd name="T7" fmla="*/ 6 h 18"/>
                    <a:gd name="T8" fmla="*/ 4 w 34"/>
                    <a:gd name="T9" fmla="*/ 18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1" name="Freeform 342"/>
                <p:cNvSpPr>
                  <a:spLocks/>
                </p:cNvSpPr>
                <p:nvPr/>
              </p:nvSpPr>
              <p:spPr bwMode="auto">
                <a:xfrm>
                  <a:off x="587" y="2253"/>
                  <a:ext cx="44" cy="27"/>
                </a:xfrm>
                <a:custGeom>
                  <a:avLst/>
                  <a:gdLst>
                    <a:gd name="T0" fmla="*/ 22 w 44"/>
                    <a:gd name="T1" fmla="*/ 27 h 27"/>
                    <a:gd name="T2" fmla="*/ 26 w 44"/>
                    <a:gd name="T3" fmla="*/ 27 h 27"/>
                    <a:gd name="T4" fmla="*/ 30 w 44"/>
                    <a:gd name="T5" fmla="*/ 26 h 27"/>
                    <a:gd name="T6" fmla="*/ 34 w 44"/>
                    <a:gd name="T7" fmla="*/ 25 h 27"/>
                    <a:gd name="T8" fmla="*/ 37 w 44"/>
                    <a:gd name="T9" fmla="*/ 23 h 27"/>
                    <a:gd name="T10" fmla="*/ 40 w 44"/>
                    <a:gd name="T11" fmla="*/ 21 h 27"/>
                    <a:gd name="T12" fmla="*/ 42 w 44"/>
                    <a:gd name="T13" fmla="*/ 19 h 27"/>
                    <a:gd name="T14" fmla="*/ 43 w 44"/>
                    <a:gd name="T15" fmla="*/ 16 h 27"/>
                    <a:gd name="T16" fmla="*/ 44 w 44"/>
                    <a:gd name="T17" fmla="*/ 13 h 27"/>
                    <a:gd name="T18" fmla="*/ 43 w 44"/>
                    <a:gd name="T19" fmla="*/ 10 h 27"/>
                    <a:gd name="T20" fmla="*/ 42 w 44"/>
                    <a:gd name="T21" fmla="*/ 8 h 27"/>
                    <a:gd name="T22" fmla="*/ 40 w 44"/>
                    <a:gd name="T23" fmla="*/ 6 h 27"/>
                    <a:gd name="T24" fmla="*/ 37 w 44"/>
                    <a:gd name="T25" fmla="*/ 4 h 27"/>
                    <a:gd name="T26" fmla="*/ 34 w 44"/>
                    <a:gd name="T27" fmla="*/ 2 h 27"/>
                    <a:gd name="T28" fmla="*/ 30 w 44"/>
                    <a:gd name="T29" fmla="*/ 1 h 27"/>
                    <a:gd name="T30" fmla="*/ 26 w 44"/>
                    <a:gd name="T31" fmla="*/ 0 h 27"/>
                    <a:gd name="T32" fmla="*/ 22 w 44"/>
                    <a:gd name="T33" fmla="*/ 0 h 27"/>
                    <a:gd name="T34" fmla="*/ 18 w 44"/>
                    <a:gd name="T35" fmla="*/ 0 h 27"/>
                    <a:gd name="T36" fmla="*/ 15 w 44"/>
                    <a:gd name="T37" fmla="*/ 0 h 27"/>
                    <a:gd name="T38" fmla="*/ 12 w 44"/>
                    <a:gd name="T39" fmla="*/ 1 h 27"/>
                    <a:gd name="T40" fmla="*/ 9 w 44"/>
                    <a:gd name="T41" fmla="*/ 2 h 27"/>
                    <a:gd name="T42" fmla="*/ 7 w 44"/>
                    <a:gd name="T43" fmla="*/ 3 h 27"/>
                    <a:gd name="T44" fmla="*/ 4 w 44"/>
                    <a:gd name="T45" fmla="*/ 5 h 27"/>
                    <a:gd name="T46" fmla="*/ 2 w 44"/>
                    <a:gd name="T47" fmla="*/ 7 h 27"/>
                    <a:gd name="T48" fmla="*/ 1 w 44"/>
                    <a:gd name="T49" fmla="*/ 9 h 27"/>
                    <a:gd name="T50" fmla="*/ 1 w 44"/>
                    <a:gd name="T51" fmla="*/ 9 h 27"/>
                    <a:gd name="T52" fmla="*/ 0 w 44"/>
                    <a:gd name="T53" fmla="*/ 10 h 27"/>
                    <a:gd name="T54" fmla="*/ 0 w 44"/>
                    <a:gd name="T55" fmla="*/ 11 h 27"/>
                    <a:gd name="T56" fmla="*/ 0 w 44"/>
                    <a:gd name="T57" fmla="*/ 12 h 27"/>
                    <a:gd name="T58" fmla="*/ 0 w 44"/>
                    <a:gd name="T59" fmla="*/ 12 h 27"/>
                    <a:gd name="T60" fmla="*/ 0 w 44"/>
                    <a:gd name="T61" fmla="*/ 13 h 27"/>
                    <a:gd name="T62" fmla="*/ 0 w 44"/>
                    <a:gd name="T63" fmla="*/ 13 h 27"/>
                    <a:gd name="T64" fmla="*/ 0 w 44"/>
                    <a:gd name="T65" fmla="*/ 13 h 27"/>
                    <a:gd name="T66" fmla="*/ 0 w 44"/>
                    <a:gd name="T67" fmla="*/ 13 h 27"/>
                    <a:gd name="T68" fmla="*/ 0 w 44"/>
                    <a:gd name="T69" fmla="*/ 14 h 27"/>
                    <a:gd name="T70" fmla="*/ 0 w 44"/>
                    <a:gd name="T71" fmla="*/ 14 h 27"/>
                    <a:gd name="T72" fmla="*/ 0 w 44"/>
                    <a:gd name="T73" fmla="*/ 15 h 27"/>
                    <a:gd name="T74" fmla="*/ 0 w 44"/>
                    <a:gd name="T75" fmla="*/ 15 h 27"/>
                    <a:gd name="T76" fmla="*/ 1 w 44"/>
                    <a:gd name="T77" fmla="*/ 18 h 27"/>
                    <a:gd name="T78" fmla="*/ 2 w 44"/>
                    <a:gd name="T79" fmla="*/ 20 h 27"/>
                    <a:gd name="T80" fmla="*/ 4 w 44"/>
                    <a:gd name="T81" fmla="*/ 22 h 27"/>
                    <a:gd name="T82" fmla="*/ 7 w 44"/>
                    <a:gd name="T83" fmla="*/ 24 h 27"/>
                    <a:gd name="T84" fmla="*/ 10 w 44"/>
                    <a:gd name="T85" fmla="*/ 25 h 27"/>
                    <a:gd name="T86" fmla="*/ 14 w 44"/>
                    <a:gd name="T87" fmla="*/ 26 h 27"/>
                    <a:gd name="T88" fmla="*/ 18 w 44"/>
                    <a:gd name="T89" fmla="*/ 27 h 27"/>
                    <a:gd name="T90" fmla="*/ 22 w 44"/>
                    <a:gd name="T91" fmla="*/ 2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2" name="Freeform 343"/>
                <p:cNvSpPr>
                  <a:spLocks/>
                </p:cNvSpPr>
                <p:nvPr/>
              </p:nvSpPr>
              <p:spPr bwMode="auto">
                <a:xfrm>
                  <a:off x="491" y="2261"/>
                  <a:ext cx="43" cy="28"/>
                </a:xfrm>
                <a:custGeom>
                  <a:avLst/>
                  <a:gdLst>
                    <a:gd name="T0" fmla="*/ 21 w 43"/>
                    <a:gd name="T1" fmla="*/ 28 h 28"/>
                    <a:gd name="T2" fmla="*/ 26 w 43"/>
                    <a:gd name="T3" fmla="*/ 27 h 28"/>
                    <a:gd name="T4" fmla="*/ 30 w 43"/>
                    <a:gd name="T5" fmla="*/ 26 h 28"/>
                    <a:gd name="T6" fmla="*/ 34 w 43"/>
                    <a:gd name="T7" fmla="*/ 25 h 28"/>
                    <a:gd name="T8" fmla="*/ 37 w 43"/>
                    <a:gd name="T9" fmla="*/ 24 h 28"/>
                    <a:gd name="T10" fmla="*/ 39 w 43"/>
                    <a:gd name="T11" fmla="*/ 21 h 28"/>
                    <a:gd name="T12" fmla="*/ 42 w 43"/>
                    <a:gd name="T13" fmla="*/ 19 h 28"/>
                    <a:gd name="T14" fmla="*/ 43 w 43"/>
                    <a:gd name="T15" fmla="*/ 17 h 28"/>
                    <a:gd name="T16" fmla="*/ 43 w 43"/>
                    <a:gd name="T17" fmla="*/ 14 h 28"/>
                    <a:gd name="T18" fmla="*/ 43 w 43"/>
                    <a:gd name="T19" fmla="*/ 11 h 28"/>
                    <a:gd name="T20" fmla="*/ 42 w 43"/>
                    <a:gd name="T21" fmla="*/ 9 h 28"/>
                    <a:gd name="T22" fmla="*/ 39 w 43"/>
                    <a:gd name="T23" fmla="*/ 7 h 28"/>
                    <a:gd name="T24" fmla="*/ 37 w 43"/>
                    <a:gd name="T25" fmla="*/ 4 h 28"/>
                    <a:gd name="T26" fmla="*/ 34 w 43"/>
                    <a:gd name="T27" fmla="*/ 3 h 28"/>
                    <a:gd name="T28" fmla="*/ 30 w 43"/>
                    <a:gd name="T29" fmla="*/ 1 h 28"/>
                    <a:gd name="T30" fmla="*/ 26 w 43"/>
                    <a:gd name="T31" fmla="*/ 1 h 28"/>
                    <a:gd name="T32" fmla="*/ 21 w 43"/>
                    <a:gd name="T33" fmla="*/ 0 h 28"/>
                    <a:gd name="T34" fmla="*/ 18 w 43"/>
                    <a:gd name="T35" fmla="*/ 1 h 28"/>
                    <a:gd name="T36" fmla="*/ 15 w 43"/>
                    <a:gd name="T37" fmla="*/ 1 h 28"/>
                    <a:gd name="T38" fmla="*/ 12 w 43"/>
                    <a:gd name="T39" fmla="*/ 2 h 28"/>
                    <a:gd name="T40" fmla="*/ 9 w 43"/>
                    <a:gd name="T41" fmla="*/ 3 h 28"/>
                    <a:gd name="T42" fmla="*/ 6 w 43"/>
                    <a:gd name="T43" fmla="*/ 4 h 28"/>
                    <a:gd name="T44" fmla="*/ 4 w 43"/>
                    <a:gd name="T45" fmla="*/ 5 h 28"/>
                    <a:gd name="T46" fmla="*/ 2 w 43"/>
                    <a:gd name="T47" fmla="*/ 7 h 28"/>
                    <a:gd name="T48" fmla="*/ 1 w 43"/>
                    <a:gd name="T49" fmla="*/ 9 h 28"/>
                    <a:gd name="T50" fmla="*/ 1 w 43"/>
                    <a:gd name="T51" fmla="*/ 10 h 28"/>
                    <a:gd name="T52" fmla="*/ 0 w 43"/>
                    <a:gd name="T53" fmla="*/ 11 h 28"/>
                    <a:gd name="T54" fmla="*/ 0 w 43"/>
                    <a:gd name="T55" fmla="*/ 12 h 28"/>
                    <a:gd name="T56" fmla="*/ 0 w 43"/>
                    <a:gd name="T57" fmla="*/ 14 h 28"/>
                    <a:gd name="T58" fmla="*/ 0 w 43"/>
                    <a:gd name="T59" fmla="*/ 14 h 28"/>
                    <a:gd name="T60" fmla="*/ 0 w 43"/>
                    <a:gd name="T61" fmla="*/ 14 h 28"/>
                    <a:gd name="T62" fmla="*/ 0 w 43"/>
                    <a:gd name="T63" fmla="*/ 15 h 28"/>
                    <a:gd name="T64" fmla="*/ 0 w 43"/>
                    <a:gd name="T65" fmla="*/ 15 h 28"/>
                    <a:gd name="T66" fmla="*/ 0 w 43"/>
                    <a:gd name="T67" fmla="*/ 15 h 28"/>
                    <a:gd name="T68" fmla="*/ 1 w 43"/>
                    <a:gd name="T69" fmla="*/ 18 h 28"/>
                    <a:gd name="T70" fmla="*/ 2 w 43"/>
                    <a:gd name="T71" fmla="*/ 20 h 28"/>
                    <a:gd name="T72" fmla="*/ 4 w 43"/>
                    <a:gd name="T73" fmla="*/ 22 h 28"/>
                    <a:gd name="T74" fmla="*/ 7 w 43"/>
                    <a:gd name="T75" fmla="*/ 24 h 28"/>
                    <a:gd name="T76" fmla="*/ 10 w 43"/>
                    <a:gd name="T77" fmla="*/ 26 h 28"/>
                    <a:gd name="T78" fmla="*/ 14 w 43"/>
                    <a:gd name="T79" fmla="*/ 27 h 28"/>
                    <a:gd name="T80" fmla="*/ 17 w 43"/>
                    <a:gd name="T81" fmla="*/ 27 h 28"/>
                    <a:gd name="T82" fmla="*/ 21 w 43"/>
                    <a:gd name="T83" fmla="*/ 28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3" name="Freeform 344"/>
                <p:cNvSpPr>
                  <a:spLocks/>
                </p:cNvSpPr>
                <p:nvPr/>
              </p:nvSpPr>
              <p:spPr bwMode="auto">
                <a:xfrm>
                  <a:off x="621" y="2344"/>
                  <a:ext cx="301" cy="181"/>
                </a:xfrm>
                <a:custGeom>
                  <a:avLst/>
                  <a:gdLst>
                    <a:gd name="T0" fmla="*/ 292 w 301"/>
                    <a:gd name="T1" fmla="*/ 11 h 181"/>
                    <a:gd name="T2" fmla="*/ 296 w 301"/>
                    <a:gd name="T3" fmla="*/ 43 h 181"/>
                    <a:gd name="T4" fmla="*/ 291 w 301"/>
                    <a:gd name="T5" fmla="*/ 86 h 181"/>
                    <a:gd name="T6" fmla="*/ 282 w 301"/>
                    <a:gd name="T7" fmla="*/ 128 h 181"/>
                    <a:gd name="T8" fmla="*/ 274 w 301"/>
                    <a:gd name="T9" fmla="*/ 157 h 181"/>
                    <a:gd name="T10" fmla="*/ 218 w 301"/>
                    <a:gd name="T11" fmla="*/ 151 h 181"/>
                    <a:gd name="T12" fmla="*/ 240 w 301"/>
                    <a:gd name="T13" fmla="*/ 94 h 181"/>
                    <a:gd name="T14" fmla="*/ 234 w 301"/>
                    <a:gd name="T15" fmla="*/ 42 h 181"/>
                    <a:gd name="T16" fmla="*/ 222 w 301"/>
                    <a:gd name="T17" fmla="*/ 18 h 181"/>
                    <a:gd name="T18" fmla="*/ 214 w 301"/>
                    <a:gd name="T19" fmla="*/ 14 h 181"/>
                    <a:gd name="T20" fmla="*/ 217 w 301"/>
                    <a:gd name="T21" fmla="*/ 27 h 181"/>
                    <a:gd name="T22" fmla="*/ 227 w 301"/>
                    <a:gd name="T23" fmla="*/ 50 h 181"/>
                    <a:gd name="T24" fmla="*/ 231 w 301"/>
                    <a:gd name="T25" fmla="*/ 82 h 181"/>
                    <a:gd name="T26" fmla="*/ 225 w 301"/>
                    <a:gd name="T27" fmla="*/ 111 h 181"/>
                    <a:gd name="T28" fmla="*/ 217 w 301"/>
                    <a:gd name="T29" fmla="*/ 133 h 181"/>
                    <a:gd name="T30" fmla="*/ 210 w 301"/>
                    <a:gd name="T31" fmla="*/ 147 h 181"/>
                    <a:gd name="T32" fmla="*/ 184 w 301"/>
                    <a:gd name="T33" fmla="*/ 143 h 181"/>
                    <a:gd name="T34" fmla="*/ 182 w 301"/>
                    <a:gd name="T35" fmla="*/ 116 h 181"/>
                    <a:gd name="T36" fmla="*/ 171 w 301"/>
                    <a:gd name="T37" fmla="*/ 102 h 181"/>
                    <a:gd name="T38" fmla="*/ 173 w 301"/>
                    <a:gd name="T39" fmla="*/ 115 h 181"/>
                    <a:gd name="T40" fmla="*/ 173 w 301"/>
                    <a:gd name="T41" fmla="*/ 142 h 181"/>
                    <a:gd name="T42" fmla="*/ 167 w 301"/>
                    <a:gd name="T43" fmla="*/ 151 h 181"/>
                    <a:gd name="T44" fmla="*/ 139 w 301"/>
                    <a:gd name="T45" fmla="*/ 157 h 181"/>
                    <a:gd name="T46" fmla="*/ 147 w 301"/>
                    <a:gd name="T47" fmla="*/ 123 h 181"/>
                    <a:gd name="T48" fmla="*/ 144 w 301"/>
                    <a:gd name="T49" fmla="*/ 94 h 181"/>
                    <a:gd name="T50" fmla="*/ 135 w 301"/>
                    <a:gd name="T51" fmla="*/ 72 h 181"/>
                    <a:gd name="T52" fmla="*/ 126 w 301"/>
                    <a:gd name="T53" fmla="*/ 58 h 181"/>
                    <a:gd name="T54" fmla="*/ 121 w 301"/>
                    <a:gd name="T55" fmla="*/ 53 h 181"/>
                    <a:gd name="T56" fmla="*/ 139 w 301"/>
                    <a:gd name="T57" fmla="*/ 118 h 181"/>
                    <a:gd name="T58" fmla="*/ 128 w 301"/>
                    <a:gd name="T59" fmla="*/ 154 h 181"/>
                    <a:gd name="T60" fmla="*/ 118 w 301"/>
                    <a:gd name="T61" fmla="*/ 156 h 181"/>
                    <a:gd name="T62" fmla="*/ 99 w 301"/>
                    <a:gd name="T63" fmla="*/ 144 h 181"/>
                    <a:gd name="T64" fmla="*/ 78 w 301"/>
                    <a:gd name="T65" fmla="*/ 141 h 181"/>
                    <a:gd name="T66" fmla="*/ 58 w 301"/>
                    <a:gd name="T67" fmla="*/ 142 h 181"/>
                    <a:gd name="T68" fmla="*/ 44 w 301"/>
                    <a:gd name="T69" fmla="*/ 145 h 181"/>
                    <a:gd name="T70" fmla="*/ 38 w 301"/>
                    <a:gd name="T71" fmla="*/ 146 h 181"/>
                    <a:gd name="T72" fmla="*/ 47 w 301"/>
                    <a:gd name="T73" fmla="*/ 104 h 181"/>
                    <a:gd name="T74" fmla="*/ 42 w 301"/>
                    <a:gd name="T75" fmla="*/ 67 h 181"/>
                    <a:gd name="T76" fmla="*/ 37 w 301"/>
                    <a:gd name="T77" fmla="*/ 100 h 181"/>
                    <a:gd name="T78" fmla="*/ 19 w 301"/>
                    <a:gd name="T79" fmla="*/ 149 h 181"/>
                    <a:gd name="T80" fmla="*/ 2 w 301"/>
                    <a:gd name="T81" fmla="*/ 142 h 181"/>
                    <a:gd name="T82" fmla="*/ 7 w 301"/>
                    <a:gd name="T83" fmla="*/ 156 h 181"/>
                    <a:gd name="T84" fmla="*/ 25 w 301"/>
                    <a:gd name="T85" fmla="*/ 161 h 181"/>
                    <a:gd name="T86" fmla="*/ 35 w 301"/>
                    <a:gd name="T87" fmla="*/ 158 h 181"/>
                    <a:gd name="T88" fmla="*/ 71 w 301"/>
                    <a:gd name="T89" fmla="*/ 151 h 181"/>
                    <a:gd name="T90" fmla="*/ 95 w 301"/>
                    <a:gd name="T91" fmla="*/ 154 h 181"/>
                    <a:gd name="T92" fmla="*/ 109 w 301"/>
                    <a:gd name="T93" fmla="*/ 164 h 181"/>
                    <a:gd name="T94" fmla="*/ 117 w 301"/>
                    <a:gd name="T95" fmla="*/ 174 h 181"/>
                    <a:gd name="T96" fmla="*/ 120 w 301"/>
                    <a:gd name="T97" fmla="*/ 181 h 181"/>
                    <a:gd name="T98" fmla="*/ 276 w 301"/>
                    <a:gd name="T99" fmla="*/ 171 h 181"/>
                    <a:gd name="T100" fmla="*/ 294 w 301"/>
                    <a:gd name="T101" fmla="*/ 100 h 181"/>
                    <a:gd name="T102" fmla="*/ 301 w 301"/>
                    <a:gd name="T103" fmla="*/ 40 h 181"/>
                    <a:gd name="T104" fmla="*/ 298 w 301"/>
                    <a:gd name="T105" fmla="*/ 10 h 181"/>
                    <a:gd name="T106" fmla="*/ 290 w 301"/>
                    <a:gd name="T107" fmla="*/ 0 h 181"/>
                    <a:gd name="T108" fmla="*/ 283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4" name="Freeform 345"/>
                <p:cNvSpPr>
                  <a:spLocks/>
                </p:cNvSpPr>
                <p:nvPr/>
              </p:nvSpPr>
              <p:spPr bwMode="auto">
                <a:xfrm>
                  <a:off x="492" y="2108"/>
                  <a:ext cx="418" cy="418"/>
                </a:xfrm>
                <a:custGeom>
                  <a:avLst/>
                  <a:gdLst>
                    <a:gd name="T0" fmla="*/ 409 w 418"/>
                    <a:gd name="T1" fmla="*/ 71 h 418"/>
                    <a:gd name="T2" fmla="*/ 400 w 418"/>
                    <a:gd name="T3" fmla="*/ 53 h 418"/>
                    <a:gd name="T4" fmla="*/ 388 w 418"/>
                    <a:gd name="T5" fmla="*/ 71 h 418"/>
                    <a:gd name="T6" fmla="*/ 390 w 418"/>
                    <a:gd name="T7" fmla="*/ 88 h 418"/>
                    <a:gd name="T8" fmla="*/ 368 w 418"/>
                    <a:gd name="T9" fmla="*/ 123 h 418"/>
                    <a:gd name="T10" fmla="*/ 322 w 418"/>
                    <a:gd name="T11" fmla="*/ 149 h 418"/>
                    <a:gd name="T12" fmla="*/ 274 w 418"/>
                    <a:gd name="T13" fmla="*/ 148 h 418"/>
                    <a:gd name="T14" fmla="*/ 260 w 418"/>
                    <a:gd name="T15" fmla="*/ 127 h 418"/>
                    <a:gd name="T16" fmla="*/ 271 w 418"/>
                    <a:gd name="T17" fmla="*/ 97 h 418"/>
                    <a:gd name="T18" fmla="*/ 306 w 418"/>
                    <a:gd name="T19" fmla="*/ 67 h 418"/>
                    <a:gd name="T20" fmla="*/ 352 w 418"/>
                    <a:gd name="T21" fmla="*/ 54 h 418"/>
                    <a:gd name="T22" fmla="*/ 382 w 418"/>
                    <a:gd name="T23" fmla="*/ 63 h 418"/>
                    <a:gd name="T24" fmla="*/ 395 w 418"/>
                    <a:gd name="T25" fmla="*/ 49 h 418"/>
                    <a:gd name="T26" fmla="*/ 368 w 418"/>
                    <a:gd name="T27" fmla="*/ 36 h 418"/>
                    <a:gd name="T28" fmla="*/ 331 w 418"/>
                    <a:gd name="T29" fmla="*/ 21 h 418"/>
                    <a:gd name="T30" fmla="*/ 317 w 418"/>
                    <a:gd name="T31" fmla="*/ 38 h 418"/>
                    <a:gd name="T32" fmla="*/ 295 w 418"/>
                    <a:gd name="T33" fmla="*/ 49 h 418"/>
                    <a:gd name="T34" fmla="*/ 267 w 418"/>
                    <a:gd name="T35" fmla="*/ 61 h 418"/>
                    <a:gd name="T36" fmla="*/ 252 w 418"/>
                    <a:gd name="T37" fmla="*/ 93 h 418"/>
                    <a:gd name="T38" fmla="*/ 245 w 418"/>
                    <a:gd name="T39" fmla="*/ 119 h 418"/>
                    <a:gd name="T40" fmla="*/ 249 w 418"/>
                    <a:gd name="T41" fmla="*/ 146 h 418"/>
                    <a:gd name="T42" fmla="*/ 282 w 418"/>
                    <a:gd name="T43" fmla="*/ 170 h 418"/>
                    <a:gd name="T44" fmla="*/ 251 w 418"/>
                    <a:gd name="T45" fmla="*/ 196 h 418"/>
                    <a:gd name="T46" fmla="*/ 199 w 418"/>
                    <a:gd name="T47" fmla="*/ 206 h 418"/>
                    <a:gd name="T48" fmla="*/ 171 w 418"/>
                    <a:gd name="T49" fmla="*/ 223 h 418"/>
                    <a:gd name="T50" fmla="*/ 135 w 418"/>
                    <a:gd name="T51" fmla="*/ 210 h 418"/>
                    <a:gd name="T52" fmla="*/ 108 w 418"/>
                    <a:gd name="T53" fmla="*/ 204 h 418"/>
                    <a:gd name="T54" fmla="*/ 86 w 418"/>
                    <a:gd name="T55" fmla="*/ 217 h 418"/>
                    <a:gd name="T56" fmla="*/ 72 w 418"/>
                    <a:gd name="T57" fmla="*/ 204 h 418"/>
                    <a:gd name="T58" fmla="*/ 38 w 418"/>
                    <a:gd name="T59" fmla="*/ 183 h 418"/>
                    <a:gd name="T60" fmla="*/ 24 w 418"/>
                    <a:gd name="T61" fmla="*/ 205 h 418"/>
                    <a:gd name="T62" fmla="*/ 59 w 418"/>
                    <a:gd name="T63" fmla="*/ 208 h 418"/>
                    <a:gd name="T64" fmla="*/ 88 w 418"/>
                    <a:gd name="T65" fmla="*/ 224 h 418"/>
                    <a:gd name="T66" fmla="*/ 31 w 418"/>
                    <a:gd name="T67" fmla="*/ 282 h 418"/>
                    <a:gd name="T68" fmla="*/ 13 w 418"/>
                    <a:gd name="T69" fmla="*/ 207 h 418"/>
                    <a:gd name="T70" fmla="*/ 18 w 418"/>
                    <a:gd name="T71" fmla="*/ 418 h 418"/>
                    <a:gd name="T72" fmla="*/ 121 w 418"/>
                    <a:gd name="T73" fmla="*/ 412 h 418"/>
                    <a:gd name="T74" fmla="*/ 124 w 418"/>
                    <a:gd name="T75" fmla="*/ 219 h 418"/>
                    <a:gd name="T76" fmla="*/ 172 w 418"/>
                    <a:gd name="T77" fmla="*/ 239 h 418"/>
                    <a:gd name="T78" fmla="*/ 206 w 418"/>
                    <a:gd name="T79" fmla="*/ 217 h 418"/>
                    <a:gd name="T80" fmla="*/ 261 w 418"/>
                    <a:gd name="T81" fmla="*/ 204 h 418"/>
                    <a:gd name="T82" fmla="*/ 292 w 418"/>
                    <a:gd name="T83" fmla="*/ 221 h 418"/>
                    <a:gd name="T84" fmla="*/ 330 w 418"/>
                    <a:gd name="T85" fmla="*/ 216 h 418"/>
                    <a:gd name="T86" fmla="*/ 391 w 418"/>
                    <a:gd name="T87" fmla="*/ 232 h 418"/>
                    <a:gd name="T88" fmla="*/ 404 w 418"/>
                    <a:gd name="T89" fmla="*/ 179 h 418"/>
                    <a:gd name="T90" fmla="*/ 384 w 418"/>
                    <a:gd name="T91" fmla="*/ 150 h 418"/>
                    <a:gd name="T92" fmla="*/ 382 w 418"/>
                    <a:gd name="T93" fmla="*/ 177 h 418"/>
                    <a:gd name="T94" fmla="*/ 386 w 418"/>
                    <a:gd name="T95" fmla="*/ 184 h 418"/>
                    <a:gd name="T96" fmla="*/ 367 w 418"/>
                    <a:gd name="T97" fmla="*/ 211 h 418"/>
                    <a:gd name="T98" fmla="*/ 339 w 418"/>
                    <a:gd name="T99" fmla="*/ 196 h 418"/>
                    <a:gd name="T100" fmla="*/ 330 w 418"/>
                    <a:gd name="T101" fmla="*/ 202 h 418"/>
                    <a:gd name="T102" fmla="*/ 313 w 418"/>
                    <a:gd name="T103" fmla="*/ 202 h 418"/>
                    <a:gd name="T104" fmla="*/ 286 w 418"/>
                    <a:gd name="T105" fmla="*/ 199 h 418"/>
                    <a:gd name="T106" fmla="*/ 294 w 418"/>
                    <a:gd name="T107" fmla="*/ 174 h 418"/>
                    <a:gd name="T108" fmla="*/ 304 w 418"/>
                    <a:gd name="T109" fmla="*/ 164 h 418"/>
                    <a:gd name="T110" fmla="*/ 332 w 418"/>
                    <a:gd name="T111" fmla="*/ 161 h 418"/>
                    <a:gd name="T112" fmla="*/ 340 w 418"/>
                    <a:gd name="T113" fmla="*/ 156 h 418"/>
                    <a:gd name="T114" fmla="*/ 353 w 418"/>
                    <a:gd name="T115" fmla="*/ 148 h 418"/>
                    <a:gd name="T116" fmla="*/ 389 w 418"/>
                    <a:gd name="T117" fmla="*/ 142 h 418"/>
                    <a:gd name="T118" fmla="*/ 395 w 418"/>
                    <a:gd name="T119" fmla="*/ 112 h 418"/>
                    <a:gd name="T120" fmla="*/ 410 w 418"/>
                    <a:gd name="T121" fmla="*/ 110 h 418"/>
                    <a:gd name="T122" fmla="*/ 415 w 418"/>
                    <a:gd name="T123" fmla="*/ 9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5" name="Freeform 346"/>
                <p:cNvSpPr>
                  <a:spLocks/>
                </p:cNvSpPr>
                <p:nvPr/>
              </p:nvSpPr>
              <p:spPr bwMode="auto">
                <a:xfrm>
                  <a:off x="901" y="2205"/>
                  <a:ext cx="93" cy="310"/>
                </a:xfrm>
                <a:custGeom>
                  <a:avLst/>
                  <a:gdLst>
                    <a:gd name="T0" fmla="*/ 66 w 93"/>
                    <a:gd name="T1" fmla="*/ 78 h 310"/>
                    <a:gd name="T2" fmla="*/ 63 w 93"/>
                    <a:gd name="T3" fmla="*/ 63 h 310"/>
                    <a:gd name="T4" fmla="*/ 58 w 93"/>
                    <a:gd name="T5" fmla="*/ 49 h 310"/>
                    <a:gd name="T6" fmla="*/ 52 w 93"/>
                    <a:gd name="T7" fmla="*/ 37 h 310"/>
                    <a:gd name="T8" fmla="*/ 44 w 93"/>
                    <a:gd name="T9" fmla="*/ 27 h 310"/>
                    <a:gd name="T10" fmla="*/ 36 w 93"/>
                    <a:gd name="T11" fmla="*/ 18 h 310"/>
                    <a:gd name="T12" fmla="*/ 27 w 93"/>
                    <a:gd name="T13" fmla="*/ 11 h 310"/>
                    <a:gd name="T14" fmla="*/ 18 w 93"/>
                    <a:gd name="T15" fmla="*/ 5 h 310"/>
                    <a:gd name="T16" fmla="*/ 10 w 93"/>
                    <a:gd name="T17" fmla="*/ 0 h 310"/>
                    <a:gd name="T18" fmla="*/ 8 w 93"/>
                    <a:gd name="T19" fmla="*/ 3 h 310"/>
                    <a:gd name="T20" fmla="*/ 5 w 93"/>
                    <a:gd name="T21" fmla="*/ 7 h 310"/>
                    <a:gd name="T22" fmla="*/ 3 w 93"/>
                    <a:gd name="T23" fmla="*/ 11 h 310"/>
                    <a:gd name="T24" fmla="*/ 0 w 93"/>
                    <a:gd name="T25" fmla="*/ 15 h 310"/>
                    <a:gd name="T26" fmla="*/ 15 w 93"/>
                    <a:gd name="T27" fmla="*/ 20 h 310"/>
                    <a:gd name="T28" fmla="*/ 27 w 93"/>
                    <a:gd name="T29" fmla="*/ 29 h 310"/>
                    <a:gd name="T30" fmla="*/ 36 w 93"/>
                    <a:gd name="T31" fmla="*/ 41 h 310"/>
                    <a:gd name="T32" fmla="*/ 41 w 93"/>
                    <a:gd name="T33" fmla="*/ 54 h 310"/>
                    <a:gd name="T34" fmla="*/ 45 w 93"/>
                    <a:gd name="T35" fmla="*/ 66 h 310"/>
                    <a:gd name="T36" fmla="*/ 46 w 93"/>
                    <a:gd name="T37" fmla="*/ 77 h 310"/>
                    <a:gd name="T38" fmla="*/ 47 w 93"/>
                    <a:gd name="T39" fmla="*/ 84 h 310"/>
                    <a:gd name="T40" fmla="*/ 47 w 93"/>
                    <a:gd name="T41" fmla="*/ 87 h 310"/>
                    <a:gd name="T42" fmla="*/ 44 w 93"/>
                    <a:gd name="T43" fmla="*/ 115 h 310"/>
                    <a:gd name="T44" fmla="*/ 27 w 93"/>
                    <a:gd name="T45" fmla="*/ 180 h 310"/>
                    <a:gd name="T46" fmla="*/ 19 w 93"/>
                    <a:gd name="T47" fmla="*/ 252 h 310"/>
                    <a:gd name="T48" fmla="*/ 18 w 93"/>
                    <a:gd name="T49" fmla="*/ 303 h 310"/>
                    <a:gd name="T50" fmla="*/ 41 w 93"/>
                    <a:gd name="T51" fmla="*/ 307 h 310"/>
                    <a:gd name="T52" fmla="*/ 37 w 93"/>
                    <a:gd name="T53" fmla="*/ 262 h 310"/>
                    <a:gd name="T54" fmla="*/ 39 w 93"/>
                    <a:gd name="T55" fmla="*/ 221 h 310"/>
                    <a:gd name="T56" fmla="*/ 47 w 93"/>
                    <a:gd name="T57" fmla="*/ 185 h 310"/>
                    <a:gd name="T58" fmla="*/ 58 w 93"/>
                    <a:gd name="T59" fmla="*/ 155 h 310"/>
                    <a:gd name="T60" fmla="*/ 70 w 93"/>
                    <a:gd name="T61" fmla="*/ 131 h 310"/>
                    <a:gd name="T62" fmla="*/ 81 w 93"/>
                    <a:gd name="T63" fmla="*/ 113 h 310"/>
                    <a:gd name="T64" fmla="*/ 89 w 93"/>
                    <a:gd name="T65" fmla="*/ 102 h 310"/>
                    <a:gd name="T66" fmla="*/ 93 w 93"/>
                    <a:gd name="T67" fmla="*/ 99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6" name="Freeform 347"/>
                <p:cNvSpPr>
                  <a:spLocks/>
                </p:cNvSpPr>
                <p:nvPr/>
              </p:nvSpPr>
              <p:spPr bwMode="auto">
                <a:xfrm>
                  <a:off x="753" y="2159"/>
                  <a:ext cx="152" cy="105"/>
                </a:xfrm>
                <a:custGeom>
                  <a:avLst/>
                  <a:gdLst>
                    <a:gd name="T0" fmla="*/ 97 w 152"/>
                    <a:gd name="T1" fmla="*/ 92 h 105"/>
                    <a:gd name="T2" fmla="*/ 111 w 152"/>
                    <a:gd name="T3" fmla="*/ 84 h 105"/>
                    <a:gd name="T4" fmla="*/ 124 w 152"/>
                    <a:gd name="T5" fmla="*/ 76 h 105"/>
                    <a:gd name="T6" fmla="*/ 134 w 152"/>
                    <a:gd name="T7" fmla="*/ 66 h 105"/>
                    <a:gd name="T8" fmla="*/ 143 w 152"/>
                    <a:gd name="T9" fmla="*/ 56 h 105"/>
                    <a:gd name="T10" fmla="*/ 148 w 152"/>
                    <a:gd name="T11" fmla="*/ 46 h 105"/>
                    <a:gd name="T12" fmla="*/ 152 w 152"/>
                    <a:gd name="T13" fmla="*/ 36 h 105"/>
                    <a:gd name="T14" fmla="*/ 152 w 152"/>
                    <a:gd name="T15" fmla="*/ 26 h 105"/>
                    <a:gd name="T16" fmla="*/ 150 w 152"/>
                    <a:gd name="T17" fmla="*/ 18 h 105"/>
                    <a:gd name="T18" fmla="*/ 144 w 152"/>
                    <a:gd name="T19" fmla="*/ 11 h 105"/>
                    <a:gd name="T20" fmla="*/ 136 w 152"/>
                    <a:gd name="T21" fmla="*/ 6 h 105"/>
                    <a:gd name="T22" fmla="*/ 126 w 152"/>
                    <a:gd name="T23" fmla="*/ 2 h 105"/>
                    <a:gd name="T24" fmla="*/ 114 w 152"/>
                    <a:gd name="T25" fmla="*/ 0 h 105"/>
                    <a:gd name="T26" fmla="*/ 100 w 152"/>
                    <a:gd name="T27" fmla="*/ 0 h 105"/>
                    <a:gd name="T28" fmla="*/ 86 w 152"/>
                    <a:gd name="T29" fmla="*/ 3 h 105"/>
                    <a:gd name="T30" fmla="*/ 71 w 152"/>
                    <a:gd name="T31" fmla="*/ 7 h 105"/>
                    <a:gd name="T32" fmla="*/ 55 w 152"/>
                    <a:gd name="T33" fmla="*/ 14 h 105"/>
                    <a:gd name="T34" fmla="*/ 41 w 152"/>
                    <a:gd name="T35" fmla="*/ 21 h 105"/>
                    <a:gd name="T36" fmla="*/ 29 w 152"/>
                    <a:gd name="T37" fmla="*/ 30 h 105"/>
                    <a:gd name="T38" fmla="*/ 18 w 152"/>
                    <a:gd name="T39" fmla="*/ 39 h 105"/>
                    <a:gd name="T40" fmla="*/ 10 w 152"/>
                    <a:gd name="T41" fmla="*/ 49 h 105"/>
                    <a:gd name="T42" fmla="*/ 4 w 152"/>
                    <a:gd name="T43" fmla="*/ 59 h 105"/>
                    <a:gd name="T44" fmla="*/ 1 w 152"/>
                    <a:gd name="T45" fmla="*/ 69 h 105"/>
                    <a:gd name="T46" fmla="*/ 0 w 152"/>
                    <a:gd name="T47" fmla="*/ 79 h 105"/>
                    <a:gd name="T48" fmla="*/ 3 w 152"/>
                    <a:gd name="T49" fmla="*/ 87 h 105"/>
                    <a:gd name="T50" fmla="*/ 9 w 152"/>
                    <a:gd name="T51" fmla="*/ 94 h 105"/>
                    <a:gd name="T52" fmla="*/ 17 w 152"/>
                    <a:gd name="T53" fmla="*/ 100 h 105"/>
                    <a:gd name="T54" fmla="*/ 27 w 152"/>
                    <a:gd name="T55" fmla="*/ 103 h 105"/>
                    <a:gd name="T56" fmla="*/ 39 w 152"/>
                    <a:gd name="T57" fmla="*/ 105 h 105"/>
                    <a:gd name="T58" fmla="*/ 53 w 152"/>
                    <a:gd name="T59" fmla="*/ 105 h 105"/>
                    <a:gd name="T60" fmla="*/ 67 w 152"/>
                    <a:gd name="T61" fmla="*/ 102 h 105"/>
                    <a:gd name="T62" fmla="*/ 82 w 152"/>
                    <a:gd name="T63" fmla="*/ 98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7" name="Freeform 348"/>
                <p:cNvSpPr>
                  <a:spLocks/>
                </p:cNvSpPr>
                <p:nvPr/>
              </p:nvSpPr>
              <p:spPr bwMode="auto">
                <a:xfrm>
                  <a:off x="611" y="2158"/>
                  <a:ext cx="64" cy="79"/>
                </a:xfrm>
                <a:custGeom>
                  <a:avLst/>
                  <a:gdLst>
                    <a:gd name="T0" fmla="*/ 26 w 64"/>
                    <a:gd name="T1" fmla="*/ 1 h 79"/>
                    <a:gd name="T2" fmla="*/ 15 w 64"/>
                    <a:gd name="T3" fmla="*/ 6 h 79"/>
                    <a:gd name="T4" fmla="*/ 7 w 64"/>
                    <a:gd name="T5" fmla="*/ 15 h 79"/>
                    <a:gd name="T6" fmla="*/ 1 w 64"/>
                    <a:gd name="T7" fmla="*/ 27 h 79"/>
                    <a:gd name="T8" fmla="*/ 11 w 64"/>
                    <a:gd name="T9" fmla="*/ 34 h 79"/>
                    <a:gd name="T10" fmla="*/ 13 w 64"/>
                    <a:gd name="T11" fmla="*/ 26 h 79"/>
                    <a:gd name="T12" fmla="*/ 18 w 64"/>
                    <a:gd name="T13" fmla="*/ 19 h 79"/>
                    <a:gd name="T14" fmla="*/ 25 w 64"/>
                    <a:gd name="T15" fmla="*/ 15 h 79"/>
                    <a:gd name="T16" fmla="*/ 32 w 64"/>
                    <a:gd name="T17" fmla="*/ 13 h 79"/>
                    <a:gd name="T18" fmla="*/ 41 w 64"/>
                    <a:gd name="T19" fmla="*/ 15 h 79"/>
                    <a:gd name="T20" fmla="*/ 48 w 64"/>
                    <a:gd name="T21" fmla="*/ 21 h 79"/>
                    <a:gd name="T22" fmla="*/ 53 w 64"/>
                    <a:gd name="T23" fmla="*/ 30 h 79"/>
                    <a:gd name="T24" fmla="*/ 55 w 64"/>
                    <a:gd name="T25" fmla="*/ 40 h 79"/>
                    <a:gd name="T26" fmla="*/ 53 w 64"/>
                    <a:gd name="T27" fmla="*/ 51 h 79"/>
                    <a:gd name="T28" fmla="*/ 48 w 64"/>
                    <a:gd name="T29" fmla="*/ 60 h 79"/>
                    <a:gd name="T30" fmla="*/ 41 w 64"/>
                    <a:gd name="T31" fmla="*/ 66 h 79"/>
                    <a:gd name="T32" fmla="*/ 32 w 64"/>
                    <a:gd name="T33" fmla="*/ 68 h 79"/>
                    <a:gd name="T34" fmla="*/ 24 w 64"/>
                    <a:gd name="T35" fmla="*/ 66 h 79"/>
                    <a:gd name="T36" fmla="*/ 17 w 64"/>
                    <a:gd name="T37" fmla="*/ 60 h 79"/>
                    <a:gd name="T38" fmla="*/ 12 w 64"/>
                    <a:gd name="T39" fmla="*/ 52 h 79"/>
                    <a:gd name="T40" fmla="*/ 10 w 64"/>
                    <a:gd name="T41" fmla="*/ 42 h 79"/>
                    <a:gd name="T42" fmla="*/ 1 w 64"/>
                    <a:gd name="T43" fmla="*/ 49 h 79"/>
                    <a:gd name="T44" fmla="*/ 6 w 64"/>
                    <a:gd name="T45" fmla="*/ 63 h 79"/>
                    <a:gd name="T46" fmla="*/ 14 w 64"/>
                    <a:gd name="T47" fmla="*/ 73 h 79"/>
                    <a:gd name="T48" fmla="*/ 25 w 64"/>
                    <a:gd name="T49" fmla="*/ 79 h 79"/>
                    <a:gd name="T50" fmla="*/ 38 w 64"/>
                    <a:gd name="T51" fmla="*/ 78 h 79"/>
                    <a:gd name="T52" fmla="*/ 50 w 64"/>
                    <a:gd name="T53" fmla="*/ 73 h 79"/>
                    <a:gd name="T54" fmla="*/ 58 w 64"/>
                    <a:gd name="T55" fmla="*/ 62 h 79"/>
                    <a:gd name="T56" fmla="*/ 63 w 64"/>
                    <a:gd name="T57" fmla="*/ 48 h 79"/>
                    <a:gd name="T58" fmla="*/ 63 w 64"/>
                    <a:gd name="T59" fmla="*/ 32 h 79"/>
                    <a:gd name="T60" fmla="*/ 58 w 64"/>
                    <a:gd name="T61" fmla="*/ 18 h 79"/>
                    <a:gd name="T62" fmla="*/ 50 w 64"/>
                    <a:gd name="T63" fmla="*/ 7 h 79"/>
                    <a:gd name="T64" fmla="*/ 38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8" name="Freeform 349"/>
                <p:cNvSpPr>
                  <a:spLocks/>
                </p:cNvSpPr>
                <p:nvPr/>
              </p:nvSpPr>
              <p:spPr bwMode="auto">
                <a:xfrm>
                  <a:off x="611" y="2193"/>
                  <a:ext cx="10" cy="6"/>
                </a:xfrm>
                <a:custGeom>
                  <a:avLst/>
                  <a:gdLst>
                    <a:gd name="T0" fmla="*/ 10 w 10"/>
                    <a:gd name="T1" fmla="*/ 5 h 6"/>
                    <a:gd name="T2" fmla="*/ 10 w 10"/>
                    <a:gd name="T3" fmla="*/ 4 h 6"/>
                    <a:gd name="T4" fmla="*/ 10 w 10"/>
                    <a:gd name="T5" fmla="*/ 2 h 6"/>
                    <a:gd name="T6" fmla="*/ 10 w 10"/>
                    <a:gd name="T7" fmla="*/ 1 h 6"/>
                    <a:gd name="T8" fmla="*/ 10 w 10"/>
                    <a:gd name="T9" fmla="*/ 0 h 6"/>
                    <a:gd name="T10" fmla="*/ 0 w 10"/>
                    <a:gd name="T11" fmla="*/ 0 h 6"/>
                    <a:gd name="T12" fmla="*/ 0 w 10"/>
                    <a:gd name="T13" fmla="*/ 1 h 6"/>
                    <a:gd name="T14" fmla="*/ 0 w 10"/>
                    <a:gd name="T15" fmla="*/ 2 h 6"/>
                    <a:gd name="T16" fmla="*/ 0 w 10"/>
                    <a:gd name="T17" fmla="*/ 3 h 6"/>
                    <a:gd name="T18" fmla="*/ 0 w 10"/>
                    <a:gd name="T19" fmla="*/ 5 h 6"/>
                    <a:gd name="T20" fmla="*/ 0 w 10"/>
                    <a:gd name="T21" fmla="*/ 5 h 6"/>
                    <a:gd name="T22" fmla="*/ 0 w 10"/>
                    <a:gd name="T23" fmla="*/ 5 h 6"/>
                    <a:gd name="T24" fmla="*/ 0 w 10"/>
                    <a:gd name="T25" fmla="*/ 6 h 6"/>
                    <a:gd name="T26" fmla="*/ 0 w 10"/>
                    <a:gd name="T27" fmla="*/ 6 h 6"/>
                    <a:gd name="T28" fmla="*/ 10 w 10"/>
                    <a:gd name="T29" fmla="*/ 6 h 6"/>
                    <a:gd name="T30" fmla="*/ 10 w 10"/>
                    <a:gd name="T31" fmla="*/ 6 h 6"/>
                    <a:gd name="T32" fmla="*/ 10 w 10"/>
                    <a:gd name="T33" fmla="*/ 6 h 6"/>
                    <a:gd name="T34" fmla="*/ 10 w 10"/>
                    <a:gd name="T35" fmla="*/ 5 h 6"/>
                    <a:gd name="T36" fmla="*/ 10 w 10"/>
                    <a:gd name="T37" fmla="*/ 5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9" name="Freeform 350"/>
                <p:cNvSpPr>
                  <a:spLocks/>
                </p:cNvSpPr>
                <p:nvPr/>
              </p:nvSpPr>
              <p:spPr bwMode="auto">
                <a:xfrm>
                  <a:off x="624" y="2169"/>
                  <a:ext cx="21" cy="48"/>
                </a:xfrm>
                <a:custGeom>
                  <a:avLst/>
                  <a:gdLst>
                    <a:gd name="T0" fmla="*/ 17 w 21"/>
                    <a:gd name="T1" fmla="*/ 29 h 48"/>
                    <a:gd name="T2" fmla="*/ 17 w 21"/>
                    <a:gd name="T3" fmla="*/ 24 h 48"/>
                    <a:gd name="T4" fmla="*/ 17 w 21"/>
                    <a:gd name="T5" fmla="*/ 15 h 48"/>
                    <a:gd name="T6" fmla="*/ 17 w 21"/>
                    <a:gd name="T7" fmla="*/ 5 h 48"/>
                    <a:gd name="T8" fmla="*/ 17 w 21"/>
                    <a:gd name="T9" fmla="*/ 0 h 48"/>
                    <a:gd name="T10" fmla="*/ 21 w 21"/>
                    <a:gd name="T11" fmla="*/ 29 h 48"/>
                    <a:gd name="T12" fmla="*/ 21 w 21"/>
                    <a:gd name="T13" fmla="*/ 32 h 48"/>
                    <a:gd name="T14" fmla="*/ 0 w 21"/>
                    <a:gd name="T15" fmla="*/ 48 h 48"/>
                    <a:gd name="T16" fmla="*/ 17 w 21"/>
                    <a:gd name="T17" fmla="*/ 29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0" name="Freeform 351"/>
                <p:cNvSpPr>
                  <a:spLocks/>
                </p:cNvSpPr>
                <p:nvPr/>
              </p:nvSpPr>
              <p:spPr bwMode="auto">
                <a:xfrm>
                  <a:off x="615" y="2145"/>
                  <a:ext cx="22" cy="21"/>
                </a:xfrm>
                <a:custGeom>
                  <a:avLst/>
                  <a:gdLst>
                    <a:gd name="T0" fmla="*/ 0 w 22"/>
                    <a:gd name="T1" fmla="*/ 21 h 21"/>
                    <a:gd name="T2" fmla="*/ 0 w 22"/>
                    <a:gd name="T3" fmla="*/ 19 h 21"/>
                    <a:gd name="T4" fmla="*/ 1 w 22"/>
                    <a:gd name="T5" fmla="*/ 16 h 21"/>
                    <a:gd name="T6" fmla="*/ 2 w 22"/>
                    <a:gd name="T7" fmla="*/ 11 h 21"/>
                    <a:gd name="T8" fmla="*/ 3 w 22"/>
                    <a:gd name="T9" fmla="*/ 6 h 21"/>
                    <a:gd name="T10" fmla="*/ 6 w 22"/>
                    <a:gd name="T11" fmla="*/ 2 h 21"/>
                    <a:gd name="T12" fmla="*/ 10 w 22"/>
                    <a:gd name="T13" fmla="*/ 0 h 21"/>
                    <a:gd name="T14" fmla="*/ 15 w 22"/>
                    <a:gd name="T15" fmla="*/ 2 h 21"/>
                    <a:gd name="T16" fmla="*/ 21 w 22"/>
                    <a:gd name="T17" fmla="*/ 8 h 21"/>
                    <a:gd name="T18" fmla="*/ 22 w 22"/>
                    <a:gd name="T19" fmla="*/ 11 h 21"/>
                    <a:gd name="T20" fmla="*/ 21 w 22"/>
                    <a:gd name="T21" fmla="*/ 11 h 21"/>
                    <a:gd name="T22" fmla="*/ 20 w 22"/>
                    <a:gd name="T23" fmla="*/ 10 h 21"/>
                    <a:gd name="T24" fmla="*/ 18 w 22"/>
                    <a:gd name="T25" fmla="*/ 9 h 21"/>
                    <a:gd name="T26" fmla="*/ 15 w 22"/>
                    <a:gd name="T27" fmla="*/ 7 h 21"/>
                    <a:gd name="T28" fmla="*/ 12 w 22"/>
                    <a:gd name="T29" fmla="*/ 6 h 21"/>
                    <a:gd name="T30" fmla="*/ 10 w 22"/>
                    <a:gd name="T31" fmla="*/ 6 h 21"/>
                    <a:gd name="T32" fmla="*/ 7 w 22"/>
                    <a:gd name="T33" fmla="*/ 7 h 21"/>
                    <a:gd name="T34" fmla="*/ 6 w 22"/>
                    <a:gd name="T35" fmla="*/ 10 h 21"/>
                    <a:gd name="T36" fmla="*/ 0 w 22"/>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1" name="Freeform 352"/>
                <p:cNvSpPr>
                  <a:spLocks/>
                </p:cNvSpPr>
                <p:nvPr/>
              </p:nvSpPr>
              <p:spPr bwMode="auto">
                <a:xfrm>
                  <a:off x="616" y="2154"/>
                  <a:ext cx="21" cy="9"/>
                </a:xfrm>
                <a:custGeom>
                  <a:avLst/>
                  <a:gdLst>
                    <a:gd name="T0" fmla="*/ 0 w 21"/>
                    <a:gd name="T1" fmla="*/ 5 h 9"/>
                    <a:gd name="T2" fmla="*/ 1 w 21"/>
                    <a:gd name="T3" fmla="*/ 5 h 9"/>
                    <a:gd name="T4" fmla="*/ 3 w 21"/>
                    <a:gd name="T5" fmla="*/ 6 h 9"/>
                    <a:gd name="T6" fmla="*/ 5 w 21"/>
                    <a:gd name="T7" fmla="*/ 6 h 9"/>
                    <a:gd name="T8" fmla="*/ 9 w 21"/>
                    <a:gd name="T9" fmla="*/ 6 h 9"/>
                    <a:gd name="T10" fmla="*/ 12 w 21"/>
                    <a:gd name="T11" fmla="*/ 5 h 9"/>
                    <a:gd name="T12" fmla="*/ 16 w 21"/>
                    <a:gd name="T13" fmla="*/ 5 h 9"/>
                    <a:gd name="T14" fmla="*/ 19 w 21"/>
                    <a:gd name="T15" fmla="*/ 3 h 9"/>
                    <a:gd name="T16" fmla="*/ 21 w 21"/>
                    <a:gd name="T17" fmla="*/ 0 h 9"/>
                    <a:gd name="T18" fmla="*/ 21 w 21"/>
                    <a:gd name="T19" fmla="*/ 1 h 9"/>
                    <a:gd name="T20" fmla="*/ 20 w 21"/>
                    <a:gd name="T21" fmla="*/ 3 h 9"/>
                    <a:gd name="T22" fmla="*/ 18 w 21"/>
                    <a:gd name="T23" fmla="*/ 5 h 9"/>
                    <a:gd name="T24" fmla="*/ 15 w 21"/>
                    <a:gd name="T25" fmla="*/ 7 h 9"/>
                    <a:gd name="T26" fmla="*/ 12 w 21"/>
                    <a:gd name="T27" fmla="*/ 9 h 9"/>
                    <a:gd name="T28" fmla="*/ 8 w 21"/>
                    <a:gd name="T29" fmla="*/ 9 h 9"/>
                    <a:gd name="T30" fmla="*/ 4 w 21"/>
                    <a:gd name="T31" fmla="*/ 9 h 9"/>
                    <a:gd name="T32" fmla="*/ 0 w 21"/>
                    <a:gd name="T33" fmla="*/ 5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2" name="Freeform 353"/>
                <p:cNvSpPr>
                  <a:spLocks/>
                </p:cNvSpPr>
                <p:nvPr/>
              </p:nvSpPr>
              <p:spPr bwMode="auto">
                <a:xfrm>
                  <a:off x="648" y="2145"/>
                  <a:ext cx="24" cy="17"/>
                </a:xfrm>
                <a:custGeom>
                  <a:avLst/>
                  <a:gdLst>
                    <a:gd name="T0" fmla="*/ 0 w 24"/>
                    <a:gd name="T1" fmla="*/ 10 h 17"/>
                    <a:gd name="T2" fmla="*/ 0 w 24"/>
                    <a:gd name="T3" fmla="*/ 9 h 17"/>
                    <a:gd name="T4" fmla="*/ 3 w 24"/>
                    <a:gd name="T5" fmla="*/ 6 h 17"/>
                    <a:gd name="T6" fmla="*/ 6 w 24"/>
                    <a:gd name="T7" fmla="*/ 3 h 17"/>
                    <a:gd name="T8" fmla="*/ 10 w 24"/>
                    <a:gd name="T9" fmla="*/ 1 h 17"/>
                    <a:gd name="T10" fmla="*/ 14 w 24"/>
                    <a:gd name="T11" fmla="*/ 0 h 17"/>
                    <a:gd name="T12" fmla="*/ 18 w 24"/>
                    <a:gd name="T13" fmla="*/ 1 h 17"/>
                    <a:gd name="T14" fmla="*/ 22 w 24"/>
                    <a:gd name="T15" fmla="*/ 5 h 17"/>
                    <a:gd name="T16" fmla="*/ 24 w 24"/>
                    <a:gd name="T17" fmla="*/ 14 h 17"/>
                    <a:gd name="T18" fmla="*/ 22 w 24"/>
                    <a:gd name="T19" fmla="*/ 17 h 17"/>
                    <a:gd name="T20" fmla="*/ 22 w 24"/>
                    <a:gd name="T21" fmla="*/ 16 h 17"/>
                    <a:gd name="T22" fmla="*/ 22 w 24"/>
                    <a:gd name="T23" fmla="*/ 14 h 17"/>
                    <a:gd name="T24" fmla="*/ 21 w 24"/>
                    <a:gd name="T25" fmla="*/ 12 h 17"/>
                    <a:gd name="T26" fmla="*/ 19 w 24"/>
                    <a:gd name="T27" fmla="*/ 9 h 17"/>
                    <a:gd name="T28" fmla="*/ 18 w 24"/>
                    <a:gd name="T29" fmla="*/ 7 h 17"/>
                    <a:gd name="T30" fmla="*/ 16 w 24"/>
                    <a:gd name="T31" fmla="*/ 5 h 17"/>
                    <a:gd name="T32" fmla="*/ 13 w 24"/>
                    <a:gd name="T33" fmla="*/ 4 h 17"/>
                    <a:gd name="T34" fmla="*/ 10 w 24"/>
                    <a:gd name="T35" fmla="*/ 5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3" name="Freeform 354"/>
                <p:cNvSpPr>
                  <a:spLocks/>
                </p:cNvSpPr>
                <p:nvPr/>
              </p:nvSpPr>
              <p:spPr bwMode="auto">
                <a:xfrm>
                  <a:off x="652" y="2151"/>
                  <a:ext cx="20" cy="11"/>
                </a:xfrm>
                <a:custGeom>
                  <a:avLst/>
                  <a:gdLst>
                    <a:gd name="T0" fmla="*/ 0 w 20"/>
                    <a:gd name="T1" fmla="*/ 0 h 11"/>
                    <a:gd name="T2" fmla="*/ 0 w 20"/>
                    <a:gd name="T3" fmla="*/ 0 h 11"/>
                    <a:gd name="T4" fmla="*/ 2 w 20"/>
                    <a:gd name="T5" fmla="*/ 2 h 11"/>
                    <a:gd name="T6" fmla="*/ 4 w 20"/>
                    <a:gd name="T7" fmla="*/ 4 h 11"/>
                    <a:gd name="T8" fmla="*/ 7 w 20"/>
                    <a:gd name="T9" fmla="*/ 6 h 11"/>
                    <a:gd name="T10" fmla="*/ 10 w 20"/>
                    <a:gd name="T11" fmla="*/ 8 h 11"/>
                    <a:gd name="T12" fmla="*/ 13 w 20"/>
                    <a:gd name="T13" fmla="*/ 9 h 11"/>
                    <a:gd name="T14" fmla="*/ 16 w 20"/>
                    <a:gd name="T15" fmla="*/ 10 h 11"/>
                    <a:gd name="T16" fmla="*/ 20 w 20"/>
                    <a:gd name="T17" fmla="*/ 9 h 11"/>
                    <a:gd name="T18" fmla="*/ 19 w 20"/>
                    <a:gd name="T19" fmla="*/ 10 h 11"/>
                    <a:gd name="T20" fmla="*/ 17 w 20"/>
                    <a:gd name="T21" fmla="*/ 11 h 11"/>
                    <a:gd name="T22" fmla="*/ 14 w 20"/>
                    <a:gd name="T23" fmla="*/ 11 h 11"/>
                    <a:gd name="T24" fmla="*/ 11 w 20"/>
                    <a:gd name="T25" fmla="*/ 11 h 11"/>
                    <a:gd name="T26" fmla="*/ 8 w 20"/>
                    <a:gd name="T27" fmla="*/ 10 h 11"/>
                    <a:gd name="T28" fmla="*/ 5 w 20"/>
                    <a:gd name="T29" fmla="*/ 8 h 11"/>
                    <a:gd name="T30" fmla="*/ 2 w 20"/>
                    <a:gd name="T31" fmla="*/ 5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4" name="Freeform 355"/>
                <p:cNvSpPr>
                  <a:spLocks/>
                </p:cNvSpPr>
                <p:nvPr/>
              </p:nvSpPr>
              <p:spPr bwMode="auto">
                <a:xfrm>
                  <a:off x="624" y="2231"/>
                  <a:ext cx="11" cy="18"/>
                </a:xfrm>
                <a:custGeom>
                  <a:avLst/>
                  <a:gdLst>
                    <a:gd name="T0" fmla="*/ 3 w 11"/>
                    <a:gd name="T1" fmla="*/ 0 h 18"/>
                    <a:gd name="T2" fmla="*/ 3 w 11"/>
                    <a:gd name="T3" fmla="*/ 3 h 18"/>
                    <a:gd name="T4" fmla="*/ 1 w 11"/>
                    <a:gd name="T5" fmla="*/ 10 h 18"/>
                    <a:gd name="T6" fmla="*/ 0 w 11"/>
                    <a:gd name="T7" fmla="*/ 16 h 18"/>
                    <a:gd name="T8" fmla="*/ 1 w 11"/>
                    <a:gd name="T9" fmla="*/ 18 h 18"/>
                    <a:gd name="T10" fmla="*/ 1 w 11"/>
                    <a:gd name="T11" fmla="*/ 17 h 18"/>
                    <a:gd name="T12" fmla="*/ 3 w 11"/>
                    <a:gd name="T13" fmla="*/ 16 h 18"/>
                    <a:gd name="T14" fmla="*/ 5 w 11"/>
                    <a:gd name="T15" fmla="*/ 13 h 18"/>
                    <a:gd name="T16" fmla="*/ 6 w 11"/>
                    <a:gd name="T17" fmla="*/ 10 h 18"/>
                    <a:gd name="T18" fmla="*/ 8 w 11"/>
                    <a:gd name="T19" fmla="*/ 8 h 18"/>
                    <a:gd name="T20" fmla="*/ 10 w 11"/>
                    <a:gd name="T21" fmla="*/ 6 h 18"/>
                    <a:gd name="T22" fmla="*/ 11 w 11"/>
                    <a:gd name="T23" fmla="*/ 4 h 18"/>
                    <a:gd name="T24" fmla="*/ 11 w 11"/>
                    <a:gd name="T25" fmla="*/ 3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5" name="Freeform 356"/>
                <p:cNvSpPr>
                  <a:spLocks/>
                </p:cNvSpPr>
                <p:nvPr/>
              </p:nvSpPr>
              <p:spPr bwMode="auto">
                <a:xfrm>
                  <a:off x="662" y="2217"/>
                  <a:ext cx="12" cy="18"/>
                </a:xfrm>
                <a:custGeom>
                  <a:avLst/>
                  <a:gdLst>
                    <a:gd name="T0" fmla="*/ 0 w 12"/>
                    <a:gd name="T1" fmla="*/ 7 h 18"/>
                    <a:gd name="T2" fmla="*/ 1 w 12"/>
                    <a:gd name="T3" fmla="*/ 7 h 18"/>
                    <a:gd name="T4" fmla="*/ 2 w 12"/>
                    <a:gd name="T5" fmla="*/ 9 h 18"/>
                    <a:gd name="T6" fmla="*/ 4 w 12"/>
                    <a:gd name="T7" fmla="*/ 11 h 18"/>
                    <a:gd name="T8" fmla="*/ 6 w 12"/>
                    <a:gd name="T9" fmla="*/ 13 h 18"/>
                    <a:gd name="T10" fmla="*/ 8 w 12"/>
                    <a:gd name="T11" fmla="*/ 15 h 18"/>
                    <a:gd name="T12" fmla="*/ 10 w 12"/>
                    <a:gd name="T13" fmla="*/ 17 h 18"/>
                    <a:gd name="T14" fmla="*/ 12 w 12"/>
                    <a:gd name="T15" fmla="*/ 18 h 18"/>
                    <a:gd name="T16" fmla="*/ 12 w 12"/>
                    <a:gd name="T17" fmla="*/ 18 h 18"/>
                    <a:gd name="T18" fmla="*/ 12 w 12"/>
                    <a:gd name="T19" fmla="*/ 14 h 18"/>
                    <a:gd name="T20" fmla="*/ 10 w 12"/>
                    <a:gd name="T21" fmla="*/ 8 h 18"/>
                    <a:gd name="T22" fmla="*/ 8 w 12"/>
                    <a:gd name="T23" fmla="*/ 3 h 18"/>
                    <a:gd name="T24" fmla="*/ 7 w 12"/>
                    <a:gd name="T25" fmla="*/ 0 h 18"/>
                    <a:gd name="T26" fmla="*/ 0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6" name="Rectangle 357"/>
                <p:cNvSpPr>
                  <a:spLocks noChangeArrowheads="1"/>
                </p:cNvSpPr>
                <p:nvPr/>
              </p:nvSpPr>
              <p:spPr bwMode="auto">
                <a:xfrm>
                  <a:off x="621" y="2139"/>
                  <a:ext cx="4" cy="7"/>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577" name="Freeform 358"/>
                <p:cNvSpPr>
                  <a:spLocks/>
                </p:cNvSpPr>
                <p:nvPr/>
              </p:nvSpPr>
              <p:spPr bwMode="auto">
                <a:xfrm>
                  <a:off x="664" y="2137"/>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8" name="Freeform 359"/>
                <p:cNvSpPr>
                  <a:spLocks/>
                </p:cNvSpPr>
                <p:nvPr/>
              </p:nvSpPr>
              <p:spPr bwMode="auto">
                <a:xfrm>
                  <a:off x="787" y="2212"/>
                  <a:ext cx="7" cy="11"/>
                </a:xfrm>
                <a:custGeom>
                  <a:avLst/>
                  <a:gdLst>
                    <a:gd name="T0" fmla="*/ 7 w 7"/>
                    <a:gd name="T1" fmla="*/ 6 h 11"/>
                    <a:gd name="T2" fmla="*/ 6 w 7"/>
                    <a:gd name="T3" fmla="*/ 7 h 11"/>
                    <a:gd name="T4" fmla="*/ 6 w 7"/>
                    <a:gd name="T5" fmla="*/ 9 h 11"/>
                    <a:gd name="T6" fmla="*/ 5 w 7"/>
                    <a:gd name="T7" fmla="*/ 10 h 11"/>
                    <a:gd name="T8" fmla="*/ 3 w 7"/>
                    <a:gd name="T9" fmla="*/ 11 h 11"/>
                    <a:gd name="T10" fmla="*/ 2 w 7"/>
                    <a:gd name="T11" fmla="*/ 10 h 11"/>
                    <a:gd name="T12" fmla="*/ 1 w 7"/>
                    <a:gd name="T13" fmla="*/ 9 h 11"/>
                    <a:gd name="T14" fmla="*/ 0 w 7"/>
                    <a:gd name="T15" fmla="*/ 7 h 11"/>
                    <a:gd name="T16" fmla="*/ 0 w 7"/>
                    <a:gd name="T17" fmla="*/ 6 h 11"/>
                    <a:gd name="T18" fmla="*/ 0 w 7"/>
                    <a:gd name="T19" fmla="*/ 4 h 11"/>
                    <a:gd name="T20" fmla="*/ 1 w 7"/>
                    <a:gd name="T21" fmla="*/ 2 h 11"/>
                    <a:gd name="T22" fmla="*/ 2 w 7"/>
                    <a:gd name="T23" fmla="*/ 1 h 11"/>
                    <a:gd name="T24" fmla="*/ 3 w 7"/>
                    <a:gd name="T25" fmla="*/ 0 h 11"/>
                    <a:gd name="T26" fmla="*/ 5 w 7"/>
                    <a:gd name="T27" fmla="*/ 1 h 11"/>
                    <a:gd name="T28" fmla="*/ 6 w 7"/>
                    <a:gd name="T29" fmla="*/ 2 h 11"/>
                    <a:gd name="T30" fmla="*/ 6 w 7"/>
                    <a:gd name="T31" fmla="*/ 4 h 11"/>
                    <a:gd name="T32" fmla="*/ 7 w 7"/>
                    <a:gd name="T33" fmla="*/ 6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9" name="Freeform 360"/>
                <p:cNvSpPr>
                  <a:spLocks/>
                </p:cNvSpPr>
                <p:nvPr/>
              </p:nvSpPr>
              <p:spPr bwMode="auto">
                <a:xfrm>
                  <a:off x="800" y="2205"/>
                  <a:ext cx="21" cy="34"/>
                </a:xfrm>
                <a:custGeom>
                  <a:avLst/>
                  <a:gdLst>
                    <a:gd name="T0" fmla="*/ 6 w 21"/>
                    <a:gd name="T1" fmla="*/ 0 h 34"/>
                    <a:gd name="T2" fmla="*/ 5 w 21"/>
                    <a:gd name="T3" fmla="*/ 1 h 34"/>
                    <a:gd name="T4" fmla="*/ 4 w 21"/>
                    <a:gd name="T5" fmla="*/ 3 h 34"/>
                    <a:gd name="T6" fmla="*/ 2 w 21"/>
                    <a:gd name="T7" fmla="*/ 8 h 34"/>
                    <a:gd name="T8" fmla="*/ 1 w 21"/>
                    <a:gd name="T9" fmla="*/ 13 h 34"/>
                    <a:gd name="T10" fmla="*/ 0 w 21"/>
                    <a:gd name="T11" fmla="*/ 19 h 34"/>
                    <a:gd name="T12" fmla="*/ 0 w 21"/>
                    <a:gd name="T13" fmla="*/ 24 h 34"/>
                    <a:gd name="T14" fmla="*/ 1 w 21"/>
                    <a:gd name="T15" fmla="*/ 30 h 34"/>
                    <a:gd name="T16" fmla="*/ 5 w 21"/>
                    <a:gd name="T17" fmla="*/ 34 h 34"/>
                    <a:gd name="T18" fmla="*/ 21 w 21"/>
                    <a:gd name="T19" fmla="*/ 26 h 34"/>
                    <a:gd name="T20" fmla="*/ 7 w 21"/>
                    <a:gd name="T21" fmla="*/ 26 h 34"/>
                    <a:gd name="T22" fmla="*/ 6 w 21"/>
                    <a:gd name="T23" fmla="*/ 24 h 34"/>
                    <a:gd name="T24" fmla="*/ 4 w 21"/>
                    <a:gd name="T25" fmla="*/ 18 h 34"/>
                    <a:gd name="T26" fmla="*/ 4 w 21"/>
                    <a:gd name="T27" fmla="*/ 9 h 34"/>
                    <a:gd name="T28" fmla="*/ 6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0" name="Freeform 361"/>
                <p:cNvSpPr>
                  <a:spLocks/>
                </p:cNvSpPr>
                <p:nvPr/>
              </p:nvSpPr>
              <p:spPr bwMode="auto">
                <a:xfrm>
                  <a:off x="829" y="2237"/>
                  <a:ext cx="12" cy="6"/>
                </a:xfrm>
                <a:custGeom>
                  <a:avLst/>
                  <a:gdLst>
                    <a:gd name="T0" fmla="*/ 12 w 12"/>
                    <a:gd name="T1" fmla="*/ 3 h 6"/>
                    <a:gd name="T2" fmla="*/ 11 w 12"/>
                    <a:gd name="T3" fmla="*/ 4 h 6"/>
                    <a:gd name="T4" fmla="*/ 10 w 12"/>
                    <a:gd name="T5" fmla="*/ 5 h 6"/>
                    <a:gd name="T6" fmla="*/ 8 w 12"/>
                    <a:gd name="T7" fmla="*/ 6 h 6"/>
                    <a:gd name="T8" fmla="*/ 6 w 12"/>
                    <a:gd name="T9" fmla="*/ 6 h 6"/>
                    <a:gd name="T10" fmla="*/ 4 w 12"/>
                    <a:gd name="T11" fmla="*/ 6 h 6"/>
                    <a:gd name="T12" fmla="*/ 2 w 12"/>
                    <a:gd name="T13" fmla="*/ 5 h 6"/>
                    <a:gd name="T14" fmla="*/ 0 w 12"/>
                    <a:gd name="T15" fmla="*/ 4 h 6"/>
                    <a:gd name="T16" fmla="*/ 0 w 12"/>
                    <a:gd name="T17" fmla="*/ 3 h 6"/>
                    <a:gd name="T18" fmla="*/ 0 w 12"/>
                    <a:gd name="T19" fmla="*/ 2 h 6"/>
                    <a:gd name="T20" fmla="*/ 2 w 12"/>
                    <a:gd name="T21" fmla="*/ 1 h 6"/>
                    <a:gd name="T22" fmla="*/ 4 w 12"/>
                    <a:gd name="T23" fmla="*/ 1 h 6"/>
                    <a:gd name="T24" fmla="*/ 6 w 12"/>
                    <a:gd name="T25" fmla="*/ 0 h 6"/>
                    <a:gd name="T26" fmla="*/ 8 w 12"/>
                    <a:gd name="T27" fmla="*/ 1 h 6"/>
                    <a:gd name="T28" fmla="*/ 10 w 12"/>
                    <a:gd name="T29" fmla="*/ 1 h 6"/>
                    <a:gd name="T30" fmla="*/ 11 w 12"/>
                    <a:gd name="T31" fmla="*/ 2 h 6"/>
                    <a:gd name="T32" fmla="*/ 12 w 12"/>
                    <a:gd name="T33" fmla="*/ 3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1" name="Freeform 362"/>
                <p:cNvSpPr>
                  <a:spLocks/>
                </p:cNvSpPr>
                <p:nvPr/>
              </p:nvSpPr>
              <p:spPr bwMode="auto">
                <a:xfrm>
                  <a:off x="762" y="2243"/>
                  <a:ext cx="153" cy="98"/>
                </a:xfrm>
                <a:custGeom>
                  <a:avLst/>
                  <a:gdLst>
                    <a:gd name="T0" fmla="*/ 30 w 153"/>
                    <a:gd name="T1" fmla="*/ 27 h 98"/>
                    <a:gd name="T2" fmla="*/ 21 w 153"/>
                    <a:gd name="T3" fmla="*/ 37 h 98"/>
                    <a:gd name="T4" fmla="*/ 9 w 153"/>
                    <a:gd name="T5" fmla="*/ 52 h 98"/>
                    <a:gd name="T6" fmla="*/ 1 w 153"/>
                    <a:gd name="T7" fmla="*/ 62 h 98"/>
                    <a:gd name="T8" fmla="*/ 2 w 153"/>
                    <a:gd name="T9" fmla="*/ 65 h 98"/>
                    <a:gd name="T10" fmla="*/ 8 w 153"/>
                    <a:gd name="T11" fmla="*/ 65 h 98"/>
                    <a:gd name="T12" fmla="*/ 19 w 153"/>
                    <a:gd name="T13" fmla="*/ 68 h 98"/>
                    <a:gd name="T14" fmla="*/ 30 w 153"/>
                    <a:gd name="T15" fmla="*/ 76 h 98"/>
                    <a:gd name="T16" fmla="*/ 36 w 153"/>
                    <a:gd name="T17" fmla="*/ 82 h 98"/>
                    <a:gd name="T18" fmla="*/ 39 w 153"/>
                    <a:gd name="T19" fmla="*/ 81 h 98"/>
                    <a:gd name="T20" fmla="*/ 46 w 153"/>
                    <a:gd name="T21" fmla="*/ 79 h 98"/>
                    <a:gd name="T22" fmla="*/ 55 w 153"/>
                    <a:gd name="T23" fmla="*/ 77 h 98"/>
                    <a:gd name="T24" fmla="*/ 67 w 153"/>
                    <a:gd name="T25" fmla="*/ 77 h 98"/>
                    <a:gd name="T26" fmla="*/ 81 w 153"/>
                    <a:gd name="T27" fmla="*/ 79 h 98"/>
                    <a:gd name="T28" fmla="*/ 98 w 153"/>
                    <a:gd name="T29" fmla="*/ 83 h 98"/>
                    <a:gd name="T30" fmla="*/ 117 w 153"/>
                    <a:gd name="T31" fmla="*/ 92 h 98"/>
                    <a:gd name="T32" fmla="*/ 128 w 153"/>
                    <a:gd name="T33" fmla="*/ 97 h 98"/>
                    <a:gd name="T34" fmla="*/ 135 w 153"/>
                    <a:gd name="T35" fmla="*/ 93 h 98"/>
                    <a:gd name="T36" fmla="*/ 145 w 153"/>
                    <a:gd name="T37" fmla="*/ 87 h 98"/>
                    <a:gd name="T38" fmla="*/ 152 w 153"/>
                    <a:gd name="T39" fmla="*/ 81 h 98"/>
                    <a:gd name="T40" fmla="*/ 152 w 153"/>
                    <a:gd name="T41" fmla="*/ 76 h 98"/>
                    <a:gd name="T42" fmla="*/ 150 w 153"/>
                    <a:gd name="T43" fmla="*/ 55 h 98"/>
                    <a:gd name="T44" fmla="*/ 147 w 153"/>
                    <a:gd name="T45" fmla="*/ 27 h 98"/>
                    <a:gd name="T46" fmla="*/ 144 w 153"/>
                    <a:gd name="T47" fmla="*/ 7 h 98"/>
                    <a:gd name="T48" fmla="*/ 105 w 153"/>
                    <a:gd name="T49" fmla="*/ 0 h 98"/>
                    <a:gd name="T50" fmla="*/ 127 w 153"/>
                    <a:gd name="T51" fmla="*/ 19 h 98"/>
                    <a:gd name="T52" fmla="*/ 125 w 153"/>
                    <a:gd name="T53" fmla="*/ 79 h 98"/>
                    <a:gd name="T54" fmla="*/ 123 w 153"/>
                    <a:gd name="T55" fmla="*/ 78 h 98"/>
                    <a:gd name="T56" fmla="*/ 117 w 153"/>
                    <a:gd name="T57" fmla="*/ 75 h 98"/>
                    <a:gd name="T58" fmla="*/ 108 w 153"/>
                    <a:gd name="T59" fmla="*/ 71 h 98"/>
                    <a:gd name="T60" fmla="*/ 98 w 153"/>
                    <a:gd name="T61" fmla="*/ 68 h 98"/>
                    <a:gd name="T62" fmla="*/ 86 w 153"/>
                    <a:gd name="T63" fmla="*/ 65 h 98"/>
                    <a:gd name="T64" fmla="*/ 73 w 153"/>
                    <a:gd name="T65" fmla="*/ 63 h 98"/>
                    <a:gd name="T66" fmla="*/ 60 w 153"/>
                    <a:gd name="T67" fmla="*/ 63 h 98"/>
                    <a:gd name="T68" fmla="*/ 49 w 153"/>
                    <a:gd name="T69" fmla="*/ 66 h 98"/>
                    <a:gd name="T70" fmla="*/ 37 w 153"/>
                    <a:gd name="T71" fmla="*/ 69 h 98"/>
                    <a:gd name="T72" fmla="*/ 34 w 153"/>
                    <a:gd name="T73" fmla="*/ 64 h 98"/>
                    <a:gd name="T74" fmla="*/ 27 w 153"/>
                    <a:gd name="T75" fmla="*/ 58 h 98"/>
                    <a:gd name="T76" fmla="*/ 19 w 153"/>
                    <a:gd name="T77" fmla="*/ 54 h 98"/>
                    <a:gd name="T78" fmla="*/ 44 w 153"/>
                    <a:gd name="T79" fmla="*/ 25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2" name="Freeform 363"/>
                <p:cNvSpPr>
                  <a:spLocks/>
                </p:cNvSpPr>
                <p:nvPr/>
              </p:nvSpPr>
              <p:spPr bwMode="auto">
                <a:xfrm>
                  <a:off x="834" y="2276"/>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3 w 12"/>
                    <a:gd name="T17" fmla="*/ 6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3" name="Freeform 364"/>
                <p:cNvSpPr>
                  <a:spLocks/>
                </p:cNvSpPr>
                <p:nvPr/>
              </p:nvSpPr>
              <p:spPr bwMode="auto">
                <a:xfrm>
                  <a:off x="866" y="2295"/>
                  <a:ext cx="12" cy="13"/>
                </a:xfrm>
                <a:custGeom>
                  <a:avLst/>
                  <a:gdLst>
                    <a:gd name="T0" fmla="*/ 4 w 12"/>
                    <a:gd name="T1" fmla="*/ 4 h 13"/>
                    <a:gd name="T2" fmla="*/ 7 w 12"/>
                    <a:gd name="T3" fmla="*/ 0 h 13"/>
                    <a:gd name="T4" fmla="*/ 8 w 12"/>
                    <a:gd name="T5" fmla="*/ 5 h 13"/>
                    <a:gd name="T6" fmla="*/ 12 w 12"/>
                    <a:gd name="T7" fmla="*/ 5 h 13"/>
                    <a:gd name="T8" fmla="*/ 8 w 12"/>
                    <a:gd name="T9" fmla="*/ 9 h 13"/>
                    <a:gd name="T10" fmla="*/ 8 w 12"/>
                    <a:gd name="T11" fmla="*/ 13 h 13"/>
                    <a:gd name="T12" fmla="*/ 5 w 12"/>
                    <a:gd name="T13" fmla="*/ 9 h 13"/>
                    <a:gd name="T14" fmla="*/ 1 w 12"/>
                    <a:gd name="T15" fmla="*/ 10 h 13"/>
                    <a:gd name="T16" fmla="*/ 2 w 12"/>
                    <a:gd name="T17" fmla="*/ 6 h 13"/>
                    <a:gd name="T18" fmla="*/ 0 w 12"/>
                    <a:gd name="T19" fmla="*/ 3 h 13"/>
                    <a:gd name="T20" fmla="*/ 4 w 12"/>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4" name="Freeform 365"/>
                <p:cNvSpPr>
                  <a:spLocks/>
                </p:cNvSpPr>
                <p:nvPr/>
              </p:nvSpPr>
              <p:spPr bwMode="auto">
                <a:xfrm>
                  <a:off x="865" y="2264"/>
                  <a:ext cx="13" cy="12"/>
                </a:xfrm>
                <a:custGeom>
                  <a:avLst/>
                  <a:gdLst>
                    <a:gd name="T0" fmla="*/ 4 w 13"/>
                    <a:gd name="T1" fmla="*/ 3 h 12"/>
                    <a:gd name="T2" fmla="*/ 8 w 13"/>
                    <a:gd name="T3" fmla="*/ 0 h 12"/>
                    <a:gd name="T4" fmla="*/ 9 w 13"/>
                    <a:gd name="T5" fmla="*/ 4 h 12"/>
                    <a:gd name="T6" fmla="*/ 13 w 13"/>
                    <a:gd name="T7" fmla="*/ 5 h 12"/>
                    <a:gd name="T8" fmla="*/ 9 w 13"/>
                    <a:gd name="T9" fmla="*/ 8 h 12"/>
                    <a:gd name="T10" fmla="*/ 9 w 13"/>
                    <a:gd name="T11" fmla="*/ 12 h 12"/>
                    <a:gd name="T12" fmla="*/ 6 w 13"/>
                    <a:gd name="T13" fmla="*/ 8 h 12"/>
                    <a:gd name="T14" fmla="*/ 1 w 13"/>
                    <a:gd name="T15" fmla="*/ 9 h 12"/>
                    <a:gd name="T16" fmla="*/ 3 w 13"/>
                    <a:gd name="T17" fmla="*/ 5 h 12"/>
                    <a:gd name="T18" fmla="*/ 0 w 13"/>
                    <a:gd name="T19" fmla="*/ 3 h 12"/>
                    <a:gd name="T20" fmla="*/ 4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5" name="Freeform 366"/>
                <p:cNvSpPr>
                  <a:spLocks/>
                </p:cNvSpPr>
                <p:nvPr/>
              </p:nvSpPr>
              <p:spPr bwMode="auto">
                <a:xfrm>
                  <a:off x="804" y="2290"/>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2 w 12"/>
                    <a:gd name="T17" fmla="*/ 5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6" name="Freeform 367"/>
                <p:cNvSpPr>
                  <a:spLocks/>
                </p:cNvSpPr>
                <p:nvPr/>
              </p:nvSpPr>
              <p:spPr bwMode="auto">
                <a:xfrm>
                  <a:off x="800" y="2269"/>
                  <a:ext cx="12" cy="11"/>
                </a:xfrm>
                <a:custGeom>
                  <a:avLst/>
                  <a:gdLst>
                    <a:gd name="T0" fmla="*/ 3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5 w 12"/>
                    <a:gd name="T13" fmla="*/ 8 h 11"/>
                    <a:gd name="T14" fmla="*/ 1 w 12"/>
                    <a:gd name="T15" fmla="*/ 9 h 11"/>
                    <a:gd name="T16" fmla="*/ 2 w 12"/>
                    <a:gd name="T17" fmla="*/ 5 h 11"/>
                    <a:gd name="T18" fmla="*/ 0 w 12"/>
                    <a:gd name="T19" fmla="*/ 3 h 11"/>
                    <a:gd name="T20" fmla="*/ 3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7" name="Freeform 368"/>
                <p:cNvSpPr>
                  <a:spLocks/>
                </p:cNvSpPr>
                <p:nvPr/>
              </p:nvSpPr>
              <p:spPr bwMode="auto">
                <a:xfrm>
                  <a:off x="838" y="2256"/>
                  <a:ext cx="12" cy="11"/>
                </a:xfrm>
                <a:custGeom>
                  <a:avLst/>
                  <a:gdLst>
                    <a:gd name="T0" fmla="*/ 4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6 w 12"/>
                    <a:gd name="T13" fmla="*/ 8 h 11"/>
                    <a:gd name="T14" fmla="*/ 1 w 12"/>
                    <a:gd name="T15" fmla="*/ 9 h 11"/>
                    <a:gd name="T16" fmla="*/ 3 w 12"/>
                    <a:gd name="T17" fmla="*/ 5 h 11"/>
                    <a:gd name="T18" fmla="*/ 0 w 12"/>
                    <a:gd name="T19" fmla="*/ 3 h 11"/>
                    <a:gd name="T20" fmla="*/ 4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8" name="Freeform 369"/>
                <p:cNvSpPr>
                  <a:spLocks/>
                </p:cNvSpPr>
                <p:nvPr/>
              </p:nvSpPr>
              <p:spPr bwMode="auto">
                <a:xfrm>
                  <a:off x="840" y="2299"/>
                  <a:ext cx="11" cy="12"/>
                </a:xfrm>
                <a:custGeom>
                  <a:avLst/>
                  <a:gdLst>
                    <a:gd name="T0" fmla="*/ 4 w 11"/>
                    <a:gd name="T1" fmla="*/ 3 h 12"/>
                    <a:gd name="T2" fmla="*/ 6 w 11"/>
                    <a:gd name="T3" fmla="*/ 0 h 12"/>
                    <a:gd name="T4" fmla="*/ 8 w 11"/>
                    <a:gd name="T5" fmla="*/ 4 h 12"/>
                    <a:gd name="T6" fmla="*/ 11 w 11"/>
                    <a:gd name="T7" fmla="*/ 5 h 12"/>
                    <a:gd name="T8" fmla="*/ 8 w 11"/>
                    <a:gd name="T9" fmla="*/ 8 h 12"/>
                    <a:gd name="T10" fmla="*/ 8 w 11"/>
                    <a:gd name="T11" fmla="*/ 12 h 12"/>
                    <a:gd name="T12" fmla="*/ 5 w 11"/>
                    <a:gd name="T13" fmla="*/ 9 h 12"/>
                    <a:gd name="T14" fmla="*/ 1 w 11"/>
                    <a:gd name="T15" fmla="*/ 10 h 12"/>
                    <a:gd name="T16" fmla="*/ 2 w 11"/>
                    <a:gd name="T17" fmla="*/ 6 h 12"/>
                    <a:gd name="T18" fmla="*/ 0 w 11"/>
                    <a:gd name="T19" fmla="*/ 3 h 12"/>
                    <a:gd name="T20" fmla="*/ 4 w 11"/>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9" name="Freeform 370"/>
                <p:cNvSpPr>
                  <a:spLocks/>
                </p:cNvSpPr>
                <p:nvPr/>
              </p:nvSpPr>
              <p:spPr bwMode="auto">
                <a:xfrm>
                  <a:off x="886" y="2277"/>
                  <a:ext cx="11" cy="13"/>
                </a:xfrm>
                <a:custGeom>
                  <a:avLst/>
                  <a:gdLst>
                    <a:gd name="T0" fmla="*/ 3 w 11"/>
                    <a:gd name="T1" fmla="*/ 4 h 13"/>
                    <a:gd name="T2" fmla="*/ 7 w 11"/>
                    <a:gd name="T3" fmla="*/ 0 h 13"/>
                    <a:gd name="T4" fmla="*/ 8 w 11"/>
                    <a:gd name="T5" fmla="*/ 5 h 13"/>
                    <a:gd name="T6" fmla="*/ 11 w 11"/>
                    <a:gd name="T7" fmla="*/ 5 h 13"/>
                    <a:gd name="T8" fmla="*/ 8 w 11"/>
                    <a:gd name="T9" fmla="*/ 9 h 13"/>
                    <a:gd name="T10" fmla="*/ 8 w 11"/>
                    <a:gd name="T11" fmla="*/ 13 h 13"/>
                    <a:gd name="T12" fmla="*/ 5 w 11"/>
                    <a:gd name="T13" fmla="*/ 9 h 13"/>
                    <a:gd name="T14" fmla="*/ 0 w 11"/>
                    <a:gd name="T15" fmla="*/ 10 h 13"/>
                    <a:gd name="T16" fmla="*/ 2 w 11"/>
                    <a:gd name="T17" fmla="*/ 6 h 13"/>
                    <a:gd name="T18" fmla="*/ 0 w 11"/>
                    <a:gd name="T19" fmla="*/ 3 h 13"/>
                    <a:gd name="T20" fmla="*/ 3 w 11"/>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0" name="Freeform 371"/>
                <p:cNvSpPr>
                  <a:spLocks/>
                </p:cNvSpPr>
                <p:nvPr/>
              </p:nvSpPr>
              <p:spPr bwMode="auto">
                <a:xfrm>
                  <a:off x="529" y="2296"/>
                  <a:ext cx="238" cy="47"/>
                </a:xfrm>
                <a:custGeom>
                  <a:avLst/>
                  <a:gdLst>
                    <a:gd name="T0" fmla="*/ 237 w 238"/>
                    <a:gd name="T1" fmla="*/ 5 h 47"/>
                    <a:gd name="T2" fmla="*/ 232 w 238"/>
                    <a:gd name="T3" fmla="*/ 5 h 47"/>
                    <a:gd name="T4" fmla="*/ 224 w 238"/>
                    <a:gd name="T5" fmla="*/ 3 h 47"/>
                    <a:gd name="T6" fmla="*/ 212 w 238"/>
                    <a:gd name="T7" fmla="*/ 3 h 47"/>
                    <a:gd name="T8" fmla="*/ 200 w 238"/>
                    <a:gd name="T9" fmla="*/ 5 h 47"/>
                    <a:gd name="T10" fmla="*/ 186 w 238"/>
                    <a:gd name="T11" fmla="*/ 9 h 47"/>
                    <a:gd name="T12" fmla="*/ 172 w 238"/>
                    <a:gd name="T13" fmla="*/ 16 h 47"/>
                    <a:gd name="T14" fmla="*/ 160 w 238"/>
                    <a:gd name="T15" fmla="*/ 27 h 47"/>
                    <a:gd name="T16" fmla="*/ 154 w 238"/>
                    <a:gd name="T17" fmla="*/ 34 h 47"/>
                    <a:gd name="T18" fmla="*/ 148 w 238"/>
                    <a:gd name="T19" fmla="*/ 31 h 47"/>
                    <a:gd name="T20" fmla="*/ 137 w 238"/>
                    <a:gd name="T21" fmla="*/ 26 h 47"/>
                    <a:gd name="T22" fmla="*/ 123 w 238"/>
                    <a:gd name="T23" fmla="*/ 21 h 47"/>
                    <a:gd name="T24" fmla="*/ 107 w 238"/>
                    <a:gd name="T25" fmla="*/ 16 h 47"/>
                    <a:gd name="T26" fmla="*/ 91 w 238"/>
                    <a:gd name="T27" fmla="*/ 14 h 47"/>
                    <a:gd name="T28" fmla="*/ 76 w 238"/>
                    <a:gd name="T29" fmla="*/ 15 h 47"/>
                    <a:gd name="T30" fmla="*/ 65 w 238"/>
                    <a:gd name="T31" fmla="*/ 22 h 47"/>
                    <a:gd name="T32" fmla="*/ 61 w 238"/>
                    <a:gd name="T33" fmla="*/ 28 h 47"/>
                    <a:gd name="T34" fmla="*/ 59 w 238"/>
                    <a:gd name="T35" fmla="*/ 24 h 47"/>
                    <a:gd name="T36" fmla="*/ 55 w 238"/>
                    <a:gd name="T37" fmla="*/ 18 h 47"/>
                    <a:gd name="T38" fmla="*/ 49 w 238"/>
                    <a:gd name="T39" fmla="*/ 11 h 47"/>
                    <a:gd name="T40" fmla="*/ 41 w 238"/>
                    <a:gd name="T41" fmla="*/ 5 h 47"/>
                    <a:gd name="T42" fmla="*/ 31 w 238"/>
                    <a:gd name="T43" fmla="*/ 1 h 47"/>
                    <a:gd name="T44" fmla="*/ 20 w 238"/>
                    <a:gd name="T45" fmla="*/ 1 h 47"/>
                    <a:gd name="T46" fmla="*/ 7 w 238"/>
                    <a:gd name="T47" fmla="*/ 8 h 47"/>
                    <a:gd name="T48" fmla="*/ 1 w 238"/>
                    <a:gd name="T49" fmla="*/ 14 h 47"/>
                    <a:gd name="T50" fmla="*/ 4 w 238"/>
                    <a:gd name="T51" fmla="*/ 13 h 47"/>
                    <a:gd name="T52" fmla="*/ 10 w 238"/>
                    <a:gd name="T53" fmla="*/ 12 h 47"/>
                    <a:gd name="T54" fmla="*/ 17 w 238"/>
                    <a:gd name="T55" fmla="*/ 12 h 47"/>
                    <a:gd name="T56" fmla="*/ 26 w 238"/>
                    <a:gd name="T57" fmla="*/ 13 h 47"/>
                    <a:gd name="T58" fmla="*/ 36 w 238"/>
                    <a:gd name="T59" fmla="*/ 17 h 47"/>
                    <a:gd name="T60" fmla="*/ 45 w 238"/>
                    <a:gd name="T61" fmla="*/ 23 h 47"/>
                    <a:gd name="T62" fmla="*/ 54 w 238"/>
                    <a:gd name="T63" fmla="*/ 32 h 47"/>
                    <a:gd name="T64" fmla="*/ 59 w 238"/>
                    <a:gd name="T65" fmla="*/ 38 h 47"/>
                    <a:gd name="T66" fmla="*/ 60 w 238"/>
                    <a:gd name="T67" fmla="*/ 36 h 47"/>
                    <a:gd name="T68" fmla="*/ 63 w 238"/>
                    <a:gd name="T69" fmla="*/ 33 h 47"/>
                    <a:gd name="T70" fmla="*/ 68 w 238"/>
                    <a:gd name="T71" fmla="*/ 30 h 47"/>
                    <a:gd name="T72" fmla="*/ 74 w 238"/>
                    <a:gd name="T73" fmla="*/ 26 h 47"/>
                    <a:gd name="T74" fmla="*/ 82 w 238"/>
                    <a:gd name="T75" fmla="*/ 25 h 47"/>
                    <a:gd name="T76" fmla="*/ 92 w 238"/>
                    <a:gd name="T77" fmla="*/ 25 h 47"/>
                    <a:gd name="T78" fmla="*/ 103 w 238"/>
                    <a:gd name="T79" fmla="*/ 27 h 47"/>
                    <a:gd name="T80" fmla="*/ 149 w 238"/>
                    <a:gd name="T81" fmla="*/ 47 h 47"/>
                    <a:gd name="T82" fmla="*/ 167 w 238"/>
                    <a:gd name="T83" fmla="*/ 46 h 47"/>
                    <a:gd name="T84" fmla="*/ 169 w 238"/>
                    <a:gd name="T85" fmla="*/ 42 h 47"/>
                    <a:gd name="T86" fmla="*/ 173 w 238"/>
                    <a:gd name="T87" fmla="*/ 36 h 47"/>
                    <a:gd name="T88" fmla="*/ 179 w 238"/>
                    <a:gd name="T89" fmla="*/ 28 h 47"/>
                    <a:gd name="T90" fmla="*/ 188 w 238"/>
                    <a:gd name="T91" fmla="*/ 21 h 47"/>
                    <a:gd name="T92" fmla="*/ 199 w 238"/>
                    <a:gd name="T93" fmla="*/ 15 h 47"/>
                    <a:gd name="T94" fmla="*/ 212 w 238"/>
                    <a:gd name="T95" fmla="*/ 12 h 47"/>
                    <a:gd name="T96" fmla="*/ 228 w 238"/>
                    <a:gd name="T97" fmla="*/ 13 h 47"/>
                    <a:gd name="T98" fmla="*/ 238 w 238"/>
                    <a:gd name="T99" fmla="*/ 5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1" name="Freeform 372"/>
                <p:cNvSpPr>
                  <a:spLocks/>
                </p:cNvSpPr>
                <p:nvPr/>
              </p:nvSpPr>
              <p:spPr bwMode="auto">
                <a:xfrm>
                  <a:off x="897" y="2193"/>
                  <a:ext cx="110" cy="318"/>
                </a:xfrm>
                <a:custGeom>
                  <a:avLst/>
                  <a:gdLst>
                    <a:gd name="T0" fmla="*/ 12 w 110"/>
                    <a:gd name="T1" fmla="*/ 0 h 318"/>
                    <a:gd name="T2" fmla="*/ 17 w 110"/>
                    <a:gd name="T3" fmla="*/ 2 h 318"/>
                    <a:gd name="T4" fmla="*/ 26 w 110"/>
                    <a:gd name="T5" fmla="*/ 6 h 318"/>
                    <a:gd name="T6" fmla="*/ 38 w 110"/>
                    <a:gd name="T7" fmla="*/ 14 h 318"/>
                    <a:gd name="T8" fmla="*/ 51 w 110"/>
                    <a:gd name="T9" fmla="*/ 24 h 318"/>
                    <a:gd name="T10" fmla="*/ 64 w 110"/>
                    <a:gd name="T11" fmla="*/ 37 h 318"/>
                    <a:gd name="T12" fmla="*/ 75 w 110"/>
                    <a:gd name="T13" fmla="*/ 54 h 318"/>
                    <a:gd name="T14" fmla="*/ 82 w 110"/>
                    <a:gd name="T15" fmla="*/ 75 h 318"/>
                    <a:gd name="T16" fmla="*/ 110 w 110"/>
                    <a:gd name="T17" fmla="*/ 106 h 318"/>
                    <a:gd name="T18" fmla="*/ 108 w 110"/>
                    <a:gd name="T19" fmla="*/ 110 h 318"/>
                    <a:gd name="T20" fmla="*/ 99 w 110"/>
                    <a:gd name="T21" fmla="*/ 121 h 318"/>
                    <a:gd name="T22" fmla="*/ 88 w 110"/>
                    <a:gd name="T23" fmla="*/ 139 h 318"/>
                    <a:gd name="T24" fmla="*/ 76 w 110"/>
                    <a:gd name="T25" fmla="*/ 163 h 318"/>
                    <a:gd name="T26" fmla="*/ 65 w 110"/>
                    <a:gd name="T27" fmla="*/ 193 h 318"/>
                    <a:gd name="T28" fmla="*/ 57 w 110"/>
                    <a:gd name="T29" fmla="*/ 229 h 318"/>
                    <a:gd name="T30" fmla="*/ 55 w 110"/>
                    <a:gd name="T31" fmla="*/ 269 h 318"/>
                    <a:gd name="T32" fmla="*/ 59 w 110"/>
                    <a:gd name="T33" fmla="*/ 315 h 318"/>
                    <a:gd name="T34" fmla="*/ 36 w 110"/>
                    <a:gd name="T35" fmla="*/ 316 h 318"/>
                    <a:gd name="T36" fmla="*/ 36 w 110"/>
                    <a:gd name="T37" fmla="*/ 301 h 318"/>
                    <a:gd name="T38" fmla="*/ 36 w 110"/>
                    <a:gd name="T39" fmla="*/ 276 h 318"/>
                    <a:gd name="T40" fmla="*/ 38 w 110"/>
                    <a:gd name="T41" fmla="*/ 243 h 318"/>
                    <a:gd name="T42" fmla="*/ 42 w 110"/>
                    <a:gd name="T43" fmla="*/ 206 h 318"/>
                    <a:gd name="T44" fmla="*/ 48 w 110"/>
                    <a:gd name="T45" fmla="*/ 170 h 318"/>
                    <a:gd name="T46" fmla="*/ 57 w 110"/>
                    <a:gd name="T47" fmla="*/ 137 h 318"/>
                    <a:gd name="T48" fmla="*/ 69 w 110"/>
                    <a:gd name="T49" fmla="*/ 112 h 318"/>
                    <a:gd name="T50" fmla="*/ 65 w 110"/>
                    <a:gd name="T51" fmla="*/ 95 h 318"/>
                    <a:gd name="T52" fmla="*/ 65 w 110"/>
                    <a:gd name="T53" fmla="*/ 91 h 318"/>
                    <a:gd name="T54" fmla="*/ 64 w 110"/>
                    <a:gd name="T55" fmla="*/ 83 h 318"/>
                    <a:gd name="T56" fmla="*/ 62 w 110"/>
                    <a:gd name="T57" fmla="*/ 70 h 318"/>
                    <a:gd name="T58" fmla="*/ 57 w 110"/>
                    <a:gd name="T59" fmla="*/ 56 h 318"/>
                    <a:gd name="T60" fmla="*/ 49 w 110"/>
                    <a:gd name="T61" fmla="*/ 42 h 318"/>
                    <a:gd name="T62" fmla="*/ 38 w 110"/>
                    <a:gd name="T63" fmla="*/ 31 h 318"/>
                    <a:gd name="T64" fmla="*/ 22 w 110"/>
                    <a:gd name="T65" fmla="*/ 23 h 318"/>
                    <a:gd name="T66" fmla="*/ 0 w 110"/>
                    <a:gd name="T67" fmla="*/ 23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2" name="Freeform 373"/>
                <p:cNvSpPr>
                  <a:spLocks/>
                </p:cNvSpPr>
                <p:nvPr/>
              </p:nvSpPr>
              <p:spPr bwMode="auto">
                <a:xfrm>
                  <a:off x="985" y="2265"/>
                  <a:ext cx="31" cy="26"/>
                </a:xfrm>
                <a:custGeom>
                  <a:avLst/>
                  <a:gdLst>
                    <a:gd name="T0" fmla="*/ 3 w 31"/>
                    <a:gd name="T1" fmla="*/ 0 h 26"/>
                    <a:gd name="T2" fmla="*/ 0 w 31"/>
                    <a:gd name="T3" fmla="*/ 11 h 26"/>
                    <a:gd name="T4" fmla="*/ 25 w 31"/>
                    <a:gd name="T5" fmla="*/ 26 h 26"/>
                    <a:gd name="T6" fmla="*/ 31 w 31"/>
                    <a:gd name="T7" fmla="*/ 14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3" name="Freeform 374"/>
                <p:cNvSpPr>
                  <a:spLocks/>
                </p:cNvSpPr>
                <p:nvPr/>
              </p:nvSpPr>
              <p:spPr bwMode="auto">
                <a:xfrm>
                  <a:off x="605" y="2279"/>
                  <a:ext cx="35" cy="19"/>
                </a:xfrm>
                <a:custGeom>
                  <a:avLst/>
                  <a:gdLst>
                    <a:gd name="T0" fmla="*/ 0 w 35"/>
                    <a:gd name="T1" fmla="*/ 7 h 19"/>
                    <a:gd name="T2" fmla="*/ 4 w 35"/>
                    <a:gd name="T3" fmla="*/ 19 h 19"/>
                    <a:gd name="T4" fmla="*/ 35 w 35"/>
                    <a:gd name="T5" fmla="*/ 15 h 19"/>
                    <a:gd name="T6" fmla="*/ 33 w 35"/>
                    <a:gd name="T7" fmla="*/ 0 h 19"/>
                    <a:gd name="T8" fmla="*/ 0 w 35"/>
                    <a:gd name="T9" fmla="*/ 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4" name="Freeform 375"/>
                <p:cNvSpPr>
                  <a:spLocks/>
                </p:cNvSpPr>
                <p:nvPr/>
              </p:nvSpPr>
              <p:spPr bwMode="auto">
                <a:xfrm>
                  <a:off x="510" y="2288"/>
                  <a:ext cx="35" cy="19"/>
                </a:xfrm>
                <a:custGeom>
                  <a:avLst/>
                  <a:gdLst>
                    <a:gd name="T0" fmla="*/ 0 w 35"/>
                    <a:gd name="T1" fmla="*/ 6 h 19"/>
                    <a:gd name="T2" fmla="*/ 4 w 35"/>
                    <a:gd name="T3" fmla="*/ 19 h 19"/>
                    <a:gd name="T4" fmla="*/ 35 w 35"/>
                    <a:gd name="T5" fmla="*/ 14 h 19"/>
                    <a:gd name="T6" fmla="*/ 34 w 35"/>
                    <a:gd name="T7" fmla="*/ 0 h 19"/>
                    <a:gd name="T8" fmla="*/ 0 w 35"/>
                    <a:gd name="T9" fmla="*/ 6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5" name="Freeform 376"/>
                <p:cNvSpPr>
                  <a:spLocks/>
                </p:cNvSpPr>
                <p:nvPr/>
              </p:nvSpPr>
              <p:spPr bwMode="auto">
                <a:xfrm>
                  <a:off x="613" y="2304"/>
                  <a:ext cx="31" cy="212"/>
                </a:xfrm>
                <a:custGeom>
                  <a:avLst/>
                  <a:gdLst>
                    <a:gd name="T0" fmla="*/ 0 w 31"/>
                    <a:gd name="T1" fmla="*/ 2 h 212"/>
                    <a:gd name="T2" fmla="*/ 18 w 31"/>
                    <a:gd name="T3" fmla="*/ 0 h 212"/>
                    <a:gd name="T4" fmla="*/ 17 w 31"/>
                    <a:gd name="T5" fmla="*/ 8 h 212"/>
                    <a:gd name="T6" fmla="*/ 16 w 31"/>
                    <a:gd name="T7" fmla="*/ 28 h 212"/>
                    <a:gd name="T8" fmla="*/ 15 w 31"/>
                    <a:gd name="T9" fmla="*/ 58 h 212"/>
                    <a:gd name="T10" fmla="*/ 15 w 31"/>
                    <a:gd name="T11" fmla="*/ 93 h 212"/>
                    <a:gd name="T12" fmla="*/ 16 w 31"/>
                    <a:gd name="T13" fmla="*/ 130 h 212"/>
                    <a:gd name="T14" fmla="*/ 18 w 31"/>
                    <a:gd name="T15" fmla="*/ 164 h 212"/>
                    <a:gd name="T16" fmla="*/ 23 w 31"/>
                    <a:gd name="T17" fmla="*/ 191 h 212"/>
                    <a:gd name="T18" fmla="*/ 31 w 31"/>
                    <a:gd name="T19" fmla="*/ 209 h 212"/>
                    <a:gd name="T20" fmla="*/ 13 w 31"/>
                    <a:gd name="T21" fmla="*/ 212 h 212"/>
                    <a:gd name="T22" fmla="*/ 13 w 31"/>
                    <a:gd name="T23" fmla="*/ 209 h 212"/>
                    <a:gd name="T24" fmla="*/ 11 w 31"/>
                    <a:gd name="T25" fmla="*/ 200 h 212"/>
                    <a:gd name="T26" fmla="*/ 8 w 31"/>
                    <a:gd name="T27" fmla="*/ 184 h 212"/>
                    <a:gd name="T28" fmla="*/ 5 w 31"/>
                    <a:gd name="T29" fmla="*/ 162 h 212"/>
                    <a:gd name="T30" fmla="*/ 3 w 31"/>
                    <a:gd name="T31" fmla="*/ 133 h 212"/>
                    <a:gd name="T32" fmla="*/ 0 w 31"/>
                    <a:gd name="T33" fmla="*/ 96 h 212"/>
                    <a:gd name="T34" fmla="*/ 0 w 31"/>
                    <a:gd name="T35" fmla="*/ 53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6" name="Freeform 377"/>
                <p:cNvSpPr>
                  <a:spLocks/>
                </p:cNvSpPr>
                <p:nvPr/>
              </p:nvSpPr>
              <p:spPr bwMode="auto">
                <a:xfrm>
                  <a:off x="505" y="2311"/>
                  <a:ext cx="32" cy="212"/>
                </a:xfrm>
                <a:custGeom>
                  <a:avLst/>
                  <a:gdLst>
                    <a:gd name="T0" fmla="*/ 31 w 32"/>
                    <a:gd name="T1" fmla="*/ 67 h 212"/>
                    <a:gd name="T2" fmla="*/ 31 w 32"/>
                    <a:gd name="T3" fmla="*/ 51 h 212"/>
                    <a:gd name="T4" fmla="*/ 32 w 32"/>
                    <a:gd name="T5" fmla="*/ 36 h 212"/>
                    <a:gd name="T6" fmla="*/ 31 w 32"/>
                    <a:gd name="T7" fmla="*/ 19 h 212"/>
                    <a:gd name="T8" fmla="*/ 31 w 32"/>
                    <a:gd name="T9" fmla="*/ 2 h 212"/>
                    <a:gd name="T10" fmla="*/ 14 w 32"/>
                    <a:gd name="T11" fmla="*/ 0 h 212"/>
                    <a:gd name="T12" fmla="*/ 14 w 32"/>
                    <a:gd name="T13" fmla="*/ 8 h 212"/>
                    <a:gd name="T14" fmla="*/ 15 w 32"/>
                    <a:gd name="T15" fmla="*/ 28 h 212"/>
                    <a:gd name="T16" fmla="*/ 16 w 32"/>
                    <a:gd name="T17" fmla="*/ 58 h 212"/>
                    <a:gd name="T18" fmla="*/ 16 w 32"/>
                    <a:gd name="T19" fmla="*/ 93 h 212"/>
                    <a:gd name="T20" fmla="*/ 16 w 32"/>
                    <a:gd name="T21" fmla="*/ 129 h 212"/>
                    <a:gd name="T22" fmla="*/ 13 w 32"/>
                    <a:gd name="T23" fmla="*/ 163 h 212"/>
                    <a:gd name="T24" fmla="*/ 8 w 32"/>
                    <a:gd name="T25" fmla="*/ 191 h 212"/>
                    <a:gd name="T26" fmla="*/ 0 w 32"/>
                    <a:gd name="T27" fmla="*/ 209 h 212"/>
                    <a:gd name="T28" fmla="*/ 18 w 32"/>
                    <a:gd name="T29" fmla="*/ 212 h 212"/>
                    <a:gd name="T30" fmla="*/ 18 w 32"/>
                    <a:gd name="T31" fmla="*/ 210 h 212"/>
                    <a:gd name="T32" fmla="*/ 20 w 32"/>
                    <a:gd name="T33" fmla="*/ 203 h 212"/>
                    <a:gd name="T34" fmla="*/ 22 w 32"/>
                    <a:gd name="T35" fmla="*/ 192 h 212"/>
                    <a:gd name="T36" fmla="*/ 24 w 32"/>
                    <a:gd name="T37" fmla="*/ 177 h 212"/>
                    <a:gd name="T38" fmla="*/ 26 w 32"/>
                    <a:gd name="T39" fmla="*/ 157 h 212"/>
                    <a:gd name="T40" fmla="*/ 29 w 32"/>
                    <a:gd name="T41" fmla="*/ 132 h 212"/>
                    <a:gd name="T42" fmla="*/ 30 w 32"/>
                    <a:gd name="T43" fmla="*/ 102 h 212"/>
                    <a:gd name="T44" fmla="*/ 31 w 32"/>
                    <a:gd name="T45" fmla="*/ 6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7" name="Freeform 378"/>
                <p:cNvSpPr>
                  <a:spLocks/>
                </p:cNvSpPr>
                <p:nvPr/>
              </p:nvSpPr>
              <p:spPr bwMode="auto">
                <a:xfrm>
                  <a:off x="528" y="2386"/>
                  <a:ext cx="94" cy="50"/>
                </a:xfrm>
                <a:custGeom>
                  <a:avLst/>
                  <a:gdLst>
                    <a:gd name="T0" fmla="*/ 0 w 94"/>
                    <a:gd name="T1" fmla="*/ 0 h 50"/>
                    <a:gd name="T2" fmla="*/ 91 w 94"/>
                    <a:gd name="T3" fmla="*/ 0 h 50"/>
                    <a:gd name="T4" fmla="*/ 94 w 94"/>
                    <a:gd name="T5" fmla="*/ 47 h 50"/>
                    <a:gd name="T6" fmla="*/ 0 w 94"/>
                    <a:gd name="T7" fmla="*/ 50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8" name="Freeform 379"/>
                <p:cNvSpPr>
                  <a:spLocks/>
                </p:cNvSpPr>
                <p:nvPr/>
              </p:nvSpPr>
              <p:spPr bwMode="auto">
                <a:xfrm>
                  <a:off x="524" y="2424"/>
                  <a:ext cx="107" cy="69"/>
                </a:xfrm>
                <a:custGeom>
                  <a:avLst/>
                  <a:gdLst>
                    <a:gd name="T0" fmla="*/ 29 w 107"/>
                    <a:gd name="T1" fmla="*/ 3 h 69"/>
                    <a:gd name="T2" fmla="*/ 29 w 107"/>
                    <a:gd name="T3" fmla="*/ 38 h 69"/>
                    <a:gd name="T4" fmla="*/ 61 w 107"/>
                    <a:gd name="T5" fmla="*/ 38 h 69"/>
                    <a:gd name="T6" fmla="*/ 61 w 107"/>
                    <a:gd name="T7" fmla="*/ 0 h 69"/>
                    <a:gd name="T8" fmla="*/ 97 w 107"/>
                    <a:gd name="T9" fmla="*/ 0 h 69"/>
                    <a:gd name="T10" fmla="*/ 107 w 107"/>
                    <a:gd name="T11" fmla="*/ 65 h 69"/>
                    <a:gd name="T12" fmla="*/ 0 w 107"/>
                    <a:gd name="T13" fmla="*/ 69 h 69"/>
                    <a:gd name="T14" fmla="*/ 3 w 107"/>
                    <a:gd name="T15" fmla="*/ 3 h 69"/>
                    <a:gd name="T16" fmla="*/ 29 w 107"/>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9" name="Freeform 380"/>
                <p:cNvSpPr>
                  <a:spLocks/>
                </p:cNvSpPr>
                <p:nvPr/>
              </p:nvSpPr>
              <p:spPr bwMode="auto">
                <a:xfrm>
                  <a:off x="635" y="2339"/>
                  <a:ext cx="301" cy="182"/>
                </a:xfrm>
                <a:custGeom>
                  <a:avLst/>
                  <a:gdLst>
                    <a:gd name="T0" fmla="*/ 6 w 301"/>
                    <a:gd name="T1" fmla="*/ 146 h 182"/>
                    <a:gd name="T2" fmla="*/ 25 w 301"/>
                    <a:gd name="T3" fmla="*/ 143 h 182"/>
                    <a:gd name="T4" fmla="*/ 39 w 301"/>
                    <a:gd name="T5" fmla="*/ 59 h 182"/>
                    <a:gd name="T6" fmla="*/ 44 w 301"/>
                    <a:gd name="T7" fmla="*/ 78 h 182"/>
                    <a:gd name="T8" fmla="*/ 46 w 301"/>
                    <a:gd name="T9" fmla="*/ 120 h 182"/>
                    <a:gd name="T10" fmla="*/ 38 w 301"/>
                    <a:gd name="T11" fmla="*/ 147 h 182"/>
                    <a:gd name="T12" fmla="*/ 47 w 301"/>
                    <a:gd name="T13" fmla="*/ 145 h 182"/>
                    <a:gd name="T14" fmla="*/ 64 w 301"/>
                    <a:gd name="T15" fmla="*/ 142 h 182"/>
                    <a:gd name="T16" fmla="*/ 85 w 301"/>
                    <a:gd name="T17" fmla="*/ 142 h 182"/>
                    <a:gd name="T18" fmla="*/ 105 w 301"/>
                    <a:gd name="T19" fmla="*/ 148 h 182"/>
                    <a:gd name="T20" fmla="*/ 122 w 301"/>
                    <a:gd name="T21" fmla="*/ 162 h 182"/>
                    <a:gd name="T22" fmla="*/ 132 w 301"/>
                    <a:gd name="T23" fmla="*/ 146 h 182"/>
                    <a:gd name="T24" fmla="*/ 138 w 301"/>
                    <a:gd name="T25" fmla="*/ 100 h 182"/>
                    <a:gd name="T26" fmla="*/ 121 w 301"/>
                    <a:gd name="T27" fmla="*/ 55 h 182"/>
                    <a:gd name="T28" fmla="*/ 128 w 301"/>
                    <a:gd name="T29" fmla="*/ 62 h 182"/>
                    <a:gd name="T30" fmla="*/ 138 w 301"/>
                    <a:gd name="T31" fmla="*/ 79 h 182"/>
                    <a:gd name="T32" fmla="*/ 146 w 301"/>
                    <a:gd name="T33" fmla="*/ 103 h 182"/>
                    <a:gd name="T34" fmla="*/ 146 w 301"/>
                    <a:gd name="T35" fmla="*/ 134 h 182"/>
                    <a:gd name="T36" fmla="*/ 133 w 301"/>
                    <a:gd name="T37" fmla="*/ 171 h 182"/>
                    <a:gd name="T38" fmla="*/ 169 w 301"/>
                    <a:gd name="T39" fmla="*/ 150 h 182"/>
                    <a:gd name="T40" fmla="*/ 174 w 301"/>
                    <a:gd name="T41" fmla="*/ 136 h 182"/>
                    <a:gd name="T42" fmla="*/ 168 w 301"/>
                    <a:gd name="T43" fmla="*/ 101 h 182"/>
                    <a:gd name="T44" fmla="*/ 174 w 301"/>
                    <a:gd name="T45" fmla="*/ 106 h 182"/>
                    <a:gd name="T46" fmla="*/ 184 w 301"/>
                    <a:gd name="T47" fmla="*/ 124 h 182"/>
                    <a:gd name="T48" fmla="*/ 207 w 301"/>
                    <a:gd name="T49" fmla="*/ 150 h 182"/>
                    <a:gd name="T50" fmla="*/ 219 w 301"/>
                    <a:gd name="T51" fmla="*/ 127 h 182"/>
                    <a:gd name="T52" fmla="*/ 230 w 301"/>
                    <a:gd name="T53" fmla="*/ 72 h 182"/>
                    <a:gd name="T54" fmla="*/ 217 w 301"/>
                    <a:gd name="T55" fmla="*/ 27 h 182"/>
                    <a:gd name="T56" fmla="*/ 214 w 301"/>
                    <a:gd name="T57" fmla="*/ 15 h 182"/>
                    <a:gd name="T58" fmla="*/ 222 w 301"/>
                    <a:gd name="T59" fmla="*/ 18 h 182"/>
                    <a:gd name="T60" fmla="*/ 233 w 301"/>
                    <a:gd name="T61" fmla="*/ 42 h 182"/>
                    <a:gd name="T62" fmla="*/ 240 w 301"/>
                    <a:gd name="T63" fmla="*/ 95 h 182"/>
                    <a:gd name="T64" fmla="*/ 217 w 301"/>
                    <a:gd name="T65" fmla="*/ 152 h 182"/>
                    <a:gd name="T66" fmla="*/ 273 w 301"/>
                    <a:gd name="T67" fmla="*/ 157 h 182"/>
                    <a:gd name="T68" fmla="*/ 282 w 301"/>
                    <a:gd name="T69" fmla="*/ 128 h 182"/>
                    <a:gd name="T70" fmla="*/ 291 w 301"/>
                    <a:gd name="T71" fmla="*/ 87 h 182"/>
                    <a:gd name="T72" fmla="*/ 296 w 301"/>
                    <a:gd name="T73" fmla="*/ 44 h 182"/>
                    <a:gd name="T74" fmla="*/ 291 w 301"/>
                    <a:gd name="T75" fmla="*/ 12 h 182"/>
                    <a:gd name="T76" fmla="*/ 281 w 301"/>
                    <a:gd name="T77" fmla="*/ 2 h 182"/>
                    <a:gd name="T78" fmla="*/ 287 w 301"/>
                    <a:gd name="T79" fmla="*/ 0 h 182"/>
                    <a:gd name="T80" fmla="*/ 296 w 301"/>
                    <a:gd name="T81" fmla="*/ 5 h 182"/>
                    <a:gd name="T82" fmla="*/ 301 w 301"/>
                    <a:gd name="T83" fmla="*/ 28 h 182"/>
                    <a:gd name="T84" fmla="*/ 298 w 301"/>
                    <a:gd name="T85" fmla="*/ 76 h 182"/>
                    <a:gd name="T86" fmla="*/ 280 w 301"/>
                    <a:gd name="T87" fmla="*/ 162 h 182"/>
                    <a:gd name="T88" fmla="*/ 119 w 301"/>
                    <a:gd name="T89" fmla="*/ 182 h 182"/>
                    <a:gd name="T90" fmla="*/ 118 w 301"/>
                    <a:gd name="T91" fmla="*/ 178 h 182"/>
                    <a:gd name="T92" fmla="*/ 112 w 301"/>
                    <a:gd name="T93" fmla="*/ 168 h 182"/>
                    <a:gd name="T94" fmla="*/ 100 w 301"/>
                    <a:gd name="T95" fmla="*/ 158 h 182"/>
                    <a:gd name="T96" fmla="*/ 80 w 301"/>
                    <a:gd name="T97" fmla="*/ 152 h 182"/>
                    <a:gd name="T98" fmla="*/ 48 w 301"/>
                    <a:gd name="T99" fmla="*/ 155 h 182"/>
                    <a:gd name="T100" fmla="*/ 30 w 301"/>
                    <a:gd name="T101" fmla="*/ 161 h 182"/>
                    <a:gd name="T102" fmla="*/ 13 w 301"/>
                    <a:gd name="T103" fmla="*/ 160 h 182"/>
                    <a:gd name="T104" fmla="*/ 0 w 301"/>
                    <a:gd name="T105" fmla="*/ 140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0" name="Freeform 381"/>
                <p:cNvSpPr>
                  <a:spLocks/>
                </p:cNvSpPr>
                <p:nvPr/>
              </p:nvSpPr>
              <p:spPr bwMode="auto">
                <a:xfrm>
                  <a:off x="729" y="2103"/>
                  <a:ext cx="187" cy="166"/>
                </a:xfrm>
                <a:custGeom>
                  <a:avLst/>
                  <a:gdLst>
                    <a:gd name="T0" fmla="*/ 182 w 187"/>
                    <a:gd name="T1" fmla="*/ 59 h 166"/>
                    <a:gd name="T2" fmla="*/ 177 w 187"/>
                    <a:gd name="T3" fmla="*/ 53 h 166"/>
                    <a:gd name="T4" fmla="*/ 173 w 187"/>
                    <a:gd name="T5" fmla="*/ 49 h 166"/>
                    <a:gd name="T6" fmla="*/ 165 w 187"/>
                    <a:gd name="T7" fmla="*/ 42 h 166"/>
                    <a:gd name="T8" fmla="*/ 146 w 187"/>
                    <a:gd name="T9" fmla="*/ 17 h 166"/>
                    <a:gd name="T10" fmla="*/ 149 w 187"/>
                    <a:gd name="T11" fmla="*/ 37 h 166"/>
                    <a:gd name="T12" fmla="*/ 138 w 187"/>
                    <a:gd name="T13" fmla="*/ 35 h 166"/>
                    <a:gd name="T14" fmla="*/ 130 w 187"/>
                    <a:gd name="T15" fmla="*/ 35 h 166"/>
                    <a:gd name="T16" fmla="*/ 109 w 187"/>
                    <a:gd name="T17" fmla="*/ 4 h 166"/>
                    <a:gd name="T18" fmla="*/ 118 w 187"/>
                    <a:gd name="T19" fmla="*/ 37 h 166"/>
                    <a:gd name="T20" fmla="*/ 109 w 187"/>
                    <a:gd name="T21" fmla="*/ 36 h 166"/>
                    <a:gd name="T22" fmla="*/ 97 w 187"/>
                    <a:gd name="T23" fmla="*/ 38 h 166"/>
                    <a:gd name="T24" fmla="*/ 90 w 187"/>
                    <a:gd name="T25" fmla="*/ 18 h 166"/>
                    <a:gd name="T26" fmla="*/ 80 w 187"/>
                    <a:gd name="T27" fmla="*/ 34 h 166"/>
                    <a:gd name="T28" fmla="*/ 77 w 187"/>
                    <a:gd name="T29" fmla="*/ 47 h 166"/>
                    <a:gd name="T30" fmla="*/ 65 w 187"/>
                    <a:gd name="T31" fmla="*/ 57 h 166"/>
                    <a:gd name="T32" fmla="*/ 58 w 187"/>
                    <a:gd name="T33" fmla="*/ 62 h 166"/>
                    <a:gd name="T34" fmla="*/ 32 w 187"/>
                    <a:gd name="T35" fmla="*/ 70 h 166"/>
                    <a:gd name="T36" fmla="*/ 46 w 187"/>
                    <a:gd name="T37" fmla="*/ 74 h 166"/>
                    <a:gd name="T38" fmla="*/ 35 w 187"/>
                    <a:gd name="T39" fmla="*/ 84 h 166"/>
                    <a:gd name="T40" fmla="*/ 29 w 187"/>
                    <a:gd name="T41" fmla="*/ 93 h 166"/>
                    <a:gd name="T42" fmla="*/ 0 w 187"/>
                    <a:gd name="T43" fmla="*/ 105 h 166"/>
                    <a:gd name="T44" fmla="*/ 29 w 187"/>
                    <a:gd name="T45" fmla="*/ 105 h 166"/>
                    <a:gd name="T46" fmla="*/ 22 w 187"/>
                    <a:gd name="T47" fmla="*/ 126 h 166"/>
                    <a:gd name="T48" fmla="*/ 37 w 187"/>
                    <a:gd name="T49" fmla="*/ 128 h 166"/>
                    <a:gd name="T50" fmla="*/ 39 w 187"/>
                    <a:gd name="T51" fmla="*/ 115 h 166"/>
                    <a:gd name="T52" fmla="*/ 45 w 187"/>
                    <a:gd name="T53" fmla="*/ 101 h 166"/>
                    <a:gd name="T54" fmla="*/ 56 w 187"/>
                    <a:gd name="T55" fmla="*/ 88 h 166"/>
                    <a:gd name="T56" fmla="*/ 71 w 187"/>
                    <a:gd name="T57" fmla="*/ 76 h 166"/>
                    <a:gd name="T58" fmla="*/ 89 w 187"/>
                    <a:gd name="T59" fmla="*/ 66 h 166"/>
                    <a:gd name="T60" fmla="*/ 105 w 187"/>
                    <a:gd name="T61" fmla="*/ 59 h 166"/>
                    <a:gd name="T62" fmla="*/ 120 w 187"/>
                    <a:gd name="T63" fmla="*/ 55 h 166"/>
                    <a:gd name="T64" fmla="*/ 134 w 187"/>
                    <a:gd name="T65" fmla="*/ 55 h 166"/>
                    <a:gd name="T66" fmla="*/ 147 w 187"/>
                    <a:gd name="T67" fmla="*/ 57 h 166"/>
                    <a:gd name="T68" fmla="*/ 157 w 187"/>
                    <a:gd name="T69" fmla="*/ 61 h 166"/>
                    <a:gd name="T70" fmla="*/ 163 w 187"/>
                    <a:gd name="T71" fmla="*/ 65 h 166"/>
                    <a:gd name="T72" fmla="*/ 166 w 187"/>
                    <a:gd name="T73" fmla="*/ 69 h 166"/>
                    <a:gd name="T74" fmla="*/ 168 w 187"/>
                    <a:gd name="T75" fmla="*/ 74 h 166"/>
                    <a:gd name="T76" fmla="*/ 169 w 187"/>
                    <a:gd name="T77" fmla="*/ 86 h 166"/>
                    <a:gd name="T78" fmla="*/ 165 w 187"/>
                    <a:gd name="T79" fmla="*/ 101 h 166"/>
                    <a:gd name="T80" fmla="*/ 155 w 187"/>
                    <a:gd name="T81" fmla="*/ 115 h 166"/>
                    <a:gd name="T82" fmla="*/ 142 w 187"/>
                    <a:gd name="T83" fmla="*/ 128 h 166"/>
                    <a:gd name="T84" fmla="*/ 124 w 187"/>
                    <a:gd name="T85" fmla="*/ 140 h 166"/>
                    <a:gd name="T86" fmla="*/ 105 w 187"/>
                    <a:gd name="T87" fmla="*/ 148 h 166"/>
                    <a:gd name="T88" fmla="*/ 87 w 187"/>
                    <a:gd name="T89" fmla="*/ 153 h 166"/>
                    <a:gd name="T90" fmla="*/ 70 w 187"/>
                    <a:gd name="T91" fmla="*/ 154 h 166"/>
                    <a:gd name="T92" fmla="*/ 56 w 187"/>
                    <a:gd name="T93" fmla="*/ 152 h 166"/>
                    <a:gd name="T94" fmla="*/ 46 w 187"/>
                    <a:gd name="T95" fmla="*/ 146 h 166"/>
                    <a:gd name="T96" fmla="*/ 22 w 187"/>
                    <a:gd name="T97" fmla="*/ 140 h 166"/>
                    <a:gd name="T98" fmla="*/ 23 w 187"/>
                    <a:gd name="T99" fmla="*/ 142 h 166"/>
                    <a:gd name="T100" fmla="*/ 29 w 187"/>
                    <a:gd name="T101" fmla="*/ 152 h 166"/>
                    <a:gd name="T102" fmla="*/ 42 w 187"/>
                    <a:gd name="T103" fmla="*/ 161 h 166"/>
                    <a:gd name="T104" fmla="*/ 60 w 187"/>
                    <a:gd name="T105" fmla="*/ 165 h 166"/>
                    <a:gd name="T106" fmla="*/ 82 w 187"/>
                    <a:gd name="T107" fmla="*/ 165 h 166"/>
                    <a:gd name="T108" fmla="*/ 106 w 187"/>
                    <a:gd name="T109" fmla="*/ 159 h 166"/>
                    <a:gd name="T110" fmla="*/ 131 w 187"/>
                    <a:gd name="T111" fmla="*/ 148 h 166"/>
                    <a:gd name="T112" fmla="*/ 153 w 187"/>
                    <a:gd name="T113" fmla="*/ 134 h 166"/>
                    <a:gd name="T114" fmla="*/ 170 w 187"/>
                    <a:gd name="T115" fmla="*/ 117 h 166"/>
                    <a:gd name="T116" fmla="*/ 182 w 187"/>
                    <a:gd name="T117" fmla="*/ 99 h 166"/>
                    <a:gd name="T118" fmla="*/ 187 w 187"/>
                    <a:gd name="T119" fmla="*/ 81 h 166"/>
                    <a:gd name="T120" fmla="*/ 185 w 187"/>
                    <a:gd name="T121" fmla="*/ 65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1" name="Freeform 382"/>
                <p:cNvSpPr>
                  <a:spLocks/>
                </p:cNvSpPr>
                <p:nvPr/>
              </p:nvSpPr>
              <p:spPr bwMode="auto">
                <a:xfrm>
                  <a:off x="751" y="2235"/>
                  <a:ext cx="19" cy="7"/>
                </a:xfrm>
                <a:custGeom>
                  <a:avLst/>
                  <a:gdLst>
                    <a:gd name="T0" fmla="*/ 17 w 19"/>
                    <a:gd name="T1" fmla="*/ 4 h 7"/>
                    <a:gd name="T2" fmla="*/ 16 w 19"/>
                    <a:gd name="T3" fmla="*/ 3 h 7"/>
                    <a:gd name="T4" fmla="*/ 16 w 19"/>
                    <a:gd name="T5" fmla="*/ 2 h 7"/>
                    <a:gd name="T6" fmla="*/ 16 w 19"/>
                    <a:gd name="T7" fmla="*/ 2 h 7"/>
                    <a:gd name="T8" fmla="*/ 16 w 19"/>
                    <a:gd name="T9" fmla="*/ 0 h 7"/>
                    <a:gd name="T10" fmla="*/ 0 w 19"/>
                    <a:gd name="T11" fmla="*/ 0 h 7"/>
                    <a:gd name="T12" fmla="*/ 0 w 19"/>
                    <a:gd name="T13" fmla="*/ 2 h 7"/>
                    <a:gd name="T14" fmla="*/ 0 w 19"/>
                    <a:gd name="T15" fmla="*/ 4 h 7"/>
                    <a:gd name="T16" fmla="*/ 1 w 19"/>
                    <a:gd name="T17" fmla="*/ 6 h 7"/>
                    <a:gd name="T18" fmla="*/ 1 w 19"/>
                    <a:gd name="T19" fmla="*/ 7 h 7"/>
                    <a:gd name="T20" fmla="*/ 19 w 19"/>
                    <a:gd name="T21" fmla="*/ 7 h 7"/>
                    <a:gd name="T22" fmla="*/ 18 w 19"/>
                    <a:gd name="T23" fmla="*/ 6 h 7"/>
                    <a:gd name="T24" fmla="*/ 18 w 19"/>
                    <a:gd name="T25" fmla="*/ 6 h 7"/>
                    <a:gd name="T26" fmla="*/ 17 w 19"/>
                    <a:gd name="T27" fmla="*/ 5 h 7"/>
                    <a:gd name="T28" fmla="*/ 17 w 19"/>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2" name="Freeform 383"/>
                <p:cNvSpPr>
                  <a:spLocks/>
                </p:cNvSpPr>
                <p:nvPr/>
              </p:nvSpPr>
              <p:spPr bwMode="auto">
                <a:xfrm>
                  <a:off x="982" y="2240"/>
                  <a:ext cx="38" cy="26"/>
                </a:xfrm>
                <a:custGeom>
                  <a:avLst/>
                  <a:gdLst>
                    <a:gd name="T0" fmla="*/ 17 w 38"/>
                    <a:gd name="T1" fmla="*/ 20 h 26"/>
                    <a:gd name="T2" fmla="*/ 13 w 38"/>
                    <a:gd name="T3" fmla="*/ 18 h 26"/>
                    <a:gd name="T4" fmla="*/ 10 w 38"/>
                    <a:gd name="T5" fmla="*/ 16 h 26"/>
                    <a:gd name="T6" fmla="*/ 9 w 38"/>
                    <a:gd name="T7" fmla="*/ 14 h 26"/>
                    <a:gd name="T8" fmla="*/ 8 w 38"/>
                    <a:gd name="T9" fmla="*/ 12 h 26"/>
                    <a:gd name="T10" fmla="*/ 9 w 38"/>
                    <a:gd name="T11" fmla="*/ 10 h 26"/>
                    <a:gd name="T12" fmla="*/ 11 w 38"/>
                    <a:gd name="T13" fmla="*/ 8 h 26"/>
                    <a:gd name="T14" fmla="*/ 13 w 38"/>
                    <a:gd name="T15" fmla="*/ 7 h 26"/>
                    <a:gd name="T16" fmla="*/ 14 w 38"/>
                    <a:gd name="T17" fmla="*/ 6 h 26"/>
                    <a:gd name="T18" fmla="*/ 17 w 38"/>
                    <a:gd name="T19" fmla="*/ 6 h 26"/>
                    <a:gd name="T20" fmla="*/ 19 w 38"/>
                    <a:gd name="T21" fmla="*/ 5 h 26"/>
                    <a:gd name="T22" fmla="*/ 23 w 38"/>
                    <a:gd name="T23" fmla="*/ 6 h 26"/>
                    <a:gd name="T24" fmla="*/ 26 w 38"/>
                    <a:gd name="T25" fmla="*/ 7 h 26"/>
                    <a:gd name="T26" fmla="*/ 28 w 38"/>
                    <a:gd name="T27" fmla="*/ 9 h 26"/>
                    <a:gd name="T28" fmla="*/ 30 w 38"/>
                    <a:gd name="T29" fmla="*/ 12 h 26"/>
                    <a:gd name="T30" fmla="*/ 38 w 38"/>
                    <a:gd name="T31" fmla="*/ 9 h 26"/>
                    <a:gd name="T32" fmla="*/ 35 w 38"/>
                    <a:gd name="T33" fmla="*/ 5 h 26"/>
                    <a:gd name="T34" fmla="*/ 30 w 38"/>
                    <a:gd name="T35" fmla="*/ 1 h 26"/>
                    <a:gd name="T36" fmla="*/ 23 w 38"/>
                    <a:gd name="T37" fmla="*/ 0 h 26"/>
                    <a:gd name="T38" fmla="*/ 16 w 38"/>
                    <a:gd name="T39" fmla="*/ 0 h 26"/>
                    <a:gd name="T40" fmla="*/ 10 w 38"/>
                    <a:gd name="T41" fmla="*/ 1 h 26"/>
                    <a:gd name="T42" fmla="*/ 6 w 38"/>
                    <a:gd name="T43" fmla="*/ 3 h 26"/>
                    <a:gd name="T44" fmla="*/ 2 w 38"/>
                    <a:gd name="T45" fmla="*/ 7 h 26"/>
                    <a:gd name="T46" fmla="*/ 1 w 38"/>
                    <a:gd name="T47" fmla="*/ 9 h 26"/>
                    <a:gd name="T48" fmla="*/ 0 w 38"/>
                    <a:gd name="T49" fmla="*/ 11 h 26"/>
                    <a:gd name="T50" fmla="*/ 0 w 38"/>
                    <a:gd name="T51" fmla="*/ 13 h 26"/>
                    <a:gd name="T52" fmla="*/ 1 w 38"/>
                    <a:gd name="T53" fmla="*/ 18 h 26"/>
                    <a:gd name="T54" fmla="*/ 5 w 38"/>
                    <a:gd name="T55" fmla="*/ 22 h 26"/>
                    <a:gd name="T56" fmla="*/ 12 w 38"/>
                    <a:gd name="T57" fmla="*/ 24 h 26"/>
                    <a:gd name="T58" fmla="*/ 19 w 38"/>
                    <a:gd name="T59" fmla="*/ 26 h 26"/>
                    <a:gd name="T60" fmla="*/ 25 w 38"/>
                    <a:gd name="T61" fmla="*/ 25 h 26"/>
                    <a:gd name="T62" fmla="*/ 30 w 38"/>
                    <a:gd name="T63" fmla="*/ 23 h 26"/>
                    <a:gd name="T64" fmla="*/ 35 w 38"/>
                    <a:gd name="T65" fmla="*/ 20 h 26"/>
                    <a:gd name="T66" fmla="*/ 37 w 38"/>
                    <a:gd name="T67" fmla="*/ 17 h 26"/>
                    <a:gd name="T68" fmla="*/ 27 w 38"/>
                    <a:gd name="T69" fmla="*/ 17 h 26"/>
                    <a:gd name="T70" fmla="*/ 25 w 38"/>
                    <a:gd name="T71" fmla="*/ 18 h 26"/>
                    <a:gd name="T72" fmla="*/ 23 w 38"/>
                    <a:gd name="T73" fmla="*/ 19 h 26"/>
                    <a:gd name="T74" fmla="*/ 20 w 38"/>
                    <a:gd name="T75" fmla="*/ 2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3" name="Freeform 384"/>
                <p:cNvSpPr>
                  <a:spLocks/>
                </p:cNvSpPr>
                <p:nvPr/>
              </p:nvSpPr>
              <p:spPr bwMode="auto">
                <a:xfrm>
                  <a:off x="1010" y="2252"/>
                  <a:ext cx="11" cy="5"/>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3 h 5"/>
                    <a:gd name="T14" fmla="*/ 1 w 11"/>
                    <a:gd name="T15" fmla="*/ 4 h 5"/>
                    <a:gd name="T16" fmla="*/ 0 w 11"/>
                    <a:gd name="T17" fmla="*/ 5 h 5"/>
                    <a:gd name="T18" fmla="*/ 10 w 11"/>
                    <a:gd name="T19" fmla="*/ 5 h 5"/>
                    <a:gd name="T20" fmla="*/ 10 w 11"/>
                    <a:gd name="T21" fmla="*/ 4 h 5"/>
                    <a:gd name="T22" fmla="*/ 11 w 11"/>
                    <a:gd name="T23" fmla="*/ 3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4" name="Freeform 385"/>
                <p:cNvSpPr>
                  <a:spLocks/>
                </p:cNvSpPr>
                <p:nvPr/>
              </p:nvSpPr>
              <p:spPr bwMode="auto">
                <a:xfrm>
                  <a:off x="505" y="2258"/>
                  <a:ext cx="43" cy="27"/>
                </a:xfrm>
                <a:custGeom>
                  <a:avLst/>
                  <a:gdLst>
                    <a:gd name="T0" fmla="*/ 33 w 43"/>
                    <a:gd name="T1" fmla="*/ 15 h 27"/>
                    <a:gd name="T2" fmla="*/ 32 w 43"/>
                    <a:gd name="T3" fmla="*/ 18 h 27"/>
                    <a:gd name="T4" fmla="*/ 28 w 43"/>
                    <a:gd name="T5" fmla="*/ 20 h 27"/>
                    <a:gd name="T6" fmla="*/ 24 w 43"/>
                    <a:gd name="T7" fmla="*/ 21 h 27"/>
                    <a:gd name="T8" fmla="*/ 19 w 43"/>
                    <a:gd name="T9" fmla="*/ 21 h 27"/>
                    <a:gd name="T10" fmla="*/ 15 w 43"/>
                    <a:gd name="T11" fmla="*/ 20 h 27"/>
                    <a:gd name="T12" fmla="*/ 12 w 43"/>
                    <a:gd name="T13" fmla="*/ 18 h 27"/>
                    <a:gd name="T14" fmla="*/ 10 w 43"/>
                    <a:gd name="T15" fmla="*/ 15 h 27"/>
                    <a:gd name="T16" fmla="*/ 10 w 43"/>
                    <a:gd name="T17" fmla="*/ 13 h 27"/>
                    <a:gd name="T18" fmla="*/ 11 w 43"/>
                    <a:gd name="T19" fmla="*/ 11 h 27"/>
                    <a:gd name="T20" fmla="*/ 13 w 43"/>
                    <a:gd name="T21" fmla="*/ 9 h 27"/>
                    <a:gd name="T22" fmla="*/ 14 w 43"/>
                    <a:gd name="T23" fmla="*/ 7 h 27"/>
                    <a:gd name="T24" fmla="*/ 17 w 43"/>
                    <a:gd name="T25" fmla="*/ 7 h 27"/>
                    <a:gd name="T26" fmla="*/ 19 w 43"/>
                    <a:gd name="T27" fmla="*/ 6 h 27"/>
                    <a:gd name="T28" fmla="*/ 21 w 43"/>
                    <a:gd name="T29" fmla="*/ 6 h 27"/>
                    <a:gd name="T30" fmla="*/ 24 w 43"/>
                    <a:gd name="T31" fmla="*/ 6 h 27"/>
                    <a:gd name="T32" fmla="*/ 27 w 43"/>
                    <a:gd name="T33" fmla="*/ 6 h 27"/>
                    <a:gd name="T34" fmla="*/ 29 w 43"/>
                    <a:gd name="T35" fmla="*/ 7 h 27"/>
                    <a:gd name="T36" fmla="*/ 31 w 43"/>
                    <a:gd name="T37" fmla="*/ 8 h 27"/>
                    <a:gd name="T38" fmla="*/ 40 w 43"/>
                    <a:gd name="T39" fmla="*/ 6 h 27"/>
                    <a:gd name="T40" fmla="*/ 36 w 43"/>
                    <a:gd name="T41" fmla="*/ 3 h 27"/>
                    <a:gd name="T42" fmla="*/ 31 w 43"/>
                    <a:gd name="T43" fmla="*/ 1 h 27"/>
                    <a:gd name="T44" fmla="*/ 25 w 43"/>
                    <a:gd name="T45" fmla="*/ 0 h 27"/>
                    <a:gd name="T46" fmla="*/ 18 w 43"/>
                    <a:gd name="T47" fmla="*/ 0 h 27"/>
                    <a:gd name="T48" fmla="*/ 12 w 43"/>
                    <a:gd name="T49" fmla="*/ 1 h 27"/>
                    <a:gd name="T50" fmla="*/ 7 w 43"/>
                    <a:gd name="T51" fmla="*/ 4 h 27"/>
                    <a:gd name="T52" fmla="*/ 3 w 43"/>
                    <a:gd name="T53" fmla="*/ 7 h 27"/>
                    <a:gd name="T54" fmla="*/ 1 w 43"/>
                    <a:gd name="T55" fmla="*/ 10 h 27"/>
                    <a:gd name="T56" fmla="*/ 0 w 43"/>
                    <a:gd name="T57" fmla="*/ 12 h 27"/>
                    <a:gd name="T58" fmla="*/ 0 w 43"/>
                    <a:gd name="T59" fmla="*/ 14 h 27"/>
                    <a:gd name="T60" fmla="*/ 2 w 43"/>
                    <a:gd name="T61" fmla="*/ 19 h 27"/>
                    <a:gd name="T62" fmla="*/ 7 w 43"/>
                    <a:gd name="T63" fmla="*/ 23 h 27"/>
                    <a:gd name="T64" fmla="*/ 13 w 43"/>
                    <a:gd name="T65" fmla="*/ 26 h 27"/>
                    <a:gd name="T66" fmla="*/ 21 w 43"/>
                    <a:gd name="T67" fmla="*/ 27 h 27"/>
                    <a:gd name="T68" fmla="*/ 30 w 43"/>
                    <a:gd name="T69" fmla="*/ 26 h 27"/>
                    <a:gd name="T70" fmla="*/ 37 w 43"/>
                    <a:gd name="T71" fmla="*/ 23 h 27"/>
                    <a:gd name="T72" fmla="*/ 41 w 43"/>
                    <a:gd name="T73" fmla="*/ 19 h 27"/>
                    <a:gd name="T74" fmla="*/ 43 w 43"/>
                    <a:gd name="T75" fmla="*/ 14 h 27"/>
                    <a:gd name="T76" fmla="*/ 43 w 43"/>
                    <a:gd name="T77" fmla="*/ 12 h 27"/>
                    <a:gd name="T78" fmla="*/ 43 w 43"/>
                    <a:gd name="T79" fmla="*/ 12 h 27"/>
                    <a:gd name="T80" fmla="*/ 34 w 43"/>
                    <a:gd name="T81" fmla="*/ 12 h 27"/>
                    <a:gd name="T82" fmla="*/ 34 w 43"/>
                    <a:gd name="T83" fmla="*/ 13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5" name="Freeform 386"/>
                <p:cNvSpPr>
                  <a:spLocks/>
                </p:cNvSpPr>
                <p:nvPr/>
              </p:nvSpPr>
              <p:spPr bwMode="auto">
                <a:xfrm>
                  <a:off x="536" y="2266"/>
                  <a:ext cx="13" cy="3"/>
                </a:xfrm>
                <a:custGeom>
                  <a:avLst/>
                  <a:gdLst>
                    <a:gd name="T0" fmla="*/ 0 w 13"/>
                    <a:gd name="T1" fmla="*/ 0 h 3"/>
                    <a:gd name="T2" fmla="*/ 1 w 13"/>
                    <a:gd name="T3" fmla="*/ 1 h 3"/>
                    <a:gd name="T4" fmla="*/ 2 w 13"/>
                    <a:gd name="T5" fmla="*/ 2 h 3"/>
                    <a:gd name="T6" fmla="*/ 2 w 13"/>
                    <a:gd name="T7" fmla="*/ 2 h 3"/>
                    <a:gd name="T8" fmla="*/ 3 w 13"/>
                    <a:gd name="T9" fmla="*/ 3 h 3"/>
                    <a:gd name="T10" fmla="*/ 13 w 13"/>
                    <a:gd name="T11" fmla="*/ 3 h 3"/>
                    <a:gd name="T12" fmla="*/ 13 w 13"/>
                    <a:gd name="T13" fmla="*/ 2 h 3"/>
                    <a:gd name="T14" fmla="*/ 12 w 13"/>
                    <a:gd name="T15" fmla="*/ 2 h 3"/>
                    <a:gd name="T16" fmla="*/ 12 w 13"/>
                    <a:gd name="T17" fmla="*/ 1 h 3"/>
                    <a:gd name="T18" fmla="*/ 12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6" name="Freeform 387"/>
                <p:cNvSpPr>
                  <a:spLocks/>
                </p:cNvSpPr>
                <p:nvPr/>
              </p:nvSpPr>
              <p:spPr bwMode="auto">
                <a:xfrm>
                  <a:off x="600" y="2249"/>
                  <a:ext cx="44" cy="28"/>
                </a:xfrm>
                <a:custGeom>
                  <a:avLst/>
                  <a:gdLst>
                    <a:gd name="T0" fmla="*/ 34 w 44"/>
                    <a:gd name="T1" fmla="*/ 15 h 28"/>
                    <a:gd name="T2" fmla="*/ 32 w 44"/>
                    <a:gd name="T3" fmla="*/ 18 h 28"/>
                    <a:gd name="T4" fmla="*/ 29 w 44"/>
                    <a:gd name="T5" fmla="*/ 21 h 28"/>
                    <a:gd name="T6" fmla="*/ 25 w 44"/>
                    <a:gd name="T7" fmla="*/ 21 h 28"/>
                    <a:gd name="T8" fmla="*/ 20 w 44"/>
                    <a:gd name="T9" fmla="*/ 21 h 28"/>
                    <a:gd name="T10" fmla="*/ 16 w 44"/>
                    <a:gd name="T11" fmla="*/ 21 h 28"/>
                    <a:gd name="T12" fmla="*/ 12 w 44"/>
                    <a:gd name="T13" fmla="*/ 18 h 28"/>
                    <a:gd name="T14" fmla="*/ 10 w 44"/>
                    <a:gd name="T15" fmla="*/ 15 h 28"/>
                    <a:gd name="T16" fmla="*/ 10 w 44"/>
                    <a:gd name="T17" fmla="*/ 14 h 28"/>
                    <a:gd name="T18" fmla="*/ 11 w 44"/>
                    <a:gd name="T19" fmla="*/ 11 h 28"/>
                    <a:gd name="T20" fmla="*/ 13 w 44"/>
                    <a:gd name="T21" fmla="*/ 9 h 28"/>
                    <a:gd name="T22" fmla="*/ 15 w 44"/>
                    <a:gd name="T23" fmla="*/ 8 h 28"/>
                    <a:gd name="T24" fmla="*/ 17 w 44"/>
                    <a:gd name="T25" fmla="*/ 7 h 28"/>
                    <a:gd name="T26" fmla="*/ 20 w 44"/>
                    <a:gd name="T27" fmla="*/ 7 h 28"/>
                    <a:gd name="T28" fmla="*/ 22 w 44"/>
                    <a:gd name="T29" fmla="*/ 6 h 28"/>
                    <a:gd name="T30" fmla="*/ 26 w 44"/>
                    <a:gd name="T31" fmla="*/ 7 h 28"/>
                    <a:gd name="T32" fmla="*/ 29 w 44"/>
                    <a:gd name="T33" fmla="*/ 8 h 28"/>
                    <a:gd name="T34" fmla="*/ 31 w 44"/>
                    <a:gd name="T35" fmla="*/ 9 h 28"/>
                    <a:gd name="T36" fmla="*/ 33 w 44"/>
                    <a:gd name="T37" fmla="*/ 11 h 28"/>
                    <a:gd name="T38" fmla="*/ 43 w 44"/>
                    <a:gd name="T39" fmla="*/ 9 h 28"/>
                    <a:gd name="T40" fmla="*/ 38 w 44"/>
                    <a:gd name="T41" fmla="*/ 5 h 28"/>
                    <a:gd name="T42" fmla="*/ 33 w 44"/>
                    <a:gd name="T43" fmla="*/ 2 h 28"/>
                    <a:gd name="T44" fmla="*/ 26 w 44"/>
                    <a:gd name="T45" fmla="*/ 0 h 28"/>
                    <a:gd name="T46" fmla="*/ 19 w 44"/>
                    <a:gd name="T47" fmla="*/ 0 h 28"/>
                    <a:gd name="T48" fmla="*/ 13 w 44"/>
                    <a:gd name="T49" fmla="*/ 2 h 28"/>
                    <a:gd name="T50" fmla="*/ 7 w 44"/>
                    <a:gd name="T51" fmla="*/ 4 h 28"/>
                    <a:gd name="T52" fmla="*/ 3 w 44"/>
                    <a:gd name="T53" fmla="*/ 7 h 28"/>
                    <a:gd name="T54" fmla="*/ 1 w 44"/>
                    <a:gd name="T55" fmla="*/ 10 h 28"/>
                    <a:gd name="T56" fmla="*/ 0 w 44"/>
                    <a:gd name="T57" fmla="*/ 12 h 28"/>
                    <a:gd name="T58" fmla="*/ 0 w 44"/>
                    <a:gd name="T59" fmla="*/ 14 h 28"/>
                    <a:gd name="T60" fmla="*/ 2 w 44"/>
                    <a:gd name="T61" fmla="*/ 19 h 28"/>
                    <a:gd name="T62" fmla="*/ 7 w 44"/>
                    <a:gd name="T63" fmla="*/ 24 h 28"/>
                    <a:gd name="T64" fmla="*/ 14 w 44"/>
                    <a:gd name="T65" fmla="*/ 27 h 28"/>
                    <a:gd name="T66" fmla="*/ 22 w 44"/>
                    <a:gd name="T67" fmla="*/ 28 h 28"/>
                    <a:gd name="T68" fmla="*/ 31 w 44"/>
                    <a:gd name="T69" fmla="*/ 27 h 28"/>
                    <a:gd name="T70" fmla="*/ 38 w 44"/>
                    <a:gd name="T71" fmla="*/ 24 h 28"/>
                    <a:gd name="T72" fmla="*/ 43 w 44"/>
                    <a:gd name="T73" fmla="*/ 19 h 28"/>
                    <a:gd name="T74" fmla="*/ 44 w 44"/>
                    <a:gd name="T75" fmla="*/ 14 h 28"/>
                    <a:gd name="T76" fmla="*/ 44 w 44"/>
                    <a:gd name="T77" fmla="*/ 13 h 28"/>
                    <a:gd name="T78" fmla="*/ 34 w 44"/>
                    <a:gd name="T79" fmla="*/ 13 h 28"/>
                    <a:gd name="T80" fmla="*/ 34 w 44"/>
                    <a:gd name="T81" fmla="*/ 14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7" name="Freeform 388"/>
                <p:cNvSpPr>
                  <a:spLocks/>
                </p:cNvSpPr>
                <p:nvPr/>
              </p:nvSpPr>
              <p:spPr bwMode="auto">
                <a:xfrm>
                  <a:off x="634" y="2259"/>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8" name="Freeform 389"/>
                <p:cNvSpPr>
                  <a:spLocks/>
                </p:cNvSpPr>
                <p:nvPr/>
              </p:nvSpPr>
              <p:spPr bwMode="auto">
                <a:xfrm>
                  <a:off x="619" y="2154"/>
                  <a:ext cx="65" cy="79"/>
                </a:xfrm>
                <a:custGeom>
                  <a:avLst/>
                  <a:gdLst>
                    <a:gd name="T0" fmla="*/ 26 w 65"/>
                    <a:gd name="T1" fmla="*/ 1 h 79"/>
                    <a:gd name="T2" fmla="*/ 16 w 65"/>
                    <a:gd name="T3" fmla="*/ 6 h 79"/>
                    <a:gd name="T4" fmla="*/ 8 w 65"/>
                    <a:gd name="T5" fmla="*/ 15 h 79"/>
                    <a:gd name="T6" fmla="*/ 2 w 65"/>
                    <a:gd name="T7" fmla="*/ 27 h 79"/>
                    <a:gd name="T8" fmla="*/ 11 w 65"/>
                    <a:gd name="T9" fmla="*/ 34 h 79"/>
                    <a:gd name="T10" fmla="*/ 14 w 65"/>
                    <a:gd name="T11" fmla="*/ 25 h 79"/>
                    <a:gd name="T12" fmla="*/ 19 w 65"/>
                    <a:gd name="T13" fmla="*/ 19 h 79"/>
                    <a:gd name="T14" fmla="*/ 25 w 65"/>
                    <a:gd name="T15" fmla="*/ 14 h 79"/>
                    <a:gd name="T16" fmla="*/ 33 w 65"/>
                    <a:gd name="T17" fmla="*/ 13 h 79"/>
                    <a:gd name="T18" fmla="*/ 42 w 65"/>
                    <a:gd name="T19" fmla="*/ 15 h 79"/>
                    <a:gd name="T20" fmla="*/ 49 w 65"/>
                    <a:gd name="T21" fmla="*/ 20 h 79"/>
                    <a:gd name="T22" fmla="*/ 54 w 65"/>
                    <a:gd name="T23" fmla="*/ 29 h 79"/>
                    <a:gd name="T24" fmla="*/ 55 w 65"/>
                    <a:gd name="T25" fmla="*/ 40 h 79"/>
                    <a:gd name="T26" fmla="*/ 54 w 65"/>
                    <a:gd name="T27" fmla="*/ 51 h 79"/>
                    <a:gd name="T28" fmla="*/ 49 w 65"/>
                    <a:gd name="T29" fmla="*/ 60 h 79"/>
                    <a:gd name="T30" fmla="*/ 42 w 65"/>
                    <a:gd name="T31" fmla="*/ 65 h 79"/>
                    <a:gd name="T32" fmla="*/ 33 w 65"/>
                    <a:gd name="T33" fmla="*/ 68 h 79"/>
                    <a:gd name="T34" fmla="*/ 25 w 65"/>
                    <a:gd name="T35" fmla="*/ 65 h 79"/>
                    <a:gd name="T36" fmla="*/ 17 w 65"/>
                    <a:gd name="T37" fmla="*/ 60 h 79"/>
                    <a:gd name="T38" fmla="*/ 12 w 65"/>
                    <a:gd name="T39" fmla="*/ 52 h 79"/>
                    <a:gd name="T40" fmla="*/ 10 w 65"/>
                    <a:gd name="T41" fmla="*/ 41 h 79"/>
                    <a:gd name="T42" fmla="*/ 1 w 65"/>
                    <a:gd name="T43" fmla="*/ 49 h 79"/>
                    <a:gd name="T44" fmla="*/ 6 w 65"/>
                    <a:gd name="T45" fmla="*/ 62 h 79"/>
                    <a:gd name="T46" fmla="*/ 15 w 65"/>
                    <a:gd name="T47" fmla="*/ 73 h 79"/>
                    <a:gd name="T48" fmla="*/ 26 w 65"/>
                    <a:gd name="T49" fmla="*/ 78 h 79"/>
                    <a:gd name="T50" fmla="*/ 39 w 65"/>
                    <a:gd name="T51" fmla="*/ 78 h 79"/>
                    <a:gd name="T52" fmla="*/ 50 w 65"/>
                    <a:gd name="T53" fmla="*/ 72 h 79"/>
                    <a:gd name="T54" fmla="*/ 59 w 65"/>
                    <a:gd name="T55" fmla="*/ 62 h 79"/>
                    <a:gd name="T56" fmla="*/ 64 w 65"/>
                    <a:gd name="T57" fmla="*/ 48 h 79"/>
                    <a:gd name="T58" fmla="*/ 64 w 65"/>
                    <a:gd name="T59" fmla="*/ 31 h 79"/>
                    <a:gd name="T60" fmla="*/ 59 w 65"/>
                    <a:gd name="T61" fmla="*/ 17 h 79"/>
                    <a:gd name="T62" fmla="*/ 50 w 65"/>
                    <a:gd name="T63" fmla="*/ 7 h 79"/>
                    <a:gd name="T64" fmla="*/ 39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9" name="Freeform 390"/>
                <p:cNvSpPr>
                  <a:spLocks/>
                </p:cNvSpPr>
                <p:nvPr/>
              </p:nvSpPr>
              <p:spPr bwMode="auto">
                <a:xfrm>
                  <a:off x="619" y="2188"/>
                  <a:ext cx="11" cy="7"/>
                </a:xfrm>
                <a:custGeom>
                  <a:avLst/>
                  <a:gdLst>
                    <a:gd name="T0" fmla="*/ 10 w 11"/>
                    <a:gd name="T1" fmla="*/ 6 h 7"/>
                    <a:gd name="T2" fmla="*/ 10 w 11"/>
                    <a:gd name="T3" fmla="*/ 4 h 7"/>
                    <a:gd name="T4" fmla="*/ 10 w 11"/>
                    <a:gd name="T5" fmla="*/ 3 h 7"/>
                    <a:gd name="T6" fmla="*/ 10 w 11"/>
                    <a:gd name="T7" fmla="*/ 2 h 7"/>
                    <a:gd name="T8" fmla="*/ 11 w 11"/>
                    <a:gd name="T9" fmla="*/ 0 h 7"/>
                    <a:gd name="T10" fmla="*/ 1 w 11"/>
                    <a:gd name="T11" fmla="*/ 0 h 7"/>
                    <a:gd name="T12" fmla="*/ 1 w 11"/>
                    <a:gd name="T13" fmla="*/ 2 h 7"/>
                    <a:gd name="T14" fmla="*/ 1 w 11"/>
                    <a:gd name="T15" fmla="*/ 3 h 7"/>
                    <a:gd name="T16" fmla="*/ 0 w 11"/>
                    <a:gd name="T17" fmla="*/ 4 h 7"/>
                    <a:gd name="T18" fmla="*/ 0 w 11"/>
                    <a:gd name="T19" fmla="*/ 5 h 7"/>
                    <a:gd name="T20" fmla="*/ 0 w 11"/>
                    <a:gd name="T21" fmla="*/ 6 h 7"/>
                    <a:gd name="T22" fmla="*/ 0 w 11"/>
                    <a:gd name="T23" fmla="*/ 6 h 7"/>
                    <a:gd name="T24" fmla="*/ 0 w 11"/>
                    <a:gd name="T25" fmla="*/ 6 h 7"/>
                    <a:gd name="T26" fmla="*/ 0 w 11"/>
                    <a:gd name="T27" fmla="*/ 7 h 7"/>
                    <a:gd name="T28" fmla="*/ 10 w 11"/>
                    <a:gd name="T29" fmla="*/ 7 h 7"/>
                    <a:gd name="T30" fmla="*/ 10 w 11"/>
                    <a:gd name="T31" fmla="*/ 7 h 7"/>
                    <a:gd name="T32" fmla="*/ 10 w 11"/>
                    <a:gd name="T33" fmla="*/ 6 h 7"/>
                    <a:gd name="T34" fmla="*/ 10 w 11"/>
                    <a:gd name="T35" fmla="*/ 6 h 7"/>
                    <a:gd name="T36" fmla="*/ 10 w 11"/>
                    <a:gd name="T37" fmla="*/ 6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0" name="Freeform 391"/>
                <p:cNvSpPr>
                  <a:spLocks/>
                </p:cNvSpPr>
                <p:nvPr/>
              </p:nvSpPr>
              <p:spPr bwMode="auto">
                <a:xfrm>
                  <a:off x="633" y="2165"/>
                  <a:ext cx="21" cy="47"/>
                </a:xfrm>
                <a:custGeom>
                  <a:avLst/>
                  <a:gdLst>
                    <a:gd name="T0" fmla="*/ 17 w 21"/>
                    <a:gd name="T1" fmla="*/ 29 h 47"/>
                    <a:gd name="T2" fmla="*/ 17 w 21"/>
                    <a:gd name="T3" fmla="*/ 24 h 47"/>
                    <a:gd name="T4" fmla="*/ 17 w 21"/>
                    <a:gd name="T5" fmla="*/ 14 h 47"/>
                    <a:gd name="T6" fmla="*/ 17 w 21"/>
                    <a:gd name="T7" fmla="*/ 5 h 47"/>
                    <a:gd name="T8" fmla="*/ 17 w 21"/>
                    <a:gd name="T9" fmla="*/ 0 h 47"/>
                    <a:gd name="T10" fmla="*/ 20 w 21"/>
                    <a:gd name="T11" fmla="*/ 29 h 47"/>
                    <a:gd name="T12" fmla="*/ 21 w 21"/>
                    <a:gd name="T13" fmla="*/ 31 h 47"/>
                    <a:gd name="T14" fmla="*/ 0 w 21"/>
                    <a:gd name="T15" fmla="*/ 47 h 47"/>
                    <a:gd name="T16" fmla="*/ 17 w 21"/>
                    <a:gd name="T17" fmla="*/ 29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1" name="Freeform 392"/>
                <p:cNvSpPr>
                  <a:spLocks/>
                </p:cNvSpPr>
                <p:nvPr/>
              </p:nvSpPr>
              <p:spPr bwMode="auto">
                <a:xfrm>
                  <a:off x="624" y="2141"/>
                  <a:ext cx="21" cy="20"/>
                </a:xfrm>
                <a:custGeom>
                  <a:avLst/>
                  <a:gdLst>
                    <a:gd name="T0" fmla="*/ 0 w 21"/>
                    <a:gd name="T1" fmla="*/ 20 h 20"/>
                    <a:gd name="T2" fmla="*/ 0 w 21"/>
                    <a:gd name="T3" fmla="*/ 19 h 20"/>
                    <a:gd name="T4" fmla="*/ 0 w 21"/>
                    <a:gd name="T5" fmla="*/ 15 h 20"/>
                    <a:gd name="T6" fmla="*/ 1 w 21"/>
                    <a:gd name="T7" fmla="*/ 10 h 20"/>
                    <a:gd name="T8" fmla="*/ 3 w 21"/>
                    <a:gd name="T9" fmla="*/ 5 h 20"/>
                    <a:gd name="T10" fmla="*/ 5 w 21"/>
                    <a:gd name="T11" fmla="*/ 2 h 20"/>
                    <a:gd name="T12" fmla="*/ 9 w 21"/>
                    <a:gd name="T13" fmla="*/ 0 h 20"/>
                    <a:gd name="T14" fmla="*/ 14 w 21"/>
                    <a:gd name="T15" fmla="*/ 2 h 20"/>
                    <a:gd name="T16" fmla="*/ 21 w 21"/>
                    <a:gd name="T17" fmla="*/ 7 h 20"/>
                    <a:gd name="T18" fmla="*/ 21 w 21"/>
                    <a:gd name="T19" fmla="*/ 11 h 20"/>
                    <a:gd name="T20" fmla="*/ 21 w 21"/>
                    <a:gd name="T21" fmla="*/ 10 h 20"/>
                    <a:gd name="T22" fmla="*/ 19 w 21"/>
                    <a:gd name="T23" fmla="*/ 9 h 20"/>
                    <a:gd name="T24" fmla="*/ 17 w 21"/>
                    <a:gd name="T25" fmla="*/ 8 h 20"/>
                    <a:gd name="T26" fmla="*/ 15 w 21"/>
                    <a:gd name="T27" fmla="*/ 6 h 20"/>
                    <a:gd name="T28" fmla="*/ 12 w 21"/>
                    <a:gd name="T29" fmla="*/ 5 h 20"/>
                    <a:gd name="T30" fmla="*/ 10 w 21"/>
                    <a:gd name="T31" fmla="*/ 5 h 20"/>
                    <a:gd name="T32" fmla="*/ 7 w 21"/>
                    <a:gd name="T33" fmla="*/ 7 h 20"/>
                    <a:gd name="T34" fmla="*/ 5 w 21"/>
                    <a:gd name="T35" fmla="*/ 9 h 20"/>
                    <a:gd name="T36" fmla="*/ 0 w 21"/>
                    <a:gd name="T37" fmla="*/ 2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2" name="Freeform 393"/>
                <p:cNvSpPr>
                  <a:spLocks/>
                </p:cNvSpPr>
                <p:nvPr/>
              </p:nvSpPr>
              <p:spPr bwMode="auto">
                <a:xfrm>
                  <a:off x="624" y="2149"/>
                  <a:ext cx="22" cy="10"/>
                </a:xfrm>
                <a:custGeom>
                  <a:avLst/>
                  <a:gdLst>
                    <a:gd name="T0" fmla="*/ 0 w 22"/>
                    <a:gd name="T1" fmla="*/ 6 h 10"/>
                    <a:gd name="T2" fmla="*/ 1 w 22"/>
                    <a:gd name="T3" fmla="*/ 6 h 10"/>
                    <a:gd name="T4" fmla="*/ 3 w 22"/>
                    <a:gd name="T5" fmla="*/ 6 h 10"/>
                    <a:gd name="T6" fmla="*/ 6 w 22"/>
                    <a:gd name="T7" fmla="*/ 7 h 10"/>
                    <a:gd name="T8" fmla="*/ 9 w 22"/>
                    <a:gd name="T9" fmla="*/ 7 h 10"/>
                    <a:gd name="T10" fmla="*/ 13 w 22"/>
                    <a:gd name="T11" fmla="*/ 6 h 10"/>
                    <a:gd name="T12" fmla="*/ 16 w 22"/>
                    <a:gd name="T13" fmla="*/ 5 h 10"/>
                    <a:gd name="T14" fmla="*/ 19 w 22"/>
                    <a:gd name="T15" fmla="*/ 3 h 10"/>
                    <a:gd name="T16" fmla="*/ 22 w 22"/>
                    <a:gd name="T17" fmla="*/ 0 h 10"/>
                    <a:gd name="T18" fmla="*/ 21 w 22"/>
                    <a:gd name="T19" fmla="*/ 0 h 10"/>
                    <a:gd name="T20" fmla="*/ 20 w 22"/>
                    <a:gd name="T21" fmla="*/ 3 h 10"/>
                    <a:gd name="T22" fmla="*/ 18 w 22"/>
                    <a:gd name="T23" fmla="*/ 5 h 10"/>
                    <a:gd name="T24" fmla="*/ 16 w 22"/>
                    <a:gd name="T25" fmla="*/ 7 h 10"/>
                    <a:gd name="T26" fmla="*/ 12 w 22"/>
                    <a:gd name="T27" fmla="*/ 9 h 10"/>
                    <a:gd name="T28" fmla="*/ 9 w 22"/>
                    <a:gd name="T29" fmla="*/ 10 h 10"/>
                    <a:gd name="T30" fmla="*/ 5 w 22"/>
                    <a:gd name="T31" fmla="*/ 9 h 10"/>
                    <a:gd name="T32" fmla="*/ 0 w 22"/>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3" name="Freeform 394"/>
                <p:cNvSpPr>
                  <a:spLocks/>
                </p:cNvSpPr>
                <p:nvPr/>
              </p:nvSpPr>
              <p:spPr bwMode="auto">
                <a:xfrm>
                  <a:off x="656" y="2140"/>
                  <a:ext cx="24" cy="17"/>
                </a:xfrm>
                <a:custGeom>
                  <a:avLst/>
                  <a:gdLst>
                    <a:gd name="T0" fmla="*/ 0 w 24"/>
                    <a:gd name="T1" fmla="*/ 10 h 17"/>
                    <a:gd name="T2" fmla="*/ 1 w 24"/>
                    <a:gd name="T3" fmla="*/ 10 h 17"/>
                    <a:gd name="T4" fmla="*/ 3 w 24"/>
                    <a:gd name="T5" fmla="*/ 7 h 17"/>
                    <a:gd name="T6" fmla="*/ 7 w 24"/>
                    <a:gd name="T7" fmla="*/ 4 h 17"/>
                    <a:gd name="T8" fmla="*/ 11 w 24"/>
                    <a:gd name="T9" fmla="*/ 1 h 17"/>
                    <a:gd name="T10" fmla="*/ 15 w 24"/>
                    <a:gd name="T11" fmla="*/ 0 h 17"/>
                    <a:gd name="T12" fmla="*/ 19 w 24"/>
                    <a:gd name="T13" fmla="*/ 2 h 17"/>
                    <a:gd name="T14" fmla="*/ 22 w 24"/>
                    <a:gd name="T15" fmla="*/ 6 h 17"/>
                    <a:gd name="T16" fmla="*/ 24 w 24"/>
                    <a:gd name="T17" fmla="*/ 15 h 17"/>
                    <a:gd name="T18" fmla="*/ 23 w 24"/>
                    <a:gd name="T19" fmla="*/ 17 h 17"/>
                    <a:gd name="T20" fmla="*/ 22 w 24"/>
                    <a:gd name="T21" fmla="*/ 17 h 17"/>
                    <a:gd name="T22" fmla="*/ 22 w 24"/>
                    <a:gd name="T23" fmla="*/ 15 h 17"/>
                    <a:gd name="T24" fmla="*/ 21 w 24"/>
                    <a:gd name="T25" fmla="*/ 12 h 17"/>
                    <a:gd name="T26" fmla="*/ 20 w 24"/>
                    <a:gd name="T27" fmla="*/ 10 h 17"/>
                    <a:gd name="T28" fmla="*/ 18 w 24"/>
                    <a:gd name="T29" fmla="*/ 8 h 17"/>
                    <a:gd name="T30" fmla="*/ 16 w 24"/>
                    <a:gd name="T31" fmla="*/ 6 h 17"/>
                    <a:gd name="T32" fmla="*/ 14 w 24"/>
                    <a:gd name="T33" fmla="*/ 5 h 17"/>
                    <a:gd name="T34" fmla="*/ 11 w 24"/>
                    <a:gd name="T35" fmla="*/ 6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4" name="Freeform 395"/>
                <p:cNvSpPr>
                  <a:spLocks/>
                </p:cNvSpPr>
                <p:nvPr/>
              </p:nvSpPr>
              <p:spPr bwMode="auto">
                <a:xfrm>
                  <a:off x="661" y="2145"/>
                  <a:ext cx="20" cy="12"/>
                </a:xfrm>
                <a:custGeom>
                  <a:avLst/>
                  <a:gdLst>
                    <a:gd name="T0" fmla="*/ 0 w 20"/>
                    <a:gd name="T1" fmla="*/ 0 h 12"/>
                    <a:gd name="T2" fmla="*/ 0 w 20"/>
                    <a:gd name="T3" fmla="*/ 1 h 12"/>
                    <a:gd name="T4" fmla="*/ 2 w 20"/>
                    <a:gd name="T5" fmla="*/ 3 h 12"/>
                    <a:gd name="T6" fmla="*/ 4 w 20"/>
                    <a:gd name="T7" fmla="*/ 5 h 12"/>
                    <a:gd name="T8" fmla="*/ 7 w 20"/>
                    <a:gd name="T9" fmla="*/ 7 h 12"/>
                    <a:gd name="T10" fmla="*/ 10 w 20"/>
                    <a:gd name="T11" fmla="*/ 9 h 12"/>
                    <a:gd name="T12" fmla="*/ 13 w 20"/>
                    <a:gd name="T13" fmla="*/ 11 h 12"/>
                    <a:gd name="T14" fmla="*/ 17 w 20"/>
                    <a:gd name="T15" fmla="*/ 12 h 12"/>
                    <a:gd name="T16" fmla="*/ 20 w 20"/>
                    <a:gd name="T17" fmla="*/ 11 h 12"/>
                    <a:gd name="T18" fmla="*/ 19 w 20"/>
                    <a:gd name="T19" fmla="*/ 11 h 12"/>
                    <a:gd name="T20" fmla="*/ 17 w 20"/>
                    <a:gd name="T21" fmla="*/ 12 h 12"/>
                    <a:gd name="T22" fmla="*/ 14 w 20"/>
                    <a:gd name="T23" fmla="*/ 12 h 12"/>
                    <a:gd name="T24" fmla="*/ 11 w 20"/>
                    <a:gd name="T25" fmla="*/ 12 h 12"/>
                    <a:gd name="T26" fmla="*/ 8 w 20"/>
                    <a:gd name="T27" fmla="*/ 11 h 12"/>
                    <a:gd name="T28" fmla="*/ 4 w 20"/>
                    <a:gd name="T29" fmla="*/ 10 h 12"/>
                    <a:gd name="T30" fmla="*/ 2 w 20"/>
                    <a:gd name="T31" fmla="*/ 6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5" name="Freeform 396"/>
                <p:cNvSpPr>
                  <a:spLocks/>
                </p:cNvSpPr>
                <p:nvPr/>
              </p:nvSpPr>
              <p:spPr bwMode="auto">
                <a:xfrm>
                  <a:off x="634" y="2227"/>
                  <a:ext cx="9" cy="18"/>
                </a:xfrm>
                <a:custGeom>
                  <a:avLst/>
                  <a:gdLst>
                    <a:gd name="T0" fmla="*/ 2 w 9"/>
                    <a:gd name="T1" fmla="*/ 0 h 18"/>
                    <a:gd name="T2" fmla="*/ 2 w 9"/>
                    <a:gd name="T3" fmla="*/ 3 h 18"/>
                    <a:gd name="T4" fmla="*/ 1 w 9"/>
                    <a:gd name="T5" fmla="*/ 10 h 18"/>
                    <a:gd name="T6" fmla="*/ 0 w 9"/>
                    <a:gd name="T7" fmla="*/ 16 h 18"/>
                    <a:gd name="T8" fmla="*/ 0 w 9"/>
                    <a:gd name="T9" fmla="*/ 18 h 18"/>
                    <a:gd name="T10" fmla="*/ 1 w 9"/>
                    <a:gd name="T11" fmla="*/ 17 h 18"/>
                    <a:gd name="T12" fmla="*/ 2 w 9"/>
                    <a:gd name="T13" fmla="*/ 15 h 18"/>
                    <a:gd name="T14" fmla="*/ 4 w 9"/>
                    <a:gd name="T15" fmla="*/ 13 h 18"/>
                    <a:gd name="T16" fmla="*/ 5 w 9"/>
                    <a:gd name="T17" fmla="*/ 10 h 18"/>
                    <a:gd name="T18" fmla="*/ 7 w 9"/>
                    <a:gd name="T19" fmla="*/ 8 h 18"/>
                    <a:gd name="T20" fmla="*/ 8 w 9"/>
                    <a:gd name="T21" fmla="*/ 5 h 18"/>
                    <a:gd name="T22" fmla="*/ 9 w 9"/>
                    <a:gd name="T23" fmla="*/ 4 h 18"/>
                    <a:gd name="T24" fmla="*/ 9 w 9"/>
                    <a:gd name="T25" fmla="*/ 3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6" name="Freeform 397"/>
                <p:cNvSpPr>
                  <a:spLocks/>
                </p:cNvSpPr>
                <p:nvPr/>
              </p:nvSpPr>
              <p:spPr bwMode="auto">
                <a:xfrm>
                  <a:off x="672" y="2213"/>
                  <a:ext cx="12" cy="17"/>
                </a:xfrm>
                <a:custGeom>
                  <a:avLst/>
                  <a:gdLst>
                    <a:gd name="T0" fmla="*/ 0 w 12"/>
                    <a:gd name="T1" fmla="*/ 6 h 17"/>
                    <a:gd name="T2" fmla="*/ 0 w 12"/>
                    <a:gd name="T3" fmla="*/ 7 h 17"/>
                    <a:gd name="T4" fmla="*/ 2 w 12"/>
                    <a:gd name="T5" fmla="*/ 8 h 17"/>
                    <a:gd name="T6" fmla="*/ 3 w 12"/>
                    <a:gd name="T7" fmla="*/ 10 h 17"/>
                    <a:gd name="T8" fmla="*/ 6 w 12"/>
                    <a:gd name="T9" fmla="*/ 13 h 17"/>
                    <a:gd name="T10" fmla="*/ 8 w 12"/>
                    <a:gd name="T11" fmla="*/ 15 h 17"/>
                    <a:gd name="T12" fmla="*/ 10 w 12"/>
                    <a:gd name="T13" fmla="*/ 16 h 17"/>
                    <a:gd name="T14" fmla="*/ 11 w 12"/>
                    <a:gd name="T15" fmla="*/ 17 h 17"/>
                    <a:gd name="T16" fmla="*/ 12 w 12"/>
                    <a:gd name="T17" fmla="*/ 17 h 17"/>
                    <a:gd name="T18" fmla="*/ 11 w 12"/>
                    <a:gd name="T19" fmla="*/ 14 h 17"/>
                    <a:gd name="T20" fmla="*/ 9 w 12"/>
                    <a:gd name="T21" fmla="*/ 8 h 17"/>
                    <a:gd name="T22" fmla="*/ 7 w 12"/>
                    <a:gd name="T23" fmla="*/ 2 h 17"/>
                    <a:gd name="T24" fmla="*/ 6 w 12"/>
                    <a:gd name="T25" fmla="*/ 0 h 17"/>
                    <a:gd name="T26" fmla="*/ 0 w 12"/>
                    <a:gd name="T27" fmla="*/ 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7" name="Freeform 398"/>
                <p:cNvSpPr>
                  <a:spLocks/>
                </p:cNvSpPr>
                <p:nvPr/>
              </p:nvSpPr>
              <p:spPr bwMode="auto">
                <a:xfrm>
                  <a:off x="630" y="2135"/>
                  <a:ext cx="4" cy="7"/>
                </a:xfrm>
                <a:custGeom>
                  <a:avLst/>
                  <a:gdLst>
                    <a:gd name="T0" fmla="*/ 0 w 4"/>
                    <a:gd name="T1" fmla="*/ 7 h 7"/>
                    <a:gd name="T2" fmla="*/ 0 w 4"/>
                    <a:gd name="T3" fmla="*/ 0 h 7"/>
                    <a:gd name="T4" fmla="*/ 4 w 4"/>
                    <a:gd name="T5" fmla="*/ 0 h 7"/>
                    <a:gd name="T6" fmla="*/ 3 w 4"/>
                    <a:gd name="T7" fmla="*/ 7 h 7"/>
                    <a:gd name="T8" fmla="*/ 0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8" name="Freeform 399"/>
                <p:cNvSpPr>
                  <a:spLocks/>
                </p:cNvSpPr>
                <p:nvPr/>
              </p:nvSpPr>
              <p:spPr bwMode="auto">
                <a:xfrm>
                  <a:off x="672" y="2133"/>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9" name="Freeform 400"/>
                <p:cNvSpPr>
                  <a:spLocks/>
                </p:cNvSpPr>
                <p:nvPr/>
              </p:nvSpPr>
              <p:spPr bwMode="auto">
                <a:xfrm>
                  <a:off x="832" y="2182"/>
                  <a:ext cx="21" cy="27"/>
                </a:xfrm>
                <a:custGeom>
                  <a:avLst/>
                  <a:gdLst>
                    <a:gd name="T0" fmla="*/ 10 w 21"/>
                    <a:gd name="T1" fmla="*/ 23 h 27"/>
                    <a:gd name="T2" fmla="*/ 9 w 21"/>
                    <a:gd name="T3" fmla="*/ 22 h 27"/>
                    <a:gd name="T4" fmla="*/ 7 w 21"/>
                    <a:gd name="T5" fmla="*/ 21 h 27"/>
                    <a:gd name="T6" fmla="*/ 5 w 21"/>
                    <a:gd name="T7" fmla="*/ 20 h 27"/>
                    <a:gd name="T8" fmla="*/ 5 w 21"/>
                    <a:gd name="T9" fmla="*/ 18 h 27"/>
                    <a:gd name="T10" fmla="*/ 4 w 21"/>
                    <a:gd name="T11" fmla="*/ 17 h 27"/>
                    <a:gd name="T12" fmla="*/ 4 w 21"/>
                    <a:gd name="T13" fmla="*/ 16 h 27"/>
                    <a:gd name="T14" fmla="*/ 4 w 21"/>
                    <a:gd name="T15" fmla="*/ 15 h 27"/>
                    <a:gd name="T16" fmla="*/ 4 w 21"/>
                    <a:gd name="T17" fmla="*/ 14 h 27"/>
                    <a:gd name="T18" fmla="*/ 4 w 21"/>
                    <a:gd name="T19" fmla="*/ 11 h 27"/>
                    <a:gd name="T20" fmla="*/ 6 w 21"/>
                    <a:gd name="T21" fmla="*/ 8 h 27"/>
                    <a:gd name="T22" fmla="*/ 8 w 21"/>
                    <a:gd name="T23" fmla="*/ 6 h 27"/>
                    <a:gd name="T24" fmla="*/ 10 w 21"/>
                    <a:gd name="T25" fmla="*/ 6 h 27"/>
                    <a:gd name="T26" fmla="*/ 13 w 21"/>
                    <a:gd name="T27" fmla="*/ 6 h 27"/>
                    <a:gd name="T28" fmla="*/ 15 w 21"/>
                    <a:gd name="T29" fmla="*/ 8 h 27"/>
                    <a:gd name="T30" fmla="*/ 16 w 21"/>
                    <a:gd name="T31" fmla="*/ 10 h 27"/>
                    <a:gd name="T32" fmla="*/ 17 w 21"/>
                    <a:gd name="T33" fmla="*/ 13 h 27"/>
                    <a:gd name="T34" fmla="*/ 21 w 21"/>
                    <a:gd name="T35" fmla="*/ 13 h 27"/>
                    <a:gd name="T36" fmla="*/ 21 w 21"/>
                    <a:gd name="T37" fmla="*/ 11 h 27"/>
                    <a:gd name="T38" fmla="*/ 20 w 21"/>
                    <a:gd name="T39" fmla="*/ 8 h 27"/>
                    <a:gd name="T40" fmla="*/ 19 w 21"/>
                    <a:gd name="T41" fmla="*/ 6 h 27"/>
                    <a:gd name="T42" fmla="*/ 18 w 21"/>
                    <a:gd name="T43" fmla="*/ 4 h 27"/>
                    <a:gd name="T44" fmla="*/ 16 w 21"/>
                    <a:gd name="T45" fmla="*/ 3 h 27"/>
                    <a:gd name="T46" fmla="*/ 14 w 21"/>
                    <a:gd name="T47" fmla="*/ 1 h 27"/>
                    <a:gd name="T48" fmla="*/ 12 w 21"/>
                    <a:gd name="T49" fmla="*/ 1 h 27"/>
                    <a:gd name="T50" fmla="*/ 10 w 21"/>
                    <a:gd name="T51" fmla="*/ 0 h 27"/>
                    <a:gd name="T52" fmla="*/ 9 w 21"/>
                    <a:gd name="T53" fmla="*/ 1 h 27"/>
                    <a:gd name="T54" fmla="*/ 7 w 21"/>
                    <a:gd name="T55" fmla="*/ 1 h 27"/>
                    <a:gd name="T56" fmla="*/ 5 w 21"/>
                    <a:gd name="T57" fmla="*/ 3 h 27"/>
                    <a:gd name="T58" fmla="*/ 3 w 21"/>
                    <a:gd name="T59" fmla="*/ 4 h 27"/>
                    <a:gd name="T60" fmla="*/ 2 w 21"/>
                    <a:gd name="T61" fmla="*/ 6 h 27"/>
                    <a:gd name="T62" fmla="*/ 1 w 21"/>
                    <a:gd name="T63" fmla="*/ 9 h 27"/>
                    <a:gd name="T64" fmla="*/ 0 w 21"/>
                    <a:gd name="T65" fmla="*/ 11 h 27"/>
                    <a:gd name="T66" fmla="*/ 0 w 21"/>
                    <a:gd name="T67" fmla="*/ 14 h 27"/>
                    <a:gd name="T68" fmla="*/ 0 w 21"/>
                    <a:gd name="T69" fmla="*/ 14 h 27"/>
                    <a:gd name="T70" fmla="*/ 0 w 21"/>
                    <a:gd name="T71" fmla="*/ 15 h 27"/>
                    <a:gd name="T72" fmla="*/ 0 w 21"/>
                    <a:gd name="T73" fmla="*/ 16 h 27"/>
                    <a:gd name="T74" fmla="*/ 0 w 21"/>
                    <a:gd name="T75" fmla="*/ 17 h 27"/>
                    <a:gd name="T76" fmla="*/ 1 w 21"/>
                    <a:gd name="T77" fmla="*/ 18 h 27"/>
                    <a:gd name="T78" fmla="*/ 1 w 21"/>
                    <a:gd name="T79" fmla="*/ 20 h 27"/>
                    <a:gd name="T80" fmla="*/ 2 w 21"/>
                    <a:gd name="T81" fmla="*/ 22 h 27"/>
                    <a:gd name="T82" fmla="*/ 3 w 21"/>
                    <a:gd name="T83" fmla="*/ 23 h 27"/>
                    <a:gd name="T84" fmla="*/ 4 w 21"/>
                    <a:gd name="T85" fmla="*/ 24 h 27"/>
                    <a:gd name="T86" fmla="*/ 6 w 21"/>
                    <a:gd name="T87" fmla="*/ 26 h 27"/>
                    <a:gd name="T88" fmla="*/ 7 w 21"/>
                    <a:gd name="T89" fmla="*/ 26 h 27"/>
                    <a:gd name="T90" fmla="*/ 9 w 21"/>
                    <a:gd name="T91" fmla="*/ 27 h 27"/>
                    <a:gd name="T92" fmla="*/ 10 w 21"/>
                    <a:gd name="T93" fmla="*/ 27 h 27"/>
                    <a:gd name="T94" fmla="*/ 12 w 21"/>
                    <a:gd name="T95" fmla="*/ 27 h 27"/>
                    <a:gd name="T96" fmla="*/ 14 w 21"/>
                    <a:gd name="T97" fmla="*/ 26 h 27"/>
                    <a:gd name="T98" fmla="*/ 15 w 21"/>
                    <a:gd name="T99" fmla="*/ 26 h 27"/>
                    <a:gd name="T100" fmla="*/ 17 w 21"/>
                    <a:gd name="T101" fmla="*/ 24 h 27"/>
                    <a:gd name="T102" fmla="*/ 18 w 21"/>
                    <a:gd name="T103" fmla="*/ 23 h 27"/>
                    <a:gd name="T104" fmla="*/ 19 w 21"/>
                    <a:gd name="T105" fmla="*/ 22 h 27"/>
                    <a:gd name="T106" fmla="*/ 20 w 21"/>
                    <a:gd name="T107" fmla="*/ 20 h 27"/>
                    <a:gd name="T108" fmla="*/ 20 w 21"/>
                    <a:gd name="T109" fmla="*/ 18 h 27"/>
                    <a:gd name="T110" fmla="*/ 16 w 21"/>
                    <a:gd name="T111" fmla="*/ 18 h 27"/>
                    <a:gd name="T112" fmla="*/ 15 w 21"/>
                    <a:gd name="T113" fmla="*/ 20 h 27"/>
                    <a:gd name="T114" fmla="*/ 14 w 21"/>
                    <a:gd name="T115" fmla="*/ 21 h 27"/>
                    <a:gd name="T116" fmla="*/ 12 w 21"/>
                    <a:gd name="T117" fmla="*/ 22 h 27"/>
                    <a:gd name="T118" fmla="*/ 10 w 21"/>
                    <a:gd name="T119" fmla="*/ 23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20" name="Freeform 401"/>
                <p:cNvSpPr>
                  <a:spLocks/>
                </p:cNvSpPr>
                <p:nvPr/>
              </p:nvSpPr>
              <p:spPr bwMode="auto">
                <a:xfrm>
                  <a:off x="849" y="2194"/>
                  <a:ext cx="4" cy="5"/>
                </a:xfrm>
                <a:custGeom>
                  <a:avLst/>
                  <a:gdLst>
                    <a:gd name="T0" fmla="*/ 4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3 h 5"/>
                    <a:gd name="T14" fmla="*/ 0 w 4"/>
                    <a:gd name="T15" fmla="*/ 4 h 5"/>
                    <a:gd name="T16" fmla="*/ 0 w 4"/>
                    <a:gd name="T17" fmla="*/ 5 h 5"/>
                    <a:gd name="T18" fmla="*/ 3 w 4"/>
                    <a:gd name="T19" fmla="*/ 5 h 5"/>
                    <a:gd name="T20" fmla="*/ 4 w 4"/>
                    <a:gd name="T21" fmla="*/ 4 h 5"/>
                    <a:gd name="T22" fmla="*/ 4 w 4"/>
                    <a:gd name="T23" fmla="*/ 3 h 5"/>
                    <a:gd name="T24" fmla="*/ 4 w 4"/>
                    <a:gd name="T25" fmla="*/ 2 h 5"/>
                    <a:gd name="T26" fmla="*/ 4 w 4"/>
                    <a:gd name="T27" fmla="*/ 1 h 5"/>
                    <a:gd name="T28" fmla="*/ 4 w 4"/>
                    <a:gd name="T29" fmla="*/ 1 h 5"/>
                    <a:gd name="T30" fmla="*/ 4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sp>
            <p:nvSpPr>
              <p:cNvPr id="40175" name="Rectangle 495"/>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76" name="Group 560"/>
              <p:cNvGrpSpPr>
                <a:grpSpLocks/>
              </p:cNvGrpSpPr>
              <p:nvPr/>
            </p:nvGrpSpPr>
            <p:grpSpPr bwMode="auto">
              <a:xfrm>
                <a:off x="4401" y="1445"/>
                <a:ext cx="446" cy="361"/>
                <a:chOff x="4429" y="2058"/>
                <a:chExt cx="502" cy="477"/>
              </a:xfrm>
            </p:grpSpPr>
            <p:sp>
              <p:nvSpPr>
                <p:cNvPr id="40489" name="Freeform 496"/>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0" name="Freeform 497"/>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1" name="Freeform 498"/>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2" name="Freeform 499"/>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3" name="Freeform 500"/>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4" name="Freeform 501"/>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5" name="Freeform 502"/>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6" name="Freeform 503"/>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7" name="Freeform 504"/>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8" name="Freeform 505"/>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9" name="Freeform 506"/>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0" name="Freeform 507"/>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1" name="Freeform 508"/>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2" name="Freeform 509"/>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3" name="Freeform 510"/>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4" name="Freeform 511"/>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5" name="Freeform 512"/>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6" name="Freeform 513"/>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7" name="Freeform 514"/>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8" name="Freeform 515"/>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9" name="Freeform 516"/>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0" name="Freeform 517"/>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1" name="Freeform 518"/>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2" name="Freeform 519"/>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3" name="Freeform 520"/>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4" name="Freeform 521"/>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5" name="Freeform 522"/>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6" name="Freeform 523"/>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7" name="Freeform 524"/>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8" name="Freeform 525"/>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9" name="Freeform 526"/>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0" name="Freeform 527"/>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1" name="Freeform 528"/>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2" name="Freeform 529"/>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3" name="Freeform 530"/>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4" name="Freeform 531"/>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5" name="Freeform 532"/>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6" name="Freeform 533"/>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7" name="Freeform 534"/>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8" name="Freeform 535"/>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9" name="Freeform 536"/>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0" name="Freeform 537"/>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1" name="Freeform 538"/>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2" name="Freeform 539"/>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3" name="Freeform 540"/>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4" name="Freeform 541"/>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5" name="Freeform 542"/>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6" name="Freeform 543"/>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7" name="Freeform 544"/>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8" name="Freeform 545"/>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9" name="Freeform 546"/>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0" name="Freeform 547"/>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1" name="Freeform 548"/>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2" name="Freeform 549"/>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3" name="Freeform 550"/>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4" name="Freeform 551"/>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5" name="Freeform 552"/>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6" name="Freeform 553"/>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7" name="Freeform 554"/>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8" name="Freeform 555"/>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9" name="Freeform 556"/>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0" name="Freeform 557"/>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1" name="Freeform 558"/>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2" name="Freeform 559"/>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77" name="Group 614"/>
              <p:cNvGrpSpPr>
                <a:grpSpLocks/>
              </p:cNvGrpSpPr>
              <p:nvPr/>
            </p:nvGrpSpPr>
            <p:grpSpPr bwMode="auto">
              <a:xfrm>
                <a:off x="1928" y="1443"/>
                <a:ext cx="453" cy="363"/>
                <a:chOff x="1648" y="2056"/>
                <a:chExt cx="509" cy="478"/>
              </a:xfrm>
            </p:grpSpPr>
            <p:sp>
              <p:nvSpPr>
                <p:cNvPr id="40436" name="Freeform 561"/>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7" name="Freeform 562"/>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8" name="Freeform 563"/>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9" name="Freeform 564"/>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0" name="Freeform 565"/>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1" name="Freeform 566"/>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2" name="Freeform 567"/>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3" name="Freeform 568"/>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4" name="Freeform 569"/>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5" name="Freeform 570"/>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6" name="Freeform 571"/>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7" name="Freeform 572"/>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8" name="Freeform 573"/>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9" name="Freeform 574"/>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0" name="Freeform 575"/>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1" name="Freeform 576"/>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2" name="Freeform 577"/>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3" name="Freeform 578"/>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4" name="Freeform 579"/>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5" name="Freeform 580"/>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6" name="Freeform 581"/>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7" name="Freeform 582"/>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8" name="Freeform 583"/>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9" name="Freeform 584"/>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0" name="Freeform 585"/>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1" name="Freeform 586"/>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2" name="Freeform 587"/>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3" name="Freeform 588"/>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4" name="Freeform 589"/>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5" name="Freeform 590"/>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6" name="Freeform 591"/>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7" name="Freeform 592"/>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8" name="Freeform 593"/>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9" name="Freeform 594"/>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0" name="Freeform 595"/>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1" name="Freeform 596"/>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2" name="Freeform 597"/>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3" name="Freeform 598"/>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4" name="Freeform 599"/>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5" name="Freeform 600"/>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6" name="Freeform 601"/>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7" name="Freeform 602"/>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8" name="Freeform 603"/>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9" name="Freeform 604"/>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0" name="Freeform 605"/>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1" name="Freeform 606"/>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2" name="Freeform 607"/>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3" name="Freeform 608"/>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4" name="Freeform 609"/>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5" name="Freeform 610"/>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6" name="Freeform 611"/>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7" name="Freeform 612"/>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8" name="Freeform 613"/>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78" name="Group 684"/>
              <p:cNvGrpSpPr>
                <a:grpSpLocks/>
              </p:cNvGrpSpPr>
              <p:nvPr/>
            </p:nvGrpSpPr>
            <p:grpSpPr bwMode="auto">
              <a:xfrm>
                <a:off x="3151" y="1446"/>
                <a:ext cx="453" cy="358"/>
                <a:chOff x="3023" y="2060"/>
                <a:chExt cx="509" cy="472"/>
              </a:xfrm>
            </p:grpSpPr>
            <p:sp>
              <p:nvSpPr>
                <p:cNvPr id="40367" name="Freeform 615"/>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68" name="Freeform 616"/>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69" name="Freeform 617"/>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0" name="Freeform 618"/>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1" name="Freeform 619"/>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2" name="Freeform 620"/>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3" name="Freeform 621"/>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4" name="Freeform 622"/>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5" name="Freeform 623"/>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6" name="Freeform 624"/>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7" name="Freeform 625"/>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8" name="Freeform 626"/>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9" name="Freeform 627"/>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0" name="Freeform 628"/>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1" name="Freeform 629"/>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2" name="Freeform 630"/>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3" name="Freeform 631"/>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4" name="Freeform 632"/>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5" name="Freeform 633"/>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6" name="Freeform 634"/>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7" name="Freeform 635"/>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8" name="Freeform 636"/>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9" name="Freeform 637"/>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0" name="Freeform 638"/>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1" name="Freeform 639"/>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2" name="Freeform 640"/>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3" name="Freeform 641"/>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4" name="Freeform 642"/>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5" name="Freeform 643"/>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6" name="Freeform 644"/>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7" name="Freeform 645"/>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8" name="Freeform 646"/>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9" name="Freeform 647"/>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0" name="Freeform 648"/>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1" name="Freeform 649"/>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2" name="Freeform 650"/>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3" name="Freeform 651"/>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4" name="Freeform 652"/>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5" name="Freeform 653"/>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6" name="Freeform 654"/>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7" name="Freeform 655"/>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8" name="Freeform 656"/>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9" name="Freeform 657"/>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0" name="Freeform 658"/>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1" name="Freeform 659"/>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2" name="Freeform 660"/>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3" name="Freeform 661"/>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4" name="Freeform 662"/>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5" name="Freeform 663"/>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6" name="Freeform 664"/>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7" name="Freeform 665"/>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8" name="Freeform 666"/>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9" name="Freeform 667"/>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0" name="Freeform 668"/>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1" name="Freeform 669"/>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2" name="Freeform 670"/>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3" name="Freeform 671"/>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4" name="Freeform 672"/>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5" name="Freeform 673"/>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6" name="Freeform 674"/>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7" name="Freeform 675"/>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8" name="Freeform 676"/>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9" name="Freeform 677"/>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0" name="Freeform 678"/>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1" name="Freeform 679"/>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2" name="Freeform 680"/>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3" name="Freeform 681"/>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4" name="Freeform 682"/>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5" name="Freeform 683"/>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79" name="Group 687"/>
              <p:cNvGrpSpPr>
                <a:grpSpLocks/>
              </p:cNvGrpSpPr>
              <p:nvPr/>
            </p:nvGrpSpPr>
            <p:grpSpPr bwMode="auto">
              <a:xfrm>
                <a:off x="4383" y="1780"/>
                <a:ext cx="469" cy="180"/>
                <a:chOff x="4409" y="2501"/>
                <a:chExt cx="527" cy="237"/>
              </a:xfrm>
            </p:grpSpPr>
            <p:sp>
              <p:nvSpPr>
                <p:cNvPr id="40365" name="Freeform 685"/>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66" name="Freeform 686"/>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80" name="Rectangle 688"/>
              <p:cNvSpPr>
                <a:spLocks noChangeArrowheads="1"/>
              </p:cNvSpPr>
              <p:nvPr/>
            </p:nvSpPr>
            <p:spPr bwMode="auto">
              <a:xfrm>
                <a:off x="4464" y="1793"/>
                <a:ext cx="26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صبحانه</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181" name="Group 691"/>
              <p:cNvGrpSpPr>
                <a:grpSpLocks/>
              </p:cNvGrpSpPr>
              <p:nvPr/>
            </p:nvGrpSpPr>
            <p:grpSpPr bwMode="auto">
              <a:xfrm>
                <a:off x="3140" y="1780"/>
                <a:ext cx="469" cy="180"/>
                <a:chOff x="3011" y="2501"/>
                <a:chExt cx="527" cy="237"/>
              </a:xfrm>
            </p:grpSpPr>
            <p:sp>
              <p:nvSpPr>
                <p:cNvPr id="40363" name="Freeform 689"/>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64" name="Freeform 690"/>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82" name="Rectangle 692"/>
              <p:cNvSpPr>
                <a:spLocks noChangeArrowheads="1"/>
              </p:cNvSpPr>
              <p:nvPr/>
            </p:nvSpPr>
            <p:spPr bwMode="auto">
              <a:xfrm>
                <a:off x="3285" y="1787"/>
                <a:ext cx="14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نهار</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183" name="Group 695"/>
              <p:cNvGrpSpPr>
                <a:grpSpLocks/>
              </p:cNvGrpSpPr>
              <p:nvPr/>
            </p:nvGrpSpPr>
            <p:grpSpPr bwMode="auto">
              <a:xfrm>
                <a:off x="1917" y="1786"/>
                <a:ext cx="469" cy="180"/>
                <a:chOff x="1635" y="2509"/>
                <a:chExt cx="527" cy="237"/>
              </a:xfrm>
            </p:grpSpPr>
            <p:sp>
              <p:nvSpPr>
                <p:cNvPr id="40361" name="Freeform 693"/>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62" name="Freeform 694"/>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84" name="Rectangle 696"/>
              <p:cNvSpPr>
                <a:spLocks noChangeArrowheads="1"/>
              </p:cNvSpPr>
              <p:nvPr/>
            </p:nvSpPr>
            <p:spPr bwMode="auto">
              <a:xfrm>
                <a:off x="2067" y="1798"/>
                <a:ext cx="141"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شام</a:t>
                </a:r>
                <a:endParaRPr lang="en-US" altLang="en-US" sz="1400" dirty="0">
                  <a:solidFill>
                    <a:prstClr val="black"/>
                  </a:solidFill>
                  <a:latin typeface="Arial" panose="020B0604020202020204" pitchFamily="34" charset="0"/>
                  <a:cs typeface="B Koodak" panose="00000700000000000000" pitchFamily="2" charset="-78"/>
                </a:endParaRPr>
              </a:p>
            </p:txBody>
          </p:sp>
          <p:sp>
            <p:nvSpPr>
              <p:cNvPr id="40185" name="Rectangle 697"/>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6" name="Rectangle 698"/>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7" name="Rectangle 699"/>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8" name="Rectangle 700"/>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9" name="Rectangle 701"/>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90" name="Rectangle 702"/>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91" name="Rectangle 704"/>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92" name="Group 707"/>
              <p:cNvGrpSpPr>
                <a:grpSpLocks/>
              </p:cNvGrpSpPr>
              <p:nvPr/>
            </p:nvGrpSpPr>
            <p:grpSpPr bwMode="auto">
              <a:xfrm>
                <a:off x="1681" y="1219"/>
                <a:ext cx="403" cy="179"/>
                <a:chOff x="1369" y="1760"/>
                <a:chExt cx="453" cy="236"/>
              </a:xfrm>
            </p:grpSpPr>
            <p:sp>
              <p:nvSpPr>
                <p:cNvPr id="40359" name="Freeform 705"/>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60" name="Freeform 706"/>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3" name="Group 710"/>
              <p:cNvGrpSpPr>
                <a:grpSpLocks/>
              </p:cNvGrpSpPr>
              <p:nvPr/>
            </p:nvGrpSpPr>
            <p:grpSpPr bwMode="auto">
              <a:xfrm>
                <a:off x="2195" y="1219"/>
                <a:ext cx="403" cy="179"/>
                <a:chOff x="1947" y="1760"/>
                <a:chExt cx="453" cy="236"/>
              </a:xfrm>
            </p:grpSpPr>
            <p:sp>
              <p:nvSpPr>
                <p:cNvPr id="40357" name="Freeform 708"/>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8" name="Freeform 709"/>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4" name="Group 713"/>
              <p:cNvGrpSpPr>
                <a:grpSpLocks/>
              </p:cNvGrpSpPr>
              <p:nvPr/>
            </p:nvGrpSpPr>
            <p:grpSpPr bwMode="auto">
              <a:xfrm>
                <a:off x="822" y="1790"/>
                <a:ext cx="623" cy="180"/>
                <a:chOff x="403" y="2514"/>
                <a:chExt cx="701" cy="237"/>
              </a:xfrm>
            </p:grpSpPr>
            <p:sp>
              <p:nvSpPr>
                <p:cNvPr id="40355" name="Freeform 711"/>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56" name="Freeform 712"/>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95" name="Rectangle 714"/>
              <p:cNvSpPr>
                <a:spLocks noChangeArrowheads="1"/>
              </p:cNvSpPr>
              <p:nvPr/>
            </p:nvSpPr>
            <p:spPr bwMode="auto">
              <a:xfrm>
                <a:off x="904" y="1806"/>
                <a:ext cx="46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قبل از خواب</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196" name="Group 717"/>
              <p:cNvGrpSpPr>
                <a:grpSpLocks/>
              </p:cNvGrpSpPr>
              <p:nvPr/>
            </p:nvGrpSpPr>
            <p:grpSpPr bwMode="auto">
              <a:xfrm>
                <a:off x="2928" y="1219"/>
                <a:ext cx="402" cy="179"/>
                <a:chOff x="2771" y="1760"/>
                <a:chExt cx="453" cy="236"/>
              </a:xfrm>
            </p:grpSpPr>
            <p:sp>
              <p:nvSpPr>
                <p:cNvPr id="40353" name="Freeform 715"/>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4" name="Freeform 716"/>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7" name="Group 720"/>
              <p:cNvGrpSpPr>
                <a:grpSpLocks/>
              </p:cNvGrpSpPr>
              <p:nvPr/>
            </p:nvGrpSpPr>
            <p:grpSpPr bwMode="auto">
              <a:xfrm>
                <a:off x="3440" y="1219"/>
                <a:ext cx="403" cy="179"/>
                <a:chOff x="3348" y="1760"/>
                <a:chExt cx="453" cy="236"/>
              </a:xfrm>
            </p:grpSpPr>
            <p:sp>
              <p:nvSpPr>
                <p:cNvPr id="40351" name="Freeform 718"/>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2" name="Freeform 719"/>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8" name="Group 723"/>
              <p:cNvGrpSpPr>
                <a:grpSpLocks/>
              </p:cNvGrpSpPr>
              <p:nvPr/>
            </p:nvGrpSpPr>
            <p:grpSpPr bwMode="auto">
              <a:xfrm>
                <a:off x="4173" y="1219"/>
                <a:ext cx="403" cy="179"/>
                <a:chOff x="4172" y="1760"/>
                <a:chExt cx="454" cy="237"/>
              </a:xfrm>
            </p:grpSpPr>
            <p:sp>
              <p:nvSpPr>
                <p:cNvPr id="40349" name="Freeform 721"/>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0" name="Freeform 722"/>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9" name="Group 726"/>
              <p:cNvGrpSpPr>
                <a:grpSpLocks/>
              </p:cNvGrpSpPr>
              <p:nvPr/>
            </p:nvGrpSpPr>
            <p:grpSpPr bwMode="auto">
              <a:xfrm>
                <a:off x="4686" y="1219"/>
                <a:ext cx="402" cy="179"/>
                <a:chOff x="4749" y="1760"/>
                <a:chExt cx="453" cy="237"/>
              </a:xfrm>
            </p:grpSpPr>
            <p:sp>
              <p:nvSpPr>
                <p:cNvPr id="40347" name="Freeform 724"/>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48" name="Freeform 725"/>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200" name="Group 729"/>
              <p:cNvGrpSpPr>
                <a:grpSpLocks/>
              </p:cNvGrpSpPr>
              <p:nvPr/>
            </p:nvGrpSpPr>
            <p:grpSpPr bwMode="auto">
              <a:xfrm>
                <a:off x="932" y="1223"/>
                <a:ext cx="403" cy="179"/>
                <a:chOff x="527" y="1765"/>
                <a:chExt cx="453" cy="237"/>
              </a:xfrm>
            </p:grpSpPr>
            <p:sp>
              <p:nvSpPr>
                <p:cNvPr id="40345" name="Freeform 727"/>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46" name="Freeform 728"/>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201" name="Freeform 730"/>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2" name="Freeform 731"/>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3" name="Freeform 732"/>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4" name="Freeform 733"/>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5" name="Freeform 734"/>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6" name="Freeform 735"/>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7" name="Freeform 736"/>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8" name="Freeform 737"/>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9" name="Freeform 738"/>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0" name="Freeform 739"/>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1" name="Freeform 740"/>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2" name="Freeform 741"/>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3" name="Freeform 742"/>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4" name="Freeform 743"/>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5" name="Freeform 744"/>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6" name="Freeform 745"/>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7" name="Freeform 746"/>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8" name="Freeform 747"/>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9" name="Freeform 748"/>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0" name="Freeform 749"/>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1" name="Freeform 750"/>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2" name="Freeform 751"/>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3" name="Freeform 752"/>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4" name="Rectangle 753"/>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225" name="Freeform 754"/>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6" name="Freeform 755"/>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7" name="Freeform 756"/>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8" name="Freeform 757"/>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9" name="Freeform 758"/>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0" name="Freeform 759"/>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1" name="Freeform 760"/>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2" name="Freeform 761"/>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3" name="Freeform 762"/>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4" name="Freeform 763"/>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5" name="Freeform 764"/>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6" name="Freeform 765"/>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7" name="Freeform 766"/>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8" name="Freeform 767"/>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9" name="Freeform 768"/>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0" name="Freeform 769"/>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1" name="Freeform 770"/>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2" name="Freeform 771"/>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3" name="Freeform 772"/>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4" name="Freeform 773"/>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5" name="Freeform 774"/>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6" name="Freeform 775"/>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7" name="Freeform 776"/>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8" name="Freeform 777"/>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9" name="Freeform 778"/>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0" name="Freeform 779"/>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1" name="Freeform 780"/>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2" name="Freeform 781"/>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3" name="Freeform 782"/>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4" name="Freeform 783"/>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5" name="Freeform 784"/>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6" name="Freeform 785"/>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7" name="Freeform 786"/>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8" name="Freeform 787"/>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9" name="Freeform 788"/>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0" name="Freeform 789"/>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1" name="Freeform 790"/>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2" name="Freeform 791"/>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3" name="Freeform 792"/>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4" name="Freeform 793"/>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5" name="Freeform 794"/>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6" name="Freeform 795"/>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7" name="Freeform 796"/>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8" name="Freeform 797"/>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9" name="Freeform 798"/>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0" name="Freeform 799"/>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1" name="Freeform 800"/>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2" name="Freeform 801"/>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3" name="Freeform 802"/>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4" name="Freeform 803"/>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5" name="Freeform 804"/>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6" name="Freeform 805"/>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7" name="Freeform 806"/>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8" name="Freeform 807"/>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9" name="Freeform 808"/>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0" name="Freeform 809"/>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1" name="Freeform 810"/>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2" name="Freeform 811"/>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3" name="Freeform 812"/>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4" name="Freeform 813"/>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5" name="Freeform 814"/>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6" name="Freeform 815"/>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7" name="Freeform 816"/>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8" name="Freeform 817"/>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9" name="Freeform 818"/>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0" name="Freeform 819"/>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1" name="Freeform 820"/>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2" name="Rectangle 821"/>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293" name="Freeform 822"/>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4" name="Freeform 823"/>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5" name="Freeform 824"/>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6" name="Freeform 825"/>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7" name="Freeform 826"/>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8" name="Freeform 827"/>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9" name="Freeform 828"/>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0" name="Freeform 829"/>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1" name="Freeform 830"/>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2" name="Freeform 831"/>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3" name="Freeform 832"/>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4" name="Freeform 833"/>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5" name="Freeform 834"/>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6" name="Freeform 835"/>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7" name="Freeform 836"/>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8" name="Freeform 837"/>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9" name="Freeform 838"/>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0" name="Freeform 839"/>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1" name="Freeform 840"/>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2" name="Freeform 841"/>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3" name="Freeform 842"/>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4" name="Freeform 843"/>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5" name="Freeform 844"/>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6" name="Freeform 845"/>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7" name="Freeform 846"/>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8" name="Freeform 847"/>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9" name="Freeform 848"/>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0" name="Freeform 849"/>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1" name="Freeform 850"/>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2" name="Freeform 851"/>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3" name="Freeform 852"/>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4" name="Freeform 853"/>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5" name="Freeform 854"/>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6" name="Freeform 855"/>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7" name="Freeform 856"/>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8" name="Freeform 857"/>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9" name="Freeform 858"/>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0" name="Freeform 859"/>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1" name="Freeform 860"/>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2" name="Freeform 861"/>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3" name="Freeform 862"/>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4" name="Freeform 863"/>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5" name="Freeform 864"/>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6" name="Freeform 865"/>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7" name="Text Box 2041"/>
              <p:cNvSpPr txBox="1">
                <a:spLocks noChangeArrowheads="1"/>
              </p:cNvSpPr>
              <p:nvPr/>
            </p:nvSpPr>
            <p:spPr bwMode="auto">
              <a:xfrm>
                <a:off x="2922" y="1204"/>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165</a:t>
                </a:r>
                <a:endParaRPr lang="en-US" altLang="en-US" sz="1800" b="1" dirty="0">
                  <a:solidFill>
                    <a:prstClr val="black"/>
                  </a:solidFill>
                  <a:latin typeface="Arial" panose="020B0604020202020204" pitchFamily="34" charset="0"/>
                </a:endParaRPr>
              </a:p>
            </p:txBody>
          </p:sp>
          <p:sp>
            <p:nvSpPr>
              <p:cNvPr id="40338" name="Text Box 2042"/>
              <p:cNvSpPr txBox="1">
                <a:spLocks noChangeArrowheads="1"/>
              </p:cNvSpPr>
              <p:nvPr/>
            </p:nvSpPr>
            <p:spPr bwMode="auto">
              <a:xfrm>
                <a:off x="4694" y="1189"/>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140</a:t>
                </a:r>
                <a:endParaRPr lang="en-US" altLang="en-US" sz="1600" b="1" dirty="0">
                  <a:solidFill>
                    <a:prstClr val="black"/>
                  </a:solidFill>
                  <a:latin typeface="Arial" panose="020B0604020202020204" pitchFamily="34" charset="0"/>
                </a:endParaRPr>
              </a:p>
            </p:txBody>
          </p:sp>
          <p:sp>
            <p:nvSpPr>
              <p:cNvPr id="40339" name="Text Box 2043"/>
              <p:cNvSpPr txBox="1">
                <a:spLocks noChangeArrowheads="1"/>
              </p:cNvSpPr>
              <p:nvPr/>
            </p:nvSpPr>
            <p:spPr bwMode="auto">
              <a:xfrm>
                <a:off x="2196" y="1200"/>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81</a:t>
                </a:r>
                <a:endParaRPr lang="en-US" altLang="en-US" sz="1600" b="1" dirty="0">
                  <a:solidFill>
                    <a:prstClr val="black"/>
                  </a:solidFill>
                  <a:latin typeface="Arial" panose="020B0604020202020204" pitchFamily="34" charset="0"/>
                </a:endParaRPr>
              </a:p>
            </p:txBody>
          </p:sp>
          <p:sp>
            <p:nvSpPr>
              <p:cNvPr id="40340" name="Text Box 2044"/>
              <p:cNvSpPr txBox="1">
                <a:spLocks noChangeArrowheads="1"/>
              </p:cNvSpPr>
              <p:nvPr/>
            </p:nvSpPr>
            <p:spPr bwMode="auto">
              <a:xfrm>
                <a:off x="4171" y="121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290</a:t>
                </a:r>
                <a:endParaRPr lang="en-US" altLang="en-US" sz="1600" b="1" dirty="0">
                  <a:solidFill>
                    <a:prstClr val="black"/>
                  </a:solidFill>
                  <a:latin typeface="Arial" panose="020B0604020202020204" pitchFamily="34" charset="0"/>
                </a:endParaRPr>
              </a:p>
            </p:txBody>
          </p:sp>
          <p:sp>
            <p:nvSpPr>
              <p:cNvPr id="40341" name="Text Box 2045"/>
              <p:cNvSpPr txBox="1">
                <a:spLocks noChangeArrowheads="1"/>
              </p:cNvSpPr>
              <p:nvPr/>
            </p:nvSpPr>
            <p:spPr bwMode="auto">
              <a:xfrm>
                <a:off x="3454" y="120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80</a:t>
                </a:r>
                <a:endParaRPr lang="en-US" altLang="en-US" sz="1800" b="1" dirty="0">
                  <a:solidFill>
                    <a:prstClr val="black"/>
                  </a:solidFill>
                  <a:latin typeface="Arial" panose="020B0604020202020204" pitchFamily="34" charset="0"/>
                </a:endParaRPr>
              </a:p>
            </p:txBody>
          </p:sp>
          <p:sp>
            <p:nvSpPr>
              <p:cNvPr id="40342" name="Text Box 2046"/>
              <p:cNvSpPr txBox="1">
                <a:spLocks noChangeArrowheads="1"/>
              </p:cNvSpPr>
              <p:nvPr/>
            </p:nvSpPr>
            <p:spPr bwMode="auto">
              <a:xfrm>
                <a:off x="1682" y="121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172</a:t>
                </a:r>
                <a:endParaRPr lang="en-US" altLang="en-US" sz="1600" b="1" dirty="0">
                  <a:solidFill>
                    <a:prstClr val="black"/>
                  </a:solidFill>
                  <a:latin typeface="Arial" panose="020B0604020202020204" pitchFamily="34" charset="0"/>
                </a:endParaRPr>
              </a:p>
            </p:txBody>
          </p:sp>
          <p:sp>
            <p:nvSpPr>
              <p:cNvPr id="40343" name="Text Box 2047"/>
              <p:cNvSpPr txBox="1">
                <a:spLocks noChangeArrowheads="1"/>
              </p:cNvSpPr>
              <p:nvPr/>
            </p:nvSpPr>
            <p:spPr bwMode="auto">
              <a:xfrm>
                <a:off x="938" y="1213"/>
                <a:ext cx="36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endParaRPr lang="fa-IR" altLang="en-US" sz="1600" b="1">
                  <a:solidFill>
                    <a:prstClr val="black"/>
                  </a:solidFill>
                  <a:latin typeface="Arial" panose="020B0604020202020204" pitchFamily="34" charset="0"/>
                </a:endParaRPr>
              </a:p>
            </p:txBody>
          </p:sp>
          <p:sp>
            <p:nvSpPr>
              <p:cNvPr id="40344" name="Text Box 2048"/>
              <p:cNvSpPr txBox="1">
                <a:spLocks noChangeArrowheads="1"/>
              </p:cNvSpPr>
              <p:nvPr/>
            </p:nvSpPr>
            <p:spPr bwMode="auto">
              <a:xfrm>
                <a:off x="955" y="1208"/>
                <a:ext cx="341"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132</a:t>
                </a:r>
                <a:endParaRPr lang="en-US" altLang="en-US" sz="1600" b="1" dirty="0">
                  <a:solidFill>
                    <a:prstClr val="black"/>
                  </a:solidFill>
                  <a:latin typeface="Arial" panose="020B0604020202020204" pitchFamily="34" charset="0"/>
                </a:endParaRPr>
              </a:p>
            </p:txBody>
          </p:sp>
        </p:grpSp>
        <p:sp>
          <p:nvSpPr>
            <p:cNvPr id="40138" name="Line 2049"/>
            <p:cNvSpPr>
              <a:spLocks noChangeShapeType="1"/>
            </p:cNvSpPr>
            <p:nvPr/>
          </p:nvSpPr>
          <p:spPr bwMode="auto">
            <a:xfrm flipH="1" flipV="1">
              <a:off x="1886478" y="3269777"/>
              <a:ext cx="8657241" cy="453"/>
            </a:xfrm>
            <a:prstGeom prst="line">
              <a:avLst/>
            </a:prstGeom>
            <a:ln w="38100">
              <a:prstDash val="dashDot"/>
              <a:headEnd/>
              <a:tailEnd/>
            </a:ln>
            <a:extLst/>
          </p:spPr>
          <p:style>
            <a:lnRef idx="1">
              <a:schemeClr val="dk1"/>
            </a:lnRef>
            <a:fillRef idx="0">
              <a:schemeClr val="dk1"/>
            </a:fillRef>
            <a:effectRef idx="0">
              <a:schemeClr val="dk1"/>
            </a:effectRef>
            <a:fontRef idx="minor">
              <a:schemeClr val="tx1"/>
            </a:fontRef>
          </p:style>
          <p:txBody>
            <a:bodyPr/>
            <a:lstStyle/>
            <a:p>
              <a:pPr algn="ctr" rtl="1"/>
              <a:endParaRPr lang="en-US" sz="1200">
                <a:solidFill>
                  <a:prstClr val="black"/>
                </a:solidFill>
              </a:endParaRPr>
            </a:p>
          </p:txBody>
        </p:sp>
        <p:sp>
          <p:nvSpPr>
            <p:cNvPr id="40139" name="Line 2050"/>
            <p:cNvSpPr>
              <a:spLocks noChangeShapeType="1"/>
            </p:cNvSpPr>
            <p:nvPr/>
          </p:nvSpPr>
          <p:spPr bwMode="auto">
            <a:xfrm flipH="1">
              <a:off x="1876047" y="4606510"/>
              <a:ext cx="8657242" cy="34735"/>
            </a:xfrm>
            <a:prstGeom prst="line">
              <a:avLst/>
            </a:prstGeom>
            <a:ln w="38100">
              <a:prstDash val="dashDot"/>
              <a:headEnd/>
              <a:tailEnd/>
            </a:ln>
            <a:extLst/>
          </p:spPr>
          <p:style>
            <a:lnRef idx="1">
              <a:schemeClr val="dk1"/>
            </a:lnRef>
            <a:fillRef idx="0">
              <a:schemeClr val="dk1"/>
            </a:fillRef>
            <a:effectRef idx="0">
              <a:schemeClr val="dk1"/>
            </a:effectRef>
            <a:fontRef idx="minor">
              <a:schemeClr val="tx1"/>
            </a:fontRef>
          </p:style>
          <p:txBody>
            <a:bodyPr/>
            <a:lstStyle/>
            <a:p>
              <a:pPr algn="ctr" rtl="1"/>
              <a:endParaRPr lang="en-US" sz="1200">
                <a:solidFill>
                  <a:prstClr val="black"/>
                </a:solidFill>
              </a:endParaRPr>
            </a:p>
          </p:txBody>
        </p:sp>
        <p:sp>
          <p:nvSpPr>
            <p:cNvPr id="40140" name="Text Box 2051"/>
            <p:cNvSpPr txBox="1">
              <a:spLocks noChangeArrowheads="1"/>
            </p:cNvSpPr>
            <p:nvPr/>
          </p:nvSpPr>
          <p:spPr bwMode="auto">
            <a:xfrm rot="1194638">
              <a:off x="9395867" y="2464250"/>
              <a:ext cx="97825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2000" dirty="0">
                  <a:solidFill>
                    <a:srgbClr val="002060"/>
                  </a:solidFill>
                  <a:latin typeface="Arial" panose="020B0604020202020204" pitchFamily="34" charset="0"/>
                  <a:cs typeface="B Koodak" panose="00000700000000000000" pitchFamily="2" charset="-78"/>
                </a:rPr>
                <a:t>روز اول</a:t>
              </a:r>
              <a:endParaRPr lang="en-US" altLang="en-US" sz="2000" dirty="0">
                <a:solidFill>
                  <a:srgbClr val="002060"/>
                </a:solidFill>
                <a:latin typeface="Arial" panose="020B0604020202020204" pitchFamily="34" charset="0"/>
                <a:cs typeface="B Koodak" panose="00000700000000000000" pitchFamily="2" charset="-78"/>
              </a:endParaRPr>
            </a:p>
          </p:txBody>
        </p:sp>
        <p:sp>
          <p:nvSpPr>
            <p:cNvPr id="40141" name="Text Box 2052"/>
            <p:cNvSpPr txBox="1">
              <a:spLocks noChangeArrowheads="1"/>
            </p:cNvSpPr>
            <p:nvPr/>
          </p:nvSpPr>
          <p:spPr bwMode="auto">
            <a:xfrm rot="1194638">
              <a:off x="9440896" y="5164108"/>
              <a:ext cx="97825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2000" dirty="0">
                  <a:solidFill>
                    <a:srgbClr val="002060"/>
                  </a:solidFill>
                  <a:latin typeface="Arial" panose="020B0604020202020204" pitchFamily="34" charset="0"/>
                  <a:cs typeface="B Koodak" panose="00000700000000000000" pitchFamily="2" charset="-78"/>
                </a:rPr>
                <a:t>روز سوم</a:t>
              </a:r>
              <a:endParaRPr lang="en-US" altLang="en-US" sz="2000" dirty="0">
                <a:solidFill>
                  <a:srgbClr val="002060"/>
                </a:solidFill>
                <a:latin typeface="Arial" panose="020B0604020202020204" pitchFamily="34" charset="0"/>
                <a:cs typeface="B Koodak" panose="00000700000000000000" pitchFamily="2" charset="-78"/>
              </a:endParaRPr>
            </a:p>
          </p:txBody>
        </p:sp>
        <p:sp>
          <p:nvSpPr>
            <p:cNvPr id="40142" name="Text Box 2053"/>
            <p:cNvSpPr txBox="1">
              <a:spLocks noChangeArrowheads="1"/>
            </p:cNvSpPr>
            <p:nvPr/>
          </p:nvSpPr>
          <p:spPr bwMode="auto">
            <a:xfrm rot="1194638">
              <a:off x="9463899" y="3765075"/>
              <a:ext cx="97825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2000" dirty="0">
                  <a:solidFill>
                    <a:srgbClr val="002060"/>
                  </a:solidFill>
                  <a:latin typeface="Arial" panose="020B0604020202020204" pitchFamily="34" charset="0"/>
                  <a:cs typeface="B Koodak" panose="00000700000000000000" pitchFamily="2" charset="-78"/>
                </a:rPr>
                <a:t>روز دوم</a:t>
              </a:r>
              <a:endParaRPr lang="en-US" altLang="en-US" sz="2000" dirty="0">
                <a:solidFill>
                  <a:srgbClr val="002060"/>
                </a:solidFill>
                <a:latin typeface="Arial" panose="020B0604020202020204" pitchFamily="34" charset="0"/>
                <a:cs typeface="B Koodak" panose="00000700000000000000" pitchFamily="2" charset="-78"/>
              </a:endParaRPr>
            </a:p>
          </p:txBody>
        </p:sp>
        <p:sp>
          <p:nvSpPr>
            <p:cNvPr id="2054" name="Oval 2053"/>
            <p:cNvSpPr/>
            <p:nvPr/>
          </p:nvSpPr>
          <p:spPr>
            <a:xfrm>
              <a:off x="7870249" y="1941003"/>
              <a:ext cx="631792" cy="325613"/>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55" name="Oval 2054"/>
            <p:cNvSpPr/>
            <p:nvPr/>
          </p:nvSpPr>
          <p:spPr>
            <a:xfrm>
              <a:off x="7861895" y="4835717"/>
              <a:ext cx="631790" cy="319947"/>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58" name="Oval 2057"/>
            <p:cNvSpPr/>
            <p:nvPr/>
          </p:nvSpPr>
          <p:spPr>
            <a:xfrm>
              <a:off x="7877565" y="3372037"/>
              <a:ext cx="631790" cy="298942"/>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0" name="Oval 2059"/>
            <p:cNvSpPr/>
            <p:nvPr/>
          </p:nvSpPr>
          <p:spPr>
            <a:xfrm>
              <a:off x="3994576" y="1928313"/>
              <a:ext cx="587617" cy="33830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2" name="Oval 2061"/>
            <p:cNvSpPr/>
            <p:nvPr/>
          </p:nvSpPr>
          <p:spPr>
            <a:xfrm>
              <a:off x="3954418" y="4824354"/>
              <a:ext cx="631790" cy="319947"/>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747" name="Oval 2746"/>
            <p:cNvSpPr/>
            <p:nvPr/>
          </p:nvSpPr>
          <p:spPr>
            <a:xfrm>
              <a:off x="5924887" y="3341669"/>
              <a:ext cx="631790" cy="36251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8" name="Oval 2067"/>
            <p:cNvSpPr/>
            <p:nvPr/>
          </p:nvSpPr>
          <p:spPr>
            <a:xfrm>
              <a:off x="5913591" y="1926907"/>
              <a:ext cx="609578" cy="304791"/>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grpSp>
    </p:spTree>
    <p:extLst>
      <p:ext uri="{BB962C8B-B14F-4D97-AF65-F5344CB8AC3E}">
        <p14:creationId xmlns:p14="http://schemas.microsoft.com/office/powerpoint/2010/main" val="464550836"/>
      </p:ext>
    </p:extLst>
  </p:cSld>
  <p:clrMapOvr>
    <a:masterClrMapping/>
  </p:clrMapOvr>
  <p:transition spd="slow"/>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sz="4000" b="1" dirty="0" smtClean="0">
                <a:latin typeface="Arial" panose="020B0604020202020204" pitchFamily="34" charset="0"/>
                <a:cs typeface="Arial" panose="020B0604020202020204" pitchFamily="34" charset="0"/>
              </a:rPr>
              <a:t>SMBG and HbA1c Mismatch</a:t>
            </a:r>
            <a:endParaRPr lang="en-US" sz="4000" b="1" dirty="0">
              <a:latin typeface="Arial" panose="020B0604020202020204" pitchFamily="34" charset="0"/>
              <a:cs typeface="Arial" panose="020B0604020202020204" pitchFamily="34" charset="0"/>
            </a:endParaRPr>
          </a:p>
        </p:txBody>
      </p:sp>
      <p:sp>
        <p:nvSpPr>
          <p:cNvPr id="7" name="Content Placeholder 6"/>
          <p:cNvSpPr>
            <a:spLocks noGrp="1"/>
          </p:cNvSpPr>
          <p:nvPr>
            <p:ph sz="quarter" idx="10"/>
          </p:nvPr>
        </p:nvSpPr>
        <p:spPr>
          <a:xfrm>
            <a:off x="612727" y="1914144"/>
            <a:ext cx="9299369" cy="4340352"/>
          </a:xfrm>
        </p:spPr>
        <p:txBody>
          <a:bodyPr>
            <a:normAutofit/>
          </a:bodyPr>
          <a:lstStyle/>
          <a:p>
            <a:pPr marL="457200" indent="-457200">
              <a:lnSpc>
                <a:spcPct val="200000"/>
              </a:lnSpc>
              <a:buFont typeface="+mj-lt"/>
              <a:buAutoNum type="arabicPeriod"/>
            </a:pPr>
            <a:r>
              <a:rPr lang="en-US" b="1" dirty="0"/>
              <a:t>Inaccurate HbA1c</a:t>
            </a:r>
          </a:p>
          <a:p>
            <a:pPr marL="457200" indent="-457200">
              <a:lnSpc>
                <a:spcPct val="200000"/>
              </a:lnSpc>
              <a:buFont typeface="+mj-lt"/>
              <a:buAutoNum type="arabicPeriod"/>
            </a:pPr>
            <a:r>
              <a:rPr lang="en-US" b="1" dirty="0"/>
              <a:t>Inaccurate </a:t>
            </a:r>
            <a:r>
              <a:rPr lang="en-US" b="1" dirty="0" smtClean="0"/>
              <a:t>SMBG result</a:t>
            </a:r>
            <a:endParaRPr lang="en-US" b="1" dirty="0"/>
          </a:p>
          <a:p>
            <a:pPr marL="457200" indent="-457200">
              <a:lnSpc>
                <a:spcPct val="200000"/>
              </a:lnSpc>
              <a:buFont typeface="+mj-lt"/>
              <a:buAutoNum type="arabicPeriod"/>
            </a:pPr>
            <a:r>
              <a:rPr lang="en-US" b="1" dirty="0"/>
              <a:t>Patient’s specific conditions: </a:t>
            </a:r>
          </a:p>
          <a:p>
            <a:pPr lvl="2">
              <a:lnSpc>
                <a:spcPct val="110000"/>
              </a:lnSpc>
            </a:pPr>
            <a:r>
              <a:rPr lang="en-US" sz="2400" b="1" dirty="0"/>
              <a:t>Hemolytic diseases</a:t>
            </a:r>
          </a:p>
          <a:p>
            <a:pPr lvl="2">
              <a:lnSpc>
                <a:spcPct val="110000"/>
              </a:lnSpc>
            </a:pPr>
            <a:r>
              <a:rPr lang="en-US" sz="2400" b="1" dirty="0"/>
              <a:t>Recent large blood loss</a:t>
            </a:r>
          </a:p>
          <a:p>
            <a:pPr lvl="2">
              <a:lnSpc>
                <a:spcPct val="110000"/>
              </a:lnSpc>
            </a:pPr>
            <a:r>
              <a:rPr lang="en-US" sz="2400" b="1" dirty="0"/>
              <a:t>Renal failure</a:t>
            </a:r>
          </a:p>
          <a:p>
            <a:pPr marL="457200" indent="-457200">
              <a:lnSpc>
                <a:spcPct val="200000"/>
              </a:lnSpc>
              <a:buFont typeface="+mj-lt"/>
              <a:buAutoNum type="arabicPeriod"/>
            </a:pPr>
            <a:endParaRPr lang="en-US" dirty="0"/>
          </a:p>
        </p:txBody>
      </p:sp>
      <p:pic>
        <p:nvPicPr>
          <p:cNvPr id="8"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14301" y="3352800"/>
            <a:ext cx="4767311" cy="3178207"/>
          </a:xfrm>
          <a:prstGeom prst="roundRect">
            <a:avLst>
              <a:gd name="adj" fmla="val 8594"/>
            </a:avLst>
          </a:prstGeom>
          <a:solidFill>
            <a:srgbClr val="FFFFFF">
              <a:shade val="85000"/>
            </a:srgbClr>
          </a:solidFill>
          <a:ln>
            <a:noFill/>
          </a:ln>
          <a:effectLst/>
        </p:spPr>
      </p:pic>
    </p:spTree>
    <p:extLst>
      <p:ext uri="{BB962C8B-B14F-4D97-AF65-F5344CB8AC3E}">
        <p14:creationId xmlns:p14="http://schemas.microsoft.com/office/powerpoint/2010/main" val="3344369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Effect transition="in" filter="fade">
                                      <p:cBhvr>
                                        <p:cTn id="14" dur="1000"/>
                                        <p:tgtEl>
                                          <p:spTgt spid="7">
                                            <p:txEl>
                                              <p:pRg st="1" end="1"/>
                                            </p:txEl>
                                          </p:spTgt>
                                        </p:tgtEl>
                                      </p:cBhvr>
                                    </p:animEffect>
                                    <p:anim calcmode="lin" valueType="num">
                                      <p:cBhvr>
                                        <p:cTn id="15"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Effect transition="in" filter="fade">
                                      <p:cBhvr>
                                        <p:cTn id="21" dur="1000"/>
                                        <p:tgtEl>
                                          <p:spTgt spid="7">
                                            <p:txEl>
                                              <p:pRg st="2" end="2"/>
                                            </p:txEl>
                                          </p:spTgt>
                                        </p:tgtEl>
                                      </p:cBhvr>
                                    </p:animEffect>
                                    <p:anim calcmode="lin" valueType="num">
                                      <p:cBhvr>
                                        <p:cTn id="22"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Effect transition="in" filter="fade">
                                      <p:cBhvr>
                                        <p:cTn id="28" dur="1000"/>
                                        <p:tgtEl>
                                          <p:spTgt spid="7">
                                            <p:txEl>
                                              <p:pRg st="3" end="3"/>
                                            </p:txEl>
                                          </p:spTgt>
                                        </p:tgtEl>
                                      </p:cBhvr>
                                    </p:animEffect>
                                    <p:anim calcmode="lin" valueType="num">
                                      <p:cBhvr>
                                        <p:cTn id="29"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3" end="3"/>
                                            </p:txEl>
                                          </p:spTgt>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7">
                                            <p:txEl>
                                              <p:pRg st="4" end="4"/>
                                            </p:txEl>
                                          </p:spTgt>
                                        </p:tgtEl>
                                        <p:attrNameLst>
                                          <p:attrName>style.visibility</p:attrName>
                                        </p:attrNameLst>
                                      </p:cBhvr>
                                      <p:to>
                                        <p:strVal val="visible"/>
                                      </p:to>
                                    </p:set>
                                    <p:animEffect transition="in" filter="fade">
                                      <p:cBhvr>
                                        <p:cTn id="33" dur="1000"/>
                                        <p:tgtEl>
                                          <p:spTgt spid="7">
                                            <p:txEl>
                                              <p:pRg st="4" end="4"/>
                                            </p:txEl>
                                          </p:spTgt>
                                        </p:tgtEl>
                                      </p:cBhvr>
                                    </p:animEffect>
                                    <p:anim calcmode="lin" valueType="num">
                                      <p:cBhvr>
                                        <p:cTn id="34"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5" dur="1000" fill="hold"/>
                                        <p:tgtEl>
                                          <p:spTgt spid="7">
                                            <p:txEl>
                                              <p:pRg st="4" end="4"/>
                                            </p:txEl>
                                          </p:spTgt>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7">
                                            <p:txEl>
                                              <p:pRg st="5" end="5"/>
                                            </p:txEl>
                                          </p:spTgt>
                                        </p:tgtEl>
                                        <p:attrNameLst>
                                          <p:attrName>style.visibility</p:attrName>
                                        </p:attrNameLst>
                                      </p:cBhvr>
                                      <p:to>
                                        <p:strVal val="visible"/>
                                      </p:to>
                                    </p:set>
                                    <p:animEffect transition="in" filter="fade">
                                      <p:cBhvr>
                                        <p:cTn id="38" dur="1000"/>
                                        <p:tgtEl>
                                          <p:spTgt spid="7">
                                            <p:txEl>
                                              <p:pRg st="5" end="5"/>
                                            </p:txEl>
                                          </p:spTgt>
                                        </p:tgtEl>
                                      </p:cBhvr>
                                    </p:animEffect>
                                    <p:anim calcmode="lin" valueType="num">
                                      <p:cBhvr>
                                        <p:cTn id="39" dur="1000" fill="hold"/>
                                        <p:tgtEl>
                                          <p:spTgt spid="7">
                                            <p:txEl>
                                              <p:pRg st="5" end="5"/>
                                            </p:txEl>
                                          </p:spTgt>
                                        </p:tgtEl>
                                        <p:attrNameLst>
                                          <p:attrName>ppt_x</p:attrName>
                                        </p:attrNameLst>
                                      </p:cBhvr>
                                      <p:tavLst>
                                        <p:tav tm="0">
                                          <p:val>
                                            <p:strVal val="#ppt_x"/>
                                          </p:val>
                                        </p:tav>
                                        <p:tav tm="100000">
                                          <p:val>
                                            <p:strVal val="#ppt_x"/>
                                          </p:val>
                                        </p:tav>
                                      </p:tavLst>
                                    </p:anim>
                                    <p:anim calcmode="lin" valueType="num">
                                      <p:cBhvr>
                                        <p:cTn id="40" dur="1000" fill="hold"/>
                                        <p:tgtEl>
                                          <p:spTgt spid="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6" presetClass="emph" presetSubtype="0" fill="hold" nodeType="clickEffect">
                                  <p:stCondLst>
                                    <p:cond delay="0"/>
                                  </p:stCondLst>
                                  <p:childTnLst>
                                    <p:animEffect transition="out" filter="fade">
                                      <p:cBhvr>
                                        <p:cTn id="44" dur="2000" tmFilter="0, 0; .2, .5; .8, .5; 1, 0"/>
                                        <p:tgtEl>
                                          <p:spTgt spid="7">
                                            <p:txEl>
                                              <p:pRg st="1" end="1"/>
                                            </p:txEl>
                                          </p:spTgt>
                                        </p:tgtEl>
                                      </p:cBhvr>
                                    </p:animEffect>
                                    <p:animScale>
                                      <p:cBhvr>
                                        <p:cTn id="45" dur="1000" autoRev="1" fill="hold"/>
                                        <p:tgtEl>
                                          <p:spTgt spid="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sz="3200" b="1"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His 7-Point SMBG report with </a:t>
            </a:r>
            <a:r>
              <a:rPr lang="en-US" sz="3200" b="1" u="sng"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new glucometer</a:t>
            </a:r>
            <a:r>
              <a:rPr lang="en-US" sz="3200" b="1"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endParaRPr lang="en-US" sz="32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nvGrpSpPr>
          <p:cNvPr id="5" name="Group 4"/>
          <p:cNvGrpSpPr/>
          <p:nvPr/>
        </p:nvGrpSpPr>
        <p:grpSpPr>
          <a:xfrm>
            <a:off x="612727" y="1840992"/>
            <a:ext cx="10713645" cy="4596387"/>
            <a:chOff x="1876047" y="1926907"/>
            <a:chExt cx="8667672" cy="3999738"/>
          </a:xfrm>
        </p:grpSpPr>
        <p:sp>
          <p:nvSpPr>
            <p:cNvPr id="39939" name="Rectangle 99"/>
            <p:cNvSpPr>
              <a:spLocks noChangeArrowheads="1"/>
            </p:cNvSpPr>
            <p:nvPr/>
          </p:nvSpPr>
          <p:spPr bwMode="auto">
            <a:xfrm>
              <a:off x="3034345" y="2401934"/>
              <a:ext cx="6085886" cy="63431"/>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40" name="Group 164"/>
            <p:cNvGrpSpPr>
              <a:grpSpLocks/>
            </p:cNvGrpSpPr>
            <p:nvPr/>
          </p:nvGrpSpPr>
          <p:grpSpPr bwMode="auto">
            <a:xfrm>
              <a:off x="8253284" y="2300442"/>
              <a:ext cx="699203" cy="508858"/>
              <a:chOff x="4429" y="2058"/>
              <a:chExt cx="502" cy="477"/>
            </a:xfrm>
          </p:grpSpPr>
          <p:sp>
            <p:nvSpPr>
              <p:cNvPr id="41930" name="Freeform 100"/>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1" name="Freeform 101"/>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2" name="Freeform 102"/>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3" name="Freeform 103"/>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4" name="Freeform 104"/>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5" name="Freeform 105"/>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6" name="Freeform 106"/>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7" name="Freeform 107"/>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8" name="Freeform 108"/>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39" name="Freeform 109"/>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0" name="Freeform 110"/>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1" name="Freeform 111"/>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2" name="Freeform 112"/>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3" name="Freeform 113"/>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4" name="Freeform 114"/>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5" name="Freeform 115"/>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6" name="Freeform 116"/>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7" name="Freeform 117"/>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8" name="Freeform 118"/>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49" name="Freeform 119"/>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0" name="Freeform 120"/>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1" name="Freeform 121"/>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2" name="Freeform 122"/>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3" name="Freeform 123"/>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4" name="Freeform 124"/>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5" name="Freeform 125"/>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6" name="Freeform 126"/>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7" name="Freeform 127"/>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8" name="Freeform 128"/>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59" name="Freeform 129"/>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0" name="Freeform 130"/>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1" name="Freeform 131"/>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2" name="Freeform 132"/>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3" name="Freeform 133"/>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4" name="Freeform 134"/>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5" name="Freeform 135"/>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6" name="Freeform 136"/>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7" name="Freeform 137"/>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8" name="Freeform 138"/>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69" name="Freeform 139"/>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0" name="Freeform 140"/>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1" name="Freeform 141"/>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2" name="Freeform 142"/>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3" name="Freeform 143"/>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4" name="Freeform 144"/>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5" name="Freeform 145"/>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6" name="Freeform 146"/>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7" name="Freeform 147"/>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8" name="Freeform 148"/>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79" name="Freeform 149"/>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0" name="Freeform 150"/>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1" name="Freeform 151"/>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2" name="Freeform 152"/>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3" name="Freeform 153"/>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4" name="Freeform 154"/>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5" name="Freeform 155"/>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6" name="Freeform 156"/>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7" name="Freeform 157"/>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8" name="Freeform 158"/>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89" name="Freeform 159"/>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0" name="Freeform 160"/>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1" name="Freeform 161"/>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2" name="Freeform 162"/>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93" name="Freeform 163"/>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41" name="Group 218"/>
            <p:cNvGrpSpPr>
              <a:grpSpLocks/>
            </p:cNvGrpSpPr>
            <p:nvPr/>
          </p:nvGrpSpPr>
          <p:grpSpPr bwMode="auto">
            <a:xfrm>
              <a:off x="4376314" y="2297626"/>
              <a:ext cx="710177" cy="511677"/>
              <a:chOff x="1648" y="2056"/>
              <a:chExt cx="509" cy="478"/>
            </a:xfrm>
          </p:grpSpPr>
          <p:sp>
            <p:nvSpPr>
              <p:cNvPr id="41877" name="Freeform 165"/>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8" name="Freeform 166"/>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9" name="Freeform 167"/>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0" name="Freeform 168"/>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1" name="Freeform 169"/>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2" name="Freeform 170"/>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3" name="Freeform 171"/>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4" name="Freeform 172"/>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5" name="Freeform 173"/>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6" name="Freeform 174"/>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7" name="Freeform 175"/>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8" name="Freeform 176"/>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89" name="Freeform 177"/>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0" name="Freeform 178"/>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1" name="Freeform 179"/>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2" name="Freeform 180"/>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3" name="Freeform 181"/>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4" name="Freeform 182"/>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5" name="Freeform 183"/>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6" name="Freeform 184"/>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7" name="Freeform 185"/>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8" name="Freeform 186"/>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99" name="Freeform 187"/>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0" name="Freeform 188"/>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1" name="Freeform 189"/>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2" name="Freeform 190"/>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3" name="Freeform 191"/>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4" name="Freeform 192"/>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5" name="Freeform 193"/>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6" name="Freeform 194"/>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7" name="Freeform 195"/>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8" name="Freeform 196"/>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09" name="Freeform 197"/>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0" name="Freeform 198"/>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1" name="Freeform 199"/>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2" name="Freeform 200"/>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3" name="Freeform 201"/>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4" name="Freeform 202"/>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5" name="Freeform 203"/>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6" name="Freeform 204"/>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7" name="Freeform 205"/>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8" name="Freeform 206"/>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19" name="Freeform 207"/>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0" name="Freeform 208"/>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1" name="Freeform 209"/>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2" name="Freeform 210"/>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3" name="Freeform 211"/>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4" name="Freeform 212"/>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5" name="Freeform 213"/>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6" name="Freeform 214"/>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7" name="Freeform 215"/>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8" name="Freeform 216"/>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929" name="Freeform 217"/>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42" name="Group 288"/>
            <p:cNvGrpSpPr>
              <a:grpSpLocks/>
            </p:cNvGrpSpPr>
            <p:nvPr/>
          </p:nvGrpSpPr>
          <p:grpSpPr bwMode="auto">
            <a:xfrm>
              <a:off x="6293632" y="2301855"/>
              <a:ext cx="710176" cy="504629"/>
              <a:chOff x="3023" y="2060"/>
              <a:chExt cx="509" cy="472"/>
            </a:xfrm>
          </p:grpSpPr>
          <p:sp>
            <p:nvSpPr>
              <p:cNvPr id="41808" name="Freeform 219"/>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09" name="Freeform 220"/>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0" name="Freeform 221"/>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1" name="Freeform 222"/>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2" name="Freeform 223"/>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3" name="Freeform 224"/>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4" name="Freeform 225"/>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5" name="Freeform 226"/>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6" name="Freeform 227"/>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7" name="Freeform 228"/>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8" name="Freeform 229"/>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19" name="Freeform 230"/>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0" name="Freeform 231"/>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1" name="Freeform 232"/>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2" name="Freeform 233"/>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3" name="Freeform 234"/>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4" name="Freeform 235"/>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5" name="Freeform 236"/>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6" name="Freeform 237"/>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7" name="Freeform 238"/>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8" name="Freeform 239"/>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29" name="Freeform 240"/>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0" name="Freeform 241"/>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1" name="Freeform 242"/>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2" name="Freeform 243"/>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3" name="Freeform 244"/>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4" name="Freeform 245"/>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5" name="Freeform 246"/>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6" name="Freeform 247"/>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7" name="Freeform 248"/>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8" name="Freeform 249"/>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39" name="Freeform 250"/>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0" name="Freeform 251"/>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1" name="Freeform 252"/>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2" name="Freeform 253"/>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3" name="Freeform 254"/>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4" name="Freeform 255"/>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5" name="Freeform 256"/>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6" name="Freeform 257"/>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7" name="Freeform 258"/>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8" name="Freeform 259"/>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49" name="Freeform 260"/>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0" name="Freeform 261"/>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1" name="Freeform 262"/>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2" name="Freeform 263"/>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3" name="Freeform 264"/>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4" name="Freeform 265"/>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5" name="Freeform 266"/>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6" name="Freeform 267"/>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7" name="Freeform 268"/>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8" name="Freeform 269"/>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59" name="Freeform 270"/>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0" name="Freeform 271"/>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1" name="Freeform 272"/>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2" name="Freeform 273"/>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3" name="Freeform 274"/>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4" name="Freeform 275"/>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5" name="Freeform 276"/>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6" name="Freeform 277"/>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7" name="Freeform 278"/>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8" name="Freeform 279"/>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69" name="Freeform 280"/>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0" name="Freeform 281"/>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1" name="Freeform 282"/>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2" name="Freeform 283"/>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3" name="Freeform 284"/>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4" name="Freeform 285"/>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5" name="Freeform 286"/>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876" name="Freeform 287"/>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43" name="Group 291"/>
            <p:cNvGrpSpPr>
              <a:grpSpLocks/>
            </p:cNvGrpSpPr>
            <p:nvPr/>
          </p:nvGrpSpPr>
          <p:grpSpPr bwMode="auto">
            <a:xfrm>
              <a:off x="8225063" y="2772650"/>
              <a:ext cx="735260" cy="253724"/>
              <a:chOff x="4409" y="2501"/>
              <a:chExt cx="527" cy="237"/>
            </a:xfrm>
          </p:grpSpPr>
          <p:sp>
            <p:nvSpPr>
              <p:cNvPr id="41806" name="Freeform 289"/>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807" name="Freeform 290"/>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44" name="Rectangle 292"/>
            <p:cNvSpPr>
              <a:spLocks noChangeArrowheads="1"/>
            </p:cNvSpPr>
            <p:nvPr/>
          </p:nvSpPr>
          <p:spPr bwMode="auto">
            <a:xfrm>
              <a:off x="8549343" y="2775473"/>
              <a:ext cx="344645"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صبحانه</a:t>
              </a:r>
              <a:endParaRPr lang="en-US" altLang="en-US" sz="1200">
                <a:solidFill>
                  <a:prstClr val="black"/>
                </a:solidFill>
                <a:latin typeface="Arial" panose="020B0604020202020204" pitchFamily="34" charset="0"/>
                <a:cs typeface="Arial" panose="020B0604020202020204" pitchFamily="34" charset="0"/>
              </a:endParaRPr>
            </a:p>
          </p:txBody>
        </p:sp>
        <p:grpSp>
          <p:nvGrpSpPr>
            <p:cNvPr id="39945" name="Group 295"/>
            <p:cNvGrpSpPr>
              <a:grpSpLocks/>
            </p:cNvGrpSpPr>
            <p:nvPr/>
          </p:nvGrpSpPr>
          <p:grpSpPr bwMode="auto">
            <a:xfrm>
              <a:off x="6276390" y="2772650"/>
              <a:ext cx="735261" cy="253724"/>
              <a:chOff x="3011" y="2501"/>
              <a:chExt cx="527" cy="237"/>
            </a:xfrm>
          </p:grpSpPr>
          <p:sp>
            <p:nvSpPr>
              <p:cNvPr id="41804" name="Freeform 293"/>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805" name="Freeform 294"/>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46" name="Rectangle 296"/>
            <p:cNvSpPr>
              <a:spLocks noChangeArrowheads="1"/>
            </p:cNvSpPr>
            <p:nvPr/>
          </p:nvSpPr>
          <p:spPr bwMode="auto">
            <a:xfrm>
              <a:off x="6653230" y="2775473"/>
              <a:ext cx="173125"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نهار</a:t>
              </a:r>
              <a:endParaRPr lang="en-US" altLang="en-US" sz="1200">
                <a:solidFill>
                  <a:prstClr val="black"/>
                </a:solidFill>
                <a:latin typeface="Arial" panose="020B0604020202020204" pitchFamily="34" charset="0"/>
                <a:cs typeface="Arial" panose="020B0604020202020204" pitchFamily="34" charset="0"/>
              </a:endParaRPr>
            </a:p>
          </p:txBody>
        </p:sp>
        <p:grpSp>
          <p:nvGrpSpPr>
            <p:cNvPr id="39947" name="Group 299"/>
            <p:cNvGrpSpPr>
              <a:grpSpLocks/>
            </p:cNvGrpSpPr>
            <p:nvPr/>
          </p:nvGrpSpPr>
          <p:grpSpPr bwMode="auto">
            <a:xfrm>
              <a:off x="4359069" y="2781107"/>
              <a:ext cx="735260" cy="253724"/>
              <a:chOff x="1635" y="2509"/>
              <a:chExt cx="527" cy="237"/>
            </a:xfrm>
          </p:grpSpPr>
          <p:sp>
            <p:nvSpPr>
              <p:cNvPr id="41802" name="Freeform 297"/>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803" name="Freeform 298"/>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48" name="Rectangle 300"/>
            <p:cNvSpPr>
              <a:spLocks noChangeArrowheads="1"/>
            </p:cNvSpPr>
            <p:nvPr/>
          </p:nvSpPr>
          <p:spPr bwMode="auto">
            <a:xfrm>
              <a:off x="4673996" y="2783930"/>
              <a:ext cx="181139"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شام</a:t>
              </a:r>
              <a:endParaRPr lang="en-US" altLang="en-US" sz="1200">
                <a:solidFill>
                  <a:prstClr val="black"/>
                </a:solidFill>
                <a:latin typeface="Arial" panose="020B0604020202020204" pitchFamily="34" charset="0"/>
                <a:cs typeface="Arial" panose="020B0604020202020204" pitchFamily="34" charset="0"/>
              </a:endParaRPr>
            </a:p>
          </p:txBody>
        </p:sp>
        <p:sp>
          <p:nvSpPr>
            <p:cNvPr id="39949" name="Rectangle 301"/>
            <p:cNvSpPr>
              <a:spLocks noChangeArrowheads="1"/>
            </p:cNvSpPr>
            <p:nvPr/>
          </p:nvSpPr>
          <p:spPr bwMode="auto">
            <a:xfrm>
              <a:off x="4217975" y="2245469"/>
              <a:ext cx="56439"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0" name="Rectangle 302"/>
            <p:cNvSpPr>
              <a:spLocks noChangeArrowheads="1"/>
            </p:cNvSpPr>
            <p:nvPr/>
          </p:nvSpPr>
          <p:spPr bwMode="auto">
            <a:xfrm>
              <a:off x="5193094" y="2245469"/>
              <a:ext cx="58006"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1" name="Rectangle 303"/>
            <p:cNvSpPr>
              <a:spLocks noChangeArrowheads="1"/>
            </p:cNvSpPr>
            <p:nvPr/>
          </p:nvSpPr>
          <p:spPr bwMode="auto">
            <a:xfrm>
              <a:off x="6147836" y="2245469"/>
              <a:ext cx="58007"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2" name="Rectangle 304"/>
            <p:cNvSpPr>
              <a:spLocks noChangeArrowheads="1"/>
            </p:cNvSpPr>
            <p:nvPr/>
          </p:nvSpPr>
          <p:spPr bwMode="auto">
            <a:xfrm>
              <a:off x="7126093"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3" name="Rectangle 305"/>
            <p:cNvSpPr>
              <a:spLocks noChangeArrowheads="1"/>
            </p:cNvSpPr>
            <p:nvPr/>
          </p:nvSpPr>
          <p:spPr bwMode="auto">
            <a:xfrm>
              <a:off x="8090241"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4" name="Rectangle 306"/>
            <p:cNvSpPr>
              <a:spLocks noChangeArrowheads="1"/>
            </p:cNvSpPr>
            <p:nvPr/>
          </p:nvSpPr>
          <p:spPr bwMode="auto">
            <a:xfrm>
              <a:off x="9066927" y="2245472"/>
              <a:ext cx="54872"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55" name="Rectangle 308"/>
            <p:cNvSpPr>
              <a:spLocks noChangeArrowheads="1"/>
            </p:cNvSpPr>
            <p:nvPr/>
          </p:nvSpPr>
          <p:spPr bwMode="auto">
            <a:xfrm>
              <a:off x="3103326" y="2256749"/>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56" name="Group 311"/>
            <p:cNvGrpSpPr>
              <a:grpSpLocks/>
            </p:cNvGrpSpPr>
            <p:nvPr/>
          </p:nvGrpSpPr>
          <p:grpSpPr bwMode="auto">
            <a:xfrm>
              <a:off x="3989084" y="1981876"/>
              <a:ext cx="631790" cy="252316"/>
              <a:chOff x="1369" y="1760"/>
              <a:chExt cx="453" cy="236"/>
            </a:xfrm>
          </p:grpSpPr>
          <p:sp>
            <p:nvSpPr>
              <p:cNvPr id="41800" name="Freeform 309"/>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801" name="Freeform 310"/>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57" name="Group 314"/>
            <p:cNvGrpSpPr>
              <a:grpSpLocks/>
            </p:cNvGrpSpPr>
            <p:nvPr/>
          </p:nvGrpSpPr>
          <p:grpSpPr bwMode="auto">
            <a:xfrm>
              <a:off x="4794893" y="1981876"/>
              <a:ext cx="631790" cy="252316"/>
              <a:chOff x="1947" y="1760"/>
              <a:chExt cx="453" cy="236"/>
            </a:xfrm>
          </p:grpSpPr>
          <p:sp>
            <p:nvSpPr>
              <p:cNvPr id="41798" name="Freeform 312"/>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9" name="Freeform 313"/>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58" name="Group 317"/>
            <p:cNvGrpSpPr>
              <a:grpSpLocks/>
            </p:cNvGrpSpPr>
            <p:nvPr/>
          </p:nvGrpSpPr>
          <p:grpSpPr bwMode="auto">
            <a:xfrm>
              <a:off x="2642414" y="2786747"/>
              <a:ext cx="976690" cy="253724"/>
              <a:chOff x="403" y="2514"/>
              <a:chExt cx="701" cy="237"/>
            </a:xfrm>
          </p:grpSpPr>
          <p:sp>
            <p:nvSpPr>
              <p:cNvPr id="41796" name="Freeform 315"/>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797" name="Freeform 316"/>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59" name="Rectangle 318"/>
            <p:cNvSpPr>
              <a:spLocks noChangeArrowheads="1"/>
            </p:cNvSpPr>
            <p:nvPr/>
          </p:nvSpPr>
          <p:spPr bwMode="auto">
            <a:xfrm>
              <a:off x="3024767" y="2793797"/>
              <a:ext cx="588302" cy="21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قبل از خواب</a:t>
              </a:r>
              <a:endParaRPr lang="en-US" altLang="en-US" sz="1200">
                <a:solidFill>
                  <a:prstClr val="black"/>
                </a:solidFill>
                <a:latin typeface="Arial" panose="020B0604020202020204" pitchFamily="34" charset="0"/>
                <a:cs typeface="Arial" panose="020B0604020202020204" pitchFamily="34" charset="0"/>
              </a:endParaRPr>
            </a:p>
          </p:txBody>
        </p:sp>
        <p:grpSp>
          <p:nvGrpSpPr>
            <p:cNvPr id="39960" name="Group 321"/>
            <p:cNvGrpSpPr>
              <a:grpSpLocks/>
            </p:cNvGrpSpPr>
            <p:nvPr/>
          </p:nvGrpSpPr>
          <p:grpSpPr bwMode="auto">
            <a:xfrm>
              <a:off x="5944031" y="1981876"/>
              <a:ext cx="630224" cy="252316"/>
              <a:chOff x="2771" y="1760"/>
              <a:chExt cx="453" cy="236"/>
            </a:xfrm>
          </p:grpSpPr>
          <p:sp>
            <p:nvSpPr>
              <p:cNvPr id="41794" name="Freeform 319"/>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5" name="Freeform 320"/>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1" name="Group 324"/>
            <p:cNvGrpSpPr>
              <a:grpSpLocks/>
            </p:cNvGrpSpPr>
            <p:nvPr/>
          </p:nvGrpSpPr>
          <p:grpSpPr bwMode="auto">
            <a:xfrm>
              <a:off x="6746703" y="1981876"/>
              <a:ext cx="631792" cy="252316"/>
              <a:chOff x="3348" y="1760"/>
              <a:chExt cx="453" cy="236"/>
            </a:xfrm>
          </p:grpSpPr>
          <p:sp>
            <p:nvSpPr>
              <p:cNvPr id="41792" name="Freeform 322"/>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3" name="Freeform 323"/>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2" name="Group 327"/>
            <p:cNvGrpSpPr>
              <a:grpSpLocks/>
            </p:cNvGrpSpPr>
            <p:nvPr/>
          </p:nvGrpSpPr>
          <p:grpSpPr bwMode="auto">
            <a:xfrm>
              <a:off x="7895840" y="1981876"/>
              <a:ext cx="631790" cy="252316"/>
              <a:chOff x="4172" y="1760"/>
              <a:chExt cx="454" cy="237"/>
            </a:xfrm>
          </p:grpSpPr>
          <p:sp>
            <p:nvSpPr>
              <p:cNvPr id="41790" name="Freeform 325"/>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91" name="Freeform 326"/>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3" name="Group 330"/>
            <p:cNvGrpSpPr>
              <a:grpSpLocks/>
            </p:cNvGrpSpPr>
            <p:nvPr/>
          </p:nvGrpSpPr>
          <p:grpSpPr bwMode="auto">
            <a:xfrm>
              <a:off x="8700081" y="1981876"/>
              <a:ext cx="630224" cy="252316"/>
              <a:chOff x="4749" y="1760"/>
              <a:chExt cx="453" cy="237"/>
            </a:xfrm>
          </p:grpSpPr>
          <p:sp>
            <p:nvSpPr>
              <p:cNvPr id="41788" name="Freeform 328"/>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89" name="Freeform 329"/>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4" name="Group 333"/>
            <p:cNvGrpSpPr>
              <a:grpSpLocks/>
            </p:cNvGrpSpPr>
            <p:nvPr/>
          </p:nvGrpSpPr>
          <p:grpSpPr bwMode="auto">
            <a:xfrm>
              <a:off x="2814863" y="1987515"/>
              <a:ext cx="631792" cy="252316"/>
              <a:chOff x="527" y="1765"/>
              <a:chExt cx="453" cy="237"/>
            </a:xfrm>
          </p:grpSpPr>
          <p:sp>
            <p:nvSpPr>
              <p:cNvPr id="41786" name="Freeform 331"/>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787" name="Freeform 332"/>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65" name="Group 402"/>
            <p:cNvGrpSpPr>
              <a:grpSpLocks/>
            </p:cNvGrpSpPr>
            <p:nvPr/>
          </p:nvGrpSpPr>
          <p:grpSpPr bwMode="auto">
            <a:xfrm>
              <a:off x="2742748" y="2290575"/>
              <a:ext cx="761912" cy="508858"/>
              <a:chOff x="475" y="2049"/>
              <a:chExt cx="546" cy="477"/>
            </a:xfrm>
          </p:grpSpPr>
          <p:sp>
            <p:nvSpPr>
              <p:cNvPr id="41718" name="Freeform 334"/>
              <p:cNvSpPr>
                <a:spLocks/>
              </p:cNvSpPr>
              <p:nvPr/>
            </p:nvSpPr>
            <p:spPr bwMode="auto">
              <a:xfrm>
                <a:off x="475" y="2049"/>
                <a:ext cx="519" cy="461"/>
              </a:xfrm>
              <a:custGeom>
                <a:avLst/>
                <a:gdLst>
                  <a:gd name="T0" fmla="*/ 318 w 519"/>
                  <a:gd name="T1" fmla="*/ 0 h 461"/>
                  <a:gd name="T2" fmla="*/ 0 w 519"/>
                  <a:gd name="T3" fmla="*/ 161 h 461"/>
                  <a:gd name="T4" fmla="*/ 133 w 519"/>
                  <a:gd name="T5" fmla="*/ 461 h 461"/>
                  <a:gd name="T6" fmla="*/ 482 w 519"/>
                  <a:gd name="T7" fmla="*/ 424 h 461"/>
                  <a:gd name="T8" fmla="*/ 519 w 519"/>
                  <a:gd name="T9" fmla="*/ 133 h 461"/>
                  <a:gd name="T10" fmla="*/ 318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9" name="Freeform 335"/>
              <p:cNvSpPr>
                <a:spLocks/>
              </p:cNvSpPr>
              <p:nvPr/>
            </p:nvSpPr>
            <p:spPr bwMode="auto">
              <a:xfrm>
                <a:off x="850" y="2267"/>
                <a:ext cx="13" cy="12"/>
              </a:xfrm>
              <a:custGeom>
                <a:avLst/>
                <a:gdLst>
                  <a:gd name="T0" fmla="*/ 2 w 13"/>
                  <a:gd name="T1" fmla="*/ 9 h 12"/>
                  <a:gd name="T2" fmla="*/ 2 w 13"/>
                  <a:gd name="T3" fmla="*/ 10 h 12"/>
                  <a:gd name="T4" fmla="*/ 6 w 13"/>
                  <a:gd name="T5" fmla="*/ 9 h 12"/>
                  <a:gd name="T6" fmla="*/ 9 w 13"/>
                  <a:gd name="T7" fmla="*/ 12 h 12"/>
                  <a:gd name="T8" fmla="*/ 9 w 13"/>
                  <a:gd name="T9" fmla="*/ 11 h 12"/>
                  <a:gd name="T10" fmla="*/ 10 w 13"/>
                  <a:gd name="T11" fmla="*/ 12 h 12"/>
                  <a:gd name="T12" fmla="*/ 9 w 13"/>
                  <a:gd name="T13" fmla="*/ 9 h 12"/>
                  <a:gd name="T14" fmla="*/ 13 w 13"/>
                  <a:gd name="T15" fmla="*/ 5 h 12"/>
                  <a:gd name="T16" fmla="*/ 9 w 13"/>
                  <a:gd name="T17" fmla="*/ 4 h 12"/>
                  <a:gd name="T18" fmla="*/ 8 w 13"/>
                  <a:gd name="T19" fmla="*/ 0 h 12"/>
                  <a:gd name="T20" fmla="*/ 7 w 13"/>
                  <a:gd name="T21" fmla="*/ 1 h 12"/>
                  <a:gd name="T22" fmla="*/ 7 w 13"/>
                  <a:gd name="T23" fmla="*/ 0 h 12"/>
                  <a:gd name="T24" fmla="*/ 4 w 13"/>
                  <a:gd name="T25" fmla="*/ 3 h 12"/>
                  <a:gd name="T26" fmla="*/ 1 w 13"/>
                  <a:gd name="T27" fmla="*/ 3 h 12"/>
                  <a:gd name="T28" fmla="*/ 0 w 13"/>
                  <a:gd name="T29" fmla="*/ 3 h 12"/>
                  <a:gd name="T30" fmla="*/ 3 w 13"/>
                  <a:gd name="T31" fmla="*/ 6 h 12"/>
                  <a:gd name="T32" fmla="*/ 1 w 13"/>
                  <a:gd name="T33" fmla="*/ 10 h 12"/>
                  <a:gd name="T34" fmla="*/ 2 w 13"/>
                  <a:gd name="T35" fmla="*/ 9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0" name="Freeform 336"/>
              <p:cNvSpPr>
                <a:spLocks/>
              </p:cNvSpPr>
              <p:nvPr/>
            </p:nvSpPr>
            <p:spPr bwMode="auto">
              <a:xfrm>
                <a:off x="819" y="2279"/>
                <a:ext cx="13" cy="12"/>
              </a:xfrm>
              <a:custGeom>
                <a:avLst/>
                <a:gdLst>
                  <a:gd name="T0" fmla="*/ 8 w 13"/>
                  <a:gd name="T1" fmla="*/ 0 h 12"/>
                  <a:gd name="T2" fmla="*/ 7 w 13"/>
                  <a:gd name="T3" fmla="*/ 1 h 12"/>
                  <a:gd name="T4" fmla="*/ 7 w 13"/>
                  <a:gd name="T5" fmla="*/ 0 h 12"/>
                  <a:gd name="T6" fmla="*/ 4 w 13"/>
                  <a:gd name="T7" fmla="*/ 3 h 12"/>
                  <a:gd name="T8" fmla="*/ 2 w 13"/>
                  <a:gd name="T9" fmla="*/ 3 h 12"/>
                  <a:gd name="T10" fmla="*/ 0 w 13"/>
                  <a:gd name="T11" fmla="*/ 3 h 12"/>
                  <a:gd name="T12" fmla="*/ 3 w 13"/>
                  <a:gd name="T13" fmla="*/ 6 h 12"/>
                  <a:gd name="T14" fmla="*/ 1 w 13"/>
                  <a:gd name="T15" fmla="*/ 10 h 12"/>
                  <a:gd name="T16" fmla="*/ 2 w 13"/>
                  <a:gd name="T17" fmla="*/ 10 h 12"/>
                  <a:gd name="T18" fmla="*/ 6 w 13"/>
                  <a:gd name="T19" fmla="*/ 9 h 12"/>
                  <a:gd name="T20" fmla="*/ 9 w 13"/>
                  <a:gd name="T21" fmla="*/ 12 h 12"/>
                  <a:gd name="T22" fmla="*/ 9 w 13"/>
                  <a:gd name="T23" fmla="*/ 11 h 12"/>
                  <a:gd name="T24" fmla="*/ 10 w 13"/>
                  <a:gd name="T25" fmla="*/ 12 h 12"/>
                  <a:gd name="T26" fmla="*/ 9 w 13"/>
                  <a:gd name="T27" fmla="*/ 9 h 12"/>
                  <a:gd name="T28" fmla="*/ 13 w 13"/>
                  <a:gd name="T29" fmla="*/ 5 h 12"/>
                  <a:gd name="T30" fmla="*/ 9 w 13"/>
                  <a:gd name="T31" fmla="*/ 4 h 12"/>
                  <a:gd name="T32" fmla="*/ 8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1" name="Freeform 337"/>
              <p:cNvSpPr>
                <a:spLocks/>
              </p:cNvSpPr>
              <p:nvPr/>
            </p:nvSpPr>
            <p:spPr bwMode="auto">
              <a:xfrm>
                <a:off x="851" y="2300"/>
                <a:ext cx="13" cy="11"/>
              </a:xfrm>
              <a:custGeom>
                <a:avLst/>
                <a:gdLst>
                  <a:gd name="T0" fmla="*/ 9 w 13"/>
                  <a:gd name="T1" fmla="*/ 4 h 11"/>
                  <a:gd name="T2" fmla="*/ 8 w 13"/>
                  <a:gd name="T3" fmla="*/ 0 h 11"/>
                  <a:gd name="T4" fmla="*/ 7 w 13"/>
                  <a:gd name="T5" fmla="*/ 1 h 11"/>
                  <a:gd name="T6" fmla="*/ 7 w 13"/>
                  <a:gd name="T7" fmla="*/ 0 h 11"/>
                  <a:gd name="T8" fmla="*/ 4 w 13"/>
                  <a:gd name="T9" fmla="*/ 3 h 11"/>
                  <a:gd name="T10" fmla="*/ 1 w 13"/>
                  <a:gd name="T11" fmla="*/ 3 h 11"/>
                  <a:gd name="T12" fmla="*/ 1 w 13"/>
                  <a:gd name="T13" fmla="*/ 3 h 11"/>
                  <a:gd name="T14" fmla="*/ 0 w 13"/>
                  <a:gd name="T15" fmla="*/ 3 h 11"/>
                  <a:gd name="T16" fmla="*/ 3 w 13"/>
                  <a:gd name="T17" fmla="*/ 5 h 11"/>
                  <a:gd name="T18" fmla="*/ 1 w 13"/>
                  <a:gd name="T19" fmla="*/ 9 h 11"/>
                  <a:gd name="T20" fmla="*/ 2 w 13"/>
                  <a:gd name="T21" fmla="*/ 9 h 11"/>
                  <a:gd name="T22" fmla="*/ 5 w 13"/>
                  <a:gd name="T23" fmla="*/ 8 h 11"/>
                  <a:gd name="T24" fmla="*/ 8 w 13"/>
                  <a:gd name="T25" fmla="*/ 11 h 11"/>
                  <a:gd name="T26" fmla="*/ 8 w 13"/>
                  <a:gd name="T27" fmla="*/ 10 h 11"/>
                  <a:gd name="T28" fmla="*/ 9 w 13"/>
                  <a:gd name="T29" fmla="*/ 11 h 11"/>
                  <a:gd name="T30" fmla="*/ 9 w 13"/>
                  <a:gd name="T31" fmla="*/ 7 h 11"/>
                  <a:gd name="T32" fmla="*/ 13 w 13"/>
                  <a:gd name="T33" fmla="*/ 5 h 11"/>
                  <a:gd name="T34" fmla="*/ 9 w 13"/>
                  <a:gd name="T35" fmla="*/ 4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2" name="Freeform 338"/>
              <p:cNvSpPr>
                <a:spLocks/>
              </p:cNvSpPr>
              <p:nvPr/>
            </p:nvSpPr>
            <p:spPr bwMode="auto">
              <a:xfrm>
                <a:off x="789" y="2293"/>
                <a:ext cx="13" cy="12"/>
              </a:xfrm>
              <a:custGeom>
                <a:avLst/>
                <a:gdLst>
                  <a:gd name="T0" fmla="*/ 9 w 13"/>
                  <a:gd name="T1" fmla="*/ 4 h 12"/>
                  <a:gd name="T2" fmla="*/ 8 w 13"/>
                  <a:gd name="T3" fmla="*/ 0 h 12"/>
                  <a:gd name="T4" fmla="*/ 8 w 13"/>
                  <a:gd name="T5" fmla="*/ 1 h 12"/>
                  <a:gd name="T6" fmla="*/ 7 w 13"/>
                  <a:gd name="T7" fmla="*/ 0 h 12"/>
                  <a:gd name="T8" fmla="*/ 4 w 13"/>
                  <a:gd name="T9" fmla="*/ 3 h 12"/>
                  <a:gd name="T10" fmla="*/ 1 w 13"/>
                  <a:gd name="T11" fmla="*/ 3 h 12"/>
                  <a:gd name="T12" fmla="*/ 0 w 13"/>
                  <a:gd name="T13" fmla="*/ 3 h 12"/>
                  <a:gd name="T14" fmla="*/ 3 w 13"/>
                  <a:gd name="T15" fmla="*/ 6 h 12"/>
                  <a:gd name="T16" fmla="*/ 1 w 13"/>
                  <a:gd name="T17" fmla="*/ 9 h 12"/>
                  <a:gd name="T18" fmla="*/ 2 w 13"/>
                  <a:gd name="T19" fmla="*/ 9 h 12"/>
                  <a:gd name="T20" fmla="*/ 6 w 13"/>
                  <a:gd name="T21" fmla="*/ 9 h 12"/>
                  <a:gd name="T22" fmla="*/ 8 w 13"/>
                  <a:gd name="T23" fmla="*/ 12 h 12"/>
                  <a:gd name="T24" fmla="*/ 8 w 13"/>
                  <a:gd name="T25" fmla="*/ 11 h 12"/>
                  <a:gd name="T26" fmla="*/ 10 w 13"/>
                  <a:gd name="T27" fmla="*/ 12 h 12"/>
                  <a:gd name="T28" fmla="*/ 9 w 13"/>
                  <a:gd name="T29" fmla="*/ 8 h 12"/>
                  <a:gd name="T30" fmla="*/ 13 w 13"/>
                  <a:gd name="T31" fmla="*/ 5 h 12"/>
                  <a:gd name="T32" fmla="*/ 9 w 13"/>
                  <a:gd name="T33" fmla="*/ 4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3" name="Freeform 339"/>
              <p:cNvSpPr>
                <a:spLocks/>
              </p:cNvSpPr>
              <p:nvPr/>
            </p:nvSpPr>
            <p:spPr bwMode="auto">
              <a:xfrm>
                <a:off x="971" y="2269"/>
                <a:ext cx="31" cy="26"/>
              </a:xfrm>
              <a:custGeom>
                <a:avLst/>
                <a:gdLst>
                  <a:gd name="T0" fmla="*/ 0 w 31"/>
                  <a:gd name="T1" fmla="*/ 12 h 26"/>
                  <a:gd name="T2" fmla="*/ 25 w 31"/>
                  <a:gd name="T3" fmla="*/ 26 h 26"/>
                  <a:gd name="T4" fmla="*/ 31 w 31"/>
                  <a:gd name="T5" fmla="*/ 15 h 26"/>
                  <a:gd name="T6" fmla="*/ 3 w 31"/>
                  <a:gd name="T7" fmla="*/ 0 h 26"/>
                  <a:gd name="T8" fmla="*/ 0 w 31"/>
                  <a:gd name="T9" fmla="*/ 1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4" name="Freeform 340"/>
              <p:cNvSpPr>
                <a:spLocks/>
              </p:cNvSpPr>
              <p:nvPr/>
            </p:nvSpPr>
            <p:spPr bwMode="auto">
              <a:xfrm>
                <a:off x="968" y="2244"/>
                <a:ext cx="39" cy="25"/>
              </a:xfrm>
              <a:custGeom>
                <a:avLst/>
                <a:gdLst>
                  <a:gd name="T0" fmla="*/ 20 w 39"/>
                  <a:gd name="T1" fmla="*/ 0 h 25"/>
                  <a:gd name="T2" fmla="*/ 18 w 39"/>
                  <a:gd name="T3" fmla="*/ 0 h 25"/>
                  <a:gd name="T4" fmla="*/ 17 w 39"/>
                  <a:gd name="T5" fmla="*/ 0 h 25"/>
                  <a:gd name="T6" fmla="*/ 15 w 39"/>
                  <a:gd name="T7" fmla="*/ 0 h 25"/>
                  <a:gd name="T8" fmla="*/ 14 w 39"/>
                  <a:gd name="T9" fmla="*/ 1 h 25"/>
                  <a:gd name="T10" fmla="*/ 12 w 39"/>
                  <a:gd name="T11" fmla="*/ 1 h 25"/>
                  <a:gd name="T12" fmla="*/ 10 w 39"/>
                  <a:gd name="T13" fmla="*/ 2 h 25"/>
                  <a:gd name="T14" fmla="*/ 8 w 39"/>
                  <a:gd name="T15" fmla="*/ 2 h 25"/>
                  <a:gd name="T16" fmla="*/ 6 w 39"/>
                  <a:gd name="T17" fmla="*/ 3 h 25"/>
                  <a:gd name="T18" fmla="*/ 5 w 39"/>
                  <a:gd name="T19" fmla="*/ 5 h 25"/>
                  <a:gd name="T20" fmla="*/ 3 w 39"/>
                  <a:gd name="T21" fmla="*/ 6 h 25"/>
                  <a:gd name="T22" fmla="*/ 2 w 39"/>
                  <a:gd name="T23" fmla="*/ 7 h 25"/>
                  <a:gd name="T24" fmla="*/ 1 w 39"/>
                  <a:gd name="T25" fmla="*/ 8 h 25"/>
                  <a:gd name="T26" fmla="*/ 1 w 39"/>
                  <a:gd name="T27" fmla="*/ 9 h 25"/>
                  <a:gd name="T28" fmla="*/ 1 w 39"/>
                  <a:gd name="T29" fmla="*/ 10 h 25"/>
                  <a:gd name="T30" fmla="*/ 0 w 39"/>
                  <a:gd name="T31" fmla="*/ 11 h 25"/>
                  <a:gd name="T32" fmla="*/ 0 w 39"/>
                  <a:gd name="T33" fmla="*/ 12 h 25"/>
                  <a:gd name="T34" fmla="*/ 0 w 39"/>
                  <a:gd name="T35" fmla="*/ 12 h 25"/>
                  <a:gd name="T36" fmla="*/ 0 w 39"/>
                  <a:gd name="T37" fmla="*/ 12 h 25"/>
                  <a:gd name="T38" fmla="*/ 0 w 39"/>
                  <a:gd name="T39" fmla="*/ 13 h 25"/>
                  <a:gd name="T40" fmla="*/ 0 w 39"/>
                  <a:gd name="T41" fmla="*/ 15 h 25"/>
                  <a:gd name="T42" fmla="*/ 2 w 39"/>
                  <a:gd name="T43" fmla="*/ 18 h 25"/>
                  <a:gd name="T44" fmla="*/ 3 w 39"/>
                  <a:gd name="T45" fmla="*/ 20 h 25"/>
                  <a:gd name="T46" fmla="*/ 6 w 39"/>
                  <a:gd name="T47" fmla="*/ 22 h 25"/>
                  <a:gd name="T48" fmla="*/ 9 w 39"/>
                  <a:gd name="T49" fmla="*/ 23 h 25"/>
                  <a:gd name="T50" fmla="*/ 12 w 39"/>
                  <a:gd name="T51" fmla="*/ 24 h 25"/>
                  <a:gd name="T52" fmla="*/ 16 w 39"/>
                  <a:gd name="T53" fmla="*/ 25 h 25"/>
                  <a:gd name="T54" fmla="*/ 20 w 39"/>
                  <a:gd name="T55" fmla="*/ 25 h 25"/>
                  <a:gd name="T56" fmla="*/ 24 w 39"/>
                  <a:gd name="T57" fmla="*/ 25 h 25"/>
                  <a:gd name="T58" fmla="*/ 28 w 39"/>
                  <a:gd name="T59" fmla="*/ 24 h 25"/>
                  <a:gd name="T60" fmla="*/ 31 w 39"/>
                  <a:gd name="T61" fmla="*/ 23 h 25"/>
                  <a:gd name="T62" fmla="*/ 34 w 39"/>
                  <a:gd name="T63" fmla="*/ 22 h 25"/>
                  <a:gd name="T64" fmla="*/ 36 w 39"/>
                  <a:gd name="T65" fmla="*/ 20 h 25"/>
                  <a:gd name="T66" fmla="*/ 38 w 39"/>
                  <a:gd name="T67" fmla="*/ 18 h 25"/>
                  <a:gd name="T68" fmla="*/ 39 w 39"/>
                  <a:gd name="T69" fmla="*/ 15 h 25"/>
                  <a:gd name="T70" fmla="*/ 39 w 39"/>
                  <a:gd name="T71" fmla="*/ 13 h 25"/>
                  <a:gd name="T72" fmla="*/ 39 w 39"/>
                  <a:gd name="T73" fmla="*/ 10 h 25"/>
                  <a:gd name="T74" fmla="*/ 38 w 39"/>
                  <a:gd name="T75" fmla="*/ 8 h 25"/>
                  <a:gd name="T76" fmla="*/ 36 w 39"/>
                  <a:gd name="T77" fmla="*/ 6 h 25"/>
                  <a:gd name="T78" fmla="*/ 34 w 39"/>
                  <a:gd name="T79" fmla="*/ 4 h 25"/>
                  <a:gd name="T80" fmla="*/ 31 w 39"/>
                  <a:gd name="T81" fmla="*/ 2 h 25"/>
                  <a:gd name="T82" fmla="*/ 28 w 39"/>
                  <a:gd name="T83" fmla="*/ 1 h 25"/>
                  <a:gd name="T84" fmla="*/ 24 w 39"/>
                  <a:gd name="T85" fmla="*/ 1 h 25"/>
                  <a:gd name="T86" fmla="*/ 20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5" name="Freeform 341"/>
              <p:cNvSpPr>
                <a:spLocks/>
              </p:cNvSpPr>
              <p:nvPr/>
            </p:nvSpPr>
            <p:spPr bwMode="auto">
              <a:xfrm>
                <a:off x="591" y="2284"/>
                <a:ext cx="34" cy="18"/>
              </a:xfrm>
              <a:custGeom>
                <a:avLst/>
                <a:gdLst>
                  <a:gd name="T0" fmla="*/ 4 w 34"/>
                  <a:gd name="T1" fmla="*/ 18 h 18"/>
                  <a:gd name="T2" fmla="*/ 34 w 34"/>
                  <a:gd name="T3" fmla="*/ 14 h 18"/>
                  <a:gd name="T4" fmla="*/ 33 w 34"/>
                  <a:gd name="T5" fmla="*/ 0 h 18"/>
                  <a:gd name="T6" fmla="*/ 0 w 34"/>
                  <a:gd name="T7" fmla="*/ 6 h 18"/>
                  <a:gd name="T8" fmla="*/ 4 w 34"/>
                  <a:gd name="T9" fmla="*/ 18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6" name="Freeform 342"/>
              <p:cNvSpPr>
                <a:spLocks/>
              </p:cNvSpPr>
              <p:nvPr/>
            </p:nvSpPr>
            <p:spPr bwMode="auto">
              <a:xfrm>
                <a:off x="587" y="2253"/>
                <a:ext cx="44" cy="27"/>
              </a:xfrm>
              <a:custGeom>
                <a:avLst/>
                <a:gdLst>
                  <a:gd name="T0" fmla="*/ 22 w 44"/>
                  <a:gd name="T1" fmla="*/ 27 h 27"/>
                  <a:gd name="T2" fmla="*/ 26 w 44"/>
                  <a:gd name="T3" fmla="*/ 27 h 27"/>
                  <a:gd name="T4" fmla="*/ 30 w 44"/>
                  <a:gd name="T5" fmla="*/ 26 h 27"/>
                  <a:gd name="T6" fmla="*/ 34 w 44"/>
                  <a:gd name="T7" fmla="*/ 25 h 27"/>
                  <a:gd name="T8" fmla="*/ 37 w 44"/>
                  <a:gd name="T9" fmla="*/ 23 h 27"/>
                  <a:gd name="T10" fmla="*/ 40 w 44"/>
                  <a:gd name="T11" fmla="*/ 21 h 27"/>
                  <a:gd name="T12" fmla="*/ 42 w 44"/>
                  <a:gd name="T13" fmla="*/ 19 h 27"/>
                  <a:gd name="T14" fmla="*/ 43 w 44"/>
                  <a:gd name="T15" fmla="*/ 16 h 27"/>
                  <a:gd name="T16" fmla="*/ 44 w 44"/>
                  <a:gd name="T17" fmla="*/ 13 h 27"/>
                  <a:gd name="T18" fmla="*/ 43 w 44"/>
                  <a:gd name="T19" fmla="*/ 10 h 27"/>
                  <a:gd name="T20" fmla="*/ 42 w 44"/>
                  <a:gd name="T21" fmla="*/ 8 h 27"/>
                  <a:gd name="T22" fmla="*/ 40 w 44"/>
                  <a:gd name="T23" fmla="*/ 6 h 27"/>
                  <a:gd name="T24" fmla="*/ 37 w 44"/>
                  <a:gd name="T25" fmla="*/ 4 h 27"/>
                  <a:gd name="T26" fmla="*/ 34 w 44"/>
                  <a:gd name="T27" fmla="*/ 2 h 27"/>
                  <a:gd name="T28" fmla="*/ 30 w 44"/>
                  <a:gd name="T29" fmla="*/ 1 h 27"/>
                  <a:gd name="T30" fmla="*/ 26 w 44"/>
                  <a:gd name="T31" fmla="*/ 0 h 27"/>
                  <a:gd name="T32" fmla="*/ 22 w 44"/>
                  <a:gd name="T33" fmla="*/ 0 h 27"/>
                  <a:gd name="T34" fmla="*/ 18 w 44"/>
                  <a:gd name="T35" fmla="*/ 0 h 27"/>
                  <a:gd name="T36" fmla="*/ 15 w 44"/>
                  <a:gd name="T37" fmla="*/ 0 h 27"/>
                  <a:gd name="T38" fmla="*/ 12 w 44"/>
                  <a:gd name="T39" fmla="*/ 1 h 27"/>
                  <a:gd name="T40" fmla="*/ 9 w 44"/>
                  <a:gd name="T41" fmla="*/ 2 h 27"/>
                  <a:gd name="T42" fmla="*/ 7 w 44"/>
                  <a:gd name="T43" fmla="*/ 3 h 27"/>
                  <a:gd name="T44" fmla="*/ 4 w 44"/>
                  <a:gd name="T45" fmla="*/ 5 h 27"/>
                  <a:gd name="T46" fmla="*/ 2 w 44"/>
                  <a:gd name="T47" fmla="*/ 7 h 27"/>
                  <a:gd name="T48" fmla="*/ 1 w 44"/>
                  <a:gd name="T49" fmla="*/ 9 h 27"/>
                  <a:gd name="T50" fmla="*/ 1 w 44"/>
                  <a:gd name="T51" fmla="*/ 9 h 27"/>
                  <a:gd name="T52" fmla="*/ 0 w 44"/>
                  <a:gd name="T53" fmla="*/ 10 h 27"/>
                  <a:gd name="T54" fmla="*/ 0 w 44"/>
                  <a:gd name="T55" fmla="*/ 11 h 27"/>
                  <a:gd name="T56" fmla="*/ 0 w 44"/>
                  <a:gd name="T57" fmla="*/ 12 h 27"/>
                  <a:gd name="T58" fmla="*/ 0 w 44"/>
                  <a:gd name="T59" fmla="*/ 12 h 27"/>
                  <a:gd name="T60" fmla="*/ 0 w 44"/>
                  <a:gd name="T61" fmla="*/ 13 h 27"/>
                  <a:gd name="T62" fmla="*/ 0 w 44"/>
                  <a:gd name="T63" fmla="*/ 13 h 27"/>
                  <a:gd name="T64" fmla="*/ 0 w 44"/>
                  <a:gd name="T65" fmla="*/ 13 h 27"/>
                  <a:gd name="T66" fmla="*/ 0 w 44"/>
                  <a:gd name="T67" fmla="*/ 13 h 27"/>
                  <a:gd name="T68" fmla="*/ 0 w 44"/>
                  <a:gd name="T69" fmla="*/ 14 h 27"/>
                  <a:gd name="T70" fmla="*/ 0 w 44"/>
                  <a:gd name="T71" fmla="*/ 14 h 27"/>
                  <a:gd name="T72" fmla="*/ 0 w 44"/>
                  <a:gd name="T73" fmla="*/ 15 h 27"/>
                  <a:gd name="T74" fmla="*/ 0 w 44"/>
                  <a:gd name="T75" fmla="*/ 15 h 27"/>
                  <a:gd name="T76" fmla="*/ 1 w 44"/>
                  <a:gd name="T77" fmla="*/ 18 h 27"/>
                  <a:gd name="T78" fmla="*/ 2 w 44"/>
                  <a:gd name="T79" fmla="*/ 20 h 27"/>
                  <a:gd name="T80" fmla="*/ 4 w 44"/>
                  <a:gd name="T81" fmla="*/ 22 h 27"/>
                  <a:gd name="T82" fmla="*/ 7 w 44"/>
                  <a:gd name="T83" fmla="*/ 24 h 27"/>
                  <a:gd name="T84" fmla="*/ 10 w 44"/>
                  <a:gd name="T85" fmla="*/ 25 h 27"/>
                  <a:gd name="T86" fmla="*/ 14 w 44"/>
                  <a:gd name="T87" fmla="*/ 26 h 27"/>
                  <a:gd name="T88" fmla="*/ 18 w 44"/>
                  <a:gd name="T89" fmla="*/ 27 h 27"/>
                  <a:gd name="T90" fmla="*/ 22 w 44"/>
                  <a:gd name="T91" fmla="*/ 2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7" name="Freeform 343"/>
              <p:cNvSpPr>
                <a:spLocks/>
              </p:cNvSpPr>
              <p:nvPr/>
            </p:nvSpPr>
            <p:spPr bwMode="auto">
              <a:xfrm>
                <a:off x="491" y="2261"/>
                <a:ext cx="43" cy="28"/>
              </a:xfrm>
              <a:custGeom>
                <a:avLst/>
                <a:gdLst>
                  <a:gd name="T0" fmla="*/ 21 w 43"/>
                  <a:gd name="T1" fmla="*/ 28 h 28"/>
                  <a:gd name="T2" fmla="*/ 26 w 43"/>
                  <a:gd name="T3" fmla="*/ 27 h 28"/>
                  <a:gd name="T4" fmla="*/ 30 w 43"/>
                  <a:gd name="T5" fmla="*/ 26 h 28"/>
                  <a:gd name="T6" fmla="*/ 34 w 43"/>
                  <a:gd name="T7" fmla="*/ 25 h 28"/>
                  <a:gd name="T8" fmla="*/ 37 w 43"/>
                  <a:gd name="T9" fmla="*/ 24 h 28"/>
                  <a:gd name="T10" fmla="*/ 39 w 43"/>
                  <a:gd name="T11" fmla="*/ 21 h 28"/>
                  <a:gd name="T12" fmla="*/ 42 w 43"/>
                  <a:gd name="T13" fmla="*/ 19 h 28"/>
                  <a:gd name="T14" fmla="*/ 43 w 43"/>
                  <a:gd name="T15" fmla="*/ 17 h 28"/>
                  <a:gd name="T16" fmla="*/ 43 w 43"/>
                  <a:gd name="T17" fmla="*/ 14 h 28"/>
                  <a:gd name="T18" fmla="*/ 43 w 43"/>
                  <a:gd name="T19" fmla="*/ 11 h 28"/>
                  <a:gd name="T20" fmla="*/ 42 w 43"/>
                  <a:gd name="T21" fmla="*/ 9 h 28"/>
                  <a:gd name="T22" fmla="*/ 39 w 43"/>
                  <a:gd name="T23" fmla="*/ 7 h 28"/>
                  <a:gd name="T24" fmla="*/ 37 w 43"/>
                  <a:gd name="T25" fmla="*/ 4 h 28"/>
                  <a:gd name="T26" fmla="*/ 34 w 43"/>
                  <a:gd name="T27" fmla="*/ 3 h 28"/>
                  <a:gd name="T28" fmla="*/ 30 w 43"/>
                  <a:gd name="T29" fmla="*/ 1 h 28"/>
                  <a:gd name="T30" fmla="*/ 26 w 43"/>
                  <a:gd name="T31" fmla="*/ 1 h 28"/>
                  <a:gd name="T32" fmla="*/ 21 w 43"/>
                  <a:gd name="T33" fmla="*/ 0 h 28"/>
                  <a:gd name="T34" fmla="*/ 18 w 43"/>
                  <a:gd name="T35" fmla="*/ 1 h 28"/>
                  <a:gd name="T36" fmla="*/ 15 w 43"/>
                  <a:gd name="T37" fmla="*/ 1 h 28"/>
                  <a:gd name="T38" fmla="*/ 12 w 43"/>
                  <a:gd name="T39" fmla="*/ 2 h 28"/>
                  <a:gd name="T40" fmla="*/ 9 w 43"/>
                  <a:gd name="T41" fmla="*/ 3 h 28"/>
                  <a:gd name="T42" fmla="*/ 6 w 43"/>
                  <a:gd name="T43" fmla="*/ 4 h 28"/>
                  <a:gd name="T44" fmla="*/ 4 w 43"/>
                  <a:gd name="T45" fmla="*/ 5 h 28"/>
                  <a:gd name="T46" fmla="*/ 2 w 43"/>
                  <a:gd name="T47" fmla="*/ 7 h 28"/>
                  <a:gd name="T48" fmla="*/ 1 w 43"/>
                  <a:gd name="T49" fmla="*/ 9 h 28"/>
                  <a:gd name="T50" fmla="*/ 1 w 43"/>
                  <a:gd name="T51" fmla="*/ 10 h 28"/>
                  <a:gd name="T52" fmla="*/ 0 w 43"/>
                  <a:gd name="T53" fmla="*/ 11 h 28"/>
                  <a:gd name="T54" fmla="*/ 0 w 43"/>
                  <a:gd name="T55" fmla="*/ 12 h 28"/>
                  <a:gd name="T56" fmla="*/ 0 w 43"/>
                  <a:gd name="T57" fmla="*/ 14 h 28"/>
                  <a:gd name="T58" fmla="*/ 0 w 43"/>
                  <a:gd name="T59" fmla="*/ 14 h 28"/>
                  <a:gd name="T60" fmla="*/ 0 w 43"/>
                  <a:gd name="T61" fmla="*/ 14 h 28"/>
                  <a:gd name="T62" fmla="*/ 0 w 43"/>
                  <a:gd name="T63" fmla="*/ 15 h 28"/>
                  <a:gd name="T64" fmla="*/ 0 w 43"/>
                  <a:gd name="T65" fmla="*/ 15 h 28"/>
                  <a:gd name="T66" fmla="*/ 0 w 43"/>
                  <a:gd name="T67" fmla="*/ 15 h 28"/>
                  <a:gd name="T68" fmla="*/ 1 w 43"/>
                  <a:gd name="T69" fmla="*/ 18 h 28"/>
                  <a:gd name="T70" fmla="*/ 2 w 43"/>
                  <a:gd name="T71" fmla="*/ 20 h 28"/>
                  <a:gd name="T72" fmla="*/ 4 w 43"/>
                  <a:gd name="T73" fmla="*/ 22 h 28"/>
                  <a:gd name="T74" fmla="*/ 7 w 43"/>
                  <a:gd name="T75" fmla="*/ 24 h 28"/>
                  <a:gd name="T76" fmla="*/ 10 w 43"/>
                  <a:gd name="T77" fmla="*/ 26 h 28"/>
                  <a:gd name="T78" fmla="*/ 14 w 43"/>
                  <a:gd name="T79" fmla="*/ 27 h 28"/>
                  <a:gd name="T80" fmla="*/ 17 w 43"/>
                  <a:gd name="T81" fmla="*/ 27 h 28"/>
                  <a:gd name="T82" fmla="*/ 21 w 43"/>
                  <a:gd name="T83" fmla="*/ 28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8" name="Freeform 344"/>
              <p:cNvSpPr>
                <a:spLocks/>
              </p:cNvSpPr>
              <p:nvPr/>
            </p:nvSpPr>
            <p:spPr bwMode="auto">
              <a:xfrm>
                <a:off x="621" y="2344"/>
                <a:ext cx="301" cy="181"/>
              </a:xfrm>
              <a:custGeom>
                <a:avLst/>
                <a:gdLst>
                  <a:gd name="T0" fmla="*/ 292 w 301"/>
                  <a:gd name="T1" fmla="*/ 11 h 181"/>
                  <a:gd name="T2" fmla="*/ 296 w 301"/>
                  <a:gd name="T3" fmla="*/ 43 h 181"/>
                  <a:gd name="T4" fmla="*/ 291 w 301"/>
                  <a:gd name="T5" fmla="*/ 86 h 181"/>
                  <a:gd name="T6" fmla="*/ 282 w 301"/>
                  <a:gd name="T7" fmla="*/ 128 h 181"/>
                  <a:gd name="T8" fmla="*/ 274 w 301"/>
                  <a:gd name="T9" fmla="*/ 157 h 181"/>
                  <a:gd name="T10" fmla="*/ 218 w 301"/>
                  <a:gd name="T11" fmla="*/ 151 h 181"/>
                  <a:gd name="T12" fmla="*/ 240 w 301"/>
                  <a:gd name="T13" fmla="*/ 94 h 181"/>
                  <a:gd name="T14" fmla="*/ 234 w 301"/>
                  <a:gd name="T15" fmla="*/ 42 h 181"/>
                  <a:gd name="T16" fmla="*/ 222 w 301"/>
                  <a:gd name="T17" fmla="*/ 18 h 181"/>
                  <a:gd name="T18" fmla="*/ 214 w 301"/>
                  <a:gd name="T19" fmla="*/ 14 h 181"/>
                  <a:gd name="T20" fmla="*/ 217 w 301"/>
                  <a:gd name="T21" fmla="*/ 27 h 181"/>
                  <a:gd name="T22" fmla="*/ 227 w 301"/>
                  <a:gd name="T23" fmla="*/ 50 h 181"/>
                  <a:gd name="T24" fmla="*/ 231 w 301"/>
                  <a:gd name="T25" fmla="*/ 82 h 181"/>
                  <a:gd name="T26" fmla="*/ 225 w 301"/>
                  <a:gd name="T27" fmla="*/ 111 h 181"/>
                  <a:gd name="T28" fmla="*/ 217 w 301"/>
                  <a:gd name="T29" fmla="*/ 133 h 181"/>
                  <a:gd name="T30" fmla="*/ 210 w 301"/>
                  <a:gd name="T31" fmla="*/ 147 h 181"/>
                  <a:gd name="T32" fmla="*/ 184 w 301"/>
                  <a:gd name="T33" fmla="*/ 143 h 181"/>
                  <a:gd name="T34" fmla="*/ 182 w 301"/>
                  <a:gd name="T35" fmla="*/ 116 h 181"/>
                  <a:gd name="T36" fmla="*/ 171 w 301"/>
                  <a:gd name="T37" fmla="*/ 102 h 181"/>
                  <a:gd name="T38" fmla="*/ 173 w 301"/>
                  <a:gd name="T39" fmla="*/ 115 h 181"/>
                  <a:gd name="T40" fmla="*/ 173 w 301"/>
                  <a:gd name="T41" fmla="*/ 142 h 181"/>
                  <a:gd name="T42" fmla="*/ 167 w 301"/>
                  <a:gd name="T43" fmla="*/ 151 h 181"/>
                  <a:gd name="T44" fmla="*/ 139 w 301"/>
                  <a:gd name="T45" fmla="*/ 157 h 181"/>
                  <a:gd name="T46" fmla="*/ 147 w 301"/>
                  <a:gd name="T47" fmla="*/ 123 h 181"/>
                  <a:gd name="T48" fmla="*/ 144 w 301"/>
                  <a:gd name="T49" fmla="*/ 94 h 181"/>
                  <a:gd name="T50" fmla="*/ 135 w 301"/>
                  <a:gd name="T51" fmla="*/ 72 h 181"/>
                  <a:gd name="T52" fmla="*/ 126 w 301"/>
                  <a:gd name="T53" fmla="*/ 58 h 181"/>
                  <a:gd name="T54" fmla="*/ 121 w 301"/>
                  <a:gd name="T55" fmla="*/ 53 h 181"/>
                  <a:gd name="T56" fmla="*/ 139 w 301"/>
                  <a:gd name="T57" fmla="*/ 118 h 181"/>
                  <a:gd name="T58" fmla="*/ 128 w 301"/>
                  <a:gd name="T59" fmla="*/ 154 h 181"/>
                  <a:gd name="T60" fmla="*/ 118 w 301"/>
                  <a:gd name="T61" fmla="*/ 156 h 181"/>
                  <a:gd name="T62" fmla="*/ 99 w 301"/>
                  <a:gd name="T63" fmla="*/ 144 h 181"/>
                  <a:gd name="T64" fmla="*/ 78 w 301"/>
                  <a:gd name="T65" fmla="*/ 141 h 181"/>
                  <a:gd name="T66" fmla="*/ 58 w 301"/>
                  <a:gd name="T67" fmla="*/ 142 h 181"/>
                  <a:gd name="T68" fmla="*/ 44 w 301"/>
                  <a:gd name="T69" fmla="*/ 145 h 181"/>
                  <a:gd name="T70" fmla="*/ 38 w 301"/>
                  <a:gd name="T71" fmla="*/ 146 h 181"/>
                  <a:gd name="T72" fmla="*/ 47 w 301"/>
                  <a:gd name="T73" fmla="*/ 104 h 181"/>
                  <a:gd name="T74" fmla="*/ 42 w 301"/>
                  <a:gd name="T75" fmla="*/ 67 h 181"/>
                  <a:gd name="T76" fmla="*/ 37 w 301"/>
                  <a:gd name="T77" fmla="*/ 100 h 181"/>
                  <a:gd name="T78" fmla="*/ 19 w 301"/>
                  <a:gd name="T79" fmla="*/ 149 h 181"/>
                  <a:gd name="T80" fmla="*/ 2 w 301"/>
                  <a:gd name="T81" fmla="*/ 142 h 181"/>
                  <a:gd name="T82" fmla="*/ 7 w 301"/>
                  <a:gd name="T83" fmla="*/ 156 h 181"/>
                  <a:gd name="T84" fmla="*/ 25 w 301"/>
                  <a:gd name="T85" fmla="*/ 161 h 181"/>
                  <a:gd name="T86" fmla="*/ 35 w 301"/>
                  <a:gd name="T87" fmla="*/ 158 h 181"/>
                  <a:gd name="T88" fmla="*/ 71 w 301"/>
                  <a:gd name="T89" fmla="*/ 151 h 181"/>
                  <a:gd name="T90" fmla="*/ 95 w 301"/>
                  <a:gd name="T91" fmla="*/ 154 h 181"/>
                  <a:gd name="T92" fmla="*/ 109 w 301"/>
                  <a:gd name="T93" fmla="*/ 164 h 181"/>
                  <a:gd name="T94" fmla="*/ 117 w 301"/>
                  <a:gd name="T95" fmla="*/ 174 h 181"/>
                  <a:gd name="T96" fmla="*/ 120 w 301"/>
                  <a:gd name="T97" fmla="*/ 181 h 181"/>
                  <a:gd name="T98" fmla="*/ 276 w 301"/>
                  <a:gd name="T99" fmla="*/ 171 h 181"/>
                  <a:gd name="T100" fmla="*/ 294 w 301"/>
                  <a:gd name="T101" fmla="*/ 100 h 181"/>
                  <a:gd name="T102" fmla="*/ 301 w 301"/>
                  <a:gd name="T103" fmla="*/ 40 h 181"/>
                  <a:gd name="T104" fmla="*/ 298 w 301"/>
                  <a:gd name="T105" fmla="*/ 10 h 181"/>
                  <a:gd name="T106" fmla="*/ 290 w 301"/>
                  <a:gd name="T107" fmla="*/ 0 h 181"/>
                  <a:gd name="T108" fmla="*/ 283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29" name="Freeform 345"/>
              <p:cNvSpPr>
                <a:spLocks/>
              </p:cNvSpPr>
              <p:nvPr/>
            </p:nvSpPr>
            <p:spPr bwMode="auto">
              <a:xfrm>
                <a:off x="492" y="2108"/>
                <a:ext cx="418" cy="418"/>
              </a:xfrm>
              <a:custGeom>
                <a:avLst/>
                <a:gdLst>
                  <a:gd name="T0" fmla="*/ 409 w 418"/>
                  <a:gd name="T1" fmla="*/ 71 h 418"/>
                  <a:gd name="T2" fmla="*/ 400 w 418"/>
                  <a:gd name="T3" fmla="*/ 53 h 418"/>
                  <a:gd name="T4" fmla="*/ 388 w 418"/>
                  <a:gd name="T5" fmla="*/ 71 h 418"/>
                  <a:gd name="T6" fmla="*/ 390 w 418"/>
                  <a:gd name="T7" fmla="*/ 88 h 418"/>
                  <a:gd name="T8" fmla="*/ 368 w 418"/>
                  <a:gd name="T9" fmla="*/ 123 h 418"/>
                  <a:gd name="T10" fmla="*/ 322 w 418"/>
                  <a:gd name="T11" fmla="*/ 149 h 418"/>
                  <a:gd name="T12" fmla="*/ 274 w 418"/>
                  <a:gd name="T13" fmla="*/ 148 h 418"/>
                  <a:gd name="T14" fmla="*/ 260 w 418"/>
                  <a:gd name="T15" fmla="*/ 127 h 418"/>
                  <a:gd name="T16" fmla="*/ 271 w 418"/>
                  <a:gd name="T17" fmla="*/ 97 h 418"/>
                  <a:gd name="T18" fmla="*/ 306 w 418"/>
                  <a:gd name="T19" fmla="*/ 67 h 418"/>
                  <a:gd name="T20" fmla="*/ 352 w 418"/>
                  <a:gd name="T21" fmla="*/ 54 h 418"/>
                  <a:gd name="T22" fmla="*/ 382 w 418"/>
                  <a:gd name="T23" fmla="*/ 63 h 418"/>
                  <a:gd name="T24" fmla="*/ 395 w 418"/>
                  <a:gd name="T25" fmla="*/ 49 h 418"/>
                  <a:gd name="T26" fmla="*/ 368 w 418"/>
                  <a:gd name="T27" fmla="*/ 36 h 418"/>
                  <a:gd name="T28" fmla="*/ 331 w 418"/>
                  <a:gd name="T29" fmla="*/ 21 h 418"/>
                  <a:gd name="T30" fmla="*/ 317 w 418"/>
                  <a:gd name="T31" fmla="*/ 38 h 418"/>
                  <a:gd name="T32" fmla="*/ 295 w 418"/>
                  <a:gd name="T33" fmla="*/ 49 h 418"/>
                  <a:gd name="T34" fmla="*/ 267 w 418"/>
                  <a:gd name="T35" fmla="*/ 61 h 418"/>
                  <a:gd name="T36" fmla="*/ 252 w 418"/>
                  <a:gd name="T37" fmla="*/ 93 h 418"/>
                  <a:gd name="T38" fmla="*/ 245 w 418"/>
                  <a:gd name="T39" fmla="*/ 119 h 418"/>
                  <a:gd name="T40" fmla="*/ 249 w 418"/>
                  <a:gd name="T41" fmla="*/ 146 h 418"/>
                  <a:gd name="T42" fmla="*/ 282 w 418"/>
                  <a:gd name="T43" fmla="*/ 170 h 418"/>
                  <a:gd name="T44" fmla="*/ 251 w 418"/>
                  <a:gd name="T45" fmla="*/ 196 h 418"/>
                  <a:gd name="T46" fmla="*/ 199 w 418"/>
                  <a:gd name="T47" fmla="*/ 206 h 418"/>
                  <a:gd name="T48" fmla="*/ 171 w 418"/>
                  <a:gd name="T49" fmla="*/ 223 h 418"/>
                  <a:gd name="T50" fmla="*/ 135 w 418"/>
                  <a:gd name="T51" fmla="*/ 210 h 418"/>
                  <a:gd name="T52" fmla="*/ 108 w 418"/>
                  <a:gd name="T53" fmla="*/ 204 h 418"/>
                  <a:gd name="T54" fmla="*/ 86 w 418"/>
                  <a:gd name="T55" fmla="*/ 217 h 418"/>
                  <a:gd name="T56" fmla="*/ 72 w 418"/>
                  <a:gd name="T57" fmla="*/ 204 h 418"/>
                  <a:gd name="T58" fmla="*/ 38 w 418"/>
                  <a:gd name="T59" fmla="*/ 183 h 418"/>
                  <a:gd name="T60" fmla="*/ 24 w 418"/>
                  <a:gd name="T61" fmla="*/ 205 h 418"/>
                  <a:gd name="T62" fmla="*/ 59 w 418"/>
                  <a:gd name="T63" fmla="*/ 208 h 418"/>
                  <a:gd name="T64" fmla="*/ 88 w 418"/>
                  <a:gd name="T65" fmla="*/ 224 h 418"/>
                  <a:gd name="T66" fmla="*/ 31 w 418"/>
                  <a:gd name="T67" fmla="*/ 282 h 418"/>
                  <a:gd name="T68" fmla="*/ 13 w 418"/>
                  <a:gd name="T69" fmla="*/ 207 h 418"/>
                  <a:gd name="T70" fmla="*/ 18 w 418"/>
                  <a:gd name="T71" fmla="*/ 418 h 418"/>
                  <a:gd name="T72" fmla="*/ 121 w 418"/>
                  <a:gd name="T73" fmla="*/ 412 h 418"/>
                  <a:gd name="T74" fmla="*/ 124 w 418"/>
                  <a:gd name="T75" fmla="*/ 219 h 418"/>
                  <a:gd name="T76" fmla="*/ 172 w 418"/>
                  <a:gd name="T77" fmla="*/ 239 h 418"/>
                  <a:gd name="T78" fmla="*/ 206 w 418"/>
                  <a:gd name="T79" fmla="*/ 217 h 418"/>
                  <a:gd name="T80" fmla="*/ 261 w 418"/>
                  <a:gd name="T81" fmla="*/ 204 h 418"/>
                  <a:gd name="T82" fmla="*/ 292 w 418"/>
                  <a:gd name="T83" fmla="*/ 221 h 418"/>
                  <a:gd name="T84" fmla="*/ 330 w 418"/>
                  <a:gd name="T85" fmla="*/ 216 h 418"/>
                  <a:gd name="T86" fmla="*/ 391 w 418"/>
                  <a:gd name="T87" fmla="*/ 232 h 418"/>
                  <a:gd name="T88" fmla="*/ 404 w 418"/>
                  <a:gd name="T89" fmla="*/ 179 h 418"/>
                  <a:gd name="T90" fmla="*/ 384 w 418"/>
                  <a:gd name="T91" fmla="*/ 150 h 418"/>
                  <a:gd name="T92" fmla="*/ 382 w 418"/>
                  <a:gd name="T93" fmla="*/ 177 h 418"/>
                  <a:gd name="T94" fmla="*/ 386 w 418"/>
                  <a:gd name="T95" fmla="*/ 184 h 418"/>
                  <a:gd name="T96" fmla="*/ 367 w 418"/>
                  <a:gd name="T97" fmla="*/ 211 h 418"/>
                  <a:gd name="T98" fmla="*/ 339 w 418"/>
                  <a:gd name="T99" fmla="*/ 196 h 418"/>
                  <a:gd name="T100" fmla="*/ 330 w 418"/>
                  <a:gd name="T101" fmla="*/ 202 h 418"/>
                  <a:gd name="T102" fmla="*/ 313 w 418"/>
                  <a:gd name="T103" fmla="*/ 202 h 418"/>
                  <a:gd name="T104" fmla="*/ 286 w 418"/>
                  <a:gd name="T105" fmla="*/ 199 h 418"/>
                  <a:gd name="T106" fmla="*/ 294 w 418"/>
                  <a:gd name="T107" fmla="*/ 174 h 418"/>
                  <a:gd name="T108" fmla="*/ 304 w 418"/>
                  <a:gd name="T109" fmla="*/ 164 h 418"/>
                  <a:gd name="T110" fmla="*/ 332 w 418"/>
                  <a:gd name="T111" fmla="*/ 161 h 418"/>
                  <a:gd name="T112" fmla="*/ 340 w 418"/>
                  <a:gd name="T113" fmla="*/ 156 h 418"/>
                  <a:gd name="T114" fmla="*/ 353 w 418"/>
                  <a:gd name="T115" fmla="*/ 148 h 418"/>
                  <a:gd name="T116" fmla="*/ 389 w 418"/>
                  <a:gd name="T117" fmla="*/ 142 h 418"/>
                  <a:gd name="T118" fmla="*/ 395 w 418"/>
                  <a:gd name="T119" fmla="*/ 112 h 418"/>
                  <a:gd name="T120" fmla="*/ 410 w 418"/>
                  <a:gd name="T121" fmla="*/ 110 h 418"/>
                  <a:gd name="T122" fmla="*/ 415 w 418"/>
                  <a:gd name="T123" fmla="*/ 9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0" name="Freeform 346"/>
              <p:cNvSpPr>
                <a:spLocks/>
              </p:cNvSpPr>
              <p:nvPr/>
            </p:nvSpPr>
            <p:spPr bwMode="auto">
              <a:xfrm>
                <a:off x="901" y="2205"/>
                <a:ext cx="93" cy="310"/>
              </a:xfrm>
              <a:custGeom>
                <a:avLst/>
                <a:gdLst>
                  <a:gd name="T0" fmla="*/ 66 w 93"/>
                  <a:gd name="T1" fmla="*/ 78 h 310"/>
                  <a:gd name="T2" fmla="*/ 63 w 93"/>
                  <a:gd name="T3" fmla="*/ 63 h 310"/>
                  <a:gd name="T4" fmla="*/ 58 w 93"/>
                  <a:gd name="T5" fmla="*/ 49 h 310"/>
                  <a:gd name="T6" fmla="*/ 52 w 93"/>
                  <a:gd name="T7" fmla="*/ 37 h 310"/>
                  <a:gd name="T8" fmla="*/ 44 w 93"/>
                  <a:gd name="T9" fmla="*/ 27 h 310"/>
                  <a:gd name="T10" fmla="*/ 36 w 93"/>
                  <a:gd name="T11" fmla="*/ 18 h 310"/>
                  <a:gd name="T12" fmla="*/ 27 w 93"/>
                  <a:gd name="T13" fmla="*/ 11 h 310"/>
                  <a:gd name="T14" fmla="*/ 18 w 93"/>
                  <a:gd name="T15" fmla="*/ 5 h 310"/>
                  <a:gd name="T16" fmla="*/ 10 w 93"/>
                  <a:gd name="T17" fmla="*/ 0 h 310"/>
                  <a:gd name="T18" fmla="*/ 8 w 93"/>
                  <a:gd name="T19" fmla="*/ 3 h 310"/>
                  <a:gd name="T20" fmla="*/ 5 w 93"/>
                  <a:gd name="T21" fmla="*/ 7 h 310"/>
                  <a:gd name="T22" fmla="*/ 3 w 93"/>
                  <a:gd name="T23" fmla="*/ 11 h 310"/>
                  <a:gd name="T24" fmla="*/ 0 w 93"/>
                  <a:gd name="T25" fmla="*/ 15 h 310"/>
                  <a:gd name="T26" fmla="*/ 15 w 93"/>
                  <a:gd name="T27" fmla="*/ 20 h 310"/>
                  <a:gd name="T28" fmla="*/ 27 w 93"/>
                  <a:gd name="T29" fmla="*/ 29 h 310"/>
                  <a:gd name="T30" fmla="*/ 36 w 93"/>
                  <a:gd name="T31" fmla="*/ 41 h 310"/>
                  <a:gd name="T32" fmla="*/ 41 w 93"/>
                  <a:gd name="T33" fmla="*/ 54 h 310"/>
                  <a:gd name="T34" fmla="*/ 45 w 93"/>
                  <a:gd name="T35" fmla="*/ 66 h 310"/>
                  <a:gd name="T36" fmla="*/ 46 w 93"/>
                  <a:gd name="T37" fmla="*/ 77 h 310"/>
                  <a:gd name="T38" fmla="*/ 47 w 93"/>
                  <a:gd name="T39" fmla="*/ 84 h 310"/>
                  <a:gd name="T40" fmla="*/ 47 w 93"/>
                  <a:gd name="T41" fmla="*/ 87 h 310"/>
                  <a:gd name="T42" fmla="*/ 44 w 93"/>
                  <a:gd name="T43" fmla="*/ 115 h 310"/>
                  <a:gd name="T44" fmla="*/ 27 w 93"/>
                  <a:gd name="T45" fmla="*/ 180 h 310"/>
                  <a:gd name="T46" fmla="*/ 19 w 93"/>
                  <a:gd name="T47" fmla="*/ 252 h 310"/>
                  <a:gd name="T48" fmla="*/ 18 w 93"/>
                  <a:gd name="T49" fmla="*/ 303 h 310"/>
                  <a:gd name="T50" fmla="*/ 41 w 93"/>
                  <a:gd name="T51" fmla="*/ 307 h 310"/>
                  <a:gd name="T52" fmla="*/ 37 w 93"/>
                  <a:gd name="T53" fmla="*/ 262 h 310"/>
                  <a:gd name="T54" fmla="*/ 39 w 93"/>
                  <a:gd name="T55" fmla="*/ 221 h 310"/>
                  <a:gd name="T56" fmla="*/ 47 w 93"/>
                  <a:gd name="T57" fmla="*/ 185 h 310"/>
                  <a:gd name="T58" fmla="*/ 58 w 93"/>
                  <a:gd name="T59" fmla="*/ 155 h 310"/>
                  <a:gd name="T60" fmla="*/ 70 w 93"/>
                  <a:gd name="T61" fmla="*/ 131 h 310"/>
                  <a:gd name="T62" fmla="*/ 81 w 93"/>
                  <a:gd name="T63" fmla="*/ 113 h 310"/>
                  <a:gd name="T64" fmla="*/ 89 w 93"/>
                  <a:gd name="T65" fmla="*/ 102 h 310"/>
                  <a:gd name="T66" fmla="*/ 93 w 93"/>
                  <a:gd name="T67" fmla="*/ 99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1" name="Freeform 347"/>
              <p:cNvSpPr>
                <a:spLocks/>
              </p:cNvSpPr>
              <p:nvPr/>
            </p:nvSpPr>
            <p:spPr bwMode="auto">
              <a:xfrm>
                <a:off x="753" y="2159"/>
                <a:ext cx="152" cy="105"/>
              </a:xfrm>
              <a:custGeom>
                <a:avLst/>
                <a:gdLst>
                  <a:gd name="T0" fmla="*/ 97 w 152"/>
                  <a:gd name="T1" fmla="*/ 92 h 105"/>
                  <a:gd name="T2" fmla="*/ 111 w 152"/>
                  <a:gd name="T3" fmla="*/ 84 h 105"/>
                  <a:gd name="T4" fmla="*/ 124 w 152"/>
                  <a:gd name="T5" fmla="*/ 76 h 105"/>
                  <a:gd name="T6" fmla="*/ 134 w 152"/>
                  <a:gd name="T7" fmla="*/ 66 h 105"/>
                  <a:gd name="T8" fmla="*/ 143 w 152"/>
                  <a:gd name="T9" fmla="*/ 56 h 105"/>
                  <a:gd name="T10" fmla="*/ 148 w 152"/>
                  <a:gd name="T11" fmla="*/ 46 h 105"/>
                  <a:gd name="T12" fmla="*/ 152 w 152"/>
                  <a:gd name="T13" fmla="*/ 36 h 105"/>
                  <a:gd name="T14" fmla="*/ 152 w 152"/>
                  <a:gd name="T15" fmla="*/ 26 h 105"/>
                  <a:gd name="T16" fmla="*/ 150 w 152"/>
                  <a:gd name="T17" fmla="*/ 18 h 105"/>
                  <a:gd name="T18" fmla="*/ 144 w 152"/>
                  <a:gd name="T19" fmla="*/ 11 h 105"/>
                  <a:gd name="T20" fmla="*/ 136 w 152"/>
                  <a:gd name="T21" fmla="*/ 6 h 105"/>
                  <a:gd name="T22" fmla="*/ 126 w 152"/>
                  <a:gd name="T23" fmla="*/ 2 h 105"/>
                  <a:gd name="T24" fmla="*/ 114 w 152"/>
                  <a:gd name="T25" fmla="*/ 0 h 105"/>
                  <a:gd name="T26" fmla="*/ 100 w 152"/>
                  <a:gd name="T27" fmla="*/ 0 h 105"/>
                  <a:gd name="T28" fmla="*/ 86 w 152"/>
                  <a:gd name="T29" fmla="*/ 3 h 105"/>
                  <a:gd name="T30" fmla="*/ 71 w 152"/>
                  <a:gd name="T31" fmla="*/ 7 h 105"/>
                  <a:gd name="T32" fmla="*/ 55 w 152"/>
                  <a:gd name="T33" fmla="*/ 14 h 105"/>
                  <a:gd name="T34" fmla="*/ 41 w 152"/>
                  <a:gd name="T35" fmla="*/ 21 h 105"/>
                  <a:gd name="T36" fmla="*/ 29 w 152"/>
                  <a:gd name="T37" fmla="*/ 30 h 105"/>
                  <a:gd name="T38" fmla="*/ 18 w 152"/>
                  <a:gd name="T39" fmla="*/ 39 h 105"/>
                  <a:gd name="T40" fmla="*/ 10 w 152"/>
                  <a:gd name="T41" fmla="*/ 49 h 105"/>
                  <a:gd name="T42" fmla="*/ 4 w 152"/>
                  <a:gd name="T43" fmla="*/ 59 h 105"/>
                  <a:gd name="T44" fmla="*/ 1 w 152"/>
                  <a:gd name="T45" fmla="*/ 69 h 105"/>
                  <a:gd name="T46" fmla="*/ 0 w 152"/>
                  <a:gd name="T47" fmla="*/ 79 h 105"/>
                  <a:gd name="T48" fmla="*/ 3 w 152"/>
                  <a:gd name="T49" fmla="*/ 87 h 105"/>
                  <a:gd name="T50" fmla="*/ 9 w 152"/>
                  <a:gd name="T51" fmla="*/ 94 h 105"/>
                  <a:gd name="T52" fmla="*/ 17 w 152"/>
                  <a:gd name="T53" fmla="*/ 100 h 105"/>
                  <a:gd name="T54" fmla="*/ 27 w 152"/>
                  <a:gd name="T55" fmla="*/ 103 h 105"/>
                  <a:gd name="T56" fmla="*/ 39 w 152"/>
                  <a:gd name="T57" fmla="*/ 105 h 105"/>
                  <a:gd name="T58" fmla="*/ 53 w 152"/>
                  <a:gd name="T59" fmla="*/ 105 h 105"/>
                  <a:gd name="T60" fmla="*/ 67 w 152"/>
                  <a:gd name="T61" fmla="*/ 102 h 105"/>
                  <a:gd name="T62" fmla="*/ 82 w 152"/>
                  <a:gd name="T63" fmla="*/ 98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2" name="Freeform 348"/>
              <p:cNvSpPr>
                <a:spLocks/>
              </p:cNvSpPr>
              <p:nvPr/>
            </p:nvSpPr>
            <p:spPr bwMode="auto">
              <a:xfrm>
                <a:off x="611" y="2158"/>
                <a:ext cx="64" cy="79"/>
              </a:xfrm>
              <a:custGeom>
                <a:avLst/>
                <a:gdLst>
                  <a:gd name="T0" fmla="*/ 26 w 64"/>
                  <a:gd name="T1" fmla="*/ 1 h 79"/>
                  <a:gd name="T2" fmla="*/ 15 w 64"/>
                  <a:gd name="T3" fmla="*/ 6 h 79"/>
                  <a:gd name="T4" fmla="*/ 7 w 64"/>
                  <a:gd name="T5" fmla="*/ 15 h 79"/>
                  <a:gd name="T6" fmla="*/ 1 w 64"/>
                  <a:gd name="T7" fmla="*/ 27 h 79"/>
                  <a:gd name="T8" fmla="*/ 11 w 64"/>
                  <a:gd name="T9" fmla="*/ 34 h 79"/>
                  <a:gd name="T10" fmla="*/ 13 w 64"/>
                  <a:gd name="T11" fmla="*/ 26 h 79"/>
                  <a:gd name="T12" fmla="*/ 18 w 64"/>
                  <a:gd name="T13" fmla="*/ 19 h 79"/>
                  <a:gd name="T14" fmla="*/ 25 w 64"/>
                  <a:gd name="T15" fmla="*/ 15 h 79"/>
                  <a:gd name="T16" fmla="*/ 32 w 64"/>
                  <a:gd name="T17" fmla="*/ 13 h 79"/>
                  <a:gd name="T18" fmla="*/ 41 w 64"/>
                  <a:gd name="T19" fmla="*/ 15 h 79"/>
                  <a:gd name="T20" fmla="*/ 48 w 64"/>
                  <a:gd name="T21" fmla="*/ 21 h 79"/>
                  <a:gd name="T22" fmla="*/ 53 w 64"/>
                  <a:gd name="T23" fmla="*/ 30 h 79"/>
                  <a:gd name="T24" fmla="*/ 55 w 64"/>
                  <a:gd name="T25" fmla="*/ 40 h 79"/>
                  <a:gd name="T26" fmla="*/ 53 w 64"/>
                  <a:gd name="T27" fmla="*/ 51 h 79"/>
                  <a:gd name="T28" fmla="*/ 48 w 64"/>
                  <a:gd name="T29" fmla="*/ 60 h 79"/>
                  <a:gd name="T30" fmla="*/ 41 w 64"/>
                  <a:gd name="T31" fmla="*/ 66 h 79"/>
                  <a:gd name="T32" fmla="*/ 32 w 64"/>
                  <a:gd name="T33" fmla="*/ 68 h 79"/>
                  <a:gd name="T34" fmla="*/ 24 w 64"/>
                  <a:gd name="T35" fmla="*/ 66 h 79"/>
                  <a:gd name="T36" fmla="*/ 17 w 64"/>
                  <a:gd name="T37" fmla="*/ 60 h 79"/>
                  <a:gd name="T38" fmla="*/ 12 w 64"/>
                  <a:gd name="T39" fmla="*/ 52 h 79"/>
                  <a:gd name="T40" fmla="*/ 10 w 64"/>
                  <a:gd name="T41" fmla="*/ 42 h 79"/>
                  <a:gd name="T42" fmla="*/ 1 w 64"/>
                  <a:gd name="T43" fmla="*/ 49 h 79"/>
                  <a:gd name="T44" fmla="*/ 6 w 64"/>
                  <a:gd name="T45" fmla="*/ 63 h 79"/>
                  <a:gd name="T46" fmla="*/ 14 w 64"/>
                  <a:gd name="T47" fmla="*/ 73 h 79"/>
                  <a:gd name="T48" fmla="*/ 25 w 64"/>
                  <a:gd name="T49" fmla="*/ 79 h 79"/>
                  <a:gd name="T50" fmla="*/ 38 w 64"/>
                  <a:gd name="T51" fmla="*/ 78 h 79"/>
                  <a:gd name="T52" fmla="*/ 50 w 64"/>
                  <a:gd name="T53" fmla="*/ 73 h 79"/>
                  <a:gd name="T54" fmla="*/ 58 w 64"/>
                  <a:gd name="T55" fmla="*/ 62 h 79"/>
                  <a:gd name="T56" fmla="*/ 63 w 64"/>
                  <a:gd name="T57" fmla="*/ 48 h 79"/>
                  <a:gd name="T58" fmla="*/ 63 w 64"/>
                  <a:gd name="T59" fmla="*/ 32 h 79"/>
                  <a:gd name="T60" fmla="*/ 58 w 64"/>
                  <a:gd name="T61" fmla="*/ 18 h 79"/>
                  <a:gd name="T62" fmla="*/ 50 w 64"/>
                  <a:gd name="T63" fmla="*/ 7 h 79"/>
                  <a:gd name="T64" fmla="*/ 38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3" name="Freeform 349"/>
              <p:cNvSpPr>
                <a:spLocks/>
              </p:cNvSpPr>
              <p:nvPr/>
            </p:nvSpPr>
            <p:spPr bwMode="auto">
              <a:xfrm>
                <a:off x="611" y="2193"/>
                <a:ext cx="10" cy="6"/>
              </a:xfrm>
              <a:custGeom>
                <a:avLst/>
                <a:gdLst>
                  <a:gd name="T0" fmla="*/ 10 w 10"/>
                  <a:gd name="T1" fmla="*/ 5 h 6"/>
                  <a:gd name="T2" fmla="*/ 10 w 10"/>
                  <a:gd name="T3" fmla="*/ 4 h 6"/>
                  <a:gd name="T4" fmla="*/ 10 w 10"/>
                  <a:gd name="T5" fmla="*/ 2 h 6"/>
                  <a:gd name="T6" fmla="*/ 10 w 10"/>
                  <a:gd name="T7" fmla="*/ 1 h 6"/>
                  <a:gd name="T8" fmla="*/ 10 w 10"/>
                  <a:gd name="T9" fmla="*/ 0 h 6"/>
                  <a:gd name="T10" fmla="*/ 0 w 10"/>
                  <a:gd name="T11" fmla="*/ 0 h 6"/>
                  <a:gd name="T12" fmla="*/ 0 w 10"/>
                  <a:gd name="T13" fmla="*/ 1 h 6"/>
                  <a:gd name="T14" fmla="*/ 0 w 10"/>
                  <a:gd name="T15" fmla="*/ 2 h 6"/>
                  <a:gd name="T16" fmla="*/ 0 w 10"/>
                  <a:gd name="T17" fmla="*/ 3 h 6"/>
                  <a:gd name="T18" fmla="*/ 0 w 10"/>
                  <a:gd name="T19" fmla="*/ 5 h 6"/>
                  <a:gd name="T20" fmla="*/ 0 w 10"/>
                  <a:gd name="T21" fmla="*/ 5 h 6"/>
                  <a:gd name="T22" fmla="*/ 0 w 10"/>
                  <a:gd name="T23" fmla="*/ 5 h 6"/>
                  <a:gd name="T24" fmla="*/ 0 w 10"/>
                  <a:gd name="T25" fmla="*/ 6 h 6"/>
                  <a:gd name="T26" fmla="*/ 0 w 10"/>
                  <a:gd name="T27" fmla="*/ 6 h 6"/>
                  <a:gd name="T28" fmla="*/ 10 w 10"/>
                  <a:gd name="T29" fmla="*/ 6 h 6"/>
                  <a:gd name="T30" fmla="*/ 10 w 10"/>
                  <a:gd name="T31" fmla="*/ 6 h 6"/>
                  <a:gd name="T32" fmla="*/ 10 w 10"/>
                  <a:gd name="T33" fmla="*/ 6 h 6"/>
                  <a:gd name="T34" fmla="*/ 10 w 10"/>
                  <a:gd name="T35" fmla="*/ 5 h 6"/>
                  <a:gd name="T36" fmla="*/ 10 w 10"/>
                  <a:gd name="T37" fmla="*/ 5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4" name="Freeform 350"/>
              <p:cNvSpPr>
                <a:spLocks/>
              </p:cNvSpPr>
              <p:nvPr/>
            </p:nvSpPr>
            <p:spPr bwMode="auto">
              <a:xfrm>
                <a:off x="624" y="2169"/>
                <a:ext cx="21" cy="48"/>
              </a:xfrm>
              <a:custGeom>
                <a:avLst/>
                <a:gdLst>
                  <a:gd name="T0" fmla="*/ 17 w 21"/>
                  <a:gd name="T1" fmla="*/ 29 h 48"/>
                  <a:gd name="T2" fmla="*/ 17 w 21"/>
                  <a:gd name="T3" fmla="*/ 24 h 48"/>
                  <a:gd name="T4" fmla="*/ 17 w 21"/>
                  <a:gd name="T5" fmla="*/ 15 h 48"/>
                  <a:gd name="T6" fmla="*/ 17 w 21"/>
                  <a:gd name="T7" fmla="*/ 5 h 48"/>
                  <a:gd name="T8" fmla="*/ 17 w 21"/>
                  <a:gd name="T9" fmla="*/ 0 h 48"/>
                  <a:gd name="T10" fmla="*/ 21 w 21"/>
                  <a:gd name="T11" fmla="*/ 29 h 48"/>
                  <a:gd name="T12" fmla="*/ 21 w 21"/>
                  <a:gd name="T13" fmla="*/ 32 h 48"/>
                  <a:gd name="T14" fmla="*/ 0 w 21"/>
                  <a:gd name="T15" fmla="*/ 48 h 48"/>
                  <a:gd name="T16" fmla="*/ 17 w 21"/>
                  <a:gd name="T17" fmla="*/ 29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5" name="Freeform 351"/>
              <p:cNvSpPr>
                <a:spLocks/>
              </p:cNvSpPr>
              <p:nvPr/>
            </p:nvSpPr>
            <p:spPr bwMode="auto">
              <a:xfrm>
                <a:off x="615" y="2145"/>
                <a:ext cx="22" cy="21"/>
              </a:xfrm>
              <a:custGeom>
                <a:avLst/>
                <a:gdLst>
                  <a:gd name="T0" fmla="*/ 0 w 22"/>
                  <a:gd name="T1" fmla="*/ 21 h 21"/>
                  <a:gd name="T2" fmla="*/ 0 w 22"/>
                  <a:gd name="T3" fmla="*/ 19 h 21"/>
                  <a:gd name="T4" fmla="*/ 1 w 22"/>
                  <a:gd name="T5" fmla="*/ 16 h 21"/>
                  <a:gd name="T6" fmla="*/ 2 w 22"/>
                  <a:gd name="T7" fmla="*/ 11 h 21"/>
                  <a:gd name="T8" fmla="*/ 3 w 22"/>
                  <a:gd name="T9" fmla="*/ 6 h 21"/>
                  <a:gd name="T10" fmla="*/ 6 w 22"/>
                  <a:gd name="T11" fmla="*/ 2 h 21"/>
                  <a:gd name="T12" fmla="*/ 10 w 22"/>
                  <a:gd name="T13" fmla="*/ 0 h 21"/>
                  <a:gd name="T14" fmla="*/ 15 w 22"/>
                  <a:gd name="T15" fmla="*/ 2 h 21"/>
                  <a:gd name="T16" fmla="*/ 21 w 22"/>
                  <a:gd name="T17" fmla="*/ 8 h 21"/>
                  <a:gd name="T18" fmla="*/ 22 w 22"/>
                  <a:gd name="T19" fmla="*/ 11 h 21"/>
                  <a:gd name="T20" fmla="*/ 21 w 22"/>
                  <a:gd name="T21" fmla="*/ 11 h 21"/>
                  <a:gd name="T22" fmla="*/ 20 w 22"/>
                  <a:gd name="T23" fmla="*/ 10 h 21"/>
                  <a:gd name="T24" fmla="*/ 18 w 22"/>
                  <a:gd name="T25" fmla="*/ 9 h 21"/>
                  <a:gd name="T26" fmla="*/ 15 w 22"/>
                  <a:gd name="T27" fmla="*/ 7 h 21"/>
                  <a:gd name="T28" fmla="*/ 12 w 22"/>
                  <a:gd name="T29" fmla="*/ 6 h 21"/>
                  <a:gd name="T30" fmla="*/ 10 w 22"/>
                  <a:gd name="T31" fmla="*/ 6 h 21"/>
                  <a:gd name="T32" fmla="*/ 7 w 22"/>
                  <a:gd name="T33" fmla="*/ 7 h 21"/>
                  <a:gd name="T34" fmla="*/ 6 w 22"/>
                  <a:gd name="T35" fmla="*/ 10 h 21"/>
                  <a:gd name="T36" fmla="*/ 0 w 22"/>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6" name="Freeform 352"/>
              <p:cNvSpPr>
                <a:spLocks/>
              </p:cNvSpPr>
              <p:nvPr/>
            </p:nvSpPr>
            <p:spPr bwMode="auto">
              <a:xfrm>
                <a:off x="616" y="2154"/>
                <a:ext cx="21" cy="9"/>
              </a:xfrm>
              <a:custGeom>
                <a:avLst/>
                <a:gdLst>
                  <a:gd name="T0" fmla="*/ 0 w 21"/>
                  <a:gd name="T1" fmla="*/ 5 h 9"/>
                  <a:gd name="T2" fmla="*/ 1 w 21"/>
                  <a:gd name="T3" fmla="*/ 5 h 9"/>
                  <a:gd name="T4" fmla="*/ 3 w 21"/>
                  <a:gd name="T5" fmla="*/ 6 h 9"/>
                  <a:gd name="T6" fmla="*/ 5 w 21"/>
                  <a:gd name="T7" fmla="*/ 6 h 9"/>
                  <a:gd name="T8" fmla="*/ 9 w 21"/>
                  <a:gd name="T9" fmla="*/ 6 h 9"/>
                  <a:gd name="T10" fmla="*/ 12 w 21"/>
                  <a:gd name="T11" fmla="*/ 5 h 9"/>
                  <a:gd name="T12" fmla="*/ 16 w 21"/>
                  <a:gd name="T13" fmla="*/ 5 h 9"/>
                  <a:gd name="T14" fmla="*/ 19 w 21"/>
                  <a:gd name="T15" fmla="*/ 3 h 9"/>
                  <a:gd name="T16" fmla="*/ 21 w 21"/>
                  <a:gd name="T17" fmla="*/ 0 h 9"/>
                  <a:gd name="T18" fmla="*/ 21 w 21"/>
                  <a:gd name="T19" fmla="*/ 1 h 9"/>
                  <a:gd name="T20" fmla="*/ 20 w 21"/>
                  <a:gd name="T21" fmla="*/ 3 h 9"/>
                  <a:gd name="T22" fmla="*/ 18 w 21"/>
                  <a:gd name="T23" fmla="*/ 5 h 9"/>
                  <a:gd name="T24" fmla="*/ 15 w 21"/>
                  <a:gd name="T25" fmla="*/ 7 h 9"/>
                  <a:gd name="T26" fmla="*/ 12 w 21"/>
                  <a:gd name="T27" fmla="*/ 9 h 9"/>
                  <a:gd name="T28" fmla="*/ 8 w 21"/>
                  <a:gd name="T29" fmla="*/ 9 h 9"/>
                  <a:gd name="T30" fmla="*/ 4 w 21"/>
                  <a:gd name="T31" fmla="*/ 9 h 9"/>
                  <a:gd name="T32" fmla="*/ 0 w 21"/>
                  <a:gd name="T33" fmla="*/ 5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7" name="Freeform 353"/>
              <p:cNvSpPr>
                <a:spLocks/>
              </p:cNvSpPr>
              <p:nvPr/>
            </p:nvSpPr>
            <p:spPr bwMode="auto">
              <a:xfrm>
                <a:off x="648" y="2145"/>
                <a:ext cx="24" cy="17"/>
              </a:xfrm>
              <a:custGeom>
                <a:avLst/>
                <a:gdLst>
                  <a:gd name="T0" fmla="*/ 0 w 24"/>
                  <a:gd name="T1" fmla="*/ 10 h 17"/>
                  <a:gd name="T2" fmla="*/ 0 w 24"/>
                  <a:gd name="T3" fmla="*/ 9 h 17"/>
                  <a:gd name="T4" fmla="*/ 3 w 24"/>
                  <a:gd name="T5" fmla="*/ 6 h 17"/>
                  <a:gd name="T6" fmla="*/ 6 w 24"/>
                  <a:gd name="T7" fmla="*/ 3 h 17"/>
                  <a:gd name="T8" fmla="*/ 10 w 24"/>
                  <a:gd name="T9" fmla="*/ 1 h 17"/>
                  <a:gd name="T10" fmla="*/ 14 w 24"/>
                  <a:gd name="T11" fmla="*/ 0 h 17"/>
                  <a:gd name="T12" fmla="*/ 18 w 24"/>
                  <a:gd name="T13" fmla="*/ 1 h 17"/>
                  <a:gd name="T14" fmla="*/ 22 w 24"/>
                  <a:gd name="T15" fmla="*/ 5 h 17"/>
                  <a:gd name="T16" fmla="*/ 24 w 24"/>
                  <a:gd name="T17" fmla="*/ 14 h 17"/>
                  <a:gd name="T18" fmla="*/ 22 w 24"/>
                  <a:gd name="T19" fmla="*/ 17 h 17"/>
                  <a:gd name="T20" fmla="*/ 22 w 24"/>
                  <a:gd name="T21" fmla="*/ 16 h 17"/>
                  <a:gd name="T22" fmla="*/ 22 w 24"/>
                  <a:gd name="T23" fmla="*/ 14 h 17"/>
                  <a:gd name="T24" fmla="*/ 21 w 24"/>
                  <a:gd name="T25" fmla="*/ 12 h 17"/>
                  <a:gd name="T26" fmla="*/ 19 w 24"/>
                  <a:gd name="T27" fmla="*/ 9 h 17"/>
                  <a:gd name="T28" fmla="*/ 18 w 24"/>
                  <a:gd name="T29" fmla="*/ 7 h 17"/>
                  <a:gd name="T30" fmla="*/ 16 w 24"/>
                  <a:gd name="T31" fmla="*/ 5 h 17"/>
                  <a:gd name="T32" fmla="*/ 13 w 24"/>
                  <a:gd name="T33" fmla="*/ 4 h 17"/>
                  <a:gd name="T34" fmla="*/ 10 w 24"/>
                  <a:gd name="T35" fmla="*/ 5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8" name="Freeform 354"/>
              <p:cNvSpPr>
                <a:spLocks/>
              </p:cNvSpPr>
              <p:nvPr/>
            </p:nvSpPr>
            <p:spPr bwMode="auto">
              <a:xfrm>
                <a:off x="652" y="2151"/>
                <a:ext cx="20" cy="11"/>
              </a:xfrm>
              <a:custGeom>
                <a:avLst/>
                <a:gdLst>
                  <a:gd name="T0" fmla="*/ 0 w 20"/>
                  <a:gd name="T1" fmla="*/ 0 h 11"/>
                  <a:gd name="T2" fmla="*/ 0 w 20"/>
                  <a:gd name="T3" fmla="*/ 0 h 11"/>
                  <a:gd name="T4" fmla="*/ 2 w 20"/>
                  <a:gd name="T5" fmla="*/ 2 h 11"/>
                  <a:gd name="T6" fmla="*/ 4 w 20"/>
                  <a:gd name="T7" fmla="*/ 4 h 11"/>
                  <a:gd name="T8" fmla="*/ 7 w 20"/>
                  <a:gd name="T9" fmla="*/ 6 h 11"/>
                  <a:gd name="T10" fmla="*/ 10 w 20"/>
                  <a:gd name="T11" fmla="*/ 8 h 11"/>
                  <a:gd name="T12" fmla="*/ 13 w 20"/>
                  <a:gd name="T13" fmla="*/ 9 h 11"/>
                  <a:gd name="T14" fmla="*/ 16 w 20"/>
                  <a:gd name="T15" fmla="*/ 10 h 11"/>
                  <a:gd name="T16" fmla="*/ 20 w 20"/>
                  <a:gd name="T17" fmla="*/ 9 h 11"/>
                  <a:gd name="T18" fmla="*/ 19 w 20"/>
                  <a:gd name="T19" fmla="*/ 10 h 11"/>
                  <a:gd name="T20" fmla="*/ 17 w 20"/>
                  <a:gd name="T21" fmla="*/ 11 h 11"/>
                  <a:gd name="T22" fmla="*/ 14 w 20"/>
                  <a:gd name="T23" fmla="*/ 11 h 11"/>
                  <a:gd name="T24" fmla="*/ 11 w 20"/>
                  <a:gd name="T25" fmla="*/ 11 h 11"/>
                  <a:gd name="T26" fmla="*/ 8 w 20"/>
                  <a:gd name="T27" fmla="*/ 10 h 11"/>
                  <a:gd name="T28" fmla="*/ 5 w 20"/>
                  <a:gd name="T29" fmla="*/ 8 h 11"/>
                  <a:gd name="T30" fmla="*/ 2 w 20"/>
                  <a:gd name="T31" fmla="*/ 5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39" name="Freeform 355"/>
              <p:cNvSpPr>
                <a:spLocks/>
              </p:cNvSpPr>
              <p:nvPr/>
            </p:nvSpPr>
            <p:spPr bwMode="auto">
              <a:xfrm>
                <a:off x="624" y="2231"/>
                <a:ext cx="11" cy="18"/>
              </a:xfrm>
              <a:custGeom>
                <a:avLst/>
                <a:gdLst>
                  <a:gd name="T0" fmla="*/ 3 w 11"/>
                  <a:gd name="T1" fmla="*/ 0 h 18"/>
                  <a:gd name="T2" fmla="*/ 3 w 11"/>
                  <a:gd name="T3" fmla="*/ 3 h 18"/>
                  <a:gd name="T4" fmla="*/ 1 w 11"/>
                  <a:gd name="T5" fmla="*/ 10 h 18"/>
                  <a:gd name="T6" fmla="*/ 0 w 11"/>
                  <a:gd name="T7" fmla="*/ 16 h 18"/>
                  <a:gd name="T8" fmla="*/ 1 w 11"/>
                  <a:gd name="T9" fmla="*/ 18 h 18"/>
                  <a:gd name="T10" fmla="*/ 1 w 11"/>
                  <a:gd name="T11" fmla="*/ 17 h 18"/>
                  <a:gd name="T12" fmla="*/ 3 w 11"/>
                  <a:gd name="T13" fmla="*/ 16 h 18"/>
                  <a:gd name="T14" fmla="*/ 5 w 11"/>
                  <a:gd name="T15" fmla="*/ 13 h 18"/>
                  <a:gd name="T16" fmla="*/ 6 w 11"/>
                  <a:gd name="T17" fmla="*/ 10 h 18"/>
                  <a:gd name="T18" fmla="*/ 8 w 11"/>
                  <a:gd name="T19" fmla="*/ 8 h 18"/>
                  <a:gd name="T20" fmla="*/ 10 w 11"/>
                  <a:gd name="T21" fmla="*/ 6 h 18"/>
                  <a:gd name="T22" fmla="*/ 11 w 11"/>
                  <a:gd name="T23" fmla="*/ 4 h 18"/>
                  <a:gd name="T24" fmla="*/ 11 w 11"/>
                  <a:gd name="T25" fmla="*/ 3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0" name="Freeform 356"/>
              <p:cNvSpPr>
                <a:spLocks/>
              </p:cNvSpPr>
              <p:nvPr/>
            </p:nvSpPr>
            <p:spPr bwMode="auto">
              <a:xfrm>
                <a:off x="662" y="2217"/>
                <a:ext cx="12" cy="18"/>
              </a:xfrm>
              <a:custGeom>
                <a:avLst/>
                <a:gdLst>
                  <a:gd name="T0" fmla="*/ 0 w 12"/>
                  <a:gd name="T1" fmla="*/ 7 h 18"/>
                  <a:gd name="T2" fmla="*/ 1 w 12"/>
                  <a:gd name="T3" fmla="*/ 7 h 18"/>
                  <a:gd name="T4" fmla="*/ 2 w 12"/>
                  <a:gd name="T5" fmla="*/ 9 h 18"/>
                  <a:gd name="T6" fmla="*/ 4 w 12"/>
                  <a:gd name="T7" fmla="*/ 11 h 18"/>
                  <a:gd name="T8" fmla="*/ 6 w 12"/>
                  <a:gd name="T9" fmla="*/ 13 h 18"/>
                  <a:gd name="T10" fmla="*/ 8 w 12"/>
                  <a:gd name="T11" fmla="*/ 15 h 18"/>
                  <a:gd name="T12" fmla="*/ 10 w 12"/>
                  <a:gd name="T13" fmla="*/ 17 h 18"/>
                  <a:gd name="T14" fmla="*/ 12 w 12"/>
                  <a:gd name="T15" fmla="*/ 18 h 18"/>
                  <a:gd name="T16" fmla="*/ 12 w 12"/>
                  <a:gd name="T17" fmla="*/ 18 h 18"/>
                  <a:gd name="T18" fmla="*/ 12 w 12"/>
                  <a:gd name="T19" fmla="*/ 14 h 18"/>
                  <a:gd name="T20" fmla="*/ 10 w 12"/>
                  <a:gd name="T21" fmla="*/ 8 h 18"/>
                  <a:gd name="T22" fmla="*/ 8 w 12"/>
                  <a:gd name="T23" fmla="*/ 3 h 18"/>
                  <a:gd name="T24" fmla="*/ 7 w 12"/>
                  <a:gd name="T25" fmla="*/ 0 h 18"/>
                  <a:gd name="T26" fmla="*/ 0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1" name="Rectangle 357"/>
              <p:cNvSpPr>
                <a:spLocks noChangeArrowheads="1"/>
              </p:cNvSpPr>
              <p:nvPr/>
            </p:nvSpPr>
            <p:spPr bwMode="auto">
              <a:xfrm>
                <a:off x="621" y="2139"/>
                <a:ext cx="4" cy="7"/>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1742" name="Freeform 358"/>
              <p:cNvSpPr>
                <a:spLocks/>
              </p:cNvSpPr>
              <p:nvPr/>
            </p:nvSpPr>
            <p:spPr bwMode="auto">
              <a:xfrm>
                <a:off x="664" y="2137"/>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3" name="Freeform 359"/>
              <p:cNvSpPr>
                <a:spLocks/>
              </p:cNvSpPr>
              <p:nvPr/>
            </p:nvSpPr>
            <p:spPr bwMode="auto">
              <a:xfrm>
                <a:off x="787" y="2212"/>
                <a:ext cx="7" cy="11"/>
              </a:xfrm>
              <a:custGeom>
                <a:avLst/>
                <a:gdLst>
                  <a:gd name="T0" fmla="*/ 7 w 7"/>
                  <a:gd name="T1" fmla="*/ 6 h 11"/>
                  <a:gd name="T2" fmla="*/ 6 w 7"/>
                  <a:gd name="T3" fmla="*/ 7 h 11"/>
                  <a:gd name="T4" fmla="*/ 6 w 7"/>
                  <a:gd name="T5" fmla="*/ 9 h 11"/>
                  <a:gd name="T6" fmla="*/ 5 w 7"/>
                  <a:gd name="T7" fmla="*/ 10 h 11"/>
                  <a:gd name="T8" fmla="*/ 3 w 7"/>
                  <a:gd name="T9" fmla="*/ 11 h 11"/>
                  <a:gd name="T10" fmla="*/ 2 w 7"/>
                  <a:gd name="T11" fmla="*/ 10 h 11"/>
                  <a:gd name="T12" fmla="*/ 1 w 7"/>
                  <a:gd name="T13" fmla="*/ 9 h 11"/>
                  <a:gd name="T14" fmla="*/ 0 w 7"/>
                  <a:gd name="T15" fmla="*/ 7 h 11"/>
                  <a:gd name="T16" fmla="*/ 0 w 7"/>
                  <a:gd name="T17" fmla="*/ 6 h 11"/>
                  <a:gd name="T18" fmla="*/ 0 w 7"/>
                  <a:gd name="T19" fmla="*/ 4 h 11"/>
                  <a:gd name="T20" fmla="*/ 1 w 7"/>
                  <a:gd name="T21" fmla="*/ 2 h 11"/>
                  <a:gd name="T22" fmla="*/ 2 w 7"/>
                  <a:gd name="T23" fmla="*/ 1 h 11"/>
                  <a:gd name="T24" fmla="*/ 3 w 7"/>
                  <a:gd name="T25" fmla="*/ 0 h 11"/>
                  <a:gd name="T26" fmla="*/ 5 w 7"/>
                  <a:gd name="T27" fmla="*/ 1 h 11"/>
                  <a:gd name="T28" fmla="*/ 6 w 7"/>
                  <a:gd name="T29" fmla="*/ 2 h 11"/>
                  <a:gd name="T30" fmla="*/ 6 w 7"/>
                  <a:gd name="T31" fmla="*/ 4 h 11"/>
                  <a:gd name="T32" fmla="*/ 7 w 7"/>
                  <a:gd name="T33" fmla="*/ 6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4" name="Freeform 360"/>
              <p:cNvSpPr>
                <a:spLocks/>
              </p:cNvSpPr>
              <p:nvPr/>
            </p:nvSpPr>
            <p:spPr bwMode="auto">
              <a:xfrm>
                <a:off x="800" y="2205"/>
                <a:ext cx="21" cy="34"/>
              </a:xfrm>
              <a:custGeom>
                <a:avLst/>
                <a:gdLst>
                  <a:gd name="T0" fmla="*/ 6 w 21"/>
                  <a:gd name="T1" fmla="*/ 0 h 34"/>
                  <a:gd name="T2" fmla="*/ 5 w 21"/>
                  <a:gd name="T3" fmla="*/ 1 h 34"/>
                  <a:gd name="T4" fmla="*/ 4 w 21"/>
                  <a:gd name="T5" fmla="*/ 3 h 34"/>
                  <a:gd name="T6" fmla="*/ 2 w 21"/>
                  <a:gd name="T7" fmla="*/ 8 h 34"/>
                  <a:gd name="T8" fmla="*/ 1 w 21"/>
                  <a:gd name="T9" fmla="*/ 13 h 34"/>
                  <a:gd name="T10" fmla="*/ 0 w 21"/>
                  <a:gd name="T11" fmla="*/ 19 h 34"/>
                  <a:gd name="T12" fmla="*/ 0 w 21"/>
                  <a:gd name="T13" fmla="*/ 24 h 34"/>
                  <a:gd name="T14" fmla="*/ 1 w 21"/>
                  <a:gd name="T15" fmla="*/ 30 h 34"/>
                  <a:gd name="T16" fmla="*/ 5 w 21"/>
                  <a:gd name="T17" fmla="*/ 34 h 34"/>
                  <a:gd name="T18" fmla="*/ 21 w 21"/>
                  <a:gd name="T19" fmla="*/ 26 h 34"/>
                  <a:gd name="T20" fmla="*/ 7 w 21"/>
                  <a:gd name="T21" fmla="*/ 26 h 34"/>
                  <a:gd name="T22" fmla="*/ 6 w 21"/>
                  <a:gd name="T23" fmla="*/ 24 h 34"/>
                  <a:gd name="T24" fmla="*/ 4 w 21"/>
                  <a:gd name="T25" fmla="*/ 18 h 34"/>
                  <a:gd name="T26" fmla="*/ 4 w 21"/>
                  <a:gd name="T27" fmla="*/ 9 h 34"/>
                  <a:gd name="T28" fmla="*/ 6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5" name="Freeform 361"/>
              <p:cNvSpPr>
                <a:spLocks/>
              </p:cNvSpPr>
              <p:nvPr/>
            </p:nvSpPr>
            <p:spPr bwMode="auto">
              <a:xfrm>
                <a:off x="829" y="2237"/>
                <a:ext cx="12" cy="6"/>
              </a:xfrm>
              <a:custGeom>
                <a:avLst/>
                <a:gdLst>
                  <a:gd name="T0" fmla="*/ 12 w 12"/>
                  <a:gd name="T1" fmla="*/ 3 h 6"/>
                  <a:gd name="T2" fmla="*/ 11 w 12"/>
                  <a:gd name="T3" fmla="*/ 4 h 6"/>
                  <a:gd name="T4" fmla="*/ 10 w 12"/>
                  <a:gd name="T5" fmla="*/ 5 h 6"/>
                  <a:gd name="T6" fmla="*/ 8 w 12"/>
                  <a:gd name="T7" fmla="*/ 6 h 6"/>
                  <a:gd name="T8" fmla="*/ 6 w 12"/>
                  <a:gd name="T9" fmla="*/ 6 h 6"/>
                  <a:gd name="T10" fmla="*/ 4 w 12"/>
                  <a:gd name="T11" fmla="*/ 6 h 6"/>
                  <a:gd name="T12" fmla="*/ 2 w 12"/>
                  <a:gd name="T13" fmla="*/ 5 h 6"/>
                  <a:gd name="T14" fmla="*/ 0 w 12"/>
                  <a:gd name="T15" fmla="*/ 4 h 6"/>
                  <a:gd name="T16" fmla="*/ 0 w 12"/>
                  <a:gd name="T17" fmla="*/ 3 h 6"/>
                  <a:gd name="T18" fmla="*/ 0 w 12"/>
                  <a:gd name="T19" fmla="*/ 2 h 6"/>
                  <a:gd name="T20" fmla="*/ 2 w 12"/>
                  <a:gd name="T21" fmla="*/ 1 h 6"/>
                  <a:gd name="T22" fmla="*/ 4 w 12"/>
                  <a:gd name="T23" fmla="*/ 1 h 6"/>
                  <a:gd name="T24" fmla="*/ 6 w 12"/>
                  <a:gd name="T25" fmla="*/ 0 h 6"/>
                  <a:gd name="T26" fmla="*/ 8 w 12"/>
                  <a:gd name="T27" fmla="*/ 1 h 6"/>
                  <a:gd name="T28" fmla="*/ 10 w 12"/>
                  <a:gd name="T29" fmla="*/ 1 h 6"/>
                  <a:gd name="T30" fmla="*/ 11 w 12"/>
                  <a:gd name="T31" fmla="*/ 2 h 6"/>
                  <a:gd name="T32" fmla="*/ 12 w 12"/>
                  <a:gd name="T33" fmla="*/ 3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6" name="Freeform 362"/>
              <p:cNvSpPr>
                <a:spLocks/>
              </p:cNvSpPr>
              <p:nvPr/>
            </p:nvSpPr>
            <p:spPr bwMode="auto">
              <a:xfrm>
                <a:off x="762" y="2243"/>
                <a:ext cx="153" cy="98"/>
              </a:xfrm>
              <a:custGeom>
                <a:avLst/>
                <a:gdLst>
                  <a:gd name="T0" fmla="*/ 30 w 153"/>
                  <a:gd name="T1" fmla="*/ 27 h 98"/>
                  <a:gd name="T2" fmla="*/ 21 w 153"/>
                  <a:gd name="T3" fmla="*/ 37 h 98"/>
                  <a:gd name="T4" fmla="*/ 9 w 153"/>
                  <a:gd name="T5" fmla="*/ 52 h 98"/>
                  <a:gd name="T6" fmla="*/ 1 w 153"/>
                  <a:gd name="T7" fmla="*/ 62 h 98"/>
                  <a:gd name="T8" fmla="*/ 2 w 153"/>
                  <a:gd name="T9" fmla="*/ 65 h 98"/>
                  <a:gd name="T10" fmla="*/ 8 w 153"/>
                  <a:gd name="T11" fmla="*/ 65 h 98"/>
                  <a:gd name="T12" fmla="*/ 19 w 153"/>
                  <a:gd name="T13" fmla="*/ 68 h 98"/>
                  <a:gd name="T14" fmla="*/ 30 w 153"/>
                  <a:gd name="T15" fmla="*/ 76 h 98"/>
                  <a:gd name="T16" fmla="*/ 36 w 153"/>
                  <a:gd name="T17" fmla="*/ 82 h 98"/>
                  <a:gd name="T18" fmla="*/ 39 w 153"/>
                  <a:gd name="T19" fmla="*/ 81 h 98"/>
                  <a:gd name="T20" fmla="*/ 46 w 153"/>
                  <a:gd name="T21" fmla="*/ 79 h 98"/>
                  <a:gd name="T22" fmla="*/ 55 w 153"/>
                  <a:gd name="T23" fmla="*/ 77 h 98"/>
                  <a:gd name="T24" fmla="*/ 67 w 153"/>
                  <a:gd name="T25" fmla="*/ 77 h 98"/>
                  <a:gd name="T26" fmla="*/ 81 w 153"/>
                  <a:gd name="T27" fmla="*/ 79 h 98"/>
                  <a:gd name="T28" fmla="*/ 98 w 153"/>
                  <a:gd name="T29" fmla="*/ 83 h 98"/>
                  <a:gd name="T30" fmla="*/ 117 w 153"/>
                  <a:gd name="T31" fmla="*/ 92 h 98"/>
                  <a:gd name="T32" fmla="*/ 128 w 153"/>
                  <a:gd name="T33" fmla="*/ 97 h 98"/>
                  <a:gd name="T34" fmla="*/ 135 w 153"/>
                  <a:gd name="T35" fmla="*/ 93 h 98"/>
                  <a:gd name="T36" fmla="*/ 145 w 153"/>
                  <a:gd name="T37" fmla="*/ 87 h 98"/>
                  <a:gd name="T38" fmla="*/ 152 w 153"/>
                  <a:gd name="T39" fmla="*/ 81 h 98"/>
                  <a:gd name="T40" fmla="*/ 152 w 153"/>
                  <a:gd name="T41" fmla="*/ 76 h 98"/>
                  <a:gd name="T42" fmla="*/ 150 w 153"/>
                  <a:gd name="T43" fmla="*/ 55 h 98"/>
                  <a:gd name="T44" fmla="*/ 147 w 153"/>
                  <a:gd name="T45" fmla="*/ 27 h 98"/>
                  <a:gd name="T46" fmla="*/ 144 w 153"/>
                  <a:gd name="T47" fmla="*/ 7 h 98"/>
                  <a:gd name="T48" fmla="*/ 105 w 153"/>
                  <a:gd name="T49" fmla="*/ 0 h 98"/>
                  <a:gd name="T50" fmla="*/ 127 w 153"/>
                  <a:gd name="T51" fmla="*/ 19 h 98"/>
                  <a:gd name="T52" fmla="*/ 125 w 153"/>
                  <a:gd name="T53" fmla="*/ 79 h 98"/>
                  <a:gd name="T54" fmla="*/ 123 w 153"/>
                  <a:gd name="T55" fmla="*/ 78 h 98"/>
                  <a:gd name="T56" fmla="*/ 117 w 153"/>
                  <a:gd name="T57" fmla="*/ 75 h 98"/>
                  <a:gd name="T58" fmla="*/ 108 w 153"/>
                  <a:gd name="T59" fmla="*/ 71 h 98"/>
                  <a:gd name="T60" fmla="*/ 98 w 153"/>
                  <a:gd name="T61" fmla="*/ 68 h 98"/>
                  <a:gd name="T62" fmla="*/ 86 w 153"/>
                  <a:gd name="T63" fmla="*/ 65 h 98"/>
                  <a:gd name="T64" fmla="*/ 73 w 153"/>
                  <a:gd name="T65" fmla="*/ 63 h 98"/>
                  <a:gd name="T66" fmla="*/ 60 w 153"/>
                  <a:gd name="T67" fmla="*/ 63 h 98"/>
                  <a:gd name="T68" fmla="*/ 49 w 153"/>
                  <a:gd name="T69" fmla="*/ 66 h 98"/>
                  <a:gd name="T70" fmla="*/ 37 w 153"/>
                  <a:gd name="T71" fmla="*/ 69 h 98"/>
                  <a:gd name="T72" fmla="*/ 34 w 153"/>
                  <a:gd name="T73" fmla="*/ 64 h 98"/>
                  <a:gd name="T74" fmla="*/ 27 w 153"/>
                  <a:gd name="T75" fmla="*/ 58 h 98"/>
                  <a:gd name="T76" fmla="*/ 19 w 153"/>
                  <a:gd name="T77" fmla="*/ 54 h 98"/>
                  <a:gd name="T78" fmla="*/ 44 w 153"/>
                  <a:gd name="T79" fmla="*/ 25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7" name="Freeform 363"/>
              <p:cNvSpPr>
                <a:spLocks/>
              </p:cNvSpPr>
              <p:nvPr/>
            </p:nvSpPr>
            <p:spPr bwMode="auto">
              <a:xfrm>
                <a:off x="834" y="2276"/>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3 w 12"/>
                  <a:gd name="T17" fmla="*/ 6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8" name="Freeform 364"/>
              <p:cNvSpPr>
                <a:spLocks/>
              </p:cNvSpPr>
              <p:nvPr/>
            </p:nvSpPr>
            <p:spPr bwMode="auto">
              <a:xfrm>
                <a:off x="866" y="2295"/>
                <a:ext cx="12" cy="13"/>
              </a:xfrm>
              <a:custGeom>
                <a:avLst/>
                <a:gdLst>
                  <a:gd name="T0" fmla="*/ 4 w 12"/>
                  <a:gd name="T1" fmla="*/ 4 h 13"/>
                  <a:gd name="T2" fmla="*/ 7 w 12"/>
                  <a:gd name="T3" fmla="*/ 0 h 13"/>
                  <a:gd name="T4" fmla="*/ 8 w 12"/>
                  <a:gd name="T5" fmla="*/ 5 h 13"/>
                  <a:gd name="T6" fmla="*/ 12 w 12"/>
                  <a:gd name="T7" fmla="*/ 5 h 13"/>
                  <a:gd name="T8" fmla="*/ 8 w 12"/>
                  <a:gd name="T9" fmla="*/ 9 h 13"/>
                  <a:gd name="T10" fmla="*/ 8 w 12"/>
                  <a:gd name="T11" fmla="*/ 13 h 13"/>
                  <a:gd name="T12" fmla="*/ 5 w 12"/>
                  <a:gd name="T13" fmla="*/ 9 h 13"/>
                  <a:gd name="T14" fmla="*/ 1 w 12"/>
                  <a:gd name="T15" fmla="*/ 10 h 13"/>
                  <a:gd name="T16" fmla="*/ 2 w 12"/>
                  <a:gd name="T17" fmla="*/ 6 h 13"/>
                  <a:gd name="T18" fmla="*/ 0 w 12"/>
                  <a:gd name="T19" fmla="*/ 3 h 13"/>
                  <a:gd name="T20" fmla="*/ 4 w 12"/>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49" name="Freeform 365"/>
              <p:cNvSpPr>
                <a:spLocks/>
              </p:cNvSpPr>
              <p:nvPr/>
            </p:nvSpPr>
            <p:spPr bwMode="auto">
              <a:xfrm>
                <a:off x="865" y="2264"/>
                <a:ext cx="13" cy="12"/>
              </a:xfrm>
              <a:custGeom>
                <a:avLst/>
                <a:gdLst>
                  <a:gd name="T0" fmla="*/ 4 w 13"/>
                  <a:gd name="T1" fmla="*/ 3 h 12"/>
                  <a:gd name="T2" fmla="*/ 8 w 13"/>
                  <a:gd name="T3" fmla="*/ 0 h 12"/>
                  <a:gd name="T4" fmla="*/ 9 w 13"/>
                  <a:gd name="T5" fmla="*/ 4 h 12"/>
                  <a:gd name="T6" fmla="*/ 13 w 13"/>
                  <a:gd name="T7" fmla="*/ 5 h 12"/>
                  <a:gd name="T8" fmla="*/ 9 w 13"/>
                  <a:gd name="T9" fmla="*/ 8 h 12"/>
                  <a:gd name="T10" fmla="*/ 9 w 13"/>
                  <a:gd name="T11" fmla="*/ 12 h 12"/>
                  <a:gd name="T12" fmla="*/ 6 w 13"/>
                  <a:gd name="T13" fmla="*/ 8 h 12"/>
                  <a:gd name="T14" fmla="*/ 1 w 13"/>
                  <a:gd name="T15" fmla="*/ 9 h 12"/>
                  <a:gd name="T16" fmla="*/ 3 w 13"/>
                  <a:gd name="T17" fmla="*/ 5 h 12"/>
                  <a:gd name="T18" fmla="*/ 0 w 13"/>
                  <a:gd name="T19" fmla="*/ 3 h 12"/>
                  <a:gd name="T20" fmla="*/ 4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0" name="Freeform 366"/>
              <p:cNvSpPr>
                <a:spLocks/>
              </p:cNvSpPr>
              <p:nvPr/>
            </p:nvSpPr>
            <p:spPr bwMode="auto">
              <a:xfrm>
                <a:off x="804" y="2290"/>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2 w 12"/>
                  <a:gd name="T17" fmla="*/ 5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1" name="Freeform 367"/>
              <p:cNvSpPr>
                <a:spLocks/>
              </p:cNvSpPr>
              <p:nvPr/>
            </p:nvSpPr>
            <p:spPr bwMode="auto">
              <a:xfrm>
                <a:off x="800" y="2269"/>
                <a:ext cx="12" cy="11"/>
              </a:xfrm>
              <a:custGeom>
                <a:avLst/>
                <a:gdLst>
                  <a:gd name="T0" fmla="*/ 3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5 w 12"/>
                  <a:gd name="T13" fmla="*/ 8 h 11"/>
                  <a:gd name="T14" fmla="*/ 1 w 12"/>
                  <a:gd name="T15" fmla="*/ 9 h 11"/>
                  <a:gd name="T16" fmla="*/ 2 w 12"/>
                  <a:gd name="T17" fmla="*/ 5 h 11"/>
                  <a:gd name="T18" fmla="*/ 0 w 12"/>
                  <a:gd name="T19" fmla="*/ 3 h 11"/>
                  <a:gd name="T20" fmla="*/ 3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2" name="Freeform 368"/>
              <p:cNvSpPr>
                <a:spLocks/>
              </p:cNvSpPr>
              <p:nvPr/>
            </p:nvSpPr>
            <p:spPr bwMode="auto">
              <a:xfrm>
                <a:off x="838" y="2256"/>
                <a:ext cx="12" cy="11"/>
              </a:xfrm>
              <a:custGeom>
                <a:avLst/>
                <a:gdLst>
                  <a:gd name="T0" fmla="*/ 4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6 w 12"/>
                  <a:gd name="T13" fmla="*/ 8 h 11"/>
                  <a:gd name="T14" fmla="*/ 1 w 12"/>
                  <a:gd name="T15" fmla="*/ 9 h 11"/>
                  <a:gd name="T16" fmla="*/ 3 w 12"/>
                  <a:gd name="T17" fmla="*/ 5 h 11"/>
                  <a:gd name="T18" fmla="*/ 0 w 12"/>
                  <a:gd name="T19" fmla="*/ 3 h 11"/>
                  <a:gd name="T20" fmla="*/ 4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3" name="Freeform 369"/>
              <p:cNvSpPr>
                <a:spLocks/>
              </p:cNvSpPr>
              <p:nvPr/>
            </p:nvSpPr>
            <p:spPr bwMode="auto">
              <a:xfrm>
                <a:off x="840" y="2299"/>
                <a:ext cx="11" cy="12"/>
              </a:xfrm>
              <a:custGeom>
                <a:avLst/>
                <a:gdLst>
                  <a:gd name="T0" fmla="*/ 4 w 11"/>
                  <a:gd name="T1" fmla="*/ 3 h 12"/>
                  <a:gd name="T2" fmla="*/ 6 w 11"/>
                  <a:gd name="T3" fmla="*/ 0 h 12"/>
                  <a:gd name="T4" fmla="*/ 8 w 11"/>
                  <a:gd name="T5" fmla="*/ 4 h 12"/>
                  <a:gd name="T6" fmla="*/ 11 w 11"/>
                  <a:gd name="T7" fmla="*/ 5 h 12"/>
                  <a:gd name="T8" fmla="*/ 8 w 11"/>
                  <a:gd name="T9" fmla="*/ 8 h 12"/>
                  <a:gd name="T10" fmla="*/ 8 w 11"/>
                  <a:gd name="T11" fmla="*/ 12 h 12"/>
                  <a:gd name="T12" fmla="*/ 5 w 11"/>
                  <a:gd name="T13" fmla="*/ 9 h 12"/>
                  <a:gd name="T14" fmla="*/ 1 w 11"/>
                  <a:gd name="T15" fmla="*/ 10 h 12"/>
                  <a:gd name="T16" fmla="*/ 2 w 11"/>
                  <a:gd name="T17" fmla="*/ 6 h 12"/>
                  <a:gd name="T18" fmla="*/ 0 w 11"/>
                  <a:gd name="T19" fmla="*/ 3 h 12"/>
                  <a:gd name="T20" fmla="*/ 4 w 11"/>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4" name="Freeform 370"/>
              <p:cNvSpPr>
                <a:spLocks/>
              </p:cNvSpPr>
              <p:nvPr/>
            </p:nvSpPr>
            <p:spPr bwMode="auto">
              <a:xfrm>
                <a:off x="886" y="2277"/>
                <a:ext cx="11" cy="13"/>
              </a:xfrm>
              <a:custGeom>
                <a:avLst/>
                <a:gdLst>
                  <a:gd name="T0" fmla="*/ 3 w 11"/>
                  <a:gd name="T1" fmla="*/ 4 h 13"/>
                  <a:gd name="T2" fmla="*/ 7 w 11"/>
                  <a:gd name="T3" fmla="*/ 0 h 13"/>
                  <a:gd name="T4" fmla="*/ 8 w 11"/>
                  <a:gd name="T5" fmla="*/ 5 h 13"/>
                  <a:gd name="T6" fmla="*/ 11 w 11"/>
                  <a:gd name="T7" fmla="*/ 5 h 13"/>
                  <a:gd name="T8" fmla="*/ 8 w 11"/>
                  <a:gd name="T9" fmla="*/ 9 h 13"/>
                  <a:gd name="T10" fmla="*/ 8 w 11"/>
                  <a:gd name="T11" fmla="*/ 13 h 13"/>
                  <a:gd name="T12" fmla="*/ 5 w 11"/>
                  <a:gd name="T13" fmla="*/ 9 h 13"/>
                  <a:gd name="T14" fmla="*/ 0 w 11"/>
                  <a:gd name="T15" fmla="*/ 10 h 13"/>
                  <a:gd name="T16" fmla="*/ 2 w 11"/>
                  <a:gd name="T17" fmla="*/ 6 h 13"/>
                  <a:gd name="T18" fmla="*/ 0 w 11"/>
                  <a:gd name="T19" fmla="*/ 3 h 13"/>
                  <a:gd name="T20" fmla="*/ 3 w 11"/>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5" name="Freeform 371"/>
              <p:cNvSpPr>
                <a:spLocks/>
              </p:cNvSpPr>
              <p:nvPr/>
            </p:nvSpPr>
            <p:spPr bwMode="auto">
              <a:xfrm>
                <a:off x="529" y="2296"/>
                <a:ext cx="238" cy="47"/>
              </a:xfrm>
              <a:custGeom>
                <a:avLst/>
                <a:gdLst>
                  <a:gd name="T0" fmla="*/ 237 w 238"/>
                  <a:gd name="T1" fmla="*/ 5 h 47"/>
                  <a:gd name="T2" fmla="*/ 232 w 238"/>
                  <a:gd name="T3" fmla="*/ 5 h 47"/>
                  <a:gd name="T4" fmla="*/ 224 w 238"/>
                  <a:gd name="T5" fmla="*/ 3 h 47"/>
                  <a:gd name="T6" fmla="*/ 212 w 238"/>
                  <a:gd name="T7" fmla="*/ 3 h 47"/>
                  <a:gd name="T8" fmla="*/ 200 w 238"/>
                  <a:gd name="T9" fmla="*/ 5 h 47"/>
                  <a:gd name="T10" fmla="*/ 186 w 238"/>
                  <a:gd name="T11" fmla="*/ 9 h 47"/>
                  <a:gd name="T12" fmla="*/ 172 w 238"/>
                  <a:gd name="T13" fmla="*/ 16 h 47"/>
                  <a:gd name="T14" fmla="*/ 160 w 238"/>
                  <a:gd name="T15" fmla="*/ 27 h 47"/>
                  <a:gd name="T16" fmla="*/ 154 w 238"/>
                  <a:gd name="T17" fmla="*/ 34 h 47"/>
                  <a:gd name="T18" fmla="*/ 148 w 238"/>
                  <a:gd name="T19" fmla="*/ 31 h 47"/>
                  <a:gd name="T20" fmla="*/ 137 w 238"/>
                  <a:gd name="T21" fmla="*/ 26 h 47"/>
                  <a:gd name="T22" fmla="*/ 123 w 238"/>
                  <a:gd name="T23" fmla="*/ 21 h 47"/>
                  <a:gd name="T24" fmla="*/ 107 w 238"/>
                  <a:gd name="T25" fmla="*/ 16 h 47"/>
                  <a:gd name="T26" fmla="*/ 91 w 238"/>
                  <a:gd name="T27" fmla="*/ 14 h 47"/>
                  <a:gd name="T28" fmla="*/ 76 w 238"/>
                  <a:gd name="T29" fmla="*/ 15 h 47"/>
                  <a:gd name="T30" fmla="*/ 65 w 238"/>
                  <a:gd name="T31" fmla="*/ 22 h 47"/>
                  <a:gd name="T32" fmla="*/ 61 w 238"/>
                  <a:gd name="T33" fmla="*/ 28 h 47"/>
                  <a:gd name="T34" fmla="*/ 59 w 238"/>
                  <a:gd name="T35" fmla="*/ 24 h 47"/>
                  <a:gd name="T36" fmla="*/ 55 w 238"/>
                  <a:gd name="T37" fmla="*/ 18 h 47"/>
                  <a:gd name="T38" fmla="*/ 49 w 238"/>
                  <a:gd name="T39" fmla="*/ 11 h 47"/>
                  <a:gd name="T40" fmla="*/ 41 w 238"/>
                  <a:gd name="T41" fmla="*/ 5 h 47"/>
                  <a:gd name="T42" fmla="*/ 31 w 238"/>
                  <a:gd name="T43" fmla="*/ 1 h 47"/>
                  <a:gd name="T44" fmla="*/ 20 w 238"/>
                  <a:gd name="T45" fmla="*/ 1 h 47"/>
                  <a:gd name="T46" fmla="*/ 7 w 238"/>
                  <a:gd name="T47" fmla="*/ 8 h 47"/>
                  <a:gd name="T48" fmla="*/ 1 w 238"/>
                  <a:gd name="T49" fmla="*/ 14 h 47"/>
                  <a:gd name="T50" fmla="*/ 4 w 238"/>
                  <a:gd name="T51" fmla="*/ 13 h 47"/>
                  <a:gd name="T52" fmla="*/ 10 w 238"/>
                  <a:gd name="T53" fmla="*/ 12 h 47"/>
                  <a:gd name="T54" fmla="*/ 17 w 238"/>
                  <a:gd name="T55" fmla="*/ 12 h 47"/>
                  <a:gd name="T56" fmla="*/ 26 w 238"/>
                  <a:gd name="T57" fmla="*/ 13 h 47"/>
                  <a:gd name="T58" fmla="*/ 36 w 238"/>
                  <a:gd name="T59" fmla="*/ 17 h 47"/>
                  <a:gd name="T60" fmla="*/ 45 w 238"/>
                  <a:gd name="T61" fmla="*/ 23 h 47"/>
                  <a:gd name="T62" fmla="*/ 54 w 238"/>
                  <a:gd name="T63" fmla="*/ 32 h 47"/>
                  <a:gd name="T64" fmla="*/ 59 w 238"/>
                  <a:gd name="T65" fmla="*/ 38 h 47"/>
                  <a:gd name="T66" fmla="*/ 60 w 238"/>
                  <a:gd name="T67" fmla="*/ 36 h 47"/>
                  <a:gd name="T68" fmla="*/ 63 w 238"/>
                  <a:gd name="T69" fmla="*/ 33 h 47"/>
                  <a:gd name="T70" fmla="*/ 68 w 238"/>
                  <a:gd name="T71" fmla="*/ 30 h 47"/>
                  <a:gd name="T72" fmla="*/ 74 w 238"/>
                  <a:gd name="T73" fmla="*/ 26 h 47"/>
                  <a:gd name="T74" fmla="*/ 82 w 238"/>
                  <a:gd name="T75" fmla="*/ 25 h 47"/>
                  <a:gd name="T76" fmla="*/ 92 w 238"/>
                  <a:gd name="T77" fmla="*/ 25 h 47"/>
                  <a:gd name="T78" fmla="*/ 103 w 238"/>
                  <a:gd name="T79" fmla="*/ 27 h 47"/>
                  <a:gd name="T80" fmla="*/ 149 w 238"/>
                  <a:gd name="T81" fmla="*/ 47 h 47"/>
                  <a:gd name="T82" fmla="*/ 167 w 238"/>
                  <a:gd name="T83" fmla="*/ 46 h 47"/>
                  <a:gd name="T84" fmla="*/ 169 w 238"/>
                  <a:gd name="T85" fmla="*/ 42 h 47"/>
                  <a:gd name="T86" fmla="*/ 173 w 238"/>
                  <a:gd name="T87" fmla="*/ 36 h 47"/>
                  <a:gd name="T88" fmla="*/ 179 w 238"/>
                  <a:gd name="T89" fmla="*/ 28 h 47"/>
                  <a:gd name="T90" fmla="*/ 188 w 238"/>
                  <a:gd name="T91" fmla="*/ 21 h 47"/>
                  <a:gd name="T92" fmla="*/ 199 w 238"/>
                  <a:gd name="T93" fmla="*/ 15 h 47"/>
                  <a:gd name="T94" fmla="*/ 212 w 238"/>
                  <a:gd name="T95" fmla="*/ 12 h 47"/>
                  <a:gd name="T96" fmla="*/ 228 w 238"/>
                  <a:gd name="T97" fmla="*/ 13 h 47"/>
                  <a:gd name="T98" fmla="*/ 238 w 238"/>
                  <a:gd name="T99" fmla="*/ 5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6" name="Freeform 372"/>
              <p:cNvSpPr>
                <a:spLocks/>
              </p:cNvSpPr>
              <p:nvPr/>
            </p:nvSpPr>
            <p:spPr bwMode="auto">
              <a:xfrm>
                <a:off x="897" y="2193"/>
                <a:ext cx="110" cy="318"/>
              </a:xfrm>
              <a:custGeom>
                <a:avLst/>
                <a:gdLst>
                  <a:gd name="T0" fmla="*/ 12 w 110"/>
                  <a:gd name="T1" fmla="*/ 0 h 318"/>
                  <a:gd name="T2" fmla="*/ 17 w 110"/>
                  <a:gd name="T3" fmla="*/ 2 h 318"/>
                  <a:gd name="T4" fmla="*/ 26 w 110"/>
                  <a:gd name="T5" fmla="*/ 6 h 318"/>
                  <a:gd name="T6" fmla="*/ 38 w 110"/>
                  <a:gd name="T7" fmla="*/ 14 h 318"/>
                  <a:gd name="T8" fmla="*/ 51 w 110"/>
                  <a:gd name="T9" fmla="*/ 24 h 318"/>
                  <a:gd name="T10" fmla="*/ 64 w 110"/>
                  <a:gd name="T11" fmla="*/ 37 h 318"/>
                  <a:gd name="T12" fmla="*/ 75 w 110"/>
                  <a:gd name="T13" fmla="*/ 54 h 318"/>
                  <a:gd name="T14" fmla="*/ 82 w 110"/>
                  <a:gd name="T15" fmla="*/ 75 h 318"/>
                  <a:gd name="T16" fmla="*/ 110 w 110"/>
                  <a:gd name="T17" fmla="*/ 106 h 318"/>
                  <a:gd name="T18" fmla="*/ 108 w 110"/>
                  <a:gd name="T19" fmla="*/ 110 h 318"/>
                  <a:gd name="T20" fmla="*/ 99 w 110"/>
                  <a:gd name="T21" fmla="*/ 121 h 318"/>
                  <a:gd name="T22" fmla="*/ 88 w 110"/>
                  <a:gd name="T23" fmla="*/ 139 h 318"/>
                  <a:gd name="T24" fmla="*/ 76 w 110"/>
                  <a:gd name="T25" fmla="*/ 163 h 318"/>
                  <a:gd name="T26" fmla="*/ 65 w 110"/>
                  <a:gd name="T27" fmla="*/ 193 h 318"/>
                  <a:gd name="T28" fmla="*/ 57 w 110"/>
                  <a:gd name="T29" fmla="*/ 229 h 318"/>
                  <a:gd name="T30" fmla="*/ 55 w 110"/>
                  <a:gd name="T31" fmla="*/ 269 h 318"/>
                  <a:gd name="T32" fmla="*/ 59 w 110"/>
                  <a:gd name="T33" fmla="*/ 315 h 318"/>
                  <a:gd name="T34" fmla="*/ 36 w 110"/>
                  <a:gd name="T35" fmla="*/ 316 h 318"/>
                  <a:gd name="T36" fmla="*/ 36 w 110"/>
                  <a:gd name="T37" fmla="*/ 301 h 318"/>
                  <a:gd name="T38" fmla="*/ 36 w 110"/>
                  <a:gd name="T39" fmla="*/ 276 h 318"/>
                  <a:gd name="T40" fmla="*/ 38 w 110"/>
                  <a:gd name="T41" fmla="*/ 243 h 318"/>
                  <a:gd name="T42" fmla="*/ 42 w 110"/>
                  <a:gd name="T43" fmla="*/ 206 h 318"/>
                  <a:gd name="T44" fmla="*/ 48 w 110"/>
                  <a:gd name="T45" fmla="*/ 170 h 318"/>
                  <a:gd name="T46" fmla="*/ 57 w 110"/>
                  <a:gd name="T47" fmla="*/ 137 h 318"/>
                  <a:gd name="T48" fmla="*/ 69 w 110"/>
                  <a:gd name="T49" fmla="*/ 112 h 318"/>
                  <a:gd name="T50" fmla="*/ 65 w 110"/>
                  <a:gd name="T51" fmla="*/ 95 h 318"/>
                  <a:gd name="T52" fmla="*/ 65 w 110"/>
                  <a:gd name="T53" fmla="*/ 91 h 318"/>
                  <a:gd name="T54" fmla="*/ 64 w 110"/>
                  <a:gd name="T55" fmla="*/ 83 h 318"/>
                  <a:gd name="T56" fmla="*/ 62 w 110"/>
                  <a:gd name="T57" fmla="*/ 70 h 318"/>
                  <a:gd name="T58" fmla="*/ 57 w 110"/>
                  <a:gd name="T59" fmla="*/ 56 h 318"/>
                  <a:gd name="T60" fmla="*/ 49 w 110"/>
                  <a:gd name="T61" fmla="*/ 42 h 318"/>
                  <a:gd name="T62" fmla="*/ 38 w 110"/>
                  <a:gd name="T63" fmla="*/ 31 h 318"/>
                  <a:gd name="T64" fmla="*/ 22 w 110"/>
                  <a:gd name="T65" fmla="*/ 23 h 318"/>
                  <a:gd name="T66" fmla="*/ 0 w 110"/>
                  <a:gd name="T67" fmla="*/ 23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7" name="Freeform 373"/>
              <p:cNvSpPr>
                <a:spLocks/>
              </p:cNvSpPr>
              <p:nvPr/>
            </p:nvSpPr>
            <p:spPr bwMode="auto">
              <a:xfrm>
                <a:off x="985" y="2265"/>
                <a:ext cx="31" cy="26"/>
              </a:xfrm>
              <a:custGeom>
                <a:avLst/>
                <a:gdLst>
                  <a:gd name="T0" fmla="*/ 3 w 31"/>
                  <a:gd name="T1" fmla="*/ 0 h 26"/>
                  <a:gd name="T2" fmla="*/ 0 w 31"/>
                  <a:gd name="T3" fmla="*/ 11 h 26"/>
                  <a:gd name="T4" fmla="*/ 25 w 31"/>
                  <a:gd name="T5" fmla="*/ 26 h 26"/>
                  <a:gd name="T6" fmla="*/ 31 w 31"/>
                  <a:gd name="T7" fmla="*/ 14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8" name="Freeform 374"/>
              <p:cNvSpPr>
                <a:spLocks/>
              </p:cNvSpPr>
              <p:nvPr/>
            </p:nvSpPr>
            <p:spPr bwMode="auto">
              <a:xfrm>
                <a:off x="605" y="2279"/>
                <a:ext cx="35" cy="19"/>
              </a:xfrm>
              <a:custGeom>
                <a:avLst/>
                <a:gdLst>
                  <a:gd name="T0" fmla="*/ 0 w 35"/>
                  <a:gd name="T1" fmla="*/ 7 h 19"/>
                  <a:gd name="T2" fmla="*/ 4 w 35"/>
                  <a:gd name="T3" fmla="*/ 19 h 19"/>
                  <a:gd name="T4" fmla="*/ 35 w 35"/>
                  <a:gd name="T5" fmla="*/ 15 h 19"/>
                  <a:gd name="T6" fmla="*/ 33 w 35"/>
                  <a:gd name="T7" fmla="*/ 0 h 19"/>
                  <a:gd name="T8" fmla="*/ 0 w 35"/>
                  <a:gd name="T9" fmla="*/ 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59" name="Freeform 375"/>
              <p:cNvSpPr>
                <a:spLocks/>
              </p:cNvSpPr>
              <p:nvPr/>
            </p:nvSpPr>
            <p:spPr bwMode="auto">
              <a:xfrm>
                <a:off x="510" y="2288"/>
                <a:ext cx="35" cy="19"/>
              </a:xfrm>
              <a:custGeom>
                <a:avLst/>
                <a:gdLst>
                  <a:gd name="T0" fmla="*/ 0 w 35"/>
                  <a:gd name="T1" fmla="*/ 6 h 19"/>
                  <a:gd name="T2" fmla="*/ 4 w 35"/>
                  <a:gd name="T3" fmla="*/ 19 h 19"/>
                  <a:gd name="T4" fmla="*/ 35 w 35"/>
                  <a:gd name="T5" fmla="*/ 14 h 19"/>
                  <a:gd name="T6" fmla="*/ 34 w 35"/>
                  <a:gd name="T7" fmla="*/ 0 h 19"/>
                  <a:gd name="T8" fmla="*/ 0 w 35"/>
                  <a:gd name="T9" fmla="*/ 6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0" name="Freeform 376"/>
              <p:cNvSpPr>
                <a:spLocks/>
              </p:cNvSpPr>
              <p:nvPr/>
            </p:nvSpPr>
            <p:spPr bwMode="auto">
              <a:xfrm>
                <a:off x="613" y="2304"/>
                <a:ext cx="31" cy="212"/>
              </a:xfrm>
              <a:custGeom>
                <a:avLst/>
                <a:gdLst>
                  <a:gd name="T0" fmla="*/ 0 w 31"/>
                  <a:gd name="T1" fmla="*/ 2 h 212"/>
                  <a:gd name="T2" fmla="*/ 18 w 31"/>
                  <a:gd name="T3" fmla="*/ 0 h 212"/>
                  <a:gd name="T4" fmla="*/ 17 w 31"/>
                  <a:gd name="T5" fmla="*/ 8 h 212"/>
                  <a:gd name="T6" fmla="*/ 16 w 31"/>
                  <a:gd name="T7" fmla="*/ 28 h 212"/>
                  <a:gd name="T8" fmla="*/ 15 w 31"/>
                  <a:gd name="T9" fmla="*/ 58 h 212"/>
                  <a:gd name="T10" fmla="*/ 15 w 31"/>
                  <a:gd name="T11" fmla="*/ 93 h 212"/>
                  <a:gd name="T12" fmla="*/ 16 w 31"/>
                  <a:gd name="T13" fmla="*/ 130 h 212"/>
                  <a:gd name="T14" fmla="*/ 18 w 31"/>
                  <a:gd name="T15" fmla="*/ 164 h 212"/>
                  <a:gd name="T16" fmla="*/ 23 w 31"/>
                  <a:gd name="T17" fmla="*/ 191 h 212"/>
                  <a:gd name="T18" fmla="*/ 31 w 31"/>
                  <a:gd name="T19" fmla="*/ 209 h 212"/>
                  <a:gd name="T20" fmla="*/ 13 w 31"/>
                  <a:gd name="T21" fmla="*/ 212 h 212"/>
                  <a:gd name="T22" fmla="*/ 13 w 31"/>
                  <a:gd name="T23" fmla="*/ 209 h 212"/>
                  <a:gd name="T24" fmla="*/ 11 w 31"/>
                  <a:gd name="T25" fmla="*/ 200 h 212"/>
                  <a:gd name="T26" fmla="*/ 8 w 31"/>
                  <a:gd name="T27" fmla="*/ 184 h 212"/>
                  <a:gd name="T28" fmla="*/ 5 w 31"/>
                  <a:gd name="T29" fmla="*/ 162 h 212"/>
                  <a:gd name="T30" fmla="*/ 3 w 31"/>
                  <a:gd name="T31" fmla="*/ 133 h 212"/>
                  <a:gd name="T32" fmla="*/ 0 w 31"/>
                  <a:gd name="T33" fmla="*/ 96 h 212"/>
                  <a:gd name="T34" fmla="*/ 0 w 31"/>
                  <a:gd name="T35" fmla="*/ 53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1" name="Freeform 377"/>
              <p:cNvSpPr>
                <a:spLocks/>
              </p:cNvSpPr>
              <p:nvPr/>
            </p:nvSpPr>
            <p:spPr bwMode="auto">
              <a:xfrm>
                <a:off x="505" y="2311"/>
                <a:ext cx="32" cy="212"/>
              </a:xfrm>
              <a:custGeom>
                <a:avLst/>
                <a:gdLst>
                  <a:gd name="T0" fmla="*/ 31 w 32"/>
                  <a:gd name="T1" fmla="*/ 67 h 212"/>
                  <a:gd name="T2" fmla="*/ 31 w 32"/>
                  <a:gd name="T3" fmla="*/ 51 h 212"/>
                  <a:gd name="T4" fmla="*/ 32 w 32"/>
                  <a:gd name="T5" fmla="*/ 36 h 212"/>
                  <a:gd name="T6" fmla="*/ 31 w 32"/>
                  <a:gd name="T7" fmla="*/ 19 h 212"/>
                  <a:gd name="T8" fmla="*/ 31 w 32"/>
                  <a:gd name="T9" fmla="*/ 2 h 212"/>
                  <a:gd name="T10" fmla="*/ 14 w 32"/>
                  <a:gd name="T11" fmla="*/ 0 h 212"/>
                  <a:gd name="T12" fmla="*/ 14 w 32"/>
                  <a:gd name="T13" fmla="*/ 8 h 212"/>
                  <a:gd name="T14" fmla="*/ 15 w 32"/>
                  <a:gd name="T15" fmla="*/ 28 h 212"/>
                  <a:gd name="T16" fmla="*/ 16 w 32"/>
                  <a:gd name="T17" fmla="*/ 58 h 212"/>
                  <a:gd name="T18" fmla="*/ 16 w 32"/>
                  <a:gd name="T19" fmla="*/ 93 h 212"/>
                  <a:gd name="T20" fmla="*/ 16 w 32"/>
                  <a:gd name="T21" fmla="*/ 129 h 212"/>
                  <a:gd name="T22" fmla="*/ 13 w 32"/>
                  <a:gd name="T23" fmla="*/ 163 h 212"/>
                  <a:gd name="T24" fmla="*/ 8 w 32"/>
                  <a:gd name="T25" fmla="*/ 191 h 212"/>
                  <a:gd name="T26" fmla="*/ 0 w 32"/>
                  <a:gd name="T27" fmla="*/ 209 h 212"/>
                  <a:gd name="T28" fmla="*/ 18 w 32"/>
                  <a:gd name="T29" fmla="*/ 212 h 212"/>
                  <a:gd name="T30" fmla="*/ 18 w 32"/>
                  <a:gd name="T31" fmla="*/ 210 h 212"/>
                  <a:gd name="T32" fmla="*/ 20 w 32"/>
                  <a:gd name="T33" fmla="*/ 203 h 212"/>
                  <a:gd name="T34" fmla="*/ 22 w 32"/>
                  <a:gd name="T35" fmla="*/ 192 h 212"/>
                  <a:gd name="T36" fmla="*/ 24 w 32"/>
                  <a:gd name="T37" fmla="*/ 177 h 212"/>
                  <a:gd name="T38" fmla="*/ 26 w 32"/>
                  <a:gd name="T39" fmla="*/ 157 h 212"/>
                  <a:gd name="T40" fmla="*/ 29 w 32"/>
                  <a:gd name="T41" fmla="*/ 132 h 212"/>
                  <a:gd name="T42" fmla="*/ 30 w 32"/>
                  <a:gd name="T43" fmla="*/ 102 h 212"/>
                  <a:gd name="T44" fmla="*/ 31 w 32"/>
                  <a:gd name="T45" fmla="*/ 6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2" name="Freeform 378"/>
              <p:cNvSpPr>
                <a:spLocks/>
              </p:cNvSpPr>
              <p:nvPr/>
            </p:nvSpPr>
            <p:spPr bwMode="auto">
              <a:xfrm>
                <a:off x="528" y="2386"/>
                <a:ext cx="94" cy="50"/>
              </a:xfrm>
              <a:custGeom>
                <a:avLst/>
                <a:gdLst>
                  <a:gd name="T0" fmla="*/ 0 w 94"/>
                  <a:gd name="T1" fmla="*/ 0 h 50"/>
                  <a:gd name="T2" fmla="*/ 91 w 94"/>
                  <a:gd name="T3" fmla="*/ 0 h 50"/>
                  <a:gd name="T4" fmla="*/ 94 w 94"/>
                  <a:gd name="T5" fmla="*/ 47 h 50"/>
                  <a:gd name="T6" fmla="*/ 0 w 94"/>
                  <a:gd name="T7" fmla="*/ 50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3" name="Freeform 379"/>
              <p:cNvSpPr>
                <a:spLocks/>
              </p:cNvSpPr>
              <p:nvPr/>
            </p:nvSpPr>
            <p:spPr bwMode="auto">
              <a:xfrm>
                <a:off x="524" y="2424"/>
                <a:ext cx="107" cy="69"/>
              </a:xfrm>
              <a:custGeom>
                <a:avLst/>
                <a:gdLst>
                  <a:gd name="T0" fmla="*/ 29 w 107"/>
                  <a:gd name="T1" fmla="*/ 3 h 69"/>
                  <a:gd name="T2" fmla="*/ 29 w 107"/>
                  <a:gd name="T3" fmla="*/ 38 h 69"/>
                  <a:gd name="T4" fmla="*/ 61 w 107"/>
                  <a:gd name="T5" fmla="*/ 38 h 69"/>
                  <a:gd name="T6" fmla="*/ 61 w 107"/>
                  <a:gd name="T7" fmla="*/ 0 h 69"/>
                  <a:gd name="T8" fmla="*/ 97 w 107"/>
                  <a:gd name="T9" fmla="*/ 0 h 69"/>
                  <a:gd name="T10" fmla="*/ 107 w 107"/>
                  <a:gd name="T11" fmla="*/ 65 h 69"/>
                  <a:gd name="T12" fmla="*/ 0 w 107"/>
                  <a:gd name="T13" fmla="*/ 69 h 69"/>
                  <a:gd name="T14" fmla="*/ 3 w 107"/>
                  <a:gd name="T15" fmla="*/ 3 h 69"/>
                  <a:gd name="T16" fmla="*/ 29 w 107"/>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4" name="Freeform 380"/>
              <p:cNvSpPr>
                <a:spLocks/>
              </p:cNvSpPr>
              <p:nvPr/>
            </p:nvSpPr>
            <p:spPr bwMode="auto">
              <a:xfrm>
                <a:off x="635" y="2339"/>
                <a:ext cx="301" cy="182"/>
              </a:xfrm>
              <a:custGeom>
                <a:avLst/>
                <a:gdLst>
                  <a:gd name="T0" fmla="*/ 6 w 301"/>
                  <a:gd name="T1" fmla="*/ 146 h 182"/>
                  <a:gd name="T2" fmla="*/ 25 w 301"/>
                  <a:gd name="T3" fmla="*/ 143 h 182"/>
                  <a:gd name="T4" fmla="*/ 39 w 301"/>
                  <a:gd name="T5" fmla="*/ 59 h 182"/>
                  <a:gd name="T6" fmla="*/ 44 w 301"/>
                  <a:gd name="T7" fmla="*/ 78 h 182"/>
                  <a:gd name="T8" fmla="*/ 46 w 301"/>
                  <a:gd name="T9" fmla="*/ 120 h 182"/>
                  <a:gd name="T10" fmla="*/ 38 w 301"/>
                  <a:gd name="T11" fmla="*/ 147 h 182"/>
                  <a:gd name="T12" fmla="*/ 47 w 301"/>
                  <a:gd name="T13" fmla="*/ 145 h 182"/>
                  <a:gd name="T14" fmla="*/ 64 w 301"/>
                  <a:gd name="T15" fmla="*/ 142 h 182"/>
                  <a:gd name="T16" fmla="*/ 85 w 301"/>
                  <a:gd name="T17" fmla="*/ 142 h 182"/>
                  <a:gd name="T18" fmla="*/ 105 w 301"/>
                  <a:gd name="T19" fmla="*/ 148 h 182"/>
                  <a:gd name="T20" fmla="*/ 122 w 301"/>
                  <a:gd name="T21" fmla="*/ 162 h 182"/>
                  <a:gd name="T22" fmla="*/ 132 w 301"/>
                  <a:gd name="T23" fmla="*/ 146 h 182"/>
                  <a:gd name="T24" fmla="*/ 138 w 301"/>
                  <a:gd name="T25" fmla="*/ 100 h 182"/>
                  <a:gd name="T26" fmla="*/ 121 w 301"/>
                  <a:gd name="T27" fmla="*/ 55 h 182"/>
                  <a:gd name="T28" fmla="*/ 128 w 301"/>
                  <a:gd name="T29" fmla="*/ 62 h 182"/>
                  <a:gd name="T30" fmla="*/ 138 w 301"/>
                  <a:gd name="T31" fmla="*/ 79 h 182"/>
                  <a:gd name="T32" fmla="*/ 146 w 301"/>
                  <a:gd name="T33" fmla="*/ 103 h 182"/>
                  <a:gd name="T34" fmla="*/ 146 w 301"/>
                  <a:gd name="T35" fmla="*/ 134 h 182"/>
                  <a:gd name="T36" fmla="*/ 133 w 301"/>
                  <a:gd name="T37" fmla="*/ 171 h 182"/>
                  <a:gd name="T38" fmla="*/ 169 w 301"/>
                  <a:gd name="T39" fmla="*/ 150 h 182"/>
                  <a:gd name="T40" fmla="*/ 174 w 301"/>
                  <a:gd name="T41" fmla="*/ 136 h 182"/>
                  <a:gd name="T42" fmla="*/ 168 w 301"/>
                  <a:gd name="T43" fmla="*/ 101 h 182"/>
                  <a:gd name="T44" fmla="*/ 174 w 301"/>
                  <a:gd name="T45" fmla="*/ 106 h 182"/>
                  <a:gd name="T46" fmla="*/ 184 w 301"/>
                  <a:gd name="T47" fmla="*/ 124 h 182"/>
                  <a:gd name="T48" fmla="*/ 207 w 301"/>
                  <a:gd name="T49" fmla="*/ 150 h 182"/>
                  <a:gd name="T50" fmla="*/ 219 w 301"/>
                  <a:gd name="T51" fmla="*/ 127 h 182"/>
                  <a:gd name="T52" fmla="*/ 230 w 301"/>
                  <a:gd name="T53" fmla="*/ 72 h 182"/>
                  <a:gd name="T54" fmla="*/ 217 w 301"/>
                  <a:gd name="T55" fmla="*/ 27 h 182"/>
                  <a:gd name="T56" fmla="*/ 214 w 301"/>
                  <a:gd name="T57" fmla="*/ 15 h 182"/>
                  <a:gd name="T58" fmla="*/ 222 w 301"/>
                  <a:gd name="T59" fmla="*/ 18 h 182"/>
                  <a:gd name="T60" fmla="*/ 233 w 301"/>
                  <a:gd name="T61" fmla="*/ 42 h 182"/>
                  <a:gd name="T62" fmla="*/ 240 w 301"/>
                  <a:gd name="T63" fmla="*/ 95 h 182"/>
                  <a:gd name="T64" fmla="*/ 217 w 301"/>
                  <a:gd name="T65" fmla="*/ 152 h 182"/>
                  <a:gd name="T66" fmla="*/ 273 w 301"/>
                  <a:gd name="T67" fmla="*/ 157 h 182"/>
                  <a:gd name="T68" fmla="*/ 282 w 301"/>
                  <a:gd name="T69" fmla="*/ 128 h 182"/>
                  <a:gd name="T70" fmla="*/ 291 w 301"/>
                  <a:gd name="T71" fmla="*/ 87 h 182"/>
                  <a:gd name="T72" fmla="*/ 296 w 301"/>
                  <a:gd name="T73" fmla="*/ 44 h 182"/>
                  <a:gd name="T74" fmla="*/ 291 w 301"/>
                  <a:gd name="T75" fmla="*/ 12 h 182"/>
                  <a:gd name="T76" fmla="*/ 281 w 301"/>
                  <a:gd name="T77" fmla="*/ 2 h 182"/>
                  <a:gd name="T78" fmla="*/ 287 w 301"/>
                  <a:gd name="T79" fmla="*/ 0 h 182"/>
                  <a:gd name="T80" fmla="*/ 296 w 301"/>
                  <a:gd name="T81" fmla="*/ 5 h 182"/>
                  <a:gd name="T82" fmla="*/ 301 w 301"/>
                  <a:gd name="T83" fmla="*/ 28 h 182"/>
                  <a:gd name="T84" fmla="*/ 298 w 301"/>
                  <a:gd name="T85" fmla="*/ 76 h 182"/>
                  <a:gd name="T86" fmla="*/ 280 w 301"/>
                  <a:gd name="T87" fmla="*/ 162 h 182"/>
                  <a:gd name="T88" fmla="*/ 119 w 301"/>
                  <a:gd name="T89" fmla="*/ 182 h 182"/>
                  <a:gd name="T90" fmla="*/ 118 w 301"/>
                  <a:gd name="T91" fmla="*/ 178 h 182"/>
                  <a:gd name="T92" fmla="*/ 112 w 301"/>
                  <a:gd name="T93" fmla="*/ 168 h 182"/>
                  <a:gd name="T94" fmla="*/ 100 w 301"/>
                  <a:gd name="T95" fmla="*/ 158 h 182"/>
                  <a:gd name="T96" fmla="*/ 80 w 301"/>
                  <a:gd name="T97" fmla="*/ 152 h 182"/>
                  <a:gd name="T98" fmla="*/ 48 w 301"/>
                  <a:gd name="T99" fmla="*/ 155 h 182"/>
                  <a:gd name="T100" fmla="*/ 30 w 301"/>
                  <a:gd name="T101" fmla="*/ 161 h 182"/>
                  <a:gd name="T102" fmla="*/ 13 w 301"/>
                  <a:gd name="T103" fmla="*/ 160 h 182"/>
                  <a:gd name="T104" fmla="*/ 0 w 301"/>
                  <a:gd name="T105" fmla="*/ 140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5" name="Freeform 381"/>
              <p:cNvSpPr>
                <a:spLocks/>
              </p:cNvSpPr>
              <p:nvPr/>
            </p:nvSpPr>
            <p:spPr bwMode="auto">
              <a:xfrm>
                <a:off x="729" y="2103"/>
                <a:ext cx="187" cy="166"/>
              </a:xfrm>
              <a:custGeom>
                <a:avLst/>
                <a:gdLst>
                  <a:gd name="T0" fmla="*/ 182 w 187"/>
                  <a:gd name="T1" fmla="*/ 59 h 166"/>
                  <a:gd name="T2" fmla="*/ 177 w 187"/>
                  <a:gd name="T3" fmla="*/ 53 h 166"/>
                  <a:gd name="T4" fmla="*/ 173 w 187"/>
                  <a:gd name="T5" fmla="*/ 49 h 166"/>
                  <a:gd name="T6" fmla="*/ 165 w 187"/>
                  <a:gd name="T7" fmla="*/ 42 h 166"/>
                  <a:gd name="T8" fmla="*/ 146 w 187"/>
                  <a:gd name="T9" fmla="*/ 17 h 166"/>
                  <a:gd name="T10" fmla="*/ 149 w 187"/>
                  <a:gd name="T11" fmla="*/ 37 h 166"/>
                  <a:gd name="T12" fmla="*/ 138 w 187"/>
                  <a:gd name="T13" fmla="*/ 35 h 166"/>
                  <a:gd name="T14" fmla="*/ 130 w 187"/>
                  <a:gd name="T15" fmla="*/ 35 h 166"/>
                  <a:gd name="T16" fmla="*/ 109 w 187"/>
                  <a:gd name="T17" fmla="*/ 4 h 166"/>
                  <a:gd name="T18" fmla="*/ 118 w 187"/>
                  <a:gd name="T19" fmla="*/ 37 h 166"/>
                  <a:gd name="T20" fmla="*/ 109 w 187"/>
                  <a:gd name="T21" fmla="*/ 36 h 166"/>
                  <a:gd name="T22" fmla="*/ 97 w 187"/>
                  <a:gd name="T23" fmla="*/ 38 h 166"/>
                  <a:gd name="T24" fmla="*/ 90 w 187"/>
                  <a:gd name="T25" fmla="*/ 18 h 166"/>
                  <a:gd name="T26" fmla="*/ 80 w 187"/>
                  <a:gd name="T27" fmla="*/ 34 h 166"/>
                  <a:gd name="T28" fmla="*/ 77 w 187"/>
                  <a:gd name="T29" fmla="*/ 47 h 166"/>
                  <a:gd name="T30" fmla="*/ 65 w 187"/>
                  <a:gd name="T31" fmla="*/ 57 h 166"/>
                  <a:gd name="T32" fmla="*/ 58 w 187"/>
                  <a:gd name="T33" fmla="*/ 62 h 166"/>
                  <a:gd name="T34" fmla="*/ 32 w 187"/>
                  <a:gd name="T35" fmla="*/ 70 h 166"/>
                  <a:gd name="T36" fmla="*/ 46 w 187"/>
                  <a:gd name="T37" fmla="*/ 74 h 166"/>
                  <a:gd name="T38" fmla="*/ 35 w 187"/>
                  <a:gd name="T39" fmla="*/ 84 h 166"/>
                  <a:gd name="T40" fmla="*/ 29 w 187"/>
                  <a:gd name="T41" fmla="*/ 93 h 166"/>
                  <a:gd name="T42" fmla="*/ 0 w 187"/>
                  <a:gd name="T43" fmla="*/ 105 h 166"/>
                  <a:gd name="T44" fmla="*/ 29 w 187"/>
                  <a:gd name="T45" fmla="*/ 105 h 166"/>
                  <a:gd name="T46" fmla="*/ 22 w 187"/>
                  <a:gd name="T47" fmla="*/ 126 h 166"/>
                  <a:gd name="T48" fmla="*/ 37 w 187"/>
                  <a:gd name="T49" fmla="*/ 128 h 166"/>
                  <a:gd name="T50" fmla="*/ 39 w 187"/>
                  <a:gd name="T51" fmla="*/ 115 h 166"/>
                  <a:gd name="T52" fmla="*/ 45 w 187"/>
                  <a:gd name="T53" fmla="*/ 101 h 166"/>
                  <a:gd name="T54" fmla="*/ 56 w 187"/>
                  <a:gd name="T55" fmla="*/ 88 h 166"/>
                  <a:gd name="T56" fmla="*/ 71 w 187"/>
                  <a:gd name="T57" fmla="*/ 76 h 166"/>
                  <a:gd name="T58" fmla="*/ 89 w 187"/>
                  <a:gd name="T59" fmla="*/ 66 h 166"/>
                  <a:gd name="T60" fmla="*/ 105 w 187"/>
                  <a:gd name="T61" fmla="*/ 59 h 166"/>
                  <a:gd name="T62" fmla="*/ 120 w 187"/>
                  <a:gd name="T63" fmla="*/ 55 h 166"/>
                  <a:gd name="T64" fmla="*/ 134 w 187"/>
                  <a:gd name="T65" fmla="*/ 55 h 166"/>
                  <a:gd name="T66" fmla="*/ 147 w 187"/>
                  <a:gd name="T67" fmla="*/ 57 h 166"/>
                  <a:gd name="T68" fmla="*/ 157 w 187"/>
                  <a:gd name="T69" fmla="*/ 61 h 166"/>
                  <a:gd name="T70" fmla="*/ 163 w 187"/>
                  <a:gd name="T71" fmla="*/ 65 h 166"/>
                  <a:gd name="T72" fmla="*/ 166 w 187"/>
                  <a:gd name="T73" fmla="*/ 69 h 166"/>
                  <a:gd name="T74" fmla="*/ 168 w 187"/>
                  <a:gd name="T75" fmla="*/ 74 h 166"/>
                  <a:gd name="T76" fmla="*/ 169 w 187"/>
                  <a:gd name="T77" fmla="*/ 86 h 166"/>
                  <a:gd name="T78" fmla="*/ 165 w 187"/>
                  <a:gd name="T79" fmla="*/ 101 h 166"/>
                  <a:gd name="T80" fmla="*/ 155 w 187"/>
                  <a:gd name="T81" fmla="*/ 115 h 166"/>
                  <a:gd name="T82" fmla="*/ 142 w 187"/>
                  <a:gd name="T83" fmla="*/ 128 h 166"/>
                  <a:gd name="T84" fmla="*/ 124 w 187"/>
                  <a:gd name="T85" fmla="*/ 140 h 166"/>
                  <a:gd name="T86" fmla="*/ 105 w 187"/>
                  <a:gd name="T87" fmla="*/ 148 h 166"/>
                  <a:gd name="T88" fmla="*/ 87 w 187"/>
                  <a:gd name="T89" fmla="*/ 153 h 166"/>
                  <a:gd name="T90" fmla="*/ 70 w 187"/>
                  <a:gd name="T91" fmla="*/ 154 h 166"/>
                  <a:gd name="T92" fmla="*/ 56 w 187"/>
                  <a:gd name="T93" fmla="*/ 152 h 166"/>
                  <a:gd name="T94" fmla="*/ 46 w 187"/>
                  <a:gd name="T95" fmla="*/ 146 h 166"/>
                  <a:gd name="T96" fmla="*/ 22 w 187"/>
                  <a:gd name="T97" fmla="*/ 140 h 166"/>
                  <a:gd name="T98" fmla="*/ 23 w 187"/>
                  <a:gd name="T99" fmla="*/ 142 h 166"/>
                  <a:gd name="T100" fmla="*/ 29 w 187"/>
                  <a:gd name="T101" fmla="*/ 152 h 166"/>
                  <a:gd name="T102" fmla="*/ 42 w 187"/>
                  <a:gd name="T103" fmla="*/ 161 h 166"/>
                  <a:gd name="T104" fmla="*/ 60 w 187"/>
                  <a:gd name="T105" fmla="*/ 165 h 166"/>
                  <a:gd name="T106" fmla="*/ 82 w 187"/>
                  <a:gd name="T107" fmla="*/ 165 h 166"/>
                  <a:gd name="T108" fmla="*/ 106 w 187"/>
                  <a:gd name="T109" fmla="*/ 159 h 166"/>
                  <a:gd name="T110" fmla="*/ 131 w 187"/>
                  <a:gd name="T111" fmla="*/ 148 h 166"/>
                  <a:gd name="T112" fmla="*/ 153 w 187"/>
                  <a:gd name="T113" fmla="*/ 134 h 166"/>
                  <a:gd name="T114" fmla="*/ 170 w 187"/>
                  <a:gd name="T115" fmla="*/ 117 h 166"/>
                  <a:gd name="T116" fmla="*/ 182 w 187"/>
                  <a:gd name="T117" fmla="*/ 99 h 166"/>
                  <a:gd name="T118" fmla="*/ 187 w 187"/>
                  <a:gd name="T119" fmla="*/ 81 h 166"/>
                  <a:gd name="T120" fmla="*/ 185 w 187"/>
                  <a:gd name="T121" fmla="*/ 65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6" name="Freeform 382"/>
              <p:cNvSpPr>
                <a:spLocks/>
              </p:cNvSpPr>
              <p:nvPr/>
            </p:nvSpPr>
            <p:spPr bwMode="auto">
              <a:xfrm>
                <a:off x="751" y="2235"/>
                <a:ext cx="19" cy="7"/>
              </a:xfrm>
              <a:custGeom>
                <a:avLst/>
                <a:gdLst>
                  <a:gd name="T0" fmla="*/ 17 w 19"/>
                  <a:gd name="T1" fmla="*/ 4 h 7"/>
                  <a:gd name="T2" fmla="*/ 16 w 19"/>
                  <a:gd name="T3" fmla="*/ 3 h 7"/>
                  <a:gd name="T4" fmla="*/ 16 w 19"/>
                  <a:gd name="T5" fmla="*/ 2 h 7"/>
                  <a:gd name="T6" fmla="*/ 16 w 19"/>
                  <a:gd name="T7" fmla="*/ 2 h 7"/>
                  <a:gd name="T8" fmla="*/ 16 w 19"/>
                  <a:gd name="T9" fmla="*/ 0 h 7"/>
                  <a:gd name="T10" fmla="*/ 0 w 19"/>
                  <a:gd name="T11" fmla="*/ 0 h 7"/>
                  <a:gd name="T12" fmla="*/ 0 w 19"/>
                  <a:gd name="T13" fmla="*/ 2 h 7"/>
                  <a:gd name="T14" fmla="*/ 0 w 19"/>
                  <a:gd name="T15" fmla="*/ 4 h 7"/>
                  <a:gd name="T16" fmla="*/ 1 w 19"/>
                  <a:gd name="T17" fmla="*/ 6 h 7"/>
                  <a:gd name="T18" fmla="*/ 1 w 19"/>
                  <a:gd name="T19" fmla="*/ 7 h 7"/>
                  <a:gd name="T20" fmla="*/ 19 w 19"/>
                  <a:gd name="T21" fmla="*/ 7 h 7"/>
                  <a:gd name="T22" fmla="*/ 18 w 19"/>
                  <a:gd name="T23" fmla="*/ 6 h 7"/>
                  <a:gd name="T24" fmla="*/ 18 w 19"/>
                  <a:gd name="T25" fmla="*/ 6 h 7"/>
                  <a:gd name="T26" fmla="*/ 17 w 19"/>
                  <a:gd name="T27" fmla="*/ 5 h 7"/>
                  <a:gd name="T28" fmla="*/ 17 w 19"/>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7" name="Freeform 383"/>
              <p:cNvSpPr>
                <a:spLocks/>
              </p:cNvSpPr>
              <p:nvPr/>
            </p:nvSpPr>
            <p:spPr bwMode="auto">
              <a:xfrm>
                <a:off x="982" y="2240"/>
                <a:ext cx="38" cy="26"/>
              </a:xfrm>
              <a:custGeom>
                <a:avLst/>
                <a:gdLst>
                  <a:gd name="T0" fmla="*/ 17 w 38"/>
                  <a:gd name="T1" fmla="*/ 20 h 26"/>
                  <a:gd name="T2" fmla="*/ 13 w 38"/>
                  <a:gd name="T3" fmla="*/ 18 h 26"/>
                  <a:gd name="T4" fmla="*/ 10 w 38"/>
                  <a:gd name="T5" fmla="*/ 16 h 26"/>
                  <a:gd name="T6" fmla="*/ 9 w 38"/>
                  <a:gd name="T7" fmla="*/ 14 h 26"/>
                  <a:gd name="T8" fmla="*/ 8 w 38"/>
                  <a:gd name="T9" fmla="*/ 12 h 26"/>
                  <a:gd name="T10" fmla="*/ 9 w 38"/>
                  <a:gd name="T11" fmla="*/ 10 h 26"/>
                  <a:gd name="T12" fmla="*/ 11 w 38"/>
                  <a:gd name="T13" fmla="*/ 8 h 26"/>
                  <a:gd name="T14" fmla="*/ 13 w 38"/>
                  <a:gd name="T15" fmla="*/ 7 h 26"/>
                  <a:gd name="T16" fmla="*/ 14 w 38"/>
                  <a:gd name="T17" fmla="*/ 6 h 26"/>
                  <a:gd name="T18" fmla="*/ 17 w 38"/>
                  <a:gd name="T19" fmla="*/ 6 h 26"/>
                  <a:gd name="T20" fmla="*/ 19 w 38"/>
                  <a:gd name="T21" fmla="*/ 5 h 26"/>
                  <a:gd name="T22" fmla="*/ 23 w 38"/>
                  <a:gd name="T23" fmla="*/ 6 h 26"/>
                  <a:gd name="T24" fmla="*/ 26 w 38"/>
                  <a:gd name="T25" fmla="*/ 7 h 26"/>
                  <a:gd name="T26" fmla="*/ 28 w 38"/>
                  <a:gd name="T27" fmla="*/ 9 h 26"/>
                  <a:gd name="T28" fmla="*/ 30 w 38"/>
                  <a:gd name="T29" fmla="*/ 12 h 26"/>
                  <a:gd name="T30" fmla="*/ 38 w 38"/>
                  <a:gd name="T31" fmla="*/ 9 h 26"/>
                  <a:gd name="T32" fmla="*/ 35 w 38"/>
                  <a:gd name="T33" fmla="*/ 5 h 26"/>
                  <a:gd name="T34" fmla="*/ 30 w 38"/>
                  <a:gd name="T35" fmla="*/ 1 h 26"/>
                  <a:gd name="T36" fmla="*/ 23 w 38"/>
                  <a:gd name="T37" fmla="*/ 0 h 26"/>
                  <a:gd name="T38" fmla="*/ 16 w 38"/>
                  <a:gd name="T39" fmla="*/ 0 h 26"/>
                  <a:gd name="T40" fmla="*/ 10 w 38"/>
                  <a:gd name="T41" fmla="*/ 1 h 26"/>
                  <a:gd name="T42" fmla="*/ 6 w 38"/>
                  <a:gd name="T43" fmla="*/ 3 h 26"/>
                  <a:gd name="T44" fmla="*/ 2 w 38"/>
                  <a:gd name="T45" fmla="*/ 7 h 26"/>
                  <a:gd name="T46" fmla="*/ 1 w 38"/>
                  <a:gd name="T47" fmla="*/ 9 h 26"/>
                  <a:gd name="T48" fmla="*/ 0 w 38"/>
                  <a:gd name="T49" fmla="*/ 11 h 26"/>
                  <a:gd name="T50" fmla="*/ 0 w 38"/>
                  <a:gd name="T51" fmla="*/ 13 h 26"/>
                  <a:gd name="T52" fmla="*/ 1 w 38"/>
                  <a:gd name="T53" fmla="*/ 18 h 26"/>
                  <a:gd name="T54" fmla="*/ 5 w 38"/>
                  <a:gd name="T55" fmla="*/ 22 h 26"/>
                  <a:gd name="T56" fmla="*/ 12 w 38"/>
                  <a:gd name="T57" fmla="*/ 24 h 26"/>
                  <a:gd name="T58" fmla="*/ 19 w 38"/>
                  <a:gd name="T59" fmla="*/ 26 h 26"/>
                  <a:gd name="T60" fmla="*/ 25 w 38"/>
                  <a:gd name="T61" fmla="*/ 25 h 26"/>
                  <a:gd name="T62" fmla="*/ 30 w 38"/>
                  <a:gd name="T63" fmla="*/ 23 h 26"/>
                  <a:gd name="T64" fmla="*/ 35 w 38"/>
                  <a:gd name="T65" fmla="*/ 20 h 26"/>
                  <a:gd name="T66" fmla="*/ 37 w 38"/>
                  <a:gd name="T67" fmla="*/ 17 h 26"/>
                  <a:gd name="T68" fmla="*/ 27 w 38"/>
                  <a:gd name="T69" fmla="*/ 17 h 26"/>
                  <a:gd name="T70" fmla="*/ 25 w 38"/>
                  <a:gd name="T71" fmla="*/ 18 h 26"/>
                  <a:gd name="T72" fmla="*/ 23 w 38"/>
                  <a:gd name="T73" fmla="*/ 19 h 26"/>
                  <a:gd name="T74" fmla="*/ 20 w 38"/>
                  <a:gd name="T75" fmla="*/ 2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8" name="Freeform 384"/>
              <p:cNvSpPr>
                <a:spLocks/>
              </p:cNvSpPr>
              <p:nvPr/>
            </p:nvSpPr>
            <p:spPr bwMode="auto">
              <a:xfrm>
                <a:off x="1010" y="2252"/>
                <a:ext cx="11" cy="5"/>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3 h 5"/>
                  <a:gd name="T14" fmla="*/ 1 w 11"/>
                  <a:gd name="T15" fmla="*/ 4 h 5"/>
                  <a:gd name="T16" fmla="*/ 0 w 11"/>
                  <a:gd name="T17" fmla="*/ 5 h 5"/>
                  <a:gd name="T18" fmla="*/ 10 w 11"/>
                  <a:gd name="T19" fmla="*/ 5 h 5"/>
                  <a:gd name="T20" fmla="*/ 10 w 11"/>
                  <a:gd name="T21" fmla="*/ 4 h 5"/>
                  <a:gd name="T22" fmla="*/ 11 w 11"/>
                  <a:gd name="T23" fmla="*/ 3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69" name="Freeform 385"/>
              <p:cNvSpPr>
                <a:spLocks/>
              </p:cNvSpPr>
              <p:nvPr/>
            </p:nvSpPr>
            <p:spPr bwMode="auto">
              <a:xfrm>
                <a:off x="505" y="2258"/>
                <a:ext cx="43" cy="27"/>
              </a:xfrm>
              <a:custGeom>
                <a:avLst/>
                <a:gdLst>
                  <a:gd name="T0" fmla="*/ 33 w 43"/>
                  <a:gd name="T1" fmla="*/ 15 h 27"/>
                  <a:gd name="T2" fmla="*/ 32 w 43"/>
                  <a:gd name="T3" fmla="*/ 18 h 27"/>
                  <a:gd name="T4" fmla="*/ 28 w 43"/>
                  <a:gd name="T5" fmla="*/ 20 h 27"/>
                  <a:gd name="T6" fmla="*/ 24 w 43"/>
                  <a:gd name="T7" fmla="*/ 21 h 27"/>
                  <a:gd name="T8" fmla="*/ 19 w 43"/>
                  <a:gd name="T9" fmla="*/ 21 h 27"/>
                  <a:gd name="T10" fmla="*/ 15 w 43"/>
                  <a:gd name="T11" fmla="*/ 20 h 27"/>
                  <a:gd name="T12" fmla="*/ 12 w 43"/>
                  <a:gd name="T13" fmla="*/ 18 h 27"/>
                  <a:gd name="T14" fmla="*/ 10 w 43"/>
                  <a:gd name="T15" fmla="*/ 15 h 27"/>
                  <a:gd name="T16" fmla="*/ 10 w 43"/>
                  <a:gd name="T17" fmla="*/ 13 h 27"/>
                  <a:gd name="T18" fmla="*/ 11 w 43"/>
                  <a:gd name="T19" fmla="*/ 11 h 27"/>
                  <a:gd name="T20" fmla="*/ 13 w 43"/>
                  <a:gd name="T21" fmla="*/ 9 h 27"/>
                  <a:gd name="T22" fmla="*/ 14 w 43"/>
                  <a:gd name="T23" fmla="*/ 7 h 27"/>
                  <a:gd name="T24" fmla="*/ 17 w 43"/>
                  <a:gd name="T25" fmla="*/ 7 h 27"/>
                  <a:gd name="T26" fmla="*/ 19 w 43"/>
                  <a:gd name="T27" fmla="*/ 6 h 27"/>
                  <a:gd name="T28" fmla="*/ 21 w 43"/>
                  <a:gd name="T29" fmla="*/ 6 h 27"/>
                  <a:gd name="T30" fmla="*/ 24 w 43"/>
                  <a:gd name="T31" fmla="*/ 6 h 27"/>
                  <a:gd name="T32" fmla="*/ 27 w 43"/>
                  <a:gd name="T33" fmla="*/ 6 h 27"/>
                  <a:gd name="T34" fmla="*/ 29 w 43"/>
                  <a:gd name="T35" fmla="*/ 7 h 27"/>
                  <a:gd name="T36" fmla="*/ 31 w 43"/>
                  <a:gd name="T37" fmla="*/ 8 h 27"/>
                  <a:gd name="T38" fmla="*/ 40 w 43"/>
                  <a:gd name="T39" fmla="*/ 6 h 27"/>
                  <a:gd name="T40" fmla="*/ 36 w 43"/>
                  <a:gd name="T41" fmla="*/ 3 h 27"/>
                  <a:gd name="T42" fmla="*/ 31 w 43"/>
                  <a:gd name="T43" fmla="*/ 1 h 27"/>
                  <a:gd name="T44" fmla="*/ 25 w 43"/>
                  <a:gd name="T45" fmla="*/ 0 h 27"/>
                  <a:gd name="T46" fmla="*/ 18 w 43"/>
                  <a:gd name="T47" fmla="*/ 0 h 27"/>
                  <a:gd name="T48" fmla="*/ 12 w 43"/>
                  <a:gd name="T49" fmla="*/ 1 h 27"/>
                  <a:gd name="T50" fmla="*/ 7 w 43"/>
                  <a:gd name="T51" fmla="*/ 4 h 27"/>
                  <a:gd name="T52" fmla="*/ 3 w 43"/>
                  <a:gd name="T53" fmla="*/ 7 h 27"/>
                  <a:gd name="T54" fmla="*/ 1 w 43"/>
                  <a:gd name="T55" fmla="*/ 10 h 27"/>
                  <a:gd name="T56" fmla="*/ 0 w 43"/>
                  <a:gd name="T57" fmla="*/ 12 h 27"/>
                  <a:gd name="T58" fmla="*/ 0 w 43"/>
                  <a:gd name="T59" fmla="*/ 14 h 27"/>
                  <a:gd name="T60" fmla="*/ 2 w 43"/>
                  <a:gd name="T61" fmla="*/ 19 h 27"/>
                  <a:gd name="T62" fmla="*/ 7 w 43"/>
                  <a:gd name="T63" fmla="*/ 23 h 27"/>
                  <a:gd name="T64" fmla="*/ 13 w 43"/>
                  <a:gd name="T65" fmla="*/ 26 h 27"/>
                  <a:gd name="T66" fmla="*/ 21 w 43"/>
                  <a:gd name="T67" fmla="*/ 27 h 27"/>
                  <a:gd name="T68" fmla="*/ 30 w 43"/>
                  <a:gd name="T69" fmla="*/ 26 h 27"/>
                  <a:gd name="T70" fmla="*/ 37 w 43"/>
                  <a:gd name="T71" fmla="*/ 23 h 27"/>
                  <a:gd name="T72" fmla="*/ 41 w 43"/>
                  <a:gd name="T73" fmla="*/ 19 h 27"/>
                  <a:gd name="T74" fmla="*/ 43 w 43"/>
                  <a:gd name="T75" fmla="*/ 14 h 27"/>
                  <a:gd name="T76" fmla="*/ 43 w 43"/>
                  <a:gd name="T77" fmla="*/ 12 h 27"/>
                  <a:gd name="T78" fmla="*/ 43 w 43"/>
                  <a:gd name="T79" fmla="*/ 12 h 27"/>
                  <a:gd name="T80" fmla="*/ 34 w 43"/>
                  <a:gd name="T81" fmla="*/ 12 h 27"/>
                  <a:gd name="T82" fmla="*/ 34 w 43"/>
                  <a:gd name="T83" fmla="*/ 13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0" name="Freeform 386"/>
              <p:cNvSpPr>
                <a:spLocks/>
              </p:cNvSpPr>
              <p:nvPr/>
            </p:nvSpPr>
            <p:spPr bwMode="auto">
              <a:xfrm>
                <a:off x="536" y="2266"/>
                <a:ext cx="13" cy="3"/>
              </a:xfrm>
              <a:custGeom>
                <a:avLst/>
                <a:gdLst>
                  <a:gd name="T0" fmla="*/ 0 w 13"/>
                  <a:gd name="T1" fmla="*/ 0 h 3"/>
                  <a:gd name="T2" fmla="*/ 1 w 13"/>
                  <a:gd name="T3" fmla="*/ 1 h 3"/>
                  <a:gd name="T4" fmla="*/ 2 w 13"/>
                  <a:gd name="T5" fmla="*/ 2 h 3"/>
                  <a:gd name="T6" fmla="*/ 2 w 13"/>
                  <a:gd name="T7" fmla="*/ 2 h 3"/>
                  <a:gd name="T8" fmla="*/ 3 w 13"/>
                  <a:gd name="T9" fmla="*/ 3 h 3"/>
                  <a:gd name="T10" fmla="*/ 13 w 13"/>
                  <a:gd name="T11" fmla="*/ 3 h 3"/>
                  <a:gd name="T12" fmla="*/ 13 w 13"/>
                  <a:gd name="T13" fmla="*/ 2 h 3"/>
                  <a:gd name="T14" fmla="*/ 12 w 13"/>
                  <a:gd name="T15" fmla="*/ 2 h 3"/>
                  <a:gd name="T16" fmla="*/ 12 w 13"/>
                  <a:gd name="T17" fmla="*/ 1 h 3"/>
                  <a:gd name="T18" fmla="*/ 12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1" name="Freeform 387"/>
              <p:cNvSpPr>
                <a:spLocks/>
              </p:cNvSpPr>
              <p:nvPr/>
            </p:nvSpPr>
            <p:spPr bwMode="auto">
              <a:xfrm>
                <a:off x="600" y="2249"/>
                <a:ext cx="44" cy="28"/>
              </a:xfrm>
              <a:custGeom>
                <a:avLst/>
                <a:gdLst>
                  <a:gd name="T0" fmla="*/ 34 w 44"/>
                  <a:gd name="T1" fmla="*/ 15 h 28"/>
                  <a:gd name="T2" fmla="*/ 32 w 44"/>
                  <a:gd name="T3" fmla="*/ 18 h 28"/>
                  <a:gd name="T4" fmla="*/ 29 w 44"/>
                  <a:gd name="T5" fmla="*/ 21 h 28"/>
                  <a:gd name="T6" fmla="*/ 25 w 44"/>
                  <a:gd name="T7" fmla="*/ 21 h 28"/>
                  <a:gd name="T8" fmla="*/ 20 w 44"/>
                  <a:gd name="T9" fmla="*/ 21 h 28"/>
                  <a:gd name="T10" fmla="*/ 16 w 44"/>
                  <a:gd name="T11" fmla="*/ 21 h 28"/>
                  <a:gd name="T12" fmla="*/ 12 w 44"/>
                  <a:gd name="T13" fmla="*/ 18 h 28"/>
                  <a:gd name="T14" fmla="*/ 10 w 44"/>
                  <a:gd name="T15" fmla="*/ 15 h 28"/>
                  <a:gd name="T16" fmla="*/ 10 w 44"/>
                  <a:gd name="T17" fmla="*/ 14 h 28"/>
                  <a:gd name="T18" fmla="*/ 11 w 44"/>
                  <a:gd name="T19" fmla="*/ 11 h 28"/>
                  <a:gd name="T20" fmla="*/ 13 w 44"/>
                  <a:gd name="T21" fmla="*/ 9 h 28"/>
                  <a:gd name="T22" fmla="*/ 15 w 44"/>
                  <a:gd name="T23" fmla="*/ 8 h 28"/>
                  <a:gd name="T24" fmla="*/ 17 w 44"/>
                  <a:gd name="T25" fmla="*/ 7 h 28"/>
                  <a:gd name="T26" fmla="*/ 20 w 44"/>
                  <a:gd name="T27" fmla="*/ 7 h 28"/>
                  <a:gd name="T28" fmla="*/ 22 w 44"/>
                  <a:gd name="T29" fmla="*/ 6 h 28"/>
                  <a:gd name="T30" fmla="*/ 26 w 44"/>
                  <a:gd name="T31" fmla="*/ 7 h 28"/>
                  <a:gd name="T32" fmla="*/ 29 w 44"/>
                  <a:gd name="T33" fmla="*/ 8 h 28"/>
                  <a:gd name="T34" fmla="*/ 31 w 44"/>
                  <a:gd name="T35" fmla="*/ 9 h 28"/>
                  <a:gd name="T36" fmla="*/ 33 w 44"/>
                  <a:gd name="T37" fmla="*/ 11 h 28"/>
                  <a:gd name="T38" fmla="*/ 43 w 44"/>
                  <a:gd name="T39" fmla="*/ 9 h 28"/>
                  <a:gd name="T40" fmla="*/ 38 w 44"/>
                  <a:gd name="T41" fmla="*/ 5 h 28"/>
                  <a:gd name="T42" fmla="*/ 33 w 44"/>
                  <a:gd name="T43" fmla="*/ 2 h 28"/>
                  <a:gd name="T44" fmla="*/ 26 w 44"/>
                  <a:gd name="T45" fmla="*/ 0 h 28"/>
                  <a:gd name="T46" fmla="*/ 19 w 44"/>
                  <a:gd name="T47" fmla="*/ 0 h 28"/>
                  <a:gd name="T48" fmla="*/ 13 w 44"/>
                  <a:gd name="T49" fmla="*/ 2 h 28"/>
                  <a:gd name="T50" fmla="*/ 7 w 44"/>
                  <a:gd name="T51" fmla="*/ 4 h 28"/>
                  <a:gd name="T52" fmla="*/ 3 w 44"/>
                  <a:gd name="T53" fmla="*/ 7 h 28"/>
                  <a:gd name="T54" fmla="*/ 1 w 44"/>
                  <a:gd name="T55" fmla="*/ 10 h 28"/>
                  <a:gd name="T56" fmla="*/ 0 w 44"/>
                  <a:gd name="T57" fmla="*/ 12 h 28"/>
                  <a:gd name="T58" fmla="*/ 0 w 44"/>
                  <a:gd name="T59" fmla="*/ 14 h 28"/>
                  <a:gd name="T60" fmla="*/ 2 w 44"/>
                  <a:gd name="T61" fmla="*/ 19 h 28"/>
                  <a:gd name="T62" fmla="*/ 7 w 44"/>
                  <a:gd name="T63" fmla="*/ 24 h 28"/>
                  <a:gd name="T64" fmla="*/ 14 w 44"/>
                  <a:gd name="T65" fmla="*/ 27 h 28"/>
                  <a:gd name="T66" fmla="*/ 22 w 44"/>
                  <a:gd name="T67" fmla="*/ 28 h 28"/>
                  <a:gd name="T68" fmla="*/ 31 w 44"/>
                  <a:gd name="T69" fmla="*/ 27 h 28"/>
                  <a:gd name="T70" fmla="*/ 38 w 44"/>
                  <a:gd name="T71" fmla="*/ 24 h 28"/>
                  <a:gd name="T72" fmla="*/ 43 w 44"/>
                  <a:gd name="T73" fmla="*/ 19 h 28"/>
                  <a:gd name="T74" fmla="*/ 44 w 44"/>
                  <a:gd name="T75" fmla="*/ 14 h 28"/>
                  <a:gd name="T76" fmla="*/ 44 w 44"/>
                  <a:gd name="T77" fmla="*/ 13 h 28"/>
                  <a:gd name="T78" fmla="*/ 34 w 44"/>
                  <a:gd name="T79" fmla="*/ 13 h 28"/>
                  <a:gd name="T80" fmla="*/ 34 w 44"/>
                  <a:gd name="T81" fmla="*/ 14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2" name="Freeform 388"/>
              <p:cNvSpPr>
                <a:spLocks/>
              </p:cNvSpPr>
              <p:nvPr/>
            </p:nvSpPr>
            <p:spPr bwMode="auto">
              <a:xfrm>
                <a:off x="634" y="2259"/>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3" name="Freeform 389"/>
              <p:cNvSpPr>
                <a:spLocks/>
              </p:cNvSpPr>
              <p:nvPr/>
            </p:nvSpPr>
            <p:spPr bwMode="auto">
              <a:xfrm>
                <a:off x="619" y="2154"/>
                <a:ext cx="65" cy="79"/>
              </a:xfrm>
              <a:custGeom>
                <a:avLst/>
                <a:gdLst>
                  <a:gd name="T0" fmla="*/ 26 w 65"/>
                  <a:gd name="T1" fmla="*/ 1 h 79"/>
                  <a:gd name="T2" fmla="*/ 16 w 65"/>
                  <a:gd name="T3" fmla="*/ 6 h 79"/>
                  <a:gd name="T4" fmla="*/ 8 w 65"/>
                  <a:gd name="T5" fmla="*/ 15 h 79"/>
                  <a:gd name="T6" fmla="*/ 2 w 65"/>
                  <a:gd name="T7" fmla="*/ 27 h 79"/>
                  <a:gd name="T8" fmla="*/ 11 w 65"/>
                  <a:gd name="T9" fmla="*/ 34 h 79"/>
                  <a:gd name="T10" fmla="*/ 14 w 65"/>
                  <a:gd name="T11" fmla="*/ 25 h 79"/>
                  <a:gd name="T12" fmla="*/ 19 w 65"/>
                  <a:gd name="T13" fmla="*/ 19 h 79"/>
                  <a:gd name="T14" fmla="*/ 25 w 65"/>
                  <a:gd name="T15" fmla="*/ 14 h 79"/>
                  <a:gd name="T16" fmla="*/ 33 w 65"/>
                  <a:gd name="T17" fmla="*/ 13 h 79"/>
                  <a:gd name="T18" fmla="*/ 42 w 65"/>
                  <a:gd name="T19" fmla="*/ 15 h 79"/>
                  <a:gd name="T20" fmla="*/ 49 w 65"/>
                  <a:gd name="T21" fmla="*/ 20 h 79"/>
                  <a:gd name="T22" fmla="*/ 54 w 65"/>
                  <a:gd name="T23" fmla="*/ 29 h 79"/>
                  <a:gd name="T24" fmla="*/ 55 w 65"/>
                  <a:gd name="T25" fmla="*/ 40 h 79"/>
                  <a:gd name="T26" fmla="*/ 54 w 65"/>
                  <a:gd name="T27" fmla="*/ 51 h 79"/>
                  <a:gd name="T28" fmla="*/ 49 w 65"/>
                  <a:gd name="T29" fmla="*/ 60 h 79"/>
                  <a:gd name="T30" fmla="*/ 42 w 65"/>
                  <a:gd name="T31" fmla="*/ 65 h 79"/>
                  <a:gd name="T32" fmla="*/ 33 w 65"/>
                  <a:gd name="T33" fmla="*/ 68 h 79"/>
                  <a:gd name="T34" fmla="*/ 25 w 65"/>
                  <a:gd name="T35" fmla="*/ 65 h 79"/>
                  <a:gd name="T36" fmla="*/ 17 w 65"/>
                  <a:gd name="T37" fmla="*/ 60 h 79"/>
                  <a:gd name="T38" fmla="*/ 12 w 65"/>
                  <a:gd name="T39" fmla="*/ 52 h 79"/>
                  <a:gd name="T40" fmla="*/ 10 w 65"/>
                  <a:gd name="T41" fmla="*/ 41 h 79"/>
                  <a:gd name="T42" fmla="*/ 1 w 65"/>
                  <a:gd name="T43" fmla="*/ 49 h 79"/>
                  <a:gd name="T44" fmla="*/ 6 w 65"/>
                  <a:gd name="T45" fmla="*/ 62 h 79"/>
                  <a:gd name="T46" fmla="*/ 15 w 65"/>
                  <a:gd name="T47" fmla="*/ 73 h 79"/>
                  <a:gd name="T48" fmla="*/ 26 w 65"/>
                  <a:gd name="T49" fmla="*/ 78 h 79"/>
                  <a:gd name="T50" fmla="*/ 39 w 65"/>
                  <a:gd name="T51" fmla="*/ 78 h 79"/>
                  <a:gd name="T52" fmla="*/ 50 w 65"/>
                  <a:gd name="T53" fmla="*/ 72 h 79"/>
                  <a:gd name="T54" fmla="*/ 59 w 65"/>
                  <a:gd name="T55" fmla="*/ 62 h 79"/>
                  <a:gd name="T56" fmla="*/ 64 w 65"/>
                  <a:gd name="T57" fmla="*/ 48 h 79"/>
                  <a:gd name="T58" fmla="*/ 64 w 65"/>
                  <a:gd name="T59" fmla="*/ 31 h 79"/>
                  <a:gd name="T60" fmla="*/ 59 w 65"/>
                  <a:gd name="T61" fmla="*/ 17 h 79"/>
                  <a:gd name="T62" fmla="*/ 50 w 65"/>
                  <a:gd name="T63" fmla="*/ 7 h 79"/>
                  <a:gd name="T64" fmla="*/ 39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4" name="Freeform 390"/>
              <p:cNvSpPr>
                <a:spLocks/>
              </p:cNvSpPr>
              <p:nvPr/>
            </p:nvSpPr>
            <p:spPr bwMode="auto">
              <a:xfrm>
                <a:off x="619" y="2188"/>
                <a:ext cx="11" cy="7"/>
              </a:xfrm>
              <a:custGeom>
                <a:avLst/>
                <a:gdLst>
                  <a:gd name="T0" fmla="*/ 10 w 11"/>
                  <a:gd name="T1" fmla="*/ 6 h 7"/>
                  <a:gd name="T2" fmla="*/ 10 w 11"/>
                  <a:gd name="T3" fmla="*/ 4 h 7"/>
                  <a:gd name="T4" fmla="*/ 10 w 11"/>
                  <a:gd name="T5" fmla="*/ 3 h 7"/>
                  <a:gd name="T6" fmla="*/ 10 w 11"/>
                  <a:gd name="T7" fmla="*/ 2 h 7"/>
                  <a:gd name="T8" fmla="*/ 11 w 11"/>
                  <a:gd name="T9" fmla="*/ 0 h 7"/>
                  <a:gd name="T10" fmla="*/ 1 w 11"/>
                  <a:gd name="T11" fmla="*/ 0 h 7"/>
                  <a:gd name="T12" fmla="*/ 1 w 11"/>
                  <a:gd name="T13" fmla="*/ 2 h 7"/>
                  <a:gd name="T14" fmla="*/ 1 w 11"/>
                  <a:gd name="T15" fmla="*/ 3 h 7"/>
                  <a:gd name="T16" fmla="*/ 0 w 11"/>
                  <a:gd name="T17" fmla="*/ 4 h 7"/>
                  <a:gd name="T18" fmla="*/ 0 w 11"/>
                  <a:gd name="T19" fmla="*/ 5 h 7"/>
                  <a:gd name="T20" fmla="*/ 0 w 11"/>
                  <a:gd name="T21" fmla="*/ 6 h 7"/>
                  <a:gd name="T22" fmla="*/ 0 w 11"/>
                  <a:gd name="T23" fmla="*/ 6 h 7"/>
                  <a:gd name="T24" fmla="*/ 0 w 11"/>
                  <a:gd name="T25" fmla="*/ 6 h 7"/>
                  <a:gd name="T26" fmla="*/ 0 w 11"/>
                  <a:gd name="T27" fmla="*/ 7 h 7"/>
                  <a:gd name="T28" fmla="*/ 10 w 11"/>
                  <a:gd name="T29" fmla="*/ 7 h 7"/>
                  <a:gd name="T30" fmla="*/ 10 w 11"/>
                  <a:gd name="T31" fmla="*/ 7 h 7"/>
                  <a:gd name="T32" fmla="*/ 10 w 11"/>
                  <a:gd name="T33" fmla="*/ 6 h 7"/>
                  <a:gd name="T34" fmla="*/ 10 w 11"/>
                  <a:gd name="T35" fmla="*/ 6 h 7"/>
                  <a:gd name="T36" fmla="*/ 10 w 11"/>
                  <a:gd name="T37" fmla="*/ 6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5" name="Freeform 391"/>
              <p:cNvSpPr>
                <a:spLocks/>
              </p:cNvSpPr>
              <p:nvPr/>
            </p:nvSpPr>
            <p:spPr bwMode="auto">
              <a:xfrm>
                <a:off x="633" y="2165"/>
                <a:ext cx="21" cy="47"/>
              </a:xfrm>
              <a:custGeom>
                <a:avLst/>
                <a:gdLst>
                  <a:gd name="T0" fmla="*/ 17 w 21"/>
                  <a:gd name="T1" fmla="*/ 29 h 47"/>
                  <a:gd name="T2" fmla="*/ 17 w 21"/>
                  <a:gd name="T3" fmla="*/ 24 h 47"/>
                  <a:gd name="T4" fmla="*/ 17 w 21"/>
                  <a:gd name="T5" fmla="*/ 14 h 47"/>
                  <a:gd name="T6" fmla="*/ 17 w 21"/>
                  <a:gd name="T7" fmla="*/ 5 h 47"/>
                  <a:gd name="T8" fmla="*/ 17 w 21"/>
                  <a:gd name="T9" fmla="*/ 0 h 47"/>
                  <a:gd name="T10" fmla="*/ 20 w 21"/>
                  <a:gd name="T11" fmla="*/ 29 h 47"/>
                  <a:gd name="T12" fmla="*/ 21 w 21"/>
                  <a:gd name="T13" fmla="*/ 31 h 47"/>
                  <a:gd name="T14" fmla="*/ 0 w 21"/>
                  <a:gd name="T15" fmla="*/ 47 h 47"/>
                  <a:gd name="T16" fmla="*/ 17 w 21"/>
                  <a:gd name="T17" fmla="*/ 29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6" name="Freeform 392"/>
              <p:cNvSpPr>
                <a:spLocks/>
              </p:cNvSpPr>
              <p:nvPr/>
            </p:nvSpPr>
            <p:spPr bwMode="auto">
              <a:xfrm>
                <a:off x="624" y="2141"/>
                <a:ext cx="21" cy="20"/>
              </a:xfrm>
              <a:custGeom>
                <a:avLst/>
                <a:gdLst>
                  <a:gd name="T0" fmla="*/ 0 w 21"/>
                  <a:gd name="T1" fmla="*/ 20 h 20"/>
                  <a:gd name="T2" fmla="*/ 0 w 21"/>
                  <a:gd name="T3" fmla="*/ 19 h 20"/>
                  <a:gd name="T4" fmla="*/ 0 w 21"/>
                  <a:gd name="T5" fmla="*/ 15 h 20"/>
                  <a:gd name="T6" fmla="*/ 1 w 21"/>
                  <a:gd name="T7" fmla="*/ 10 h 20"/>
                  <a:gd name="T8" fmla="*/ 3 w 21"/>
                  <a:gd name="T9" fmla="*/ 5 h 20"/>
                  <a:gd name="T10" fmla="*/ 5 w 21"/>
                  <a:gd name="T11" fmla="*/ 2 h 20"/>
                  <a:gd name="T12" fmla="*/ 9 w 21"/>
                  <a:gd name="T13" fmla="*/ 0 h 20"/>
                  <a:gd name="T14" fmla="*/ 14 w 21"/>
                  <a:gd name="T15" fmla="*/ 2 h 20"/>
                  <a:gd name="T16" fmla="*/ 21 w 21"/>
                  <a:gd name="T17" fmla="*/ 7 h 20"/>
                  <a:gd name="T18" fmla="*/ 21 w 21"/>
                  <a:gd name="T19" fmla="*/ 11 h 20"/>
                  <a:gd name="T20" fmla="*/ 21 w 21"/>
                  <a:gd name="T21" fmla="*/ 10 h 20"/>
                  <a:gd name="T22" fmla="*/ 19 w 21"/>
                  <a:gd name="T23" fmla="*/ 9 h 20"/>
                  <a:gd name="T24" fmla="*/ 17 w 21"/>
                  <a:gd name="T25" fmla="*/ 8 h 20"/>
                  <a:gd name="T26" fmla="*/ 15 w 21"/>
                  <a:gd name="T27" fmla="*/ 6 h 20"/>
                  <a:gd name="T28" fmla="*/ 12 w 21"/>
                  <a:gd name="T29" fmla="*/ 5 h 20"/>
                  <a:gd name="T30" fmla="*/ 10 w 21"/>
                  <a:gd name="T31" fmla="*/ 5 h 20"/>
                  <a:gd name="T32" fmla="*/ 7 w 21"/>
                  <a:gd name="T33" fmla="*/ 7 h 20"/>
                  <a:gd name="T34" fmla="*/ 5 w 21"/>
                  <a:gd name="T35" fmla="*/ 9 h 20"/>
                  <a:gd name="T36" fmla="*/ 0 w 21"/>
                  <a:gd name="T37" fmla="*/ 2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7" name="Freeform 393"/>
              <p:cNvSpPr>
                <a:spLocks/>
              </p:cNvSpPr>
              <p:nvPr/>
            </p:nvSpPr>
            <p:spPr bwMode="auto">
              <a:xfrm>
                <a:off x="624" y="2149"/>
                <a:ext cx="22" cy="10"/>
              </a:xfrm>
              <a:custGeom>
                <a:avLst/>
                <a:gdLst>
                  <a:gd name="T0" fmla="*/ 0 w 22"/>
                  <a:gd name="T1" fmla="*/ 6 h 10"/>
                  <a:gd name="T2" fmla="*/ 1 w 22"/>
                  <a:gd name="T3" fmla="*/ 6 h 10"/>
                  <a:gd name="T4" fmla="*/ 3 w 22"/>
                  <a:gd name="T5" fmla="*/ 6 h 10"/>
                  <a:gd name="T6" fmla="*/ 6 w 22"/>
                  <a:gd name="T7" fmla="*/ 7 h 10"/>
                  <a:gd name="T8" fmla="*/ 9 w 22"/>
                  <a:gd name="T9" fmla="*/ 7 h 10"/>
                  <a:gd name="T10" fmla="*/ 13 w 22"/>
                  <a:gd name="T11" fmla="*/ 6 h 10"/>
                  <a:gd name="T12" fmla="*/ 16 w 22"/>
                  <a:gd name="T13" fmla="*/ 5 h 10"/>
                  <a:gd name="T14" fmla="*/ 19 w 22"/>
                  <a:gd name="T15" fmla="*/ 3 h 10"/>
                  <a:gd name="T16" fmla="*/ 22 w 22"/>
                  <a:gd name="T17" fmla="*/ 0 h 10"/>
                  <a:gd name="T18" fmla="*/ 21 w 22"/>
                  <a:gd name="T19" fmla="*/ 0 h 10"/>
                  <a:gd name="T20" fmla="*/ 20 w 22"/>
                  <a:gd name="T21" fmla="*/ 3 h 10"/>
                  <a:gd name="T22" fmla="*/ 18 w 22"/>
                  <a:gd name="T23" fmla="*/ 5 h 10"/>
                  <a:gd name="T24" fmla="*/ 16 w 22"/>
                  <a:gd name="T25" fmla="*/ 7 h 10"/>
                  <a:gd name="T26" fmla="*/ 12 w 22"/>
                  <a:gd name="T27" fmla="*/ 9 h 10"/>
                  <a:gd name="T28" fmla="*/ 9 w 22"/>
                  <a:gd name="T29" fmla="*/ 10 h 10"/>
                  <a:gd name="T30" fmla="*/ 5 w 22"/>
                  <a:gd name="T31" fmla="*/ 9 h 10"/>
                  <a:gd name="T32" fmla="*/ 0 w 22"/>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8" name="Freeform 394"/>
              <p:cNvSpPr>
                <a:spLocks/>
              </p:cNvSpPr>
              <p:nvPr/>
            </p:nvSpPr>
            <p:spPr bwMode="auto">
              <a:xfrm>
                <a:off x="656" y="2140"/>
                <a:ext cx="24" cy="17"/>
              </a:xfrm>
              <a:custGeom>
                <a:avLst/>
                <a:gdLst>
                  <a:gd name="T0" fmla="*/ 0 w 24"/>
                  <a:gd name="T1" fmla="*/ 10 h 17"/>
                  <a:gd name="T2" fmla="*/ 1 w 24"/>
                  <a:gd name="T3" fmla="*/ 10 h 17"/>
                  <a:gd name="T4" fmla="*/ 3 w 24"/>
                  <a:gd name="T5" fmla="*/ 7 h 17"/>
                  <a:gd name="T6" fmla="*/ 7 w 24"/>
                  <a:gd name="T7" fmla="*/ 4 h 17"/>
                  <a:gd name="T8" fmla="*/ 11 w 24"/>
                  <a:gd name="T9" fmla="*/ 1 h 17"/>
                  <a:gd name="T10" fmla="*/ 15 w 24"/>
                  <a:gd name="T11" fmla="*/ 0 h 17"/>
                  <a:gd name="T12" fmla="*/ 19 w 24"/>
                  <a:gd name="T13" fmla="*/ 2 h 17"/>
                  <a:gd name="T14" fmla="*/ 22 w 24"/>
                  <a:gd name="T15" fmla="*/ 6 h 17"/>
                  <a:gd name="T16" fmla="*/ 24 w 24"/>
                  <a:gd name="T17" fmla="*/ 15 h 17"/>
                  <a:gd name="T18" fmla="*/ 23 w 24"/>
                  <a:gd name="T19" fmla="*/ 17 h 17"/>
                  <a:gd name="T20" fmla="*/ 22 w 24"/>
                  <a:gd name="T21" fmla="*/ 17 h 17"/>
                  <a:gd name="T22" fmla="*/ 22 w 24"/>
                  <a:gd name="T23" fmla="*/ 15 h 17"/>
                  <a:gd name="T24" fmla="*/ 21 w 24"/>
                  <a:gd name="T25" fmla="*/ 12 h 17"/>
                  <a:gd name="T26" fmla="*/ 20 w 24"/>
                  <a:gd name="T27" fmla="*/ 10 h 17"/>
                  <a:gd name="T28" fmla="*/ 18 w 24"/>
                  <a:gd name="T29" fmla="*/ 8 h 17"/>
                  <a:gd name="T30" fmla="*/ 16 w 24"/>
                  <a:gd name="T31" fmla="*/ 6 h 17"/>
                  <a:gd name="T32" fmla="*/ 14 w 24"/>
                  <a:gd name="T33" fmla="*/ 5 h 17"/>
                  <a:gd name="T34" fmla="*/ 11 w 24"/>
                  <a:gd name="T35" fmla="*/ 6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79" name="Freeform 395"/>
              <p:cNvSpPr>
                <a:spLocks/>
              </p:cNvSpPr>
              <p:nvPr/>
            </p:nvSpPr>
            <p:spPr bwMode="auto">
              <a:xfrm>
                <a:off x="661" y="2145"/>
                <a:ext cx="20" cy="12"/>
              </a:xfrm>
              <a:custGeom>
                <a:avLst/>
                <a:gdLst>
                  <a:gd name="T0" fmla="*/ 0 w 20"/>
                  <a:gd name="T1" fmla="*/ 0 h 12"/>
                  <a:gd name="T2" fmla="*/ 0 w 20"/>
                  <a:gd name="T3" fmla="*/ 1 h 12"/>
                  <a:gd name="T4" fmla="*/ 2 w 20"/>
                  <a:gd name="T5" fmla="*/ 3 h 12"/>
                  <a:gd name="T6" fmla="*/ 4 w 20"/>
                  <a:gd name="T7" fmla="*/ 5 h 12"/>
                  <a:gd name="T8" fmla="*/ 7 w 20"/>
                  <a:gd name="T9" fmla="*/ 7 h 12"/>
                  <a:gd name="T10" fmla="*/ 10 w 20"/>
                  <a:gd name="T11" fmla="*/ 9 h 12"/>
                  <a:gd name="T12" fmla="*/ 13 w 20"/>
                  <a:gd name="T13" fmla="*/ 11 h 12"/>
                  <a:gd name="T14" fmla="*/ 17 w 20"/>
                  <a:gd name="T15" fmla="*/ 12 h 12"/>
                  <a:gd name="T16" fmla="*/ 20 w 20"/>
                  <a:gd name="T17" fmla="*/ 11 h 12"/>
                  <a:gd name="T18" fmla="*/ 19 w 20"/>
                  <a:gd name="T19" fmla="*/ 11 h 12"/>
                  <a:gd name="T20" fmla="*/ 17 w 20"/>
                  <a:gd name="T21" fmla="*/ 12 h 12"/>
                  <a:gd name="T22" fmla="*/ 14 w 20"/>
                  <a:gd name="T23" fmla="*/ 12 h 12"/>
                  <a:gd name="T24" fmla="*/ 11 w 20"/>
                  <a:gd name="T25" fmla="*/ 12 h 12"/>
                  <a:gd name="T26" fmla="*/ 8 w 20"/>
                  <a:gd name="T27" fmla="*/ 11 h 12"/>
                  <a:gd name="T28" fmla="*/ 4 w 20"/>
                  <a:gd name="T29" fmla="*/ 10 h 12"/>
                  <a:gd name="T30" fmla="*/ 2 w 20"/>
                  <a:gd name="T31" fmla="*/ 6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0" name="Freeform 396"/>
              <p:cNvSpPr>
                <a:spLocks/>
              </p:cNvSpPr>
              <p:nvPr/>
            </p:nvSpPr>
            <p:spPr bwMode="auto">
              <a:xfrm>
                <a:off x="634" y="2227"/>
                <a:ext cx="9" cy="18"/>
              </a:xfrm>
              <a:custGeom>
                <a:avLst/>
                <a:gdLst>
                  <a:gd name="T0" fmla="*/ 2 w 9"/>
                  <a:gd name="T1" fmla="*/ 0 h 18"/>
                  <a:gd name="T2" fmla="*/ 2 w 9"/>
                  <a:gd name="T3" fmla="*/ 3 h 18"/>
                  <a:gd name="T4" fmla="*/ 1 w 9"/>
                  <a:gd name="T5" fmla="*/ 10 h 18"/>
                  <a:gd name="T6" fmla="*/ 0 w 9"/>
                  <a:gd name="T7" fmla="*/ 16 h 18"/>
                  <a:gd name="T8" fmla="*/ 0 w 9"/>
                  <a:gd name="T9" fmla="*/ 18 h 18"/>
                  <a:gd name="T10" fmla="*/ 1 w 9"/>
                  <a:gd name="T11" fmla="*/ 17 h 18"/>
                  <a:gd name="T12" fmla="*/ 2 w 9"/>
                  <a:gd name="T13" fmla="*/ 15 h 18"/>
                  <a:gd name="T14" fmla="*/ 4 w 9"/>
                  <a:gd name="T15" fmla="*/ 13 h 18"/>
                  <a:gd name="T16" fmla="*/ 5 w 9"/>
                  <a:gd name="T17" fmla="*/ 10 h 18"/>
                  <a:gd name="T18" fmla="*/ 7 w 9"/>
                  <a:gd name="T19" fmla="*/ 8 h 18"/>
                  <a:gd name="T20" fmla="*/ 8 w 9"/>
                  <a:gd name="T21" fmla="*/ 5 h 18"/>
                  <a:gd name="T22" fmla="*/ 9 w 9"/>
                  <a:gd name="T23" fmla="*/ 4 h 18"/>
                  <a:gd name="T24" fmla="*/ 9 w 9"/>
                  <a:gd name="T25" fmla="*/ 3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1" name="Freeform 397"/>
              <p:cNvSpPr>
                <a:spLocks/>
              </p:cNvSpPr>
              <p:nvPr/>
            </p:nvSpPr>
            <p:spPr bwMode="auto">
              <a:xfrm>
                <a:off x="672" y="2213"/>
                <a:ext cx="12" cy="17"/>
              </a:xfrm>
              <a:custGeom>
                <a:avLst/>
                <a:gdLst>
                  <a:gd name="T0" fmla="*/ 0 w 12"/>
                  <a:gd name="T1" fmla="*/ 6 h 17"/>
                  <a:gd name="T2" fmla="*/ 0 w 12"/>
                  <a:gd name="T3" fmla="*/ 7 h 17"/>
                  <a:gd name="T4" fmla="*/ 2 w 12"/>
                  <a:gd name="T5" fmla="*/ 8 h 17"/>
                  <a:gd name="T6" fmla="*/ 3 w 12"/>
                  <a:gd name="T7" fmla="*/ 10 h 17"/>
                  <a:gd name="T8" fmla="*/ 6 w 12"/>
                  <a:gd name="T9" fmla="*/ 13 h 17"/>
                  <a:gd name="T10" fmla="*/ 8 w 12"/>
                  <a:gd name="T11" fmla="*/ 15 h 17"/>
                  <a:gd name="T12" fmla="*/ 10 w 12"/>
                  <a:gd name="T13" fmla="*/ 16 h 17"/>
                  <a:gd name="T14" fmla="*/ 11 w 12"/>
                  <a:gd name="T15" fmla="*/ 17 h 17"/>
                  <a:gd name="T16" fmla="*/ 12 w 12"/>
                  <a:gd name="T17" fmla="*/ 17 h 17"/>
                  <a:gd name="T18" fmla="*/ 11 w 12"/>
                  <a:gd name="T19" fmla="*/ 14 h 17"/>
                  <a:gd name="T20" fmla="*/ 9 w 12"/>
                  <a:gd name="T21" fmla="*/ 8 h 17"/>
                  <a:gd name="T22" fmla="*/ 7 w 12"/>
                  <a:gd name="T23" fmla="*/ 2 h 17"/>
                  <a:gd name="T24" fmla="*/ 6 w 12"/>
                  <a:gd name="T25" fmla="*/ 0 h 17"/>
                  <a:gd name="T26" fmla="*/ 0 w 12"/>
                  <a:gd name="T27" fmla="*/ 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2" name="Freeform 398"/>
              <p:cNvSpPr>
                <a:spLocks/>
              </p:cNvSpPr>
              <p:nvPr/>
            </p:nvSpPr>
            <p:spPr bwMode="auto">
              <a:xfrm>
                <a:off x="630" y="2135"/>
                <a:ext cx="4" cy="7"/>
              </a:xfrm>
              <a:custGeom>
                <a:avLst/>
                <a:gdLst>
                  <a:gd name="T0" fmla="*/ 0 w 4"/>
                  <a:gd name="T1" fmla="*/ 7 h 7"/>
                  <a:gd name="T2" fmla="*/ 0 w 4"/>
                  <a:gd name="T3" fmla="*/ 0 h 7"/>
                  <a:gd name="T4" fmla="*/ 4 w 4"/>
                  <a:gd name="T5" fmla="*/ 0 h 7"/>
                  <a:gd name="T6" fmla="*/ 3 w 4"/>
                  <a:gd name="T7" fmla="*/ 7 h 7"/>
                  <a:gd name="T8" fmla="*/ 0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3" name="Freeform 399"/>
              <p:cNvSpPr>
                <a:spLocks/>
              </p:cNvSpPr>
              <p:nvPr/>
            </p:nvSpPr>
            <p:spPr bwMode="auto">
              <a:xfrm>
                <a:off x="672" y="2133"/>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4" name="Freeform 400"/>
              <p:cNvSpPr>
                <a:spLocks/>
              </p:cNvSpPr>
              <p:nvPr/>
            </p:nvSpPr>
            <p:spPr bwMode="auto">
              <a:xfrm>
                <a:off x="832" y="2182"/>
                <a:ext cx="21" cy="27"/>
              </a:xfrm>
              <a:custGeom>
                <a:avLst/>
                <a:gdLst>
                  <a:gd name="T0" fmla="*/ 10 w 21"/>
                  <a:gd name="T1" fmla="*/ 23 h 27"/>
                  <a:gd name="T2" fmla="*/ 9 w 21"/>
                  <a:gd name="T3" fmla="*/ 22 h 27"/>
                  <a:gd name="T4" fmla="*/ 7 w 21"/>
                  <a:gd name="T5" fmla="*/ 21 h 27"/>
                  <a:gd name="T6" fmla="*/ 5 w 21"/>
                  <a:gd name="T7" fmla="*/ 20 h 27"/>
                  <a:gd name="T8" fmla="*/ 5 w 21"/>
                  <a:gd name="T9" fmla="*/ 18 h 27"/>
                  <a:gd name="T10" fmla="*/ 4 w 21"/>
                  <a:gd name="T11" fmla="*/ 17 h 27"/>
                  <a:gd name="T12" fmla="*/ 4 w 21"/>
                  <a:gd name="T13" fmla="*/ 16 h 27"/>
                  <a:gd name="T14" fmla="*/ 4 w 21"/>
                  <a:gd name="T15" fmla="*/ 15 h 27"/>
                  <a:gd name="T16" fmla="*/ 4 w 21"/>
                  <a:gd name="T17" fmla="*/ 14 h 27"/>
                  <a:gd name="T18" fmla="*/ 4 w 21"/>
                  <a:gd name="T19" fmla="*/ 11 h 27"/>
                  <a:gd name="T20" fmla="*/ 6 w 21"/>
                  <a:gd name="T21" fmla="*/ 8 h 27"/>
                  <a:gd name="T22" fmla="*/ 8 w 21"/>
                  <a:gd name="T23" fmla="*/ 6 h 27"/>
                  <a:gd name="T24" fmla="*/ 10 w 21"/>
                  <a:gd name="T25" fmla="*/ 6 h 27"/>
                  <a:gd name="T26" fmla="*/ 13 w 21"/>
                  <a:gd name="T27" fmla="*/ 6 h 27"/>
                  <a:gd name="T28" fmla="*/ 15 w 21"/>
                  <a:gd name="T29" fmla="*/ 8 h 27"/>
                  <a:gd name="T30" fmla="*/ 16 w 21"/>
                  <a:gd name="T31" fmla="*/ 10 h 27"/>
                  <a:gd name="T32" fmla="*/ 17 w 21"/>
                  <a:gd name="T33" fmla="*/ 13 h 27"/>
                  <a:gd name="T34" fmla="*/ 21 w 21"/>
                  <a:gd name="T35" fmla="*/ 13 h 27"/>
                  <a:gd name="T36" fmla="*/ 21 w 21"/>
                  <a:gd name="T37" fmla="*/ 11 h 27"/>
                  <a:gd name="T38" fmla="*/ 20 w 21"/>
                  <a:gd name="T39" fmla="*/ 8 h 27"/>
                  <a:gd name="T40" fmla="*/ 19 w 21"/>
                  <a:gd name="T41" fmla="*/ 6 h 27"/>
                  <a:gd name="T42" fmla="*/ 18 w 21"/>
                  <a:gd name="T43" fmla="*/ 4 h 27"/>
                  <a:gd name="T44" fmla="*/ 16 w 21"/>
                  <a:gd name="T45" fmla="*/ 3 h 27"/>
                  <a:gd name="T46" fmla="*/ 14 w 21"/>
                  <a:gd name="T47" fmla="*/ 1 h 27"/>
                  <a:gd name="T48" fmla="*/ 12 w 21"/>
                  <a:gd name="T49" fmla="*/ 1 h 27"/>
                  <a:gd name="T50" fmla="*/ 10 w 21"/>
                  <a:gd name="T51" fmla="*/ 0 h 27"/>
                  <a:gd name="T52" fmla="*/ 9 w 21"/>
                  <a:gd name="T53" fmla="*/ 1 h 27"/>
                  <a:gd name="T54" fmla="*/ 7 w 21"/>
                  <a:gd name="T55" fmla="*/ 1 h 27"/>
                  <a:gd name="T56" fmla="*/ 5 w 21"/>
                  <a:gd name="T57" fmla="*/ 3 h 27"/>
                  <a:gd name="T58" fmla="*/ 3 w 21"/>
                  <a:gd name="T59" fmla="*/ 4 h 27"/>
                  <a:gd name="T60" fmla="*/ 2 w 21"/>
                  <a:gd name="T61" fmla="*/ 6 h 27"/>
                  <a:gd name="T62" fmla="*/ 1 w 21"/>
                  <a:gd name="T63" fmla="*/ 9 h 27"/>
                  <a:gd name="T64" fmla="*/ 0 w 21"/>
                  <a:gd name="T65" fmla="*/ 11 h 27"/>
                  <a:gd name="T66" fmla="*/ 0 w 21"/>
                  <a:gd name="T67" fmla="*/ 14 h 27"/>
                  <a:gd name="T68" fmla="*/ 0 w 21"/>
                  <a:gd name="T69" fmla="*/ 14 h 27"/>
                  <a:gd name="T70" fmla="*/ 0 w 21"/>
                  <a:gd name="T71" fmla="*/ 15 h 27"/>
                  <a:gd name="T72" fmla="*/ 0 w 21"/>
                  <a:gd name="T73" fmla="*/ 16 h 27"/>
                  <a:gd name="T74" fmla="*/ 0 w 21"/>
                  <a:gd name="T75" fmla="*/ 17 h 27"/>
                  <a:gd name="T76" fmla="*/ 1 w 21"/>
                  <a:gd name="T77" fmla="*/ 18 h 27"/>
                  <a:gd name="T78" fmla="*/ 1 w 21"/>
                  <a:gd name="T79" fmla="*/ 20 h 27"/>
                  <a:gd name="T80" fmla="*/ 2 w 21"/>
                  <a:gd name="T81" fmla="*/ 22 h 27"/>
                  <a:gd name="T82" fmla="*/ 3 w 21"/>
                  <a:gd name="T83" fmla="*/ 23 h 27"/>
                  <a:gd name="T84" fmla="*/ 4 w 21"/>
                  <a:gd name="T85" fmla="*/ 24 h 27"/>
                  <a:gd name="T86" fmla="*/ 6 w 21"/>
                  <a:gd name="T87" fmla="*/ 26 h 27"/>
                  <a:gd name="T88" fmla="*/ 7 w 21"/>
                  <a:gd name="T89" fmla="*/ 26 h 27"/>
                  <a:gd name="T90" fmla="*/ 9 w 21"/>
                  <a:gd name="T91" fmla="*/ 27 h 27"/>
                  <a:gd name="T92" fmla="*/ 10 w 21"/>
                  <a:gd name="T93" fmla="*/ 27 h 27"/>
                  <a:gd name="T94" fmla="*/ 12 w 21"/>
                  <a:gd name="T95" fmla="*/ 27 h 27"/>
                  <a:gd name="T96" fmla="*/ 14 w 21"/>
                  <a:gd name="T97" fmla="*/ 26 h 27"/>
                  <a:gd name="T98" fmla="*/ 15 w 21"/>
                  <a:gd name="T99" fmla="*/ 26 h 27"/>
                  <a:gd name="T100" fmla="*/ 17 w 21"/>
                  <a:gd name="T101" fmla="*/ 24 h 27"/>
                  <a:gd name="T102" fmla="*/ 18 w 21"/>
                  <a:gd name="T103" fmla="*/ 23 h 27"/>
                  <a:gd name="T104" fmla="*/ 19 w 21"/>
                  <a:gd name="T105" fmla="*/ 22 h 27"/>
                  <a:gd name="T106" fmla="*/ 20 w 21"/>
                  <a:gd name="T107" fmla="*/ 20 h 27"/>
                  <a:gd name="T108" fmla="*/ 20 w 21"/>
                  <a:gd name="T109" fmla="*/ 18 h 27"/>
                  <a:gd name="T110" fmla="*/ 16 w 21"/>
                  <a:gd name="T111" fmla="*/ 18 h 27"/>
                  <a:gd name="T112" fmla="*/ 15 w 21"/>
                  <a:gd name="T113" fmla="*/ 20 h 27"/>
                  <a:gd name="T114" fmla="*/ 14 w 21"/>
                  <a:gd name="T115" fmla="*/ 21 h 27"/>
                  <a:gd name="T116" fmla="*/ 12 w 21"/>
                  <a:gd name="T117" fmla="*/ 22 h 27"/>
                  <a:gd name="T118" fmla="*/ 10 w 21"/>
                  <a:gd name="T119" fmla="*/ 23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85" name="Freeform 401"/>
              <p:cNvSpPr>
                <a:spLocks/>
              </p:cNvSpPr>
              <p:nvPr/>
            </p:nvSpPr>
            <p:spPr bwMode="auto">
              <a:xfrm>
                <a:off x="849" y="2194"/>
                <a:ext cx="4" cy="5"/>
              </a:xfrm>
              <a:custGeom>
                <a:avLst/>
                <a:gdLst>
                  <a:gd name="T0" fmla="*/ 4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3 h 5"/>
                  <a:gd name="T14" fmla="*/ 0 w 4"/>
                  <a:gd name="T15" fmla="*/ 4 h 5"/>
                  <a:gd name="T16" fmla="*/ 0 w 4"/>
                  <a:gd name="T17" fmla="*/ 5 h 5"/>
                  <a:gd name="T18" fmla="*/ 3 w 4"/>
                  <a:gd name="T19" fmla="*/ 5 h 5"/>
                  <a:gd name="T20" fmla="*/ 4 w 4"/>
                  <a:gd name="T21" fmla="*/ 4 h 5"/>
                  <a:gd name="T22" fmla="*/ 4 w 4"/>
                  <a:gd name="T23" fmla="*/ 3 h 5"/>
                  <a:gd name="T24" fmla="*/ 4 w 4"/>
                  <a:gd name="T25" fmla="*/ 2 h 5"/>
                  <a:gd name="T26" fmla="*/ 4 w 4"/>
                  <a:gd name="T27" fmla="*/ 1 h 5"/>
                  <a:gd name="T28" fmla="*/ 4 w 4"/>
                  <a:gd name="T29" fmla="*/ 1 h 5"/>
                  <a:gd name="T30" fmla="*/ 4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sp>
          <p:nvSpPr>
            <p:cNvPr id="39966" name="Rectangle 495"/>
            <p:cNvSpPr>
              <a:spLocks noChangeArrowheads="1"/>
            </p:cNvSpPr>
            <p:nvPr/>
          </p:nvSpPr>
          <p:spPr bwMode="auto">
            <a:xfrm>
              <a:off x="3034345" y="2401934"/>
              <a:ext cx="6085886" cy="63431"/>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67" name="Group 560"/>
            <p:cNvGrpSpPr>
              <a:grpSpLocks/>
            </p:cNvGrpSpPr>
            <p:nvPr/>
          </p:nvGrpSpPr>
          <p:grpSpPr bwMode="auto">
            <a:xfrm>
              <a:off x="8253284" y="2300442"/>
              <a:ext cx="699203" cy="508858"/>
              <a:chOff x="4429" y="2058"/>
              <a:chExt cx="502" cy="477"/>
            </a:xfrm>
          </p:grpSpPr>
          <p:sp>
            <p:nvSpPr>
              <p:cNvPr id="41654" name="Freeform 496"/>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5" name="Freeform 497"/>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6" name="Freeform 498"/>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7" name="Freeform 499"/>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8" name="Freeform 500"/>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9" name="Freeform 501"/>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0" name="Freeform 502"/>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1" name="Freeform 503"/>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2" name="Freeform 504"/>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3" name="Freeform 505"/>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4" name="Freeform 506"/>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5" name="Freeform 507"/>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6" name="Freeform 508"/>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7" name="Freeform 509"/>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8" name="Freeform 510"/>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69" name="Freeform 511"/>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0" name="Freeform 512"/>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1" name="Freeform 513"/>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2" name="Freeform 514"/>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3" name="Freeform 515"/>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4" name="Freeform 516"/>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5" name="Freeform 517"/>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6" name="Freeform 518"/>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7" name="Freeform 519"/>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8" name="Freeform 520"/>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79" name="Freeform 521"/>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0" name="Freeform 522"/>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1" name="Freeform 523"/>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2" name="Freeform 524"/>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3" name="Freeform 525"/>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4" name="Freeform 526"/>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5" name="Freeform 527"/>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6" name="Freeform 528"/>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7" name="Freeform 529"/>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8" name="Freeform 530"/>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89" name="Freeform 531"/>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0" name="Freeform 532"/>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1" name="Freeform 533"/>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2" name="Freeform 534"/>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3" name="Freeform 535"/>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4" name="Freeform 536"/>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5" name="Freeform 537"/>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6" name="Freeform 538"/>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7" name="Freeform 539"/>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8" name="Freeform 540"/>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99" name="Freeform 541"/>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0" name="Freeform 542"/>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1" name="Freeform 543"/>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2" name="Freeform 544"/>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3" name="Freeform 545"/>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4" name="Freeform 546"/>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5" name="Freeform 547"/>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6" name="Freeform 548"/>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7" name="Freeform 549"/>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8" name="Freeform 550"/>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09" name="Freeform 551"/>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0" name="Freeform 552"/>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1" name="Freeform 553"/>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2" name="Freeform 554"/>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3" name="Freeform 555"/>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4" name="Freeform 556"/>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5" name="Freeform 557"/>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6" name="Freeform 558"/>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717" name="Freeform 559"/>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68" name="Group 614"/>
            <p:cNvGrpSpPr>
              <a:grpSpLocks/>
            </p:cNvGrpSpPr>
            <p:nvPr/>
          </p:nvGrpSpPr>
          <p:grpSpPr bwMode="auto">
            <a:xfrm>
              <a:off x="4376314" y="2297626"/>
              <a:ext cx="710177" cy="511677"/>
              <a:chOff x="1648" y="2056"/>
              <a:chExt cx="509" cy="478"/>
            </a:xfrm>
          </p:grpSpPr>
          <p:sp>
            <p:nvSpPr>
              <p:cNvPr id="41601" name="Freeform 561"/>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2" name="Freeform 562"/>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3" name="Freeform 563"/>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4" name="Freeform 564"/>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5" name="Freeform 565"/>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6" name="Freeform 566"/>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7" name="Freeform 567"/>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8" name="Freeform 568"/>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9" name="Freeform 569"/>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0" name="Freeform 570"/>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1" name="Freeform 571"/>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2" name="Freeform 572"/>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3" name="Freeform 573"/>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4" name="Freeform 574"/>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5" name="Freeform 575"/>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6" name="Freeform 576"/>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7" name="Freeform 577"/>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8" name="Freeform 578"/>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19" name="Freeform 579"/>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0" name="Freeform 580"/>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1" name="Freeform 581"/>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2" name="Freeform 582"/>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3" name="Freeform 583"/>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4" name="Freeform 584"/>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5" name="Freeform 585"/>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6" name="Freeform 586"/>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7" name="Freeform 587"/>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8" name="Freeform 588"/>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29" name="Freeform 589"/>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0" name="Freeform 590"/>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1" name="Freeform 591"/>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2" name="Freeform 592"/>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3" name="Freeform 593"/>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4" name="Freeform 594"/>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5" name="Freeform 595"/>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6" name="Freeform 596"/>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7" name="Freeform 597"/>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8" name="Freeform 598"/>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39" name="Freeform 599"/>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0" name="Freeform 600"/>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1" name="Freeform 601"/>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2" name="Freeform 602"/>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3" name="Freeform 603"/>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4" name="Freeform 604"/>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5" name="Freeform 605"/>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6" name="Freeform 606"/>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7" name="Freeform 607"/>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8" name="Freeform 608"/>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49" name="Freeform 609"/>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0" name="Freeform 610"/>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1" name="Freeform 611"/>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2" name="Freeform 612"/>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53" name="Freeform 613"/>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69" name="Group 684"/>
            <p:cNvGrpSpPr>
              <a:grpSpLocks/>
            </p:cNvGrpSpPr>
            <p:nvPr/>
          </p:nvGrpSpPr>
          <p:grpSpPr bwMode="auto">
            <a:xfrm>
              <a:off x="6293632" y="2301855"/>
              <a:ext cx="710176" cy="504629"/>
              <a:chOff x="3023" y="2060"/>
              <a:chExt cx="509" cy="472"/>
            </a:xfrm>
          </p:grpSpPr>
          <p:sp>
            <p:nvSpPr>
              <p:cNvPr id="41532" name="Freeform 615"/>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3" name="Freeform 616"/>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4" name="Freeform 617"/>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5" name="Freeform 618"/>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6" name="Freeform 619"/>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7" name="Freeform 620"/>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8" name="Freeform 621"/>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39" name="Freeform 622"/>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0" name="Freeform 623"/>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1" name="Freeform 624"/>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2" name="Freeform 625"/>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3" name="Freeform 626"/>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4" name="Freeform 627"/>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5" name="Freeform 628"/>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6" name="Freeform 629"/>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7" name="Freeform 630"/>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8" name="Freeform 631"/>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49" name="Freeform 632"/>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0" name="Freeform 633"/>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1" name="Freeform 634"/>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2" name="Freeform 635"/>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3" name="Freeform 636"/>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4" name="Freeform 637"/>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5" name="Freeform 638"/>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6" name="Freeform 639"/>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7" name="Freeform 640"/>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8" name="Freeform 641"/>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59" name="Freeform 642"/>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0" name="Freeform 643"/>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1" name="Freeform 644"/>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2" name="Freeform 645"/>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3" name="Freeform 646"/>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4" name="Freeform 647"/>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5" name="Freeform 648"/>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6" name="Freeform 649"/>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7" name="Freeform 650"/>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8" name="Freeform 651"/>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69" name="Freeform 652"/>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0" name="Freeform 653"/>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1" name="Freeform 654"/>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2" name="Freeform 655"/>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3" name="Freeform 656"/>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4" name="Freeform 657"/>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5" name="Freeform 658"/>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6" name="Freeform 659"/>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7" name="Freeform 660"/>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8" name="Freeform 661"/>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79" name="Freeform 662"/>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0" name="Freeform 663"/>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1" name="Freeform 664"/>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2" name="Freeform 665"/>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3" name="Freeform 666"/>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4" name="Freeform 667"/>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5" name="Freeform 668"/>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6" name="Freeform 669"/>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7" name="Freeform 670"/>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8" name="Freeform 671"/>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89" name="Freeform 672"/>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0" name="Freeform 673"/>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1" name="Freeform 674"/>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2" name="Freeform 675"/>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3" name="Freeform 676"/>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4" name="Freeform 677"/>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5" name="Freeform 678"/>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6" name="Freeform 679"/>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7" name="Freeform 680"/>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8" name="Freeform 681"/>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599" name="Freeform 682"/>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1600" name="Freeform 683"/>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39970" name="Group 687"/>
            <p:cNvGrpSpPr>
              <a:grpSpLocks/>
            </p:cNvGrpSpPr>
            <p:nvPr/>
          </p:nvGrpSpPr>
          <p:grpSpPr bwMode="auto">
            <a:xfrm>
              <a:off x="8225063" y="2772650"/>
              <a:ext cx="735260" cy="253724"/>
              <a:chOff x="4409" y="2501"/>
              <a:chExt cx="527" cy="237"/>
            </a:xfrm>
          </p:grpSpPr>
          <p:sp>
            <p:nvSpPr>
              <p:cNvPr id="41530" name="Freeform 685"/>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31" name="Freeform 686"/>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71" name="Rectangle 688"/>
            <p:cNvSpPr>
              <a:spLocks noChangeArrowheads="1"/>
            </p:cNvSpPr>
            <p:nvPr/>
          </p:nvSpPr>
          <p:spPr bwMode="auto">
            <a:xfrm>
              <a:off x="8369111" y="2796236"/>
              <a:ext cx="419645"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صبحانه</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39972" name="Group 691"/>
            <p:cNvGrpSpPr>
              <a:grpSpLocks/>
            </p:cNvGrpSpPr>
            <p:nvPr/>
          </p:nvGrpSpPr>
          <p:grpSpPr bwMode="auto">
            <a:xfrm>
              <a:off x="6276390" y="2772650"/>
              <a:ext cx="735261" cy="253724"/>
              <a:chOff x="3011" y="2501"/>
              <a:chExt cx="527" cy="237"/>
            </a:xfrm>
          </p:grpSpPr>
          <p:sp>
            <p:nvSpPr>
              <p:cNvPr id="41528" name="Freeform 689"/>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29" name="Freeform 690"/>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73" name="Rectangle 692"/>
            <p:cNvSpPr>
              <a:spLocks noChangeArrowheads="1"/>
            </p:cNvSpPr>
            <p:nvPr/>
          </p:nvSpPr>
          <p:spPr bwMode="auto">
            <a:xfrm>
              <a:off x="6517160" y="2788797"/>
              <a:ext cx="226280"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نهار</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39974" name="Group 695"/>
            <p:cNvGrpSpPr>
              <a:grpSpLocks/>
            </p:cNvGrpSpPr>
            <p:nvPr/>
          </p:nvGrpSpPr>
          <p:grpSpPr bwMode="auto">
            <a:xfrm>
              <a:off x="4359069" y="2781107"/>
              <a:ext cx="735260" cy="253724"/>
              <a:chOff x="1635" y="2509"/>
              <a:chExt cx="527" cy="237"/>
            </a:xfrm>
          </p:grpSpPr>
          <p:sp>
            <p:nvSpPr>
              <p:cNvPr id="41526" name="Freeform 693"/>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27" name="Freeform 694"/>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75" name="Rectangle 696"/>
            <p:cNvSpPr>
              <a:spLocks noChangeArrowheads="1"/>
            </p:cNvSpPr>
            <p:nvPr/>
          </p:nvSpPr>
          <p:spPr bwMode="auto">
            <a:xfrm>
              <a:off x="4594648" y="2783289"/>
              <a:ext cx="220794"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شام</a:t>
              </a:r>
              <a:endParaRPr lang="en-US" altLang="en-US" sz="1400" dirty="0">
                <a:solidFill>
                  <a:prstClr val="black"/>
                </a:solidFill>
                <a:latin typeface="Arial" panose="020B0604020202020204" pitchFamily="34" charset="0"/>
                <a:cs typeface="B Koodak" panose="00000700000000000000" pitchFamily="2" charset="-78"/>
              </a:endParaRPr>
            </a:p>
          </p:txBody>
        </p:sp>
        <p:sp>
          <p:nvSpPr>
            <p:cNvPr id="39976" name="Rectangle 697"/>
            <p:cNvSpPr>
              <a:spLocks noChangeArrowheads="1"/>
            </p:cNvSpPr>
            <p:nvPr/>
          </p:nvSpPr>
          <p:spPr bwMode="auto">
            <a:xfrm>
              <a:off x="4217975" y="2245469"/>
              <a:ext cx="56439"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77" name="Rectangle 698"/>
            <p:cNvSpPr>
              <a:spLocks noChangeArrowheads="1"/>
            </p:cNvSpPr>
            <p:nvPr/>
          </p:nvSpPr>
          <p:spPr bwMode="auto">
            <a:xfrm>
              <a:off x="5193094" y="2245469"/>
              <a:ext cx="58006"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78" name="Rectangle 699"/>
            <p:cNvSpPr>
              <a:spLocks noChangeArrowheads="1"/>
            </p:cNvSpPr>
            <p:nvPr/>
          </p:nvSpPr>
          <p:spPr bwMode="auto">
            <a:xfrm>
              <a:off x="6147836" y="2245469"/>
              <a:ext cx="58007" cy="174788"/>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79" name="Rectangle 700"/>
            <p:cNvSpPr>
              <a:spLocks noChangeArrowheads="1"/>
            </p:cNvSpPr>
            <p:nvPr/>
          </p:nvSpPr>
          <p:spPr bwMode="auto">
            <a:xfrm>
              <a:off x="7126093"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80" name="Rectangle 701"/>
            <p:cNvSpPr>
              <a:spLocks noChangeArrowheads="1"/>
            </p:cNvSpPr>
            <p:nvPr/>
          </p:nvSpPr>
          <p:spPr bwMode="auto">
            <a:xfrm>
              <a:off x="8090241" y="2245472"/>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81" name="Rectangle 702"/>
            <p:cNvSpPr>
              <a:spLocks noChangeArrowheads="1"/>
            </p:cNvSpPr>
            <p:nvPr/>
          </p:nvSpPr>
          <p:spPr bwMode="auto">
            <a:xfrm>
              <a:off x="9066927" y="2245472"/>
              <a:ext cx="54872"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39982" name="Rectangle 704"/>
            <p:cNvSpPr>
              <a:spLocks noChangeArrowheads="1"/>
            </p:cNvSpPr>
            <p:nvPr/>
          </p:nvSpPr>
          <p:spPr bwMode="auto">
            <a:xfrm>
              <a:off x="3103326" y="2256749"/>
              <a:ext cx="56439" cy="176197"/>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39983" name="Group 707"/>
            <p:cNvGrpSpPr>
              <a:grpSpLocks/>
            </p:cNvGrpSpPr>
            <p:nvPr/>
          </p:nvGrpSpPr>
          <p:grpSpPr bwMode="auto">
            <a:xfrm>
              <a:off x="4001143" y="1981876"/>
              <a:ext cx="631790" cy="252316"/>
              <a:chOff x="1369" y="1760"/>
              <a:chExt cx="453" cy="236"/>
            </a:xfrm>
          </p:grpSpPr>
          <p:sp>
            <p:nvSpPr>
              <p:cNvPr id="41524" name="Freeform 705"/>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25" name="Freeform 706"/>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4" name="Group 710"/>
            <p:cNvGrpSpPr>
              <a:grpSpLocks/>
            </p:cNvGrpSpPr>
            <p:nvPr/>
          </p:nvGrpSpPr>
          <p:grpSpPr bwMode="auto">
            <a:xfrm>
              <a:off x="4794893" y="1981876"/>
              <a:ext cx="631790" cy="252316"/>
              <a:chOff x="1947" y="1760"/>
              <a:chExt cx="453" cy="236"/>
            </a:xfrm>
          </p:grpSpPr>
          <p:sp>
            <p:nvSpPr>
              <p:cNvPr id="41522" name="Freeform 708"/>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23" name="Freeform 709"/>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5" name="Group 713"/>
            <p:cNvGrpSpPr>
              <a:grpSpLocks/>
            </p:cNvGrpSpPr>
            <p:nvPr/>
          </p:nvGrpSpPr>
          <p:grpSpPr bwMode="auto">
            <a:xfrm>
              <a:off x="2642414" y="2786747"/>
              <a:ext cx="976690" cy="253724"/>
              <a:chOff x="403" y="2514"/>
              <a:chExt cx="701" cy="237"/>
            </a:xfrm>
          </p:grpSpPr>
          <p:sp>
            <p:nvSpPr>
              <p:cNvPr id="41520" name="Freeform 711"/>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1521" name="Freeform 712"/>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86" name="Rectangle 714"/>
            <p:cNvSpPr>
              <a:spLocks noChangeArrowheads="1"/>
            </p:cNvSpPr>
            <p:nvPr/>
          </p:nvSpPr>
          <p:spPr bwMode="auto">
            <a:xfrm>
              <a:off x="2770935" y="2803490"/>
              <a:ext cx="730951" cy="229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قبل از خواب</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39987" name="Group 717"/>
            <p:cNvGrpSpPr>
              <a:grpSpLocks/>
            </p:cNvGrpSpPr>
            <p:nvPr/>
          </p:nvGrpSpPr>
          <p:grpSpPr bwMode="auto">
            <a:xfrm>
              <a:off x="5944031" y="1981876"/>
              <a:ext cx="630224" cy="252316"/>
              <a:chOff x="2771" y="1760"/>
              <a:chExt cx="453" cy="236"/>
            </a:xfrm>
          </p:grpSpPr>
          <p:sp>
            <p:nvSpPr>
              <p:cNvPr id="41518" name="Freeform 715"/>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9" name="Freeform 716"/>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8" name="Group 720"/>
            <p:cNvGrpSpPr>
              <a:grpSpLocks/>
            </p:cNvGrpSpPr>
            <p:nvPr/>
          </p:nvGrpSpPr>
          <p:grpSpPr bwMode="auto">
            <a:xfrm>
              <a:off x="6746703" y="1981876"/>
              <a:ext cx="631792" cy="252316"/>
              <a:chOff x="3348" y="1760"/>
              <a:chExt cx="453" cy="236"/>
            </a:xfrm>
          </p:grpSpPr>
          <p:sp>
            <p:nvSpPr>
              <p:cNvPr id="41516" name="Freeform 718"/>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7" name="Freeform 719"/>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89" name="Group 723"/>
            <p:cNvGrpSpPr>
              <a:grpSpLocks/>
            </p:cNvGrpSpPr>
            <p:nvPr/>
          </p:nvGrpSpPr>
          <p:grpSpPr bwMode="auto">
            <a:xfrm>
              <a:off x="7895840" y="1981876"/>
              <a:ext cx="631790" cy="252316"/>
              <a:chOff x="4172" y="1760"/>
              <a:chExt cx="454" cy="237"/>
            </a:xfrm>
          </p:grpSpPr>
          <p:sp>
            <p:nvSpPr>
              <p:cNvPr id="41514" name="Freeform 721"/>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5" name="Freeform 722"/>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90" name="Group 726"/>
            <p:cNvGrpSpPr>
              <a:grpSpLocks/>
            </p:cNvGrpSpPr>
            <p:nvPr/>
          </p:nvGrpSpPr>
          <p:grpSpPr bwMode="auto">
            <a:xfrm>
              <a:off x="8700081" y="1981876"/>
              <a:ext cx="630224" cy="252316"/>
              <a:chOff x="4749" y="1760"/>
              <a:chExt cx="453" cy="237"/>
            </a:xfrm>
          </p:grpSpPr>
          <p:sp>
            <p:nvSpPr>
              <p:cNvPr id="41512" name="Freeform 724"/>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3" name="Freeform 725"/>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39991" name="Group 729"/>
            <p:cNvGrpSpPr>
              <a:grpSpLocks/>
            </p:cNvGrpSpPr>
            <p:nvPr/>
          </p:nvGrpSpPr>
          <p:grpSpPr bwMode="auto">
            <a:xfrm>
              <a:off x="2814863" y="1987515"/>
              <a:ext cx="631792" cy="252316"/>
              <a:chOff x="527" y="1765"/>
              <a:chExt cx="453" cy="237"/>
            </a:xfrm>
          </p:grpSpPr>
          <p:sp>
            <p:nvSpPr>
              <p:cNvPr id="41510" name="Freeform 727"/>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1511" name="Freeform 728"/>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39992" name="Freeform 730"/>
            <p:cNvSpPr>
              <a:spLocks/>
            </p:cNvSpPr>
            <p:nvPr/>
          </p:nvSpPr>
          <p:spPr bwMode="auto">
            <a:xfrm>
              <a:off x="2742751" y="2290578"/>
              <a:ext cx="722719" cy="491943"/>
            </a:xfrm>
            <a:custGeom>
              <a:avLst/>
              <a:gdLst>
                <a:gd name="T0" fmla="*/ 2147483647 w 519"/>
                <a:gd name="T1" fmla="*/ 0 h 461"/>
                <a:gd name="T2" fmla="*/ 0 w 519"/>
                <a:gd name="T3" fmla="*/ 2147483647 h 461"/>
                <a:gd name="T4" fmla="*/ 2147483647 w 519"/>
                <a:gd name="T5" fmla="*/ 2147483647 h 461"/>
                <a:gd name="T6" fmla="*/ 2147483647 w 519"/>
                <a:gd name="T7" fmla="*/ 2147483647 h 461"/>
                <a:gd name="T8" fmla="*/ 2147483647 w 519"/>
                <a:gd name="T9" fmla="*/ 2147483647 h 461"/>
                <a:gd name="T10" fmla="*/ 2147483647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3" name="Freeform 731"/>
            <p:cNvSpPr>
              <a:spLocks/>
            </p:cNvSpPr>
            <p:nvPr/>
          </p:nvSpPr>
          <p:spPr bwMode="auto">
            <a:xfrm>
              <a:off x="3264801" y="2523156"/>
              <a:ext cx="18813" cy="14096"/>
            </a:xfrm>
            <a:custGeom>
              <a:avLst/>
              <a:gdLst>
                <a:gd name="T0" fmla="*/ 2147483647 w 13"/>
                <a:gd name="T1" fmla="*/ 2147483647 h 12"/>
                <a:gd name="T2" fmla="*/ 2147483647 w 13"/>
                <a:gd name="T3" fmla="*/ 2147483647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0 h 12"/>
                <a:gd name="T20" fmla="*/ 2147483647 w 13"/>
                <a:gd name="T21" fmla="*/ 2147483647 h 12"/>
                <a:gd name="T22" fmla="*/ 2147483647 w 13"/>
                <a:gd name="T23" fmla="*/ 0 h 12"/>
                <a:gd name="T24" fmla="*/ 2147483647 w 13"/>
                <a:gd name="T25" fmla="*/ 2147483647 h 12"/>
                <a:gd name="T26" fmla="*/ 2147483647 w 13"/>
                <a:gd name="T27" fmla="*/ 2147483647 h 12"/>
                <a:gd name="T28" fmla="*/ 0 w 13"/>
                <a:gd name="T29" fmla="*/ 2147483647 h 12"/>
                <a:gd name="T30" fmla="*/ 2147483647 w 13"/>
                <a:gd name="T31" fmla="*/ 2147483647 h 12"/>
                <a:gd name="T32" fmla="*/ 2147483647 w 13"/>
                <a:gd name="T33" fmla="*/ 2147483647 h 12"/>
                <a:gd name="T34" fmla="*/ 2147483647 w 13"/>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4" name="Freeform 732"/>
            <p:cNvSpPr>
              <a:spLocks/>
            </p:cNvSpPr>
            <p:nvPr/>
          </p:nvSpPr>
          <p:spPr bwMode="auto">
            <a:xfrm>
              <a:off x="3222470" y="2537251"/>
              <a:ext cx="17246" cy="12686"/>
            </a:xfrm>
            <a:custGeom>
              <a:avLst/>
              <a:gdLst>
                <a:gd name="T0" fmla="*/ 2147483647 w 13"/>
                <a:gd name="T1" fmla="*/ 0 h 12"/>
                <a:gd name="T2" fmla="*/ 2147483647 w 13"/>
                <a:gd name="T3" fmla="*/ 2147483647 h 12"/>
                <a:gd name="T4" fmla="*/ 2147483647 w 13"/>
                <a:gd name="T5" fmla="*/ 0 h 12"/>
                <a:gd name="T6" fmla="*/ 2147483647 w 13"/>
                <a:gd name="T7" fmla="*/ 2147483647 h 12"/>
                <a:gd name="T8" fmla="*/ 2147483647 w 13"/>
                <a:gd name="T9" fmla="*/ 2147483647 h 12"/>
                <a:gd name="T10" fmla="*/ 0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5" name="Freeform 733"/>
            <p:cNvSpPr>
              <a:spLocks/>
            </p:cNvSpPr>
            <p:nvPr/>
          </p:nvSpPr>
          <p:spPr bwMode="auto">
            <a:xfrm>
              <a:off x="3267937" y="2559806"/>
              <a:ext cx="17245" cy="11277"/>
            </a:xfrm>
            <a:custGeom>
              <a:avLst/>
              <a:gdLst>
                <a:gd name="T0" fmla="*/ 2147483647 w 13"/>
                <a:gd name="T1" fmla="*/ 2147483647 h 11"/>
                <a:gd name="T2" fmla="*/ 2147483647 w 13"/>
                <a:gd name="T3" fmla="*/ 0 h 11"/>
                <a:gd name="T4" fmla="*/ 2147483647 w 13"/>
                <a:gd name="T5" fmla="*/ 2147483647 h 11"/>
                <a:gd name="T6" fmla="*/ 2147483647 w 13"/>
                <a:gd name="T7" fmla="*/ 0 h 11"/>
                <a:gd name="T8" fmla="*/ 2147483647 w 13"/>
                <a:gd name="T9" fmla="*/ 2147483647 h 11"/>
                <a:gd name="T10" fmla="*/ 2147483647 w 13"/>
                <a:gd name="T11" fmla="*/ 2147483647 h 11"/>
                <a:gd name="T12" fmla="*/ 2147483647 w 13"/>
                <a:gd name="T13" fmla="*/ 2147483647 h 11"/>
                <a:gd name="T14" fmla="*/ 0 w 13"/>
                <a:gd name="T15" fmla="*/ 2147483647 h 11"/>
                <a:gd name="T16" fmla="*/ 2147483647 w 13"/>
                <a:gd name="T17" fmla="*/ 2147483647 h 11"/>
                <a:gd name="T18" fmla="*/ 2147483647 w 13"/>
                <a:gd name="T19" fmla="*/ 2147483647 h 11"/>
                <a:gd name="T20" fmla="*/ 2147483647 w 13"/>
                <a:gd name="T21" fmla="*/ 2147483647 h 11"/>
                <a:gd name="T22" fmla="*/ 2147483647 w 13"/>
                <a:gd name="T23" fmla="*/ 2147483647 h 11"/>
                <a:gd name="T24" fmla="*/ 2147483647 w 13"/>
                <a:gd name="T25" fmla="*/ 2147483647 h 11"/>
                <a:gd name="T26" fmla="*/ 2147483647 w 13"/>
                <a:gd name="T27" fmla="*/ 2147483647 h 11"/>
                <a:gd name="T28" fmla="*/ 2147483647 w 13"/>
                <a:gd name="T29" fmla="*/ 2147483647 h 11"/>
                <a:gd name="T30" fmla="*/ 2147483647 w 13"/>
                <a:gd name="T31" fmla="*/ 2147483647 h 11"/>
                <a:gd name="T32" fmla="*/ 2147483647 w 13"/>
                <a:gd name="T33" fmla="*/ 2147483647 h 11"/>
                <a:gd name="T34" fmla="*/ 2147483647 w 13"/>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6" name="Freeform 734"/>
            <p:cNvSpPr>
              <a:spLocks/>
            </p:cNvSpPr>
            <p:nvPr/>
          </p:nvSpPr>
          <p:spPr bwMode="auto">
            <a:xfrm>
              <a:off x="3180145" y="2551346"/>
              <a:ext cx="18813" cy="12686"/>
            </a:xfrm>
            <a:custGeom>
              <a:avLst/>
              <a:gdLst>
                <a:gd name="T0" fmla="*/ 2147483647 w 13"/>
                <a:gd name="T1" fmla="*/ 2147483647 h 12"/>
                <a:gd name="T2" fmla="*/ 2147483647 w 13"/>
                <a:gd name="T3" fmla="*/ 0 h 12"/>
                <a:gd name="T4" fmla="*/ 2147483647 w 13"/>
                <a:gd name="T5" fmla="*/ 2147483647 h 12"/>
                <a:gd name="T6" fmla="*/ 2147483647 w 13"/>
                <a:gd name="T7" fmla="*/ 0 h 12"/>
                <a:gd name="T8" fmla="*/ 2147483647 w 13"/>
                <a:gd name="T9" fmla="*/ 2147483647 h 12"/>
                <a:gd name="T10" fmla="*/ 2147483647 w 13"/>
                <a:gd name="T11" fmla="*/ 2147483647 h 12"/>
                <a:gd name="T12" fmla="*/ 0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214748364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7" name="Freeform 735"/>
            <p:cNvSpPr>
              <a:spLocks/>
            </p:cNvSpPr>
            <p:nvPr/>
          </p:nvSpPr>
          <p:spPr bwMode="auto">
            <a:xfrm>
              <a:off x="3434116" y="2525973"/>
              <a:ext cx="42327" cy="28192"/>
            </a:xfrm>
            <a:custGeom>
              <a:avLst/>
              <a:gdLst>
                <a:gd name="T0" fmla="*/ 0 w 31"/>
                <a:gd name="T1" fmla="*/ 2147483647 h 26"/>
                <a:gd name="T2" fmla="*/ 2147483647 w 31"/>
                <a:gd name="T3" fmla="*/ 2147483647 h 26"/>
                <a:gd name="T4" fmla="*/ 2147483647 w 31"/>
                <a:gd name="T5" fmla="*/ 2147483647 h 26"/>
                <a:gd name="T6" fmla="*/ 2147483647 w 31"/>
                <a:gd name="T7" fmla="*/ 0 h 26"/>
                <a:gd name="T8" fmla="*/ 0 w 31"/>
                <a:gd name="T9" fmla="*/ 2147483647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8" name="Freeform 736"/>
            <p:cNvSpPr>
              <a:spLocks/>
            </p:cNvSpPr>
            <p:nvPr/>
          </p:nvSpPr>
          <p:spPr bwMode="auto">
            <a:xfrm>
              <a:off x="3430982" y="2499193"/>
              <a:ext cx="53303" cy="26782"/>
            </a:xfrm>
            <a:custGeom>
              <a:avLst/>
              <a:gdLst>
                <a:gd name="T0" fmla="*/ 2147483647 w 39"/>
                <a:gd name="T1" fmla="*/ 0 h 25"/>
                <a:gd name="T2" fmla="*/ 2147483647 w 39"/>
                <a:gd name="T3" fmla="*/ 0 h 25"/>
                <a:gd name="T4" fmla="*/ 2147483647 w 39"/>
                <a:gd name="T5" fmla="*/ 0 h 25"/>
                <a:gd name="T6" fmla="*/ 2147483647 w 39"/>
                <a:gd name="T7" fmla="*/ 0 h 25"/>
                <a:gd name="T8" fmla="*/ 2147483647 w 39"/>
                <a:gd name="T9" fmla="*/ 2147483647 h 25"/>
                <a:gd name="T10" fmla="*/ 2147483647 w 39"/>
                <a:gd name="T11" fmla="*/ 2147483647 h 25"/>
                <a:gd name="T12" fmla="*/ 2147483647 w 39"/>
                <a:gd name="T13" fmla="*/ 2147483647 h 25"/>
                <a:gd name="T14" fmla="*/ 2147483647 w 39"/>
                <a:gd name="T15" fmla="*/ 2147483647 h 25"/>
                <a:gd name="T16" fmla="*/ 2147483647 w 39"/>
                <a:gd name="T17" fmla="*/ 2147483647 h 25"/>
                <a:gd name="T18" fmla="*/ 2147483647 w 39"/>
                <a:gd name="T19" fmla="*/ 2147483647 h 25"/>
                <a:gd name="T20" fmla="*/ 2147483647 w 39"/>
                <a:gd name="T21" fmla="*/ 2147483647 h 25"/>
                <a:gd name="T22" fmla="*/ 2147483647 w 39"/>
                <a:gd name="T23" fmla="*/ 2147483647 h 25"/>
                <a:gd name="T24" fmla="*/ 2147483647 w 39"/>
                <a:gd name="T25" fmla="*/ 2147483647 h 25"/>
                <a:gd name="T26" fmla="*/ 2147483647 w 39"/>
                <a:gd name="T27" fmla="*/ 2147483647 h 25"/>
                <a:gd name="T28" fmla="*/ 2147483647 w 39"/>
                <a:gd name="T29" fmla="*/ 2147483647 h 25"/>
                <a:gd name="T30" fmla="*/ 0 w 39"/>
                <a:gd name="T31" fmla="*/ 2147483647 h 25"/>
                <a:gd name="T32" fmla="*/ 0 w 39"/>
                <a:gd name="T33" fmla="*/ 2147483647 h 25"/>
                <a:gd name="T34" fmla="*/ 0 w 39"/>
                <a:gd name="T35" fmla="*/ 2147483647 h 25"/>
                <a:gd name="T36" fmla="*/ 0 w 39"/>
                <a:gd name="T37" fmla="*/ 2147483647 h 25"/>
                <a:gd name="T38" fmla="*/ 0 w 39"/>
                <a:gd name="T39" fmla="*/ 2147483647 h 25"/>
                <a:gd name="T40" fmla="*/ 0 w 39"/>
                <a:gd name="T41" fmla="*/ 2147483647 h 25"/>
                <a:gd name="T42" fmla="*/ 2147483647 w 39"/>
                <a:gd name="T43" fmla="*/ 2147483647 h 25"/>
                <a:gd name="T44" fmla="*/ 2147483647 w 39"/>
                <a:gd name="T45" fmla="*/ 2147483647 h 25"/>
                <a:gd name="T46" fmla="*/ 2147483647 w 39"/>
                <a:gd name="T47" fmla="*/ 2147483647 h 25"/>
                <a:gd name="T48" fmla="*/ 2147483647 w 39"/>
                <a:gd name="T49" fmla="*/ 2147483647 h 25"/>
                <a:gd name="T50" fmla="*/ 2147483647 w 39"/>
                <a:gd name="T51" fmla="*/ 2147483647 h 25"/>
                <a:gd name="T52" fmla="*/ 2147483647 w 39"/>
                <a:gd name="T53" fmla="*/ 2147483647 h 25"/>
                <a:gd name="T54" fmla="*/ 2147483647 w 39"/>
                <a:gd name="T55" fmla="*/ 2147483647 h 25"/>
                <a:gd name="T56" fmla="*/ 2147483647 w 39"/>
                <a:gd name="T57" fmla="*/ 2147483647 h 25"/>
                <a:gd name="T58" fmla="*/ 2147483647 w 39"/>
                <a:gd name="T59" fmla="*/ 2147483647 h 25"/>
                <a:gd name="T60" fmla="*/ 2147483647 w 39"/>
                <a:gd name="T61" fmla="*/ 2147483647 h 25"/>
                <a:gd name="T62" fmla="*/ 2147483647 w 39"/>
                <a:gd name="T63" fmla="*/ 2147483647 h 25"/>
                <a:gd name="T64" fmla="*/ 2147483647 w 39"/>
                <a:gd name="T65" fmla="*/ 2147483647 h 25"/>
                <a:gd name="T66" fmla="*/ 2147483647 w 39"/>
                <a:gd name="T67" fmla="*/ 2147483647 h 25"/>
                <a:gd name="T68" fmla="*/ 2147483647 w 39"/>
                <a:gd name="T69" fmla="*/ 2147483647 h 25"/>
                <a:gd name="T70" fmla="*/ 2147483647 w 39"/>
                <a:gd name="T71" fmla="*/ 2147483647 h 25"/>
                <a:gd name="T72" fmla="*/ 2147483647 w 39"/>
                <a:gd name="T73" fmla="*/ 2147483647 h 25"/>
                <a:gd name="T74" fmla="*/ 2147483647 w 39"/>
                <a:gd name="T75" fmla="*/ 2147483647 h 25"/>
                <a:gd name="T76" fmla="*/ 2147483647 w 39"/>
                <a:gd name="T77" fmla="*/ 2147483647 h 25"/>
                <a:gd name="T78" fmla="*/ 2147483647 w 39"/>
                <a:gd name="T79" fmla="*/ 2147483647 h 25"/>
                <a:gd name="T80" fmla="*/ 2147483647 w 39"/>
                <a:gd name="T81" fmla="*/ 2147483647 h 25"/>
                <a:gd name="T82" fmla="*/ 2147483647 w 39"/>
                <a:gd name="T83" fmla="*/ 2147483647 h 25"/>
                <a:gd name="T84" fmla="*/ 2147483647 w 39"/>
                <a:gd name="T85" fmla="*/ 2147483647 h 25"/>
                <a:gd name="T86" fmla="*/ 2147483647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39999" name="Freeform 737"/>
            <p:cNvSpPr>
              <a:spLocks/>
            </p:cNvSpPr>
            <p:nvPr/>
          </p:nvSpPr>
          <p:spPr bwMode="auto">
            <a:xfrm>
              <a:off x="2905791" y="2541481"/>
              <a:ext cx="45464" cy="19734"/>
            </a:xfrm>
            <a:custGeom>
              <a:avLst/>
              <a:gdLst>
                <a:gd name="T0" fmla="*/ 2147483647 w 34"/>
                <a:gd name="T1" fmla="*/ 2147483647 h 18"/>
                <a:gd name="T2" fmla="*/ 2147483647 w 34"/>
                <a:gd name="T3" fmla="*/ 2147483647 h 18"/>
                <a:gd name="T4" fmla="*/ 2147483647 w 34"/>
                <a:gd name="T5" fmla="*/ 0 h 18"/>
                <a:gd name="T6" fmla="*/ 0 w 34"/>
                <a:gd name="T7" fmla="*/ 2147483647 h 18"/>
                <a:gd name="T8" fmla="*/ 2147483647 w 34"/>
                <a:gd name="T9" fmla="*/ 2147483647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0" name="Freeform 738"/>
            <p:cNvSpPr>
              <a:spLocks/>
            </p:cNvSpPr>
            <p:nvPr/>
          </p:nvSpPr>
          <p:spPr bwMode="auto">
            <a:xfrm>
              <a:off x="2899521" y="2509058"/>
              <a:ext cx="59574" cy="28192"/>
            </a:xfrm>
            <a:custGeom>
              <a:avLst/>
              <a:gdLst>
                <a:gd name="T0" fmla="*/ 2147483647 w 44"/>
                <a:gd name="T1" fmla="*/ 2147483647 h 27"/>
                <a:gd name="T2" fmla="*/ 2147483647 w 44"/>
                <a:gd name="T3" fmla="*/ 2147483647 h 27"/>
                <a:gd name="T4" fmla="*/ 2147483647 w 44"/>
                <a:gd name="T5" fmla="*/ 2147483647 h 27"/>
                <a:gd name="T6" fmla="*/ 2147483647 w 44"/>
                <a:gd name="T7" fmla="*/ 2147483647 h 27"/>
                <a:gd name="T8" fmla="*/ 2147483647 w 44"/>
                <a:gd name="T9" fmla="*/ 2147483647 h 27"/>
                <a:gd name="T10" fmla="*/ 2147483647 w 44"/>
                <a:gd name="T11" fmla="*/ 2147483647 h 27"/>
                <a:gd name="T12" fmla="*/ 2147483647 w 44"/>
                <a:gd name="T13" fmla="*/ 2147483647 h 27"/>
                <a:gd name="T14" fmla="*/ 2147483647 w 44"/>
                <a:gd name="T15" fmla="*/ 2147483647 h 27"/>
                <a:gd name="T16" fmla="*/ 2147483647 w 44"/>
                <a:gd name="T17" fmla="*/ 2147483647 h 27"/>
                <a:gd name="T18" fmla="*/ 2147483647 w 44"/>
                <a:gd name="T19" fmla="*/ 2147483647 h 27"/>
                <a:gd name="T20" fmla="*/ 2147483647 w 44"/>
                <a:gd name="T21" fmla="*/ 2147483647 h 27"/>
                <a:gd name="T22" fmla="*/ 2147483647 w 44"/>
                <a:gd name="T23" fmla="*/ 2147483647 h 27"/>
                <a:gd name="T24" fmla="*/ 2147483647 w 44"/>
                <a:gd name="T25" fmla="*/ 2147483647 h 27"/>
                <a:gd name="T26" fmla="*/ 2147483647 w 44"/>
                <a:gd name="T27" fmla="*/ 2147483647 h 27"/>
                <a:gd name="T28" fmla="*/ 2147483647 w 44"/>
                <a:gd name="T29" fmla="*/ 2147483647 h 27"/>
                <a:gd name="T30" fmla="*/ 2147483647 w 44"/>
                <a:gd name="T31" fmla="*/ 0 h 27"/>
                <a:gd name="T32" fmla="*/ 2147483647 w 44"/>
                <a:gd name="T33" fmla="*/ 0 h 27"/>
                <a:gd name="T34" fmla="*/ 2147483647 w 44"/>
                <a:gd name="T35" fmla="*/ 0 h 27"/>
                <a:gd name="T36" fmla="*/ 2147483647 w 44"/>
                <a:gd name="T37" fmla="*/ 0 h 27"/>
                <a:gd name="T38" fmla="*/ 2147483647 w 44"/>
                <a:gd name="T39" fmla="*/ 2147483647 h 27"/>
                <a:gd name="T40" fmla="*/ 2147483647 w 44"/>
                <a:gd name="T41" fmla="*/ 2147483647 h 27"/>
                <a:gd name="T42" fmla="*/ 2147483647 w 44"/>
                <a:gd name="T43" fmla="*/ 2147483647 h 27"/>
                <a:gd name="T44" fmla="*/ 2147483647 w 44"/>
                <a:gd name="T45" fmla="*/ 2147483647 h 27"/>
                <a:gd name="T46" fmla="*/ 2147483647 w 44"/>
                <a:gd name="T47" fmla="*/ 2147483647 h 27"/>
                <a:gd name="T48" fmla="*/ 2147483647 w 44"/>
                <a:gd name="T49" fmla="*/ 2147483647 h 27"/>
                <a:gd name="T50" fmla="*/ 2147483647 w 44"/>
                <a:gd name="T51" fmla="*/ 2147483647 h 27"/>
                <a:gd name="T52" fmla="*/ 0 w 44"/>
                <a:gd name="T53" fmla="*/ 2147483647 h 27"/>
                <a:gd name="T54" fmla="*/ 0 w 44"/>
                <a:gd name="T55" fmla="*/ 2147483647 h 27"/>
                <a:gd name="T56" fmla="*/ 0 w 44"/>
                <a:gd name="T57" fmla="*/ 2147483647 h 27"/>
                <a:gd name="T58" fmla="*/ 0 w 44"/>
                <a:gd name="T59" fmla="*/ 2147483647 h 27"/>
                <a:gd name="T60" fmla="*/ 0 w 44"/>
                <a:gd name="T61" fmla="*/ 2147483647 h 27"/>
                <a:gd name="T62" fmla="*/ 0 w 44"/>
                <a:gd name="T63" fmla="*/ 2147483647 h 27"/>
                <a:gd name="T64" fmla="*/ 0 w 44"/>
                <a:gd name="T65" fmla="*/ 2147483647 h 27"/>
                <a:gd name="T66" fmla="*/ 0 w 44"/>
                <a:gd name="T67" fmla="*/ 2147483647 h 27"/>
                <a:gd name="T68" fmla="*/ 0 w 44"/>
                <a:gd name="T69" fmla="*/ 2147483647 h 27"/>
                <a:gd name="T70" fmla="*/ 0 w 44"/>
                <a:gd name="T71" fmla="*/ 2147483647 h 27"/>
                <a:gd name="T72" fmla="*/ 0 w 44"/>
                <a:gd name="T73" fmla="*/ 2147483647 h 27"/>
                <a:gd name="T74" fmla="*/ 0 w 44"/>
                <a:gd name="T75" fmla="*/ 2147483647 h 27"/>
                <a:gd name="T76" fmla="*/ 2147483647 w 44"/>
                <a:gd name="T77" fmla="*/ 2147483647 h 27"/>
                <a:gd name="T78" fmla="*/ 2147483647 w 44"/>
                <a:gd name="T79" fmla="*/ 2147483647 h 27"/>
                <a:gd name="T80" fmla="*/ 2147483647 w 44"/>
                <a:gd name="T81" fmla="*/ 2147483647 h 27"/>
                <a:gd name="T82" fmla="*/ 2147483647 w 44"/>
                <a:gd name="T83" fmla="*/ 2147483647 h 27"/>
                <a:gd name="T84" fmla="*/ 2147483647 w 44"/>
                <a:gd name="T85" fmla="*/ 2147483647 h 27"/>
                <a:gd name="T86" fmla="*/ 2147483647 w 44"/>
                <a:gd name="T87" fmla="*/ 2147483647 h 27"/>
                <a:gd name="T88" fmla="*/ 2147483647 w 44"/>
                <a:gd name="T89" fmla="*/ 2147483647 h 27"/>
                <a:gd name="T90" fmla="*/ 2147483647 w 44"/>
                <a:gd name="T91" fmla="*/ 214748364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1" name="Freeform 739"/>
            <p:cNvSpPr>
              <a:spLocks/>
            </p:cNvSpPr>
            <p:nvPr/>
          </p:nvSpPr>
          <p:spPr bwMode="auto">
            <a:xfrm>
              <a:off x="2766265" y="2517517"/>
              <a:ext cx="59574" cy="29602"/>
            </a:xfrm>
            <a:custGeom>
              <a:avLst/>
              <a:gdLst>
                <a:gd name="T0" fmla="*/ 2147483647 w 43"/>
                <a:gd name="T1" fmla="*/ 2147483647 h 28"/>
                <a:gd name="T2" fmla="*/ 2147483647 w 43"/>
                <a:gd name="T3" fmla="*/ 2147483647 h 28"/>
                <a:gd name="T4" fmla="*/ 2147483647 w 43"/>
                <a:gd name="T5" fmla="*/ 2147483647 h 28"/>
                <a:gd name="T6" fmla="*/ 2147483647 w 43"/>
                <a:gd name="T7" fmla="*/ 2147483647 h 28"/>
                <a:gd name="T8" fmla="*/ 2147483647 w 43"/>
                <a:gd name="T9" fmla="*/ 2147483647 h 28"/>
                <a:gd name="T10" fmla="*/ 2147483647 w 43"/>
                <a:gd name="T11" fmla="*/ 2147483647 h 28"/>
                <a:gd name="T12" fmla="*/ 2147483647 w 43"/>
                <a:gd name="T13" fmla="*/ 2147483647 h 28"/>
                <a:gd name="T14" fmla="*/ 2147483647 w 43"/>
                <a:gd name="T15" fmla="*/ 2147483647 h 28"/>
                <a:gd name="T16" fmla="*/ 2147483647 w 43"/>
                <a:gd name="T17" fmla="*/ 2147483647 h 28"/>
                <a:gd name="T18" fmla="*/ 2147483647 w 43"/>
                <a:gd name="T19" fmla="*/ 2147483647 h 28"/>
                <a:gd name="T20" fmla="*/ 2147483647 w 43"/>
                <a:gd name="T21" fmla="*/ 2147483647 h 28"/>
                <a:gd name="T22" fmla="*/ 2147483647 w 43"/>
                <a:gd name="T23" fmla="*/ 2147483647 h 28"/>
                <a:gd name="T24" fmla="*/ 2147483647 w 43"/>
                <a:gd name="T25" fmla="*/ 2147483647 h 28"/>
                <a:gd name="T26" fmla="*/ 2147483647 w 43"/>
                <a:gd name="T27" fmla="*/ 2147483647 h 28"/>
                <a:gd name="T28" fmla="*/ 2147483647 w 43"/>
                <a:gd name="T29" fmla="*/ 2147483647 h 28"/>
                <a:gd name="T30" fmla="*/ 2147483647 w 43"/>
                <a:gd name="T31" fmla="*/ 2147483647 h 28"/>
                <a:gd name="T32" fmla="*/ 2147483647 w 43"/>
                <a:gd name="T33" fmla="*/ 0 h 28"/>
                <a:gd name="T34" fmla="*/ 2147483647 w 43"/>
                <a:gd name="T35" fmla="*/ 2147483647 h 28"/>
                <a:gd name="T36" fmla="*/ 2147483647 w 43"/>
                <a:gd name="T37" fmla="*/ 2147483647 h 28"/>
                <a:gd name="T38" fmla="*/ 2147483647 w 43"/>
                <a:gd name="T39" fmla="*/ 2147483647 h 28"/>
                <a:gd name="T40" fmla="*/ 2147483647 w 43"/>
                <a:gd name="T41" fmla="*/ 2147483647 h 28"/>
                <a:gd name="T42" fmla="*/ 2147483647 w 43"/>
                <a:gd name="T43" fmla="*/ 2147483647 h 28"/>
                <a:gd name="T44" fmla="*/ 2147483647 w 43"/>
                <a:gd name="T45" fmla="*/ 2147483647 h 28"/>
                <a:gd name="T46" fmla="*/ 2147483647 w 43"/>
                <a:gd name="T47" fmla="*/ 2147483647 h 28"/>
                <a:gd name="T48" fmla="*/ 2147483647 w 43"/>
                <a:gd name="T49" fmla="*/ 2147483647 h 28"/>
                <a:gd name="T50" fmla="*/ 2147483647 w 43"/>
                <a:gd name="T51" fmla="*/ 2147483647 h 28"/>
                <a:gd name="T52" fmla="*/ 0 w 43"/>
                <a:gd name="T53" fmla="*/ 2147483647 h 28"/>
                <a:gd name="T54" fmla="*/ 0 w 43"/>
                <a:gd name="T55" fmla="*/ 2147483647 h 28"/>
                <a:gd name="T56" fmla="*/ 0 w 43"/>
                <a:gd name="T57" fmla="*/ 2147483647 h 28"/>
                <a:gd name="T58" fmla="*/ 0 w 43"/>
                <a:gd name="T59" fmla="*/ 2147483647 h 28"/>
                <a:gd name="T60" fmla="*/ 0 w 43"/>
                <a:gd name="T61" fmla="*/ 2147483647 h 28"/>
                <a:gd name="T62" fmla="*/ 0 w 43"/>
                <a:gd name="T63" fmla="*/ 2147483647 h 28"/>
                <a:gd name="T64" fmla="*/ 0 w 43"/>
                <a:gd name="T65" fmla="*/ 2147483647 h 28"/>
                <a:gd name="T66" fmla="*/ 0 w 43"/>
                <a:gd name="T67" fmla="*/ 2147483647 h 28"/>
                <a:gd name="T68" fmla="*/ 2147483647 w 43"/>
                <a:gd name="T69" fmla="*/ 2147483647 h 28"/>
                <a:gd name="T70" fmla="*/ 2147483647 w 43"/>
                <a:gd name="T71" fmla="*/ 2147483647 h 28"/>
                <a:gd name="T72" fmla="*/ 2147483647 w 43"/>
                <a:gd name="T73" fmla="*/ 2147483647 h 28"/>
                <a:gd name="T74" fmla="*/ 2147483647 w 43"/>
                <a:gd name="T75" fmla="*/ 2147483647 h 28"/>
                <a:gd name="T76" fmla="*/ 2147483647 w 43"/>
                <a:gd name="T77" fmla="*/ 2147483647 h 28"/>
                <a:gd name="T78" fmla="*/ 2147483647 w 43"/>
                <a:gd name="T79" fmla="*/ 2147483647 h 28"/>
                <a:gd name="T80" fmla="*/ 2147483647 w 43"/>
                <a:gd name="T81" fmla="*/ 2147483647 h 28"/>
                <a:gd name="T82" fmla="*/ 2147483647 w 43"/>
                <a:gd name="T83" fmla="*/ 2147483647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2" name="Freeform 740"/>
            <p:cNvSpPr>
              <a:spLocks/>
            </p:cNvSpPr>
            <p:nvPr/>
          </p:nvSpPr>
          <p:spPr bwMode="auto">
            <a:xfrm>
              <a:off x="2946554" y="2604911"/>
              <a:ext cx="420149" cy="194522"/>
            </a:xfrm>
            <a:custGeom>
              <a:avLst/>
              <a:gdLst>
                <a:gd name="T0" fmla="*/ 2147483647 w 301"/>
                <a:gd name="T1" fmla="*/ 2147483647 h 181"/>
                <a:gd name="T2" fmla="*/ 2147483647 w 301"/>
                <a:gd name="T3" fmla="*/ 2147483647 h 181"/>
                <a:gd name="T4" fmla="*/ 2147483647 w 301"/>
                <a:gd name="T5" fmla="*/ 2147483647 h 181"/>
                <a:gd name="T6" fmla="*/ 2147483647 w 301"/>
                <a:gd name="T7" fmla="*/ 2147483647 h 181"/>
                <a:gd name="T8" fmla="*/ 2147483647 w 301"/>
                <a:gd name="T9" fmla="*/ 2147483647 h 181"/>
                <a:gd name="T10" fmla="*/ 2147483647 w 301"/>
                <a:gd name="T11" fmla="*/ 2147483647 h 181"/>
                <a:gd name="T12" fmla="*/ 2147483647 w 301"/>
                <a:gd name="T13" fmla="*/ 2147483647 h 181"/>
                <a:gd name="T14" fmla="*/ 2147483647 w 301"/>
                <a:gd name="T15" fmla="*/ 2147483647 h 181"/>
                <a:gd name="T16" fmla="*/ 2147483647 w 301"/>
                <a:gd name="T17" fmla="*/ 2147483647 h 181"/>
                <a:gd name="T18" fmla="*/ 2147483647 w 301"/>
                <a:gd name="T19" fmla="*/ 2147483647 h 181"/>
                <a:gd name="T20" fmla="*/ 2147483647 w 301"/>
                <a:gd name="T21" fmla="*/ 2147483647 h 181"/>
                <a:gd name="T22" fmla="*/ 2147483647 w 301"/>
                <a:gd name="T23" fmla="*/ 2147483647 h 181"/>
                <a:gd name="T24" fmla="*/ 2147483647 w 301"/>
                <a:gd name="T25" fmla="*/ 2147483647 h 181"/>
                <a:gd name="T26" fmla="*/ 2147483647 w 301"/>
                <a:gd name="T27" fmla="*/ 2147483647 h 181"/>
                <a:gd name="T28" fmla="*/ 2147483647 w 301"/>
                <a:gd name="T29" fmla="*/ 2147483647 h 181"/>
                <a:gd name="T30" fmla="*/ 2147483647 w 301"/>
                <a:gd name="T31" fmla="*/ 2147483647 h 181"/>
                <a:gd name="T32" fmla="*/ 2147483647 w 301"/>
                <a:gd name="T33" fmla="*/ 2147483647 h 181"/>
                <a:gd name="T34" fmla="*/ 2147483647 w 301"/>
                <a:gd name="T35" fmla="*/ 2147483647 h 181"/>
                <a:gd name="T36" fmla="*/ 2147483647 w 301"/>
                <a:gd name="T37" fmla="*/ 2147483647 h 181"/>
                <a:gd name="T38" fmla="*/ 2147483647 w 301"/>
                <a:gd name="T39" fmla="*/ 2147483647 h 181"/>
                <a:gd name="T40" fmla="*/ 2147483647 w 301"/>
                <a:gd name="T41" fmla="*/ 2147483647 h 181"/>
                <a:gd name="T42" fmla="*/ 2147483647 w 301"/>
                <a:gd name="T43" fmla="*/ 2147483647 h 181"/>
                <a:gd name="T44" fmla="*/ 2147483647 w 301"/>
                <a:gd name="T45" fmla="*/ 2147483647 h 181"/>
                <a:gd name="T46" fmla="*/ 2147483647 w 301"/>
                <a:gd name="T47" fmla="*/ 2147483647 h 181"/>
                <a:gd name="T48" fmla="*/ 2147483647 w 301"/>
                <a:gd name="T49" fmla="*/ 2147483647 h 181"/>
                <a:gd name="T50" fmla="*/ 2147483647 w 301"/>
                <a:gd name="T51" fmla="*/ 2147483647 h 181"/>
                <a:gd name="T52" fmla="*/ 2147483647 w 301"/>
                <a:gd name="T53" fmla="*/ 2147483647 h 181"/>
                <a:gd name="T54" fmla="*/ 2147483647 w 301"/>
                <a:gd name="T55" fmla="*/ 2147483647 h 181"/>
                <a:gd name="T56" fmla="*/ 2147483647 w 301"/>
                <a:gd name="T57" fmla="*/ 2147483647 h 181"/>
                <a:gd name="T58" fmla="*/ 2147483647 w 301"/>
                <a:gd name="T59" fmla="*/ 2147483647 h 181"/>
                <a:gd name="T60" fmla="*/ 2147483647 w 301"/>
                <a:gd name="T61" fmla="*/ 2147483647 h 181"/>
                <a:gd name="T62" fmla="*/ 2147483647 w 301"/>
                <a:gd name="T63" fmla="*/ 2147483647 h 181"/>
                <a:gd name="T64" fmla="*/ 2147483647 w 301"/>
                <a:gd name="T65" fmla="*/ 2147483647 h 181"/>
                <a:gd name="T66" fmla="*/ 2147483647 w 301"/>
                <a:gd name="T67" fmla="*/ 2147483647 h 181"/>
                <a:gd name="T68" fmla="*/ 2147483647 w 301"/>
                <a:gd name="T69" fmla="*/ 2147483647 h 181"/>
                <a:gd name="T70" fmla="*/ 2147483647 w 301"/>
                <a:gd name="T71" fmla="*/ 2147483647 h 181"/>
                <a:gd name="T72" fmla="*/ 2147483647 w 301"/>
                <a:gd name="T73" fmla="*/ 2147483647 h 181"/>
                <a:gd name="T74" fmla="*/ 2147483647 w 301"/>
                <a:gd name="T75" fmla="*/ 2147483647 h 181"/>
                <a:gd name="T76" fmla="*/ 2147483647 w 301"/>
                <a:gd name="T77" fmla="*/ 2147483647 h 181"/>
                <a:gd name="T78" fmla="*/ 2147483647 w 301"/>
                <a:gd name="T79" fmla="*/ 2147483647 h 181"/>
                <a:gd name="T80" fmla="*/ 2147483647 w 301"/>
                <a:gd name="T81" fmla="*/ 2147483647 h 181"/>
                <a:gd name="T82" fmla="*/ 2147483647 w 301"/>
                <a:gd name="T83" fmla="*/ 2147483647 h 181"/>
                <a:gd name="T84" fmla="*/ 2147483647 w 301"/>
                <a:gd name="T85" fmla="*/ 2147483647 h 181"/>
                <a:gd name="T86" fmla="*/ 2147483647 w 301"/>
                <a:gd name="T87" fmla="*/ 2147483647 h 181"/>
                <a:gd name="T88" fmla="*/ 2147483647 w 301"/>
                <a:gd name="T89" fmla="*/ 2147483647 h 181"/>
                <a:gd name="T90" fmla="*/ 2147483647 w 301"/>
                <a:gd name="T91" fmla="*/ 2147483647 h 181"/>
                <a:gd name="T92" fmla="*/ 2147483647 w 301"/>
                <a:gd name="T93" fmla="*/ 2147483647 h 181"/>
                <a:gd name="T94" fmla="*/ 2147483647 w 301"/>
                <a:gd name="T95" fmla="*/ 2147483647 h 181"/>
                <a:gd name="T96" fmla="*/ 2147483647 w 301"/>
                <a:gd name="T97" fmla="*/ 2147483647 h 181"/>
                <a:gd name="T98" fmla="*/ 2147483647 w 301"/>
                <a:gd name="T99" fmla="*/ 2147483647 h 181"/>
                <a:gd name="T100" fmla="*/ 2147483647 w 301"/>
                <a:gd name="T101" fmla="*/ 2147483647 h 181"/>
                <a:gd name="T102" fmla="*/ 2147483647 w 301"/>
                <a:gd name="T103" fmla="*/ 2147483647 h 181"/>
                <a:gd name="T104" fmla="*/ 2147483647 w 301"/>
                <a:gd name="T105" fmla="*/ 2147483647 h 181"/>
                <a:gd name="T106" fmla="*/ 2147483647 w 301"/>
                <a:gd name="T107" fmla="*/ 0 h 181"/>
                <a:gd name="T108" fmla="*/ 2147483647 w 301"/>
                <a:gd name="T109" fmla="*/ 2147483647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3" name="Freeform 741"/>
            <p:cNvSpPr>
              <a:spLocks/>
            </p:cNvSpPr>
            <p:nvPr/>
          </p:nvSpPr>
          <p:spPr bwMode="auto">
            <a:xfrm>
              <a:off x="2766268" y="2354008"/>
              <a:ext cx="583193" cy="445427"/>
            </a:xfrm>
            <a:custGeom>
              <a:avLst/>
              <a:gdLst>
                <a:gd name="T0" fmla="*/ 2147483647 w 418"/>
                <a:gd name="T1" fmla="*/ 2147483647 h 418"/>
                <a:gd name="T2" fmla="*/ 2147483647 w 418"/>
                <a:gd name="T3" fmla="*/ 2147483647 h 418"/>
                <a:gd name="T4" fmla="*/ 2147483647 w 418"/>
                <a:gd name="T5" fmla="*/ 2147483647 h 418"/>
                <a:gd name="T6" fmla="*/ 2147483647 w 418"/>
                <a:gd name="T7" fmla="*/ 2147483647 h 418"/>
                <a:gd name="T8" fmla="*/ 2147483647 w 418"/>
                <a:gd name="T9" fmla="*/ 2147483647 h 418"/>
                <a:gd name="T10" fmla="*/ 2147483647 w 418"/>
                <a:gd name="T11" fmla="*/ 2147483647 h 418"/>
                <a:gd name="T12" fmla="*/ 2147483647 w 418"/>
                <a:gd name="T13" fmla="*/ 2147483647 h 418"/>
                <a:gd name="T14" fmla="*/ 2147483647 w 418"/>
                <a:gd name="T15" fmla="*/ 2147483647 h 418"/>
                <a:gd name="T16" fmla="*/ 2147483647 w 418"/>
                <a:gd name="T17" fmla="*/ 2147483647 h 418"/>
                <a:gd name="T18" fmla="*/ 2147483647 w 418"/>
                <a:gd name="T19" fmla="*/ 2147483647 h 418"/>
                <a:gd name="T20" fmla="*/ 2147483647 w 418"/>
                <a:gd name="T21" fmla="*/ 2147483647 h 418"/>
                <a:gd name="T22" fmla="*/ 2147483647 w 418"/>
                <a:gd name="T23" fmla="*/ 2147483647 h 418"/>
                <a:gd name="T24" fmla="*/ 2147483647 w 418"/>
                <a:gd name="T25" fmla="*/ 2147483647 h 418"/>
                <a:gd name="T26" fmla="*/ 2147483647 w 418"/>
                <a:gd name="T27" fmla="*/ 2147483647 h 418"/>
                <a:gd name="T28" fmla="*/ 2147483647 w 418"/>
                <a:gd name="T29" fmla="*/ 2147483647 h 418"/>
                <a:gd name="T30" fmla="*/ 2147483647 w 418"/>
                <a:gd name="T31" fmla="*/ 2147483647 h 418"/>
                <a:gd name="T32" fmla="*/ 2147483647 w 418"/>
                <a:gd name="T33" fmla="*/ 2147483647 h 418"/>
                <a:gd name="T34" fmla="*/ 2147483647 w 418"/>
                <a:gd name="T35" fmla="*/ 2147483647 h 418"/>
                <a:gd name="T36" fmla="*/ 2147483647 w 418"/>
                <a:gd name="T37" fmla="*/ 2147483647 h 418"/>
                <a:gd name="T38" fmla="*/ 2147483647 w 418"/>
                <a:gd name="T39" fmla="*/ 2147483647 h 418"/>
                <a:gd name="T40" fmla="*/ 2147483647 w 418"/>
                <a:gd name="T41" fmla="*/ 2147483647 h 418"/>
                <a:gd name="T42" fmla="*/ 2147483647 w 418"/>
                <a:gd name="T43" fmla="*/ 2147483647 h 418"/>
                <a:gd name="T44" fmla="*/ 2147483647 w 418"/>
                <a:gd name="T45" fmla="*/ 2147483647 h 418"/>
                <a:gd name="T46" fmla="*/ 2147483647 w 418"/>
                <a:gd name="T47" fmla="*/ 2147483647 h 418"/>
                <a:gd name="T48" fmla="*/ 2147483647 w 418"/>
                <a:gd name="T49" fmla="*/ 2147483647 h 418"/>
                <a:gd name="T50" fmla="*/ 2147483647 w 418"/>
                <a:gd name="T51" fmla="*/ 2147483647 h 418"/>
                <a:gd name="T52" fmla="*/ 2147483647 w 418"/>
                <a:gd name="T53" fmla="*/ 2147483647 h 418"/>
                <a:gd name="T54" fmla="*/ 2147483647 w 418"/>
                <a:gd name="T55" fmla="*/ 2147483647 h 418"/>
                <a:gd name="T56" fmla="*/ 2147483647 w 418"/>
                <a:gd name="T57" fmla="*/ 2147483647 h 418"/>
                <a:gd name="T58" fmla="*/ 2147483647 w 418"/>
                <a:gd name="T59" fmla="*/ 2147483647 h 418"/>
                <a:gd name="T60" fmla="*/ 2147483647 w 418"/>
                <a:gd name="T61" fmla="*/ 2147483647 h 418"/>
                <a:gd name="T62" fmla="*/ 2147483647 w 418"/>
                <a:gd name="T63" fmla="*/ 2147483647 h 418"/>
                <a:gd name="T64" fmla="*/ 2147483647 w 418"/>
                <a:gd name="T65" fmla="*/ 2147483647 h 418"/>
                <a:gd name="T66" fmla="*/ 2147483647 w 418"/>
                <a:gd name="T67" fmla="*/ 2147483647 h 418"/>
                <a:gd name="T68" fmla="*/ 2147483647 w 418"/>
                <a:gd name="T69" fmla="*/ 2147483647 h 418"/>
                <a:gd name="T70" fmla="*/ 2147483647 w 418"/>
                <a:gd name="T71" fmla="*/ 2147483647 h 418"/>
                <a:gd name="T72" fmla="*/ 2147483647 w 418"/>
                <a:gd name="T73" fmla="*/ 2147483647 h 418"/>
                <a:gd name="T74" fmla="*/ 2147483647 w 418"/>
                <a:gd name="T75" fmla="*/ 2147483647 h 418"/>
                <a:gd name="T76" fmla="*/ 2147483647 w 418"/>
                <a:gd name="T77" fmla="*/ 2147483647 h 418"/>
                <a:gd name="T78" fmla="*/ 2147483647 w 418"/>
                <a:gd name="T79" fmla="*/ 2147483647 h 418"/>
                <a:gd name="T80" fmla="*/ 2147483647 w 418"/>
                <a:gd name="T81" fmla="*/ 2147483647 h 418"/>
                <a:gd name="T82" fmla="*/ 2147483647 w 418"/>
                <a:gd name="T83" fmla="*/ 2147483647 h 418"/>
                <a:gd name="T84" fmla="*/ 2147483647 w 418"/>
                <a:gd name="T85" fmla="*/ 2147483647 h 418"/>
                <a:gd name="T86" fmla="*/ 2147483647 w 418"/>
                <a:gd name="T87" fmla="*/ 2147483647 h 418"/>
                <a:gd name="T88" fmla="*/ 2147483647 w 418"/>
                <a:gd name="T89" fmla="*/ 2147483647 h 418"/>
                <a:gd name="T90" fmla="*/ 2147483647 w 418"/>
                <a:gd name="T91" fmla="*/ 2147483647 h 418"/>
                <a:gd name="T92" fmla="*/ 2147483647 w 418"/>
                <a:gd name="T93" fmla="*/ 2147483647 h 418"/>
                <a:gd name="T94" fmla="*/ 2147483647 w 418"/>
                <a:gd name="T95" fmla="*/ 2147483647 h 418"/>
                <a:gd name="T96" fmla="*/ 2147483647 w 418"/>
                <a:gd name="T97" fmla="*/ 2147483647 h 418"/>
                <a:gd name="T98" fmla="*/ 2147483647 w 418"/>
                <a:gd name="T99" fmla="*/ 2147483647 h 418"/>
                <a:gd name="T100" fmla="*/ 2147483647 w 418"/>
                <a:gd name="T101" fmla="*/ 2147483647 h 418"/>
                <a:gd name="T102" fmla="*/ 2147483647 w 418"/>
                <a:gd name="T103" fmla="*/ 2147483647 h 418"/>
                <a:gd name="T104" fmla="*/ 2147483647 w 418"/>
                <a:gd name="T105" fmla="*/ 2147483647 h 418"/>
                <a:gd name="T106" fmla="*/ 2147483647 w 418"/>
                <a:gd name="T107" fmla="*/ 2147483647 h 418"/>
                <a:gd name="T108" fmla="*/ 2147483647 w 418"/>
                <a:gd name="T109" fmla="*/ 2147483647 h 418"/>
                <a:gd name="T110" fmla="*/ 2147483647 w 418"/>
                <a:gd name="T111" fmla="*/ 2147483647 h 418"/>
                <a:gd name="T112" fmla="*/ 2147483647 w 418"/>
                <a:gd name="T113" fmla="*/ 2147483647 h 418"/>
                <a:gd name="T114" fmla="*/ 2147483647 w 418"/>
                <a:gd name="T115" fmla="*/ 2147483647 h 418"/>
                <a:gd name="T116" fmla="*/ 2147483647 w 418"/>
                <a:gd name="T117" fmla="*/ 2147483647 h 418"/>
                <a:gd name="T118" fmla="*/ 2147483647 w 418"/>
                <a:gd name="T119" fmla="*/ 2147483647 h 418"/>
                <a:gd name="T120" fmla="*/ 2147483647 w 418"/>
                <a:gd name="T121" fmla="*/ 2147483647 h 418"/>
                <a:gd name="T122" fmla="*/ 2147483647 w 418"/>
                <a:gd name="T123" fmla="*/ 2147483647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4" name="Freeform 742"/>
            <p:cNvSpPr>
              <a:spLocks/>
            </p:cNvSpPr>
            <p:nvPr/>
          </p:nvSpPr>
          <p:spPr bwMode="auto">
            <a:xfrm>
              <a:off x="3335347" y="2456908"/>
              <a:ext cx="130122" cy="331251"/>
            </a:xfrm>
            <a:custGeom>
              <a:avLst/>
              <a:gdLst>
                <a:gd name="T0" fmla="*/ 2147483647 w 93"/>
                <a:gd name="T1" fmla="*/ 2147483647 h 310"/>
                <a:gd name="T2" fmla="*/ 2147483647 w 93"/>
                <a:gd name="T3" fmla="*/ 2147483647 h 310"/>
                <a:gd name="T4" fmla="*/ 2147483647 w 93"/>
                <a:gd name="T5" fmla="*/ 2147483647 h 310"/>
                <a:gd name="T6" fmla="*/ 2147483647 w 93"/>
                <a:gd name="T7" fmla="*/ 2147483647 h 310"/>
                <a:gd name="T8" fmla="*/ 2147483647 w 93"/>
                <a:gd name="T9" fmla="*/ 2147483647 h 310"/>
                <a:gd name="T10" fmla="*/ 2147483647 w 93"/>
                <a:gd name="T11" fmla="*/ 2147483647 h 310"/>
                <a:gd name="T12" fmla="*/ 2147483647 w 93"/>
                <a:gd name="T13" fmla="*/ 2147483647 h 310"/>
                <a:gd name="T14" fmla="*/ 2147483647 w 93"/>
                <a:gd name="T15" fmla="*/ 2147483647 h 310"/>
                <a:gd name="T16" fmla="*/ 2147483647 w 93"/>
                <a:gd name="T17" fmla="*/ 0 h 310"/>
                <a:gd name="T18" fmla="*/ 2147483647 w 93"/>
                <a:gd name="T19" fmla="*/ 2147483647 h 310"/>
                <a:gd name="T20" fmla="*/ 2147483647 w 93"/>
                <a:gd name="T21" fmla="*/ 2147483647 h 310"/>
                <a:gd name="T22" fmla="*/ 2147483647 w 93"/>
                <a:gd name="T23" fmla="*/ 2147483647 h 310"/>
                <a:gd name="T24" fmla="*/ 0 w 93"/>
                <a:gd name="T25" fmla="*/ 2147483647 h 310"/>
                <a:gd name="T26" fmla="*/ 2147483647 w 93"/>
                <a:gd name="T27" fmla="*/ 2147483647 h 310"/>
                <a:gd name="T28" fmla="*/ 2147483647 w 93"/>
                <a:gd name="T29" fmla="*/ 2147483647 h 310"/>
                <a:gd name="T30" fmla="*/ 2147483647 w 93"/>
                <a:gd name="T31" fmla="*/ 2147483647 h 310"/>
                <a:gd name="T32" fmla="*/ 2147483647 w 93"/>
                <a:gd name="T33" fmla="*/ 2147483647 h 310"/>
                <a:gd name="T34" fmla="*/ 2147483647 w 93"/>
                <a:gd name="T35" fmla="*/ 2147483647 h 310"/>
                <a:gd name="T36" fmla="*/ 2147483647 w 93"/>
                <a:gd name="T37" fmla="*/ 2147483647 h 310"/>
                <a:gd name="T38" fmla="*/ 2147483647 w 93"/>
                <a:gd name="T39" fmla="*/ 2147483647 h 310"/>
                <a:gd name="T40" fmla="*/ 2147483647 w 93"/>
                <a:gd name="T41" fmla="*/ 2147483647 h 310"/>
                <a:gd name="T42" fmla="*/ 2147483647 w 93"/>
                <a:gd name="T43" fmla="*/ 2147483647 h 310"/>
                <a:gd name="T44" fmla="*/ 2147483647 w 93"/>
                <a:gd name="T45" fmla="*/ 2147483647 h 310"/>
                <a:gd name="T46" fmla="*/ 2147483647 w 93"/>
                <a:gd name="T47" fmla="*/ 2147483647 h 310"/>
                <a:gd name="T48" fmla="*/ 2147483647 w 93"/>
                <a:gd name="T49" fmla="*/ 2147483647 h 310"/>
                <a:gd name="T50" fmla="*/ 2147483647 w 93"/>
                <a:gd name="T51" fmla="*/ 2147483647 h 310"/>
                <a:gd name="T52" fmla="*/ 2147483647 w 93"/>
                <a:gd name="T53" fmla="*/ 2147483647 h 310"/>
                <a:gd name="T54" fmla="*/ 2147483647 w 93"/>
                <a:gd name="T55" fmla="*/ 2147483647 h 310"/>
                <a:gd name="T56" fmla="*/ 2147483647 w 93"/>
                <a:gd name="T57" fmla="*/ 2147483647 h 310"/>
                <a:gd name="T58" fmla="*/ 2147483647 w 93"/>
                <a:gd name="T59" fmla="*/ 2147483647 h 310"/>
                <a:gd name="T60" fmla="*/ 2147483647 w 93"/>
                <a:gd name="T61" fmla="*/ 2147483647 h 310"/>
                <a:gd name="T62" fmla="*/ 2147483647 w 93"/>
                <a:gd name="T63" fmla="*/ 2147483647 h 310"/>
                <a:gd name="T64" fmla="*/ 2147483647 w 93"/>
                <a:gd name="T65" fmla="*/ 2147483647 h 310"/>
                <a:gd name="T66" fmla="*/ 2147483647 w 93"/>
                <a:gd name="T67" fmla="*/ 2147483647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5" name="Freeform 743"/>
            <p:cNvSpPr>
              <a:spLocks/>
            </p:cNvSpPr>
            <p:nvPr/>
          </p:nvSpPr>
          <p:spPr bwMode="auto">
            <a:xfrm>
              <a:off x="3131546" y="2407572"/>
              <a:ext cx="211643" cy="112767"/>
            </a:xfrm>
            <a:custGeom>
              <a:avLst/>
              <a:gdLst>
                <a:gd name="T0" fmla="*/ 2147483647 w 152"/>
                <a:gd name="T1" fmla="*/ 2147483647 h 105"/>
                <a:gd name="T2" fmla="*/ 2147483647 w 152"/>
                <a:gd name="T3" fmla="*/ 2147483647 h 105"/>
                <a:gd name="T4" fmla="*/ 2147483647 w 152"/>
                <a:gd name="T5" fmla="*/ 2147483647 h 105"/>
                <a:gd name="T6" fmla="*/ 2147483647 w 152"/>
                <a:gd name="T7" fmla="*/ 2147483647 h 105"/>
                <a:gd name="T8" fmla="*/ 2147483647 w 152"/>
                <a:gd name="T9" fmla="*/ 2147483647 h 105"/>
                <a:gd name="T10" fmla="*/ 2147483647 w 152"/>
                <a:gd name="T11" fmla="*/ 2147483647 h 105"/>
                <a:gd name="T12" fmla="*/ 2147483647 w 152"/>
                <a:gd name="T13" fmla="*/ 2147483647 h 105"/>
                <a:gd name="T14" fmla="*/ 2147483647 w 152"/>
                <a:gd name="T15" fmla="*/ 2147483647 h 105"/>
                <a:gd name="T16" fmla="*/ 2147483647 w 152"/>
                <a:gd name="T17" fmla="*/ 2147483647 h 105"/>
                <a:gd name="T18" fmla="*/ 2147483647 w 152"/>
                <a:gd name="T19" fmla="*/ 2147483647 h 105"/>
                <a:gd name="T20" fmla="*/ 2147483647 w 152"/>
                <a:gd name="T21" fmla="*/ 2147483647 h 105"/>
                <a:gd name="T22" fmla="*/ 2147483647 w 152"/>
                <a:gd name="T23" fmla="*/ 2147483647 h 105"/>
                <a:gd name="T24" fmla="*/ 2147483647 w 152"/>
                <a:gd name="T25" fmla="*/ 0 h 105"/>
                <a:gd name="T26" fmla="*/ 2147483647 w 152"/>
                <a:gd name="T27" fmla="*/ 0 h 105"/>
                <a:gd name="T28" fmla="*/ 2147483647 w 152"/>
                <a:gd name="T29" fmla="*/ 2147483647 h 105"/>
                <a:gd name="T30" fmla="*/ 2147483647 w 152"/>
                <a:gd name="T31" fmla="*/ 2147483647 h 105"/>
                <a:gd name="T32" fmla="*/ 2147483647 w 152"/>
                <a:gd name="T33" fmla="*/ 2147483647 h 105"/>
                <a:gd name="T34" fmla="*/ 2147483647 w 152"/>
                <a:gd name="T35" fmla="*/ 2147483647 h 105"/>
                <a:gd name="T36" fmla="*/ 2147483647 w 152"/>
                <a:gd name="T37" fmla="*/ 2147483647 h 105"/>
                <a:gd name="T38" fmla="*/ 2147483647 w 152"/>
                <a:gd name="T39" fmla="*/ 2147483647 h 105"/>
                <a:gd name="T40" fmla="*/ 2147483647 w 152"/>
                <a:gd name="T41" fmla="*/ 2147483647 h 105"/>
                <a:gd name="T42" fmla="*/ 2147483647 w 152"/>
                <a:gd name="T43" fmla="*/ 2147483647 h 105"/>
                <a:gd name="T44" fmla="*/ 2147483647 w 152"/>
                <a:gd name="T45" fmla="*/ 2147483647 h 105"/>
                <a:gd name="T46" fmla="*/ 0 w 152"/>
                <a:gd name="T47" fmla="*/ 2147483647 h 105"/>
                <a:gd name="T48" fmla="*/ 2147483647 w 152"/>
                <a:gd name="T49" fmla="*/ 2147483647 h 105"/>
                <a:gd name="T50" fmla="*/ 2147483647 w 152"/>
                <a:gd name="T51" fmla="*/ 2147483647 h 105"/>
                <a:gd name="T52" fmla="*/ 2147483647 w 152"/>
                <a:gd name="T53" fmla="*/ 2147483647 h 105"/>
                <a:gd name="T54" fmla="*/ 2147483647 w 152"/>
                <a:gd name="T55" fmla="*/ 2147483647 h 105"/>
                <a:gd name="T56" fmla="*/ 2147483647 w 152"/>
                <a:gd name="T57" fmla="*/ 2147483647 h 105"/>
                <a:gd name="T58" fmla="*/ 2147483647 w 152"/>
                <a:gd name="T59" fmla="*/ 2147483647 h 105"/>
                <a:gd name="T60" fmla="*/ 2147483647 w 152"/>
                <a:gd name="T61" fmla="*/ 2147483647 h 105"/>
                <a:gd name="T62" fmla="*/ 2147483647 w 152"/>
                <a:gd name="T63" fmla="*/ 2147483647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6" name="Freeform 744"/>
            <p:cNvSpPr>
              <a:spLocks/>
            </p:cNvSpPr>
            <p:nvPr/>
          </p:nvSpPr>
          <p:spPr bwMode="auto">
            <a:xfrm>
              <a:off x="2932443" y="2406160"/>
              <a:ext cx="89360" cy="85984"/>
            </a:xfrm>
            <a:custGeom>
              <a:avLst/>
              <a:gdLst>
                <a:gd name="T0" fmla="*/ 2147483647 w 64"/>
                <a:gd name="T1" fmla="*/ 2147483647 h 79"/>
                <a:gd name="T2" fmla="*/ 2147483647 w 64"/>
                <a:gd name="T3" fmla="*/ 2147483647 h 79"/>
                <a:gd name="T4" fmla="*/ 2147483647 w 64"/>
                <a:gd name="T5" fmla="*/ 2147483647 h 79"/>
                <a:gd name="T6" fmla="*/ 2147483647 w 64"/>
                <a:gd name="T7" fmla="*/ 2147483647 h 79"/>
                <a:gd name="T8" fmla="*/ 2147483647 w 64"/>
                <a:gd name="T9" fmla="*/ 2147483647 h 79"/>
                <a:gd name="T10" fmla="*/ 2147483647 w 64"/>
                <a:gd name="T11" fmla="*/ 2147483647 h 79"/>
                <a:gd name="T12" fmla="*/ 2147483647 w 64"/>
                <a:gd name="T13" fmla="*/ 2147483647 h 79"/>
                <a:gd name="T14" fmla="*/ 2147483647 w 64"/>
                <a:gd name="T15" fmla="*/ 2147483647 h 79"/>
                <a:gd name="T16" fmla="*/ 2147483647 w 64"/>
                <a:gd name="T17" fmla="*/ 2147483647 h 79"/>
                <a:gd name="T18" fmla="*/ 2147483647 w 64"/>
                <a:gd name="T19" fmla="*/ 2147483647 h 79"/>
                <a:gd name="T20" fmla="*/ 2147483647 w 64"/>
                <a:gd name="T21" fmla="*/ 2147483647 h 79"/>
                <a:gd name="T22" fmla="*/ 2147483647 w 64"/>
                <a:gd name="T23" fmla="*/ 2147483647 h 79"/>
                <a:gd name="T24" fmla="*/ 2147483647 w 64"/>
                <a:gd name="T25" fmla="*/ 2147483647 h 79"/>
                <a:gd name="T26" fmla="*/ 2147483647 w 64"/>
                <a:gd name="T27" fmla="*/ 2147483647 h 79"/>
                <a:gd name="T28" fmla="*/ 2147483647 w 64"/>
                <a:gd name="T29" fmla="*/ 2147483647 h 79"/>
                <a:gd name="T30" fmla="*/ 2147483647 w 64"/>
                <a:gd name="T31" fmla="*/ 2147483647 h 79"/>
                <a:gd name="T32" fmla="*/ 2147483647 w 64"/>
                <a:gd name="T33" fmla="*/ 2147483647 h 79"/>
                <a:gd name="T34" fmla="*/ 2147483647 w 64"/>
                <a:gd name="T35" fmla="*/ 2147483647 h 79"/>
                <a:gd name="T36" fmla="*/ 2147483647 w 64"/>
                <a:gd name="T37" fmla="*/ 2147483647 h 79"/>
                <a:gd name="T38" fmla="*/ 2147483647 w 64"/>
                <a:gd name="T39" fmla="*/ 2147483647 h 79"/>
                <a:gd name="T40" fmla="*/ 2147483647 w 64"/>
                <a:gd name="T41" fmla="*/ 2147483647 h 79"/>
                <a:gd name="T42" fmla="*/ 2147483647 w 64"/>
                <a:gd name="T43" fmla="*/ 2147483647 h 79"/>
                <a:gd name="T44" fmla="*/ 2147483647 w 64"/>
                <a:gd name="T45" fmla="*/ 2147483647 h 79"/>
                <a:gd name="T46" fmla="*/ 2147483647 w 64"/>
                <a:gd name="T47" fmla="*/ 2147483647 h 79"/>
                <a:gd name="T48" fmla="*/ 2147483647 w 64"/>
                <a:gd name="T49" fmla="*/ 2147483647 h 79"/>
                <a:gd name="T50" fmla="*/ 2147483647 w 64"/>
                <a:gd name="T51" fmla="*/ 2147483647 h 79"/>
                <a:gd name="T52" fmla="*/ 2147483647 w 64"/>
                <a:gd name="T53" fmla="*/ 2147483647 h 79"/>
                <a:gd name="T54" fmla="*/ 2147483647 w 64"/>
                <a:gd name="T55" fmla="*/ 2147483647 h 79"/>
                <a:gd name="T56" fmla="*/ 2147483647 w 64"/>
                <a:gd name="T57" fmla="*/ 2147483647 h 79"/>
                <a:gd name="T58" fmla="*/ 2147483647 w 64"/>
                <a:gd name="T59" fmla="*/ 2147483647 h 79"/>
                <a:gd name="T60" fmla="*/ 2147483647 w 64"/>
                <a:gd name="T61" fmla="*/ 2147483647 h 79"/>
                <a:gd name="T62" fmla="*/ 2147483647 w 64"/>
                <a:gd name="T63" fmla="*/ 2147483647 h 79"/>
                <a:gd name="T64" fmla="*/ 2147483647 w 64"/>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7" name="Freeform 745"/>
            <p:cNvSpPr>
              <a:spLocks/>
            </p:cNvSpPr>
            <p:nvPr/>
          </p:nvSpPr>
          <p:spPr bwMode="auto">
            <a:xfrm>
              <a:off x="2932443" y="2444221"/>
              <a:ext cx="14108" cy="7049"/>
            </a:xfrm>
            <a:custGeom>
              <a:avLst/>
              <a:gdLst>
                <a:gd name="T0" fmla="*/ 2147483647 w 10"/>
                <a:gd name="T1" fmla="*/ 2147483647 h 6"/>
                <a:gd name="T2" fmla="*/ 2147483647 w 10"/>
                <a:gd name="T3" fmla="*/ 2147483647 h 6"/>
                <a:gd name="T4" fmla="*/ 2147483647 w 10"/>
                <a:gd name="T5" fmla="*/ 2147483647 h 6"/>
                <a:gd name="T6" fmla="*/ 2147483647 w 10"/>
                <a:gd name="T7" fmla="*/ 2147483647 h 6"/>
                <a:gd name="T8" fmla="*/ 2147483647 w 10"/>
                <a:gd name="T9" fmla="*/ 0 h 6"/>
                <a:gd name="T10" fmla="*/ 0 w 10"/>
                <a:gd name="T11" fmla="*/ 0 h 6"/>
                <a:gd name="T12" fmla="*/ 0 w 10"/>
                <a:gd name="T13" fmla="*/ 2147483647 h 6"/>
                <a:gd name="T14" fmla="*/ 0 w 10"/>
                <a:gd name="T15" fmla="*/ 2147483647 h 6"/>
                <a:gd name="T16" fmla="*/ 0 w 10"/>
                <a:gd name="T17" fmla="*/ 2147483647 h 6"/>
                <a:gd name="T18" fmla="*/ 0 w 10"/>
                <a:gd name="T19" fmla="*/ 2147483647 h 6"/>
                <a:gd name="T20" fmla="*/ 0 w 10"/>
                <a:gd name="T21" fmla="*/ 2147483647 h 6"/>
                <a:gd name="T22" fmla="*/ 0 w 10"/>
                <a:gd name="T23" fmla="*/ 2147483647 h 6"/>
                <a:gd name="T24" fmla="*/ 0 w 10"/>
                <a:gd name="T25" fmla="*/ 2147483647 h 6"/>
                <a:gd name="T26" fmla="*/ 0 w 10"/>
                <a:gd name="T27" fmla="*/ 2147483647 h 6"/>
                <a:gd name="T28" fmla="*/ 2147483647 w 10"/>
                <a:gd name="T29" fmla="*/ 2147483647 h 6"/>
                <a:gd name="T30" fmla="*/ 2147483647 w 10"/>
                <a:gd name="T31" fmla="*/ 2147483647 h 6"/>
                <a:gd name="T32" fmla="*/ 2147483647 w 10"/>
                <a:gd name="T33" fmla="*/ 2147483647 h 6"/>
                <a:gd name="T34" fmla="*/ 2147483647 w 10"/>
                <a:gd name="T35" fmla="*/ 2147483647 h 6"/>
                <a:gd name="T36" fmla="*/ 2147483647 w 10"/>
                <a:gd name="T37" fmla="*/ 2147483647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8" name="Freeform 746"/>
            <p:cNvSpPr>
              <a:spLocks/>
            </p:cNvSpPr>
            <p:nvPr/>
          </p:nvSpPr>
          <p:spPr bwMode="auto">
            <a:xfrm>
              <a:off x="2949687" y="2418849"/>
              <a:ext cx="31354" cy="50745"/>
            </a:xfrm>
            <a:custGeom>
              <a:avLst/>
              <a:gdLst>
                <a:gd name="T0" fmla="*/ 2147483647 w 21"/>
                <a:gd name="T1" fmla="*/ 2147483647 h 48"/>
                <a:gd name="T2" fmla="*/ 2147483647 w 21"/>
                <a:gd name="T3" fmla="*/ 2147483647 h 48"/>
                <a:gd name="T4" fmla="*/ 2147483647 w 21"/>
                <a:gd name="T5" fmla="*/ 2147483647 h 48"/>
                <a:gd name="T6" fmla="*/ 2147483647 w 21"/>
                <a:gd name="T7" fmla="*/ 2147483647 h 48"/>
                <a:gd name="T8" fmla="*/ 2147483647 w 21"/>
                <a:gd name="T9" fmla="*/ 0 h 48"/>
                <a:gd name="T10" fmla="*/ 2147483647 w 21"/>
                <a:gd name="T11" fmla="*/ 2147483647 h 48"/>
                <a:gd name="T12" fmla="*/ 2147483647 w 21"/>
                <a:gd name="T13" fmla="*/ 2147483647 h 48"/>
                <a:gd name="T14" fmla="*/ 0 w 21"/>
                <a:gd name="T15" fmla="*/ 2147483647 h 48"/>
                <a:gd name="T16" fmla="*/ 2147483647 w 21"/>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09" name="Freeform 747"/>
            <p:cNvSpPr>
              <a:spLocks/>
            </p:cNvSpPr>
            <p:nvPr/>
          </p:nvSpPr>
          <p:spPr bwMode="auto">
            <a:xfrm>
              <a:off x="2937148" y="2392064"/>
              <a:ext cx="32923" cy="22554"/>
            </a:xfrm>
            <a:custGeom>
              <a:avLst/>
              <a:gdLst>
                <a:gd name="T0" fmla="*/ 0 w 22"/>
                <a:gd name="T1" fmla="*/ 2147483647 h 21"/>
                <a:gd name="T2" fmla="*/ 0 w 22"/>
                <a:gd name="T3" fmla="*/ 2147483647 h 21"/>
                <a:gd name="T4" fmla="*/ 2147483647 w 22"/>
                <a:gd name="T5" fmla="*/ 2147483647 h 21"/>
                <a:gd name="T6" fmla="*/ 2147483647 w 22"/>
                <a:gd name="T7" fmla="*/ 2147483647 h 21"/>
                <a:gd name="T8" fmla="*/ 2147483647 w 22"/>
                <a:gd name="T9" fmla="*/ 2147483647 h 21"/>
                <a:gd name="T10" fmla="*/ 2147483647 w 22"/>
                <a:gd name="T11" fmla="*/ 2147483647 h 21"/>
                <a:gd name="T12" fmla="*/ 2147483647 w 22"/>
                <a:gd name="T13" fmla="*/ 0 h 21"/>
                <a:gd name="T14" fmla="*/ 2147483647 w 22"/>
                <a:gd name="T15" fmla="*/ 2147483647 h 21"/>
                <a:gd name="T16" fmla="*/ 2147483647 w 22"/>
                <a:gd name="T17" fmla="*/ 2147483647 h 21"/>
                <a:gd name="T18" fmla="*/ 2147483647 w 22"/>
                <a:gd name="T19" fmla="*/ 2147483647 h 21"/>
                <a:gd name="T20" fmla="*/ 2147483647 w 22"/>
                <a:gd name="T21" fmla="*/ 2147483647 h 21"/>
                <a:gd name="T22" fmla="*/ 2147483647 w 22"/>
                <a:gd name="T23" fmla="*/ 2147483647 h 21"/>
                <a:gd name="T24" fmla="*/ 2147483647 w 22"/>
                <a:gd name="T25" fmla="*/ 2147483647 h 21"/>
                <a:gd name="T26" fmla="*/ 2147483647 w 22"/>
                <a:gd name="T27" fmla="*/ 2147483647 h 21"/>
                <a:gd name="T28" fmla="*/ 2147483647 w 22"/>
                <a:gd name="T29" fmla="*/ 2147483647 h 21"/>
                <a:gd name="T30" fmla="*/ 2147483647 w 22"/>
                <a:gd name="T31" fmla="*/ 2147483647 h 21"/>
                <a:gd name="T32" fmla="*/ 2147483647 w 22"/>
                <a:gd name="T33" fmla="*/ 2147483647 h 21"/>
                <a:gd name="T34" fmla="*/ 2147483647 w 22"/>
                <a:gd name="T35" fmla="*/ 2147483647 h 21"/>
                <a:gd name="T36" fmla="*/ 0 w 22"/>
                <a:gd name="T37" fmla="*/ 2147483647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0" name="Freeform 748"/>
            <p:cNvSpPr>
              <a:spLocks/>
            </p:cNvSpPr>
            <p:nvPr/>
          </p:nvSpPr>
          <p:spPr bwMode="auto">
            <a:xfrm>
              <a:off x="2938714" y="2401933"/>
              <a:ext cx="31354" cy="9868"/>
            </a:xfrm>
            <a:custGeom>
              <a:avLst/>
              <a:gdLst>
                <a:gd name="T0" fmla="*/ 0 w 21"/>
                <a:gd name="T1" fmla="*/ 2147483647 h 9"/>
                <a:gd name="T2" fmla="*/ 2147483647 w 21"/>
                <a:gd name="T3" fmla="*/ 2147483647 h 9"/>
                <a:gd name="T4" fmla="*/ 2147483647 w 21"/>
                <a:gd name="T5" fmla="*/ 2147483647 h 9"/>
                <a:gd name="T6" fmla="*/ 2147483647 w 21"/>
                <a:gd name="T7" fmla="*/ 2147483647 h 9"/>
                <a:gd name="T8" fmla="*/ 2147483647 w 21"/>
                <a:gd name="T9" fmla="*/ 2147483647 h 9"/>
                <a:gd name="T10" fmla="*/ 2147483647 w 21"/>
                <a:gd name="T11" fmla="*/ 2147483647 h 9"/>
                <a:gd name="T12" fmla="*/ 2147483647 w 21"/>
                <a:gd name="T13" fmla="*/ 2147483647 h 9"/>
                <a:gd name="T14" fmla="*/ 2147483647 w 21"/>
                <a:gd name="T15" fmla="*/ 2147483647 h 9"/>
                <a:gd name="T16" fmla="*/ 2147483647 w 21"/>
                <a:gd name="T17" fmla="*/ 0 h 9"/>
                <a:gd name="T18" fmla="*/ 2147483647 w 21"/>
                <a:gd name="T19" fmla="*/ 2147483647 h 9"/>
                <a:gd name="T20" fmla="*/ 2147483647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0 w 21"/>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1" name="Freeform 749"/>
            <p:cNvSpPr>
              <a:spLocks/>
            </p:cNvSpPr>
            <p:nvPr/>
          </p:nvSpPr>
          <p:spPr bwMode="auto">
            <a:xfrm>
              <a:off x="2984179" y="2392068"/>
              <a:ext cx="32923" cy="18323"/>
            </a:xfrm>
            <a:custGeom>
              <a:avLst/>
              <a:gdLst>
                <a:gd name="T0" fmla="*/ 0 w 24"/>
                <a:gd name="T1" fmla="*/ 2147483647 h 17"/>
                <a:gd name="T2" fmla="*/ 0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2" name="Freeform 750"/>
            <p:cNvSpPr>
              <a:spLocks/>
            </p:cNvSpPr>
            <p:nvPr/>
          </p:nvSpPr>
          <p:spPr bwMode="auto">
            <a:xfrm>
              <a:off x="2990451" y="2399115"/>
              <a:ext cx="26651" cy="11277"/>
            </a:xfrm>
            <a:custGeom>
              <a:avLst/>
              <a:gdLst>
                <a:gd name="T0" fmla="*/ 0 w 20"/>
                <a:gd name="T1" fmla="*/ 0 h 11"/>
                <a:gd name="T2" fmla="*/ 0 w 20"/>
                <a:gd name="T3" fmla="*/ 0 h 11"/>
                <a:gd name="T4" fmla="*/ 2147483647 w 20"/>
                <a:gd name="T5" fmla="*/ 2147483647 h 11"/>
                <a:gd name="T6" fmla="*/ 2147483647 w 20"/>
                <a:gd name="T7" fmla="*/ 2147483647 h 11"/>
                <a:gd name="T8" fmla="*/ 2147483647 w 20"/>
                <a:gd name="T9" fmla="*/ 2147483647 h 11"/>
                <a:gd name="T10" fmla="*/ 2147483647 w 20"/>
                <a:gd name="T11" fmla="*/ 2147483647 h 11"/>
                <a:gd name="T12" fmla="*/ 2147483647 w 20"/>
                <a:gd name="T13" fmla="*/ 2147483647 h 11"/>
                <a:gd name="T14" fmla="*/ 2147483647 w 20"/>
                <a:gd name="T15" fmla="*/ 2147483647 h 11"/>
                <a:gd name="T16" fmla="*/ 2147483647 w 20"/>
                <a:gd name="T17" fmla="*/ 2147483647 h 11"/>
                <a:gd name="T18" fmla="*/ 2147483647 w 20"/>
                <a:gd name="T19" fmla="*/ 2147483647 h 11"/>
                <a:gd name="T20" fmla="*/ 2147483647 w 20"/>
                <a:gd name="T21" fmla="*/ 2147483647 h 11"/>
                <a:gd name="T22" fmla="*/ 2147483647 w 20"/>
                <a:gd name="T23" fmla="*/ 2147483647 h 11"/>
                <a:gd name="T24" fmla="*/ 2147483647 w 20"/>
                <a:gd name="T25" fmla="*/ 2147483647 h 11"/>
                <a:gd name="T26" fmla="*/ 2147483647 w 20"/>
                <a:gd name="T27" fmla="*/ 2147483647 h 11"/>
                <a:gd name="T28" fmla="*/ 2147483647 w 20"/>
                <a:gd name="T29" fmla="*/ 2147483647 h 11"/>
                <a:gd name="T30" fmla="*/ 2147483647 w 20"/>
                <a:gd name="T31" fmla="*/ 2147483647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3" name="Freeform 751"/>
            <p:cNvSpPr>
              <a:spLocks/>
            </p:cNvSpPr>
            <p:nvPr/>
          </p:nvSpPr>
          <p:spPr bwMode="auto">
            <a:xfrm>
              <a:off x="2949691" y="2485096"/>
              <a:ext cx="15677" cy="19734"/>
            </a:xfrm>
            <a:custGeom>
              <a:avLst/>
              <a:gdLst>
                <a:gd name="T0" fmla="*/ 2147483647 w 11"/>
                <a:gd name="T1" fmla="*/ 0 h 18"/>
                <a:gd name="T2" fmla="*/ 2147483647 w 11"/>
                <a:gd name="T3" fmla="*/ 2147483647 h 18"/>
                <a:gd name="T4" fmla="*/ 2147483647 w 11"/>
                <a:gd name="T5" fmla="*/ 2147483647 h 18"/>
                <a:gd name="T6" fmla="*/ 0 w 11"/>
                <a:gd name="T7" fmla="*/ 2147483647 h 18"/>
                <a:gd name="T8" fmla="*/ 2147483647 w 11"/>
                <a:gd name="T9" fmla="*/ 2147483647 h 18"/>
                <a:gd name="T10" fmla="*/ 2147483647 w 11"/>
                <a:gd name="T11" fmla="*/ 2147483647 h 18"/>
                <a:gd name="T12" fmla="*/ 2147483647 w 11"/>
                <a:gd name="T13" fmla="*/ 2147483647 h 18"/>
                <a:gd name="T14" fmla="*/ 2147483647 w 11"/>
                <a:gd name="T15" fmla="*/ 2147483647 h 18"/>
                <a:gd name="T16" fmla="*/ 2147483647 w 11"/>
                <a:gd name="T17" fmla="*/ 2147483647 h 18"/>
                <a:gd name="T18" fmla="*/ 2147483647 w 11"/>
                <a:gd name="T19" fmla="*/ 2147483647 h 18"/>
                <a:gd name="T20" fmla="*/ 2147483647 w 11"/>
                <a:gd name="T21" fmla="*/ 2147483647 h 18"/>
                <a:gd name="T22" fmla="*/ 2147483647 w 11"/>
                <a:gd name="T23" fmla="*/ 2147483647 h 18"/>
                <a:gd name="T24" fmla="*/ 2147483647 w 11"/>
                <a:gd name="T25" fmla="*/ 2147483647 h 18"/>
                <a:gd name="T26" fmla="*/ 2147483647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4" name="Freeform 752"/>
            <p:cNvSpPr>
              <a:spLocks/>
            </p:cNvSpPr>
            <p:nvPr/>
          </p:nvSpPr>
          <p:spPr bwMode="auto">
            <a:xfrm>
              <a:off x="3002990" y="2469592"/>
              <a:ext cx="17246" cy="19734"/>
            </a:xfrm>
            <a:custGeom>
              <a:avLst/>
              <a:gdLst>
                <a:gd name="T0" fmla="*/ 0 w 12"/>
                <a:gd name="T1" fmla="*/ 2147483647 h 18"/>
                <a:gd name="T2" fmla="*/ 2147483647 w 12"/>
                <a:gd name="T3" fmla="*/ 2147483647 h 18"/>
                <a:gd name="T4" fmla="*/ 2147483647 w 12"/>
                <a:gd name="T5" fmla="*/ 2147483647 h 18"/>
                <a:gd name="T6" fmla="*/ 2147483647 w 12"/>
                <a:gd name="T7" fmla="*/ 2147483647 h 18"/>
                <a:gd name="T8" fmla="*/ 2147483647 w 12"/>
                <a:gd name="T9" fmla="*/ 2147483647 h 18"/>
                <a:gd name="T10" fmla="*/ 2147483647 w 12"/>
                <a:gd name="T11" fmla="*/ 2147483647 h 18"/>
                <a:gd name="T12" fmla="*/ 2147483647 w 12"/>
                <a:gd name="T13" fmla="*/ 2147483647 h 18"/>
                <a:gd name="T14" fmla="*/ 2147483647 w 12"/>
                <a:gd name="T15" fmla="*/ 2147483647 h 18"/>
                <a:gd name="T16" fmla="*/ 2147483647 w 12"/>
                <a:gd name="T17" fmla="*/ 2147483647 h 18"/>
                <a:gd name="T18" fmla="*/ 2147483647 w 12"/>
                <a:gd name="T19" fmla="*/ 2147483647 h 18"/>
                <a:gd name="T20" fmla="*/ 2147483647 w 12"/>
                <a:gd name="T21" fmla="*/ 2147483647 h 18"/>
                <a:gd name="T22" fmla="*/ 2147483647 w 12"/>
                <a:gd name="T23" fmla="*/ 2147483647 h 18"/>
                <a:gd name="T24" fmla="*/ 2147483647 w 12"/>
                <a:gd name="T25" fmla="*/ 0 h 18"/>
                <a:gd name="T26" fmla="*/ 0 w 12"/>
                <a:gd name="T27" fmla="*/ 214748364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5" name="Rectangle 753"/>
            <p:cNvSpPr>
              <a:spLocks noChangeArrowheads="1"/>
            </p:cNvSpPr>
            <p:nvPr/>
          </p:nvSpPr>
          <p:spPr bwMode="auto">
            <a:xfrm>
              <a:off x="2946553" y="2387835"/>
              <a:ext cx="4704" cy="5638"/>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016" name="Freeform 754"/>
            <p:cNvSpPr>
              <a:spLocks/>
            </p:cNvSpPr>
            <p:nvPr/>
          </p:nvSpPr>
          <p:spPr bwMode="auto">
            <a:xfrm>
              <a:off x="3006129" y="2385020"/>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7" name="Freeform 755"/>
            <p:cNvSpPr>
              <a:spLocks/>
            </p:cNvSpPr>
            <p:nvPr/>
          </p:nvSpPr>
          <p:spPr bwMode="auto">
            <a:xfrm>
              <a:off x="3177011" y="2463953"/>
              <a:ext cx="9407" cy="12686"/>
            </a:xfrm>
            <a:custGeom>
              <a:avLst/>
              <a:gdLst>
                <a:gd name="T0" fmla="*/ 2147483647 w 7"/>
                <a:gd name="T1" fmla="*/ 2147483647 h 11"/>
                <a:gd name="T2" fmla="*/ 2147483647 w 7"/>
                <a:gd name="T3" fmla="*/ 2147483647 h 11"/>
                <a:gd name="T4" fmla="*/ 2147483647 w 7"/>
                <a:gd name="T5" fmla="*/ 2147483647 h 11"/>
                <a:gd name="T6" fmla="*/ 2147483647 w 7"/>
                <a:gd name="T7" fmla="*/ 2147483647 h 11"/>
                <a:gd name="T8" fmla="*/ 2147483647 w 7"/>
                <a:gd name="T9" fmla="*/ 2147483647 h 11"/>
                <a:gd name="T10" fmla="*/ 2147483647 w 7"/>
                <a:gd name="T11" fmla="*/ 2147483647 h 11"/>
                <a:gd name="T12" fmla="*/ 2147483647 w 7"/>
                <a:gd name="T13" fmla="*/ 2147483647 h 11"/>
                <a:gd name="T14" fmla="*/ 0 w 7"/>
                <a:gd name="T15" fmla="*/ 2147483647 h 11"/>
                <a:gd name="T16" fmla="*/ 0 w 7"/>
                <a:gd name="T17" fmla="*/ 2147483647 h 11"/>
                <a:gd name="T18" fmla="*/ 0 w 7"/>
                <a:gd name="T19" fmla="*/ 2147483647 h 11"/>
                <a:gd name="T20" fmla="*/ 2147483647 w 7"/>
                <a:gd name="T21" fmla="*/ 2147483647 h 11"/>
                <a:gd name="T22" fmla="*/ 2147483647 w 7"/>
                <a:gd name="T23" fmla="*/ 2147483647 h 11"/>
                <a:gd name="T24" fmla="*/ 2147483647 w 7"/>
                <a:gd name="T25" fmla="*/ 0 h 11"/>
                <a:gd name="T26" fmla="*/ 2147483647 w 7"/>
                <a:gd name="T27" fmla="*/ 2147483647 h 11"/>
                <a:gd name="T28" fmla="*/ 2147483647 w 7"/>
                <a:gd name="T29" fmla="*/ 2147483647 h 11"/>
                <a:gd name="T30" fmla="*/ 2147483647 w 7"/>
                <a:gd name="T31" fmla="*/ 2147483647 h 11"/>
                <a:gd name="T32" fmla="*/ 2147483647 w 7"/>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8" name="Freeform 756"/>
            <p:cNvSpPr>
              <a:spLocks/>
            </p:cNvSpPr>
            <p:nvPr/>
          </p:nvSpPr>
          <p:spPr bwMode="auto">
            <a:xfrm>
              <a:off x="3195822" y="2456908"/>
              <a:ext cx="29787" cy="36649"/>
            </a:xfrm>
            <a:custGeom>
              <a:avLst/>
              <a:gdLst>
                <a:gd name="T0" fmla="*/ 2147483647 w 21"/>
                <a:gd name="T1" fmla="*/ 0 h 34"/>
                <a:gd name="T2" fmla="*/ 2147483647 w 21"/>
                <a:gd name="T3" fmla="*/ 2147483647 h 34"/>
                <a:gd name="T4" fmla="*/ 2147483647 w 21"/>
                <a:gd name="T5" fmla="*/ 2147483647 h 34"/>
                <a:gd name="T6" fmla="*/ 2147483647 w 21"/>
                <a:gd name="T7" fmla="*/ 2147483647 h 34"/>
                <a:gd name="T8" fmla="*/ 2147483647 w 21"/>
                <a:gd name="T9" fmla="*/ 2147483647 h 34"/>
                <a:gd name="T10" fmla="*/ 0 w 21"/>
                <a:gd name="T11" fmla="*/ 2147483647 h 34"/>
                <a:gd name="T12" fmla="*/ 0 w 21"/>
                <a:gd name="T13" fmla="*/ 2147483647 h 34"/>
                <a:gd name="T14" fmla="*/ 2147483647 w 21"/>
                <a:gd name="T15" fmla="*/ 2147483647 h 34"/>
                <a:gd name="T16" fmla="*/ 2147483647 w 21"/>
                <a:gd name="T17" fmla="*/ 2147483647 h 34"/>
                <a:gd name="T18" fmla="*/ 2147483647 w 21"/>
                <a:gd name="T19" fmla="*/ 2147483647 h 34"/>
                <a:gd name="T20" fmla="*/ 2147483647 w 21"/>
                <a:gd name="T21" fmla="*/ 2147483647 h 34"/>
                <a:gd name="T22" fmla="*/ 2147483647 w 21"/>
                <a:gd name="T23" fmla="*/ 2147483647 h 34"/>
                <a:gd name="T24" fmla="*/ 2147483647 w 21"/>
                <a:gd name="T25" fmla="*/ 2147483647 h 34"/>
                <a:gd name="T26" fmla="*/ 2147483647 w 21"/>
                <a:gd name="T27" fmla="*/ 2147483647 h 34"/>
                <a:gd name="T28" fmla="*/ 2147483647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19" name="Freeform 757"/>
            <p:cNvSpPr>
              <a:spLocks/>
            </p:cNvSpPr>
            <p:nvPr/>
          </p:nvSpPr>
          <p:spPr bwMode="auto">
            <a:xfrm>
              <a:off x="3236583" y="2492144"/>
              <a:ext cx="15677" cy="5638"/>
            </a:xfrm>
            <a:custGeom>
              <a:avLst/>
              <a:gdLst>
                <a:gd name="T0" fmla="*/ 2147483647 w 12"/>
                <a:gd name="T1" fmla="*/ 2147483647 h 6"/>
                <a:gd name="T2" fmla="*/ 2147483647 w 12"/>
                <a:gd name="T3" fmla="*/ 2147483647 h 6"/>
                <a:gd name="T4" fmla="*/ 2147483647 w 12"/>
                <a:gd name="T5" fmla="*/ 2147483647 h 6"/>
                <a:gd name="T6" fmla="*/ 2147483647 w 12"/>
                <a:gd name="T7" fmla="*/ 2147483647 h 6"/>
                <a:gd name="T8" fmla="*/ 2147483647 w 12"/>
                <a:gd name="T9" fmla="*/ 2147483647 h 6"/>
                <a:gd name="T10" fmla="*/ 2147483647 w 12"/>
                <a:gd name="T11" fmla="*/ 2147483647 h 6"/>
                <a:gd name="T12" fmla="*/ 2147483647 w 12"/>
                <a:gd name="T13" fmla="*/ 2147483647 h 6"/>
                <a:gd name="T14" fmla="*/ 0 w 12"/>
                <a:gd name="T15" fmla="*/ 2147483647 h 6"/>
                <a:gd name="T16" fmla="*/ 0 w 12"/>
                <a:gd name="T17" fmla="*/ 2147483647 h 6"/>
                <a:gd name="T18" fmla="*/ 0 w 12"/>
                <a:gd name="T19" fmla="*/ 2147483647 h 6"/>
                <a:gd name="T20" fmla="*/ 2147483647 w 12"/>
                <a:gd name="T21" fmla="*/ 2147483647 h 6"/>
                <a:gd name="T22" fmla="*/ 2147483647 w 12"/>
                <a:gd name="T23" fmla="*/ 2147483647 h 6"/>
                <a:gd name="T24" fmla="*/ 2147483647 w 12"/>
                <a:gd name="T25" fmla="*/ 0 h 6"/>
                <a:gd name="T26" fmla="*/ 2147483647 w 12"/>
                <a:gd name="T27" fmla="*/ 2147483647 h 6"/>
                <a:gd name="T28" fmla="*/ 2147483647 w 12"/>
                <a:gd name="T29" fmla="*/ 2147483647 h 6"/>
                <a:gd name="T30" fmla="*/ 2147483647 w 12"/>
                <a:gd name="T31" fmla="*/ 2147483647 h 6"/>
                <a:gd name="T32" fmla="*/ 2147483647 w 12"/>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0" name="Freeform 758"/>
            <p:cNvSpPr>
              <a:spLocks/>
            </p:cNvSpPr>
            <p:nvPr/>
          </p:nvSpPr>
          <p:spPr bwMode="auto">
            <a:xfrm>
              <a:off x="3142520" y="2497781"/>
              <a:ext cx="213209" cy="104310"/>
            </a:xfrm>
            <a:custGeom>
              <a:avLst/>
              <a:gdLst>
                <a:gd name="T0" fmla="*/ 2147483647 w 153"/>
                <a:gd name="T1" fmla="*/ 2147483647 h 98"/>
                <a:gd name="T2" fmla="*/ 2147483647 w 153"/>
                <a:gd name="T3" fmla="*/ 2147483647 h 98"/>
                <a:gd name="T4" fmla="*/ 2147483647 w 153"/>
                <a:gd name="T5" fmla="*/ 2147483647 h 98"/>
                <a:gd name="T6" fmla="*/ 2147483647 w 153"/>
                <a:gd name="T7" fmla="*/ 2147483647 h 98"/>
                <a:gd name="T8" fmla="*/ 2147483647 w 153"/>
                <a:gd name="T9" fmla="*/ 2147483647 h 98"/>
                <a:gd name="T10" fmla="*/ 2147483647 w 153"/>
                <a:gd name="T11" fmla="*/ 2147483647 h 98"/>
                <a:gd name="T12" fmla="*/ 2147483647 w 153"/>
                <a:gd name="T13" fmla="*/ 2147483647 h 98"/>
                <a:gd name="T14" fmla="*/ 2147483647 w 153"/>
                <a:gd name="T15" fmla="*/ 2147483647 h 98"/>
                <a:gd name="T16" fmla="*/ 2147483647 w 153"/>
                <a:gd name="T17" fmla="*/ 2147483647 h 98"/>
                <a:gd name="T18" fmla="*/ 2147483647 w 153"/>
                <a:gd name="T19" fmla="*/ 2147483647 h 98"/>
                <a:gd name="T20" fmla="*/ 2147483647 w 153"/>
                <a:gd name="T21" fmla="*/ 2147483647 h 98"/>
                <a:gd name="T22" fmla="*/ 2147483647 w 153"/>
                <a:gd name="T23" fmla="*/ 2147483647 h 98"/>
                <a:gd name="T24" fmla="*/ 2147483647 w 153"/>
                <a:gd name="T25" fmla="*/ 2147483647 h 98"/>
                <a:gd name="T26" fmla="*/ 2147483647 w 153"/>
                <a:gd name="T27" fmla="*/ 2147483647 h 98"/>
                <a:gd name="T28" fmla="*/ 2147483647 w 153"/>
                <a:gd name="T29" fmla="*/ 2147483647 h 98"/>
                <a:gd name="T30" fmla="*/ 2147483647 w 153"/>
                <a:gd name="T31" fmla="*/ 2147483647 h 98"/>
                <a:gd name="T32" fmla="*/ 2147483647 w 153"/>
                <a:gd name="T33" fmla="*/ 2147483647 h 98"/>
                <a:gd name="T34" fmla="*/ 2147483647 w 153"/>
                <a:gd name="T35" fmla="*/ 2147483647 h 98"/>
                <a:gd name="T36" fmla="*/ 2147483647 w 153"/>
                <a:gd name="T37" fmla="*/ 2147483647 h 98"/>
                <a:gd name="T38" fmla="*/ 2147483647 w 153"/>
                <a:gd name="T39" fmla="*/ 2147483647 h 98"/>
                <a:gd name="T40" fmla="*/ 2147483647 w 153"/>
                <a:gd name="T41" fmla="*/ 2147483647 h 98"/>
                <a:gd name="T42" fmla="*/ 2147483647 w 153"/>
                <a:gd name="T43" fmla="*/ 2147483647 h 98"/>
                <a:gd name="T44" fmla="*/ 2147483647 w 153"/>
                <a:gd name="T45" fmla="*/ 2147483647 h 98"/>
                <a:gd name="T46" fmla="*/ 2147483647 w 153"/>
                <a:gd name="T47" fmla="*/ 2147483647 h 98"/>
                <a:gd name="T48" fmla="*/ 2147483647 w 153"/>
                <a:gd name="T49" fmla="*/ 0 h 98"/>
                <a:gd name="T50" fmla="*/ 2147483647 w 153"/>
                <a:gd name="T51" fmla="*/ 2147483647 h 98"/>
                <a:gd name="T52" fmla="*/ 2147483647 w 153"/>
                <a:gd name="T53" fmla="*/ 2147483647 h 98"/>
                <a:gd name="T54" fmla="*/ 2147483647 w 153"/>
                <a:gd name="T55" fmla="*/ 2147483647 h 98"/>
                <a:gd name="T56" fmla="*/ 2147483647 w 153"/>
                <a:gd name="T57" fmla="*/ 2147483647 h 98"/>
                <a:gd name="T58" fmla="*/ 2147483647 w 153"/>
                <a:gd name="T59" fmla="*/ 2147483647 h 98"/>
                <a:gd name="T60" fmla="*/ 2147483647 w 153"/>
                <a:gd name="T61" fmla="*/ 2147483647 h 98"/>
                <a:gd name="T62" fmla="*/ 2147483647 w 153"/>
                <a:gd name="T63" fmla="*/ 2147483647 h 98"/>
                <a:gd name="T64" fmla="*/ 2147483647 w 153"/>
                <a:gd name="T65" fmla="*/ 2147483647 h 98"/>
                <a:gd name="T66" fmla="*/ 2147483647 w 153"/>
                <a:gd name="T67" fmla="*/ 2147483647 h 98"/>
                <a:gd name="T68" fmla="*/ 2147483647 w 153"/>
                <a:gd name="T69" fmla="*/ 2147483647 h 98"/>
                <a:gd name="T70" fmla="*/ 2147483647 w 153"/>
                <a:gd name="T71" fmla="*/ 2147483647 h 98"/>
                <a:gd name="T72" fmla="*/ 2147483647 w 153"/>
                <a:gd name="T73" fmla="*/ 2147483647 h 98"/>
                <a:gd name="T74" fmla="*/ 2147483647 w 153"/>
                <a:gd name="T75" fmla="*/ 2147483647 h 98"/>
                <a:gd name="T76" fmla="*/ 2147483647 w 153"/>
                <a:gd name="T77" fmla="*/ 2147483647 h 98"/>
                <a:gd name="T78" fmla="*/ 2147483647 w 153"/>
                <a:gd name="T79" fmla="*/ 2147483647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1" name="Freeform 759"/>
            <p:cNvSpPr>
              <a:spLocks/>
            </p:cNvSpPr>
            <p:nvPr/>
          </p:nvSpPr>
          <p:spPr bwMode="auto">
            <a:xfrm>
              <a:off x="3242855" y="2533021"/>
              <a:ext cx="17245"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2" name="Freeform 760"/>
            <p:cNvSpPr>
              <a:spLocks/>
            </p:cNvSpPr>
            <p:nvPr/>
          </p:nvSpPr>
          <p:spPr bwMode="auto">
            <a:xfrm>
              <a:off x="3288318" y="2554167"/>
              <a:ext cx="15677" cy="14096"/>
            </a:xfrm>
            <a:custGeom>
              <a:avLst/>
              <a:gdLst>
                <a:gd name="T0" fmla="*/ 2147483647 w 12"/>
                <a:gd name="T1" fmla="*/ 2147483647 h 13"/>
                <a:gd name="T2" fmla="*/ 2147483647 w 12"/>
                <a:gd name="T3" fmla="*/ 0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0 w 12"/>
                <a:gd name="T19" fmla="*/ 2147483647 h 13"/>
                <a:gd name="T20" fmla="*/ 2147483647 w 12"/>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3" name="Freeform 761"/>
            <p:cNvSpPr>
              <a:spLocks/>
            </p:cNvSpPr>
            <p:nvPr/>
          </p:nvSpPr>
          <p:spPr bwMode="auto">
            <a:xfrm>
              <a:off x="3286749" y="2520335"/>
              <a:ext cx="17245" cy="12686"/>
            </a:xfrm>
            <a:custGeom>
              <a:avLst/>
              <a:gdLst>
                <a:gd name="T0" fmla="*/ 2147483647 w 13"/>
                <a:gd name="T1" fmla="*/ 2147483647 h 12"/>
                <a:gd name="T2" fmla="*/ 2147483647 w 13"/>
                <a:gd name="T3" fmla="*/ 0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0 w 13"/>
                <a:gd name="T19" fmla="*/ 2147483647 h 12"/>
                <a:gd name="T20" fmla="*/ 2147483647 w 13"/>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4" name="Freeform 762"/>
            <p:cNvSpPr>
              <a:spLocks/>
            </p:cNvSpPr>
            <p:nvPr/>
          </p:nvSpPr>
          <p:spPr bwMode="auto">
            <a:xfrm>
              <a:off x="3202094" y="2548528"/>
              <a:ext cx="15677"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5" name="Freeform 763"/>
            <p:cNvSpPr>
              <a:spLocks/>
            </p:cNvSpPr>
            <p:nvPr/>
          </p:nvSpPr>
          <p:spPr bwMode="auto">
            <a:xfrm>
              <a:off x="3195822" y="2525976"/>
              <a:ext cx="17245"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6" name="Freeform 764"/>
            <p:cNvSpPr>
              <a:spLocks/>
            </p:cNvSpPr>
            <p:nvPr/>
          </p:nvSpPr>
          <p:spPr bwMode="auto">
            <a:xfrm>
              <a:off x="3249126" y="2511881"/>
              <a:ext cx="15677"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7" name="Freeform 765"/>
            <p:cNvSpPr>
              <a:spLocks/>
            </p:cNvSpPr>
            <p:nvPr/>
          </p:nvSpPr>
          <p:spPr bwMode="auto">
            <a:xfrm>
              <a:off x="3250689" y="2558395"/>
              <a:ext cx="17246" cy="12686"/>
            </a:xfrm>
            <a:custGeom>
              <a:avLst/>
              <a:gdLst>
                <a:gd name="T0" fmla="*/ 2147483647 w 11"/>
                <a:gd name="T1" fmla="*/ 2147483647 h 12"/>
                <a:gd name="T2" fmla="*/ 2147483647 w 11"/>
                <a:gd name="T3" fmla="*/ 0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0 w 11"/>
                <a:gd name="T19" fmla="*/ 2147483647 h 12"/>
                <a:gd name="T20" fmla="*/ 2147483647 w 11"/>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8" name="Freeform 766"/>
            <p:cNvSpPr>
              <a:spLocks/>
            </p:cNvSpPr>
            <p:nvPr/>
          </p:nvSpPr>
          <p:spPr bwMode="auto">
            <a:xfrm>
              <a:off x="3314970" y="2534432"/>
              <a:ext cx="15677" cy="14096"/>
            </a:xfrm>
            <a:custGeom>
              <a:avLst/>
              <a:gdLst>
                <a:gd name="T0" fmla="*/ 2147483647 w 11"/>
                <a:gd name="T1" fmla="*/ 2147483647 h 13"/>
                <a:gd name="T2" fmla="*/ 2147483647 w 11"/>
                <a:gd name="T3" fmla="*/ 0 h 13"/>
                <a:gd name="T4" fmla="*/ 2147483647 w 11"/>
                <a:gd name="T5" fmla="*/ 2147483647 h 13"/>
                <a:gd name="T6" fmla="*/ 2147483647 w 11"/>
                <a:gd name="T7" fmla="*/ 2147483647 h 13"/>
                <a:gd name="T8" fmla="*/ 2147483647 w 11"/>
                <a:gd name="T9" fmla="*/ 2147483647 h 13"/>
                <a:gd name="T10" fmla="*/ 2147483647 w 11"/>
                <a:gd name="T11" fmla="*/ 2147483647 h 13"/>
                <a:gd name="T12" fmla="*/ 2147483647 w 11"/>
                <a:gd name="T13" fmla="*/ 2147483647 h 13"/>
                <a:gd name="T14" fmla="*/ 0 w 11"/>
                <a:gd name="T15" fmla="*/ 2147483647 h 13"/>
                <a:gd name="T16" fmla="*/ 2147483647 w 11"/>
                <a:gd name="T17" fmla="*/ 2147483647 h 13"/>
                <a:gd name="T18" fmla="*/ 0 w 11"/>
                <a:gd name="T19" fmla="*/ 2147483647 h 13"/>
                <a:gd name="T20" fmla="*/ 2147483647 w 11"/>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29" name="Freeform 767"/>
            <p:cNvSpPr>
              <a:spLocks/>
            </p:cNvSpPr>
            <p:nvPr/>
          </p:nvSpPr>
          <p:spPr bwMode="auto">
            <a:xfrm>
              <a:off x="2818002" y="2555574"/>
              <a:ext cx="332357" cy="49336"/>
            </a:xfrm>
            <a:custGeom>
              <a:avLst/>
              <a:gdLst>
                <a:gd name="T0" fmla="*/ 2147483647 w 238"/>
                <a:gd name="T1" fmla="*/ 2147483647 h 47"/>
                <a:gd name="T2" fmla="*/ 2147483647 w 238"/>
                <a:gd name="T3" fmla="*/ 2147483647 h 47"/>
                <a:gd name="T4" fmla="*/ 2147483647 w 238"/>
                <a:gd name="T5" fmla="*/ 2147483647 h 47"/>
                <a:gd name="T6" fmla="*/ 2147483647 w 238"/>
                <a:gd name="T7" fmla="*/ 2147483647 h 47"/>
                <a:gd name="T8" fmla="*/ 2147483647 w 238"/>
                <a:gd name="T9" fmla="*/ 2147483647 h 47"/>
                <a:gd name="T10" fmla="*/ 2147483647 w 238"/>
                <a:gd name="T11" fmla="*/ 2147483647 h 47"/>
                <a:gd name="T12" fmla="*/ 2147483647 w 238"/>
                <a:gd name="T13" fmla="*/ 2147483647 h 47"/>
                <a:gd name="T14" fmla="*/ 2147483647 w 238"/>
                <a:gd name="T15" fmla="*/ 2147483647 h 47"/>
                <a:gd name="T16" fmla="*/ 2147483647 w 238"/>
                <a:gd name="T17" fmla="*/ 2147483647 h 47"/>
                <a:gd name="T18" fmla="*/ 2147483647 w 238"/>
                <a:gd name="T19" fmla="*/ 2147483647 h 47"/>
                <a:gd name="T20" fmla="*/ 2147483647 w 238"/>
                <a:gd name="T21" fmla="*/ 2147483647 h 47"/>
                <a:gd name="T22" fmla="*/ 2147483647 w 238"/>
                <a:gd name="T23" fmla="*/ 2147483647 h 47"/>
                <a:gd name="T24" fmla="*/ 2147483647 w 238"/>
                <a:gd name="T25" fmla="*/ 2147483647 h 47"/>
                <a:gd name="T26" fmla="*/ 2147483647 w 238"/>
                <a:gd name="T27" fmla="*/ 2147483647 h 47"/>
                <a:gd name="T28" fmla="*/ 2147483647 w 238"/>
                <a:gd name="T29" fmla="*/ 2147483647 h 47"/>
                <a:gd name="T30" fmla="*/ 2147483647 w 238"/>
                <a:gd name="T31" fmla="*/ 2147483647 h 47"/>
                <a:gd name="T32" fmla="*/ 2147483647 w 238"/>
                <a:gd name="T33" fmla="*/ 2147483647 h 47"/>
                <a:gd name="T34" fmla="*/ 2147483647 w 238"/>
                <a:gd name="T35" fmla="*/ 2147483647 h 47"/>
                <a:gd name="T36" fmla="*/ 2147483647 w 238"/>
                <a:gd name="T37" fmla="*/ 2147483647 h 47"/>
                <a:gd name="T38" fmla="*/ 2147483647 w 238"/>
                <a:gd name="T39" fmla="*/ 2147483647 h 47"/>
                <a:gd name="T40" fmla="*/ 2147483647 w 238"/>
                <a:gd name="T41" fmla="*/ 2147483647 h 47"/>
                <a:gd name="T42" fmla="*/ 2147483647 w 238"/>
                <a:gd name="T43" fmla="*/ 2147483647 h 47"/>
                <a:gd name="T44" fmla="*/ 2147483647 w 238"/>
                <a:gd name="T45" fmla="*/ 2147483647 h 47"/>
                <a:gd name="T46" fmla="*/ 2147483647 w 238"/>
                <a:gd name="T47" fmla="*/ 2147483647 h 47"/>
                <a:gd name="T48" fmla="*/ 2147483647 w 238"/>
                <a:gd name="T49" fmla="*/ 2147483647 h 47"/>
                <a:gd name="T50" fmla="*/ 2147483647 w 238"/>
                <a:gd name="T51" fmla="*/ 2147483647 h 47"/>
                <a:gd name="T52" fmla="*/ 2147483647 w 238"/>
                <a:gd name="T53" fmla="*/ 2147483647 h 47"/>
                <a:gd name="T54" fmla="*/ 2147483647 w 238"/>
                <a:gd name="T55" fmla="*/ 2147483647 h 47"/>
                <a:gd name="T56" fmla="*/ 2147483647 w 238"/>
                <a:gd name="T57" fmla="*/ 2147483647 h 47"/>
                <a:gd name="T58" fmla="*/ 2147483647 w 238"/>
                <a:gd name="T59" fmla="*/ 2147483647 h 47"/>
                <a:gd name="T60" fmla="*/ 2147483647 w 238"/>
                <a:gd name="T61" fmla="*/ 2147483647 h 47"/>
                <a:gd name="T62" fmla="*/ 2147483647 w 238"/>
                <a:gd name="T63" fmla="*/ 2147483647 h 47"/>
                <a:gd name="T64" fmla="*/ 2147483647 w 238"/>
                <a:gd name="T65" fmla="*/ 2147483647 h 47"/>
                <a:gd name="T66" fmla="*/ 2147483647 w 238"/>
                <a:gd name="T67" fmla="*/ 2147483647 h 47"/>
                <a:gd name="T68" fmla="*/ 2147483647 w 238"/>
                <a:gd name="T69" fmla="*/ 2147483647 h 47"/>
                <a:gd name="T70" fmla="*/ 2147483647 w 238"/>
                <a:gd name="T71" fmla="*/ 2147483647 h 47"/>
                <a:gd name="T72" fmla="*/ 2147483647 w 238"/>
                <a:gd name="T73" fmla="*/ 2147483647 h 47"/>
                <a:gd name="T74" fmla="*/ 2147483647 w 238"/>
                <a:gd name="T75" fmla="*/ 2147483647 h 47"/>
                <a:gd name="T76" fmla="*/ 2147483647 w 238"/>
                <a:gd name="T77" fmla="*/ 2147483647 h 47"/>
                <a:gd name="T78" fmla="*/ 2147483647 w 238"/>
                <a:gd name="T79" fmla="*/ 2147483647 h 47"/>
                <a:gd name="T80" fmla="*/ 2147483647 w 238"/>
                <a:gd name="T81" fmla="*/ 2147483647 h 47"/>
                <a:gd name="T82" fmla="*/ 2147483647 w 238"/>
                <a:gd name="T83" fmla="*/ 2147483647 h 47"/>
                <a:gd name="T84" fmla="*/ 2147483647 w 238"/>
                <a:gd name="T85" fmla="*/ 2147483647 h 47"/>
                <a:gd name="T86" fmla="*/ 2147483647 w 238"/>
                <a:gd name="T87" fmla="*/ 2147483647 h 47"/>
                <a:gd name="T88" fmla="*/ 2147483647 w 238"/>
                <a:gd name="T89" fmla="*/ 2147483647 h 47"/>
                <a:gd name="T90" fmla="*/ 2147483647 w 238"/>
                <a:gd name="T91" fmla="*/ 2147483647 h 47"/>
                <a:gd name="T92" fmla="*/ 2147483647 w 238"/>
                <a:gd name="T93" fmla="*/ 2147483647 h 47"/>
                <a:gd name="T94" fmla="*/ 2147483647 w 238"/>
                <a:gd name="T95" fmla="*/ 2147483647 h 47"/>
                <a:gd name="T96" fmla="*/ 2147483647 w 238"/>
                <a:gd name="T97" fmla="*/ 2147483647 h 47"/>
                <a:gd name="T98" fmla="*/ 2147483647 w 238"/>
                <a:gd name="T99" fmla="*/ 2147483647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0" name="Freeform 768"/>
            <p:cNvSpPr>
              <a:spLocks/>
            </p:cNvSpPr>
            <p:nvPr/>
          </p:nvSpPr>
          <p:spPr bwMode="auto">
            <a:xfrm>
              <a:off x="3330647" y="2444221"/>
              <a:ext cx="153637" cy="339709"/>
            </a:xfrm>
            <a:custGeom>
              <a:avLst/>
              <a:gdLst>
                <a:gd name="T0" fmla="*/ 2147483647 w 110"/>
                <a:gd name="T1" fmla="*/ 0 h 318"/>
                <a:gd name="T2" fmla="*/ 2147483647 w 110"/>
                <a:gd name="T3" fmla="*/ 2147483647 h 318"/>
                <a:gd name="T4" fmla="*/ 2147483647 w 110"/>
                <a:gd name="T5" fmla="*/ 2147483647 h 318"/>
                <a:gd name="T6" fmla="*/ 2147483647 w 110"/>
                <a:gd name="T7" fmla="*/ 2147483647 h 318"/>
                <a:gd name="T8" fmla="*/ 2147483647 w 110"/>
                <a:gd name="T9" fmla="*/ 2147483647 h 318"/>
                <a:gd name="T10" fmla="*/ 2147483647 w 110"/>
                <a:gd name="T11" fmla="*/ 2147483647 h 318"/>
                <a:gd name="T12" fmla="*/ 2147483647 w 110"/>
                <a:gd name="T13" fmla="*/ 2147483647 h 318"/>
                <a:gd name="T14" fmla="*/ 2147483647 w 110"/>
                <a:gd name="T15" fmla="*/ 2147483647 h 318"/>
                <a:gd name="T16" fmla="*/ 2147483647 w 110"/>
                <a:gd name="T17" fmla="*/ 2147483647 h 318"/>
                <a:gd name="T18" fmla="*/ 2147483647 w 110"/>
                <a:gd name="T19" fmla="*/ 2147483647 h 318"/>
                <a:gd name="T20" fmla="*/ 2147483647 w 110"/>
                <a:gd name="T21" fmla="*/ 2147483647 h 318"/>
                <a:gd name="T22" fmla="*/ 2147483647 w 110"/>
                <a:gd name="T23" fmla="*/ 2147483647 h 318"/>
                <a:gd name="T24" fmla="*/ 2147483647 w 110"/>
                <a:gd name="T25" fmla="*/ 2147483647 h 318"/>
                <a:gd name="T26" fmla="*/ 2147483647 w 110"/>
                <a:gd name="T27" fmla="*/ 2147483647 h 318"/>
                <a:gd name="T28" fmla="*/ 2147483647 w 110"/>
                <a:gd name="T29" fmla="*/ 2147483647 h 318"/>
                <a:gd name="T30" fmla="*/ 2147483647 w 110"/>
                <a:gd name="T31" fmla="*/ 2147483647 h 318"/>
                <a:gd name="T32" fmla="*/ 2147483647 w 110"/>
                <a:gd name="T33" fmla="*/ 2147483647 h 318"/>
                <a:gd name="T34" fmla="*/ 2147483647 w 110"/>
                <a:gd name="T35" fmla="*/ 2147483647 h 318"/>
                <a:gd name="T36" fmla="*/ 2147483647 w 110"/>
                <a:gd name="T37" fmla="*/ 2147483647 h 318"/>
                <a:gd name="T38" fmla="*/ 2147483647 w 110"/>
                <a:gd name="T39" fmla="*/ 2147483647 h 318"/>
                <a:gd name="T40" fmla="*/ 2147483647 w 110"/>
                <a:gd name="T41" fmla="*/ 2147483647 h 318"/>
                <a:gd name="T42" fmla="*/ 2147483647 w 110"/>
                <a:gd name="T43" fmla="*/ 2147483647 h 318"/>
                <a:gd name="T44" fmla="*/ 2147483647 w 110"/>
                <a:gd name="T45" fmla="*/ 2147483647 h 318"/>
                <a:gd name="T46" fmla="*/ 2147483647 w 110"/>
                <a:gd name="T47" fmla="*/ 2147483647 h 318"/>
                <a:gd name="T48" fmla="*/ 2147483647 w 110"/>
                <a:gd name="T49" fmla="*/ 2147483647 h 318"/>
                <a:gd name="T50" fmla="*/ 2147483647 w 110"/>
                <a:gd name="T51" fmla="*/ 2147483647 h 318"/>
                <a:gd name="T52" fmla="*/ 2147483647 w 110"/>
                <a:gd name="T53" fmla="*/ 2147483647 h 318"/>
                <a:gd name="T54" fmla="*/ 2147483647 w 110"/>
                <a:gd name="T55" fmla="*/ 2147483647 h 318"/>
                <a:gd name="T56" fmla="*/ 2147483647 w 110"/>
                <a:gd name="T57" fmla="*/ 2147483647 h 318"/>
                <a:gd name="T58" fmla="*/ 2147483647 w 110"/>
                <a:gd name="T59" fmla="*/ 2147483647 h 318"/>
                <a:gd name="T60" fmla="*/ 2147483647 w 110"/>
                <a:gd name="T61" fmla="*/ 2147483647 h 318"/>
                <a:gd name="T62" fmla="*/ 2147483647 w 110"/>
                <a:gd name="T63" fmla="*/ 2147483647 h 318"/>
                <a:gd name="T64" fmla="*/ 2147483647 w 110"/>
                <a:gd name="T65" fmla="*/ 2147483647 h 318"/>
                <a:gd name="T66" fmla="*/ 0 w 110"/>
                <a:gd name="T67" fmla="*/ 2147483647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1" name="Freeform 769"/>
            <p:cNvSpPr>
              <a:spLocks/>
            </p:cNvSpPr>
            <p:nvPr/>
          </p:nvSpPr>
          <p:spPr bwMode="auto">
            <a:xfrm>
              <a:off x="3452925" y="2521745"/>
              <a:ext cx="43896" cy="28192"/>
            </a:xfrm>
            <a:custGeom>
              <a:avLst/>
              <a:gdLst>
                <a:gd name="T0" fmla="*/ 2147483647 w 31"/>
                <a:gd name="T1" fmla="*/ 0 h 26"/>
                <a:gd name="T2" fmla="*/ 0 w 31"/>
                <a:gd name="T3" fmla="*/ 2147483647 h 26"/>
                <a:gd name="T4" fmla="*/ 2147483647 w 31"/>
                <a:gd name="T5" fmla="*/ 2147483647 h 26"/>
                <a:gd name="T6" fmla="*/ 2147483647 w 31"/>
                <a:gd name="T7" fmla="*/ 2147483647 h 26"/>
                <a:gd name="T8" fmla="*/ 2147483647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2" name="Freeform 770"/>
            <p:cNvSpPr>
              <a:spLocks/>
            </p:cNvSpPr>
            <p:nvPr/>
          </p:nvSpPr>
          <p:spPr bwMode="auto">
            <a:xfrm>
              <a:off x="2924604" y="2537251"/>
              <a:ext cx="48600" cy="19734"/>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3" name="Freeform 771"/>
            <p:cNvSpPr>
              <a:spLocks/>
            </p:cNvSpPr>
            <p:nvPr/>
          </p:nvSpPr>
          <p:spPr bwMode="auto">
            <a:xfrm>
              <a:off x="2791350" y="2545711"/>
              <a:ext cx="50167" cy="21143"/>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4" name="Freeform 772"/>
            <p:cNvSpPr>
              <a:spLocks/>
            </p:cNvSpPr>
            <p:nvPr/>
          </p:nvSpPr>
          <p:spPr bwMode="auto">
            <a:xfrm>
              <a:off x="2935578" y="2564034"/>
              <a:ext cx="43896" cy="225532"/>
            </a:xfrm>
            <a:custGeom>
              <a:avLst/>
              <a:gdLst>
                <a:gd name="T0" fmla="*/ 0 w 31"/>
                <a:gd name="T1" fmla="*/ 2147483647 h 212"/>
                <a:gd name="T2" fmla="*/ 2147483647 w 31"/>
                <a:gd name="T3" fmla="*/ 0 h 212"/>
                <a:gd name="T4" fmla="*/ 2147483647 w 31"/>
                <a:gd name="T5" fmla="*/ 2147483647 h 212"/>
                <a:gd name="T6" fmla="*/ 2147483647 w 31"/>
                <a:gd name="T7" fmla="*/ 2147483647 h 212"/>
                <a:gd name="T8" fmla="*/ 2147483647 w 31"/>
                <a:gd name="T9" fmla="*/ 2147483647 h 212"/>
                <a:gd name="T10" fmla="*/ 2147483647 w 31"/>
                <a:gd name="T11" fmla="*/ 2147483647 h 212"/>
                <a:gd name="T12" fmla="*/ 2147483647 w 31"/>
                <a:gd name="T13" fmla="*/ 2147483647 h 212"/>
                <a:gd name="T14" fmla="*/ 2147483647 w 31"/>
                <a:gd name="T15" fmla="*/ 2147483647 h 212"/>
                <a:gd name="T16" fmla="*/ 2147483647 w 31"/>
                <a:gd name="T17" fmla="*/ 2147483647 h 212"/>
                <a:gd name="T18" fmla="*/ 2147483647 w 31"/>
                <a:gd name="T19" fmla="*/ 2147483647 h 212"/>
                <a:gd name="T20" fmla="*/ 2147483647 w 31"/>
                <a:gd name="T21" fmla="*/ 2147483647 h 212"/>
                <a:gd name="T22" fmla="*/ 2147483647 w 31"/>
                <a:gd name="T23" fmla="*/ 2147483647 h 212"/>
                <a:gd name="T24" fmla="*/ 2147483647 w 31"/>
                <a:gd name="T25" fmla="*/ 2147483647 h 212"/>
                <a:gd name="T26" fmla="*/ 2147483647 w 31"/>
                <a:gd name="T27" fmla="*/ 2147483647 h 212"/>
                <a:gd name="T28" fmla="*/ 2147483647 w 31"/>
                <a:gd name="T29" fmla="*/ 2147483647 h 212"/>
                <a:gd name="T30" fmla="*/ 2147483647 w 31"/>
                <a:gd name="T31" fmla="*/ 2147483647 h 212"/>
                <a:gd name="T32" fmla="*/ 0 w 31"/>
                <a:gd name="T33" fmla="*/ 2147483647 h 212"/>
                <a:gd name="T34" fmla="*/ 0 w 31"/>
                <a:gd name="T35" fmla="*/ 2147483647 h 212"/>
                <a:gd name="T36" fmla="*/ 0 w 31"/>
                <a:gd name="T37" fmla="*/ 214748364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5" name="Freeform 773"/>
            <p:cNvSpPr>
              <a:spLocks/>
            </p:cNvSpPr>
            <p:nvPr/>
          </p:nvSpPr>
          <p:spPr bwMode="auto">
            <a:xfrm>
              <a:off x="2785081" y="2571080"/>
              <a:ext cx="45463" cy="225532"/>
            </a:xfrm>
            <a:custGeom>
              <a:avLst/>
              <a:gdLst>
                <a:gd name="T0" fmla="*/ 2147483647 w 32"/>
                <a:gd name="T1" fmla="*/ 2147483647 h 212"/>
                <a:gd name="T2" fmla="*/ 2147483647 w 32"/>
                <a:gd name="T3" fmla="*/ 2147483647 h 212"/>
                <a:gd name="T4" fmla="*/ 2147483647 w 32"/>
                <a:gd name="T5" fmla="*/ 2147483647 h 212"/>
                <a:gd name="T6" fmla="*/ 2147483647 w 32"/>
                <a:gd name="T7" fmla="*/ 2147483647 h 212"/>
                <a:gd name="T8" fmla="*/ 2147483647 w 32"/>
                <a:gd name="T9" fmla="*/ 2147483647 h 212"/>
                <a:gd name="T10" fmla="*/ 2147483647 w 32"/>
                <a:gd name="T11" fmla="*/ 0 h 212"/>
                <a:gd name="T12" fmla="*/ 2147483647 w 32"/>
                <a:gd name="T13" fmla="*/ 2147483647 h 212"/>
                <a:gd name="T14" fmla="*/ 2147483647 w 32"/>
                <a:gd name="T15" fmla="*/ 2147483647 h 212"/>
                <a:gd name="T16" fmla="*/ 2147483647 w 32"/>
                <a:gd name="T17" fmla="*/ 2147483647 h 212"/>
                <a:gd name="T18" fmla="*/ 2147483647 w 32"/>
                <a:gd name="T19" fmla="*/ 2147483647 h 212"/>
                <a:gd name="T20" fmla="*/ 2147483647 w 32"/>
                <a:gd name="T21" fmla="*/ 2147483647 h 212"/>
                <a:gd name="T22" fmla="*/ 2147483647 w 32"/>
                <a:gd name="T23" fmla="*/ 2147483647 h 212"/>
                <a:gd name="T24" fmla="*/ 2147483647 w 32"/>
                <a:gd name="T25" fmla="*/ 2147483647 h 212"/>
                <a:gd name="T26" fmla="*/ 0 w 32"/>
                <a:gd name="T27" fmla="*/ 2147483647 h 212"/>
                <a:gd name="T28" fmla="*/ 2147483647 w 32"/>
                <a:gd name="T29" fmla="*/ 2147483647 h 212"/>
                <a:gd name="T30" fmla="*/ 2147483647 w 32"/>
                <a:gd name="T31" fmla="*/ 2147483647 h 212"/>
                <a:gd name="T32" fmla="*/ 2147483647 w 32"/>
                <a:gd name="T33" fmla="*/ 2147483647 h 212"/>
                <a:gd name="T34" fmla="*/ 2147483647 w 32"/>
                <a:gd name="T35" fmla="*/ 2147483647 h 212"/>
                <a:gd name="T36" fmla="*/ 2147483647 w 32"/>
                <a:gd name="T37" fmla="*/ 2147483647 h 212"/>
                <a:gd name="T38" fmla="*/ 2147483647 w 32"/>
                <a:gd name="T39" fmla="*/ 2147483647 h 212"/>
                <a:gd name="T40" fmla="*/ 2147483647 w 32"/>
                <a:gd name="T41" fmla="*/ 2147483647 h 212"/>
                <a:gd name="T42" fmla="*/ 2147483647 w 32"/>
                <a:gd name="T43" fmla="*/ 2147483647 h 212"/>
                <a:gd name="T44" fmla="*/ 2147483647 w 32"/>
                <a:gd name="T45" fmla="*/ 214748364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6" name="Freeform 774"/>
            <p:cNvSpPr>
              <a:spLocks/>
            </p:cNvSpPr>
            <p:nvPr/>
          </p:nvSpPr>
          <p:spPr bwMode="auto">
            <a:xfrm>
              <a:off x="2816431" y="2650017"/>
              <a:ext cx="131688" cy="54974"/>
            </a:xfrm>
            <a:custGeom>
              <a:avLst/>
              <a:gdLst>
                <a:gd name="T0" fmla="*/ 0 w 94"/>
                <a:gd name="T1" fmla="*/ 0 h 50"/>
                <a:gd name="T2" fmla="*/ 2147483647 w 94"/>
                <a:gd name="T3" fmla="*/ 0 h 50"/>
                <a:gd name="T4" fmla="*/ 2147483647 w 94"/>
                <a:gd name="T5" fmla="*/ 2147483647 h 50"/>
                <a:gd name="T6" fmla="*/ 0 w 94"/>
                <a:gd name="T7" fmla="*/ 2147483647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7" name="Freeform 775"/>
            <p:cNvSpPr>
              <a:spLocks/>
            </p:cNvSpPr>
            <p:nvPr/>
          </p:nvSpPr>
          <p:spPr bwMode="auto">
            <a:xfrm>
              <a:off x="2810164" y="2690899"/>
              <a:ext cx="148933" cy="74707"/>
            </a:xfrm>
            <a:custGeom>
              <a:avLst/>
              <a:gdLst>
                <a:gd name="T0" fmla="*/ 2147483647 w 107"/>
                <a:gd name="T1" fmla="*/ 2147483647 h 69"/>
                <a:gd name="T2" fmla="*/ 2147483647 w 107"/>
                <a:gd name="T3" fmla="*/ 2147483647 h 69"/>
                <a:gd name="T4" fmla="*/ 2147483647 w 107"/>
                <a:gd name="T5" fmla="*/ 2147483647 h 69"/>
                <a:gd name="T6" fmla="*/ 2147483647 w 107"/>
                <a:gd name="T7" fmla="*/ 0 h 69"/>
                <a:gd name="T8" fmla="*/ 2147483647 w 107"/>
                <a:gd name="T9" fmla="*/ 0 h 69"/>
                <a:gd name="T10" fmla="*/ 2147483647 w 107"/>
                <a:gd name="T11" fmla="*/ 2147483647 h 69"/>
                <a:gd name="T12" fmla="*/ 0 w 107"/>
                <a:gd name="T13" fmla="*/ 2147483647 h 69"/>
                <a:gd name="T14" fmla="*/ 2147483647 w 107"/>
                <a:gd name="T15" fmla="*/ 2147483647 h 69"/>
                <a:gd name="T16" fmla="*/ 2147483647 w 107"/>
                <a:gd name="T17" fmla="*/ 2147483647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8" name="Freeform 776"/>
            <p:cNvSpPr>
              <a:spLocks/>
            </p:cNvSpPr>
            <p:nvPr/>
          </p:nvSpPr>
          <p:spPr bwMode="auto">
            <a:xfrm>
              <a:off x="2965367" y="2600682"/>
              <a:ext cx="420149" cy="194522"/>
            </a:xfrm>
            <a:custGeom>
              <a:avLst/>
              <a:gdLst>
                <a:gd name="T0" fmla="*/ 2147483647 w 301"/>
                <a:gd name="T1" fmla="*/ 2147483647 h 182"/>
                <a:gd name="T2" fmla="*/ 2147483647 w 301"/>
                <a:gd name="T3" fmla="*/ 2147483647 h 182"/>
                <a:gd name="T4" fmla="*/ 2147483647 w 301"/>
                <a:gd name="T5" fmla="*/ 2147483647 h 182"/>
                <a:gd name="T6" fmla="*/ 2147483647 w 301"/>
                <a:gd name="T7" fmla="*/ 2147483647 h 182"/>
                <a:gd name="T8" fmla="*/ 2147483647 w 301"/>
                <a:gd name="T9" fmla="*/ 2147483647 h 182"/>
                <a:gd name="T10" fmla="*/ 2147483647 w 301"/>
                <a:gd name="T11" fmla="*/ 2147483647 h 182"/>
                <a:gd name="T12" fmla="*/ 2147483647 w 301"/>
                <a:gd name="T13" fmla="*/ 2147483647 h 182"/>
                <a:gd name="T14" fmla="*/ 2147483647 w 301"/>
                <a:gd name="T15" fmla="*/ 2147483647 h 182"/>
                <a:gd name="T16" fmla="*/ 2147483647 w 301"/>
                <a:gd name="T17" fmla="*/ 2147483647 h 182"/>
                <a:gd name="T18" fmla="*/ 2147483647 w 301"/>
                <a:gd name="T19" fmla="*/ 2147483647 h 182"/>
                <a:gd name="T20" fmla="*/ 2147483647 w 301"/>
                <a:gd name="T21" fmla="*/ 2147483647 h 182"/>
                <a:gd name="T22" fmla="*/ 2147483647 w 301"/>
                <a:gd name="T23" fmla="*/ 2147483647 h 182"/>
                <a:gd name="T24" fmla="*/ 2147483647 w 301"/>
                <a:gd name="T25" fmla="*/ 2147483647 h 182"/>
                <a:gd name="T26" fmla="*/ 2147483647 w 301"/>
                <a:gd name="T27" fmla="*/ 2147483647 h 182"/>
                <a:gd name="T28" fmla="*/ 2147483647 w 301"/>
                <a:gd name="T29" fmla="*/ 2147483647 h 182"/>
                <a:gd name="T30" fmla="*/ 2147483647 w 301"/>
                <a:gd name="T31" fmla="*/ 2147483647 h 182"/>
                <a:gd name="T32" fmla="*/ 2147483647 w 301"/>
                <a:gd name="T33" fmla="*/ 2147483647 h 182"/>
                <a:gd name="T34" fmla="*/ 2147483647 w 301"/>
                <a:gd name="T35" fmla="*/ 2147483647 h 182"/>
                <a:gd name="T36" fmla="*/ 2147483647 w 301"/>
                <a:gd name="T37" fmla="*/ 2147483647 h 182"/>
                <a:gd name="T38" fmla="*/ 2147483647 w 301"/>
                <a:gd name="T39" fmla="*/ 2147483647 h 182"/>
                <a:gd name="T40" fmla="*/ 2147483647 w 301"/>
                <a:gd name="T41" fmla="*/ 2147483647 h 182"/>
                <a:gd name="T42" fmla="*/ 2147483647 w 301"/>
                <a:gd name="T43" fmla="*/ 2147483647 h 182"/>
                <a:gd name="T44" fmla="*/ 2147483647 w 301"/>
                <a:gd name="T45" fmla="*/ 2147483647 h 182"/>
                <a:gd name="T46" fmla="*/ 2147483647 w 301"/>
                <a:gd name="T47" fmla="*/ 2147483647 h 182"/>
                <a:gd name="T48" fmla="*/ 2147483647 w 301"/>
                <a:gd name="T49" fmla="*/ 2147483647 h 182"/>
                <a:gd name="T50" fmla="*/ 2147483647 w 301"/>
                <a:gd name="T51" fmla="*/ 2147483647 h 182"/>
                <a:gd name="T52" fmla="*/ 2147483647 w 301"/>
                <a:gd name="T53" fmla="*/ 2147483647 h 182"/>
                <a:gd name="T54" fmla="*/ 2147483647 w 301"/>
                <a:gd name="T55" fmla="*/ 2147483647 h 182"/>
                <a:gd name="T56" fmla="*/ 2147483647 w 301"/>
                <a:gd name="T57" fmla="*/ 2147483647 h 182"/>
                <a:gd name="T58" fmla="*/ 2147483647 w 301"/>
                <a:gd name="T59" fmla="*/ 2147483647 h 182"/>
                <a:gd name="T60" fmla="*/ 2147483647 w 301"/>
                <a:gd name="T61" fmla="*/ 2147483647 h 182"/>
                <a:gd name="T62" fmla="*/ 2147483647 w 301"/>
                <a:gd name="T63" fmla="*/ 2147483647 h 182"/>
                <a:gd name="T64" fmla="*/ 2147483647 w 301"/>
                <a:gd name="T65" fmla="*/ 2147483647 h 182"/>
                <a:gd name="T66" fmla="*/ 2147483647 w 301"/>
                <a:gd name="T67" fmla="*/ 2147483647 h 182"/>
                <a:gd name="T68" fmla="*/ 2147483647 w 301"/>
                <a:gd name="T69" fmla="*/ 2147483647 h 182"/>
                <a:gd name="T70" fmla="*/ 2147483647 w 301"/>
                <a:gd name="T71" fmla="*/ 2147483647 h 182"/>
                <a:gd name="T72" fmla="*/ 2147483647 w 301"/>
                <a:gd name="T73" fmla="*/ 2147483647 h 182"/>
                <a:gd name="T74" fmla="*/ 2147483647 w 301"/>
                <a:gd name="T75" fmla="*/ 2147483647 h 182"/>
                <a:gd name="T76" fmla="*/ 2147483647 w 301"/>
                <a:gd name="T77" fmla="*/ 2147483647 h 182"/>
                <a:gd name="T78" fmla="*/ 2147483647 w 301"/>
                <a:gd name="T79" fmla="*/ 0 h 182"/>
                <a:gd name="T80" fmla="*/ 2147483647 w 301"/>
                <a:gd name="T81" fmla="*/ 2147483647 h 182"/>
                <a:gd name="T82" fmla="*/ 2147483647 w 301"/>
                <a:gd name="T83" fmla="*/ 2147483647 h 182"/>
                <a:gd name="T84" fmla="*/ 2147483647 w 301"/>
                <a:gd name="T85" fmla="*/ 2147483647 h 182"/>
                <a:gd name="T86" fmla="*/ 2147483647 w 301"/>
                <a:gd name="T87" fmla="*/ 2147483647 h 182"/>
                <a:gd name="T88" fmla="*/ 2147483647 w 301"/>
                <a:gd name="T89" fmla="*/ 2147483647 h 182"/>
                <a:gd name="T90" fmla="*/ 2147483647 w 301"/>
                <a:gd name="T91" fmla="*/ 2147483647 h 182"/>
                <a:gd name="T92" fmla="*/ 2147483647 w 301"/>
                <a:gd name="T93" fmla="*/ 2147483647 h 182"/>
                <a:gd name="T94" fmla="*/ 2147483647 w 301"/>
                <a:gd name="T95" fmla="*/ 2147483647 h 182"/>
                <a:gd name="T96" fmla="*/ 2147483647 w 301"/>
                <a:gd name="T97" fmla="*/ 2147483647 h 182"/>
                <a:gd name="T98" fmla="*/ 2147483647 w 301"/>
                <a:gd name="T99" fmla="*/ 2147483647 h 182"/>
                <a:gd name="T100" fmla="*/ 2147483647 w 301"/>
                <a:gd name="T101" fmla="*/ 2147483647 h 182"/>
                <a:gd name="T102" fmla="*/ 2147483647 w 301"/>
                <a:gd name="T103" fmla="*/ 2147483647 h 182"/>
                <a:gd name="T104" fmla="*/ 0 w 301"/>
                <a:gd name="T105" fmla="*/ 2147483647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39" name="Freeform 777"/>
            <p:cNvSpPr>
              <a:spLocks/>
            </p:cNvSpPr>
            <p:nvPr/>
          </p:nvSpPr>
          <p:spPr bwMode="auto">
            <a:xfrm>
              <a:off x="3097054" y="2348371"/>
              <a:ext cx="260240" cy="177607"/>
            </a:xfrm>
            <a:custGeom>
              <a:avLst/>
              <a:gdLst>
                <a:gd name="T0" fmla="*/ 2147483647 w 187"/>
                <a:gd name="T1" fmla="*/ 2147483647 h 166"/>
                <a:gd name="T2" fmla="*/ 2147483647 w 187"/>
                <a:gd name="T3" fmla="*/ 2147483647 h 166"/>
                <a:gd name="T4" fmla="*/ 2147483647 w 187"/>
                <a:gd name="T5" fmla="*/ 2147483647 h 166"/>
                <a:gd name="T6" fmla="*/ 2147483647 w 187"/>
                <a:gd name="T7" fmla="*/ 2147483647 h 166"/>
                <a:gd name="T8" fmla="*/ 2147483647 w 187"/>
                <a:gd name="T9" fmla="*/ 2147483647 h 166"/>
                <a:gd name="T10" fmla="*/ 2147483647 w 187"/>
                <a:gd name="T11" fmla="*/ 2147483647 h 166"/>
                <a:gd name="T12" fmla="*/ 2147483647 w 187"/>
                <a:gd name="T13" fmla="*/ 2147483647 h 166"/>
                <a:gd name="T14" fmla="*/ 2147483647 w 187"/>
                <a:gd name="T15" fmla="*/ 2147483647 h 166"/>
                <a:gd name="T16" fmla="*/ 2147483647 w 187"/>
                <a:gd name="T17" fmla="*/ 2147483647 h 166"/>
                <a:gd name="T18" fmla="*/ 2147483647 w 187"/>
                <a:gd name="T19" fmla="*/ 2147483647 h 166"/>
                <a:gd name="T20" fmla="*/ 2147483647 w 187"/>
                <a:gd name="T21" fmla="*/ 2147483647 h 166"/>
                <a:gd name="T22" fmla="*/ 2147483647 w 187"/>
                <a:gd name="T23" fmla="*/ 2147483647 h 166"/>
                <a:gd name="T24" fmla="*/ 2147483647 w 187"/>
                <a:gd name="T25" fmla="*/ 2147483647 h 166"/>
                <a:gd name="T26" fmla="*/ 2147483647 w 187"/>
                <a:gd name="T27" fmla="*/ 2147483647 h 166"/>
                <a:gd name="T28" fmla="*/ 2147483647 w 187"/>
                <a:gd name="T29" fmla="*/ 2147483647 h 166"/>
                <a:gd name="T30" fmla="*/ 2147483647 w 187"/>
                <a:gd name="T31" fmla="*/ 2147483647 h 166"/>
                <a:gd name="T32" fmla="*/ 2147483647 w 187"/>
                <a:gd name="T33" fmla="*/ 2147483647 h 166"/>
                <a:gd name="T34" fmla="*/ 2147483647 w 187"/>
                <a:gd name="T35" fmla="*/ 2147483647 h 166"/>
                <a:gd name="T36" fmla="*/ 2147483647 w 187"/>
                <a:gd name="T37" fmla="*/ 2147483647 h 166"/>
                <a:gd name="T38" fmla="*/ 2147483647 w 187"/>
                <a:gd name="T39" fmla="*/ 2147483647 h 166"/>
                <a:gd name="T40" fmla="*/ 2147483647 w 187"/>
                <a:gd name="T41" fmla="*/ 2147483647 h 166"/>
                <a:gd name="T42" fmla="*/ 0 w 187"/>
                <a:gd name="T43" fmla="*/ 2147483647 h 166"/>
                <a:gd name="T44" fmla="*/ 2147483647 w 187"/>
                <a:gd name="T45" fmla="*/ 2147483647 h 166"/>
                <a:gd name="T46" fmla="*/ 2147483647 w 187"/>
                <a:gd name="T47" fmla="*/ 2147483647 h 166"/>
                <a:gd name="T48" fmla="*/ 2147483647 w 187"/>
                <a:gd name="T49" fmla="*/ 2147483647 h 166"/>
                <a:gd name="T50" fmla="*/ 2147483647 w 187"/>
                <a:gd name="T51" fmla="*/ 2147483647 h 166"/>
                <a:gd name="T52" fmla="*/ 2147483647 w 187"/>
                <a:gd name="T53" fmla="*/ 2147483647 h 166"/>
                <a:gd name="T54" fmla="*/ 2147483647 w 187"/>
                <a:gd name="T55" fmla="*/ 2147483647 h 166"/>
                <a:gd name="T56" fmla="*/ 2147483647 w 187"/>
                <a:gd name="T57" fmla="*/ 2147483647 h 166"/>
                <a:gd name="T58" fmla="*/ 2147483647 w 187"/>
                <a:gd name="T59" fmla="*/ 2147483647 h 166"/>
                <a:gd name="T60" fmla="*/ 2147483647 w 187"/>
                <a:gd name="T61" fmla="*/ 2147483647 h 166"/>
                <a:gd name="T62" fmla="*/ 2147483647 w 187"/>
                <a:gd name="T63" fmla="*/ 2147483647 h 166"/>
                <a:gd name="T64" fmla="*/ 2147483647 w 187"/>
                <a:gd name="T65" fmla="*/ 2147483647 h 166"/>
                <a:gd name="T66" fmla="*/ 2147483647 w 187"/>
                <a:gd name="T67" fmla="*/ 2147483647 h 166"/>
                <a:gd name="T68" fmla="*/ 2147483647 w 187"/>
                <a:gd name="T69" fmla="*/ 2147483647 h 166"/>
                <a:gd name="T70" fmla="*/ 2147483647 w 187"/>
                <a:gd name="T71" fmla="*/ 2147483647 h 166"/>
                <a:gd name="T72" fmla="*/ 2147483647 w 187"/>
                <a:gd name="T73" fmla="*/ 2147483647 h 166"/>
                <a:gd name="T74" fmla="*/ 2147483647 w 187"/>
                <a:gd name="T75" fmla="*/ 2147483647 h 166"/>
                <a:gd name="T76" fmla="*/ 2147483647 w 187"/>
                <a:gd name="T77" fmla="*/ 2147483647 h 166"/>
                <a:gd name="T78" fmla="*/ 2147483647 w 187"/>
                <a:gd name="T79" fmla="*/ 2147483647 h 166"/>
                <a:gd name="T80" fmla="*/ 2147483647 w 187"/>
                <a:gd name="T81" fmla="*/ 2147483647 h 166"/>
                <a:gd name="T82" fmla="*/ 2147483647 w 187"/>
                <a:gd name="T83" fmla="*/ 2147483647 h 166"/>
                <a:gd name="T84" fmla="*/ 2147483647 w 187"/>
                <a:gd name="T85" fmla="*/ 2147483647 h 166"/>
                <a:gd name="T86" fmla="*/ 2147483647 w 187"/>
                <a:gd name="T87" fmla="*/ 2147483647 h 166"/>
                <a:gd name="T88" fmla="*/ 2147483647 w 187"/>
                <a:gd name="T89" fmla="*/ 2147483647 h 166"/>
                <a:gd name="T90" fmla="*/ 2147483647 w 187"/>
                <a:gd name="T91" fmla="*/ 2147483647 h 166"/>
                <a:gd name="T92" fmla="*/ 2147483647 w 187"/>
                <a:gd name="T93" fmla="*/ 2147483647 h 166"/>
                <a:gd name="T94" fmla="*/ 2147483647 w 187"/>
                <a:gd name="T95" fmla="*/ 2147483647 h 166"/>
                <a:gd name="T96" fmla="*/ 2147483647 w 187"/>
                <a:gd name="T97" fmla="*/ 2147483647 h 166"/>
                <a:gd name="T98" fmla="*/ 2147483647 w 187"/>
                <a:gd name="T99" fmla="*/ 2147483647 h 166"/>
                <a:gd name="T100" fmla="*/ 2147483647 w 187"/>
                <a:gd name="T101" fmla="*/ 2147483647 h 166"/>
                <a:gd name="T102" fmla="*/ 2147483647 w 187"/>
                <a:gd name="T103" fmla="*/ 2147483647 h 166"/>
                <a:gd name="T104" fmla="*/ 2147483647 w 187"/>
                <a:gd name="T105" fmla="*/ 2147483647 h 166"/>
                <a:gd name="T106" fmla="*/ 2147483647 w 187"/>
                <a:gd name="T107" fmla="*/ 2147483647 h 166"/>
                <a:gd name="T108" fmla="*/ 2147483647 w 187"/>
                <a:gd name="T109" fmla="*/ 2147483647 h 166"/>
                <a:gd name="T110" fmla="*/ 2147483647 w 187"/>
                <a:gd name="T111" fmla="*/ 2147483647 h 166"/>
                <a:gd name="T112" fmla="*/ 2147483647 w 187"/>
                <a:gd name="T113" fmla="*/ 2147483647 h 166"/>
                <a:gd name="T114" fmla="*/ 2147483647 w 187"/>
                <a:gd name="T115" fmla="*/ 2147483647 h 166"/>
                <a:gd name="T116" fmla="*/ 2147483647 w 187"/>
                <a:gd name="T117" fmla="*/ 2147483647 h 166"/>
                <a:gd name="T118" fmla="*/ 2147483647 w 187"/>
                <a:gd name="T119" fmla="*/ 2147483647 h 166"/>
                <a:gd name="T120" fmla="*/ 2147483647 w 187"/>
                <a:gd name="T121" fmla="*/ 2147483647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0" name="Freeform 778"/>
            <p:cNvSpPr>
              <a:spLocks/>
            </p:cNvSpPr>
            <p:nvPr/>
          </p:nvSpPr>
          <p:spPr bwMode="auto">
            <a:xfrm>
              <a:off x="3128407" y="2489327"/>
              <a:ext cx="25084" cy="7049"/>
            </a:xfrm>
            <a:custGeom>
              <a:avLst/>
              <a:gdLst>
                <a:gd name="T0" fmla="*/ 2147483647 w 19"/>
                <a:gd name="T1" fmla="*/ 2147483647 h 7"/>
                <a:gd name="T2" fmla="*/ 2147483647 w 19"/>
                <a:gd name="T3" fmla="*/ 2147483647 h 7"/>
                <a:gd name="T4" fmla="*/ 2147483647 w 19"/>
                <a:gd name="T5" fmla="*/ 2147483647 h 7"/>
                <a:gd name="T6" fmla="*/ 2147483647 w 19"/>
                <a:gd name="T7" fmla="*/ 2147483647 h 7"/>
                <a:gd name="T8" fmla="*/ 2147483647 w 19"/>
                <a:gd name="T9" fmla="*/ 0 h 7"/>
                <a:gd name="T10" fmla="*/ 0 w 19"/>
                <a:gd name="T11" fmla="*/ 0 h 7"/>
                <a:gd name="T12" fmla="*/ 0 w 19"/>
                <a:gd name="T13" fmla="*/ 2147483647 h 7"/>
                <a:gd name="T14" fmla="*/ 0 w 19"/>
                <a:gd name="T15" fmla="*/ 2147483647 h 7"/>
                <a:gd name="T16" fmla="*/ 2147483647 w 19"/>
                <a:gd name="T17" fmla="*/ 2147483647 h 7"/>
                <a:gd name="T18" fmla="*/ 2147483647 w 19"/>
                <a:gd name="T19" fmla="*/ 2147483647 h 7"/>
                <a:gd name="T20" fmla="*/ 2147483647 w 19"/>
                <a:gd name="T21" fmla="*/ 2147483647 h 7"/>
                <a:gd name="T22" fmla="*/ 2147483647 w 19"/>
                <a:gd name="T23" fmla="*/ 2147483647 h 7"/>
                <a:gd name="T24" fmla="*/ 2147483647 w 19"/>
                <a:gd name="T25" fmla="*/ 2147483647 h 7"/>
                <a:gd name="T26" fmla="*/ 2147483647 w 19"/>
                <a:gd name="T27" fmla="*/ 2147483647 h 7"/>
                <a:gd name="T28" fmla="*/ 2147483647 w 19"/>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1" name="Freeform 779"/>
            <p:cNvSpPr>
              <a:spLocks/>
            </p:cNvSpPr>
            <p:nvPr/>
          </p:nvSpPr>
          <p:spPr bwMode="auto">
            <a:xfrm>
              <a:off x="3449794" y="2494963"/>
              <a:ext cx="53303" cy="28192"/>
            </a:xfrm>
            <a:custGeom>
              <a:avLst/>
              <a:gdLst>
                <a:gd name="T0" fmla="*/ 2147483647 w 38"/>
                <a:gd name="T1" fmla="*/ 2147483647 h 26"/>
                <a:gd name="T2" fmla="*/ 2147483647 w 38"/>
                <a:gd name="T3" fmla="*/ 2147483647 h 26"/>
                <a:gd name="T4" fmla="*/ 2147483647 w 38"/>
                <a:gd name="T5" fmla="*/ 2147483647 h 26"/>
                <a:gd name="T6" fmla="*/ 2147483647 w 38"/>
                <a:gd name="T7" fmla="*/ 2147483647 h 26"/>
                <a:gd name="T8" fmla="*/ 2147483647 w 38"/>
                <a:gd name="T9" fmla="*/ 2147483647 h 26"/>
                <a:gd name="T10" fmla="*/ 2147483647 w 38"/>
                <a:gd name="T11" fmla="*/ 2147483647 h 26"/>
                <a:gd name="T12" fmla="*/ 2147483647 w 38"/>
                <a:gd name="T13" fmla="*/ 2147483647 h 26"/>
                <a:gd name="T14" fmla="*/ 2147483647 w 38"/>
                <a:gd name="T15" fmla="*/ 2147483647 h 26"/>
                <a:gd name="T16" fmla="*/ 2147483647 w 38"/>
                <a:gd name="T17" fmla="*/ 2147483647 h 26"/>
                <a:gd name="T18" fmla="*/ 2147483647 w 38"/>
                <a:gd name="T19" fmla="*/ 2147483647 h 26"/>
                <a:gd name="T20" fmla="*/ 2147483647 w 38"/>
                <a:gd name="T21" fmla="*/ 2147483647 h 26"/>
                <a:gd name="T22" fmla="*/ 2147483647 w 38"/>
                <a:gd name="T23" fmla="*/ 2147483647 h 26"/>
                <a:gd name="T24" fmla="*/ 2147483647 w 38"/>
                <a:gd name="T25" fmla="*/ 2147483647 h 26"/>
                <a:gd name="T26" fmla="*/ 2147483647 w 38"/>
                <a:gd name="T27" fmla="*/ 2147483647 h 26"/>
                <a:gd name="T28" fmla="*/ 2147483647 w 38"/>
                <a:gd name="T29" fmla="*/ 2147483647 h 26"/>
                <a:gd name="T30" fmla="*/ 2147483647 w 38"/>
                <a:gd name="T31" fmla="*/ 2147483647 h 26"/>
                <a:gd name="T32" fmla="*/ 2147483647 w 38"/>
                <a:gd name="T33" fmla="*/ 2147483647 h 26"/>
                <a:gd name="T34" fmla="*/ 2147483647 w 38"/>
                <a:gd name="T35" fmla="*/ 2147483647 h 26"/>
                <a:gd name="T36" fmla="*/ 2147483647 w 38"/>
                <a:gd name="T37" fmla="*/ 0 h 26"/>
                <a:gd name="T38" fmla="*/ 2147483647 w 38"/>
                <a:gd name="T39" fmla="*/ 0 h 26"/>
                <a:gd name="T40" fmla="*/ 2147483647 w 38"/>
                <a:gd name="T41" fmla="*/ 2147483647 h 26"/>
                <a:gd name="T42" fmla="*/ 2147483647 w 38"/>
                <a:gd name="T43" fmla="*/ 2147483647 h 26"/>
                <a:gd name="T44" fmla="*/ 2147483647 w 38"/>
                <a:gd name="T45" fmla="*/ 2147483647 h 26"/>
                <a:gd name="T46" fmla="*/ 2147483647 w 38"/>
                <a:gd name="T47" fmla="*/ 2147483647 h 26"/>
                <a:gd name="T48" fmla="*/ 0 w 38"/>
                <a:gd name="T49" fmla="*/ 2147483647 h 26"/>
                <a:gd name="T50" fmla="*/ 0 w 38"/>
                <a:gd name="T51" fmla="*/ 2147483647 h 26"/>
                <a:gd name="T52" fmla="*/ 2147483647 w 38"/>
                <a:gd name="T53" fmla="*/ 2147483647 h 26"/>
                <a:gd name="T54" fmla="*/ 2147483647 w 38"/>
                <a:gd name="T55" fmla="*/ 2147483647 h 26"/>
                <a:gd name="T56" fmla="*/ 2147483647 w 38"/>
                <a:gd name="T57" fmla="*/ 2147483647 h 26"/>
                <a:gd name="T58" fmla="*/ 2147483647 w 38"/>
                <a:gd name="T59" fmla="*/ 2147483647 h 26"/>
                <a:gd name="T60" fmla="*/ 2147483647 w 38"/>
                <a:gd name="T61" fmla="*/ 2147483647 h 26"/>
                <a:gd name="T62" fmla="*/ 2147483647 w 38"/>
                <a:gd name="T63" fmla="*/ 2147483647 h 26"/>
                <a:gd name="T64" fmla="*/ 2147483647 w 38"/>
                <a:gd name="T65" fmla="*/ 2147483647 h 26"/>
                <a:gd name="T66" fmla="*/ 2147483647 w 38"/>
                <a:gd name="T67" fmla="*/ 2147483647 h 26"/>
                <a:gd name="T68" fmla="*/ 2147483647 w 38"/>
                <a:gd name="T69" fmla="*/ 2147483647 h 26"/>
                <a:gd name="T70" fmla="*/ 2147483647 w 38"/>
                <a:gd name="T71" fmla="*/ 2147483647 h 26"/>
                <a:gd name="T72" fmla="*/ 2147483647 w 38"/>
                <a:gd name="T73" fmla="*/ 2147483647 h 26"/>
                <a:gd name="T74" fmla="*/ 2147483647 w 38"/>
                <a:gd name="T75" fmla="*/ 2147483647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2" name="Freeform 780"/>
            <p:cNvSpPr>
              <a:spLocks/>
            </p:cNvSpPr>
            <p:nvPr/>
          </p:nvSpPr>
          <p:spPr bwMode="auto">
            <a:xfrm>
              <a:off x="3487419" y="2507649"/>
              <a:ext cx="17245" cy="5638"/>
            </a:xfrm>
            <a:custGeom>
              <a:avLst/>
              <a:gdLst>
                <a:gd name="T0" fmla="*/ 2147483647 w 11"/>
                <a:gd name="T1" fmla="*/ 0 h 5"/>
                <a:gd name="T2" fmla="*/ 2147483647 w 11"/>
                <a:gd name="T3" fmla="*/ 0 h 5"/>
                <a:gd name="T4" fmla="*/ 2147483647 w 11"/>
                <a:gd name="T5" fmla="*/ 0 h 5"/>
                <a:gd name="T6" fmla="*/ 2147483647 w 11"/>
                <a:gd name="T7" fmla="*/ 0 h 5"/>
                <a:gd name="T8" fmla="*/ 2147483647 w 11"/>
                <a:gd name="T9" fmla="*/ 2147483647 h 5"/>
                <a:gd name="T10" fmla="*/ 2147483647 w 11"/>
                <a:gd name="T11" fmla="*/ 2147483647 h 5"/>
                <a:gd name="T12" fmla="*/ 2147483647 w 11"/>
                <a:gd name="T13" fmla="*/ 2147483647 h 5"/>
                <a:gd name="T14" fmla="*/ 2147483647 w 11"/>
                <a:gd name="T15" fmla="*/ 2147483647 h 5"/>
                <a:gd name="T16" fmla="*/ 0 w 11"/>
                <a:gd name="T17" fmla="*/ 2147483647 h 5"/>
                <a:gd name="T18" fmla="*/ 2147483647 w 11"/>
                <a:gd name="T19" fmla="*/ 2147483647 h 5"/>
                <a:gd name="T20" fmla="*/ 2147483647 w 11"/>
                <a:gd name="T21" fmla="*/ 2147483647 h 5"/>
                <a:gd name="T22" fmla="*/ 2147483647 w 11"/>
                <a:gd name="T23" fmla="*/ 2147483647 h 5"/>
                <a:gd name="T24" fmla="*/ 2147483647 w 11"/>
                <a:gd name="T25" fmla="*/ 2147483647 h 5"/>
                <a:gd name="T26" fmla="*/ 2147483647 w 11"/>
                <a:gd name="T27" fmla="*/ 2147483647 h 5"/>
                <a:gd name="T28" fmla="*/ 2147483647 w 11"/>
                <a:gd name="T29" fmla="*/ 0 h 5"/>
                <a:gd name="T30" fmla="*/ 2147483647 w 11"/>
                <a:gd name="T31" fmla="*/ 0 h 5"/>
                <a:gd name="T32" fmla="*/ 2147483647 w 11"/>
                <a:gd name="T33" fmla="*/ 0 h 5"/>
                <a:gd name="T34" fmla="*/ 2147483647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3" name="Freeform 781"/>
            <p:cNvSpPr>
              <a:spLocks/>
            </p:cNvSpPr>
            <p:nvPr/>
          </p:nvSpPr>
          <p:spPr bwMode="auto">
            <a:xfrm>
              <a:off x="2785077" y="2514697"/>
              <a:ext cx="59574" cy="28192"/>
            </a:xfrm>
            <a:custGeom>
              <a:avLst/>
              <a:gdLst>
                <a:gd name="T0" fmla="*/ 2147483647 w 43"/>
                <a:gd name="T1" fmla="*/ 2147483647 h 27"/>
                <a:gd name="T2" fmla="*/ 2147483647 w 43"/>
                <a:gd name="T3" fmla="*/ 2147483647 h 27"/>
                <a:gd name="T4" fmla="*/ 2147483647 w 43"/>
                <a:gd name="T5" fmla="*/ 2147483647 h 27"/>
                <a:gd name="T6" fmla="*/ 2147483647 w 43"/>
                <a:gd name="T7" fmla="*/ 2147483647 h 27"/>
                <a:gd name="T8" fmla="*/ 2147483647 w 43"/>
                <a:gd name="T9" fmla="*/ 2147483647 h 27"/>
                <a:gd name="T10" fmla="*/ 2147483647 w 43"/>
                <a:gd name="T11" fmla="*/ 2147483647 h 27"/>
                <a:gd name="T12" fmla="*/ 2147483647 w 43"/>
                <a:gd name="T13" fmla="*/ 2147483647 h 27"/>
                <a:gd name="T14" fmla="*/ 2147483647 w 43"/>
                <a:gd name="T15" fmla="*/ 2147483647 h 27"/>
                <a:gd name="T16" fmla="*/ 2147483647 w 43"/>
                <a:gd name="T17" fmla="*/ 2147483647 h 27"/>
                <a:gd name="T18" fmla="*/ 2147483647 w 43"/>
                <a:gd name="T19" fmla="*/ 2147483647 h 27"/>
                <a:gd name="T20" fmla="*/ 2147483647 w 43"/>
                <a:gd name="T21" fmla="*/ 2147483647 h 27"/>
                <a:gd name="T22" fmla="*/ 2147483647 w 43"/>
                <a:gd name="T23" fmla="*/ 2147483647 h 27"/>
                <a:gd name="T24" fmla="*/ 2147483647 w 43"/>
                <a:gd name="T25" fmla="*/ 2147483647 h 27"/>
                <a:gd name="T26" fmla="*/ 2147483647 w 43"/>
                <a:gd name="T27" fmla="*/ 2147483647 h 27"/>
                <a:gd name="T28" fmla="*/ 2147483647 w 43"/>
                <a:gd name="T29" fmla="*/ 2147483647 h 27"/>
                <a:gd name="T30" fmla="*/ 2147483647 w 43"/>
                <a:gd name="T31" fmla="*/ 2147483647 h 27"/>
                <a:gd name="T32" fmla="*/ 2147483647 w 43"/>
                <a:gd name="T33" fmla="*/ 2147483647 h 27"/>
                <a:gd name="T34" fmla="*/ 2147483647 w 43"/>
                <a:gd name="T35" fmla="*/ 2147483647 h 27"/>
                <a:gd name="T36" fmla="*/ 2147483647 w 43"/>
                <a:gd name="T37" fmla="*/ 2147483647 h 27"/>
                <a:gd name="T38" fmla="*/ 2147483647 w 43"/>
                <a:gd name="T39" fmla="*/ 2147483647 h 27"/>
                <a:gd name="T40" fmla="*/ 2147483647 w 43"/>
                <a:gd name="T41" fmla="*/ 2147483647 h 27"/>
                <a:gd name="T42" fmla="*/ 2147483647 w 43"/>
                <a:gd name="T43" fmla="*/ 2147483647 h 27"/>
                <a:gd name="T44" fmla="*/ 2147483647 w 43"/>
                <a:gd name="T45" fmla="*/ 0 h 27"/>
                <a:gd name="T46" fmla="*/ 2147483647 w 43"/>
                <a:gd name="T47" fmla="*/ 0 h 27"/>
                <a:gd name="T48" fmla="*/ 2147483647 w 43"/>
                <a:gd name="T49" fmla="*/ 2147483647 h 27"/>
                <a:gd name="T50" fmla="*/ 2147483647 w 43"/>
                <a:gd name="T51" fmla="*/ 2147483647 h 27"/>
                <a:gd name="T52" fmla="*/ 2147483647 w 43"/>
                <a:gd name="T53" fmla="*/ 2147483647 h 27"/>
                <a:gd name="T54" fmla="*/ 2147483647 w 43"/>
                <a:gd name="T55" fmla="*/ 2147483647 h 27"/>
                <a:gd name="T56" fmla="*/ 0 w 43"/>
                <a:gd name="T57" fmla="*/ 2147483647 h 27"/>
                <a:gd name="T58" fmla="*/ 0 w 43"/>
                <a:gd name="T59" fmla="*/ 2147483647 h 27"/>
                <a:gd name="T60" fmla="*/ 2147483647 w 43"/>
                <a:gd name="T61" fmla="*/ 2147483647 h 27"/>
                <a:gd name="T62" fmla="*/ 2147483647 w 43"/>
                <a:gd name="T63" fmla="*/ 2147483647 h 27"/>
                <a:gd name="T64" fmla="*/ 2147483647 w 43"/>
                <a:gd name="T65" fmla="*/ 2147483647 h 27"/>
                <a:gd name="T66" fmla="*/ 2147483647 w 43"/>
                <a:gd name="T67" fmla="*/ 2147483647 h 27"/>
                <a:gd name="T68" fmla="*/ 2147483647 w 43"/>
                <a:gd name="T69" fmla="*/ 2147483647 h 27"/>
                <a:gd name="T70" fmla="*/ 2147483647 w 43"/>
                <a:gd name="T71" fmla="*/ 2147483647 h 27"/>
                <a:gd name="T72" fmla="*/ 2147483647 w 43"/>
                <a:gd name="T73" fmla="*/ 2147483647 h 27"/>
                <a:gd name="T74" fmla="*/ 2147483647 w 43"/>
                <a:gd name="T75" fmla="*/ 2147483647 h 27"/>
                <a:gd name="T76" fmla="*/ 2147483647 w 43"/>
                <a:gd name="T77" fmla="*/ 2147483647 h 27"/>
                <a:gd name="T78" fmla="*/ 2147483647 w 43"/>
                <a:gd name="T79" fmla="*/ 2147483647 h 27"/>
                <a:gd name="T80" fmla="*/ 2147483647 w 43"/>
                <a:gd name="T81" fmla="*/ 2147483647 h 27"/>
                <a:gd name="T82" fmla="*/ 2147483647 w 43"/>
                <a:gd name="T83" fmla="*/ 2147483647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4" name="Freeform 782"/>
            <p:cNvSpPr>
              <a:spLocks/>
            </p:cNvSpPr>
            <p:nvPr/>
          </p:nvSpPr>
          <p:spPr bwMode="auto">
            <a:xfrm>
              <a:off x="2828977" y="2523158"/>
              <a:ext cx="17245" cy="2819"/>
            </a:xfrm>
            <a:custGeom>
              <a:avLst/>
              <a:gdLst>
                <a:gd name="T0" fmla="*/ 0 w 13"/>
                <a:gd name="T1" fmla="*/ 0 h 3"/>
                <a:gd name="T2" fmla="*/ 2147483647 w 13"/>
                <a:gd name="T3" fmla="*/ 2147483647 h 3"/>
                <a:gd name="T4" fmla="*/ 2147483647 w 13"/>
                <a:gd name="T5" fmla="*/ 2147483647 h 3"/>
                <a:gd name="T6" fmla="*/ 2147483647 w 13"/>
                <a:gd name="T7" fmla="*/ 2147483647 h 3"/>
                <a:gd name="T8" fmla="*/ 2147483647 w 13"/>
                <a:gd name="T9" fmla="*/ 2147483647 h 3"/>
                <a:gd name="T10" fmla="*/ 2147483647 w 13"/>
                <a:gd name="T11" fmla="*/ 2147483647 h 3"/>
                <a:gd name="T12" fmla="*/ 2147483647 w 13"/>
                <a:gd name="T13" fmla="*/ 2147483647 h 3"/>
                <a:gd name="T14" fmla="*/ 2147483647 w 13"/>
                <a:gd name="T15" fmla="*/ 2147483647 h 3"/>
                <a:gd name="T16" fmla="*/ 2147483647 w 13"/>
                <a:gd name="T17" fmla="*/ 2147483647 h 3"/>
                <a:gd name="T18" fmla="*/ 2147483647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5" name="Freeform 783"/>
            <p:cNvSpPr>
              <a:spLocks/>
            </p:cNvSpPr>
            <p:nvPr/>
          </p:nvSpPr>
          <p:spPr bwMode="auto">
            <a:xfrm>
              <a:off x="2916764" y="2504830"/>
              <a:ext cx="62710" cy="29602"/>
            </a:xfrm>
            <a:custGeom>
              <a:avLst/>
              <a:gdLst>
                <a:gd name="T0" fmla="*/ 2147483647 w 44"/>
                <a:gd name="T1" fmla="*/ 2147483647 h 28"/>
                <a:gd name="T2" fmla="*/ 2147483647 w 44"/>
                <a:gd name="T3" fmla="*/ 2147483647 h 28"/>
                <a:gd name="T4" fmla="*/ 2147483647 w 44"/>
                <a:gd name="T5" fmla="*/ 2147483647 h 28"/>
                <a:gd name="T6" fmla="*/ 2147483647 w 44"/>
                <a:gd name="T7" fmla="*/ 2147483647 h 28"/>
                <a:gd name="T8" fmla="*/ 2147483647 w 44"/>
                <a:gd name="T9" fmla="*/ 2147483647 h 28"/>
                <a:gd name="T10" fmla="*/ 2147483647 w 44"/>
                <a:gd name="T11" fmla="*/ 2147483647 h 28"/>
                <a:gd name="T12" fmla="*/ 2147483647 w 44"/>
                <a:gd name="T13" fmla="*/ 2147483647 h 28"/>
                <a:gd name="T14" fmla="*/ 2147483647 w 44"/>
                <a:gd name="T15" fmla="*/ 2147483647 h 28"/>
                <a:gd name="T16" fmla="*/ 2147483647 w 44"/>
                <a:gd name="T17" fmla="*/ 2147483647 h 28"/>
                <a:gd name="T18" fmla="*/ 2147483647 w 44"/>
                <a:gd name="T19" fmla="*/ 2147483647 h 28"/>
                <a:gd name="T20" fmla="*/ 2147483647 w 44"/>
                <a:gd name="T21" fmla="*/ 2147483647 h 28"/>
                <a:gd name="T22" fmla="*/ 2147483647 w 44"/>
                <a:gd name="T23" fmla="*/ 2147483647 h 28"/>
                <a:gd name="T24" fmla="*/ 2147483647 w 44"/>
                <a:gd name="T25" fmla="*/ 2147483647 h 28"/>
                <a:gd name="T26" fmla="*/ 2147483647 w 44"/>
                <a:gd name="T27" fmla="*/ 2147483647 h 28"/>
                <a:gd name="T28" fmla="*/ 2147483647 w 44"/>
                <a:gd name="T29" fmla="*/ 2147483647 h 28"/>
                <a:gd name="T30" fmla="*/ 2147483647 w 44"/>
                <a:gd name="T31" fmla="*/ 2147483647 h 28"/>
                <a:gd name="T32" fmla="*/ 2147483647 w 44"/>
                <a:gd name="T33" fmla="*/ 2147483647 h 28"/>
                <a:gd name="T34" fmla="*/ 2147483647 w 44"/>
                <a:gd name="T35" fmla="*/ 2147483647 h 28"/>
                <a:gd name="T36" fmla="*/ 2147483647 w 44"/>
                <a:gd name="T37" fmla="*/ 2147483647 h 28"/>
                <a:gd name="T38" fmla="*/ 2147483647 w 44"/>
                <a:gd name="T39" fmla="*/ 2147483647 h 28"/>
                <a:gd name="T40" fmla="*/ 2147483647 w 44"/>
                <a:gd name="T41" fmla="*/ 2147483647 h 28"/>
                <a:gd name="T42" fmla="*/ 2147483647 w 44"/>
                <a:gd name="T43" fmla="*/ 2147483647 h 28"/>
                <a:gd name="T44" fmla="*/ 2147483647 w 44"/>
                <a:gd name="T45" fmla="*/ 0 h 28"/>
                <a:gd name="T46" fmla="*/ 2147483647 w 44"/>
                <a:gd name="T47" fmla="*/ 0 h 28"/>
                <a:gd name="T48" fmla="*/ 2147483647 w 44"/>
                <a:gd name="T49" fmla="*/ 2147483647 h 28"/>
                <a:gd name="T50" fmla="*/ 2147483647 w 44"/>
                <a:gd name="T51" fmla="*/ 2147483647 h 28"/>
                <a:gd name="T52" fmla="*/ 2147483647 w 44"/>
                <a:gd name="T53" fmla="*/ 2147483647 h 28"/>
                <a:gd name="T54" fmla="*/ 2147483647 w 44"/>
                <a:gd name="T55" fmla="*/ 2147483647 h 28"/>
                <a:gd name="T56" fmla="*/ 0 w 44"/>
                <a:gd name="T57" fmla="*/ 2147483647 h 28"/>
                <a:gd name="T58" fmla="*/ 0 w 44"/>
                <a:gd name="T59" fmla="*/ 2147483647 h 28"/>
                <a:gd name="T60" fmla="*/ 2147483647 w 44"/>
                <a:gd name="T61" fmla="*/ 2147483647 h 28"/>
                <a:gd name="T62" fmla="*/ 2147483647 w 44"/>
                <a:gd name="T63" fmla="*/ 2147483647 h 28"/>
                <a:gd name="T64" fmla="*/ 2147483647 w 44"/>
                <a:gd name="T65" fmla="*/ 2147483647 h 28"/>
                <a:gd name="T66" fmla="*/ 2147483647 w 44"/>
                <a:gd name="T67" fmla="*/ 2147483647 h 28"/>
                <a:gd name="T68" fmla="*/ 2147483647 w 44"/>
                <a:gd name="T69" fmla="*/ 2147483647 h 28"/>
                <a:gd name="T70" fmla="*/ 2147483647 w 44"/>
                <a:gd name="T71" fmla="*/ 2147483647 h 28"/>
                <a:gd name="T72" fmla="*/ 2147483647 w 44"/>
                <a:gd name="T73" fmla="*/ 2147483647 h 28"/>
                <a:gd name="T74" fmla="*/ 2147483647 w 44"/>
                <a:gd name="T75" fmla="*/ 2147483647 h 28"/>
                <a:gd name="T76" fmla="*/ 2147483647 w 44"/>
                <a:gd name="T77" fmla="*/ 2147483647 h 28"/>
                <a:gd name="T78" fmla="*/ 2147483647 w 44"/>
                <a:gd name="T79" fmla="*/ 2147483647 h 28"/>
                <a:gd name="T80" fmla="*/ 2147483647 w 44"/>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6" name="Freeform 784"/>
            <p:cNvSpPr>
              <a:spLocks/>
            </p:cNvSpPr>
            <p:nvPr/>
          </p:nvSpPr>
          <p:spPr bwMode="auto">
            <a:xfrm>
              <a:off x="2963801" y="2514697"/>
              <a:ext cx="15677" cy="4230"/>
            </a:xfrm>
            <a:custGeom>
              <a:avLst/>
              <a:gdLst>
                <a:gd name="T0" fmla="*/ 0 w 10"/>
                <a:gd name="T1" fmla="*/ 0 h 3"/>
                <a:gd name="T2" fmla="*/ 0 w 10"/>
                <a:gd name="T3" fmla="*/ 2147483647 h 3"/>
                <a:gd name="T4" fmla="*/ 0 w 10"/>
                <a:gd name="T5" fmla="*/ 2147483647 h 3"/>
                <a:gd name="T6" fmla="*/ 2147483647 w 10"/>
                <a:gd name="T7" fmla="*/ 2147483647 h 3"/>
                <a:gd name="T8" fmla="*/ 2147483647 w 10"/>
                <a:gd name="T9" fmla="*/ 2147483647 h 3"/>
                <a:gd name="T10" fmla="*/ 2147483647 w 10"/>
                <a:gd name="T11" fmla="*/ 2147483647 h 3"/>
                <a:gd name="T12" fmla="*/ 2147483647 w 10"/>
                <a:gd name="T13" fmla="*/ 2147483647 h 3"/>
                <a:gd name="T14" fmla="*/ 2147483647 w 10"/>
                <a:gd name="T15" fmla="*/ 2147483647 h 3"/>
                <a:gd name="T16" fmla="*/ 2147483647 w 10"/>
                <a:gd name="T17" fmla="*/ 2147483647 h 3"/>
                <a:gd name="T18" fmla="*/ 2147483647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7" name="Freeform 785"/>
            <p:cNvSpPr>
              <a:spLocks/>
            </p:cNvSpPr>
            <p:nvPr/>
          </p:nvSpPr>
          <p:spPr bwMode="auto">
            <a:xfrm>
              <a:off x="2943420" y="2401933"/>
              <a:ext cx="90929" cy="85985"/>
            </a:xfrm>
            <a:custGeom>
              <a:avLst/>
              <a:gdLst>
                <a:gd name="T0" fmla="*/ 2147483647 w 65"/>
                <a:gd name="T1" fmla="*/ 2147483647 h 79"/>
                <a:gd name="T2" fmla="*/ 2147483647 w 65"/>
                <a:gd name="T3" fmla="*/ 2147483647 h 79"/>
                <a:gd name="T4" fmla="*/ 2147483647 w 65"/>
                <a:gd name="T5" fmla="*/ 2147483647 h 79"/>
                <a:gd name="T6" fmla="*/ 2147483647 w 65"/>
                <a:gd name="T7" fmla="*/ 2147483647 h 79"/>
                <a:gd name="T8" fmla="*/ 2147483647 w 65"/>
                <a:gd name="T9" fmla="*/ 2147483647 h 79"/>
                <a:gd name="T10" fmla="*/ 2147483647 w 65"/>
                <a:gd name="T11" fmla="*/ 2147483647 h 79"/>
                <a:gd name="T12" fmla="*/ 2147483647 w 65"/>
                <a:gd name="T13" fmla="*/ 2147483647 h 79"/>
                <a:gd name="T14" fmla="*/ 2147483647 w 65"/>
                <a:gd name="T15" fmla="*/ 2147483647 h 79"/>
                <a:gd name="T16" fmla="*/ 2147483647 w 65"/>
                <a:gd name="T17" fmla="*/ 2147483647 h 79"/>
                <a:gd name="T18" fmla="*/ 2147483647 w 65"/>
                <a:gd name="T19" fmla="*/ 2147483647 h 79"/>
                <a:gd name="T20" fmla="*/ 2147483647 w 65"/>
                <a:gd name="T21" fmla="*/ 2147483647 h 79"/>
                <a:gd name="T22" fmla="*/ 2147483647 w 65"/>
                <a:gd name="T23" fmla="*/ 2147483647 h 79"/>
                <a:gd name="T24" fmla="*/ 2147483647 w 65"/>
                <a:gd name="T25" fmla="*/ 2147483647 h 79"/>
                <a:gd name="T26" fmla="*/ 2147483647 w 65"/>
                <a:gd name="T27" fmla="*/ 2147483647 h 79"/>
                <a:gd name="T28" fmla="*/ 2147483647 w 65"/>
                <a:gd name="T29" fmla="*/ 2147483647 h 79"/>
                <a:gd name="T30" fmla="*/ 2147483647 w 65"/>
                <a:gd name="T31" fmla="*/ 2147483647 h 79"/>
                <a:gd name="T32" fmla="*/ 2147483647 w 65"/>
                <a:gd name="T33" fmla="*/ 2147483647 h 79"/>
                <a:gd name="T34" fmla="*/ 2147483647 w 65"/>
                <a:gd name="T35" fmla="*/ 2147483647 h 79"/>
                <a:gd name="T36" fmla="*/ 2147483647 w 65"/>
                <a:gd name="T37" fmla="*/ 2147483647 h 79"/>
                <a:gd name="T38" fmla="*/ 2147483647 w 65"/>
                <a:gd name="T39" fmla="*/ 2147483647 h 79"/>
                <a:gd name="T40" fmla="*/ 2147483647 w 65"/>
                <a:gd name="T41" fmla="*/ 2147483647 h 79"/>
                <a:gd name="T42" fmla="*/ 2147483647 w 65"/>
                <a:gd name="T43" fmla="*/ 2147483647 h 79"/>
                <a:gd name="T44" fmla="*/ 2147483647 w 65"/>
                <a:gd name="T45" fmla="*/ 2147483647 h 79"/>
                <a:gd name="T46" fmla="*/ 2147483647 w 65"/>
                <a:gd name="T47" fmla="*/ 2147483647 h 79"/>
                <a:gd name="T48" fmla="*/ 2147483647 w 65"/>
                <a:gd name="T49" fmla="*/ 2147483647 h 79"/>
                <a:gd name="T50" fmla="*/ 2147483647 w 65"/>
                <a:gd name="T51" fmla="*/ 2147483647 h 79"/>
                <a:gd name="T52" fmla="*/ 2147483647 w 65"/>
                <a:gd name="T53" fmla="*/ 2147483647 h 79"/>
                <a:gd name="T54" fmla="*/ 2147483647 w 65"/>
                <a:gd name="T55" fmla="*/ 2147483647 h 79"/>
                <a:gd name="T56" fmla="*/ 2147483647 w 65"/>
                <a:gd name="T57" fmla="*/ 2147483647 h 79"/>
                <a:gd name="T58" fmla="*/ 2147483647 w 65"/>
                <a:gd name="T59" fmla="*/ 2147483647 h 79"/>
                <a:gd name="T60" fmla="*/ 2147483647 w 65"/>
                <a:gd name="T61" fmla="*/ 2147483647 h 79"/>
                <a:gd name="T62" fmla="*/ 2147483647 w 65"/>
                <a:gd name="T63" fmla="*/ 2147483647 h 79"/>
                <a:gd name="T64" fmla="*/ 2147483647 w 65"/>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8" name="Freeform 786"/>
            <p:cNvSpPr>
              <a:spLocks/>
            </p:cNvSpPr>
            <p:nvPr/>
          </p:nvSpPr>
          <p:spPr bwMode="auto">
            <a:xfrm>
              <a:off x="2943420" y="2438585"/>
              <a:ext cx="15677" cy="8457"/>
            </a:xfrm>
            <a:custGeom>
              <a:avLst/>
              <a:gdLst>
                <a:gd name="T0" fmla="*/ 2147483647 w 11"/>
                <a:gd name="T1" fmla="*/ 2147483647 h 7"/>
                <a:gd name="T2" fmla="*/ 2147483647 w 11"/>
                <a:gd name="T3" fmla="*/ 2147483647 h 7"/>
                <a:gd name="T4" fmla="*/ 2147483647 w 11"/>
                <a:gd name="T5" fmla="*/ 2147483647 h 7"/>
                <a:gd name="T6" fmla="*/ 2147483647 w 11"/>
                <a:gd name="T7" fmla="*/ 2147483647 h 7"/>
                <a:gd name="T8" fmla="*/ 2147483647 w 11"/>
                <a:gd name="T9" fmla="*/ 0 h 7"/>
                <a:gd name="T10" fmla="*/ 2147483647 w 11"/>
                <a:gd name="T11" fmla="*/ 0 h 7"/>
                <a:gd name="T12" fmla="*/ 2147483647 w 11"/>
                <a:gd name="T13" fmla="*/ 2147483647 h 7"/>
                <a:gd name="T14" fmla="*/ 2147483647 w 11"/>
                <a:gd name="T15" fmla="*/ 2147483647 h 7"/>
                <a:gd name="T16" fmla="*/ 0 w 11"/>
                <a:gd name="T17" fmla="*/ 2147483647 h 7"/>
                <a:gd name="T18" fmla="*/ 0 w 11"/>
                <a:gd name="T19" fmla="*/ 2147483647 h 7"/>
                <a:gd name="T20" fmla="*/ 0 w 11"/>
                <a:gd name="T21" fmla="*/ 2147483647 h 7"/>
                <a:gd name="T22" fmla="*/ 0 w 11"/>
                <a:gd name="T23" fmla="*/ 2147483647 h 7"/>
                <a:gd name="T24" fmla="*/ 0 w 11"/>
                <a:gd name="T25" fmla="*/ 2147483647 h 7"/>
                <a:gd name="T26" fmla="*/ 0 w 11"/>
                <a:gd name="T27" fmla="*/ 2147483647 h 7"/>
                <a:gd name="T28" fmla="*/ 2147483647 w 11"/>
                <a:gd name="T29" fmla="*/ 2147483647 h 7"/>
                <a:gd name="T30" fmla="*/ 2147483647 w 11"/>
                <a:gd name="T31" fmla="*/ 2147483647 h 7"/>
                <a:gd name="T32" fmla="*/ 2147483647 w 11"/>
                <a:gd name="T33" fmla="*/ 2147483647 h 7"/>
                <a:gd name="T34" fmla="*/ 2147483647 w 11"/>
                <a:gd name="T35" fmla="*/ 2147483647 h 7"/>
                <a:gd name="T36" fmla="*/ 2147483647 w 11"/>
                <a:gd name="T37" fmla="*/ 2147483647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49" name="Freeform 787"/>
            <p:cNvSpPr>
              <a:spLocks/>
            </p:cNvSpPr>
            <p:nvPr/>
          </p:nvSpPr>
          <p:spPr bwMode="auto">
            <a:xfrm>
              <a:off x="2962234" y="2414618"/>
              <a:ext cx="29787" cy="49336"/>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0 h 47"/>
                <a:gd name="T10" fmla="*/ 2147483647 w 21"/>
                <a:gd name="T11" fmla="*/ 2147483647 h 47"/>
                <a:gd name="T12" fmla="*/ 2147483647 w 21"/>
                <a:gd name="T13" fmla="*/ 2147483647 h 47"/>
                <a:gd name="T14" fmla="*/ 0 w 21"/>
                <a:gd name="T15" fmla="*/ 2147483647 h 47"/>
                <a:gd name="T16" fmla="*/ 2147483647 w 21"/>
                <a:gd name="T17" fmla="*/ 2147483647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0" name="Freeform 788"/>
            <p:cNvSpPr>
              <a:spLocks/>
            </p:cNvSpPr>
            <p:nvPr/>
          </p:nvSpPr>
          <p:spPr bwMode="auto">
            <a:xfrm>
              <a:off x="2949687" y="2387835"/>
              <a:ext cx="31354" cy="22554"/>
            </a:xfrm>
            <a:custGeom>
              <a:avLst/>
              <a:gdLst>
                <a:gd name="T0" fmla="*/ 0 w 21"/>
                <a:gd name="T1" fmla="*/ 2147483647 h 20"/>
                <a:gd name="T2" fmla="*/ 0 w 21"/>
                <a:gd name="T3" fmla="*/ 2147483647 h 20"/>
                <a:gd name="T4" fmla="*/ 0 w 21"/>
                <a:gd name="T5" fmla="*/ 2147483647 h 20"/>
                <a:gd name="T6" fmla="*/ 2147483647 w 21"/>
                <a:gd name="T7" fmla="*/ 2147483647 h 20"/>
                <a:gd name="T8" fmla="*/ 2147483647 w 21"/>
                <a:gd name="T9" fmla="*/ 2147483647 h 20"/>
                <a:gd name="T10" fmla="*/ 2147483647 w 21"/>
                <a:gd name="T11" fmla="*/ 2147483647 h 20"/>
                <a:gd name="T12" fmla="*/ 2147483647 w 21"/>
                <a:gd name="T13" fmla="*/ 0 h 20"/>
                <a:gd name="T14" fmla="*/ 2147483647 w 21"/>
                <a:gd name="T15" fmla="*/ 2147483647 h 20"/>
                <a:gd name="T16" fmla="*/ 2147483647 w 21"/>
                <a:gd name="T17" fmla="*/ 2147483647 h 20"/>
                <a:gd name="T18" fmla="*/ 2147483647 w 21"/>
                <a:gd name="T19" fmla="*/ 2147483647 h 20"/>
                <a:gd name="T20" fmla="*/ 2147483647 w 21"/>
                <a:gd name="T21" fmla="*/ 2147483647 h 20"/>
                <a:gd name="T22" fmla="*/ 2147483647 w 21"/>
                <a:gd name="T23" fmla="*/ 2147483647 h 20"/>
                <a:gd name="T24" fmla="*/ 2147483647 w 21"/>
                <a:gd name="T25" fmla="*/ 2147483647 h 20"/>
                <a:gd name="T26" fmla="*/ 2147483647 w 21"/>
                <a:gd name="T27" fmla="*/ 2147483647 h 20"/>
                <a:gd name="T28" fmla="*/ 2147483647 w 21"/>
                <a:gd name="T29" fmla="*/ 2147483647 h 20"/>
                <a:gd name="T30" fmla="*/ 2147483647 w 21"/>
                <a:gd name="T31" fmla="*/ 2147483647 h 20"/>
                <a:gd name="T32" fmla="*/ 2147483647 w 21"/>
                <a:gd name="T33" fmla="*/ 2147483647 h 20"/>
                <a:gd name="T34" fmla="*/ 2147483647 w 21"/>
                <a:gd name="T35" fmla="*/ 2147483647 h 20"/>
                <a:gd name="T36" fmla="*/ 0 w 21"/>
                <a:gd name="T37" fmla="*/ 2147483647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1" name="Freeform 789"/>
            <p:cNvSpPr>
              <a:spLocks/>
            </p:cNvSpPr>
            <p:nvPr/>
          </p:nvSpPr>
          <p:spPr bwMode="auto">
            <a:xfrm>
              <a:off x="2949687" y="2396296"/>
              <a:ext cx="31354" cy="11277"/>
            </a:xfrm>
            <a:custGeom>
              <a:avLst/>
              <a:gdLst>
                <a:gd name="T0" fmla="*/ 0 w 22"/>
                <a:gd name="T1" fmla="*/ 2147483647 h 10"/>
                <a:gd name="T2" fmla="*/ 2147483647 w 22"/>
                <a:gd name="T3" fmla="*/ 2147483647 h 10"/>
                <a:gd name="T4" fmla="*/ 2147483647 w 22"/>
                <a:gd name="T5" fmla="*/ 2147483647 h 10"/>
                <a:gd name="T6" fmla="*/ 2147483647 w 22"/>
                <a:gd name="T7" fmla="*/ 2147483647 h 10"/>
                <a:gd name="T8" fmla="*/ 2147483647 w 22"/>
                <a:gd name="T9" fmla="*/ 2147483647 h 10"/>
                <a:gd name="T10" fmla="*/ 2147483647 w 22"/>
                <a:gd name="T11" fmla="*/ 2147483647 h 10"/>
                <a:gd name="T12" fmla="*/ 2147483647 w 22"/>
                <a:gd name="T13" fmla="*/ 2147483647 h 10"/>
                <a:gd name="T14" fmla="*/ 2147483647 w 22"/>
                <a:gd name="T15" fmla="*/ 2147483647 h 10"/>
                <a:gd name="T16" fmla="*/ 2147483647 w 22"/>
                <a:gd name="T17" fmla="*/ 0 h 10"/>
                <a:gd name="T18" fmla="*/ 2147483647 w 22"/>
                <a:gd name="T19" fmla="*/ 0 h 10"/>
                <a:gd name="T20" fmla="*/ 2147483647 w 22"/>
                <a:gd name="T21" fmla="*/ 2147483647 h 10"/>
                <a:gd name="T22" fmla="*/ 2147483647 w 22"/>
                <a:gd name="T23" fmla="*/ 2147483647 h 10"/>
                <a:gd name="T24" fmla="*/ 2147483647 w 22"/>
                <a:gd name="T25" fmla="*/ 2147483647 h 10"/>
                <a:gd name="T26" fmla="*/ 2147483647 w 22"/>
                <a:gd name="T27" fmla="*/ 2147483647 h 10"/>
                <a:gd name="T28" fmla="*/ 2147483647 w 22"/>
                <a:gd name="T29" fmla="*/ 2147483647 h 10"/>
                <a:gd name="T30" fmla="*/ 2147483647 w 22"/>
                <a:gd name="T31" fmla="*/ 2147483647 h 10"/>
                <a:gd name="T32" fmla="*/ 0 w 22"/>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2" name="Freeform 790"/>
            <p:cNvSpPr>
              <a:spLocks/>
            </p:cNvSpPr>
            <p:nvPr/>
          </p:nvSpPr>
          <p:spPr bwMode="auto">
            <a:xfrm>
              <a:off x="2995151" y="2387838"/>
              <a:ext cx="32922" cy="18325"/>
            </a:xfrm>
            <a:custGeom>
              <a:avLst/>
              <a:gdLst>
                <a:gd name="T0" fmla="*/ 0 w 24"/>
                <a:gd name="T1" fmla="*/ 2147483647 h 17"/>
                <a:gd name="T2" fmla="*/ 2147483647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3" name="Freeform 791"/>
            <p:cNvSpPr>
              <a:spLocks/>
            </p:cNvSpPr>
            <p:nvPr/>
          </p:nvSpPr>
          <p:spPr bwMode="auto">
            <a:xfrm>
              <a:off x="3001428" y="2392065"/>
              <a:ext cx="28219" cy="14096"/>
            </a:xfrm>
            <a:custGeom>
              <a:avLst/>
              <a:gdLst>
                <a:gd name="T0" fmla="*/ 0 w 20"/>
                <a:gd name="T1" fmla="*/ 0 h 12"/>
                <a:gd name="T2" fmla="*/ 0 w 20"/>
                <a:gd name="T3" fmla="*/ 2147483647 h 12"/>
                <a:gd name="T4" fmla="*/ 2147483647 w 20"/>
                <a:gd name="T5" fmla="*/ 2147483647 h 12"/>
                <a:gd name="T6" fmla="*/ 2147483647 w 20"/>
                <a:gd name="T7" fmla="*/ 2147483647 h 12"/>
                <a:gd name="T8" fmla="*/ 2147483647 w 20"/>
                <a:gd name="T9" fmla="*/ 2147483647 h 12"/>
                <a:gd name="T10" fmla="*/ 2147483647 w 20"/>
                <a:gd name="T11" fmla="*/ 2147483647 h 12"/>
                <a:gd name="T12" fmla="*/ 2147483647 w 20"/>
                <a:gd name="T13" fmla="*/ 2147483647 h 12"/>
                <a:gd name="T14" fmla="*/ 2147483647 w 20"/>
                <a:gd name="T15" fmla="*/ 2147483647 h 12"/>
                <a:gd name="T16" fmla="*/ 2147483647 w 20"/>
                <a:gd name="T17" fmla="*/ 2147483647 h 12"/>
                <a:gd name="T18" fmla="*/ 2147483647 w 20"/>
                <a:gd name="T19" fmla="*/ 2147483647 h 12"/>
                <a:gd name="T20" fmla="*/ 2147483647 w 20"/>
                <a:gd name="T21" fmla="*/ 2147483647 h 12"/>
                <a:gd name="T22" fmla="*/ 2147483647 w 20"/>
                <a:gd name="T23" fmla="*/ 2147483647 h 12"/>
                <a:gd name="T24" fmla="*/ 2147483647 w 20"/>
                <a:gd name="T25" fmla="*/ 2147483647 h 12"/>
                <a:gd name="T26" fmla="*/ 2147483647 w 20"/>
                <a:gd name="T27" fmla="*/ 2147483647 h 12"/>
                <a:gd name="T28" fmla="*/ 2147483647 w 20"/>
                <a:gd name="T29" fmla="*/ 2147483647 h 12"/>
                <a:gd name="T30" fmla="*/ 2147483647 w 20"/>
                <a:gd name="T31" fmla="*/ 2147483647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4" name="Freeform 792"/>
            <p:cNvSpPr>
              <a:spLocks/>
            </p:cNvSpPr>
            <p:nvPr/>
          </p:nvSpPr>
          <p:spPr bwMode="auto">
            <a:xfrm>
              <a:off x="2963798" y="2480868"/>
              <a:ext cx="14108" cy="19734"/>
            </a:xfrm>
            <a:custGeom>
              <a:avLst/>
              <a:gdLst>
                <a:gd name="T0" fmla="*/ 2147483647 w 9"/>
                <a:gd name="T1" fmla="*/ 0 h 18"/>
                <a:gd name="T2" fmla="*/ 2147483647 w 9"/>
                <a:gd name="T3" fmla="*/ 2147483647 h 18"/>
                <a:gd name="T4" fmla="*/ 2147483647 w 9"/>
                <a:gd name="T5" fmla="*/ 2147483647 h 18"/>
                <a:gd name="T6" fmla="*/ 0 w 9"/>
                <a:gd name="T7" fmla="*/ 2147483647 h 18"/>
                <a:gd name="T8" fmla="*/ 0 w 9"/>
                <a:gd name="T9" fmla="*/ 2147483647 h 18"/>
                <a:gd name="T10" fmla="*/ 2147483647 w 9"/>
                <a:gd name="T11" fmla="*/ 2147483647 h 18"/>
                <a:gd name="T12" fmla="*/ 2147483647 w 9"/>
                <a:gd name="T13" fmla="*/ 2147483647 h 18"/>
                <a:gd name="T14" fmla="*/ 2147483647 w 9"/>
                <a:gd name="T15" fmla="*/ 2147483647 h 18"/>
                <a:gd name="T16" fmla="*/ 2147483647 w 9"/>
                <a:gd name="T17" fmla="*/ 2147483647 h 18"/>
                <a:gd name="T18" fmla="*/ 2147483647 w 9"/>
                <a:gd name="T19" fmla="*/ 2147483647 h 18"/>
                <a:gd name="T20" fmla="*/ 2147483647 w 9"/>
                <a:gd name="T21" fmla="*/ 2147483647 h 18"/>
                <a:gd name="T22" fmla="*/ 2147483647 w 9"/>
                <a:gd name="T23" fmla="*/ 2147483647 h 18"/>
                <a:gd name="T24" fmla="*/ 2147483647 w 9"/>
                <a:gd name="T25" fmla="*/ 2147483647 h 18"/>
                <a:gd name="T26" fmla="*/ 2147483647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5" name="Freeform 793"/>
            <p:cNvSpPr>
              <a:spLocks/>
            </p:cNvSpPr>
            <p:nvPr/>
          </p:nvSpPr>
          <p:spPr bwMode="auto">
            <a:xfrm>
              <a:off x="3017102" y="2465367"/>
              <a:ext cx="17245" cy="18323"/>
            </a:xfrm>
            <a:custGeom>
              <a:avLst/>
              <a:gdLst>
                <a:gd name="T0" fmla="*/ 0 w 12"/>
                <a:gd name="T1" fmla="*/ 2147483647 h 17"/>
                <a:gd name="T2" fmla="*/ 0 w 12"/>
                <a:gd name="T3" fmla="*/ 2147483647 h 17"/>
                <a:gd name="T4" fmla="*/ 2147483647 w 12"/>
                <a:gd name="T5" fmla="*/ 2147483647 h 17"/>
                <a:gd name="T6" fmla="*/ 2147483647 w 12"/>
                <a:gd name="T7" fmla="*/ 2147483647 h 17"/>
                <a:gd name="T8" fmla="*/ 2147483647 w 12"/>
                <a:gd name="T9" fmla="*/ 2147483647 h 17"/>
                <a:gd name="T10" fmla="*/ 2147483647 w 12"/>
                <a:gd name="T11" fmla="*/ 2147483647 h 17"/>
                <a:gd name="T12" fmla="*/ 2147483647 w 12"/>
                <a:gd name="T13" fmla="*/ 2147483647 h 17"/>
                <a:gd name="T14" fmla="*/ 2147483647 w 12"/>
                <a:gd name="T15" fmla="*/ 2147483647 h 17"/>
                <a:gd name="T16" fmla="*/ 2147483647 w 12"/>
                <a:gd name="T17" fmla="*/ 2147483647 h 17"/>
                <a:gd name="T18" fmla="*/ 2147483647 w 12"/>
                <a:gd name="T19" fmla="*/ 2147483647 h 17"/>
                <a:gd name="T20" fmla="*/ 2147483647 w 12"/>
                <a:gd name="T21" fmla="*/ 2147483647 h 17"/>
                <a:gd name="T22" fmla="*/ 2147483647 w 12"/>
                <a:gd name="T23" fmla="*/ 2147483647 h 17"/>
                <a:gd name="T24" fmla="*/ 2147483647 w 12"/>
                <a:gd name="T25" fmla="*/ 0 h 17"/>
                <a:gd name="T26" fmla="*/ 0 w 12"/>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6" name="Freeform 794"/>
            <p:cNvSpPr>
              <a:spLocks/>
            </p:cNvSpPr>
            <p:nvPr/>
          </p:nvSpPr>
          <p:spPr bwMode="auto">
            <a:xfrm>
              <a:off x="2959094" y="2383608"/>
              <a:ext cx="4704" cy="5638"/>
            </a:xfrm>
            <a:custGeom>
              <a:avLst/>
              <a:gdLst>
                <a:gd name="T0" fmla="*/ 0 w 4"/>
                <a:gd name="T1" fmla="*/ 2147483647 h 7"/>
                <a:gd name="T2" fmla="*/ 0 w 4"/>
                <a:gd name="T3" fmla="*/ 0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7" name="Freeform 795"/>
            <p:cNvSpPr>
              <a:spLocks/>
            </p:cNvSpPr>
            <p:nvPr/>
          </p:nvSpPr>
          <p:spPr bwMode="auto">
            <a:xfrm>
              <a:off x="3017104" y="2380792"/>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8" name="Freeform 796"/>
            <p:cNvSpPr>
              <a:spLocks/>
            </p:cNvSpPr>
            <p:nvPr/>
          </p:nvSpPr>
          <p:spPr bwMode="auto">
            <a:xfrm>
              <a:off x="3239716" y="2432941"/>
              <a:ext cx="31354" cy="28192"/>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2147483647 w 21"/>
                <a:gd name="T43" fmla="*/ 2147483647 h 27"/>
                <a:gd name="T44" fmla="*/ 2147483647 w 21"/>
                <a:gd name="T45" fmla="*/ 2147483647 h 27"/>
                <a:gd name="T46" fmla="*/ 2147483647 w 21"/>
                <a:gd name="T47" fmla="*/ 2147483647 h 27"/>
                <a:gd name="T48" fmla="*/ 2147483647 w 21"/>
                <a:gd name="T49" fmla="*/ 2147483647 h 27"/>
                <a:gd name="T50" fmla="*/ 2147483647 w 21"/>
                <a:gd name="T51" fmla="*/ 0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0 w 21"/>
                <a:gd name="T65" fmla="*/ 2147483647 h 27"/>
                <a:gd name="T66" fmla="*/ 0 w 21"/>
                <a:gd name="T67" fmla="*/ 2147483647 h 27"/>
                <a:gd name="T68" fmla="*/ 0 w 21"/>
                <a:gd name="T69" fmla="*/ 2147483647 h 27"/>
                <a:gd name="T70" fmla="*/ 0 w 21"/>
                <a:gd name="T71" fmla="*/ 2147483647 h 27"/>
                <a:gd name="T72" fmla="*/ 0 w 21"/>
                <a:gd name="T73" fmla="*/ 2147483647 h 27"/>
                <a:gd name="T74" fmla="*/ 0 w 21"/>
                <a:gd name="T75" fmla="*/ 2147483647 h 27"/>
                <a:gd name="T76" fmla="*/ 2147483647 w 21"/>
                <a:gd name="T77" fmla="*/ 2147483647 h 27"/>
                <a:gd name="T78" fmla="*/ 2147483647 w 21"/>
                <a:gd name="T79" fmla="*/ 2147483647 h 27"/>
                <a:gd name="T80" fmla="*/ 2147483647 w 21"/>
                <a:gd name="T81" fmla="*/ 2147483647 h 27"/>
                <a:gd name="T82" fmla="*/ 2147483647 w 21"/>
                <a:gd name="T83" fmla="*/ 2147483647 h 27"/>
                <a:gd name="T84" fmla="*/ 2147483647 w 21"/>
                <a:gd name="T85" fmla="*/ 2147483647 h 27"/>
                <a:gd name="T86" fmla="*/ 2147483647 w 21"/>
                <a:gd name="T87" fmla="*/ 2147483647 h 27"/>
                <a:gd name="T88" fmla="*/ 2147483647 w 21"/>
                <a:gd name="T89" fmla="*/ 2147483647 h 27"/>
                <a:gd name="T90" fmla="*/ 2147483647 w 21"/>
                <a:gd name="T91" fmla="*/ 2147483647 h 27"/>
                <a:gd name="T92" fmla="*/ 2147483647 w 21"/>
                <a:gd name="T93" fmla="*/ 2147483647 h 27"/>
                <a:gd name="T94" fmla="*/ 2147483647 w 21"/>
                <a:gd name="T95" fmla="*/ 2147483647 h 27"/>
                <a:gd name="T96" fmla="*/ 2147483647 w 21"/>
                <a:gd name="T97" fmla="*/ 2147483647 h 27"/>
                <a:gd name="T98" fmla="*/ 2147483647 w 21"/>
                <a:gd name="T99" fmla="*/ 2147483647 h 27"/>
                <a:gd name="T100" fmla="*/ 2147483647 w 21"/>
                <a:gd name="T101" fmla="*/ 2147483647 h 27"/>
                <a:gd name="T102" fmla="*/ 2147483647 w 21"/>
                <a:gd name="T103" fmla="*/ 2147483647 h 27"/>
                <a:gd name="T104" fmla="*/ 2147483647 w 21"/>
                <a:gd name="T105" fmla="*/ 2147483647 h 27"/>
                <a:gd name="T106" fmla="*/ 2147483647 w 21"/>
                <a:gd name="T107" fmla="*/ 2147483647 h 27"/>
                <a:gd name="T108" fmla="*/ 2147483647 w 21"/>
                <a:gd name="T109" fmla="*/ 2147483647 h 27"/>
                <a:gd name="T110" fmla="*/ 2147483647 w 21"/>
                <a:gd name="T111" fmla="*/ 2147483647 h 27"/>
                <a:gd name="T112" fmla="*/ 2147483647 w 21"/>
                <a:gd name="T113" fmla="*/ 2147483647 h 27"/>
                <a:gd name="T114" fmla="*/ 2147483647 w 21"/>
                <a:gd name="T115" fmla="*/ 2147483647 h 27"/>
                <a:gd name="T116" fmla="*/ 2147483647 w 21"/>
                <a:gd name="T117" fmla="*/ 2147483647 h 27"/>
                <a:gd name="T118" fmla="*/ 2147483647 w 21"/>
                <a:gd name="T119" fmla="*/ 2147483647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59" name="Freeform 797"/>
            <p:cNvSpPr>
              <a:spLocks/>
            </p:cNvSpPr>
            <p:nvPr/>
          </p:nvSpPr>
          <p:spPr bwMode="auto">
            <a:xfrm>
              <a:off x="3263233" y="2445628"/>
              <a:ext cx="7839" cy="5638"/>
            </a:xfrm>
            <a:custGeom>
              <a:avLst/>
              <a:gdLst>
                <a:gd name="T0" fmla="*/ 2147483647 w 4"/>
                <a:gd name="T1" fmla="*/ 0 h 5"/>
                <a:gd name="T2" fmla="*/ 0 w 4"/>
                <a:gd name="T3" fmla="*/ 0 h 5"/>
                <a:gd name="T4" fmla="*/ 0 w 4"/>
                <a:gd name="T5" fmla="*/ 2147483647 h 5"/>
                <a:gd name="T6" fmla="*/ 0 w 4"/>
                <a:gd name="T7" fmla="*/ 2147483647 h 5"/>
                <a:gd name="T8" fmla="*/ 0 w 4"/>
                <a:gd name="T9" fmla="*/ 2147483647 h 5"/>
                <a:gd name="T10" fmla="*/ 0 w 4"/>
                <a:gd name="T11" fmla="*/ 2147483647 h 5"/>
                <a:gd name="T12" fmla="*/ 0 w 4"/>
                <a:gd name="T13" fmla="*/ 2147483647 h 5"/>
                <a:gd name="T14" fmla="*/ 0 w 4"/>
                <a:gd name="T15" fmla="*/ 2147483647 h 5"/>
                <a:gd name="T16" fmla="*/ 0 w 4"/>
                <a:gd name="T17" fmla="*/ 2147483647 h 5"/>
                <a:gd name="T18" fmla="*/ 2147483647 w 4"/>
                <a:gd name="T19" fmla="*/ 2147483647 h 5"/>
                <a:gd name="T20" fmla="*/ 2147483647 w 4"/>
                <a:gd name="T21" fmla="*/ 2147483647 h 5"/>
                <a:gd name="T22" fmla="*/ 2147483647 w 4"/>
                <a:gd name="T23" fmla="*/ 2147483647 h 5"/>
                <a:gd name="T24" fmla="*/ 2147483647 w 4"/>
                <a:gd name="T25" fmla="*/ 2147483647 h 5"/>
                <a:gd name="T26" fmla="*/ 2147483647 w 4"/>
                <a:gd name="T27" fmla="*/ 2147483647 h 5"/>
                <a:gd name="T28" fmla="*/ 2147483647 w 4"/>
                <a:gd name="T29" fmla="*/ 2147483647 h 5"/>
                <a:gd name="T30" fmla="*/ 2147483647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0" name="Freeform 798"/>
            <p:cNvSpPr>
              <a:spLocks/>
            </p:cNvSpPr>
            <p:nvPr/>
          </p:nvSpPr>
          <p:spPr bwMode="auto">
            <a:xfrm>
              <a:off x="2742751" y="2290578"/>
              <a:ext cx="722719" cy="491943"/>
            </a:xfrm>
            <a:custGeom>
              <a:avLst/>
              <a:gdLst>
                <a:gd name="T0" fmla="*/ 2147483647 w 519"/>
                <a:gd name="T1" fmla="*/ 0 h 461"/>
                <a:gd name="T2" fmla="*/ 0 w 519"/>
                <a:gd name="T3" fmla="*/ 2147483647 h 461"/>
                <a:gd name="T4" fmla="*/ 2147483647 w 519"/>
                <a:gd name="T5" fmla="*/ 2147483647 h 461"/>
                <a:gd name="T6" fmla="*/ 2147483647 w 519"/>
                <a:gd name="T7" fmla="*/ 2147483647 h 461"/>
                <a:gd name="T8" fmla="*/ 2147483647 w 519"/>
                <a:gd name="T9" fmla="*/ 2147483647 h 461"/>
                <a:gd name="T10" fmla="*/ 2147483647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1" name="Freeform 799"/>
            <p:cNvSpPr>
              <a:spLocks/>
            </p:cNvSpPr>
            <p:nvPr/>
          </p:nvSpPr>
          <p:spPr bwMode="auto">
            <a:xfrm>
              <a:off x="3264801" y="2523156"/>
              <a:ext cx="18813" cy="14096"/>
            </a:xfrm>
            <a:custGeom>
              <a:avLst/>
              <a:gdLst>
                <a:gd name="T0" fmla="*/ 2147483647 w 13"/>
                <a:gd name="T1" fmla="*/ 2147483647 h 12"/>
                <a:gd name="T2" fmla="*/ 2147483647 w 13"/>
                <a:gd name="T3" fmla="*/ 2147483647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0 h 12"/>
                <a:gd name="T20" fmla="*/ 2147483647 w 13"/>
                <a:gd name="T21" fmla="*/ 2147483647 h 12"/>
                <a:gd name="T22" fmla="*/ 2147483647 w 13"/>
                <a:gd name="T23" fmla="*/ 0 h 12"/>
                <a:gd name="T24" fmla="*/ 2147483647 w 13"/>
                <a:gd name="T25" fmla="*/ 2147483647 h 12"/>
                <a:gd name="T26" fmla="*/ 2147483647 w 13"/>
                <a:gd name="T27" fmla="*/ 2147483647 h 12"/>
                <a:gd name="T28" fmla="*/ 0 w 13"/>
                <a:gd name="T29" fmla="*/ 2147483647 h 12"/>
                <a:gd name="T30" fmla="*/ 2147483647 w 13"/>
                <a:gd name="T31" fmla="*/ 2147483647 h 12"/>
                <a:gd name="T32" fmla="*/ 2147483647 w 13"/>
                <a:gd name="T33" fmla="*/ 2147483647 h 12"/>
                <a:gd name="T34" fmla="*/ 2147483647 w 13"/>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2" name="Freeform 800"/>
            <p:cNvSpPr>
              <a:spLocks/>
            </p:cNvSpPr>
            <p:nvPr/>
          </p:nvSpPr>
          <p:spPr bwMode="auto">
            <a:xfrm>
              <a:off x="3222470" y="2537251"/>
              <a:ext cx="17246" cy="12686"/>
            </a:xfrm>
            <a:custGeom>
              <a:avLst/>
              <a:gdLst>
                <a:gd name="T0" fmla="*/ 2147483647 w 13"/>
                <a:gd name="T1" fmla="*/ 0 h 12"/>
                <a:gd name="T2" fmla="*/ 2147483647 w 13"/>
                <a:gd name="T3" fmla="*/ 2147483647 h 12"/>
                <a:gd name="T4" fmla="*/ 2147483647 w 13"/>
                <a:gd name="T5" fmla="*/ 0 h 12"/>
                <a:gd name="T6" fmla="*/ 2147483647 w 13"/>
                <a:gd name="T7" fmla="*/ 2147483647 h 12"/>
                <a:gd name="T8" fmla="*/ 2147483647 w 13"/>
                <a:gd name="T9" fmla="*/ 2147483647 h 12"/>
                <a:gd name="T10" fmla="*/ 0 w 13"/>
                <a:gd name="T11" fmla="*/ 2147483647 h 12"/>
                <a:gd name="T12" fmla="*/ 2147483647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3" name="Freeform 801"/>
            <p:cNvSpPr>
              <a:spLocks/>
            </p:cNvSpPr>
            <p:nvPr/>
          </p:nvSpPr>
          <p:spPr bwMode="auto">
            <a:xfrm>
              <a:off x="3267937" y="2559806"/>
              <a:ext cx="17245" cy="11277"/>
            </a:xfrm>
            <a:custGeom>
              <a:avLst/>
              <a:gdLst>
                <a:gd name="T0" fmla="*/ 2147483647 w 13"/>
                <a:gd name="T1" fmla="*/ 2147483647 h 11"/>
                <a:gd name="T2" fmla="*/ 2147483647 w 13"/>
                <a:gd name="T3" fmla="*/ 0 h 11"/>
                <a:gd name="T4" fmla="*/ 2147483647 w 13"/>
                <a:gd name="T5" fmla="*/ 2147483647 h 11"/>
                <a:gd name="T6" fmla="*/ 2147483647 w 13"/>
                <a:gd name="T7" fmla="*/ 0 h 11"/>
                <a:gd name="T8" fmla="*/ 2147483647 w 13"/>
                <a:gd name="T9" fmla="*/ 2147483647 h 11"/>
                <a:gd name="T10" fmla="*/ 2147483647 w 13"/>
                <a:gd name="T11" fmla="*/ 2147483647 h 11"/>
                <a:gd name="T12" fmla="*/ 2147483647 w 13"/>
                <a:gd name="T13" fmla="*/ 2147483647 h 11"/>
                <a:gd name="T14" fmla="*/ 0 w 13"/>
                <a:gd name="T15" fmla="*/ 2147483647 h 11"/>
                <a:gd name="T16" fmla="*/ 2147483647 w 13"/>
                <a:gd name="T17" fmla="*/ 2147483647 h 11"/>
                <a:gd name="T18" fmla="*/ 2147483647 w 13"/>
                <a:gd name="T19" fmla="*/ 2147483647 h 11"/>
                <a:gd name="T20" fmla="*/ 2147483647 w 13"/>
                <a:gd name="T21" fmla="*/ 2147483647 h 11"/>
                <a:gd name="T22" fmla="*/ 2147483647 w 13"/>
                <a:gd name="T23" fmla="*/ 2147483647 h 11"/>
                <a:gd name="T24" fmla="*/ 2147483647 w 13"/>
                <a:gd name="T25" fmla="*/ 2147483647 h 11"/>
                <a:gd name="T26" fmla="*/ 2147483647 w 13"/>
                <a:gd name="T27" fmla="*/ 2147483647 h 11"/>
                <a:gd name="T28" fmla="*/ 2147483647 w 13"/>
                <a:gd name="T29" fmla="*/ 2147483647 h 11"/>
                <a:gd name="T30" fmla="*/ 2147483647 w 13"/>
                <a:gd name="T31" fmla="*/ 2147483647 h 11"/>
                <a:gd name="T32" fmla="*/ 2147483647 w 13"/>
                <a:gd name="T33" fmla="*/ 2147483647 h 11"/>
                <a:gd name="T34" fmla="*/ 2147483647 w 13"/>
                <a:gd name="T35" fmla="*/ 214748364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4" name="Freeform 802"/>
            <p:cNvSpPr>
              <a:spLocks/>
            </p:cNvSpPr>
            <p:nvPr/>
          </p:nvSpPr>
          <p:spPr bwMode="auto">
            <a:xfrm>
              <a:off x="3180145" y="2551346"/>
              <a:ext cx="18813" cy="12686"/>
            </a:xfrm>
            <a:custGeom>
              <a:avLst/>
              <a:gdLst>
                <a:gd name="T0" fmla="*/ 2147483647 w 13"/>
                <a:gd name="T1" fmla="*/ 2147483647 h 12"/>
                <a:gd name="T2" fmla="*/ 2147483647 w 13"/>
                <a:gd name="T3" fmla="*/ 0 h 12"/>
                <a:gd name="T4" fmla="*/ 2147483647 w 13"/>
                <a:gd name="T5" fmla="*/ 2147483647 h 12"/>
                <a:gd name="T6" fmla="*/ 2147483647 w 13"/>
                <a:gd name="T7" fmla="*/ 0 h 12"/>
                <a:gd name="T8" fmla="*/ 2147483647 w 13"/>
                <a:gd name="T9" fmla="*/ 2147483647 h 12"/>
                <a:gd name="T10" fmla="*/ 2147483647 w 13"/>
                <a:gd name="T11" fmla="*/ 2147483647 h 12"/>
                <a:gd name="T12" fmla="*/ 0 w 13"/>
                <a:gd name="T13" fmla="*/ 2147483647 h 12"/>
                <a:gd name="T14" fmla="*/ 2147483647 w 13"/>
                <a:gd name="T15" fmla="*/ 2147483647 h 12"/>
                <a:gd name="T16" fmla="*/ 2147483647 w 13"/>
                <a:gd name="T17" fmla="*/ 2147483647 h 12"/>
                <a:gd name="T18" fmla="*/ 2147483647 w 13"/>
                <a:gd name="T19" fmla="*/ 2147483647 h 12"/>
                <a:gd name="T20" fmla="*/ 2147483647 w 13"/>
                <a:gd name="T21" fmla="*/ 2147483647 h 12"/>
                <a:gd name="T22" fmla="*/ 2147483647 w 13"/>
                <a:gd name="T23" fmla="*/ 2147483647 h 12"/>
                <a:gd name="T24" fmla="*/ 2147483647 w 13"/>
                <a:gd name="T25" fmla="*/ 2147483647 h 12"/>
                <a:gd name="T26" fmla="*/ 2147483647 w 13"/>
                <a:gd name="T27" fmla="*/ 2147483647 h 12"/>
                <a:gd name="T28" fmla="*/ 2147483647 w 13"/>
                <a:gd name="T29" fmla="*/ 2147483647 h 12"/>
                <a:gd name="T30" fmla="*/ 2147483647 w 13"/>
                <a:gd name="T31" fmla="*/ 2147483647 h 12"/>
                <a:gd name="T32" fmla="*/ 2147483647 w 13"/>
                <a:gd name="T33" fmla="*/ 214748364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5" name="Freeform 803"/>
            <p:cNvSpPr>
              <a:spLocks/>
            </p:cNvSpPr>
            <p:nvPr/>
          </p:nvSpPr>
          <p:spPr bwMode="auto">
            <a:xfrm>
              <a:off x="3434116" y="2525973"/>
              <a:ext cx="42327" cy="28192"/>
            </a:xfrm>
            <a:custGeom>
              <a:avLst/>
              <a:gdLst>
                <a:gd name="T0" fmla="*/ 0 w 31"/>
                <a:gd name="T1" fmla="*/ 2147483647 h 26"/>
                <a:gd name="T2" fmla="*/ 2147483647 w 31"/>
                <a:gd name="T3" fmla="*/ 2147483647 h 26"/>
                <a:gd name="T4" fmla="*/ 2147483647 w 31"/>
                <a:gd name="T5" fmla="*/ 2147483647 h 26"/>
                <a:gd name="T6" fmla="*/ 2147483647 w 31"/>
                <a:gd name="T7" fmla="*/ 0 h 26"/>
                <a:gd name="T8" fmla="*/ 0 w 31"/>
                <a:gd name="T9" fmla="*/ 2147483647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6" name="Freeform 804"/>
            <p:cNvSpPr>
              <a:spLocks/>
            </p:cNvSpPr>
            <p:nvPr/>
          </p:nvSpPr>
          <p:spPr bwMode="auto">
            <a:xfrm>
              <a:off x="3430982" y="2499193"/>
              <a:ext cx="53303" cy="26782"/>
            </a:xfrm>
            <a:custGeom>
              <a:avLst/>
              <a:gdLst>
                <a:gd name="T0" fmla="*/ 2147483647 w 39"/>
                <a:gd name="T1" fmla="*/ 0 h 25"/>
                <a:gd name="T2" fmla="*/ 2147483647 w 39"/>
                <a:gd name="T3" fmla="*/ 0 h 25"/>
                <a:gd name="T4" fmla="*/ 2147483647 w 39"/>
                <a:gd name="T5" fmla="*/ 0 h 25"/>
                <a:gd name="T6" fmla="*/ 2147483647 w 39"/>
                <a:gd name="T7" fmla="*/ 0 h 25"/>
                <a:gd name="T8" fmla="*/ 2147483647 w 39"/>
                <a:gd name="T9" fmla="*/ 2147483647 h 25"/>
                <a:gd name="T10" fmla="*/ 2147483647 w 39"/>
                <a:gd name="T11" fmla="*/ 2147483647 h 25"/>
                <a:gd name="T12" fmla="*/ 2147483647 w 39"/>
                <a:gd name="T13" fmla="*/ 2147483647 h 25"/>
                <a:gd name="T14" fmla="*/ 2147483647 w 39"/>
                <a:gd name="T15" fmla="*/ 2147483647 h 25"/>
                <a:gd name="T16" fmla="*/ 2147483647 w 39"/>
                <a:gd name="T17" fmla="*/ 2147483647 h 25"/>
                <a:gd name="T18" fmla="*/ 2147483647 w 39"/>
                <a:gd name="T19" fmla="*/ 2147483647 h 25"/>
                <a:gd name="T20" fmla="*/ 2147483647 w 39"/>
                <a:gd name="T21" fmla="*/ 2147483647 h 25"/>
                <a:gd name="T22" fmla="*/ 2147483647 w 39"/>
                <a:gd name="T23" fmla="*/ 2147483647 h 25"/>
                <a:gd name="T24" fmla="*/ 2147483647 w 39"/>
                <a:gd name="T25" fmla="*/ 2147483647 h 25"/>
                <a:gd name="T26" fmla="*/ 2147483647 w 39"/>
                <a:gd name="T27" fmla="*/ 2147483647 h 25"/>
                <a:gd name="T28" fmla="*/ 2147483647 w 39"/>
                <a:gd name="T29" fmla="*/ 2147483647 h 25"/>
                <a:gd name="T30" fmla="*/ 0 w 39"/>
                <a:gd name="T31" fmla="*/ 2147483647 h 25"/>
                <a:gd name="T32" fmla="*/ 0 w 39"/>
                <a:gd name="T33" fmla="*/ 2147483647 h 25"/>
                <a:gd name="T34" fmla="*/ 0 w 39"/>
                <a:gd name="T35" fmla="*/ 2147483647 h 25"/>
                <a:gd name="T36" fmla="*/ 0 w 39"/>
                <a:gd name="T37" fmla="*/ 2147483647 h 25"/>
                <a:gd name="T38" fmla="*/ 0 w 39"/>
                <a:gd name="T39" fmla="*/ 2147483647 h 25"/>
                <a:gd name="T40" fmla="*/ 0 w 39"/>
                <a:gd name="T41" fmla="*/ 2147483647 h 25"/>
                <a:gd name="T42" fmla="*/ 2147483647 w 39"/>
                <a:gd name="T43" fmla="*/ 2147483647 h 25"/>
                <a:gd name="T44" fmla="*/ 2147483647 w 39"/>
                <a:gd name="T45" fmla="*/ 2147483647 h 25"/>
                <a:gd name="T46" fmla="*/ 2147483647 w 39"/>
                <a:gd name="T47" fmla="*/ 2147483647 h 25"/>
                <a:gd name="T48" fmla="*/ 2147483647 w 39"/>
                <a:gd name="T49" fmla="*/ 2147483647 h 25"/>
                <a:gd name="T50" fmla="*/ 2147483647 w 39"/>
                <a:gd name="T51" fmla="*/ 2147483647 h 25"/>
                <a:gd name="T52" fmla="*/ 2147483647 w 39"/>
                <a:gd name="T53" fmla="*/ 2147483647 h 25"/>
                <a:gd name="T54" fmla="*/ 2147483647 w 39"/>
                <a:gd name="T55" fmla="*/ 2147483647 h 25"/>
                <a:gd name="T56" fmla="*/ 2147483647 w 39"/>
                <a:gd name="T57" fmla="*/ 2147483647 h 25"/>
                <a:gd name="T58" fmla="*/ 2147483647 w 39"/>
                <a:gd name="T59" fmla="*/ 2147483647 h 25"/>
                <a:gd name="T60" fmla="*/ 2147483647 w 39"/>
                <a:gd name="T61" fmla="*/ 2147483647 h 25"/>
                <a:gd name="T62" fmla="*/ 2147483647 w 39"/>
                <a:gd name="T63" fmla="*/ 2147483647 h 25"/>
                <a:gd name="T64" fmla="*/ 2147483647 w 39"/>
                <a:gd name="T65" fmla="*/ 2147483647 h 25"/>
                <a:gd name="T66" fmla="*/ 2147483647 w 39"/>
                <a:gd name="T67" fmla="*/ 2147483647 h 25"/>
                <a:gd name="T68" fmla="*/ 2147483647 w 39"/>
                <a:gd name="T69" fmla="*/ 2147483647 h 25"/>
                <a:gd name="T70" fmla="*/ 2147483647 w 39"/>
                <a:gd name="T71" fmla="*/ 2147483647 h 25"/>
                <a:gd name="T72" fmla="*/ 2147483647 w 39"/>
                <a:gd name="T73" fmla="*/ 2147483647 h 25"/>
                <a:gd name="T74" fmla="*/ 2147483647 w 39"/>
                <a:gd name="T75" fmla="*/ 2147483647 h 25"/>
                <a:gd name="T76" fmla="*/ 2147483647 w 39"/>
                <a:gd name="T77" fmla="*/ 2147483647 h 25"/>
                <a:gd name="T78" fmla="*/ 2147483647 w 39"/>
                <a:gd name="T79" fmla="*/ 2147483647 h 25"/>
                <a:gd name="T80" fmla="*/ 2147483647 w 39"/>
                <a:gd name="T81" fmla="*/ 2147483647 h 25"/>
                <a:gd name="T82" fmla="*/ 2147483647 w 39"/>
                <a:gd name="T83" fmla="*/ 2147483647 h 25"/>
                <a:gd name="T84" fmla="*/ 2147483647 w 39"/>
                <a:gd name="T85" fmla="*/ 2147483647 h 25"/>
                <a:gd name="T86" fmla="*/ 2147483647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7" name="Freeform 805"/>
            <p:cNvSpPr>
              <a:spLocks/>
            </p:cNvSpPr>
            <p:nvPr/>
          </p:nvSpPr>
          <p:spPr bwMode="auto">
            <a:xfrm>
              <a:off x="2905791" y="2541481"/>
              <a:ext cx="45464" cy="19734"/>
            </a:xfrm>
            <a:custGeom>
              <a:avLst/>
              <a:gdLst>
                <a:gd name="T0" fmla="*/ 2147483647 w 34"/>
                <a:gd name="T1" fmla="*/ 2147483647 h 18"/>
                <a:gd name="T2" fmla="*/ 2147483647 w 34"/>
                <a:gd name="T3" fmla="*/ 2147483647 h 18"/>
                <a:gd name="T4" fmla="*/ 2147483647 w 34"/>
                <a:gd name="T5" fmla="*/ 0 h 18"/>
                <a:gd name="T6" fmla="*/ 0 w 34"/>
                <a:gd name="T7" fmla="*/ 2147483647 h 18"/>
                <a:gd name="T8" fmla="*/ 2147483647 w 34"/>
                <a:gd name="T9" fmla="*/ 2147483647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8" name="Freeform 806"/>
            <p:cNvSpPr>
              <a:spLocks/>
            </p:cNvSpPr>
            <p:nvPr/>
          </p:nvSpPr>
          <p:spPr bwMode="auto">
            <a:xfrm>
              <a:off x="2899521" y="2509058"/>
              <a:ext cx="59574" cy="28192"/>
            </a:xfrm>
            <a:custGeom>
              <a:avLst/>
              <a:gdLst>
                <a:gd name="T0" fmla="*/ 2147483647 w 44"/>
                <a:gd name="T1" fmla="*/ 2147483647 h 27"/>
                <a:gd name="T2" fmla="*/ 2147483647 w 44"/>
                <a:gd name="T3" fmla="*/ 2147483647 h 27"/>
                <a:gd name="T4" fmla="*/ 2147483647 w 44"/>
                <a:gd name="T5" fmla="*/ 2147483647 h 27"/>
                <a:gd name="T6" fmla="*/ 2147483647 w 44"/>
                <a:gd name="T7" fmla="*/ 2147483647 h 27"/>
                <a:gd name="T8" fmla="*/ 2147483647 w 44"/>
                <a:gd name="T9" fmla="*/ 2147483647 h 27"/>
                <a:gd name="T10" fmla="*/ 2147483647 w 44"/>
                <a:gd name="T11" fmla="*/ 2147483647 h 27"/>
                <a:gd name="T12" fmla="*/ 2147483647 w 44"/>
                <a:gd name="T13" fmla="*/ 2147483647 h 27"/>
                <a:gd name="T14" fmla="*/ 2147483647 w 44"/>
                <a:gd name="T15" fmla="*/ 2147483647 h 27"/>
                <a:gd name="T16" fmla="*/ 2147483647 w 44"/>
                <a:gd name="T17" fmla="*/ 2147483647 h 27"/>
                <a:gd name="T18" fmla="*/ 2147483647 w 44"/>
                <a:gd name="T19" fmla="*/ 2147483647 h 27"/>
                <a:gd name="T20" fmla="*/ 2147483647 w 44"/>
                <a:gd name="T21" fmla="*/ 2147483647 h 27"/>
                <a:gd name="T22" fmla="*/ 2147483647 w 44"/>
                <a:gd name="T23" fmla="*/ 2147483647 h 27"/>
                <a:gd name="T24" fmla="*/ 2147483647 w 44"/>
                <a:gd name="T25" fmla="*/ 2147483647 h 27"/>
                <a:gd name="T26" fmla="*/ 2147483647 w 44"/>
                <a:gd name="T27" fmla="*/ 2147483647 h 27"/>
                <a:gd name="T28" fmla="*/ 2147483647 w 44"/>
                <a:gd name="T29" fmla="*/ 2147483647 h 27"/>
                <a:gd name="T30" fmla="*/ 2147483647 w 44"/>
                <a:gd name="T31" fmla="*/ 0 h 27"/>
                <a:gd name="T32" fmla="*/ 2147483647 w 44"/>
                <a:gd name="T33" fmla="*/ 0 h 27"/>
                <a:gd name="T34" fmla="*/ 2147483647 w 44"/>
                <a:gd name="T35" fmla="*/ 0 h 27"/>
                <a:gd name="T36" fmla="*/ 2147483647 w 44"/>
                <a:gd name="T37" fmla="*/ 0 h 27"/>
                <a:gd name="T38" fmla="*/ 2147483647 w 44"/>
                <a:gd name="T39" fmla="*/ 2147483647 h 27"/>
                <a:gd name="T40" fmla="*/ 2147483647 w 44"/>
                <a:gd name="T41" fmla="*/ 2147483647 h 27"/>
                <a:gd name="T42" fmla="*/ 2147483647 w 44"/>
                <a:gd name="T43" fmla="*/ 2147483647 h 27"/>
                <a:gd name="T44" fmla="*/ 2147483647 w 44"/>
                <a:gd name="T45" fmla="*/ 2147483647 h 27"/>
                <a:gd name="T46" fmla="*/ 2147483647 w 44"/>
                <a:gd name="T47" fmla="*/ 2147483647 h 27"/>
                <a:gd name="T48" fmla="*/ 2147483647 w 44"/>
                <a:gd name="T49" fmla="*/ 2147483647 h 27"/>
                <a:gd name="T50" fmla="*/ 2147483647 w 44"/>
                <a:gd name="T51" fmla="*/ 2147483647 h 27"/>
                <a:gd name="T52" fmla="*/ 0 w 44"/>
                <a:gd name="T53" fmla="*/ 2147483647 h 27"/>
                <a:gd name="T54" fmla="*/ 0 w 44"/>
                <a:gd name="T55" fmla="*/ 2147483647 h 27"/>
                <a:gd name="T56" fmla="*/ 0 w 44"/>
                <a:gd name="T57" fmla="*/ 2147483647 h 27"/>
                <a:gd name="T58" fmla="*/ 0 w 44"/>
                <a:gd name="T59" fmla="*/ 2147483647 h 27"/>
                <a:gd name="T60" fmla="*/ 0 w 44"/>
                <a:gd name="T61" fmla="*/ 2147483647 h 27"/>
                <a:gd name="T62" fmla="*/ 0 w 44"/>
                <a:gd name="T63" fmla="*/ 2147483647 h 27"/>
                <a:gd name="T64" fmla="*/ 0 w 44"/>
                <a:gd name="T65" fmla="*/ 2147483647 h 27"/>
                <a:gd name="T66" fmla="*/ 0 w 44"/>
                <a:gd name="T67" fmla="*/ 2147483647 h 27"/>
                <a:gd name="T68" fmla="*/ 0 w 44"/>
                <a:gd name="T69" fmla="*/ 2147483647 h 27"/>
                <a:gd name="T70" fmla="*/ 0 w 44"/>
                <a:gd name="T71" fmla="*/ 2147483647 h 27"/>
                <a:gd name="T72" fmla="*/ 0 w 44"/>
                <a:gd name="T73" fmla="*/ 2147483647 h 27"/>
                <a:gd name="T74" fmla="*/ 0 w 44"/>
                <a:gd name="T75" fmla="*/ 2147483647 h 27"/>
                <a:gd name="T76" fmla="*/ 2147483647 w 44"/>
                <a:gd name="T77" fmla="*/ 2147483647 h 27"/>
                <a:gd name="T78" fmla="*/ 2147483647 w 44"/>
                <a:gd name="T79" fmla="*/ 2147483647 h 27"/>
                <a:gd name="T80" fmla="*/ 2147483647 w 44"/>
                <a:gd name="T81" fmla="*/ 2147483647 h 27"/>
                <a:gd name="T82" fmla="*/ 2147483647 w 44"/>
                <a:gd name="T83" fmla="*/ 2147483647 h 27"/>
                <a:gd name="T84" fmla="*/ 2147483647 w 44"/>
                <a:gd name="T85" fmla="*/ 2147483647 h 27"/>
                <a:gd name="T86" fmla="*/ 2147483647 w 44"/>
                <a:gd name="T87" fmla="*/ 2147483647 h 27"/>
                <a:gd name="T88" fmla="*/ 2147483647 w 44"/>
                <a:gd name="T89" fmla="*/ 2147483647 h 27"/>
                <a:gd name="T90" fmla="*/ 2147483647 w 44"/>
                <a:gd name="T91" fmla="*/ 214748364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69" name="Freeform 807"/>
            <p:cNvSpPr>
              <a:spLocks/>
            </p:cNvSpPr>
            <p:nvPr/>
          </p:nvSpPr>
          <p:spPr bwMode="auto">
            <a:xfrm>
              <a:off x="2766265" y="2517517"/>
              <a:ext cx="59574" cy="29602"/>
            </a:xfrm>
            <a:custGeom>
              <a:avLst/>
              <a:gdLst>
                <a:gd name="T0" fmla="*/ 2147483647 w 43"/>
                <a:gd name="T1" fmla="*/ 2147483647 h 28"/>
                <a:gd name="T2" fmla="*/ 2147483647 w 43"/>
                <a:gd name="T3" fmla="*/ 2147483647 h 28"/>
                <a:gd name="T4" fmla="*/ 2147483647 w 43"/>
                <a:gd name="T5" fmla="*/ 2147483647 h 28"/>
                <a:gd name="T6" fmla="*/ 2147483647 w 43"/>
                <a:gd name="T7" fmla="*/ 2147483647 h 28"/>
                <a:gd name="T8" fmla="*/ 2147483647 w 43"/>
                <a:gd name="T9" fmla="*/ 2147483647 h 28"/>
                <a:gd name="T10" fmla="*/ 2147483647 w 43"/>
                <a:gd name="T11" fmla="*/ 2147483647 h 28"/>
                <a:gd name="T12" fmla="*/ 2147483647 w 43"/>
                <a:gd name="T13" fmla="*/ 2147483647 h 28"/>
                <a:gd name="T14" fmla="*/ 2147483647 w 43"/>
                <a:gd name="T15" fmla="*/ 2147483647 h 28"/>
                <a:gd name="T16" fmla="*/ 2147483647 w 43"/>
                <a:gd name="T17" fmla="*/ 2147483647 h 28"/>
                <a:gd name="T18" fmla="*/ 2147483647 w 43"/>
                <a:gd name="T19" fmla="*/ 2147483647 h 28"/>
                <a:gd name="T20" fmla="*/ 2147483647 w 43"/>
                <a:gd name="T21" fmla="*/ 2147483647 h 28"/>
                <a:gd name="T22" fmla="*/ 2147483647 w 43"/>
                <a:gd name="T23" fmla="*/ 2147483647 h 28"/>
                <a:gd name="T24" fmla="*/ 2147483647 w 43"/>
                <a:gd name="T25" fmla="*/ 2147483647 h 28"/>
                <a:gd name="T26" fmla="*/ 2147483647 w 43"/>
                <a:gd name="T27" fmla="*/ 2147483647 h 28"/>
                <a:gd name="T28" fmla="*/ 2147483647 w 43"/>
                <a:gd name="T29" fmla="*/ 2147483647 h 28"/>
                <a:gd name="T30" fmla="*/ 2147483647 w 43"/>
                <a:gd name="T31" fmla="*/ 2147483647 h 28"/>
                <a:gd name="T32" fmla="*/ 2147483647 w 43"/>
                <a:gd name="T33" fmla="*/ 0 h 28"/>
                <a:gd name="T34" fmla="*/ 2147483647 w 43"/>
                <a:gd name="T35" fmla="*/ 2147483647 h 28"/>
                <a:gd name="T36" fmla="*/ 2147483647 w 43"/>
                <a:gd name="T37" fmla="*/ 2147483647 h 28"/>
                <a:gd name="T38" fmla="*/ 2147483647 w 43"/>
                <a:gd name="T39" fmla="*/ 2147483647 h 28"/>
                <a:gd name="T40" fmla="*/ 2147483647 w 43"/>
                <a:gd name="T41" fmla="*/ 2147483647 h 28"/>
                <a:gd name="T42" fmla="*/ 2147483647 w 43"/>
                <a:gd name="T43" fmla="*/ 2147483647 h 28"/>
                <a:gd name="T44" fmla="*/ 2147483647 w 43"/>
                <a:gd name="T45" fmla="*/ 2147483647 h 28"/>
                <a:gd name="T46" fmla="*/ 2147483647 w 43"/>
                <a:gd name="T47" fmla="*/ 2147483647 h 28"/>
                <a:gd name="T48" fmla="*/ 2147483647 w 43"/>
                <a:gd name="T49" fmla="*/ 2147483647 h 28"/>
                <a:gd name="T50" fmla="*/ 2147483647 w 43"/>
                <a:gd name="T51" fmla="*/ 2147483647 h 28"/>
                <a:gd name="T52" fmla="*/ 0 w 43"/>
                <a:gd name="T53" fmla="*/ 2147483647 h 28"/>
                <a:gd name="T54" fmla="*/ 0 w 43"/>
                <a:gd name="T55" fmla="*/ 2147483647 h 28"/>
                <a:gd name="T56" fmla="*/ 0 w 43"/>
                <a:gd name="T57" fmla="*/ 2147483647 h 28"/>
                <a:gd name="T58" fmla="*/ 0 w 43"/>
                <a:gd name="T59" fmla="*/ 2147483647 h 28"/>
                <a:gd name="T60" fmla="*/ 0 w 43"/>
                <a:gd name="T61" fmla="*/ 2147483647 h 28"/>
                <a:gd name="T62" fmla="*/ 0 w 43"/>
                <a:gd name="T63" fmla="*/ 2147483647 h 28"/>
                <a:gd name="T64" fmla="*/ 0 w 43"/>
                <a:gd name="T65" fmla="*/ 2147483647 h 28"/>
                <a:gd name="T66" fmla="*/ 0 w 43"/>
                <a:gd name="T67" fmla="*/ 2147483647 h 28"/>
                <a:gd name="T68" fmla="*/ 2147483647 w 43"/>
                <a:gd name="T69" fmla="*/ 2147483647 h 28"/>
                <a:gd name="T70" fmla="*/ 2147483647 w 43"/>
                <a:gd name="T71" fmla="*/ 2147483647 h 28"/>
                <a:gd name="T72" fmla="*/ 2147483647 w 43"/>
                <a:gd name="T73" fmla="*/ 2147483647 h 28"/>
                <a:gd name="T74" fmla="*/ 2147483647 w 43"/>
                <a:gd name="T75" fmla="*/ 2147483647 h 28"/>
                <a:gd name="T76" fmla="*/ 2147483647 w 43"/>
                <a:gd name="T77" fmla="*/ 2147483647 h 28"/>
                <a:gd name="T78" fmla="*/ 2147483647 w 43"/>
                <a:gd name="T79" fmla="*/ 2147483647 h 28"/>
                <a:gd name="T80" fmla="*/ 2147483647 w 43"/>
                <a:gd name="T81" fmla="*/ 2147483647 h 28"/>
                <a:gd name="T82" fmla="*/ 2147483647 w 43"/>
                <a:gd name="T83" fmla="*/ 2147483647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0" name="Freeform 808"/>
            <p:cNvSpPr>
              <a:spLocks/>
            </p:cNvSpPr>
            <p:nvPr/>
          </p:nvSpPr>
          <p:spPr bwMode="auto">
            <a:xfrm>
              <a:off x="2946554" y="2604911"/>
              <a:ext cx="420149" cy="194522"/>
            </a:xfrm>
            <a:custGeom>
              <a:avLst/>
              <a:gdLst>
                <a:gd name="T0" fmla="*/ 2147483647 w 301"/>
                <a:gd name="T1" fmla="*/ 2147483647 h 181"/>
                <a:gd name="T2" fmla="*/ 2147483647 w 301"/>
                <a:gd name="T3" fmla="*/ 2147483647 h 181"/>
                <a:gd name="T4" fmla="*/ 2147483647 w 301"/>
                <a:gd name="T5" fmla="*/ 2147483647 h 181"/>
                <a:gd name="T6" fmla="*/ 2147483647 w 301"/>
                <a:gd name="T7" fmla="*/ 2147483647 h 181"/>
                <a:gd name="T8" fmla="*/ 2147483647 w 301"/>
                <a:gd name="T9" fmla="*/ 2147483647 h 181"/>
                <a:gd name="T10" fmla="*/ 2147483647 w 301"/>
                <a:gd name="T11" fmla="*/ 2147483647 h 181"/>
                <a:gd name="T12" fmla="*/ 2147483647 w 301"/>
                <a:gd name="T13" fmla="*/ 2147483647 h 181"/>
                <a:gd name="T14" fmla="*/ 2147483647 w 301"/>
                <a:gd name="T15" fmla="*/ 2147483647 h 181"/>
                <a:gd name="T16" fmla="*/ 2147483647 w 301"/>
                <a:gd name="T17" fmla="*/ 2147483647 h 181"/>
                <a:gd name="T18" fmla="*/ 2147483647 w 301"/>
                <a:gd name="T19" fmla="*/ 2147483647 h 181"/>
                <a:gd name="T20" fmla="*/ 2147483647 w 301"/>
                <a:gd name="T21" fmla="*/ 2147483647 h 181"/>
                <a:gd name="T22" fmla="*/ 2147483647 w 301"/>
                <a:gd name="T23" fmla="*/ 2147483647 h 181"/>
                <a:gd name="T24" fmla="*/ 2147483647 w 301"/>
                <a:gd name="T25" fmla="*/ 2147483647 h 181"/>
                <a:gd name="T26" fmla="*/ 2147483647 w 301"/>
                <a:gd name="T27" fmla="*/ 2147483647 h 181"/>
                <a:gd name="T28" fmla="*/ 2147483647 w 301"/>
                <a:gd name="T29" fmla="*/ 2147483647 h 181"/>
                <a:gd name="T30" fmla="*/ 2147483647 w 301"/>
                <a:gd name="T31" fmla="*/ 2147483647 h 181"/>
                <a:gd name="T32" fmla="*/ 2147483647 w 301"/>
                <a:gd name="T33" fmla="*/ 2147483647 h 181"/>
                <a:gd name="T34" fmla="*/ 2147483647 w 301"/>
                <a:gd name="T35" fmla="*/ 2147483647 h 181"/>
                <a:gd name="T36" fmla="*/ 2147483647 w 301"/>
                <a:gd name="T37" fmla="*/ 2147483647 h 181"/>
                <a:gd name="T38" fmla="*/ 2147483647 w 301"/>
                <a:gd name="T39" fmla="*/ 2147483647 h 181"/>
                <a:gd name="T40" fmla="*/ 2147483647 w 301"/>
                <a:gd name="T41" fmla="*/ 2147483647 h 181"/>
                <a:gd name="T42" fmla="*/ 2147483647 w 301"/>
                <a:gd name="T43" fmla="*/ 2147483647 h 181"/>
                <a:gd name="T44" fmla="*/ 2147483647 w 301"/>
                <a:gd name="T45" fmla="*/ 2147483647 h 181"/>
                <a:gd name="T46" fmla="*/ 2147483647 w 301"/>
                <a:gd name="T47" fmla="*/ 2147483647 h 181"/>
                <a:gd name="T48" fmla="*/ 2147483647 w 301"/>
                <a:gd name="T49" fmla="*/ 2147483647 h 181"/>
                <a:gd name="T50" fmla="*/ 2147483647 w 301"/>
                <a:gd name="T51" fmla="*/ 2147483647 h 181"/>
                <a:gd name="T52" fmla="*/ 2147483647 w 301"/>
                <a:gd name="T53" fmla="*/ 2147483647 h 181"/>
                <a:gd name="T54" fmla="*/ 2147483647 w 301"/>
                <a:gd name="T55" fmla="*/ 2147483647 h 181"/>
                <a:gd name="T56" fmla="*/ 2147483647 w 301"/>
                <a:gd name="T57" fmla="*/ 2147483647 h 181"/>
                <a:gd name="T58" fmla="*/ 2147483647 w 301"/>
                <a:gd name="T59" fmla="*/ 2147483647 h 181"/>
                <a:gd name="T60" fmla="*/ 2147483647 w 301"/>
                <a:gd name="T61" fmla="*/ 2147483647 h 181"/>
                <a:gd name="T62" fmla="*/ 2147483647 w 301"/>
                <a:gd name="T63" fmla="*/ 2147483647 h 181"/>
                <a:gd name="T64" fmla="*/ 2147483647 w 301"/>
                <a:gd name="T65" fmla="*/ 2147483647 h 181"/>
                <a:gd name="T66" fmla="*/ 2147483647 w 301"/>
                <a:gd name="T67" fmla="*/ 2147483647 h 181"/>
                <a:gd name="T68" fmla="*/ 2147483647 w 301"/>
                <a:gd name="T69" fmla="*/ 2147483647 h 181"/>
                <a:gd name="T70" fmla="*/ 2147483647 w 301"/>
                <a:gd name="T71" fmla="*/ 2147483647 h 181"/>
                <a:gd name="T72" fmla="*/ 2147483647 w 301"/>
                <a:gd name="T73" fmla="*/ 2147483647 h 181"/>
                <a:gd name="T74" fmla="*/ 2147483647 w 301"/>
                <a:gd name="T75" fmla="*/ 2147483647 h 181"/>
                <a:gd name="T76" fmla="*/ 2147483647 w 301"/>
                <a:gd name="T77" fmla="*/ 2147483647 h 181"/>
                <a:gd name="T78" fmla="*/ 2147483647 w 301"/>
                <a:gd name="T79" fmla="*/ 2147483647 h 181"/>
                <a:gd name="T80" fmla="*/ 2147483647 w 301"/>
                <a:gd name="T81" fmla="*/ 2147483647 h 181"/>
                <a:gd name="T82" fmla="*/ 2147483647 w 301"/>
                <a:gd name="T83" fmla="*/ 2147483647 h 181"/>
                <a:gd name="T84" fmla="*/ 2147483647 w 301"/>
                <a:gd name="T85" fmla="*/ 2147483647 h 181"/>
                <a:gd name="T86" fmla="*/ 2147483647 w 301"/>
                <a:gd name="T87" fmla="*/ 2147483647 h 181"/>
                <a:gd name="T88" fmla="*/ 2147483647 w 301"/>
                <a:gd name="T89" fmla="*/ 2147483647 h 181"/>
                <a:gd name="T90" fmla="*/ 2147483647 w 301"/>
                <a:gd name="T91" fmla="*/ 2147483647 h 181"/>
                <a:gd name="T92" fmla="*/ 2147483647 w 301"/>
                <a:gd name="T93" fmla="*/ 2147483647 h 181"/>
                <a:gd name="T94" fmla="*/ 2147483647 w 301"/>
                <a:gd name="T95" fmla="*/ 2147483647 h 181"/>
                <a:gd name="T96" fmla="*/ 2147483647 w 301"/>
                <a:gd name="T97" fmla="*/ 2147483647 h 181"/>
                <a:gd name="T98" fmla="*/ 2147483647 w 301"/>
                <a:gd name="T99" fmla="*/ 2147483647 h 181"/>
                <a:gd name="T100" fmla="*/ 2147483647 w 301"/>
                <a:gd name="T101" fmla="*/ 2147483647 h 181"/>
                <a:gd name="T102" fmla="*/ 2147483647 w 301"/>
                <a:gd name="T103" fmla="*/ 2147483647 h 181"/>
                <a:gd name="T104" fmla="*/ 2147483647 w 301"/>
                <a:gd name="T105" fmla="*/ 2147483647 h 181"/>
                <a:gd name="T106" fmla="*/ 2147483647 w 301"/>
                <a:gd name="T107" fmla="*/ 0 h 181"/>
                <a:gd name="T108" fmla="*/ 2147483647 w 301"/>
                <a:gd name="T109" fmla="*/ 2147483647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1" name="Freeform 809"/>
            <p:cNvSpPr>
              <a:spLocks/>
            </p:cNvSpPr>
            <p:nvPr/>
          </p:nvSpPr>
          <p:spPr bwMode="auto">
            <a:xfrm>
              <a:off x="2766268" y="2354008"/>
              <a:ext cx="583193" cy="445427"/>
            </a:xfrm>
            <a:custGeom>
              <a:avLst/>
              <a:gdLst>
                <a:gd name="T0" fmla="*/ 2147483647 w 418"/>
                <a:gd name="T1" fmla="*/ 2147483647 h 418"/>
                <a:gd name="T2" fmla="*/ 2147483647 w 418"/>
                <a:gd name="T3" fmla="*/ 2147483647 h 418"/>
                <a:gd name="T4" fmla="*/ 2147483647 w 418"/>
                <a:gd name="T5" fmla="*/ 2147483647 h 418"/>
                <a:gd name="T6" fmla="*/ 2147483647 w 418"/>
                <a:gd name="T7" fmla="*/ 2147483647 h 418"/>
                <a:gd name="T8" fmla="*/ 2147483647 w 418"/>
                <a:gd name="T9" fmla="*/ 2147483647 h 418"/>
                <a:gd name="T10" fmla="*/ 2147483647 w 418"/>
                <a:gd name="T11" fmla="*/ 2147483647 h 418"/>
                <a:gd name="T12" fmla="*/ 2147483647 w 418"/>
                <a:gd name="T13" fmla="*/ 2147483647 h 418"/>
                <a:gd name="T14" fmla="*/ 2147483647 w 418"/>
                <a:gd name="T15" fmla="*/ 2147483647 h 418"/>
                <a:gd name="T16" fmla="*/ 2147483647 w 418"/>
                <a:gd name="T17" fmla="*/ 2147483647 h 418"/>
                <a:gd name="T18" fmla="*/ 2147483647 w 418"/>
                <a:gd name="T19" fmla="*/ 2147483647 h 418"/>
                <a:gd name="T20" fmla="*/ 2147483647 w 418"/>
                <a:gd name="T21" fmla="*/ 2147483647 h 418"/>
                <a:gd name="T22" fmla="*/ 2147483647 w 418"/>
                <a:gd name="T23" fmla="*/ 2147483647 h 418"/>
                <a:gd name="T24" fmla="*/ 2147483647 w 418"/>
                <a:gd name="T25" fmla="*/ 2147483647 h 418"/>
                <a:gd name="T26" fmla="*/ 2147483647 w 418"/>
                <a:gd name="T27" fmla="*/ 2147483647 h 418"/>
                <a:gd name="T28" fmla="*/ 2147483647 w 418"/>
                <a:gd name="T29" fmla="*/ 2147483647 h 418"/>
                <a:gd name="T30" fmla="*/ 2147483647 w 418"/>
                <a:gd name="T31" fmla="*/ 2147483647 h 418"/>
                <a:gd name="T32" fmla="*/ 2147483647 w 418"/>
                <a:gd name="T33" fmla="*/ 2147483647 h 418"/>
                <a:gd name="T34" fmla="*/ 2147483647 w 418"/>
                <a:gd name="T35" fmla="*/ 2147483647 h 418"/>
                <a:gd name="T36" fmla="*/ 2147483647 w 418"/>
                <a:gd name="T37" fmla="*/ 2147483647 h 418"/>
                <a:gd name="T38" fmla="*/ 2147483647 w 418"/>
                <a:gd name="T39" fmla="*/ 2147483647 h 418"/>
                <a:gd name="T40" fmla="*/ 2147483647 w 418"/>
                <a:gd name="T41" fmla="*/ 2147483647 h 418"/>
                <a:gd name="T42" fmla="*/ 2147483647 w 418"/>
                <a:gd name="T43" fmla="*/ 2147483647 h 418"/>
                <a:gd name="T44" fmla="*/ 2147483647 w 418"/>
                <a:gd name="T45" fmla="*/ 2147483647 h 418"/>
                <a:gd name="T46" fmla="*/ 2147483647 w 418"/>
                <a:gd name="T47" fmla="*/ 2147483647 h 418"/>
                <a:gd name="T48" fmla="*/ 2147483647 w 418"/>
                <a:gd name="T49" fmla="*/ 2147483647 h 418"/>
                <a:gd name="T50" fmla="*/ 2147483647 w 418"/>
                <a:gd name="T51" fmla="*/ 2147483647 h 418"/>
                <a:gd name="T52" fmla="*/ 2147483647 w 418"/>
                <a:gd name="T53" fmla="*/ 2147483647 h 418"/>
                <a:gd name="T54" fmla="*/ 2147483647 w 418"/>
                <a:gd name="T55" fmla="*/ 2147483647 h 418"/>
                <a:gd name="T56" fmla="*/ 2147483647 w 418"/>
                <a:gd name="T57" fmla="*/ 2147483647 h 418"/>
                <a:gd name="T58" fmla="*/ 2147483647 w 418"/>
                <a:gd name="T59" fmla="*/ 2147483647 h 418"/>
                <a:gd name="T60" fmla="*/ 2147483647 w 418"/>
                <a:gd name="T61" fmla="*/ 2147483647 h 418"/>
                <a:gd name="T62" fmla="*/ 2147483647 w 418"/>
                <a:gd name="T63" fmla="*/ 2147483647 h 418"/>
                <a:gd name="T64" fmla="*/ 2147483647 w 418"/>
                <a:gd name="T65" fmla="*/ 2147483647 h 418"/>
                <a:gd name="T66" fmla="*/ 2147483647 w 418"/>
                <a:gd name="T67" fmla="*/ 2147483647 h 418"/>
                <a:gd name="T68" fmla="*/ 2147483647 w 418"/>
                <a:gd name="T69" fmla="*/ 2147483647 h 418"/>
                <a:gd name="T70" fmla="*/ 2147483647 w 418"/>
                <a:gd name="T71" fmla="*/ 2147483647 h 418"/>
                <a:gd name="T72" fmla="*/ 2147483647 w 418"/>
                <a:gd name="T73" fmla="*/ 2147483647 h 418"/>
                <a:gd name="T74" fmla="*/ 2147483647 w 418"/>
                <a:gd name="T75" fmla="*/ 2147483647 h 418"/>
                <a:gd name="T76" fmla="*/ 2147483647 w 418"/>
                <a:gd name="T77" fmla="*/ 2147483647 h 418"/>
                <a:gd name="T78" fmla="*/ 2147483647 w 418"/>
                <a:gd name="T79" fmla="*/ 2147483647 h 418"/>
                <a:gd name="T80" fmla="*/ 2147483647 w 418"/>
                <a:gd name="T81" fmla="*/ 2147483647 h 418"/>
                <a:gd name="T82" fmla="*/ 2147483647 w 418"/>
                <a:gd name="T83" fmla="*/ 2147483647 h 418"/>
                <a:gd name="T84" fmla="*/ 2147483647 w 418"/>
                <a:gd name="T85" fmla="*/ 2147483647 h 418"/>
                <a:gd name="T86" fmla="*/ 2147483647 w 418"/>
                <a:gd name="T87" fmla="*/ 2147483647 h 418"/>
                <a:gd name="T88" fmla="*/ 2147483647 w 418"/>
                <a:gd name="T89" fmla="*/ 2147483647 h 418"/>
                <a:gd name="T90" fmla="*/ 2147483647 w 418"/>
                <a:gd name="T91" fmla="*/ 2147483647 h 418"/>
                <a:gd name="T92" fmla="*/ 2147483647 w 418"/>
                <a:gd name="T93" fmla="*/ 2147483647 h 418"/>
                <a:gd name="T94" fmla="*/ 2147483647 w 418"/>
                <a:gd name="T95" fmla="*/ 2147483647 h 418"/>
                <a:gd name="T96" fmla="*/ 2147483647 w 418"/>
                <a:gd name="T97" fmla="*/ 2147483647 h 418"/>
                <a:gd name="T98" fmla="*/ 2147483647 w 418"/>
                <a:gd name="T99" fmla="*/ 2147483647 h 418"/>
                <a:gd name="T100" fmla="*/ 2147483647 w 418"/>
                <a:gd name="T101" fmla="*/ 2147483647 h 418"/>
                <a:gd name="T102" fmla="*/ 2147483647 w 418"/>
                <a:gd name="T103" fmla="*/ 2147483647 h 418"/>
                <a:gd name="T104" fmla="*/ 2147483647 w 418"/>
                <a:gd name="T105" fmla="*/ 2147483647 h 418"/>
                <a:gd name="T106" fmla="*/ 2147483647 w 418"/>
                <a:gd name="T107" fmla="*/ 2147483647 h 418"/>
                <a:gd name="T108" fmla="*/ 2147483647 w 418"/>
                <a:gd name="T109" fmla="*/ 2147483647 h 418"/>
                <a:gd name="T110" fmla="*/ 2147483647 w 418"/>
                <a:gd name="T111" fmla="*/ 2147483647 h 418"/>
                <a:gd name="T112" fmla="*/ 2147483647 w 418"/>
                <a:gd name="T113" fmla="*/ 2147483647 h 418"/>
                <a:gd name="T114" fmla="*/ 2147483647 w 418"/>
                <a:gd name="T115" fmla="*/ 2147483647 h 418"/>
                <a:gd name="T116" fmla="*/ 2147483647 w 418"/>
                <a:gd name="T117" fmla="*/ 2147483647 h 418"/>
                <a:gd name="T118" fmla="*/ 2147483647 w 418"/>
                <a:gd name="T119" fmla="*/ 2147483647 h 418"/>
                <a:gd name="T120" fmla="*/ 2147483647 w 418"/>
                <a:gd name="T121" fmla="*/ 2147483647 h 418"/>
                <a:gd name="T122" fmla="*/ 2147483647 w 418"/>
                <a:gd name="T123" fmla="*/ 2147483647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2" name="Freeform 810"/>
            <p:cNvSpPr>
              <a:spLocks/>
            </p:cNvSpPr>
            <p:nvPr/>
          </p:nvSpPr>
          <p:spPr bwMode="auto">
            <a:xfrm>
              <a:off x="3335347" y="2456908"/>
              <a:ext cx="130122" cy="331251"/>
            </a:xfrm>
            <a:custGeom>
              <a:avLst/>
              <a:gdLst>
                <a:gd name="T0" fmla="*/ 2147483647 w 93"/>
                <a:gd name="T1" fmla="*/ 2147483647 h 310"/>
                <a:gd name="T2" fmla="*/ 2147483647 w 93"/>
                <a:gd name="T3" fmla="*/ 2147483647 h 310"/>
                <a:gd name="T4" fmla="*/ 2147483647 w 93"/>
                <a:gd name="T5" fmla="*/ 2147483647 h 310"/>
                <a:gd name="T6" fmla="*/ 2147483647 w 93"/>
                <a:gd name="T7" fmla="*/ 2147483647 h 310"/>
                <a:gd name="T8" fmla="*/ 2147483647 w 93"/>
                <a:gd name="T9" fmla="*/ 2147483647 h 310"/>
                <a:gd name="T10" fmla="*/ 2147483647 w 93"/>
                <a:gd name="T11" fmla="*/ 2147483647 h 310"/>
                <a:gd name="T12" fmla="*/ 2147483647 w 93"/>
                <a:gd name="T13" fmla="*/ 2147483647 h 310"/>
                <a:gd name="T14" fmla="*/ 2147483647 w 93"/>
                <a:gd name="T15" fmla="*/ 2147483647 h 310"/>
                <a:gd name="T16" fmla="*/ 2147483647 w 93"/>
                <a:gd name="T17" fmla="*/ 0 h 310"/>
                <a:gd name="T18" fmla="*/ 2147483647 w 93"/>
                <a:gd name="T19" fmla="*/ 2147483647 h 310"/>
                <a:gd name="T20" fmla="*/ 2147483647 w 93"/>
                <a:gd name="T21" fmla="*/ 2147483647 h 310"/>
                <a:gd name="T22" fmla="*/ 2147483647 w 93"/>
                <a:gd name="T23" fmla="*/ 2147483647 h 310"/>
                <a:gd name="T24" fmla="*/ 0 w 93"/>
                <a:gd name="T25" fmla="*/ 2147483647 h 310"/>
                <a:gd name="T26" fmla="*/ 2147483647 w 93"/>
                <a:gd name="T27" fmla="*/ 2147483647 h 310"/>
                <a:gd name="T28" fmla="*/ 2147483647 w 93"/>
                <a:gd name="T29" fmla="*/ 2147483647 h 310"/>
                <a:gd name="T30" fmla="*/ 2147483647 w 93"/>
                <a:gd name="T31" fmla="*/ 2147483647 h 310"/>
                <a:gd name="T32" fmla="*/ 2147483647 w 93"/>
                <a:gd name="T33" fmla="*/ 2147483647 h 310"/>
                <a:gd name="T34" fmla="*/ 2147483647 w 93"/>
                <a:gd name="T35" fmla="*/ 2147483647 h 310"/>
                <a:gd name="T36" fmla="*/ 2147483647 w 93"/>
                <a:gd name="T37" fmla="*/ 2147483647 h 310"/>
                <a:gd name="T38" fmla="*/ 2147483647 w 93"/>
                <a:gd name="T39" fmla="*/ 2147483647 h 310"/>
                <a:gd name="T40" fmla="*/ 2147483647 w 93"/>
                <a:gd name="T41" fmla="*/ 2147483647 h 310"/>
                <a:gd name="T42" fmla="*/ 2147483647 w 93"/>
                <a:gd name="T43" fmla="*/ 2147483647 h 310"/>
                <a:gd name="T44" fmla="*/ 2147483647 w 93"/>
                <a:gd name="T45" fmla="*/ 2147483647 h 310"/>
                <a:gd name="T46" fmla="*/ 2147483647 w 93"/>
                <a:gd name="T47" fmla="*/ 2147483647 h 310"/>
                <a:gd name="T48" fmla="*/ 2147483647 w 93"/>
                <a:gd name="T49" fmla="*/ 2147483647 h 310"/>
                <a:gd name="T50" fmla="*/ 2147483647 w 93"/>
                <a:gd name="T51" fmla="*/ 2147483647 h 310"/>
                <a:gd name="T52" fmla="*/ 2147483647 w 93"/>
                <a:gd name="T53" fmla="*/ 2147483647 h 310"/>
                <a:gd name="T54" fmla="*/ 2147483647 w 93"/>
                <a:gd name="T55" fmla="*/ 2147483647 h 310"/>
                <a:gd name="T56" fmla="*/ 2147483647 w 93"/>
                <a:gd name="T57" fmla="*/ 2147483647 h 310"/>
                <a:gd name="T58" fmla="*/ 2147483647 w 93"/>
                <a:gd name="T59" fmla="*/ 2147483647 h 310"/>
                <a:gd name="T60" fmla="*/ 2147483647 w 93"/>
                <a:gd name="T61" fmla="*/ 2147483647 h 310"/>
                <a:gd name="T62" fmla="*/ 2147483647 w 93"/>
                <a:gd name="T63" fmla="*/ 2147483647 h 310"/>
                <a:gd name="T64" fmla="*/ 2147483647 w 93"/>
                <a:gd name="T65" fmla="*/ 2147483647 h 310"/>
                <a:gd name="T66" fmla="*/ 2147483647 w 93"/>
                <a:gd name="T67" fmla="*/ 2147483647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3" name="Freeform 811"/>
            <p:cNvSpPr>
              <a:spLocks/>
            </p:cNvSpPr>
            <p:nvPr/>
          </p:nvSpPr>
          <p:spPr bwMode="auto">
            <a:xfrm>
              <a:off x="3131546" y="2407572"/>
              <a:ext cx="211643" cy="112767"/>
            </a:xfrm>
            <a:custGeom>
              <a:avLst/>
              <a:gdLst>
                <a:gd name="T0" fmla="*/ 2147483647 w 152"/>
                <a:gd name="T1" fmla="*/ 2147483647 h 105"/>
                <a:gd name="T2" fmla="*/ 2147483647 w 152"/>
                <a:gd name="T3" fmla="*/ 2147483647 h 105"/>
                <a:gd name="T4" fmla="*/ 2147483647 w 152"/>
                <a:gd name="T5" fmla="*/ 2147483647 h 105"/>
                <a:gd name="T6" fmla="*/ 2147483647 w 152"/>
                <a:gd name="T7" fmla="*/ 2147483647 h 105"/>
                <a:gd name="T8" fmla="*/ 2147483647 w 152"/>
                <a:gd name="T9" fmla="*/ 2147483647 h 105"/>
                <a:gd name="T10" fmla="*/ 2147483647 w 152"/>
                <a:gd name="T11" fmla="*/ 2147483647 h 105"/>
                <a:gd name="T12" fmla="*/ 2147483647 w 152"/>
                <a:gd name="T13" fmla="*/ 2147483647 h 105"/>
                <a:gd name="T14" fmla="*/ 2147483647 w 152"/>
                <a:gd name="T15" fmla="*/ 2147483647 h 105"/>
                <a:gd name="T16" fmla="*/ 2147483647 w 152"/>
                <a:gd name="T17" fmla="*/ 2147483647 h 105"/>
                <a:gd name="T18" fmla="*/ 2147483647 w 152"/>
                <a:gd name="T19" fmla="*/ 2147483647 h 105"/>
                <a:gd name="T20" fmla="*/ 2147483647 w 152"/>
                <a:gd name="T21" fmla="*/ 2147483647 h 105"/>
                <a:gd name="T22" fmla="*/ 2147483647 w 152"/>
                <a:gd name="T23" fmla="*/ 2147483647 h 105"/>
                <a:gd name="T24" fmla="*/ 2147483647 w 152"/>
                <a:gd name="T25" fmla="*/ 0 h 105"/>
                <a:gd name="T26" fmla="*/ 2147483647 w 152"/>
                <a:gd name="T27" fmla="*/ 0 h 105"/>
                <a:gd name="T28" fmla="*/ 2147483647 w 152"/>
                <a:gd name="T29" fmla="*/ 2147483647 h 105"/>
                <a:gd name="T30" fmla="*/ 2147483647 w 152"/>
                <a:gd name="T31" fmla="*/ 2147483647 h 105"/>
                <a:gd name="T32" fmla="*/ 2147483647 w 152"/>
                <a:gd name="T33" fmla="*/ 2147483647 h 105"/>
                <a:gd name="T34" fmla="*/ 2147483647 w 152"/>
                <a:gd name="T35" fmla="*/ 2147483647 h 105"/>
                <a:gd name="T36" fmla="*/ 2147483647 w 152"/>
                <a:gd name="T37" fmla="*/ 2147483647 h 105"/>
                <a:gd name="T38" fmla="*/ 2147483647 w 152"/>
                <a:gd name="T39" fmla="*/ 2147483647 h 105"/>
                <a:gd name="T40" fmla="*/ 2147483647 w 152"/>
                <a:gd name="T41" fmla="*/ 2147483647 h 105"/>
                <a:gd name="T42" fmla="*/ 2147483647 w 152"/>
                <a:gd name="T43" fmla="*/ 2147483647 h 105"/>
                <a:gd name="T44" fmla="*/ 2147483647 w 152"/>
                <a:gd name="T45" fmla="*/ 2147483647 h 105"/>
                <a:gd name="T46" fmla="*/ 0 w 152"/>
                <a:gd name="T47" fmla="*/ 2147483647 h 105"/>
                <a:gd name="T48" fmla="*/ 2147483647 w 152"/>
                <a:gd name="T49" fmla="*/ 2147483647 h 105"/>
                <a:gd name="T50" fmla="*/ 2147483647 w 152"/>
                <a:gd name="T51" fmla="*/ 2147483647 h 105"/>
                <a:gd name="T52" fmla="*/ 2147483647 w 152"/>
                <a:gd name="T53" fmla="*/ 2147483647 h 105"/>
                <a:gd name="T54" fmla="*/ 2147483647 w 152"/>
                <a:gd name="T55" fmla="*/ 2147483647 h 105"/>
                <a:gd name="T56" fmla="*/ 2147483647 w 152"/>
                <a:gd name="T57" fmla="*/ 2147483647 h 105"/>
                <a:gd name="T58" fmla="*/ 2147483647 w 152"/>
                <a:gd name="T59" fmla="*/ 2147483647 h 105"/>
                <a:gd name="T60" fmla="*/ 2147483647 w 152"/>
                <a:gd name="T61" fmla="*/ 2147483647 h 105"/>
                <a:gd name="T62" fmla="*/ 2147483647 w 152"/>
                <a:gd name="T63" fmla="*/ 2147483647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4" name="Freeform 812"/>
            <p:cNvSpPr>
              <a:spLocks/>
            </p:cNvSpPr>
            <p:nvPr/>
          </p:nvSpPr>
          <p:spPr bwMode="auto">
            <a:xfrm>
              <a:off x="2932443" y="2406160"/>
              <a:ext cx="89360" cy="85984"/>
            </a:xfrm>
            <a:custGeom>
              <a:avLst/>
              <a:gdLst>
                <a:gd name="T0" fmla="*/ 2147483647 w 64"/>
                <a:gd name="T1" fmla="*/ 2147483647 h 79"/>
                <a:gd name="T2" fmla="*/ 2147483647 w 64"/>
                <a:gd name="T3" fmla="*/ 2147483647 h 79"/>
                <a:gd name="T4" fmla="*/ 2147483647 w 64"/>
                <a:gd name="T5" fmla="*/ 2147483647 h 79"/>
                <a:gd name="T6" fmla="*/ 2147483647 w 64"/>
                <a:gd name="T7" fmla="*/ 2147483647 h 79"/>
                <a:gd name="T8" fmla="*/ 2147483647 w 64"/>
                <a:gd name="T9" fmla="*/ 2147483647 h 79"/>
                <a:gd name="T10" fmla="*/ 2147483647 w 64"/>
                <a:gd name="T11" fmla="*/ 2147483647 h 79"/>
                <a:gd name="T12" fmla="*/ 2147483647 w 64"/>
                <a:gd name="T13" fmla="*/ 2147483647 h 79"/>
                <a:gd name="T14" fmla="*/ 2147483647 w 64"/>
                <a:gd name="T15" fmla="*/ 2147483647 h 79"/>
                <a:gd name="T16" fmla="*/ 2147483647 w 64"/>
                <a:gd name="T17" fmla="*/ 2147483647 h 79"/>
                <a:gd name="T18" fmla="*/ 2147483647 w 64"/>
                <a:gd name="T19" fmla="*/ 2147483647 h 79"/>
                <a:gd name="T20" fmla="*/ 2147483647 w 64"/>
                <a:gd name="T21" fmla="*/ 2147483647 h 79"/>
                <a:gd name="T22" fmla="*/ 2147483647 w 64"/>
                <a:gd name="T23" fmla="*/ 2147483647 h 79"/>
                <a:gd name="T24" fmla="*/ 2147483647 w 64"/>
                <a:gd name="T25" fmla="*/ 2147483647 h 79"/>
                <a:gd name="T26" fmla="*/ 2147483647 w 64"/>
                <a:gd name="T27" fmla="*/ 2147483647 h 79"/>
                <a:gd name="T28" fmla="*/ 2147483647 w 64"/>
                <a:gd name="T29" fmla="*/ 2147483647 h 79"/>
                <a:gd name="T30" fmla="*/ 2147483647 w 64"/>
                <a:gd name="T31" fmla="*/ 2147483647 h 79"/>
                <a:gd name="T32" fmla="*/ 2147483647 w 64"/>
                <a:gd name="T33" fmla="*/ 2147483647 h 79"/>
                <a:gd name="T34" fmla="*/ 2147483647 w 64"/>
                <a:gd name="T35" fmla="*/ 2147483647 h 79"/>
                <a:gd name="T36" fmla="*/ 2147483647 w 64"/>
                <a:gd name="T37" fmla="*/ 2147483647 h 79"/>
                <a:gd name="T38" fmla="*/ 2147483647 w 64"/>
                <a:gd name="T39" fmla="*/ 2147483647 h 79"/>
                <a:gd name="T40" fmla="*/ 2147483647 w 64"/>
                <a:gd name="T41" fmla="*/ 2147483647 h 79"/>
                <a:gd name="T42" fmla="*/ 2147483647 w 64"/>
                <a:gd name="T43" fmla="*/ 2147483647 h 79"/>
                <a:gd name="T44" fmla="*/ 2147483647 w 64"/>
                <a:gd name="T45" fmla="*/ 2147483647 h 79"/>
                <a:gd name="T46" fmla="*/ 2147483647 w 64"/>
                <a:gd name="T47" fmla="*/ 2147483647 h 79"/>
                <a:gd name="T48" fmla="*/ 2147483647 w 64"/>
                <a:gd name="T49" fmla="*/ 2147483647 h 79"/>
                <a:gd name="T50" fmla="*/ 2147483647 w 64"/>
                <a:gd name="T51" fmla="*/ 2147483647 h 79"/>
                <a:gd name="T52" fmla="*/ 2147483647 w 64"/>
                <a:gd name="T53" fmla="*/ 2147483647 h 79"/>
                <a:gd name="T54" fmla="*/ 2147483647 w 64"/>
                <a:gd name="T55" fmla="*/ 2147483647 h 79"/>
                <a:gd name="T56" fmla="*/ 2147483647 w 64"/>
                <a:gd name="T57" fmla="*/ 2147483647 h 79"/>
                <a:gd name="T58" fmla="*/ 2147483647 w 64"/>
                <a:gd name="T59" fmla="*/ 2147483647 h 79"/>
                <a:gd name="T60" fmla="*/ 2147483647 w 64"/>
                <a:gd name="T61" fmla="*/ 2147483647 h 79"/>
                <a:gd name="T62" fmla="*/ 2147483647 w 64"/>
                <a:gd name="T63" fmla="*/ 2147483647 h 79"/>
                <a:gd name="T64" fmla="*/ 2147483647 w 64"/>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5" name="Freeform 813"/>
            <p:cNvSpPr>
              <a:spLocks/>
            </p:cNvSpPr>
            <p:nvPr/>
          </p:nvSpPr>
          <p:spPr bwMode="auto">
            <a:xfrm>
              <a:off x="2932443" y="2444221"/>
              <a:ext cx="14108" cy="7049"/>
            </a:xfrm>
            <a:custGeom>
              <a:avLst/>
              <a:gdLst>
                <a:gd name="T0" fmla="*/ 2147483647 w 10"/>
                <a:gd name="T1" fmla="*/ 2147483647 h 6"/>
                <a:gd name="T2" fmla="*/ 2147483647 w 10"/>
                <a:gd name="T3" fmla="*/ 2147483647 h 6"/>
                <a:gd name="T4" fmla="*/ 2147483647 w 10"/>
                <a:gd name="T5" fmla="*/ 2147483647 h 6"/>
                <a:gd name="T6" fmla="*/ 2147483647 w 10"/>
                <a:gd name="T7" fmla="*/ 2147483647 h 6"/>
                <a:gd name="T8" fmla="*/ 2147483647 w 10"/>
                <a:gd name="T9" fmla="*/ 0 h 6"/>
                <a:gd name="T10" fmla="*/ 0 w 10"/>
                <a:gd name="T11" fmla="*/ 0 h 6"/>
                <a:gd name="T12" fmla="*/ 0 w 10"/>
                <a:gd name="T13" fmla="*/ 2147483647 h 6"/>
                <a:gd name="T14" fmla="*/ 0 w 10"/>
                <a:gd name="T15" fmla="*/ 2147483647 h 6"/>
                <a:gd name="T16" fmla="*/ 0 w 10"/>
                <a:gd name="T17" fmla="*/ 2147483647 h 6"/>
                <a:gd name="T18" fmla="*/ 0 w 10"/>
                <a:gd name="T19" fmla="*/ 2147483647 h 6"/>
                <a:gd name="T20" fmla="*/ 0 w 10"/>
                <a:gd name="T21" fmla="*/ 2147483647 h 6"/>
                <a:gd name="T22" fmla="*/ 0 w 10"/>
                <a:gd name="T23" fmla="*/ 2147483647 h 6"/>
                <a:gd name="T24" fmla="*/ 0 w 10"/>
                <a:gd name="T25" fmla="*/ 2147483647 h 6"/>
                <a:gd name="T26" fmla="*/ 0 w 10"/>
                <a:gd name="T27" fmla="*/ 2147483647 h 6"/>
                <a:gd name="T28" fmla="*/ 2147483647 w 10"/>
                <a:gd name="T29" fmla="*/ 2147483647 h 6"/>
                <a:gd name="T30" fmla="*/ 2147483647 w 10"/>
                <a:gd name="T31" fmla="*/ 2147483647 h 6"/>
                <a:gd name="T32" fmla="*/ 2147483647 w 10"/>
                <a:gd name="T33" fmla="*/ 2147483647 h 6"/>
                <a:gd name="T34" fmla="*/ 2147483647 w 10"/>
                <a:gd name="T35" fmla="*/ 2147483647 h 6"/>
                <a:gd name="T36" fmla="*/ 2147483647 w 10"/>
                <a:gd name="T37" fmla="*/ 2147483647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6" name="Freeform 814"/>
            <p:cNvSpPr>
              <a:spLocks/>
            </p:cNvSpPr>
            <p:nvPr/>
          </p:nvSpPr>
          <p:spPr bwMode="auto">
            <a:xfrm>
              <a:off x="2949687" y="2418849"/>
              <a:ext cx="31354" cy="50745"/>
            </a:xfrm>
            <a:custGeom>
              <a:avLst/>
              <a:gdLst>
                <a:gd name="T0" fmla="*/ 2147483647 w 21"/>
                <a:gd name="T1" fmla="*/ 2147483647 h 48"/>
                <a:gd name="T2" fmla="*/ 2147483647 w 21"/>
                <a:gd name="T3" fmla="*/ 2147483647 h 48"/>
                <a:gd name="T4" fmla="*/ 2147483647 w 21"/>
                <a:gd name="T5" fmla="*/ 2147483647 h 48"/>
                <a:gd name="T6" fmla="*/ 2147483647 w 21"/>
                <a:gd name="T7" fmla="*/ 2147483647 h 48"/>
                <a:gd name="T8" fmla="*/ 2147483647 w 21"/>
                <a:gd name="T9" fmla="*/ 0 h 48"/>
                <a:gd name="T10" fmla="*/ 2147483647 w 21"/>
                <a:gd name="T11" fmla="*/ 2147483647 h 48"/>
                <a:gd name="T12" fmla="*/ 2147483647 w 21"/>
                <a:gd name="T13" fmla="*/ 2147483647 h 48"/>
                <a:gd name="T14" fmla="*/ 0 w 21"/>
                <a:gd name="T15" fmla="*/ 2147483647 h 48"/>
                <a:gd name="T16" fmla="*/ 2147483647 w 21"/>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7" name="Freeform 815"/>
            <p:cNvSpPr>
              <a:spLocks/>
            </p:cNvSpPr>
            <p:nvPr/>
          </p:nvSpPr>
          <p:spPr bwMode="auto">
            <a:xfrm>
              <a:off x="2937148" y="2392064"/>
              <a:ext cx="32923" cy="22554"/>
            </a:xfrm>
            <a:custGeom>
              <a:avLst/>
              <a:gdLst>
                <a:gd name="T0" fmla="*/ 0 w 22"/>
                <a:gd name="T1" fmla="*/ 2147483647 h 21"/>
                <a:gd name="T2" fmla="*/ 0 w 22"/>
                <a:gd name="T3" fmla="*/ 2147483647 h 21"/>
                <a:gd name="T4" fmla="*/ 2147483647 w 22"/>
                <a:gd name="T5" fmla="*/ 2147483647 h 21"/>
                <a:gd name="T6" fmla="*/ 2147483647 w 22"/>
                <a:gd name="T7" fmla="*/ 2147483647 h 21"/>
                <a:gd name="T8" fmla="*/ 2147483647 w 22"/>
                <a:gd name="T9" fmla="*/ 2147483647 h 21"/>
                <a:gd name="T10" fmla="*/ 2147483647 w 22"/>
                <a:gd name="T11" fmla="*/ 2147483647 h 21"/>
                <a:gd name="T12" fmla="*/ 2147483647 w 22"/>
                <a:gd name="T13" fmla="*/ 0 h 21"/>
                <a:gd name="T14" fmla="*/ 2147483647 w 22"/>
                <a:gd name="T15" fmla="*/ 2147483647 h 21"/>
                <a:gd name="T16" fmla="*/ 2147483647 w 22"/>
                <a:gd name="T17" fmla="*/ 2147483647 h 21"/>
                <a:gd name="T18" fmla="*/ 2147483647 w 22"/>
                <a:gd name="T19" fmla="*/ 2147483647 h 21"/>
                <a:gd name="T20" fmla="*/ 2147483647 w 22"/>
                <a:gd name="T21" fmla="*/ 2147483647 h 21"/>
                <a:gd name="T22" fmla="*/ 2147483647 w 22"/>
                <a:gd name="T23" fmla="*/ 2147483647 h 21"/>
                <a:gd name="T24" fmla="*/ 2147483647 w 22"/>
                <a:gd name="T25" fmla="*/ 2147483647 h 21"/>
                <a:gd name="T26" fmla="*/ 2147483647 w 22"/>
                <a:gd name="T27" fmla="*/ 2147483647 h 21"/>
                <a:gd name="T28" fmla="*/ 2147483647 w 22"/>
                <a:gd name="T29" fmla="*/ 2147483647 h 21"/>
                <a:gd name="T30" fmla="*/ 2147483647 w 22"/>
                <a:gd name="T31" fmla="*/ 2147483647 h 21"/>
                <a:gd name="T32" fmla="*/ 2147483647 w 22"/>
                <a:gd name="T33" fmla="*/ 2147483647 h 21"/>
                <a:gd name="T34" fmla="*/ 2147483647 w 22"/>
                <a:gd name="T35" fmla="*/ 2147483647 h 21"/>
                <a:gd name="T36" fmla="*/ 0 w 22"/>
                <a:gd name="T37" fmla="*/ 2147483647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8" name="Freeform 816"/>
            <p:cNvSpPr>
              <a:spLocks/>
            </p:cNvSpPr>
            <p:nvPr/>
          </p:nvSpPr>
          <p:spPr bwMode="auto">
            <a:xfrm>
              <a:off x="2938714" y="2401933"/>
              <a:ext cx="31354" cy="9868"/>
            </a:xfrm>
            <a:custGeom>
              <a:avLst/>
              <a:gdLst>
                <a:gd name="T0" fmla="*/ 0 w 21"/>
                <a:gd name="T1" fmla="*/ 2147483647 h 9"/>
                <a:gd name="T2" fmla="*/ 2147483647 w 21"/>
                <a:gd name="T3" fmla="*/ 2147483647 h 9"/>
                <a:gd name="T4" fmla="*/ 2147483647 w 21"/>
                <a:gd name="T5" fmla="*/ 2147483647 h 9"/>
                <a:gd name="T6" fmla="*/ 2147483647 w 21"/>
                <a:gd name="T7" fmla="*/ 2147483647 h 9"/>
                <a:gd name="T8" fmla="*/ 2147483647 w 21"/>
                <a:gd name="T9" fmla="*/ 2147483647 h 9"/>
                <a:gd name="T10" fmla="*/ 2147483647 w 21"/>
                <a:gd name="T11" fmla="*/ 2147483647 h 9"/>
                <a:gd name="T12" fmla="*/ 2147483647 w 21"/>
                <a:gd name="T13" fmla="*/ 2147483647 h 9"/>
                <a:gd name="T14" fmla="*/ 2147483647 w 21"/>
                <a:gd name="T15" fmla="*/ 2147483647 h 9"/>
                <a:gd name="T16" fmla="*/ 2147483647 w 21"/>
                <a:gd name="T17" fmla="*/ 0 h 9"/>
                <a:gd name="T18" fmla="*/ 2147483647 w 21"/>
                <a:gd name="T19" fmla="*/ 2147483647 h 9"/>
                <a:gd name="T20" fmla="*/ 2147483647 w 21"/>
                <a:gd name="T21" fmla="*/ 2147483647 h 9"/>
                <a:gd name="T22" fmla="*/ 2147483647 w 21"/>
                <a:gd name="T23" fmla="*/ 2147483647 h 9"/>
                <a:gd name="T24" fmla="*/ 2147483647 w 21"/>
                <a:gd name="T25" fmla="*/ 2147483647 h 9"/>
                <a:gd name="T26" fmla="*/ 2147483647 w 21"/>
                <a:gd name="T27" fmla="*/ 2147483647 h 9"/>
                <a:gd name="T28" fmla="*/ 2147483647 w 21"/>
                <a:gd name="T29" fmla="*/ 2147483647 h 9"/>
                <a:gd name="T30" fmla="*/ 2147483647 w 21"/>
                <a:gd name="T31" fmla="*/ 2147483647 h 9"/>
                <a:gd name="T32" fmla="*/ 0 w 21"/>
                <a:gd name="T33" fmla="*/ 214748364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79" name="Freeform 817"/>
            <p:cNvSpPr>
              <a:spLocks/>
            </p:cNvSpPr>
            <p:nvPr/>
          </p:nvSpPr>
          <p:spPr bwMode="auto">
            <a:xfrm>
              <a:off x="2984179" y="2392068"/>
              <a:ext cx="32923" cy="18323"/>
            </a:xfrm>
            <a:custGeom>
              <a:avLst/>
              <a:gdLst>
                <a:gd name="T0" fmla="*/ 0 w 24"/>
                <a:gd name="T1" fmla="*/ 2147483647 h 17"/>
                <a:gd name="T2" fmla="*/ 0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0" name="Freeform 818"/>
            <p:cNvSpPr>
              <a:spLocks/>
            </p:cNvSpPr>
            <p:nvPr/>
          </p:nvSpPr>
          <p:spPr bwMode="auto">
            <a:xfrm>
              <a:off x="2990451" y="2399115"/>
              <a:ext cx="26651" cy="11277"/>
            </a:xfrm>
            <a:custGeom>
              <a:avLst/>
              <a:gdLst>
                <a:gd name="T0" fmla="*/ 0 w 20"/>
                <a:gd name="T1" fmla="*/ 0 h 11"/>
                <a:gd name="T2" fmla="*/ 0 w 20"/>
                <a:gd name="T3" fmla="*/ 0 h 11"/>
                <a:gd name="T4" fmla="*/ 2147483647 w 20"/>
                <a:gd name="T5" fmla="*/ 2147483647 h 11"/>
                <a:gd name="T6" fmla="*/ 2147483647 w 20"/>
                <a:gd name="T7" fmla="*/ 2147483647 h 11"/>
                <a:gd name="T8" fmla="*/ 2147483647 w 20"/>
                <a:gd name="T9" fmla="*/ 2147483647 h 11"/>
                <a:gd name="T10" fmla="*/ 2147483647 w 20"/>
                <a:gd name="T11" fmla="*/ 2147483647 h 11"/>
                <a:gd name="T12" fmla="*/ 2147483647 w 20"/>
                <a:gd name="T13" fmla="*/ 2147483647 h 11"/>
                <a:gd name="T14" fmla="*/ 2147483647 w 20"/>
                <a:gd name="T15" fmla="*/ 2147483647 h 11"/>
                <a:gd name="T16" fmla="*/ 2147483647 w 20"/>
                <a:gd name="T17" fmla="*/ 2147483647 h 11"/>
                <a:gd name="T18" fmla="*/ 2147483647 w 20"/>
                <a:gd name="T19" fmla="*/ 2147483647 h 11"/>
                <a:gd name="T20" fmla="*/ 2147483647 w 20"/>
                <a:gd name="T21" fmla="*/ 2147483647 h 11"/>
                <a:gd name="T22" fmla="*/ 2147483647 w 20"/>
                <a:gd name="T23" fmla="*/ 2147483647 h 11"/>
                <a:gd name="T24" fmla="*/ 2147483647 w 20"/>
                <a:gd name="T25" fmla="*/ 2147483647 h 11"/>
                <a:gd name="T26" fmla="*/ 2147483647 w 20"/>
                <a:gd name="T27" fmla="*/ 2147483647 h 11"/>
                <a:gd name="T28" fmla="*/ 2147483647 w 20"/>
                <a:gd name="T29" fmla="*/ 2147483647 h 11"/>
                <a:gd name="T30" fmla="*/ 2147483647 w 20"/>
                <a:gd name="T31" fmla="*/ 2147483647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1" name="Freeform 819"/>
            <p:cNvSpPr>
              <a:spLocks/>
            </p:cNvSpPr>
            <p:nvPr/>
          </p:nvSpPr>
          <p:spPr bwMode="auto">
            <a:xfrm>
              <a:off x="2949691" y="2485096"/>
              <a:ext cx="15677" cy="19734"/>
            </a:xfrm>
            <a:custGeom>
              <a:avLst/>
              <a:gdLst>
                <a:gd name="T0" fmla="*/ 2147483647 w 11"/>
                <a:gd name="T1" fmla="*/ 0 h 18"/>
                <a:gd name="T2" fmla="*/ 2147483647 w 11"/>
                <a:gd name="T3" fmla="*/ 2147483647 h 18"/>
                <a:gd name="T4" fmla="*/ 2147483647 w 11"/>
                <a:gd name="T5" fmla="*/ 2147483647 h 18"/>
                <a:gd name="T6" fmla="*/ 0 w 11"/>
                <a:gd name="T7" fmla="*/ 2147483647 h 18"/>
                <a:gd name="T8" fmla="*/ 2147483647 w 11"/>
                <a:gd name="T9" fmla="*/ 2147483647 h 18"/>
                <a:gd name="T10" fmla="*/ 2147483647 w 11"/>
                <a:gd name="T11" fmla="*/ 2147483647 h 18"/>
                <a:gd name="T12" fmla="*/ 2147483647 w 11"/>
                <a:gd name="T13" fmla="*/ 2147483647 h 18"/>
                <a:gd name="T14" fmla="*/ 2147483647 w 11"/>
                <a:gd name="T15" fmla="*/ 2147483647 h 18"/>
                <a:gd name="T16" fmla="*/ 2147483647 w 11"/>
                <a:gd name="T17" fmla="*/ 2147483647 h 18"/>
                <a:gd name="T18" fmla="*/ 2147483647 w 11"/>
                <a:gd name="T19" fmla="*/ 2147483647 h 18"/>
                <a:gd name="T20" fmla="*/ 2147483647 w 11"/>
                <a:gd name="T21" fmla="*/ 2147483647 h 18"/>
                <a:gd name="T22" fmla="*/ 2147483647 w 11"/>
                <a:gd name="T23" fmla="*/ 2147483647 h 18"/>
                <a:gd name="T24" fmla="*/ 2147483647 w 11"/>
                <a:gd name="T25" fmla="*/ 2147483647 h 18"/>
                <a:gd name="T26" fmla="*/ 2147483647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2" name="Freeform 820"/>
            <p:cNvSpPr>
              <a:spLocks/>
            </p:cNvSpPr>
            <p:nvPr/>
          </p:nvSpPr>
          <p:spPr bwMode="auto">
            <a:xfrm>
              <a:off x="3002990" y="2469592"/>
              <a:ext cx="17246" cy="19734"/>
            </a:xfrm>
            <a:custGeom>
              <a:avLst/>
              <a:gdLst>
                <a:gd name="T0" fmla="*/ 0 w 12"/>
                <a:gd name="T1" fmla="*/ 2147483647 h 18"/>
                <a:gd name="T2" fmla="*/ 2147483647 w 12"/>
                <a:gd name="T3" fmla="*/ 2147483647 h 18"/>
                <a:gd name="T4" fmla="*/ 2147483647 w 12"/>
                <a:gd name="T5" fmla="*/ 2147483647 h 18"/>
                <a:gd name="T6" fmla="*/ 2147483647 w 12"/>
                <a:gd name="T7" fmla="*/ 2147483647 h 18"/>
                <a:gd name="T8" fmla="*/ 2147483647 w 12"/>
                <a:gd name="T9" fmla="*/ 2147483647 h 18"/>
                <a:gd name="T10" fmla="*/ 2147483647 w 12"/>
                <a:gd name="T11" fmla="*/ 2147483647 h 18"/>
                <a:gd name="T12" fmla="*/ 2147483647 w 12"/>
                <a:gd name="T13" fmla="*/ 2147483647 h 18"/>
                <a:gd name="T14" fmla="*/ 2147483647 w 12"/>
                <a:gd name="T15" fmla="*/ 2147483647 h 18"/>
                <a:gd name="T16" fmla="*/ 2147483647 w 12"/>
                <a:gd name="T17" fmla="*/ 2147483647 h 18"/>
                <a:gd name="T18" fmla="*/ 2147483647 w 12"/>
                <a:gd name="T19" fmla="*/ 2147483647 h 18"/>
                <a:gd name="T20" fmla="*/ 2147483647 w 12"/>
                <a:gd name="T21" fmla="*/ 2147483647 h 18"/>
                <a:gd name="T22" fmla="*/ 2147483647 w 12"/>
                <a:gd name="T23" fmla="*/ 2147483647 h 18"/>
                <a:gd name="T24" fmla="*/ 2147483647 w 12"/>
                <a:gd name="T25" fmla="*/ 0 h 18"/>
                <a:gd name="T26" fmla="*/ 0 w 12"/>
                <a:gd name="T27" fmla="*/ 214748364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3" name="Rectangle 821"/>
            <p:cNvSpPr>
              <a:spLocks noChangeArrowheads="1"/>
            </p:cNvSpPr>
            <p:nvPr/>
          </p:nvSpPr>
          <p:spPr bwMode="auto">
            <a:xfrm>
              <a:off x="2946553" y="2387835"/>
              <a:ext cx="4704" cy="5638"/>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084" name="Freeform 822"/>
            <p:cNvSpPr>
              <a:spLocks/>
            </p:cNvSpPr>
            <p:nvPr/>
          </p:nvSpPr>
          <p:spPr bwMode="auto">
            <a:xfrm>
              <a:off x="3006129" y="2385020"/>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5" name="Freeform 823"/>
            <p:cNvSpPr>
              <a:spLocks/>
            </p:cNvSpPr>
            <p:nvPr/>
          </p:nvSpPr>
          <p:spPr bwMode="auto">
            <a:xfrm>
              <a:off x="3177011" y="2463953"/>
              <a:ext cx="9407" cy="12686"/>
            </a:xfrm>
            <a:custGeom>
              <a:avLst/>
              <a:gdLst>
                <a:gd name="T0" fmla="*/ 2147483647 w 7"/>
                <a:gd name="T1" fmla="*/ 2147483647 h 11"/>
                <a:gd name="T2" fmla="*/ 2147483647 w 7"/>
                <a:gd name="T3" fmla="*/ 2147483647 h 11"/>
                <a:gd name="T4" fmla="*/ 2147483647 w 7"/>
                <a:gd name="T5" fmla="*/ 2147483647 h 11"/>
                <a:gd name="T6" fmla="*/ 2147483647 w 7"/>
                <a:gd name="T7" fmla="*/ 2147483647 h 11"/>
                <a:gd name="T8" fmla="*/ 2147483647 w 7"/>
                <a:gd name="T9" fmla="*/ 2147483647 h 11"/>
                <a:gd name="T10" fmla="*/ 2147483647 w 7"/>
                <a:gd name="T11" fmla="*/ 2147483647 h 11"/>
                <a:gd name="T12" fmla="*/ 2147483647 w 7"/>
                <a:gd name="T13" fmla="*/ 2147483647 h 11"/>
                <a:gd name="T14" fmla="*/ 0 w 7"/>
                <a:gd name="T15" fmla="*/ 2147483647 h 11"/>
                <a:gd name="T16" fmla="*/ 0 w 7"/>
                <a:gd name="T17" fmla="*/ 2147483647 h 11"/>
                <a:gd name="T18" fmla="*/ 0 w 7"/>
                <a:gd name="T19" fmla="*/ 2147483647 h 11"/>
                <a:gd name="T20" fmla="*/ 2147483647 w 7"/>
                <a:gd name="T21" fmla="*/ 2147483647 h 11"/>
                <a:gd name="T22" fmla="*/ 2147483647 w 7"/>
                <a:gd name="T23" fmla="*/ 2147483647 h 11"/>
                <a:gd name="T24" fmla="*/ 2147483647 w 7"/>
                <a:gd name="T25" fmla="*/ 0 h 11"/>
                <a:gd name="T26" fmla="*/ 2147483647 w 7"/>
                <a:gd name="T27" fmla="*/ 2147483647 h 11"/>
                <a:gd name="T28" fmla="*/ 2147483647 w 7"/>
                <a:gd name="T29" fmla="*/ 2147483647 h 11"/>
                <a:gd name="T30" fmla="*/ 2147483647 w 7"/>
                <a:gd name="T31" fmla="*/ 2147483647 h 11"/>
                <a:gd name="T32" fmla="*/ 2147483647 w 7"/>
                <a:gd name="T33" fmla="*/ 214748364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6" name="Freeform 824"/>
            <p:cNvSpPr>
              <a:spLocks/>
            </p:cNvSpPr>
            <p:nvPr/>
          </p:nvSpPr>
          <p:spPr bwMode="auto">
            <a:xfrm>
              <a:off x="3195822" y="2456908"/>
              <a:ext cx="29787" cy="36649"/>
            </a:xfrm>
            <a:custGeom>
              <a:avLst/>
              <a:gdLst>
                <a:gd name="T0" fmla="*/ 2147483647 w 21"/>
                <a:gd name="T1" fmla="*/ 0 h 34"/>
                <a:gd name="T2" fmla="*/ 2147483647 w 21"/>
                <a:gd name="T3" fmla="*/ 2147483647 h 34"/>
                <a:gd name="T4" fmla="*/ 2147483647 w 21"/>
                <a:gd name="T5" fmla="*/ 2147483647 h 34"/>
                <a:gd name="T6" fmla="*/ 2147483647 w 21"/>
                <a:gd name="T7" fmla="*/ 2147483647 h 34"/>
                <a:gd name="T8" fmla="*/ 2147483647 w 21"/>
                <a:gd name="T9" fmla="*/ 2147483647 h 34"/>
                <a:gd name="T10" fmla="*/ 0 w 21"/>
                <a:gd name="T11" fmla="*/ 2147483647 h 34"/>
                <a:gd name="T12" fmla="*/ 0 w 21"/>
                <a:gd name="T13" fmla="*/ 2147483647 h 34"/>
                <a:gd name="T14" fmla="*/ 2147483647 w 21"/>
                <a:gd name="T15" fmla="*/ 2147483647 h 34"/>
                <a:gd name="T16" fmla="*/ 2147483647 w 21"/>
                <a:gd name="T17" fmla="*/ 2147483647 h 34"/>
                <a:gd name="T18" fmla="*/ 2147483647 w 21"/>
                <a:gd name="T19" fmla="*/ 2147483647 h 34"/>
                <a:gd name="T20" fmla="*/ 2147483647 w 21"/>
                <a:gd name="T21" fmla="*/ 2147483647 h 34"/>
                <a:gd name="T22" fmla="*/ 2147483647 w 21"/>
                <a:gd name="T23" fmla="*/ 2147483647 h 34"/>
                <a:gd name="T24" fmla="*/ 2147483647 w 21"/>
                <a:gd name="T25" fmla="*/ 2147483647 h 34"/>
                <a:gd name="T26" fmla="*/ 2147483647 w 21"/>
                <a:gd name="T27" fmla="*/ 2147483647 h 34"/>
                <a:gd name="T28" fmla="*/ 2147483647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7" name="Freeform 825"/>
            <p:cNvSpPr>
              <a:spLocks/>
            </p:cNvSpPr>
            <p:nvPr/>
          </p:nvSpPr>
          <p:spPr bwMode="auto">
            <a:xfrm>
              <a:off x="3236583" y="2492144"/>
              <a:ext cx="15677" cy="5638"/>
            </a:xfrm>
            <a:custGeom>
              <a:avLst/>
              <a:gdLst>
                <a:gd name="T0" fmla="*/ 2147483647 w 12"/>
                <a:gd name="T1" fmla="*/ 2147483647 h 6"/>
                <a:gd name="T2" fmla="*/ 2147483647 w 12"/>
                <a:gd name="T3" fmla="*/ 2147483647 h 6"/>
                <a:gd name="T4" fmla="*/ 2147483647 w 12"/>
                <a:gd name="T5" fmla="*/ 2147483647 h 6"/>
                <a:gd name="T6" fmla="*/ 2147483647 w 12"/>
                <a:gd name="T7" fmla="*/ 2147483647 h 6"/>
                <a:gd name="T8" fmla="*/ 2147483647 w 12"/>
                <a:gd name="T9" fmla="*/ 2147483647 h 6"/>
                <a:gd name="T10" fmla="*/ 2147483647 w 12"/>
                <a:gd name="T11" fmla="*/ 2147483647 h 6"/>
                <a:gd name="T12" fmla="*/ 2147483647 w 12"/>
                <a:gd name="T13" fmla="*/ 2147483647 h 6"/>
                <a:gd name="T14" fmla="*/ 0 w 12"/>
                <a:gd name="T15" fmla="*/ 2147483647 h 6"/>
                <a:gd name="T16" fmla="*/ 0 w 12"/>
                <a:gd name="T17" fmla="*/ 2147483647 h 6"/>
                <a:gd name="T18" fmla="*/ 0 w 12"/>
                <a:gd name="T19" fmla="*/ 2147483647 h 6"/>
                <a:gd name="T20" fmla="*/ 2147483647 w 12"/>
                <a:gd name="T21" fmla="*/ 2147483647 h 6"/>
                <a:gd name="T22" fmla="*/ 2147483647 w 12"/>
                <a:gd name="T23" fmla="*/ 2147483647 h 6"/>
                <a:gd name="T24" fmla="*/ 2147483647 w 12"/>
                <a:gd name="T25" fmla="*/ 0 h 6"/>
                <a:gd name="T26" fmla="*/ 2147483647 w 12"/>
                <a:gd name="T27" fmla="*/ 2147483647 h 6"/>
                <a:gd name="T28" fmla="*/ 2147483647 w 12"/>
                <a:gd name="T29" fmla="*/ 2147483647 h 6"/>
                <a:gd name="T30" fmla="*/ 2147483647 w 12"/>
                <a:gd name="T31" fmla="*/ 2147483647 h 6"/>
                <a:gd name="T32" fmla="*/ 2147483647 w 12"/>
                <a:gd name="T33" fmla="*/ 2147483647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8" name="Freeform 826"/>
            <p:cNvSpPr>
              <a:spLocks/>
            </p:cNvSpPr>
            <p:nvPr/>
          </p:nvSpPr>
          <p:spPr bwMode="auto">
            <a:xfrm>
              <a:off x="3142520" y="2497781"/>
              <a:ext cx="213209" cy="104310"/>
            </a:xfrm>
            <a:custGeom>
              <a:avLst/>
              <a:gdLst>
                <a:gd name="T0" fmla="*/ 2147483647 w 153"/>
                <a:gd name="T1" fmla="*/ 2147483647 h 98"/>
                <a:gd name="T2" fmla="*/ 2147483647 w 153"/>
                <a:gd name="T3" fmla="*/ 2147483647 h 98"/>
                <a:gd name="T4" fmla="*/ 2147483647 w 153"/>
                <a:gd name="T5" fmla="*/ 2147483647 h 98"/>
                <a:gd name="T6" fmla="*/ 2147483647 w 153"/>
                <a:gd name="T7" fmla="*/ 2147483647 h 98"/>
                <a:gd name="T8" fmla="*/ 2147483647 w 153"/>
                <a:gd name="T9" fmla="*/ 2147483647 h 98"/>
                <a:gd name="T10" fmla="*/ 2147483647 w 153"/>
                <a:gd name="T11" fmla="*/ 2147483647 h 98"/>
                <a:gd name="T12" fmla="*/ 2147483647 w 153"/>
                <a:gd name="T13" fmla="*/ 2147483647 h 98"/>
                <a:gd name="T14" fmla="*/ 2147483647 w 153"/>
                <a:gd name="T15" fmla="*/ 2147483647 h 98"/>
                <a:gd name="T16" fmla="*/ 2147483647 w 153"/>
                <a:gd name="T17" fmla="*/ 2147483647 h 98"/>
                <a:gd name="T18" fmla="*/ 2147483647 w 153"/>
                <a:gd name="T19" fmla="*/ 2147483647 h 98"/>
                <a:gd name="T20" fmla="*/ 2147483647 w 153"/>
                <a:gd name="T21" fmla="*/ 2147483647 h 98"/>
                <a:gd name="T22" fmla="*/ 2147483647 w 153"/>
                <a:gd name="T23" fmla="*/ 2147483647 h 98"/>
                <a:gd name="T24" fmla="*/ 2147483647 w 153"/>
                <a:gd name="T25" fmla="*/ 2147483647 h 98"/>
                <a:gd name="T26" fmla="*/ 2147483647 w 153"/>
                <a:gd name="T27" fmla="*/ 2147483647 h 98"/>
                <a:gd name="T28" fmla="*/ 2147483647 w 153"/>
                <a:gd name="T29" fmla="*/ 2147483647 h 98"/>
                <a:gd name="T30" fmla="*/ 2147483647 w 153"/>
                <a:gd name="T31" fmla="*/ 2147483647 h 98"/>
                <a:gd name="T32" fmla="*/ 2147483647 w 153"/>
                <a:gd name="T33" fmla="*/ 2147483647 h 98"/>
                <a:gd name="T34" fmla="*/ 2147483647 w 153"/>
                <a:gd name="T35" fmla="*/ 2147483647 h 98"/>
                <a:gd name="T36" fmla="*/ 2147483647 w 153"/>
                <a:gd name="T37" fmla="*/ 2147483647 h 98"/>
                <a:gd name="T38" fmla="*/ 2147483647 w 153"/>
                <a:gd name="T39" fmla="*/ 2147483647 h 98"/>
                <a:gd name="T40" fmla="*/ 2147483647 w 153"/>
                <a:gd name="T41" fmla="*/ 2147483647 h 98"/>
                <a:gd name="T42" fmla="*/ 2147483647 w 153"/>
                <a:gd name="T43" fmla="*/ 2147483647 h 98"/>
                <a:gd name="T44" fmla="*/ 2147483647 w 153"/>
                <a:gd name="T45" fmla="*/ 2147483647 h 98"/>
                <a:gd name="T46" fmla="*/ 2147483647 w 153"/>
                <a:gd name="T47" fmla="*/ 2147483647 h 98"/>
                <a:gd name="T48" fmla="*/ 2147483647 w 153"/>
                <a:gd name="T49" fmla="*/ 0 h 98"/>
                <a:gd name="T50" fmla="*/ 2147483647 w 153"/>
                <a:gd name="T51" fmla="*/ 2147483647 h 98"/>
                <a:gd name="T52" fmla="*/ 2147483647 w 153"/>
                <a:gd name="T53" fmla="*/ 2147483647 h 98"/>
                <a:gd name="T54" fmla="*/ 2147483647 w 153"/>
                <a:gd name="T55" fmla="*/ 2147483647 h 98"/>
                <a:gd name="T56" fmla="*/ 2147483647 w 153"/>
                <a:gd name="T57" fmla="*/ 2147483647 h 98"/>
                <a:gd name="T58" fmla="*/ 2147483647 w 153"/>
                <a:gd name="T59" fmla="*/ 2147483647 h 98"/>
                <a:gd name="T60" fmla="*/ 2147483647 w 153"/>
                <a:gd name="T61" fmla="*/ 2147483647 h 98"/>
                <a:gd name="T62" fmla="*/ 2147483647 w 153"/>
                <a:gd name="T63" fmla="*/ 2147483647 h 98"/>
                <a:gd name="T64" fmla="*/ 2147483647 w 153"/>
                <a:gd name="T65" fmla="*/ 2147483647 h 98"/>
                <a:gd name="T66" fmla="*/ 2147483647 w 153"/>
                <a:gd name="T67" fmla="*/ 2147483647 h 98"/>
                <a:gd name="T68" fmla="*/ 2147483647 w 153"/>
                <a:gd name="T69" fmla="*/ 2147483647 h 98"/>
                <a:gd name="T70" fmla="*/ 2147483647 w 153"/>
                <a:gd name="T71" fmla="*/ 2147483647 h 98"/>
                <a:gd name="T72" fmla="*/ 2147483647 w 153"/>
                <a:gd name="T73" fmla="*/ 2147483647 h 98"/>
                <a:gd name="T74" fmla="*/ 2147483647 w 153"/>
                <a:gd name="T75" fmla="*/ 2147483647 h 98"/>
                <a:gd name="T76" fmla="*/ 2147483647 w 153"/>
                <a:gd name="T77" fmla="*/ 2147483647 h 98"/>
                <a:gd name="T78" fmla="*/ 2147483647 w 153"/>
                <a:gd name="T79" fmla="*/ 2147483647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89" name="Freeform 827"/>
            <p:cNvSpPr>
              <a:spLocks/>
            </p:cNvSpPr>
            <p:nvPr/>
          </p:nvSpPr>
          <p:spPr bwMode="auto">
            <a:xfrm>
              <a:off x="3242855" y="2533021"/>
              <a:ext cx="17245"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0" name="Freeform 828"/>
            <p:cNvSpPr>
              <a:spLocks/>
            </p:cNvSpPr>
            <p:nvPr/>
          </p:nvSpPr>
          <p:spPr bwMode="auto">
            <a:xfrm>
              <a:off x="3288318" y="2554167"/>
              <a:ext cx="15677" cy="14096"/>
            </a:xfrm>
            <a:custGeom>
              <a:avLst/>
              <a:gdLst>
                <a:gd name="T0" fmla="*/ 2147483647 w 12"/>
                <a:gd name="T1" fmla="*/ 2147483647 h 13"/>
                <a:gd name="T2" fmla="*/ 2147483647 w 12"/>
                <a:gd name="T3" fmla="*/ 0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0 w 12"/>
                <a:gd name="T19" fmla="*/ 2147483647 h 13"/>
                <a:gd name="T20" fmla="*/ 2147483647 w 12"/>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1" name="Freeform 829"/>
            <p:cNvSpPr>
              <a:spLocks/>
            </p:cNvSpPr>
            <p:nvPr/>
          </p:nvSpPr>
          <p:spPr bwMode="auto">
            <a:xfrm>
              <a:off x="3286749" y="2520335"/>
              <a:ext cx="17245" cy="12686"/>
            </a:xfrm>
            <a:custGeom>
              <a:avLst/>
              <a:gdLst>
                <a:gd name="T0" fmla="*/ 2147483647 w 13"/>
                <a:gd name="T1" fmla="*/ 2147483647 h 12"/>
                <a:gd name="T2" fmla="*/ 2147483647 w 13"/>
                <a:gd name="T3" fmla="*/ 0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0 w 13"/>
                <a:gd name="T19" fmla="*/ 2147483647 h 12"/>
                <a:gd name="T20" fmla="*/ 2147483647 w 13"/>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2" name="Freeform 830"/>
            <p:cNvSpPr>
              <a:spLocks/>
            </p:cNvSpPr>
            <p:nvPr/>
          </p:nvSpPr>
          <p:spPr bwMode="auto">
            <a:xfrm>
              <a:off x="3202094" y="2548528"/>
              <a:ext cx="15677" cy="12686"/>
            </a:xfrm>
            <a:custGeom>
              <a:avLst/>
              <a:gdLst>
                <a:gd name="T0" fmla="*/ 2147483647 w 12"/>
                <a:gd name="T1" fmla="*/ 2147483647 h 12"/>
                <a:gd name="T2" fmla="*/ 2147483647 w 12"/>
                <a:gd name="T3" fmla="*/ 0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0 w 12"/>
                <a:gd name="T19" fmla="*/ 2147483647 h 12"/>
                <a:gd name="T20" fmla="*/ 2147483647 w 12"/>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3" name="Freeform 831"/>
            <p:cNvSpPr>
              <a:spLocks/>
            </p:cNvSpPr>
            <p:nvPr/>
          </p:nvSpPr>
          <p:spPr bwMode="auto">
            <a:xfrm>
              <a:off x="3195822" y="2525976"/>
              <a:ext cx="17245"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4" name="Freeform 832"/>
            <p:cNvSpPr>
              <a:spLocks/>
            </p:cNvSpPr>
            <p:nvPr/>
          </p:nvSpPr>
          <p:spPr bwMode="auto">
            <a:xfrm>
              <a:off x="3249126" y="2511881"/>
              <a:ext cx="15677" cy="11277"/>
            </a:xfrm>
            <a:custGeom>
              <a:avLst/>
              <a:gdLst>
                <a:gd name="T0" fmla="*/ 2147483647 w 12"/>
                <a:gd name="T1" fmla="*/ 2147483647 h 11"/>
                <a:gd name="T2" fmla="*/ 2147483647 w 12"/>
                <a:gd name="T3" fmla="*/ 0 h 11"/>
                <a:gd name="T4" fmla="*/ 2147483647 w 12"/>
                <a:gd name="T5" fmla="*/ 2147483647 h 11"/>
                <a:gd name="T6" fmla="*/ 2147483647 w 12"/>
                <a:gd name="T7" fmla="*/ 2147483647 h 11"/>
                <a:gd name="T8" fmla="*/ 2147483647 w 12"/>
                <a:gd name="T9" fmla="*/ 2147483647 h 11"/>
                <a:gd name="T10" fmla="*/ 2147483647 w 12"/>
                <a:gd name="T11" fmla="*/ 2147483647 h 11"/>
                <a:gd name="T12" fmla="*/ 2147483647 w 12"/>
                <a:gd name="T13" fmla="*/ 2147483647 h 11"/>
                <a:gd name="T14" fmla="*/ 2147483647 w 12"/>
                <a:gd name="T15" fmla="*/ 2147483647 h 11"/>
                <a:gd name="T16" fmla="*/ 2147483647 w 12"/>
                <a:gd name="T17" fmla="*/ 2147483647 h 11"/>
                <a:gd name="T18" fmla="*/ 0 w 12"/>
                <a:gd name="T19" fmla="*/ 2147483647 h 11"/>
                <a:gd name="T20" fmla="*/ 2147483647 w 12"/>
                <a:gd name="T21" fmla="*/ 214748364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5" name="Freeform 833"/>
            <p:cNvSpPr>
              <a:spLocks/>
            </p:cNvSpPr>
            <p:nvPr/>
          </p:nvSpPr>
          <p:spPr bwMode="auto">
            <a:xfrm>
              <a:off x="3250689" y="2558395"/>
              <a:ext cx="17246" cy="12686"/>
            </a:xfrm>
            <a:custGeom>
              <a:avLst/>
              <a:gdLst>
                <a:gd name="T0" fmla="*/ 2147483647 w 11"/>
                <a:gd name="T1" fmla="*/ 2147483647 h 12"/>
                <a:gd name="T2" fmla="*/ 2147483647 w 11"/>
                <a:gd name="T3" fmla="*/ 0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0 w 11"/>
                <a:gd name="T19" fmla="*/ 2147483647 h 12"/>
                <a:gd name="T20" fmla="*/ 2147483647 w 11"/>
                <a:gd name="T21" fmla="*/ 214748364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6" name="Freeform 834"/>
            <p:cNvSpPr>
              <a:spLocks/>
            </p:cNvSpPr>
            <p:nvPr/>
          </p:nvSpPr>
          <p:spPr bwMode="auto">
            <a:xfrm>
              <a:off x="3314970" y="2534432"/>
              <a:ext cx="15677" cy="14096"/>
            </a:xfrm>
            <a:custGeom>
              <a:avLst/>
              <a:gdLst>
                <a:gd name="T0" fmla="*/ 2147483647 w 11"/>
                <a:gd name="T1" fmla="*/ 2147483647 h 13"/>
                <a:gd name="T2" fmla="*/ 2147483647 w 11"/>
                <a:gd name="T3" fmla="*/ 0 h 13"/>
                <a:gd name="T4" fmla="*/ 2147483647 w 11"/>
                <a:gd name="T5" fmla="*/ 2147483647 h 13"/>
                <a:gd name="T6" fmla="*/ 2147483647 w 11"/>
                <a:gd name="T7" fmla="*/ 2147483647 h 13"/>
                <a:gd name="T8" fmla="*/ 2147483647 w 11"/>
                <a:gd name="T9" fmla="*/ 2147483647 h 13"/>
                <a:gd name="T10" fmla="*/ 2147483647 w 11"/>
                <a:gd name="T11" fmla="*/ 2147483647 h 13"/>
                <a:gd name="T12" fmla="*/ 2147483647 w 11"/>
                <a:gd name="T13" fmla="*/ 2147483647 h 13"/>
                <a:gd name="T14" fmla="*/ 0 w 11"/>
                <a:gd name="T15" fmla="*/ 2147483647 h 13"/>
                <a:gd name="T16" fmla="*/ 2147483647 w 11"/>
                <a:gd name="T17" fmla="*/ 2147483647 h 13"/>
                <a:gd name="T18" fmla="*/ 0 w 11"/>
                <a:gd name="T19" fmla="*/ 2147483647 h 13"/>
                <a:gd name="T20" fmla="*/ 2147483647 w 11"/>
                <a:gd name="T21" fmla="*/ 2147483647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7" name="Freeform 835"/>
            <p:cNvSpPr>
              <a:spLocks/>
            </p:cNvSpPr>
            <p:nvPr/>
          </p:nvSpPr>
          <p:spPr bwMode="auto">
            <a:xfrm>
              <a:off x="2818002" y="2555574"/>
              <a:ext cx="332357" cy="49336"/>
            </a:xfrm>
            <a:custGeom>
              <a:avLst/>
              <a:gdLst>
                <a:gd name="T0" fmla="*/ 2147483647 w 238"/>
                <a:gd name="T1" fmla="*/ 2147483647 h 47"/>
                <a:gd name="T2" fmla="*/ 2147483647 w 238"/>
                <a:gd name="T3" fmla="*/ 2147483647 h 47"/>
                <a:gd name="T4" fmla="*/ 2147483647 w 238"/>
                <a:gd name="T5" fmla="*/ 2147483647 h 47"/>
                <a:gd name="T6" fmla="*/ 2147483647 w 238"/>
                <a:gd name="T7" fmla="*/ 2147483647 h 47"/>
                <a:gd name="T8" fmla="*/ 2147483647 w 238"/>
                <a:gd name="T9" fmla="*/ 2147483647 h 47"/>
                <a:gd name="T10" fmla="*/ 2147483647 w 238"/>
                <a:gd name="T11" fmla="*/ 2147483647 h 47"/>
                <a:gd name="T12" fmla="*/ 2147483647 w 238"/>
                <a:gd name="T13" fmla="*/ 2147483647 h 47"/>
                <a:gd name="T14" fmla="*/ 2147483647 w 238"/>
                <a:gd name="T15" fmla="*/ 2147483647 h 47"/>
                <a:gd name="T16" fmla="*/ 2147483647 w 238"/>
                <a:gd name="T17" fmla="*/ 2147483647 h 47"/>
                <a:gd name="T18" fmla="*/ 2147483647 w 238"/>
                <a:gd name="T19" fmla="*/ 2147483647 h 47"/>
                <a:gd name="T20" fmla="*/ 2147483647 w 238"/>
                <a:gd name="T21" fmla="*/ 2147483647 h 47"/>
                <a:gd name="T22" fmla="*/ 2147483647 w 238"/>
                <a:gd name="T23" fmla="*/ 2147483647 h 47"/>
                <a:gd name="T24" fmla="*/ 2147483647 w 238"/>
                <a:gd name="T25" fmla="*/ 2147483647 h 47"/>
                <a:gd name="T26" fmla="*/ 2147483647 w 238"/>
                <a:gd name="T27" fmla="*/ 2147483647 h 47"/>
                <a:gd name="T28" fmla="*/ 2147483647 w 238"/>
                <a:gd name="T29" fmla="*/ 2147483647 h 47"/>
                <a:gd name="T30" fmla="*/ 2147483647 w 238"/>
                <a:gd name="T31" fmla="*/ 2147483647 h 47"/>
                <a:gd name="T32" fmla="*/ 2147483647 w 238"/>
                <a:gd name="T33" fmla="*/ 2147483647 h 47"/>
                <a:gd name="T34" fmla="*/ 2147483647 w 238"/>
                <a:gd name="T35" fmla="*/ 2147483647 h 47"/>
                <a:gd name="T36" fmla="*/ 2147483647 w 238"/>
                <a:gd name="T37" fmla="*/ 2147483647 h 47"/>
                <a:gd name="T38" fmla="*/ 2147483647 w 238"/>
                <a:gd name="T39" fmla="*/ 2147483647 h 47"/>
                <a:gd name="T40" fmla="*/ 2147483647 w 238"/>
                <a:gd name="T41" fmla="*/ 2147483647 h 47"/>
                <a:gd name="T42" fmla="*/ 2147483647 w 238"/>
                <a:gd name="T43" fmla="*/ 2147483647 h 47"/>
                <a:gd name="T44" fmla="*/ 2147483647 w 238"/>
                <a:gd name="T45" fmla="*/ 2147483647 h 47"/>
                <a:gd name="T46" fmla="*/ 2147483647 w 238"/>
                <a:gd name="T47" fmla="*/ 2147483647 h 47"/>
                <a:gd name="T48" fmla="*/ 2147483647 w 238"/>
                <a:gd name="T49" fmla="*/ 2147483647 h 47"/>
                <a:gd name="T50" fmla="*/ 2147483647 w 238"/>
                <a:gd name="T51" fmla="*/ 2147483647 h 47"/>
                <a:gd name="T52" fmla="*/ 2147483647 w 238"/>
                <a:gd name="T53" fmla="*/ 2147483647 h 47"/>
                <a:gd name="T54" fmla="*/ 2147483647 w 238"/>
                <a:gd name="T55" fmla="*/ 2147483647 h 47"/>
                <a:gd name="T56" fmla="*/ 2147483647 w 238"/>
                <a:gd name="T57" fmla="*/ 2147483647 h 47"/>
                <a:gd name="T58" fmla="*/ 2147483647 w 238"/>
                <a:gd name="T59" fmla="*/ 2147483647 h 47"/>
                <a:gd name="T60" fmla="*/ 2147483647 w 238"/>
                <a:gd name="T61" fmla="*/ 2147483647 h 47"/>
                <a:gd name="T62" fmla="*/ 2147483647 w 238"/>
                <a:gd name="T63" fmla="*/ 2147483647 h 47"/>
                <a:gd name="T64" fmla="*/ 2147483647 w 238"/>
                <a:gd name="T65" fmla="*/ 2147483647 h 47"/>
                <a:gd name="T66" fmla="*/ 2147483647 w 238"/>
                <a:gd name="T67" fmla="*/ 2147483647 h 47"/>
                <a:gd name="T68" fmla="*/ 2147483647 w 238"/>
                <a:gd name="T69" fmla="*/ 2147483647 h 47"/>
                <a:gd name="T70" fmla="*/ 2147483647 w 238"/>
                <a:gd name="T71" fmla="*/ 2147483647 h 47"/>
                <a:gd name="T72" fmla="*/ 2147483647 w 238"/>
                <a:gd name="T73" fmla="*/ 2147483647 h 47"/>
                <a:gd name="T74" fmla="*/ 2147483647 w 238"/>
                <a:gd name="T75" fmla="*/ 2147483647 h 47"/>
                <a:gd name="T76" fmla="*/ 2147483647 w 238"/>
                <a:gd name="T77" fmla="*/ 2147483647 h 47"/>
                <a:gd name="T78" fmla="*/ 2147483647 w 238"/>
                <a:gd name="T79" fmla="*/ 2147483647 h 47"/>
                <a:gd name="T80" fmla="*/ 2147483647 w 238"/>
                <a:gd name="T81" fmla="*/ 2147483647 h 47"/>
                <a:gd name="T82" fmla="*/ 2147483647 w 238"/>
                <a:gd name="T83" fmla="*/ 2147483647 h 47"/>
                <a:gd name="T84" fmla="*/ 2147483647 w 238"/>
                <a:gd name="T85" fmla="*/ 2147483647 h 47"/>
                <a:gd name="T86" fmla="*/ 2147483647 w 238"/>
                <a:gd name="T87" fmla="*/ 2147483647 h 47"/>
                <a:gd name="T88" fmla="*/ 2147483647 w 238"/>
                <a:gd name="T89" fmla="*/ 2147483647 h 47"/>
                <a:gd name="T90" fmla="*/ 2147483647 w 238"/>
                <a:gd name="T91" fmla="*/ 2147483647 h 47"/>
                <a:gd name="T92" fmla="*/ 2147483647 w 238"/>
                <a:gd name="T93" fmla="*/ 2147483647 h 47"/>
                <a:gd name="T94" fmla="*/ 2147483647 w 238"/>
                <a:gd name="T95" fmla="*/ 2147483647 h 47"/>
                <a:gd name="T96" fmla="*/ 2147483647 w 238"/>
                <a:gd name="T97" fmla="*/ 2147483647 h 47"/>
                <a:gd name="T98" fmla="*/ 2147483647 w 238"/>
                <a:gd name="T99" fmla="*/ 2147483647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8" name="Freeform 836"/>
            <p:cNvSpPr>
              <a:spLocks/>
            </p:cNvSpPr>
            <p:nvPr/>
          </p:nvSpPr>
          <p:spPr bwMode="auto">
            <a:xfrm>
              <a:off x="3330647" y="2444221"/>
              <a:ext cx="153637" cy="339709"/>
            </a:xfrm>
            <a:custGeom>
              <a:avLst/>
              <a:gdLst>
                <a:gd name="T0" fmla="*/ 2147483647 w 110"/>
                <a:gd name="T1" fmla="*/ 0 h 318"/>
                <a:gd name="T2" fmla="*/ 2147483647 w 110"/>
                <a:gd name="T3" fmla="*/ 2147483647 h 318"/>
                <a:gd name="T4" fmla="*/ 2147483647 w 110"/>
                <a:gd name="T5" fmla="*/ 2147483647 h 318"/>
                <a:gd name="T6" fmla="*/ 2147483647 w 110"/>
                <a:gd name="T7" fmla="*/ 2147483647 h 318"/>
                <a:gd name="T8" fmla="*/ 2147483647 w 110"/>
                <a:gd name="T9" fmla="*/ 2147483647 h 318"/>
                <a:gd name="T10" fmla="*/ 2147483647 w 110"/>
                <a:gd name="T11" fmla="*/ 2147483647 h 318"/>
                <a:gd name="T12" fmla="*/ 2147483647 w 110"/>
                <a:gd name="T13" fmla="*/ 2147483647 h 318"/>
                <a:gd name="T14" fmla="*/ 2147483647 w 110"/>
                <a:gd name="T15" fmla="*/ 2147483647 h 318"/>
                <a:gd name="T16" fmla="*/ 2147483647 w 110"/>
                <a:gd name="T17" fmla="*/ 2147483647 h 318"/>
                <a:gd name="T18" fmla="*/ 2147483647 w 110"/>
                <a:gd name="T19" fmla="*/ 2147483647 h 318"/>
                <a:gd name="T20" fmla="*/ 2147483647 w 110"/>
                <a:gd name="T21" fmla="*/ 2147483647 h 318"/>
                <a:gd name="T22" fmla="*/ 2147483647 w 110"/>
                <a:gd name="T23" fmla="*/ 2147483647 h 318"/>
                <a:gd name="T24" fmla="*/ 2147483647 w 110"/>
                <a:gd name="T25" fmla="*/ 2147483647 h 318"/>
                <a:gd name="T26" fmla="*/ 2147483647 w 110"/>
                <a:gd name="T27" fmla="*/ 2147483647 h 318"/>
                <a:gd name="T28" fmla="*/ 2147483647 w 110"/>
                <a:gd name="T29" fmla="*/ 2147483647 h 318"/>
                <a:gd name="T30" fmla="*/ 2147483647 w 110"/>
                <a:gd name="T31" fmla="*/ 2147483647 h 318"/>
                <a:gd name="T32" fmla="*/ 2147483647 w 110"/>
                <a:gd name="T33" fmla="*/ 2147483647 h 318"/>
                <a:gd name="T34" fmla="*/ 2147483647 w 110"/>
                <a:gd name="T35" fmla="*/ 2147483647 h 318"/>
                <a:gd name="T36" fmla="*/ 2147483647 w 110"/>
                <a:gd name="T37" fmla="*/ 2147483647 h 318"/>
                <a:gd name="T38" fmla="*/ 2147483647 w 110"/>
                <a:gd name="T39" fmla="*/ 2147483647 h 318"/>
                <a:gd name="T40" fmla="*/ 2147483647 w 110"/>
                <a:gd name="T41" fmla="*/ 2147483647 h 318"/>
                <a:gd name="T42" fmla="*/ 2147483647 w 110"/>
                <a:gd name="T43" fmla="*/ 2147483647 h 318"/>
                <a:gd name="T44" fmla="*/ 2147483647 w 110"/>
                <a:gd name="T45" fmla="*/ 2147483647 h 318"/>
                <a:gd name="T46" fmla="*/ 2147483647 w 110"/>
                <a:gd name="T47" fmla="*/ 2147483647 h 318"/>
                <a:gd name="T48" fmla="*/ 2147483647 w 110"/>
                <a:gd name="T49" fmla="*/ 2147483647 h 318"/>
                <a:gd name="T50" fmla="*/ 2147483647 w 110"/>
                <a:gd name="T51" fmla="*/ 2147483647 h 318"/>
                <a:gd name="T52" fmla="*/ 2147483647 w 110"/>
                <a:gd name="T53" fmla="*/ 2147483647 h 318"/>
                <a:gd name="T54" fmla="*/ 2147483647 w 110"/>
                <a:gd name="T55" fmla="*/ 2147483647 h 318"/>
                <a:gd name="T56" fmla="*/ 2147483647 w 110"/>
                <a:gd name="T57" fmla="*/ 2147483647 h 318"/>
                <a:gd name="T58" fmla="*/ 2147483647 w 110"/>
                <a:gd name="T59" fmla="*/ 2147483647 h 318"/>
                <a:gd name="T60" fmla="*/ 2147483647 w 110"/>
                <a:gd name="T61" fmla="*/ 2147483647 h 318"/>
                <a:gd name="T62" fmla="*/ 2147483647 w 110"/>
                <a:gd name="T63" fmla="*/ 2147483647 h 318"/>
                <a:gd name="T64" fmla="*/ 2147483647 w 110"/>
                <a:gd name="T65" fmla="*/ 2147483647 h 318"/>
                <a:gd name="T66" fmla="*/ 0 w 110"/>
                <a:gd name="T67" fmla="*/ 2147483647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099" name="Freeform 837"/>
            <p:cNvSpPr>
              <a:spLocks/>
            </p:cNvSpPr>
            <p:nvPr/>
          </p:nvSpPr>
          <p:spPr bwMode="auto">
            <a:xfrm>
              <a:off x="3452925" y="2521745"/>
              <a:ext cx="43896" cy="28192"/>
            </a:xfrm>
            <a:custGeom>
              <a:avLst/>
              <a:gdLst>
                <a:gd name="T0" fmla="*/ 2147483647 w 31"/>
                <a:gd name="T1" fmla="*/ 0 h 26"/>
                <a:gd name="T2" fmla="*/ 0 w 31"/>
                <a:gd name="T3" fmla="*/ 2147483647 h 26"/>
                <a:gd name="T4" fmla="*/ 2147483647 w 31"/>
                <a:gd name="T5" fmla="*/ 2147483647 h 26"/>
                <a:gd name="T6" fmla="*/ 2147483647 w 31"/>
                <a:gd name="T7" fmla="*/ 2147483647 h 26"/>
                <a:gd name="T8" fmla="*/ 2147483647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0" name="Freeform 838"/>
            <p:cNvSpPr>
              <a:spLocks/>
            </p:cNvSpPr>
            <p:nvPr/>
          </p:nvSpPr>
          <p:spPr bwMode="auto">
            <a:xfrm>
              <a:off x="2924604" y="2537251"/>
              <a:ext cx="48600" cy="19734"/>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1" name="Freeform 839"/>
            <p:cNvSpPr>
              <a:spLocks/>
            </p:cNvSpPr>
            <p:nvPr/>
          </p:nvSpPr>
          <p:spPr bwMode="auto">
            <a:xfrm>
              <a:off x="2791350" y="2545711"/>
              <a:ext cx="50167" cy="21143"/>
            </a:xfrm>
            <a:custGeom>
              <a:avLst/>
              <a:gdLst>
                <a:gd name="T0" fmla="*/ 0 w 35"/>
                <a:gd name="T1" fmla="*/ 2147483647 h 19"/>
                <a:gd name="T2" fmla="*/ 2147483647 w 35"/>
                <a:gd name="T3" fmla="*/ 2147483647 h 19"/>
                <a:gd name="T4" fmla="*/ 2147483647 w 35"/>
                <a:gd name="T5" fmla="*/ 2147483647 h 19"/>
                <a:gd name="T6" fmla="*/ 2147483647 w 35"/>
                <a:gd name="T7" fmla="*/ 0 h 19"/>
                <a:gd name="T8" fmla="*/ 0 w 35"/>
                <a:gd name="T9" fmla="*/ 214748364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2" name="Freeform 840"/>
            <p:cNvSpPr>
              <a:spLocks/>
            </p:cNvSpPr>
            <p:nvPr/>
          </p:nvSpPr>
          <p:spPr bwMode="auto">
            <a:xfrm>
              <a:off x="2935578" y="2564034"/>
              <a:ext cx="43896" cy="225532"/>
            </a:xfrm>
            <a:custGeom>
              <a:avLst/>
              <a:gdLst>
                <a:gd name="T0" fmla="*/ 0 w 31"/>
                <a:gd name="T1" fmla="*/ 2147483647 h 212"/>
                <a:gd name="T2" fmla="*/ 2147483647 w 31"/>
                <a:gd name="T3" fmla="*/ 0 h 212"/>
                <a:gd name="T4" fmla="*/ 2147483647 w 31"/>
                <a:gd name="T5" fmla="*/ 2147483647 h 212"/>
                <a:gd name="T6" fmla="*/ 2147483647 w 31"/>
                <a:gd name="T7" fmla="*/ 2147483647 h 212"/>
                <a:gd name="T8" fmla="*/ 2147483647 w 31"/>
                <a:gd name="T9" fmla="*/ 2147483647 h 212"/>
                <a:gd name="T10" fmla="*/ 2147483647 w 31"/>
                <a:gd name="T11" fmla="*/ 2147483647 h 212"/>
                <a:gd name="T12" fmla="*/ 2147483647 w 31"/>
                <a:gd name="T13" fmla="*/ 2147483647 h 212"/>
                <a:gd name="T14" fmla="*/ 2147483647 w 31"/>
                <a:gd name="T15" fmla="*/ 2147483647 h 212"/>
                <a:gd name="T16" fmla="*/ 2147483647 w 31"/>
                <a:gd name="T17" fmla="*/ 2147483647 h 212"/>
                <a:gd name="T18" fmla="*/ 2147483647 w 31"/>
                <a:gd name="T19" fmla="*/ 2147483647 h 212"/>
                <a:gd name="T20" fmla="*/ 2147483647 w 31"/>
                <a:gd name="T21" fmla="*/ 2147483647 h 212"/>
                <a:gd name="T22" fmla="*/ 2147483647 w 31"/>
                <a:gd name="T23" fmla="*/ 2147483647 h 212"/>
                <a:gd name="T24" fmla="*/ 2147483647 w 31"/>
                <a:gd name="T25" fmla="*/ 2147483647 h 212"/>
                <a:gd name="T26" fmla="*/ 2147483647 w 31"/>
                <a:gd name="T27" fmla="*/ 2147483647 h 212"/>
                <a:gd name="T28" fmla="*/ 2147483647 w 31"/>
                <a:gd name="T29" fmla="*/ 2147483647 h 212"/>
                <a:gd name="T30" fmla="*/ 2147483647 w 31"/>
                <a:gd name="T31" fmla="*/ 2147483647 h 212"/>
                <a:gd name="T32" fmla="*/ 0 w 31"/>
                <a:gd name="T33" fmla="*/ 2147483647 h 212"/>
                <a:gd name="T34" fmla="*/ 0 w 31"/>
                <a:gd name="T35" fmla="*/ 2147483647 h 212"/>
                <a:gd name="T36" fmla="*/ 0 w 31"/>
                <a:gd name="T37" fmla="*/ 214748364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3" name="Freeform 841"/>
            <p:cNvSpPr>
              <a:spLocks/>
            </p:cNvSpPr>
            <p:nvPr/>
          </p:nvSpPr>
          <p:spPr bwMode="auto">
            <a:xfrm>
              <a:off x="2785081" y="2571080"/>
              <a:ext cx="45463" cy="225532"/>
            </a:xfrm>
            <a:custGeom>
              <a:avLst/>
              <a:gdLst>
                <a:gd name="T0" fmla="*/ 2147483647 w 32"/>
                <a:gd name="T1" fmla="*/ 2147483647 h 212"/>
                <a:gd name="T2" fmla="*/ 2147483647 w 32"/>
                <a:gd name="T3" fmla="*/ 2147483647 h 212"/>
                <a:gd name="T4" fmla="*/ 2147483647 w 32"/>
                <a:gd name="T5" fmla="*/ 2147483647 h 212"/>
                <a:gd name="T6" fmla="*/ 2147483647 w 32"/>
                <a:gd name="T7" fmla="*/ 2147483647 h 212"/>
                <a:gd name="T8" fmla="*/ 2147483647 w 32"/>
                <a:gd name="T9" fmla="*/ 2147483647 h 212"/>
                <a:gd name="T10" fmla="*/ 2147483647 w 32"/>
                <a:gd name="T11" fmla="*/ 0 h 212"/>
                <a:gd name="T12" fmla="*/ 2147483647 w 32"/>
                <a:gd name="T13" fmla="*/ 2147483647 h 212"/>
                <a:gd name="T14" fmla="*/ 2147483647 w 32"/>
                <a:gd name="T15" fmla="*/ 2147483647 h 212"/>
                <a:gd name="T16" fmla="*/ 2147483647 w 32"/>
                <a:gd name="T17" fmla="*/ 2147483647 h 212"/>
                <a:gd name="T18" fmla="*/ 2147483647 w 32"/>
                <a:gd name="T19" fmla="*/ 2147483647 h 212"/>
                <a:gd name="T20" fmla="*/ 2147483647 w 32"/>
                <a:gd name="T21" fmla="*/ 2147483647 h 212"/>
                <a:gd name="T22" fmla="*/ 2147483647 w 32"/>
                <a:gd name="T23" fmla="*/ 2147483647 h 212"/>
                <a:gd name="T24" fmla="*/ 2147483647 w 32"/>
                <a:gd name="T25" fmla="*/ 2147483647 h 212"/>
                <a:gd name="T26" fmla="*/ 0 w 32"/>
                <a:gd name="T27" fmla="*/ 2147483647 h 212"/>
                <a:gd name="T28" fmla="*/ 2147483647 w 32"/>
                <a:gd name="T29" fmla="*/ 2147483647 h 212"/>
                <a:gd name="T30" fmla="*/ 2147483647 w 32"/>
                <a:gd name="T31" fmla="*/ 2147483647 h 212"/>
                <a:gd name="T32" fmla="*/ 2147483647 w 32"/>
                <a:gd name="T33" fmla="*/ 2147483647 h 212"/>
                <a:gd name="T34" fmla="*/ 2147483647 w 32"/>
                <a:gd name="T35" fmla="*/ 2147483647 h 212"/>
                <a:gd name="T36" fmla="*/ 2147483647 w 32"/>
                <a:gd name="T37" fmla="*/ 2147483647 h 212"/>
                <a:gd name="T38" fmla="*/ 2147483647 w 32"/>
                <a:gd name="T39" fmla="*/ 2147483647 h 212"/>
                <a:gd name="T40" fmla="*/ 2147483647 w 32"/>
                <a:gd name="T41" fmla="*/ 2147483647 h 212"/>
                <a:gd name="T42" fmla="*/ 2147483647 w 32"/>
                <a:gd name="T43" fmla="*/ 2147483647 h 212"/>
                <a:gd name="T44" fmla="*/ 2147483647 w 32"/>
                <a:gd name="T45" fmla="*/ 214748364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4" name="Freeform 842"/>
            <p:cNvSpPr>
              <a:spLocks/>
            </p:cNvSpPr>
            <p:nvPr/>
          </p:nvSpPr>
          <p:spPr bwMode="auto">
            <a:xfrm>
              <a:off x="2816431" y="2650017"/>
              <a:ext cx="131688" cy="54974"/>
            </a:xfrm>
            <a:custGeom>
              <a:avLst/>
              <a:gdLst>
                <a:gd name="T0" fmla="*/ 0 w 94"/>
                <a:gd name="T1" fmla="*/ 0 h 50"/>
                <a:gd name="T2" fmla="*/ 2147483647 w 94"/>
                <a:gd name="T3" fmla="*/ 0 h 50"/>
                <a:gd name="T4" fmla="*/ 2147483647 w 94"/>
                <a:gd name="T5" fmla="*/ 2147483647 h 50"/>
                <a:gd name="T6" fmla="*/ 0 w 94"/>
                <a:gd name="T7" fmla="*/ 2147483647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5" name="Freeform 843"/>
            <p:cNvSpPr>
              <a:spLocks/>
            </p:cNvSpPr>
            <p:nvPr/>
          </p:nvSpPr>
          <p:spPr bwMode="auto">
            <a:xfrm>
              <a:off x="2810164" y="2690899"/>
              <a:ext cx="148933" cy="74707"/>
            </a:xfrm>
            <a:custGeom>
              <a:avLst/>
              <a:gdLst>
                <a:gd name="T0" fmla="*/ 2147483647 w 107"/>
                <a:gd name="T1" fmla="*/ 2147483647 h 69"/>
                <a:gd name="T2" fmla="*/ 2147483647 w 107"/>
                <a:gd name="T3" fmla="*/ 2147483647 h 69"/>
                <a:gd name="T4" fmla="*/ 2147483647 w 107"/>
                <a:gd name="T5" fmla="*/ 2147483647 h 69"/>
                <a:gd name="T6" fmla="*/ 2147483647 w 107"/>
                <a:gd name="T7" fmla="*/ 0 h 69"/>
                <a:gd name="T8" fmla="*/ 2147483647 w 107"/>
                <a:gd name="T9" fmla="*/ 0 h 69"/>
                <a:gd name="T10" fmla="*/ 2147483647 w 107"/>
                <a:gd name="T11" fmla="*/ 2147483647 h 69"/>
                <a:gd name="T12" fmla="*/ 0 w 107"/>
                <a:gd name="T13" fmla="*/ 2147483647 h 69"/>
                <a:gd name="T14" fmla="*/ 2147483647 w 107"/>
                <a:gd name="T15" fmla="*/ 2147483647 h 69"/>
                <a:gd name="T16" fmla="*/ 2147483647 w 107"/>
                <a:gd name="T17" fmla="*/ 2147483647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6" name="Freeform 844"/>
            <p:cNvSpPr>
              <a:spLocks/>
            </p:cNvSpPr>
            <p:nvPr/>
          </p:nvSpPr>
          <p:spPr bwMode="auto">
            <a:xfrm>
              <a:off x="2965367" y="2600682"/>
              <a:ext cx="420149" cy="194522"/>
            </a:xfrm>
            <a:custGeom>
              <a:avLst/>
              <a:gdLst>
                <a:gd name="T0" fmla="*/ 2147483647 w 301"/>
                <a:gd name="T1" fmla="*/ 2147483647 h 182"/>
                <a:gd name="T2" fmla="*/ 2147483647 w 301"/>
                <a:gd name="T3" fmla="*/ 2147483647 h 182"/>
                <a:gd name="T4" fmla="*/ 2147483647 w 301"/>
                <a:gd name="T5" fmla="*/ 2147483647 h 182"/>
                <a:gd name="T6" fmla="*/ 2147483647 w 301"/>
                <a:gd name="T7" fmla="*/ 2147483647 h 182"/>
                <a:gd name="T8" fmla="*/ 2147483647 w 301"/>
                <a:gd name="T9" fmla="*/ 2147483647 h 182"/>
                <a:gd name="T10" fmla="*/ 2147483647 w 301"/>
                <a:gd name="T11" fmla="*/ 2147483647 h 182"/>
                <a:gd name="T12" fmla="*/ 2147483647 w 301"/>
                <a:gd name="T13" fmla="*/ 2147483647 h 182"/>
                <a:gd name="T14" fmla="*/ 2147483647 w 301"/>
                <a:gd name="T15" fmla="*/ 2147483647 h 182"/>
                <a:gd name="T16" fmla="*/ 2147483647 w 301"/>
                <a:gd name="T17" fmla="*/ 2147483647 h 182"/>
                <a:gd name="T18" fmla="*/ 2147483647 w 301"/>
                <a:gd name="T19" fmla="*/ 2147483647 h 182"/>
                <a:gd name="T20" fmla="*/ 2147483647 w 301"/>
                <a:gd name="T21" fmla="*/ 2147483647 h 182"/>
                <a:gd name="T22" fmla="*/ 2147483647 w 301"/>
                <a:gd name="T23" fmla="*/ 2147483647 h 182"/>
                <a:gd name="T24" fmla="*/ 2147483647 w 301"/>
                <a:gd name="T25" fmla="*/ 2147483647 h 182"/>
                <a:gd name="T26" fmla="*/ 2147483647 w 301"/>
                <a:gd name="T27" fmla="*/ 2147483647 h 182"/>
                <a:gd name="T28" fmla="*/ 2147483647 w 301"/>
                <a:gd name="T29" fmla="*/ 2147483647 h 182"/>
                <a:gd name="T30" fmla="*/ 2147483647 w 301"/>
                <a:gd name="T31" fmla="*/ 2147483647 h 182"/>
                <a:gd name="T32" fmla="*/ 2147483647 w 301"/>
                <a:gd name="T33" fmla="*/ 2147483647 h 182"/>
                <a:gd name="T34" fmla="*/ 2147483647 w 301"/>
                <a:gd name="T35" fmla="*/ 2147483647 h 182"/>
                <a:gd name="T36" fmla="*/ 2147483647 w 301"/>
                <a:gd name="T37" fmla="*/ 2147483647 h 182"/>
                <a:gd name="T38" fmla="*/ 2147483647 w 301"/>
                <a:gd name="T39" fmla="*/ 2147483647 h 182"/>
                <a:gd name="T40" fmla="*/ 2147483647 w 301"/>
                <a:gd name="T41" fmla="*/ 2147483647 h 182"/>
                <a:gd name="T42" fmla="*/ 2147483647 w 301"/>
                <a:gd name="T43" fmla="*/ 2147483647 h 182"/>
                <a:gd name="T44" fmla="*/ 2147483647 w 301"/>
                <a:gd name="T45" fmla="*/ 2147483647 h 182"/>
                <a:gd name="T46" fmla="*/ 2147483647 w 301"/>
                <a:gd name="T47" fmla="*/ 2147483647 h 182"/>
                <a:gd name="T48" fmla="*/ 2147483647 w 301"/>
                <a:gd name="T49" fmla="*/ 2147483647 h 182"/>
                <a:gd name="T50" fmla="*/ 2147483647 w 301"/>
                <a:gd name="T51" fmla="*/ 2147483647 h 182"/>
                <a:gd name="T52" fmla="*/ 2147483647 w 301"/>
                <a:gd name="T53" fmla="*/ 2147483647 h 182"/>
                <a:gd name="T54" fmla="*/ 2147483647 w 301"/>
                <a:gd name="T55" fmla="*/ 2147483647 h 182"/>
                <a:gd name="T56" fmla="*/ 2147483647 w 301"/>
                <a:gd name="T57" fmla="*/ 2147483647 h 182"/>
                <a:gd name="T58" fmla="*/ 2147483647 w 301"/>
                <a:gd name="T59" fmla="*/ 2147483647 h 182"/>
                <a:gd name="T60" fmla="*/ 2147483647 w 301"/>
                <a:gd name="T61" fmla="*/ 2147483647 h 182"/>
                <a:gd name="T62" fmla="*/ 2147483647 w 301"/>
                <a:gd name="T63" fmla="*/ 2147483647 h 182"/>
                <a:gd name="T64" fmla="*/ 2147483647 w 301"/>
                <a:gd name="T65" fmla="*/ 2147483647 h 182"/>
                <a:gd name="T66" fmla="*/ 2147483647 w 301"/>
                <a:gd name="T67" fmla="*/ 2147483647 h 182"/>
                <a:gd name="T68" fmla="*/ 2147483647 w 301"/>
                <a:gd name="T69" fmla="*/ 2147483647 h 182"/>
                <a:gd name="T70" fmla="*/ 2147483647 w 301"/>
                <a:gd name="T71" fmla="*/ 2147483647 h 182"/>
                <a:gd name="T72" fmla="*/ 2147483647 w 301"/>
                <a:gd name="T73" fmla="*/ 2147483647 h 182"/>
                <a:gd name="T74" fmla="*/ 2147483647 w 301"/>
                <a:gd name="T75" fmla="*/ 2147483647 h 182"/>
                <a:gd name="T76" fmla="*/ 2147483647 w 301"/>
                <a:gd name="T77" fmla="*/ 2147483647 h 182"/>
                <a:gd name="T78" fmla="*/ 2147483647 w 301"/>
                <a:gd name="T79" fmla="*/ 0 h 182"/>
                <a:gd name="T80" fmla="*/ 2147483647 w 301"/>
                <a:gd name="T81" fmla="*/ 2147483647 h 182"/>
                <a:gd name="T82" fmla="*/ 2147483647 w 301"/>
                <a:gd name="T83" fmla="*/ 2147483647 h 182"/>
                <a:gd name="T84" fmla="*/ 2147483647 w 301"/>
                <a:gd name="T85" fmla="*/ 2147483647 h 182"/>
                <a:gd name="T86" fmla="*/ 2147483647 w 301"/>
                <a:gd name="T87" fmla="*/ 2147483647 h 182"/>
                <a:gd name="T88" fmla="*/ 2147483647 w 301"/>
                <a:gd name="T89" fmla="*/ 2147483647 h 182"/>
                <a:gd name="T90" fmla="*/ 2147483647 w 301"/>
                <a:gd name="T91" fmla="*/ 2147483647 h 182"/>
                <a:gd name="T92" fmla="*/ 2147483647 w 301"/>
                <a:gd name="T93" fmla="*/ 2147483647 h 182"/>
                <a:gd name="T94" fmla="*/ 2147483647 w 301"/>
                <a:gd name="T95" fmla="*/ 2147483647 h 182"/>
                <a:gd name="T96" fmla="*/ 2147483647 w 301"/>
                <a:gd name="T97" fmla="*/ 2147483647 h 182"/>
                <a:gd name="T98" fmla="*/ 2147483647 w 301"/>
                <a:gd name="T99" fmla="*/ 2147483647 h 182"/>
                <a:gd name="T100" fmla="*/ 2147483647 w 301"/>
                <a:gd name="T101" fmla="*/ 2147483647 h 182"/>
                <a:gd name="T102" fmla="*/ 2147483647 w 301"/>
                <a:gd name="T103" fmla="*/ 2147483647 h 182"/>
                <a:gd name="T104" fmla="*/ 0 w 301"/>
                <a:gd name="T105" fmla="*/ 2147483647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7" name="Freeform 845"/>
            <p:cNvSpPr>
              <a:spLocks/>
            </p:cNvSpPr>
            <p:nvPr/>
          </p:nvSpPr>
          <p:spPr bwMode="auto">
            <a:xfrm>
              <a:off x="3097054" y="2348371"/>
              <a:ext cx="260240" cy="177607"/>
            </a:xfrm>
            <a:custGeom>
              <a:avLst/>
              <a:gdLst>
                <a:gd name="T0" fmla="*/ 2147483647 w 187"/>
                <a:gd name="T1" fmla="*/ 2147483647 h 166"/>
                <a:gd name="T2" fmla="*/ 2147483647 w 187"/>
                <a:gd name="T3" fmla="*/ 2147483647 h 166"/>
                <a:gd name="T4" fmla="*/ 2147483647 w 187"/>
                <a:gd name="T5" fmla="*/ 2147483647 h 166"/>
                <a:gd name="T6" fmla="*/ 2147483647 w 187"/>
                <a:gd name="T7" fmla="*/ 2147483647 h 166"/>
                <a:gd name="T8" fmla="*/ 2147483647 w 187"/>
                <a:gd name="T9" fmla="*/ 2147483647 h 166"/>
                <a:gd name="T10" fmla="*/ 2147483647 w 187"/>
                <a:gd name="T11" fmla="*/ 2147483647 h 166"/>
                <a:gd name="T12" fmla="*/ 2147483647 w 187"/>
                <a:gd name="T13" fmla="*/ 2147483647 h 166"/>
                <a:gd name="T14" fmla="*/ 2147483647 w 187"/>
                <a:gd name="T15" fmla="*/ 2147483647 h 166"/>
                <a:gd name="T16" fmla="*/ 2147483647 w 187"/>
                <a:gd name="T17" fmla="*/ 2147483647 h 166"/>
                <a:gd name="T18" fmla="*/ 2147483647 w 187"/>
                <a:gd name="T19" fmla="*/ 2147483647 h 166"/>
                <a:gd name="T20" fmla="*/ 2147483647 w 187"/>
                <a:gd name="T21" fmla="*/ 2147483647 h 166"/>
                <a:gd name="T22" fmla="*/ 2147483647 w 187"/>
                <a:gd name="T23" fmla="*/ 2147483647 h 166"/>
                <a:gd name="T24" fmla="*/ 2147483647 w 187"/>
                <a:gd name="T25" fmla="*/ 2147483647 h 166"/>
                <a:gd name="T26" fmla="*/ 2147483647 w 187"/>
                <a:gd name="T27" fmla="*/ 2147483647 h 166"/>
                <a:gd name="T28" fmla="*/ 2147483647 w 187"/>
                <a:gd name="T29" fmla="*/ 2147483647 h 166"/>
                <a:gd name="T30" fmla="*/ 2147483647 w 187"/>
                <a:gd name="T31" fmla="*/ 2147483647 h 166"/>
                <a:gd name="T32" fmla="*/ 2147483647 w 187"/>
                <a:gd name="T33" fmla="*/ 2147483647 h 166"/>
                <a:gd name="T34" fmla="*/ 2147483647 w 187"/>
                <a:gd name="T35" fmla="*/ 2147483647 h 166"/>
                <a:gd name="T36" fmla="*/ 2147483647 w 187"/>
                <a:gd name="T37" fmla="*/ 2147483647 h 166"/>
                <a:gd name="T38" fmla="*/ 2147483647 w 187"/>
                <a:gd name="T39" fmla="*/ 2147483647 h 166"/>
                <a:gd name="T40" fmla="*/ 2147483647 w 187"/>
                <a:gd name="T41" fmla="*/ 2147483647 h 166"/>
                <a:gd name="T42" fmla="*/ 0 w 187"/>
                <a:gd name="T43" fmla="*/ 2147483647 h 166"/>
                <a:gd name="T44" fmla="*/ 2147483647 w 187"/>
                <a:gd name="T45" fmla="*/ 2147483647 h 166"/>
                <a:gd name="T46" fmla="*/ 2147483647 w 187"/>
                <a:gd name="T47" fmla="*/ 2147483647 h 166"/>
                <a:gd name="T48" fmla="*/ 2147483647 w 187"/>
                <a:gd name="T49" fmla="*/ 2147483647 h 166"/>
                <a:gd name="T50" fmla="*/ 2147483647 w 187"/>
                <a:gd name="T51" fmla="*/ 2147483647 h 166"/>
                <a:gd name="T52" fmla="*/ 2147483647 w 187"/>
                <a:gd name="T53" fmla="*/ 2147483647 h 166"/>
                <a:gd name="T54" fmla="*/ 2147483647 w 187"/>
                <a:gd name="T55" fmla="*/ 2147483647 h 166"/>
                <a:gd name="T56" fmla="*/ 2147483647 w 187"/>
                <a:gd name="T57" fmla="*/ 2147483647 h 166"/>
                <a:gd name="T58" fmla="*/ 2147483647 w 187"/>
                <a:gd name="T59" fmla="*/ 2147483647 h 166"/>
                <a:gd name="T60" fmla="*/ 2147483647 w 187"/>
                <a:gd name="T61" fmla="*/ 2147483647 h 166"/>
                <a:gd name="T62" fmla="*/ 2147483647 w 187"/>
                <a:gd name="T63" fmla="*/ 2147483647 h 166"/>
                <a:gd name="T64" fmla="*/ 2147483647 w 187"/>
                <a:gd name="T65" fmla="*/ 2147483647 h 166"/>
                <a:gd name="T66" fmla="*/ 2147483647 w 187"/>
                <a:gd name="T67" fmla="*/ 2147483647 h 166"/>
                <a:gd name="T68" fmla="*/ 2147483647 w 187"/>
                <a:gd name="T69" fmla="*/ 2147483647 h 166"/>
                <a:gd name="T70" fmla="*/ 2147483647 w 187"/>
                <a:gd name="T71" fmla="*/ 2147483647 h 166"/>
                <a:gd name="T72" fmla="*/ 2147483647 w 187"/>
                <a:gd name="T73" fmla="*/ 2147483647 h 166"/>
                <a:gd name="T74" fmla="*/ 2147483647 w 187"/>
                <a:gd name="T75" fmla="*/ 2147483647 h 166"/>
                <a:gd name="T76" fmla="*/ 2147483647 w 187"/>
                <a:gd name="T77" fmla="*/ 2147483647 h 166"/>
                <a:gd name="T78" fmla="*/ 2147483647 w 187"/>
                <a:gd name="T79" fmla="*/ 2147483647 h 166"/>
                <a:gd name="T80" fmla="*/ 2147483647 w 187"/>
                <a:gd name="T81" fmla="*/ 2147483647 h 166"/>
                <a:gd name="T82" fmla="*/ 2147483647 w 187"/>
                <a:gd name="T83" fmla="*/ 2147483647 h 166"/>
                <a:gd name="T84" fmla="*/ 2147483647 w 187"/>
                <a:gd name="T85" fmla="*/ 2147483647 h 166"/>
                <a:gd name="T86" fmla="*/ 2147483647 w 187"/>
                <a:gd name="T87" fmla="*/ 2147483647 h 166"/>
                <a:gd name="T88" fmla="*/ 2147483647 w 187"/>
                <a:gd name="T89" fmla="*/ 2147483647 h 166"/>
                <a:gd name="T90" fmla="*/ 2147483647 w 187"/>
                <a:gd name="T91" fmla="*/ 2147483647 h 166"/>
                <a:gd name="T92" fmla="*/ 2147483647 w 187"/>
                <a:gd name="T93" fmla="*/ 2147483647 h 166"/>
                <a:gd name="T94" fmla="*/ 2147483647 w 187"/>
                <a:gd name="T95" fmla="*/ 2147483647 h 166"/>
                <a:gd name="T96" fmla="*/ 2147483647 w 187"/>
                <a:gd name="T97" fmla="*/ 2147483647 h 166"/>
                <a:gd name="T98" fmla="*/ 2147483647 w 187"/>
                <a:gd name="T99" fmla="*/ 2147483647 h 166"/>
                <a:gd name="T100" fmla="*/ 2147483647 w 187"/>
                <a:gd name="T101" fmla="*/ 2147483647 h 166"/>
                <a:gd name="T102" fmla="*/ 2147483647 w 187"/>
                <a:gd name="T103" fmla="*/ 2147483647 h 166"/>
                <a:gd name="T104" fmla="*/ 2147483647 w 187"/>
                <a:gd name="T105" fmla="*/ 2147483647 h 166"/>
                <a:gd name="T106" fmla="*/ 2147483647 w 187"/>
                <a:gd name="T107" fmla="*/ 2147483647 h 166"/>
                <a:gd name="T108" fmla="*/ 2147483647 w 187"/>
                <a:gd name="T109" fmla="*/ 2147483647 h 166"/>
                <a:gd name="T110" fmla="*/ 2147483647 w 187"/>
                <a:gd name="T111" fmla="*/ 2147483647 h 166"/>
                <a:gd name="T112" fmla="*/ 2147483647 w 187"/>
                <a:gd name="T113" fmla="*/ 2147483647 h 166"/>
                <a:gd name="T114" fmla="*/ 2147483647 w 187"/>
                <a:gd name="T115" fmla="*/ 2147483647 h 166"/>
                <a:gd name="T116" fmla="*/ 2147483647 w 187"/>
                <a:gd name="T117" fmla="*/ 2147483647 h 166"/>
                <a:gd name="T118" fmla="*/ 2147483647 w 187"/>
                <a:gd name="T119" fmla="*/ 2147483647 h 166"/>
                <a:gd name="T120" fmla="*/ 2147483647 w 187"/>
                <a:gd name="T121" fmla="*/ 2147483647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8" name="Freeform 846"/>
            <p:cNvSpPr>
              <a:spLocks/>
            </p:cNvSpPr>
            <p:nvPr/>
          </p:nvSpPr>
          <p:spPr bwMode="auto">
            <a:xfrm>
              <a:off x="3128407" y="2489327"/>
              <a:ext cx="25084" cy="7049"/>
            </a:xfrm>
            <a:custGeom>
              <a:avLst/>
              <a:gdLst>
                <a:gd name="T0" fmla="*/ 2147483647 w 19"/>
                <a:gd name="T1" fmla="*/ 2147483647 h 7"/>
                <a:gd name="T2" fmla="*/ 2147483647 w 19"/>
                <a:gd name="T3" fmla="*/ 2147483647 h 7"/>
                <a:gd name="T4" fmla="*/ 2147483647 w 19"/>
                <a:gd name="T5" fmla="*/ 2147483647 h 7"/>
                <a:gd name="T6" fmla="*/ 2147483647 w 19"/>
                <a:gd name="T7" fmla="*/ 2147483647 h 7"/>
                <a:gd name="T8" fmla="*/ 2147483647 w 19"/>
                <a:gd name="T9" fmla="*/ 0 h 7"/>
                <a:gd name="T10" fmla="*/ 0 w 19"/>
                <a:gd name="T11" fmla="*/ 0 h 7"/>
                <a:gd name="T12" fmla="*/ 0 w 19"/>
                <a:gd name="T13" fmla="*/ 2147483647 h 7"/>
                <a:gd name="T14" fmla="*/ 0 w 19"/>
                <a:gd name="T15" fmla="*/ 2147483647 h 7"/>
                <a:gd name="T16" fmla="*/ 2147483647 w 19"/>
                <a:gd name="T17" fmla="*/ 2147483647 h 7"/>
                <a:gd name="T18" fmla="*/ 2147483647 w 19"/>
                <a:gd name="T19" fmla="*/ 2147483647 h 7"/>
                <a:gd name="T20" fmla="*/ 2147483647 w 19"/>
                <a:gd name="T21" fmla="*/ 2147483647 h 7"/>
                <a:gd name="T22" fmla="*/ 2147483647 w 19"/>
                <a:gd name="T23" fmla="*/ 2147483647 h 7"/>
                <a:gd name="T24" fmla="*/ 2147483647 w 19"/>
                <a:gd name="T25" fmla="*/ 2147483647 h 7"/>
                <a:gd name="T26" fmla="*/ 2147483647 w 19"/>
                <a:gd name="T27" fmla="*/ 2147483647 h 7"/>
                <a:gd name="T28" fmla="*/ 2147483647 w 19"/>
                <a:gd name="T29" fmla="*/ 214748364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09" name="Freeform 847"/>
            <p:cNvSpPr>
              <a:spLocks/>
            </p:cNvSpPr>
            <p:nvPr/>
          </p:nvSpPr>
          <p:spPr bwMode="auto">
            <a:xfrm>
              <a:off x="3449794" y="2494963"/>
              <a:ext cx="53303" cy="28192"/>
            </a:xfrm>
            <a:custGeom>
              <a:avLst/>
              <a:gdLst>
                <a:gd name="T0" fmla="*/ 2147483647 w 38"/>
                <a:gd name="T1" fmla="*/ 2147483647 h 26"/>
                <a:gd name="T2" fmla="*/ 2147483647 w 38"/>
                <a:gd name="T3" fmla="*/ 2147483647 h 26"/>
                <a:gd name="T4" fmla="*/ 2147483647 w 38"/>
                <a:gd name="T5" fmla="*/ 2147483647 h 26"/>
                <a:gd name="T6" fmla="*/ 2147483647 w 38"/>
                <a:gd name="T7" fmla="*/ 2147483647 h 26"/>
                <a:gd name="T8" fmla="*/ 2147483647 w 38"/>
                <a:gd name="T9" fmla="*/ 2147483647 h 26"/>
                <a:gd name="T10" fmla="*/ 2147483647 w 38"/>
                <a:gd name="T11" fmla="*/ 2147483647 h 26"/>
                <a:gd name="T12" fmla="*/ 2147483647 w 38"/>
                <a:gd name="T13" fmla="*/ 2147483647 h 26"/>
                <a:gd name="T14" fmla="*/ 2147483647 w 38"/>
                <a:gd name="T15" fmla="*/ 2147483647 h 26"/>
                <a:gd name="T16" fmla="*/ 2147483647 w 38"/>
                <a:gd name="T17" fmla="*/ 2147483647 h 26"/>
                <a:gd name="T18" fmla="*/ 2147483647 w 38"/>
                <a:gd name="T19" fmla="*/ 2147483647 h 26"/>
                <a:gd name="T20" fmla="*/ 2147483647 w 38"/>
                <a:gd name="T21" fmla="*/ 2147483647 h 26"/>
                <a:gd name="T22" fmla="*/ 2147483647 w 38"/>
                <a:gd name="T23" fmla="*/ 2147483647 h 26"/>
                <a:gd name="T24" fmla="*/ 2147483647 w 38"/>
                <a:gd name="T25" fmla="*/ 2147483647 h 26"/>
                <a:gd name="T26" fmla="*/ 2147483647 w 38"/>
                <a:gd name="T27" fmla="*/ 2147483647 h 26"/>
                <a:gd name="T28" fmla="*/ 2147483647 w 38"/>
                <a:gd name="T29" fmla="*/ 2147483647 h 26"/>
                <a:gd name="T30" fmla="*/ 2147483647 w 38"/>
                <a:gd name="T31" fmla="*/ 2147483647 h 26"/>
                <a:gd name="T32" fmla="*/ 2147483647 w 38"/>
                <a:gd name="T33" fmla="*/ 2147483647 h 26"/>
                <a:gd name="T34" fmla="*/ 2147483647 w 38"/>
                <a:gd name="T35" fmla="*/ 2147483647 h 26"/>
                <a:gd name="T36" fmla="*/ 2147483647 w 38"/>
                <a:gd name="T37" fmla="*/ 0 h 26"/>
                <a:gd name="T38" fmla="*/ 2147483647 w 38"/>
                <a:gd name="T39" fmla="*/ 0 h 26"/>
                <a:gd name="T40" fmla="*/ 2147483647 w 38"/>
                <a:gd name="T41" fmla="*/ 2147483647 h 26"/>
                <a:gd name="T42" fmla="*/ 2147483647 w 38"/>
                <a:gd name="T43" fmla="*/ 2147483647 h 26"/>
                <a:gd name="T44" fmla="*/ 2147483647 w 38"/>
                <a:gd name="T45" fmla="*/ 2147483647 h 26"/>
                <a:gd name="T46" fmla="*/ 2147483647 w 38"/>
                <a:gd name="T47" fmla="*/ 2147483647 h 26"/>
                <a:gd name="T48" fmla="*/ 0 w 38"/>
                <a:gd name="T49" fmla="*/ 2147483647 h 26"/>
                <a:gd name="T50" fmla="*/ 0 w 38"/>
                <a:gd name="T51" fmla="*/ 2147483647 h 26"/>
                <a:gd name="T52" fmla="*/ 2147483647 w 38"/>
                <a:gd name="T53" fmla="*/ 2147483647 h 26"/>
                <a:gd name="T54" fmla="*/ 2147483647 w 38"/>
                <a:gd name="T55" fmla="*/ 2147483647 h 26"/>
                <a:gd name="T56" fmla="*/ 2147483647 w 38"/>
                <a:gd name="T57" fmla="*/ 2147483647 h 26"/>
                <a:gd name="T58" fmla="*/ 2147483647 w 38"/>
                <a:gd name="T59" fmla="*/ 2147483647 h 26"/>
                <a:gd name="T60" fmla="*/ 2147483647 w 38"/>
                <a:gd name="T61" fmla="*/ 2147483647 h 26"/>
                <a:gd name="T62" fmla="*/ 2147483647 w 38"/>
                <a:gd name="T63" fmla="*/ 2147483647 h 26"/>
                <a:gd name="T64" fmla="*/ 2147483647 w 38"/>
                <a:gd name="T65" fmla="*/ 2147483647 h 26"/>
                <a:gd name="T66" fmla="*/ 2147483647 w 38"/>
                <a:gd name="T67" fmla="*/ 2147483647 h 26"/>
                <a:gd name="T68" fmla="*/ 2147483647 w 38"/>
                <a:gd name="T69" fmla="*/ 2147483647 h 26"/>
                <a:gd name="T70" fmla="*/ 2147483647 w 38"/>
                <a:gd name="T71" fmla="*/ 2147483647 h 26"/>
                <a:gd name="T72" fmla="*/ 2147483647 w 38"/>
                <a:gd name="T73" fmla="*/ 2147483647 h 26"/>
                <a:gd name="T74" fmla="*/ 2147483647 w 38"/>
                <a:gd name="T75" fmla="*/ 2147483647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0" name="Freeform 848"/>
            <p:cNvSpPr>
              <a:spLocks/>
            </p:cNvSpPr>
            <p:nvPr/>
          </p:nvSpPr>
          <p:spPr bwMode="auto">
            <a:xfrm>
              <a:off x="3487419" y="2507649"/>
              <a:ext cx="17245" cy="5638"/>
            </a:xfrm>
            <a:custGeom>
              <a:avLst/>
              <a:gdLst>
                <a:gd name="T0" fmla="*/ 2147483647 w 11"/>
                <a:gd name="T1" fmla="*/ 0 h 5"/>
                <a:gd name="T2" fmla="*/ 2147483647 w 11"/>
                <a:gd name="T3" fmla="*/ 0 h 5"/>
                <a:gd name="T4" fmla="*/ 2147483647 w 11"/>
                <a:gd name="T5" fmla="*/ 0 h 5"/>
                <a:gd name="T6" fmla="*/ 2147483647 w 11"/>
                <a:gd name="T7" fmla="*/ 0 h 5"/>
                <a:gd name="T8" fmla="*/ 2147483647 w 11"/>
                <a:gd name="T9" fmla="*/ 2147483647 h 5"/>
                <a:gd name="T10" fmla="*/ 2147483647 w 11"/>
                <a:gd name="T11" fmla="*/ 2147483647 h 5"/>
                <a:gd name="T12" fmla="*/ 2147483647 w 11"/>
                <a:gd name="T13" fmla="*/ 2147483647 h 5"/>
                <a:gd name="T14" fmla="*/ 2147483647 w 11"/>
                <a:gd name="T15" fmla="*/ 2147483647 h 5"/>
                <a:gd name="T16" fmla="*/ 0 w 11"/>
                <a:gd name="T17" fmla="*/ 2147483647 h 5"/>
                <a:gd name="T18" fmla="*/ 2147483647 w 11"/>
                <a:gd name="T19" fmla="*/ 2147483647 h 5"/>
                <a:gd name="T20" fmla="*/ 2147483647 w 11"/>
                <a:gd name="T21" fmla="*/ 2147483647 h 5"/>
                <a:gd name="T22" fmla="*/ 2147483647 w 11"/>
                <a:gd name="T23" fmla="*/ 2147483647 h 5"/>
                <a:gd name="T24" fmla="*/ 2147483647 w 11"/>
                <a:gd name="T25" fmla="*/ 2147483647 h 5"/>
                <a:gd name="T26" fmla="*/ 2147483647 w 11"/>
                <a:gd name="T27" fmla="*/ 2147483647 h 5"/>
                <a:gd name="T28" fmla="*/ 2147483647 w 11"/>
                <a:gd name="T29" fmla="*/ 0 h 5"/>
                <a:gd name="T30" fmla="*/ 2147483647 w 11"/>
                <a:gd name="T31" fmla="*/ 0 h 5"/>
                <a:gd name="T32" fmla="*/ 2147483647 w 11"/>
                <a:gd name="T33" fmla="*/ 0 h 5"/>
                <a:gd name="T34" fmla="*/ 2147483647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1" name="Freeform 849"/>
            <p:cNvSpPr>
              <a:spLocks/>
            </p:cNvSpPr>
            <p:nvPr/>
          </p:nvSpPr>
          <p:spPr bwMode="auto">
            <a:xfrm>
              <a:off x="2785077" y="2514697"/>
              <a:ext cx="59574" cy="28192"/>
            </a:xfrm>
            <a:custGeom>
              <a:avLst/>
              <a:gdLst>
                <a:gd name="T0" fmla="*/ 2147483647 w 43"/>
                <a:gd name="T1" fmla="*/ 2147483647 h 27"/>
                <a:gd name="T2" fmla="*/ 2147483647 w 43"/>
                <a:gd name="T3" fmla="*/ 2147483647 h 27"/>
                <a:gd name="T4" fmla="*/ 2147483647 w 43"/>
                <a:gd name="T5" fmla="*/ 2147483647 h 27"/>
                <a:gd name="T6" fmla="*/ 2147483647 w 43"/>
                <a:gd name="T7" fmla="*/ 2147483647 h 27"/>
                <a:gd name="T8" fmla="*/ 2147483647 w 43"/>
                <a:gd name="T9" fmla="*/ 2147483647 h 27"/>
                <a:gd name="T10" fmla="*/ 2147483647 w 43"/>
                <a:gd name="T11" fmla="*/ 2147483647 h 27"/>
                <a:gd name="T12" fmla="*/ 2147483647 w 43"/>
                <a:gd name="T13" fmla="*/ 2147483647 h 27"/>
                <a:gd name="T14" fmla="*/ 2147483647 w 43"/>
                <a:gd name="T15" fmla="*/ 2147483647 h 27"/>
                <a:gd name="T16" fmla="*/ 2147483647 w 43"/>
                <a:gd name="T17" fmla="*/ 2147483647 h 27"/>
                <a:gd name="T18" fmla="*/ 2147483647 w 43"/>
                <a:gd name="T19" fmla="*/ 2147483647 h 27"/>
                <a:gd name="T20" fmla="*/ 2147483647 w 43"/>
                <a:gd name="T21" fmla="*/ 2147483647 h 27"/>
                <a:gd name="T22" fmla="*/ 2147483647 w 43"/>
                <a:gd name="T23" fmla="*/ 2147483647 h 27"/>
                <a:gd name="T24" fmla="*/ 2147483647 w 43"/>
                <a:gd name="T25" fmla="*/ 2147483647 h 27"/>
                <a:gd name="T26" fmla="*/ 2147483647 w 43"/>
                <a:gd name="T27" fmla="*/ 2147483647 h 27"/>
                <a:gd name="T28" fmla="*/ 2147483647 w 43"/>
                <a:gd name="T29" fmla="*/ 2147483647 h 27"/>
                <a:gd name="T30" fmla="*/ 2147483647 w 43"/>
                <a:gd name="T31" fmla="*/ 2147483647 h 27"/>
                <a:gd name="T32" fmla="*/ 2147483647 w 43"/>
                <a:gd name="T33" fmla="*/ 2147483647 h 27"/>
                <a:gd name="T34" fmla="*/ 2147483647 w 43"/>
                <a:gd name="T35" fmla="*/ 2147483647 h 27"/>
                <a:gd name="T36" fmla="*/ 2147483647 w 43"/>
                <a:gd name="T37" fmla="*/ 2147483647 h 27"/>
                <a:gd name="T38" fmla="*/ 2147483647 w 43"/>
                <a:gd name="T39" fmla="*/ 2147483647 h 27"/>
                <a:gd name="T40" fmla="*/ 2147483647 w 43"/>
                <a:gd name="T41" fmla="*/ 2147483647 h 27"/>
                <a:gd name="T42" fmla="*/ 2147483647 w 43"/>
                <a:gd name="T43" fmla="*/ 2147483647 h 27"/>
                <a:gd name="T44" fmla="*/ 2147483647 w 43"/>
                <a:gd name="T45" fmla="*/ 0 h 27"/>
                <a:gd name="T46" fmla="*/ 2147483647 w 43"/>
                <a:gd name="T47" fmla="*/ 0 h 27"/>
                <a:gd name="T48" fmla="*/ 2147483647 w 43"/>
                <a:gd name="T49" fmla="*/ 2147483647 h 27"/>
                <a:gd name="T50" fmla="*/ 2147483647 w 43"/>
                <a:gd name="T51" fmla="*/ 2147483647 h 27"/>
                <a:gd name="T52" fmla="*/ 2147483647 w 43"/>
                <a:gd name="T53" fmla="*/ 2147483647 h 27"/>
                <a:gd name="T54" fmla="*/ 2147483647 w 43"/>
                <a:gd name="T55" fmla="*/ 2147483647 h 27"/>
                <a:gd name="T56" fmla="*/ 0 w 43"/>
                <a:gd name="T57" fmla="*/ 2147483647 h 27"/>
                <a:gd name="T58" fmla="*/ 0 w 43"/>
                <a:gd name="T59" fmla="*/ 2147483647 h 27"/>
                <a:gd name="T60" fmla="*/ 2147483647 w 43"/>
                <a:gd name="T61" fmla="*/ 2147483647 h 27"/>
                <a:gd name="T62" fmla="*/ 2147483647 w 43"/>
                <a:gd name="T63" fmla="*/ 2147483647 h 27"/>
                <a:gd name="T64" fmla="*/ 2147483647 w 43"/>
                <a:gd name="T65" fmla="*/ 2147483647 h 27"/>
                <a:gd name="T66" fmla="*/ 2147483647 w 43"/>
                <a:gd name="T67" fmla="*/ 2147483647 h 27"/>
                <a:gd name="T68" fmla="*/ 2147483647 w 43"/>
                <a:gd name="T69" fmla="*/ 2147483647 h 27"/>
                <a:gd name="T70" fmla="*/ 2147483647 w 43"/>
                <a:gd name="T71" fmla="*/ 2147483647 h 27"/>
                <a:gd name="T72" fmla="*/ 2147483647 w 43"/>
                <a:gd name="T73" fmla="*/ 2147483647 h 27"/>
                <a:gd name="T74" fmla="*/ 2147483647 w 43"/>
                <a:gd name="T75" fmla="*/ 2147483647 h 27"/>
                <a:gd name="T76" fmla="*/ 2147483647 w 43"/>
                <a:gd name="T77" fmla="*/ 2147483647 h 27"/>
                <a:gd name="T78" fmla="*/ 2147483647 w 43"/>
                <a:gd name="T79" fmla="*/ 2147483647 h 27"/>
                <a:gd name="T80" fmla="*/ 2147483647 w 43"/>
                <a:gd name="T81" fmla="*/ 2147483647 h 27"/>
                <a:gd name="T82" fmla="*/ 2147483647 w 43"/>
                <a:gd name="T83" fmla="*/ 2147483647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2" name="Freeform 850"/>
            <p:cNvSpPr>
              <a:spLocks/>
            </p:cNvSpPr>
            <p:nvPr/>
          </p:nvSpPr>
          <p:spPr bwMode="auto">
            <a:xfrm>
              <a:off x="2828977" y="2523158"/>
              <a:ext cx="17245" cy="2819"/>
            </a:xfrm>
            <a:custGeom>
              <a:avLst/>
              <a:gdLst>
                <a:gd name="T0" fmla="*/ 0 w 13"/>
                <a:gd name="T1" fmla="*/ 0 h 3"/>
                <a:gd name="T2" fmla="*/ 2147483647 w 13"/>
                <a:gd name="T3" fmla="*/ 2147483647 h 3"/>
                <a:gd name="T4" fmla="*/ 2147483647 w 13"/>
                <a:gd name="T5" fmla="*/ 2147483647 h 3"/>
                <a:gd name="T6" fmla="*/ 2147483647 w 13"/>
                <a:gd name="T7" fmla="*/ 2147483647 h 3"/>
                <a:gd name="T8" fmla="*/ 2147483647 w 13"/>
                <a:gd name="T9" fmla="*/ 2147483647 h 3"/>
                <a:gd name="T10" fmla="*/ 2147483647 w 13"/>
                <a:gd name="T11" fmla="*/ 2147483647 h 3"/>
                <a:gd name="T12" fmla="*/ 2147483647 w 13"/>
                <a:gd name="T13" fmla="*/ 2147483647 h 3"/>
                <a:gd name="T14" fmla="*/ 2147483647 w 13"/>
                <a:gd name="T15" fmla="*/ 2147483647 h 3"/>
                <a:gd name="T16" fmla="*/ 2147483647 w 13"/>
                <a:gd name="T17" fmla="*/ 2147483647 h 3"/>
                <a:gd name="T18" fmla="*/ 2147483647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3" name="Freeform 851"/>
            <p:cNvSpPr>
              <a:spLocks/>
            </p:cNvSpPr>
            <p:nvPr/>
          </p:nvSpPr>
          <p:spPr bwMode="auto">
            <a:xfrm>
              <a:off x="2916764" y="2504830"/>
              <a:ext cx="62710" cy="29602"/>
            </a:xfrm>
            <a:custGeom>
              <a:avLst/>
              <a:gdLst>
                <a:gd name="T0" fmla="*/ 2147483647 w 44"/>
                <a:gd name="T1" fmla="*/ 2147483647 h 28"/>
                <a:gd name="T2" fmla="*/ 2147483647 w 44"/>
                <a:gd name="T3" fmla="*/ 2147483647 h 28"/>
                <a:gd name="T4" fmla="*/ 2147483647 w 44"/>
                <a:gd name="T5" fmla="*/ 2147483647 h 28"/>
                <a:gd name="T6" fmla="*/ 2147483647 w 44"/>
                <a:gd name="T7" fmla="*/ 2147483647 h 28"/>
                <a:gd name="T8" fmla="*/ 2147483647 w 44"/>
                <a:gd name="T9" fmla="*/ 2147483647 h 28"/>
                <a:gd name="T10" fmla="*/ 2147483647 w 44"/>
                <a:gd name="T11" fmla="*/ 2147483647 h 28"/>
                <a:gd name="T12" fmla="*/ 2147483647 w 44"/>
                <a:gd name="T13" fmla="*/ 2147483647 h 28"/>
                <a:gd name="T14" fmla="*/ 2147483647 w 44"/>
                <a:gd name="T15" fmla="*/ 2147483647 h 28"/>
                <a:gd name="T16" fmla="*/ 2147483647 w 44"/>
                <a:gd name="T17" fmla="*/ 2147483647 h 28"/>
                <a:gd name="T18" fmla="*/ 2147483647 w 44"/>
                <a:gd name="T19" fmla="*/ 2147483647 h 28"/>
                <a:gd name="T20" fmla="*/ 2147483647 w 44"/>
                <a:gd name="T21" fmla="*/ 2147483647 h 28"/>
                <a:gd name="T22" fmla="*/ 2147483647 w 44"/>
                <a:gd name="T23" fmla="*/ 2147483647 h 28"/>
                <a:gd name="T24" fmla="*/ 2147483647 w 44"/>
                <a:gd name="T25" fmla="*/ 2147483647 h 28"/>
                <a:gd name="T26" fmla="*/ 2147483647 w 44"/>
                <a:gd name="T27" fmla="*/ 2147483647 h 28"/>
                <a:gd name="T28" fmla="*/ 2147483647 w 44"/>
                <a:gd name="T29" fmla="*/ 2147483647 h 28"/>
                <a:gd name="T30" fmla="*/ 2147483647 w 44"/>
                <a:gd name="T31" fmla="*/ 2147483647 h 28"/>
                <a:gd name="T32" fmla="*/ 2147483647 w 44"/>
                <a:gd name="T33" fmla="*/ 2147483647 h 28"/>
                <a:gd name="T34" fmla="*/ 2147483647 w 44"/>
                <a:gd name="T35" fmla="*/ 2147483647 h 28"/>
                <a:gd name="T36" fmla="*/ 2147483647 w 44"/>
                <a:gd name="T37" fmla="*/ 2147483647 h 28"/>
                <a:gd name="T38" fmla="*/ 2147483647 w 44"/>
                <a:gd name="T39" fmla="*/ 2147483647 h 28"/>
                <a:gd name="T40" fmla="*/ 2147483647 w 44"/>
                <a:gd name="T41" fmla="*/ 2147483647 h 28"/>
                <a:gd name="T42" fmla="*/ 2147483647 w 44"/>
                <a:gd name="T43" fmla="*/ 2147483647 h 28"/>
                <a:gd name="T44" fmla="*/ 2147483647 w 44"/>
                <a:gd name="T45" fmla="*/ 0 h 28"/>
                <a:gd name="T46" fmla="*/ 2147483647 w 44"/>
                <a:gd name="T47" fmla="*/ 0 h 28"/>
                <a:gd name="T48" fmla="*/ 2147483647 w 44"/>
                <a:gd name="T49" fmla="*/ 2147483647 h 28"/>
                <a:gd name="T50" fmla="*/ 2147483647 w 44"/>
                <a:gd name="T51" fmla="*/ 2147483647 h 28"/>
                <a:gd name="T52" fmla="*/ 2147483647 w 44"/>
                <a:gd name="T53" fmla="*/ 2147483647 h 28"/>
                <a:gd name="T54" fmla="*/ 2147483647 w 44"/>
                <a:gd name="T55" fmla="*/ 2147483647 h 28"/>
                <a:gd name="T56" fmla="*/ 0 w 44"/>
                <a:gd name="T57" fmla="*/ 2147483647 h 28"/>
                <a:gd name="T58" fmla="*/ 0 w 44"/>
                <a:gd name="T59" fmla="*/ 2147483647 h 28"/>
                <a:gd name="T60" fmla="*/ 2147483647 w 44"/>
                <a:gd name="T61" fmla="*/ 2147483647 h 28"/>
                <a:gd name="T62" fmla="*/ 2147483647 w 44"/>
                <a:gd name="T63" fmla="*/ 2147483647 h 28"/>
                <a:gd name="T64" fmla="*/ 2147483647 w 44"/>
                <a:gd name="T65" fmla="*/ 2147483647 h 28"/>
                <a:gd name="T66" fmla="*/ 2147483647 w 44"/>
                <a:gd name="T67" fmla="*/ 2147483647 h 28"/>
                <a:gd name="T68" fmla="*/ 2147483647 w 44"/>
                <a:gd name="T69" fmla="*/ 2147483647 h 28"/>
                <a:gd name="T70" fmla="*/ 2147483647 w 44"/>
                <a:gd name="T71" fmla="*/ 2147483647 h 28"/>
                <a:gd name="T72" fmla="*/ 2147483647 w 44"/>
                <a:gd name="T73" fmla="*/ 2147483647 h 28"/>
                <a:gd name="T74" fmla="*/ 2147483647 w 44"/>
                <a:gd name="T75" fmla="*/ 2147483647 h 28"/>
                <a:gd name="T76" fmla="*/ 2147483647 w 44"/>
                <a:gd name="T77" fmla="*/ 2147483647 h 28"/>
                <a:gd name="T78" fmla="*/ 2147483647 w 44"/>
                <a:gd name="T79" fmla="*/ 2147483647 h 28"/>
                <a:gd name="T80" fmla="*/ 2147483647 w 44"/>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4" name="Freeform 852"/>
            <p:cNvSpPr>
              <a:spLocks/>
            </p:cNvSpPr>
            <p:nvPr/>
          </p:nvSpPr>
          <p:spPr bwMode="auto">
            <a:xfrm>
              <a:off x="2963801" y="2514697"/>
              <a:ext cx="15677" cy="4230"/>
            </a:xfrm>
            <a:custGeom>
              <a:avLst/>
              <a:gdLst>
                <a:gd name="T0" fmla="*/ 0 w 10"/>
                <a:gd name="T1" fmla="*/ 0 h 3"/>
                <a:gd name="T2" fmla="*/ 0 w 10"/>
                <a:gd name="T3" fmla="*/ 2147483647 h 3"/>
                <a:gd name="T4" fmla="*/ 0 w 10"/>
                <a:gd name="T5" fmla="*/ 2147483647 h 3"/>
                <a:gd name="T6" fmla="*/ 2147483647 w 10"/>
                <a:gd name="T7" fmla="*/ 2147483647 h 3"/>
                <a:gd name="T8" fmla="*/ 2147483647 w 10"/>
                <a:gd name="T9" fmla="*/ 2147483647 h 3"/>
                <a:gd name="T10" fmla="*/ 2147483647 w 10"/>
                <a:gd name="T11" fmla="*/ 2147483647 h 3"/>
                <a:gd name="T12" fmla="*/ 2147483647 w 10"/>
                <a:gd name="T13" fmla="*/ 2147483647 h 3"/>
                <a:gd name="T14" fmla="*/ 2147483647 w 10"/>
                <a:gd name="T15" fmla="*/ 2147483647 h 3"/>
                <a:gd name="T16" fmla="*/ 2147483647 w 10"/>
                <a:gd name="T17" fmla="*/ 2147483647 h 3"/>
                <a:gd name="T18" fmla="*/ 2147483647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5" name="Freeform 853"/>
            <p:cNvSpPr>
              <a:spLocks/>
            </p:cNvSpPr>
            <p:nvPr/>
          </p:nvSpPr>
          <p:spPr bwMode="auto">
            <a:xfrm>
              <a:off x="2943420" y="2401933"/>
              <a:ext cx="90929" cy="85985"/>
            </a:xfrm>
            <a:custGeom>
              <a:avLst/>
              <a:gdLst>
                <a:gd name="T0" fmla="*/ 2147483647 w 65"/>
                <a:gd name="T1" fmla="*/ 2147483647 h 79"/>
                <a:gd name="T2" fmla="*/ 2147483647 w 65"/>
                <a:gd name="T3" fmla="*/ 2147483647 h 79"/>
                <a:gd name="T4" fmla="*/ 2147483647 w 65"/>
                <a:gd name="T5" fmla="*/ 2147483647 h 79"/>
                <a:gd name="T6" fmla="*/ 2147483647 w 65"/>
                <a:gd name="T7" fmla="*/ 2147483647 h 79"/>
                <a:gd name="T8" fmla="*/ 2147483647 w 65"/>
                <a:gd name="T9" fmla="*/ 2147483647 h 79"/>
                <a:gd name="T10" fmla="*/ 2147483647 w 65"/>
                <a:gd name="T11" fmla="*/ 2147483647 h 79"/>
                <a:gd name="T12" fmla="*/ 2147483647 w 65"/>
                <a:gd name="T13" fmla="*/ 2147483647 h 79"/>
                <a:gd name="T14" fmla="*/ 2147483647 w 65"/>
                <a:gd name="T15" fmla="*/ 2147483647 h 79"/>
                <a:gd name="T16" fmla="*/ 2147483647 w 65"/>
                <a:gd name="T17" fmla="*/ 2147483647 h 79"/>
                <a:gd name="T18" fmla="*/ 2147483647 w 65"/>
                <a:gd name="T19" fmla="*/ 2147483647 h 79"/>
                <a:gd name="T20" fmla="*/ 2147483647 w 65"/>
                <a:gd name="T21" fmla="*/ 2147483647 h 79"/>
                <a:gd name="T22" fmla="*/ 2147483647 w 65"/>
                <a:gd name="T23" fmla="*/ 2147483647 h 79"/>
                <a:gd name="T24" fmla="*/ 2147483647 w 65"/>
                <a:gd name="T25" fmla="*/ 2147483647 h 79"/>
                <a:gd name="T26" fmla="*/ 2147483647 w 65"/>
                <a:gd name="T27" fmla="*/ 2147483647 h 79"/>
                <a:gd name="T28" fmla="*/ 2147483647 w 65"/>
                <a:gd name="T29" fmla="*/ 2147483647 h 79"/>
                <a:gd name="T30" fmla="*/ 2147483647 w 65"/>
                <a:gd name="T31" fmla="*/ 2147483647 h 79"/>
                <a:gd name="T32" fmla="*/ 2147483647 w 65"/>
                <a:gd name="T33" fmla="*/ 2147483647 h 79"/>
                <a:gd name="T34" fmla="*/ 2147483647 w 65"/>
                <a:gd name="T35" fmla="*/ 2147483647 h 79"/>
                <a:gd name="T36" fmla="*/ 2147483647 w 65"/>
                <a:gd name="T37" fmla="*/ 2147483647 h 79"/>
                <a:gd name="T38" fmla="*/ 2147483647 w 65"/>
                <a:gd name="T39" fmla="*/ 2147483647 h 79"/>
                <a:gd name="T40" fmla="*/ 2147483647 w 65"/>
                <a:gd name="T41" fmla="*/ 2147483647 h 79"/>
                <a:gd name="T42" fmla="*/ 2147483647 w 65"/>
                <a:gd name="T43" fmla="*/ 2147483647 h 79"/>
                <a:gd name="T44" fmla="*/ 2147483647 w 65"/>
                <a:gd name="T45" fmla="*/ 2147483647 h 79"/>
                <a:gd name="T46" fmla="*/ 2147483647 w 65"/>
                <a:gd name="T47" fmla="*/ 2147483647 h 79"/>
                <a:gd name="T48" fmla="*/ 2147483647 w 65"/>
                <a:gd name="T49" fmla="*/ 2147483647 h 79"/>
                <a:gd name="T50" fmla="*/ 2147483647 w 65"/>
                <a:gd name="T51" fmla="*/ 2147483647 h 79"/>
                <a:gd name="T52" fmla="*/ 2147483647 w 65"/>
                <a:gd name="T53" fmla="*/ 2147483647 h 79"/>
                <a:gd name="T54" fmla="*/ 2147483647 w 65"/>
                <a:gd name="T55" fmla="*/ 2147483647 h 79"/>
                <a:gd name="T56" fmla="*/ 2147483647 w 65"/>
                <a:gd name="T57" fmla="*/ 2147483647 h 79"/>
                <a:gd name="T58" fmla="*/ 2147483647 w 65"/>
                <a:gd name="T59" fmla="*/ 2147483647 h 79"/>
                <a:gd name="T60" fmla="*/ 2147483647 w 65"/>
                <a:gd name="T61" fmla="*/ 2147483647 h 79"/>
                <a:gd name="T62" fmla="*/ 2147483647 w 65"/>
                <a:gd name="T63" fmla="*/ 2147483647 h 79"/>
                <a:gd name="T64" fmla="*/ 2147483647 w 65"/>
                <a:gd name="T65" fmla="*/ 2147483647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6" name="Freeform 854"/>
            <p:cNvSpPr>
              <a:spLocks/>
            </p:cNvSpPr>
            <p:nvPr/>
          </p:nvSpPr>
          <p:spPr bwMode="auto">
            <a:xfrm>
              <a:off x="2943420" y="2438585"/>
              <a:ext cx="15677" cy="8457"/>
            </a:xfrm>
            <a:custGeom>
              <a:avLst/>
              <a:gdLst>
                <a:gd name="T0" fmla="*/ 2147483647 w 11"/>
                <a:gd name="T1" fmla="*/ 2147483647 h 7"/>
                <a:gd name="T2" fmla="*/ 2147483647 w 11"/>
                <a:gd name="T3" fmla="*/ 2147483647 h 7"/>
                <a:gd name="T4" fmla="*/ 2147483647 w 11"/>
                <a:gd name="T5" fmla="*/ 2147483647 h 7"/>
                <a:gd name="T6" fmla="*/ 2147483647 w 11"/>
                <a:gd name="T7" fmla="*/ 2147483647 h 7"/>
                <a:gd name="T8" fmla="*/ 2147483647 w 11"/>
                <a:gd name="T9" fmla="*/ 0 h 7"/>
                <a:gd name="T10" fmla="*/ 2147483647 w 11"/>
                <a:gd name="T11" fmla="*/ 0 h 7"/>
                <a:gd name="T12" fmla="*/ 2147483647 w 11"/>
                <a:gd name="T13" fmla="*/ 2147483647 h 7"/>
                <a:gd name="T14" fmla="*/ 2147483647 w 11"/>
                <a:gd name="T15" fmla="*/ 2147483647 h 7"/>
                <a:gd name="T16" fmla="*/ 0 w 11"/>
                <a:gd name="T17" fmla="*/ 2147483647 h 7"/>
                <a:gd name="T18" fmla="*/ 0 w 11"/>
                <a:gd name="T19" fmla="*/ 2147483647 h 7"/>
                <a:gd name="T20" fmla="*/ 0 w 11"/>
                <a:gd name="T21" fmla="*/ 2147483647 h 7"/>
                <a:gd name="T22" fmla="*/ 0 w 11"/>
                <a:gd name="T23" fmla="*/ 2147483647 h 7"/>
                <a:gd name="T24" fmla="*/ 0 w 11"/>
                <a:gd name="T25" fmla="*/ 2147483647 h 7"/>
                <a:gd name="T26" fmla="*/ 0 w 11"/>
                <a:gd name="T27" fmla="*/ 2147483647 h 7"/>
                <a:gd name="T28" fmla="*/ 2147483647 w 11"/>
                <a:gd name="T29" fmla="*/ 2147483647 h 7"/>
                <a:gd name="T30" fmla="*/ 2147483647 w 11"/>
                <a:gd name="T31" fmla="*/ 2147483647 h 7"/>
                <a:gd name="T32" fmla="*/ 2147483647 w 11"/>
                <a:gd name="T33" fmla="*/ 2147483647 h 7"/>
                <a:gd name="T34" fmla="*/ 2147483647 w 11"/>
                <a:gd name="T35" fmla="*/ 2147483647 h 7"/>
                <a:gd name="T36" fmla="*/ 2147483647 w 11"/>
                <a:gd name="T37" fmla="*/ 2147483647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7" name="Freeform 855"/>
            <p:cNvSpPr>
              <a:spLocks/>
            </p:cNvSpPr>
            <p:nvPr/>
          </p:nvSpPr>
          <p:spPr bwMode="auto">
            <a:xfrm>
              <a:off x="2962234" y="2414618"/>
              <a:ext cx="29787" cy="49336"/>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0 h 47"/>
                <a:gd name="T10" fmla="*/ 2147483647 w 21"/>
                <a:gd name="T11" fmla="*/ 2147483647 h 47"/>
                <a:gd name="T12" fmla="*/ 2147483647 w 21"/>
                <a:gd name="T13" fmla="*/ 2147483647 h 47"/>
                <a:gd name="T14" fmla="*/ 0 w 21"/>
                <a:gd name="T15" fmla="*/ 2147483647 h 47"/>
                <a:gd name="T16" fmla="*/ 2147483647 w 21"/>
                <a:gd name="T17" fmla="*/ 2147483647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8" name="Freeform 856"/>
            <p:cNvSpPr>
              <a:spLocks/>
            </p:cNvSpPr>
            <p:nvPr/>
          </p:nvSpPr>
          <p:spPr bwMode="auto">
            <a:xfrm>
              <a:off x="2949687" y="2387835"/>
              <a:ext cx="31354" cy="22554"/>
            </a:xfrm>
            <a:custGeom>
              <a:avLst/>
              <a:gdLst>
                <a:gd name="T0" fmla="*/ 0 w 21"/>
                <a:gd name="T1" fmla="*/ 2147483647 h 20"/>
                <a:gd name="T2" fmla="*/ 0 w 21"/>
                <a:gd name="T3" fmla="*/ 2147483647 h 20"/>
                <a:gd name="T4" fmla="*/ 0 w 21"/>
                <a:gd name="T5" fmla="*/ 2147483647 h 20"/>
                <a:gd name="T6" fmla="*/ 2147483647 w 21"/>
                <a:gd name="T7" fmla="*/ 2147483647 h 20"/>
                <a:gd name="T8" fmla="*/ 2147483647 w 21"/>
                <a:gd name="T9" fmla="*/ 2147483647 h 20"/>
                <a:gd name="T10" fmla="*/ 2147483647 w 21"/>
                <a:gd name="T11" fmla="*/ 2147483647 h 20"/>
                <a:gd name="T12" fmla="*/ 2147483647 w 21"/>
                <a:gd name="T13" fmla="*/ 0 h 20"/>
                <a:gd name="T14" fmla="*/ 2147483647 w 21"/>
                <a:gd name="T15" fmla="*/ 2147483647 h 20"/>
                <a:gd name="T16" fmla="*/ 2147483647 w 21"/>
                <a:gd name="T17" fmla="*/ 2147483647 h 20"/>
                <a:gd name="T18" fmla="*/ 2147483647 w 21"/>
                <a:gd name="T19" fmla="*/ 2147483647 h 20"/>
                <a:gd name="T20" fmla="*/ 2147483647 w 21"/>
                <a:gd name="T21" fmla="*/ 2147483647 h 20"/>
                <a:gd name="T22" fmla="*/ 2147483647 w 21"/>
                <a:gd name="T23" fmla="*/ 2147483647 h 20"/>
                <a:gd name="T24" fmla="*/ 2147483647 w 21"/>
                <a:gd name="T25" fmla="*/ 2147483647 h 20"/>
                <a:gd name="T26" fmla="*/ 2147483647 w 21"/>
                <a:gd name="T27" fmla="*/ 2147483647 h 20"/>
                <a:gd name="T28" fmla="*/ 2147483647 w 21"/>
                <a:gd name="T29" fmla="*/ 2147483647 h 20"/>
                <a:gd name="T30" fmla="*/ 2147483647 w 21"/>
                <a:gd name="T31" fmla="*/ 2147483647 h 20"/>
                <a:gd name="T32" fmla="*/ 2147483647 w 21"/>
                <a:gd name="T33" fmla="*/ 2147483647 h 20"/>
                <a:gd name="T34" fmla="*/ 2147483647 w 21"/>
                <a:gd name="T35" fmla="*/ 2147483647 h 20"/>
                <a:gd name="T36" fmla="*/ 0 w 21"/>
                <a:gd name="T37" fmla="*/ 2147483647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19" name="Freeform 857"/>
            <p:cNvSpPr>
              <a:spLocks/>
            </p:cNvSpPr>
            <p:nvPr/>
          </p:nvSpPr>
          <p:spPr bwMode="auto">
            <a:xfrm>
              <a:off x="2949687" y="2396296"/>
              <a:ext cx="31354" cy="11277"/>
            </a:xfrm>
            <a:custGeom>
              <a:avLst/>
              <a:gdLst>
                <a:gd name="T0" fmla="*/ 0 w 22"/>
                <a:gd name="T1" fmla="*/ 2147483647 h 10"/>
                <a:gd name="T2" fmla="*/ 2147483647 w 22"/>
                <a:gd name="T3" fmla="*/ 2147483647 h 10"/>
                <a:gd name="T4" fmla="*/ 2147483647 w 22"/>
                <a:gd name="T5" fmla="*/ 2147483647 h 10"/>
                <a:gd name="T6" fmla="*/ 2147483647 w 22"/>
                <a:gd name="T7" fmla="*/ 2147483647 h 10"/>
                <a:gd name="T8" fmla="*/ 2147483647 w 22"/>
                <a:gd name="T9" fmla="*/ 2147483647 h 10"/>
                <a:gd name="T10" fmla="*/ 2147483647 w 22"/>
                <a:gd name="T11" fmla="*/ 2147483647 h 10"/>
                <a:gd name="T12" fmla="*/ 2147483647 w 22"/>
                <a:gd name="T13" fmla="*/ 2147483647 h 10"/>
                <a:gd name="T14" fmla="*/ 2147483647 w 22"/>
                <a:gd name="T15" fmla="*/ 2147483647 h 10"/>
                <a:gd name="T16" fmla="*/ 2147483647 w 22"/>
                <a:gd name="T17" fmla="*/ 0 h 10"/>
                <a:gd name="T18" fmla="*/ 2147483647 w 22"/>
                <a:gd name="T19" fmla="*/ 0 h 10"/>
                <a:gd name="T20" fmla="*/ 2147483647 w 22"/>
                <a:gd name="T21" fmla="*/ 2147483647 h 10"/>
                <a:gd name="T22" fmla="*/ 2147483647 w 22"/>
                <a:gd name="T23" fmla="*/ 2147483647 h 10"/>
                <a:gd name="T24" fmla="*/ 2147483647 w 22"/>
                <a:gd name="T25" fmla="*/ 2147483647 h 10"/>
                <a:gd name="T26" fmla="*/ 2147483647 w 22"/>
                <a:gd name="T27" fmla="*/ 2147483647 h 10"/>
                <a:gd name="T28" fmla="*/ 2147483647 w 22"/>
                <a:gd name="T29" fmla="*/ 2147483647 h 10"/>
                <a:gd name="T30" fmla="*/ 2147483647 w 22"/>
                <a:gd name="T31" fmla="*/ 2147483647 h 10"/>
                <a:gd name="T32" fmla="*/ 0 w 22"/>
                <a:gd name="T33" fmla="*/ 2147483647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0" name="Freeform 858"/>
            <p:cNvSpPr>
              <a:spLocks/>
            </p:cNvSpPr>
            <p:nvPr/>
          </p:nvSpPr>
          <p:spPr bwMode="auto">
            <a:xfrm>
              <a:off x="2995151" y="2387838"/>
              <a:ext cx="32922" cy="18325"/>
            </a:xfrm>
            <a:custGeom>
              <a:avLst/>
              <a:gdLst>
                <a:gd name="T0" fmla="*/ 0 w 24"/>
                <a:gd name="T1" fmla="*/ 2147483647 h 17"/>
                <a:gd name="T2" fmla="*/ 2147483647 w 24"/>
                <a:gd name="T3" fmla="*/ 2147483647 h 17"/>
                <a:gd name="T4" fmla="*/ 2147483647 w 24"/>
                <a:gd name="T5" fmla="*/ 2147483647 h 17"/>
                <a:gd name="T6" fmla="*/ 2147483647 w 24"/>
                <a:gd name="T7" fmla="*/ 2147483647 h 17"/>
                <a:gd name="T8" fmla="*/ 2147483647 w 24"/>
                <a:gd name="T9" fmla="*/ 2147483647 h 17"/>
                <a:gd name="T10" fmla="*/ 2147483647 w 24"/>
                <a:gd name="T11" fmla="*/ 0 h 17"/>
                <a:gd name="T12" fmla="*/ 2147483647 w 24"/>
                <a:gd name="T13" fmla="*/ 2147483647 h 17"/>
                <a:gd name="T14" fmla="*/ 2147483647 w 24"/>
                <a:gd name="T15" fmla="*/ 2147483647 h 17"/>
                <a:gd name="T16" fmla="*/ 2147483647 w 24"/>
                <a:gd name="T17" fmla="*/ 2147483647 h 17"/>
                <a:gd name="T18" fmla="*/ 2147483647 w 24"/>
                <a:gd name="T19" fmla="*/ 2147483647 h 17"/>
                <a:gd name="T20" fmla="*/ 2147483647 w 24"/>
                <a:gd name="T21" fmla="*/ 2147483647 h 17"/>
                <a:gd name="T22" fmla="*/ 2147483647 w 24"/>
                <a:gd name="T23" fmla="*/ 2147483647 h 17"/>
                <a:gd name="T24" fmla="*/ 2147483647 w 24"/>
                <a:gd name="T25" fmla="*/ 2147483647 h 17"/>
                <a:gd name="T26" fmla="*/ 2147483647 w 24"/>
                <a:gd name="T27" fmla="*/ 2147483647 h 17"/>
                <a:gd name="T28" fmla="*/ 2147483647 w 24"/>
                <a:gd name="T29" fmla="*/ 2147483647 h 17"/>
                <a:gd name="T30" fmla="*/ 2147483647 w 24"/>
                <a:gd name="T31" fmla="*/ 2147483647 h 17"/>
                <a:gd name="T32" fmla="*/ 2147483647 w 24"/>
                <a:gd name="T33" fmla="*/ 2147483647 h 17"/>
                <a:gd name="T34" fmla="*/ 2147483647 w 24"/>
                <a:gd name="T35" fmla="*/ 2147483647 h 17"/>
                <a:gd name="T36" fmla="*/ 0 w 24"/>
                <a:gd name="T37" fmla="*/ 214748364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1" name="Freeform 859"/>
            <p:cNvSpPr>
              <a:spLocks/>
            </p:cNvSpPr>
            <p:nvPr/>
          </p:nvSpPr>
          <p:spPr bwMode="auto">
            <a:xfrm>
              <a:off x="3001428" y="2392065"/>
              <a:ext cx="28219" cy="14096"/>
            </a:xfrm>
            <a:custGeom>
              <a:avLst/>
              <a:gdLst>
                <a:gd name="T0" fmla="*/ 0 w 20"/>
                <a:gd name="T1" fmla="*/ 0 h 12"/>
                <a:gd name="T2" fmla="*/ 0 w 20"/>
                <a:gd name="T3" fmla="*/ 2147483647 h 12"/>
                <a:gd name="T4" fmla="*/ 2147483647 w 20"/>
                <a:gd name="T5" fmla="*/ 2147483647 h 12"/>
                <a:gd name="T6" fmla="*/ 2147483647 w 20"/>
                <a:gd name="T7" fmla="*/ 2147483647 h 12"/>
                <a:gd name="T8" fmla="*/ 2147483647 w 20"/>
                <a:gd name="T9" fmla="*/ 2147483647 h 12"/>
                <a:gd name="T10" fmla="*/ 2147483647 w 20"/>
                <a:gd name="T11" fmla="*/ 2147483647 h 12"/>
                <a:gd name="T12" fmla="*/ 2147483647 w 20"/>
                <a:gd name="T13" fmla="*/ 2147483647 h 12"/>
                <a:gd name="T14" fmla="*/ 2147483647 w 20"/>
                <a:gd name="T15" fmla="*/ 2147483647 h 12"/>
                <a:gd name="T16" fmla="*/ 2147483647 w 20"/>
                <a:gd name="T17" fmla="*/ 2147483647 h 12"/>
                <a:gd name="T18" fmla="*/ 2147483647 w 20"/>
                <a:gd name="T19" fmla="*/ 2147483647 h 12"/>
                <a:gd name="T20" fmla="*/ 2147483647 w 20"/>
                <a:gd name="T21" fmla="*/ 2147483647 h 12"/>
                <a:gd name="T22" fmla="*/ 2147483647 w 20"/>
                <a:gd name="T23" fmla="*/ 2147483647 h 12"/>
                <a:gd name="T24" fmla="*/ 2147483647 w 20"/>
                <a:gd name="T25" fmla="*/ 2147483647 h 12"/>
                <a:gd name="T26" fmla="*/ 2147483647 w 20"/>
                <a:gd name="T27" fmla="*/ 2147483647 h 12"/>
                <a:gd name="T28" fmla="*/ 2147483647 w 20"/>
                <a:gd name="T29" fmla="*/ 2147483647 h 12"/>
                <a:gd name="T30" fmla="*/ 2147483647 w 20"/>
                <a:gd name="T31" fmla="*/ 2147483647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2" name="Freeform 860"/>
            <p:cNvSpPr>
              <a:spLocks/>
            </p:cNvSpPr>
            <p:nvPr/>
          </p:nvSpPr>
          <p:spPr bwMode="auto">
            <a:xfrm>
              <a:off x="2963798" y="2480868"/>
              <a:ext cx="14108" cy="19734"/>
            </a:xfrm>
            <a:custGeom>
              <a:avLst/>
              <a:gdLst>
                <a:gd name="T0" fmla="*/ 2147483647 w 9"/>
                <a:gd name="T1" fmla="*/ 0 h 18"/>
                <a:gd name="T2" fmla="*/ 2147483647 w 9"/>
                <a:gd name="T3" fmla="*/ 2147483647 h 18"/>
                <a:gd name="T4" fmla="*/ 2147483647 w 9"/>
                <a:gd name="T5" fmla="*/ 2147483647 h 18"/>
                <a:gd name="T6" fmla="*/ 0 w 9"/>
                <a:gd name="T7" fmla="*/ 2147483647 h 18"/>
                <a:gd name="T8" fmla="*/ 0 w 9"/>
                <a:gd name="T9" fmla="*/ 2147483647 h 18"/>
                <a:gd name="T10" fmla="*/ 2147483647 w 9"/>
                <a:gd name="T11" fmla="*/ 2147483647 h 18"/>
                <a:gd name="T12" fmla="*/ 2147483647 w 9"/>
                <a:gd name="T13" fmla="*/ 2147483647 h 18"/>
                <a:gd name="T14" fmla="*/ 2147483647 w 9"/>
                <a:gd name="T15" fmla="*/ 2147483647 h 18"/>
                <a:gd name="T16" fmla="*/ 2147483647 w 9"/>
                <a:gd name="T17" fmla="*/ 2147483647 h 18"/>
                <a:gd name="T18" fmla="*/ 2147483647 w 9"/>
                <a:gd name="T19" fmla="*/ 2147483647 h 18"/>
                <a:gd name="T20" fmla="*/ 2147483647 w 9"/>
                <a:gd name="T21" fmla="*/ 2147483647 h 18"/>
                <a:gd name="T22" fmla="*/ 2147483647 w 9"/>
                <a:gd name="T23" fmla="*/ 2147483647 h 18"/>
                <a:gd name="T24" fmla="*/ 2147483647 w 9"/>
                <a:gd name="T25" fmla="*/ 2147483647 h 18"/>
                <a:gd name="T26" fmla="*/ 2147483647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3" name="Freeform 861"/>
            <p:cNvSpPr>
              <a:spLocks/>
            </p:cNvSpPr>
            <p:nvPr/>
          </p:nvSpPr>
          <p:spPr bwMode="auto">
            <a:xfrm>
              <a:off x="3017102" y="2465367"/>
              <a:ext cx="17245" cy="18323"/>
            </a:xfrm>
            <a:custGeom>
              <a:avLst/>
              <a:gdLst>
                <a:gd name="T0" fmla="*/ 0 w 12"/>
                <a:gd name="T1" fmla="*/ 2147483647 h 17"/>
                <a:gd name="T2" fmla="*/ 0 w 12"/>
                <a:gd name="T3" fmla="*/ 2147483647 h 17"/>
                <a:gd name="T4" fmla="*/ 2147483647 w 12"/>
                <a:gd name="T5" fmla="*/ 2147483647 h 17"/>
                <a:gd name="T6" fmla="*/ 2147483647 w 12"/>
                <a:gd name="T7" fmla="*/ 2147483647 h 17"/>
                <a:gd name="T8" fmla="*/ 2147483647 w 12"/>
                <a:gd name="T9" fmla="*/ 2147483647 h 17"/>
                <a:gd name="T10" fmla="*/ 2147483647 w 12"/>
                <a:gd name="T11" fmla="*/ 2147483647 h 17"/>
                <a:gd name="T12" fmla="*/ 2147483647 w 12"/>
                <a:gd name="T13" fmla="*/ 2147483647 h 17"/>
                <a:gd name="T14" fmla="*/ 2147483647 w 12"/>
                <a:gd name="T15" fmla="*/ 2147483647 h 17"/>
                <a:gd name="T16" fmla="*/ 2147483647 w 12"/>
                <a:gd name="T17" fmla="*/ 2147483647 h 17"/>
                <a:gd name="T18" fmla="*/ 2147483647 w 12"/>
                <a:gd name="T19" fmla="*/ 2147483647 h 17"/>
                <a:gd name="T20" fmla="*/ 2147483647 w 12"/>
                <a:gd name="T21" fmla="*/ 2147483647 h 17"/>
                <a:gd name="T22" fmla="*/ 2147483647 w 12"/>
                <a:gd name="T23" fmla="*/ 2147483647 h 17"/>
                <a:gd name="T24" fmla="*/ 2147483647 w 12"/>
                <a:gd name="T25" fmla="*/ 0 h 17"/>
                <a:gd name="T26" fmla="*/ 0 w 12"/>
                <a:gd name="T27" fmla="*/ 2147483647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4" name="Freeform 862"/>
            <p:cNvSpPr>
              <a:spLocks/>
            </p:cNvSpPr>
            <p:nvPr/>
          </p:nvSpPr>
          <p:spPr bwMode="auto">
            <a:xfrm>
              <a:off x="2959094" y="2383608"/>
              <a:ext cx="4704" cy="5638"/>
            </a:xfrm>
            <a:custGeom>
              <a:avLst/>
              <a:gdLst>
                <a:gd name="T0" fmla="*/ 0 w 4"/>
                <a:gd name="T1" fmla="*/ 2147483647 h 7"/>
                <a:gd name="T2" fmla="*/ 0 w 4"/>
                <a:gd name="T3" fmla="*/ 0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5" name="Freeform 863"/>
            <p:cNvSpPr>
              <a:spLocks/>
            </p:cNvSpPr>
            <p:nvPr/>
          </p:nvSpPr>
          <p:spPr bwMode="auto">
            <a:xfrm>
              <a:off x="3017104" y="2380792"/>
              <a:ext cx="9407" cy="8457"/>
            </a:xfrm>
            <a:custGeom>
              <a:avLst/>
              <a:gdLst>
                <a:gd name="T0" fmla="*/ 0 w 7"/>
                <a:gd name="T1" fmla="*/ 2147483647 h 9"/>
                <a:gd name="T2" fmla="*/ 2147483647 w 7"/>
                <a:gd name="T3" fmla="*/ 0 h 9"/>
                <a:gd name="T4" fmla="*/ 2147483647 w 7"/>
                <a:gd name="T5" fmla="*/ 2147483647 h 9"/>
                <a:gd name="T6" fmla="*/ 2147483647 w 7"/>
                <a:gd name="T7" fmla="*/ 2147483647 h 9"/>
                <a:gd name="T8" fmla="*/ 0 w 7"/>
                <a:gd name="T9" fmla="*/ 214748364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6" name="Freeform 864"/>
            <p:cNvSpPr>
              <a:spLocks/>
            </p:cNvSpPr>
            <p:nvPr/>
          </p:nvSpPr>
          <p:spPr bwMode="auto">
            <a:xfrm>
              <a:off x="3239716" y="2432941"/>
              <a:ext cx="31354" cy="28192"/>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2147483647 w 21"/>
                <a:gd name="T43" fmla="*/ 2147483647 h 27"/>
                <a:gd name="T44" fmla="*/ 2147483647 w 21"/>
                <a:gd name="T45" fmla="*/ 2147483647 h 27"/>
                <a:gd name="T46" fmla="*/ 2147483647 w 21"/>
                <a:gd name="T47" fmla="*/ 2147483647 h 27"/>
                <a:gd name="T48" fmla="*/ 2147483647 w 21"/>
                <a:gd name="T49" fmla="*/ 2147483647 h 27"/>
                <a:gd name="T50" fmla="*/ 2147483647 w 21"/>
                <a:gd name="T51" fmla="*/ 0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0 w 21"/>
                <a:gd name="T65" fmla="*/ 2147483647 h 27"/>
                <a:gd name="T66" fmla="*/ 0 w 21"/>
                <a:gd name="T67" fmla="*/ 2147483647 h 27"/>
                <a:gd name="T68" fmla="*/ 0 w 21"/>
                <a:gd name="T69" fmla="*/ 2147483647 h 27"/>
                <a:gd name="T70" fmla="*/ 0 w 21"/>
                <a:gd name="T71" fmla="*/ 2147483647 h 27"/>
                <a:gd name="T72" fmla="*/ 0 w 21"/>
                <a:gd name="T73" fmla="*/ 2147483647 h 27"/>
                <a:gd name="T74" fmla="*/ 0 w 21"/>
                <a:gd name="T75" fmla="*/ 2147483647 h 27"/>
                <a:gd name="T76" fmla="*/ 2147483647 w 21"/>
                <a:gd name="T77" fmla="*/ 2147483647 h 27"/>
                <a:gd name="T78" fmla="*/ 2147483647 w 21"/>
                <a:gd name="T79" fmla="*/ 2147483647 h 27"/>
                <a:gd name="T80" fmla="*/ 2147483647 w 21"/>
                <a:gd name="T81" fmla="*/ 2147483647 h 27"/>
                <a:gd name="T82" fmla="*/ 2147483647 w 21"/>
                <a:gd name="T83" fmla="*/ 2147483647 h 27"/>
                <a:gd name="T84" fmla="*/ 2147483647 w 21"/>
                <a:gd name="T85" fmla="*/ 2147483647 h 27"/>
                <a:gd name="T86" fmla="*/ 2147483647 w 21"/>
                <a:gd name="T87" fmla="*/ 2147483647 h 27"/>
                <a:gd name="T88" fmla="*/ 2147483647 w 21"/>
                <a:gd name="T89" fmla="*/ 2147483647 h 27"/>
                <a:gd name="T90" fmla="*/ 2147483647 w 21"/>
                <a:gd name="T91" fmla="*/ 2147483647 h 27"/>
                <a:gd name="T92" fmla="*/ 2147483647 w 21"/>
                <a:gd name="T93" fmla="*/ 2147483647 h 27"/>
                <a:gd name="T94" fmla="*/ 2147483647 w 21"/>
                <a:gd name="T95" fmla="*/ 2147483647 h 27"/>
                <a:gd name="T96" fmla="*/ 2147483647 w 21"/>
                <a:gd name="T97" fmla="*/ 2147483647 h 27"/>
                <a:gd name="T98" fmla="*/ 2147483647 w 21"/>
                <a:gd name="T99" fmla="*/ 2147483647 h 27"/>
                <a:gd name="T100" fmla="*/ 2147483647 w 21"/>
                <a:gd name="T101" fmla="*/ 2147483647 h 27"/>
                <a:gd name="T102" fmla="*/ 2147483647 w 21"/>
                <a:gd name="T103" fmla="*/ 2147483647 h 27"/>
                <a:gd name="T104" fmla="*/ 2147483647 w 21"/>
                <a:gd name="T105" fmla="*/ 2147483647 h 27"/>
                <a:gd name="T106" fmla="*/ 2147483647 w 21"/>
                <a:gd name="T107" fmla="*/ 2147483647 h 27"/>
                <a:gd name="T108" fmla="*/ 2147483647 w 21"/>
                <a:gd name="T109" fmla="*/ 2147483647 h 27"/>
                <a:gd name="T110" fmla="*/ 2147483647 w 21"/>
                <a:gd name="T111" fmla="*/ 2147483647 h 27"/>
                <a:gd name="T112" fmla="*/ 2147483647 w 21"/>
                <a:gd name="T113" fmla="*/ 2147483647 h 27"/>
                <a:gd name="T114" fmla="*/ 2147483647 w 21"/>
                <a:gd name="T115" fmla="*/ 2147483647 h 27"/>
                <a:gd name="T116" fmla="*/ 2147483647 w 21"/>
                <a:gd name="T117" fmla="*/ 2147483647 h 27"/>
                <a:gd name="T118" fmla="*/ 2147483647 w 21"/>
                <a:gd name="T119" fmla="*/ 2147483647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7" name="Freeform 865"/>
            <p:cNvSpPr>
              <a:spLocks/>
            </p:cNvSpPr>
            <p:nvPr/>
          </p:nvSpPr>
          <p:spPr bwMode="auto">
            <a:xfrm>
              <a:off x="3263233" y="2445628"/>
              <a:ext cx="7839" cy="5638"/>
            </a:xfrm>
            <a:custGeom>
              <a:avLst/>
              <a:gdLst>
                <a:gd name="T0" fmla="*/ 2147483647 w 4"/>
                <a:gd name="T1" fmla="*/ 0 h 5"/>
                <a:gd name="T2" fmla="*/ 0 w 4"/>
                <a:gd name="T3" fmla="*/ 0 h 5"/>
                <a:gd name="T4" fmla="*/ 0 w 4"/>
                <a:gd name="T5" fmla="*/ 2147483647 h 5"/>
                <a:gd name="T6" fmla="*/ 0 w 4"/>
                <a:gd name="T7" fmla="*/ 2147483647 h 5"/>
                <a:gd name="T8" fmla="*/ 0 w 4"/>
                <a:gd name="T9" fmla="*/ 2147483647 h 5"/>
                <a:gd name="T10" fmla="*/ 0 w 4"/>
                <a:gd name="T11" fmla="*/ 2147483647 h 5"/>
                <a:gd name="T12" fmla="*/ 0 w 4"/>
                <a:gd name="T13" fmla="*/ 2147483647 h 5"/>
                <a:gd name="T14" fmla="*/ 0 w 4"/>
                <a:gd name="T15" fmla="*/ 2147483647 h 5"/>
                <a:gd name="T16" fmla="*/ 0 w 4"/>
                <a:gd name="T17" fmla="*/ 2147483647 h 5"/>
                <a:gd name="T18" fmla="*/ 2147483647 w 4"/>
                <a:gd name="T19" fmla="*/ 2147483647 h 5"/>
                <a:gd name="T20" fmla="*/ 2147483647 w 4"/>
                <a:gd name="T21" fmla="*/ 2147483647 h 5"/>
                <a:gd name="T22" fmla="*/ 2147483647 w 4"/>
                <a:gd name="T23" fmla="*/ 2147483647 h 5"/>
                <a:gd name="T24" fmla="*/ 2147483647 w 4"/>
                <a:gd name="T25" fmla="*/ 2147483647 h 5"/>
                <a:gd name="T26" fmla="*/ 2147483647 w 4"/>
                <a:gd name="T27" fmla="*/ 2147483647 h 5"/>
                <a:gd name="T28" fmla="*/ 2147483647 w 4"/>
                <a:gd name="T29" fmla="*/ 2147483647 h 5"/>
                <a:gd name="T30" fmla="*/ 2147483647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128" name="Text Box 677"/>
            <p:cNvSpPr txBox="1">
              <a:spLocks noChangeArrowheads="1"/>
            </p:cNvSpPr>
            <p:nvPr/>
          </p:nvSpPr>
          <p:spPr bwMode="auto">
            <a:xfrm>
              <a:off x="5933839" y="1941000"/>
              <a:ext cx="569082" cy="3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230</a:t>
              </a:r>
              <a:endParaRPr lang="en-US" altLang="en-US" sz="1800" b="1" dirty="0">
                <a:solidFill>
                  <a:prstClr val="black"/>
                </a:solidFill>
                <a:latin typeface="Arial" panose="020B0604020202020204" pitchFamily="34" charset="0"/>
              </a:endParaRPr>
            </a:p>
          </p:txBody>
        </p:sp>
        <p:sp>
          <p:nvSpPr>
            <p:cNvPr id="40129" name="Text Box 678"/>
            <p:cNvSpPr txBox="1">
              <a:spLocks noChangeArrowheads="1"/>
            </p:cNvSpPr>
            <p:nvPr/>
          </p:nvSpPr>
          <p:spPr bwMode="auto">
            <a:xfrm>
              <a:off x="8712622" y="1949035"/>
              <a:ext cx="569082" cy="321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220</a:t>
              </a:r>
              <a:endParaRPr lang="en-US" altLang="en-US" sz="1800" b="1" dirty="0">
                <a:solidFill>
                  <a:prstClr val="black"/>
                </a:solidFill>
                <a:latin typeface="Arial" panose="020B0604020202020204" pitchFamily="34" charset="0"/>
              </a:endParaRPr>
            </a:p>
          </p:txBody>
        </p:sp>
        <p:sp>
          <p:nvSpPr>
            <p:cNvPr id="40130" name="Text Box 679"/>
            <p:cNvSpPr txBox="1">
              <a:spLocks noChangeArrowheads="1"/>
            </p:cNvSpPr>
            <p:nvPr/>
          </p:nvSpPr>
          <p:spPr bwMode="auto">
            <a:xfrm>
              <a:off x="4796460" y="1955095"/>
              <a:ext cx="569082" cy="321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50</a:t>
              </a:r>
              <a:endParaRPr lang="en-US" altLang="en-US" sz="1800" b="1" dirty="0">
                <a:solidFill>
                  <a:prstClr val="black"/>
                </a:solidFill>
                <a:latin typeface="Arial" panose="020B0604020202020204" pitchFamily="34" charset="0"/>
              </a:endParaRPr>
            </a:p>
          </p:txBody>
        </p:sp>
        <p:sp>
          <p:nvSpPr>
            <p:cNvPr id="40131" name="Text Box 680"/>
            <p:cNvSpPr txBox="1">
              <a:spLocks noChangeArrowheads="1"/>
            </p:cNvSpPr>
            <p:nvPr/>
          </p:nvSpPr>
          <p:spPr bwMode="auto">
            <a:xfrm>
              <a:off x="7933602" y="1949037"/>
              <a:ext cx="528184" cy="321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300</a:t>
              </a:r>
              <a:endParaRPr lang="en-US" altLang="en-US" sz="1800" b="1" dirty="0">
                <a:solidFill>
                  <a:prstClr val="black"/>
                </a:solidFill>
                <a:latin typeface="Arial" panose="020B0604020202020204" pitchFamily="34" charset="0"/>
              </a:endParaRPr>
            </a:p>
          </p:txBody>
        </p:sp>
        <p:sp>
          <p:nvSpPr>
            <p:cNvPr id="40132" name="Text Box 681"/>
            <p:cNvSpPr txBox="1">
              <a:spLocks noChangeArrowheads="1"/>
            </p:cNvSpPr>
            <p:nvPr/>
          </p:nvSpPr>
          <p:spPr bwMode="auto">
            <a:xfrm>
              <a:off x="6755760" y="1949035"/>
              <a:ext cx="569082" cy="321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180</a:t>
              </a:r>
              <a:endParaRPr lang="en-US" altLang="en-US" sz="1600" b="1" dirty="0">
                <a:solidFill>
                  <a:prstClr val="black"/>
                </a:solidFill>
                <a:latin typeface="Arial" panose="020B0604020202020204" pitchFamily="34" charset="0"/>
              </a:endParaRPr>
            </a:p>
          </p:txBody>
        </p:sp>
        <p:sp>
          <p:nvSpPr>
            <p:cNvPr id="40133" name="Text Box 682"/>
            <p:cNvSpPr txBox="1">
              <a:spLocks noChangeArrowheads="1"/>
            </p:cNvSpPr>
            <p:nvPr/>
          </p:nvSpPr>
          <p:spPr bwMode="auto">
            <a:xfrm>
              <a:off x="3990653" y="1949035"/>
              <a:ext cx="565040" cy="321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388</a:t>
              </a:r>
              <a:endParaRPr lang="en-US" altLang="en-US" sz="1600" b="1" dirty="0">
                <a:solidFill>
                  <a:prstClr val="black"/>
                </a:solidFill>
                <a:latin typeface="Arial" panose="020B0604020202020204" pitchFamily="34" charset="0"/>
              </a:endParaRPr>
            </a:p>
          </p:txBody>
        </p:sp>
        <p:sp>
          <p:nvSpPr>
            <p:cNvPr id="40134" name="Text Box 683"/>
            <p:cNvSpPr txBox="1">
              <a:spLocks noChangeArrowheads="1"/>
            </p:cNvSpPr>
            <p:nvPr/>
          </p:nvSpPr>
          <p:spPr bwMode="auto">
            <a:xfrm>
              <a:off x="2824270" y="1973419"/>
              <a:ext cx="567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endParaRPr lang="fa-IR" altLang="en-US" sz="1600" b="1">
                <a:solidFill>
                  <a:prstClr val="black"/>
                </a:solidFill>
                <a:latin typeface="Arial" panose="020B0604020202020204" pitchFamily="34" charset="0"/>
              </a:endParaRPr>
            </a:p>
          </p:txBody>
        </p:sp>
        <p:sp>
          <p:nvSpPr>
            <p:cNvPr id="40135" name="Text Box 684"/>
            <p:cNvSpPr txBox="1">
              <a:spLocks noChangeArrowheads="1"/>
            </p:cNvSpPr>
            <p:nvPr/>
          </p:nvSpPr>
          <p:spPr bwMode="auto">
            <a:xfrm>
              <a:off x="2850925" y="1961488"/>
              <a:ext cx="534591" cy="321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250</a:t>
              </a:r>
              <a:endParaRPr lang="en-US" altLang="en-US" sz="1800" b="1" dirty="0">
                <a:solidFill>
                  <a:prstClr val="black"/>
                </a:solidFill>
                <a:latin typeface="Arial" panose="020B0604020202020204" pitchFamily="34" charset="0"/>
              </a:endParaRPr>
            </a:p>
          </p:txBody>
        </p:sp>
        <p:grpSp>
          <p:nvGrpSpPr>
            <p:cNvPr id="40136" name="Group 685"/>
            <p:cNvGrpSpPr>
              <a:grpSpLocks/>
            </p:cNvGrpSpPr>
            <p:nvPr/>
          </p:nvGrpSpPr>
          <p:grpSpPr bwMode="auto">
            <a:xfrm>
              <a:off x="2642415" y="3360446"/>
              <a:ext cx="6687888" cy="1100879"/>
              <a:chOff x="822" y="1189"/>
              <a:chExt cx="4266" cy="781"/>
            </a:xfrm>
          </p:grpSpPr>
          <p:sp>
            <p:nvSpPr>
              <p:cNvPr id="40829" name="Rectangle 99"/>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30" name="Group 164"/>
              <p:cNvGrpSpPr>
                <a:grpSpLocks/>
              </p:cNvGrpSpPr>
              <p:nvPr/>
            </p:nvGrpSpPr>
            <p:grpSpPr bwMode="auto">
              <a:xfrm>
                <a:off x="4401" y="1445"/>
                <a:ext cx="446" cy="361"/>
                <a:chOff x="4429" y="2058"/>
                <a:chExt cx="502" cy="477"/>
              </a:xfrm>
            </p:grpSpPr>
            <p:sp>
              <p:nvSpPr>
                <p:cNvPr id="41446" name="Freeform 100"/>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7" name="Freeform 101"/>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8" name="Freeform 102"/>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9" name="Freeform 103"/>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0" name="Freeform 104"/>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1" name="Freeform 105"/>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2" name="Freeform 106"/>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3" name="Freeform 107"/>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4" name="Freeform 108"/>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5" name="Freeform 109"/>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6" name="Freeform 110"/>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7" name="Freeform 111"/>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8" name="Freeform 112"/>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59" name="Freeform 113"/>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0" name="Freeform 114"/>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1" name="Freeform 115"/>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2" name="Freeform 116"/>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3" name="Freeform 117"/>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4" name="Freeform 118"/>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5" name="Freeform 119"/>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6" name="Freeform 120"/>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7" name="Freeform 121"/>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8" name="Freeform 122"/>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69" name="Freeform 123"/>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0" name="Freeform 124"/>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1" name="Freeform 125"/>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2" name="Freeform 126"/>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3" name="Freeform 127"/>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4" name="Freeform 128"/>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5" name="Freeform 129"/>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6" name="Freeform 130"/>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7" name="Freeform 131"/>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8" name="Freeform 132"/>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79" name="Freeform 133"/>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0" name="Freeform 134"/>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1" name="Freeform 135"/>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2" name="Freeform 136"/>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3" name="Freeform 137"/>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4" name="Freeform 138"/>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5" name="Freeform 139"/>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6" name="Freeform 140"/>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7" name="Freeform 141"/>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8" name="Freeform 142"/>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89" name="Freeform 143"/>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0" name="Freeform 144"/>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1" name="Freeform 145"/>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2" name="Freeform 146"/>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3" name="Freeform 147"/>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4" name="Freeform 148"/>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5" name="Freeform 149"/>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6" name="Freeform 150"/>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7" name="Freeform 151"/>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8" name="Freeform 152"/>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99" name="Freeform 153"/>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0" name="Freeform 154"/>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1" name="Freeform 155"/>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2" name="Freeform 156"/>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3" name="Freeform 157"/>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4" name="Freeform 158"/>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5" name="Freeform 159"/>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6" name="Freeform 160"/>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7" name="Freeform 161"/>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8" name="Freeform 162"/>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509" name="Freeform 163"/>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31" name="Group 218"/>
              <p:cNvGrpSpPr>
                <a:grpSpLocks/>
              </p:cNvGrpSpPr>
              <p:nvPr/>
            </p:nvGrpSpPr>
            <p:grpSpPr bwMode="auto">
              <a:xfrm>
                <a:off x="1928" y="1443"/>
                <a:ext cx="453" cy="363"/>
                <a:chOff x="1648" y="2056"/>
                <a:chExt cx="509" cy="478"/>
              </a:xfrm>
            </p:grpSpPr>
            <p:sp>
              <p:nvSpPr>
                <p:cNvPr id="41393" name="Freeform 165"/>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4" name="Freeform 166"/>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5" name="Freeform 167"/>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6" name="Freeform 168"/>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7" name="Freeform 169"/>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8" name="Freeform 170"/>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9" name="Freeform 171"/>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0" name="Freeform 172"/>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1" name="Freeform 173"/>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2" name="Freeform 174"/>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3" name="Freeform 175"/>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4" name="Freeform 176"/>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5" name="Freeform 177"/>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6" name="Freeform 178"/>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7" name="Freeform 179"/>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8" name="Freeform 180"/>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09" name="Freeform 181"/>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0" name="Freeform 182"/>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1" name="Freeform 183"/>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2" name="Freeform 184"/>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3" name="Freeform 185"/>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4" name="Freeform 186"/>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5" name="Freeform 187"/>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6" name="Freeform 188"/>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7" name="Freeform 189"/>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8" name="Freeform 190"/>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19" name="Freeform 191"/>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0" name="Freeform 192"/>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1" name="Freeform 193"/>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2" name="Freeform 194"/>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3" name="Freeform 195"/>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4" name="Freeform 196"/>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5" name="Freeform 197"/>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6" name="Freeform 198"/>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7" name="Freeform 199"/>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8" name="Freeform 200"/>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29" name="Freeform 201"/>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0" name="Freeform 202"/>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1" name="Freeform 203"/>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2" name="Freeform 204"/>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3" name="Freeform 205"/>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4" name="Freeform 206"/>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5" name="Freeform 207"/>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6" name="Freeform 208"/>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7" name="Freeform 209"/>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8" name="Freeform 210"/>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39" name="Freeform 211"/>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0" name="Freeform 212"/>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1" name="Freeform 213"/>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2" name="Freeform 214"/>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3" name="Freeform 215"/>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4" name="Freeform 216"/>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445" name="Freeform 217"/>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32" name="Group 288"/>
              <p:cNvGrpSpPr>
                <a:grpSpLocks/>
              </p:cNvGrpSpPr>
              <p:nvPr/>
            </p:nvGrpSpPr>
            <p:grpSpPr bwMode="auto">
              <a:xfrm>
                <a:off x="3151" y="1446"/>
                <a:ext cx="453" cy="358"/>
                <a:chOff x="3023" y="2060"/>
                <a:chExt cx="509" cy="472"/>
              </a:xfrm>
            </p:grpSpPr>
            <p:sp>
              <p:nvSpPr>
                <p:cNvPr id="41324" name="Freeform 219"/>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5" name="Freeform 220"/>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6" name="Freeform 221"/>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7" name="Freeform 222"/>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8" name="Freeform 223"/>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29" name="Freeform 224"/>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0" name="Freeform 225"/>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1" name="Freeform 226"/>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2" name="Freeform 227"/>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3" name="Freeform 228"/>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4" name="Freeform 229"/>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5" name="Freeform 230"/>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6" name="Freeform 231"/>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7" name="Freeform 232"/>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8" name="Freeform 233"/>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39" name="Freeform 234"/>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0" name="Freeform 235"/>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1" name="Freeform 236"/>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2" name="Freeform 237"/>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3" name="Freeform 238"/>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4" name="Freeform 239"/>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5" name="Freeform 240"/>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6" name="Freeform 241"/>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7" name="Freeform 242"/>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8" name="Freeform 243"/>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49" name="Freeform 244"/>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0" name="Freeform 245"/>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1" name="Freeform 246"/>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2" name="Freeform 247"/>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3" name="Freeform 248"/>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4" name="Freeform 249"/>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5" name="Freeform 250"/>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6" name="Freeform 251"/>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7" name="Freeform 252"/>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8" name="Freeform 253"/>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59" name="Freeform 254"/>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0" name="Freeform 255"/>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1" name="Freeform 256"/>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2" name="Freeform 257"/>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3" name="Freeform 258"/>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4" name="Freeform 259"/>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5" name="Freeform 260"/>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6" name="Freeform 261"/>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7" name="Freeform 262"/>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8" name="Freeform 263"/>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69" name="Freeform 264"/>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0" name="Freeform 265"/>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1" name="Freeform 266"/>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2" name="Freeform 267"/>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3" name="Freeform 268"/>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4" name="Freeform 269"/>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5" name="Freeform 270"/>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6" name="Freeform 271"/>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7" name="Freeform 272"/>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8" name="Freeform 273"/>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79" name="Freeform 274"/>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0" name="Freeform 275"/>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1" name="Freeform 276"/>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2" name="Freeform 277"/>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3" name="Freeform 278"/>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4" name="Freeform 279"/>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5" name="Freeform 280"/>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6" name="Freeform 281"/>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7" name="Freeform 282"/>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8" name="Freeform 283"/>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89" name="Freeform 284"/>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0" name="Freeform 285"/>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1" name="Freeform 286"/>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92" name="Freeform 287"/>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33" name="Group 291"/>
              <p:cNvGrpSpPr>
                <a:grpSpLocks/>
              </p:cNvGrpSpPr>
              <p:nvPr/>
            </p:nvGrpSpPr>
            <p:grpSpPr bwMode="auto">
              <a:xfrm>
                <a:off x="4383" y="1780"/>
                <a:ext cx="469" cy="180"/>
                <a:chOff x="4409" y="2501"/>
                <a:chExt cx="527" cy="237"/>
              </a:xfrm>
            </p:grpSpPr>
            <p:sp>
              <p:nvSpPr>
                <p:cNvPr id="41322" name="Freeform 289"/>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23" name="Freeform 290"/>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34" name="Rectangle 292"/>
              <p:cNvSpPr>
                <a:spLocks noChangeArrowheads="1"/>
              </p:cNvSpPr>
              <p:nvPr/>
            </p:nvSpPr>
            <p:spPr bwMode="auto">
              <a:xfrm>
                <a:off x="4590" y="1782"/>
                <a:ext cx="22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صبحانه</a:t>
                </a:r>
                <a:endParaRPr lang="en-US" altLang="en-US" sz="1350">
                  <a:solidFill>
                    <a:prstClr val="black"/>
                  </a:solidFill>
                  <a:latin typeface="Arial" panose="020B0604020202020204" pitchFamily="34" charset="0"/>
                  <a:cs typeface="Arial" panose="020B0604020202020204" pitchFamily="34" charset="0"/>
                </a:endParaRPr>
              </a:p>
            </p:txBody>
          </p:sp>
          <p:grpSp>
            <p:nvGrpSpPr>
              <p:cNvPr id="40835" name="Group 295"/>
              <p:cNvGrpSpPr>
                <a:grpSpLocks/>
              </p:cNvGrpSpPr>
              <p:nvPr/>
            </p:nvGrpSpPr>
            <p:grpSpPr bwMode="auto">
              <a:xfrm>
                <a:off x="3140" y="1780"/>
                <a:ext cx="469" cy="180"/>
                <a:chOff x="3011" y="2501"/>
                <a:chExt cx="527" cy="237"/>
              </a:xfrm>
            </p:grpSpPr>
            <p:sp>
              <p:nvSpPr>
                <p:cNvPr id="41320" name="Freeform 293"/>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21" name="Freeform 294"/>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36" name="Rectangle 296"/>
              <p:cNvSpPr>
                <a:spLocks noChangeArrowheads="1"/>
              </p:cNvSpPr>
              <p:nvPr/>
            </p:nvSpPr>
            <p:spPr bwMode="auto">
              <a:xfrm>
                <a:off x="3380" y="1782"/>
                <a:ext cx="11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نهار</a:t>
                </a:r>
                <a:endParaRPr lang="en-US" altLang="en-US" sz="1350">
                  <a:solidFill>
                    <a:prstClr val="black"/>
                  </a:solidFill>
                  <a:latin typeface="Arial" panose="020B0604020202020204" pitchFamily="34" charset="0"/>
                  <a:cs typeface="Arial" panose="020B0604020202020204" pitchFamily="34" charset="0"/>
                </a:endParaRPr>
              </a:p>
            </p:txBody>
          </p:sp>
          <p:grpSp>
            <p:nvGrpSpPr>
              <p:cNvPr id="40837" name="Group 299"/>
              <p:cNvGrpSpPr>
                <a:grpSpLocks/>
              </p:cNvGrpSpPr>
              <p:nvPr/>
            </p:nvGrpSpPr>
            <p:grpSpPr bwMode="auto">
              <a:xfrm>
                <a:off x="1917" y="1786"/>
                <a:ext cx="469" cy="180"/>
                <a:chOff x="1635" y="2509"/>
                <a:chExt cx="527" cy="237"/>
              </a:xfrm>
            </p:grpSpPr>
            <p:sp>
              <p:nvSpPr>
                <p:cNvPr id="41318" name="Freeform 297"/>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19" name="Freeform 298"/>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38" name="Rectangle 300"/>
              <p:cNvSpPr>
                <a:spLocks noChangeArrowheads="1"/>
              </p:cNvSpPr>
              <p:nvPr/>
            </p:nvSpPr>
            <p:spPr bwMode="auto">
              <a:xfrm>
                <a:off x="2118" y="1788"/>
                <a:ext cx="11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شام</a:t>
                </a:r>
                <a:endParaRPr lang="en-US" altLang="en-US" sz="1350">
                  <a:solidFill>
                    <a:prstClr val="black"/>
                  </a:solidFill>
                  <a:latin typeface="Arial" panose="020B0604020202020204" pitchFamily="34" charset="0"/>
                  <a:cs typeface="Arial" panose="020B0604020202020204" pitchFamily="34" charset="0"/>
                </a:endParaRPr>
              </a:p>
            </p:txBody>
          </p:sp>
          <p:sp>
            <p:nvSpPr>
              <p:cNvPr id="40839" name="Rectangle 301"/>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0" name="Rectangle 302"/>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1" name="Rectangle 303"/>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2" name="Rectangle 304"/>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3" name="Rectangle 305"/>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4" name="Rectangle 306"/>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45" name="Rectangle 308"/>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46" name="Group 311"/>
              <p:cNvGrpSpPr>
                <a:grpSpLocks/>
              </p:cNvGrpSpPr>
              <p:nvPr/>
            </p:nvGrpSpPr>
            <p:grpSpPr bwMode="auto">
              <a:xfrm>
                <a:off x="1681" y="1219"/>
                <a:ext cx="403" cy="179"/>
                <a:chOff x="1369" y="1760"/>
                <a:chExt cx="453" cy="236"/>
              </a:xfrm>
            </p:grpSpPr>
            <p:sp>
              <p:nvSpPr>
                <p:cNvPr id="41316" name="Freeform 309"/>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17" name="Freeform 310"/>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47" name="Group 314"/>
              <p:cNvGrpSpPr>
                <a:grpSpLocks/>
              </p:cNvGrpSpPr>
              <p:nvPr/>
            </p:nvGrpSpPr>
            <p:grpSpPr bwMode="auto">
              <a:xfrm>
                <a:off x="2195" y="1219"/>
                <a:ext cx="403" cy="179"/>
                <a:chOff x="1947" y="1760"/>
                <a:chExt cx="453" cy="236"/>
              </a:xfrm>
            </p:grpSpPr>
            <p:sp>
              <p:nvSpPr>
                <p:cNvPr id="41314" name="Freeform 312"/>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15" name="Freeform 313"/>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48" name="Group 317"/>
              <p:cNvGrpSpPr>
                <a:grpSpLocks/>
              </p:cNvGrpSpPr>
              <p:nvPr/>
            </p:nvGrpSpPr>
            <p:grpSpPr bwMode="auto">
              <a:xfrm>
                <a:off x="822" y="1790"/>
                <a:ext cx="623" cy="180"/>
                <a:chOff x="403" y="2514"/>
                <a:chExt cx="701" cy="237"/>
              </a:xfrm>
            </p:grpSpPr>
            <p:sp>
              <p:nvSpPr>
                <p:cNvPr id="41312" name="Freeform 315"/>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313" name="Freeform 316"/>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49" name="Rectangle 318"/>
              <p:cNvSpPr>
                <a:spLocks noChangeArrowheads="1"/>
              </p:cNvSpPr>
              <p:nvPr/>
            </p:nvSpPr>
            <p:spPr bwMode="auto">
              <a:xfrm>
                <a:off x="1066" y="1795"/>
                <a:ext cx="375"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25" b="1">
                    <a:solidFill>
                      <a:srgbClr val="000000"/>
                    </a:solidFill>
                    <a:latin typeface="Arial" panose="020B0604020202020204" pitchFamily="34" charset="0"/>
                    <a:cs typeface="Nazanin" pitchFamily="2" charset="-78"/>
                  </a:rPr>
                  <a:t>قبل از خواب</a:t>
                </a:r>
                <a:endParaRPr lang="en-US" altLang="en-US" sz="1350">
                  <a:solidFill>
                    <a:prstClr val="black"/>
                  </a:solidFill>
                  <a:latin typeface="Arial" panose="020B0604020202020204" pitchFamily="34" charset="0"/>
                  <a:cs typeface="Arial" panose="020B0604020202020204" pitchFamily="34" charset="0"/>
                </a:endParaRPr>
              </a:p>
            </p:txBody>
          </p:sp>
          <p:grpSp>
            <p:nvGrpSpPr>
              <p:cNvPr id="40850" name="Group 321"/>
              <p:cNvGrpSpPr>
                <a:grpSpLocks/>
              </p:cNvGrpSpPr>
              <p:nvPr/>
            </p:nvGrpSpPr>
            <p:grpSpPr bwMode="auto">
              <a:xfrm>
                <a:off x="2928" y="1219"/>
                <a:ext cx="402" cy="179"/>
                <a:chOff x="2771" y="1760"/>
                <a:chExt cx="453" cy="236"/>
              </a:xfrm>
            </p:grpSpPr>
            <p:sp>
              <p:nvSpPr>
                <p:cNvPr id="41310" name="Freeform 319"/>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11" name="Freeform 320"/>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1" name="Group 324"/>
              <p:cNvGrpSpPr>
                <a:grpSpLocks/>
              </p:cNvGrpSpPr>
              <p:nvPr/>
            </p:nvGrpSpPr>
            <p:grpSpPr bwMode="auto">
              <a:xfrm>
                <a:off x="3440" y="1219"/>
                <a:ext cx="403" cy="179"/>
                <a:chOff x="3348" y="1760"/>
                <a:chExt cx="453" cy="236"/>
              </a:xfrm>
            </p:grpSpPr>
            <p:sp>
              <p:nvSpPr>
                <p:cNvPr id="41308" name="Freeform 322"/>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9" name="Freeform 323"/>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2" name="Group 327"/>
              <p:cNvGrpSpPr>
                <a:grpSpLocks/>
              </p:cNvGrpSpPr>
              <p:nvPr/>
            </p:nvGrpSpPr>
            <p:grpSpPr bwMode="auto">
              <a:xfrm>
                <a:off x="4173" y="1219"/>
                <a:ext cx="403" cy="179"/>
                <a:chOff x="4172" y="1760"/>
                <a:chExt cx="454" cy="237"/>
              </a:xfrm>
            </p:grpSpPr>
            <p:sp>
              <p:nvSpPr>
                <p:cNvPr id="41306" name="Freeform 325"/>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7" name="Freeform 326"/>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3" name="Group 330"/>
              <p:cNvGrpSpPr>
                <a:grpSpLocks/>
              </p:cNvGrpSpPr>
              <p:nvPr/>
            </p:nvGrpSpPr>
            <p:grpSpPr bwMode="auto">
              <a:xfrm>
                <a:off x="4686" y="1219"/>
                <a:ext cx="402" cy="179"/>
                <a:chOff x="4749" y="1760"/>
                <a:chExt cx="453" cy="237"/>
              </a:xfrm>
            </p:grpSpPr>
            <p:sp>
              <p:nvSpPr>
                <p:cNvPr id="41304" name="Freeform 328"/>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5" name="Freeform 329"/>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4" name="Group 333"/>
              <p:cNvGrpSpPr>
                <a:grpSpLocks/>
              </p:cNvGrpSpPr>
              <p:nvPr/>
            </p:nvGrpSpPr>
            <p:grpSpPr bwMode="auto">
              <a:xfrm>
                <a:off x="932" y="1223"/>
                <a:ext cx="403" cy="179"/>
                <a:chOff x="527" y="1765"/>
                <a:chExt cx="453" cy="237"/>
              </a:xfrm>
            </p:grpSpPr>
            <p:sp>
              <p:nvSpPr>
                <p:cNvPr id="41302" name="Freeform 331"/>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303" name="Freeform 332"/>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55" name="Group 402"/>
              <p:cNvGrpSpPr>
                <a:grpSpLocks/>
              </p:cNvGrpSpPr>
              <p:nvPr/>
            </p:nvGrpSpPr>
            <p:grpSpPr bwMode="auto">
              <a:xfrm>
                <a:off x="886" y="1438"/>
                <a:ext cx="486" cy="361"/>
                <a:chOff x="475" y="2049"/>
                <a:chExt cx="546" cy="477"/>
              </a:xfrm>
            </p:grpSpPr>
            <p:sp>
              <p:nvSpPr>
                <p:cNvPr id="41234" name="Freeform 334"/>
                <p:cNvSpPr>
                  <a:spLocks/>
                </p:cNvSpPr>
                <p:nvPr/>
              </p:nvSpPr>
              <p:spPr bwMode="auto">
                <a:xfrm>
                  <a:off x="475" y="2049"/>
                  <a:ext cx="519" cy="461"/>
                </a:xfrm>
                <a:custGeom>
                  <a:avLst/>
                  <a:gdLst>
                    <a:gd name="T0" fmla="*/ 318 w 519"/>
                    <a:gd name="T1" fmla="*/ 0 h 461"/>
                    <a:gd name="T2" fmla="*/ 0 w 519"/>
                    <a:gd name="T3" fmla="*/ 161 h 461"/>
                    <a:gd name="T4" fmla="*/ 133 w 519"/>
                    <a:gd name="T5" fmla="*/ 461 h 461"/>
                    <a:gd name="T6" fmla="*/ 482 w 519"/>
                    <a:gd name="T7" fmla="*/ 424 h 461"/>
                    <a:gd name="T8" fmla="*/ 519 w 519"/>
                    <a:gd name="T9" fmla="*/ 133 h 461"/>
                    <a:gd name="T10" fmla="*/ 318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5" name="Freeform 335"/>
                <p:cNvSpPr>
                  <a:spLocks/>
                </p:cNvSpPr>
                <p:nvPr/>
              </p:nvSpPr>
              <p:spPr bwMode="auto">
                <a:xfrm>
                  <a:off x="850" y="2267"/>
                  <a:ext cx="13" cy="12"/>
                </a:xfrm>
                <a:custGeom>
                  <a:avLst/>
                  <a:gdLst>
                    <a:gd name="T0" fmla="*/ 2 w 13"/>
                    <a:gd name="T1" fmla="*/ 9 h 12"/>
                    <a:gd name="T2" fmla="*/ 2 w 13"/>
                    <a:gd name="T3" fmla="*/ 10 h 12"/>
                    <a:gd name="T4" fmla="*/ 6 w 13"/>
                    <a:gd name="T5" fmla="*/ 9 h 12"/>
                    <a:gd name="T6" fmla="*/ 9 w 13"/>
                    <a:gd name="T7" fmla="*/ 12 h 12"/>
                    <a:gd name="T8" fmla="*/ 9 w 13"/>
                    <a:gd name="T9" fmla="*/ 11 h 12"/>
                    <a:gd name="T10" fmla="*/ 10 w 13"/>
                    <a:gd name="T11" fmla="*/ 12 h 12"/>
                    <a:gd name="T12" fmla="*/ 9 w 13"/>
                    <a:gd name="T13" fmla="*/ 9 h 12"/>
                    <a:gd name="T14" fmla="*/ 13 w 13"/>
                    <a:gd name="T15" fmla="*/ 5 h 12"/>
                    <a:gd name="T16" fmla="*/ 9 w 13"/>
                    <a:gd name="T17" fmla="*/ 4 h 12"/>
                    <a:gd name="T18" fmla="*/ 8 w 13"/>
                    <a:gd name="T19" fmla="*/ 0 h 12"/>
                    <a:gd name="T20" fmla="*/ 7 w 13"/>
                    <a:gd name="T21" fmla="*/ 1 h 12"/>
                    <a:gd name="T22" fmla="*/ 7 w 13"/>
                    <a:gd name="T23" fmla="*/ 0 h 12"/>
                    <a:gd name="T24" fmla="*/ 4 w 13"/>
                    <a:gd name="T25" fmla="*/ 3 h 12"/>
                    <a:gd name="T26" fmla="*/ 1 w 13"/>
                    <a:gd name="T27" fmla="*/ 3 h 12"/>
                    <a:gd name="T28" fmla="*/ 0 w 13"/>
                    <a:gd name="T29" fmla="*/ 3 h 12"/>
                    <a:gd name="T30" fmla="*/ 3 w 13"/>
                    <a:gd name="T31" fmla="*/ 6 h 12"/>
                    <a:gd name="T32" fmla="*/ 1 w 13"/>
                    <a:gd name="T33" fmla="*/ 10 h 12"/>
                    <a:gd name="T34" fmla="*/ 2 w 13"/>
                    <a:gd name="T35" fmla="*/ 9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6" name="Freeform 336"/>
                <p:cNvSpPr>
                  <a:spLocks/>
                </p:cNvSpPr>
                <p:nvPr/>
              </p:nvSpPr>
              <p:spPr bwMode="auto">
                <a:xfrm>
                  <a:off x="819" y="2279"/>
                  <a:ext cx="13" cy="12"/>
                </a:xfrm>
                <a:custGeom>
                  <a:avLst/>
                  <a:gdLst>
                    <a:gd name="T0" fmla="*/ 8 w 13"/>
                    <a:gd name="T1" fmla="*/ 0 h 12"/>
                    <a:gd name="T2" fmla="*/ 7 w 13"/>
                    <a:gd name="T3" fmla="*/ 1 h 12"/>
                    <a:gd name="T4" fmla="*/ 7 w 13"/>
                    <a:gd name="T5" fmla="*/ 0 h 12"/>
                    <a:gd name="T6" fmla="*/ 4 w 13"/>
                    <a:gd name="T7" fmla="*/ 3 h 12"/>
                    <a:gd name="T8" fmla="*/ 2 w 13"/>
                    <a:gd name="T9" fmla="*/ 3 h 12"/>
                    <a:gd name="T10" fmla="*/ 0 w 13"/>
                    <a:gd name="T11" fmla="*/ 3 h 12"/>
                    <a:gd name="T12" fmla="*/ 3 w 13"/>
                    <a:gd name="T13" fmla="*/ 6 h 12"/>
                    <a:gd name="T14" fmla="*/ 1 w 13"/>
                    <a:gd name="T15" fmla="*/ 10 h 12"/>
                    <a:gd name="T16" fmla="*/ 2 w 13"/>
                    <a:gd name="T17" fmla="*/ 10 h 12"/>
                    <a:gd name="T18" fmla="*/ 6 w 13"/>
                    <a:gd name="T19" fmla="*/ 9 h 12"/>
                    <a:gd name="T20" fmla="*/ 9 w 13"/>
                    <a:gd name="T21" fmla="*/ 12 h 12"/>
                    <a:gd name="T22" fmla="*/ 9 w 13"/>
                    <a:gd name="T23" fmla="*/ 11 h 12"/>
                    <a:gd name="T24" fmla="*/ 10 w 13"/>
                    <a:gd name="T25" fmla="*/ 12 h 12"/>
                    <a:gd name="T26" fmla="*/ 9 w 13"/>
                    <a:gd name="T27" fmla="*/ 9 h 12"/>
                    <a:gd name="T28" fmla="*/ 13 w 13"/>
                    <a:gd name="T29" fmla="*/ 5 h 12"/>
                    <a:gd name="T30" fmla="*/ 9 w 13"/>
                    <a:gd name="T31" fmla="*/ 4 h 12"/>
                    <a:gd name="T32" fmla="*/ 8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7" name="Freeform 337"/>
                <p:cNvSpPr>
                  <a:spLocks/>
                </p:cNvSpPr>
                <p:nvPr/>
              </p:nvSpPr>
              <p:spPr bwMode="auto">
                <a:xfrm>
                  <a:off x="851" y="2300"/>
                  <a:ext cx="13" cy="11"/>
                </a:xfrm>
                <a:custGeom>
                  <a:avLst/>
                  <a:gdLst>
                    <a:gd name="T0" fmla="*/ 9 w 13"/>
                    <a:gd name="T1" fmla="*/ 4 h 11"/>
                    <a:gd name="T2" fmla="*/ 8 w 13"/>
                    <a:gd name="T3" fmla="*/ 0 h 11"/>
                    <a:gd name="T4" fmla="*/ 7 w 13"/>
                    <a:gd name="T5" fmla="*/ 1 h 11"/>
                    <a:gd name="T6" fmla="*/ 7 w 13"/>
                    <a:gd name="T7" fmla="*/ 0 h 11"/>
                    <a:gd name="T8" fmla="*/ 4 w 13"/>
                    <a:gd name="T9" fmla="*/ 3 h 11"/>
                    <a:gd name="T10" fmla="*/ 1 w 13"/>
                    <a:gd name="T11" fmla="*/ 3 h 11"/>
                    <a:gd name="T12" fmla="*/ 1 w 13"/>
                    <a:gd name="T13" fmla="*/ 3 h 11"/>
                    <a:gd name="T14" fmla="*/ 0 w 13"/>
                    <a:gd name="T15" fmla="*/ 3 h 11"/>
                    <a:gd name="T16" fmla="*/ 3 w 13"/>
                    <a:gd name="T17" fmla="*/ 5 h 11"/>
                    <a:gd name="T18" fmla="*/ 1 w 13"/>
                    <a:gd name="T19" fmla="*/ 9 h 11"/>
                    <a:gd name="T20" fmla="*/ 2 w 13"/>
                    <a:gd name="T21" fmla="*/ 9 h 11"/>
                    <a:gd name="T22" fmla="*/ 5 w 13"/>
                    <a:gd name="T23" fmla="*/ 8 h 11"/>
                    <a:gd name="T24" fmla="*/ 8 w 13"/>
                    <a:gd name="T25" fmla="*/ 11 h 11"/>
                    <a:gd name="T26" fmla="*/ 8 w 13"/>
                    <a:gd name="T27" fmla="*/ 10 h 11"/>
                    <a:gd name="T28" fmla="*/ 9 w 13"/>
                    <a:gd name="T29" fmla="*/ 11 h 11"/>
                    <a:gd name="T30" fmla="*/ 9 w 13"/>
                    <a:gd name="T31" fmla="*/ 7 h 11"/>
                    <a:gd name="T32" fmla="*/ 13 w 13"/>
                    <a:gd name="T33" fmla="*/ 5 h 11"/>
                    <a:gd name="T34" fmla="*/ 9 w 13"/>
                    <a:gd name="T35" fmla="*/ 4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8" name="Freeform 338"/>
                <p:cNvSpPr>
                  <a:spLocks/>
                </p:cNvSpPr>
                <p:nvPr/>
              </p:nvSpPr>
              <p:spPr bwMode="auto">
                <a:xfrm>
                  <a:off x="789" y="2293"/>
                  <a:ext cx="13" cy="12"/>
                </a:xfrm>
                <a:custGeom>
                  <a:avLst/>
                  <a:gdLst>
                    <a:gd name="T0" fmla="*/ 9 w 13"/>
                    <a:gd name="T1" fmla="*/ 4 h 12"/>
                    <a:gd name="T2" fmla="*/ 8 w 13"/>
                    <a:gd name="T3" fmla="*/ 0 h 12"/>
                    <a:gd name="T4" fmla="*/ 8 w 13"/>
                    <a:gd name="T5" fmla="*/ 1 h 12"/>
                    <a:gd name="T6" fmla="*/ 7 w 13"/>
                    <a:gd name="T7" fmla="*/ 0 h 12"/>
                    <a:gd name="T8" fmla="*/ 4 w 13"/>
                    <a:gd name="T9" fmla="*/ 3 h 12"/>
                    <a:gd name="T10" fmla="*/ 1 w 13"/>
                    <a:gd name="T11" fmla="*/ 3 h 12"/>
                    <a:gd name="T12" fmla="*/ 0 w 13"/>
                    <a:gd name="T13" fmla="*/ 3 h 12"/>
                    <a:gd name="T14" fmla="*/ 3 w 13"/>
                    <a:gd name="T15" fmla="*/ 6 h 12"/>
                    <a:gd name="T16" fmla="*/ 1 w 13"/>
                    <a:gd name="T17" fmla="*/ 9 h 12"/>
                    <a:gd name="T18" fmla="*/ 2 w 13"/>
                    <a:gd name="T19" fmla="*/ 9 h 12"/>
                    <a:gd name="T20" fmla="*/ 6 w 13"/>
                    <a:gd name="T21" fmla="*/ 9 h 12"/>
                    <a:gd name="T22" fmla="*/ 8 w 13"/>
                    <a:gd name="T23" fmla="*/ 12 h 12"/>
                    <a:gd name="T24" fmla="*/ 8 w 13"/>
                    <a:gd name="T25" fmla="*/ 11 h 12"/>
                    <a:gd name="T26" fmla="*/ 10 w 13"/>
                    <a:gd name="T27" fmla="*/ 12 h 12"/>
                    <a:gd name="T28" fmla="*/ 9 w 13"/>
                    <a:gd name="T29" fmla="*/ 8 h 12"/>
                    <a:gd name="T30" fmla="*/ 13 w 13"/>
                    <a:gd name="T31" fmla="*/ 5 h 12"/>
                    <a:gd name="T32" fmla="*/ 9 w 13"/>
                    <a:gd name="T33" fmla="*/ 4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9" name="Freeform 339"/>
                <p:cNvSpPr>
                  <a:spLocks/>
                </p:cNvSpPr>
                <p:nvPr/>
              </p:nvSpPr>
              <p:spPr bwMode="auto">
                <a:xfrm>
                  <a:off x="971" y="2269"/>
                  <a:ext cx="31" cy="26"/>
                </a:xfrm>
                <a:custGeom>
                  <a:avLst/>
                  <a:gdLst>
                    <a:gd name="T0" fmla="*/ 0 w 31"/>
                    <a:gd name="T1" fmla="*/ 12 h 26"/>
                    <a:gd name="T2" fmla="*/ 25 w 31"/>
                    <a:gd name="T3" fmla="*/ 26 h 26"/>
                    <a:gd name="T4" fmla="*/ 31 w 31"/>
                    <a:gd name="T5" fmla="*/ 15 h 26"/>
                    <a:gd name="T6" fmla="*/ 3 w 31"/>
                    <a:gd name="T7" fmla="*/ 0 h 26"/>
                    <a:gd name="T8" fmla="*/ 0 w 31"/>
                    <a:gd name="T9" fmla="*/ 1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0" name="Freeform 340"/>
                <p:cNvSpPr>
                  <a:spLocks/>
                </p:cNvSpPr>
                <p:nvPr/>
              </p:nvSpPr>
              <p:spPr bwMode="auto">
                <a:xfrm>
                  <a:off x="968" y="2244"/>
                  <a:ext cx="39" cy="25"/>
                </a:xfrm>
                <a:custGeom>
                  <a:avLst/>
                  <a:gdLst>
                    <a:gd name="T0" fmla="*/ 20 w 39"/>
                    <a:gd name="T1" fmla="*/ 0 h 25"/>
                    <a:gd name="T2" fmla="*/ 18 w 39"/>
                    <a:gd name="T3" fmla="*/ 0 h 25"/>
                    <a:gd name="T4" fmla="*/ 17 w 39"/>
                    <a:gd name="T5" fmla="*/ 0 h 25"/>
                    <a:gd name="T6" fmla="*/ 15 w 39"/>
                    <a:gd name="T7" fmla="*/ 0 h 25"/>
                    <a:gd name="T8" fmla="*/ 14 w 39"/>
                    <a:gd name="T9" fmla="*/ 1 h 25"/>
                    <a:gd name="T10" fmla="*/ 12 w 39"/>
                    <a:gd name="T11" fmla="*/ 1 h 25"/>
                    <a:gd name="T12" fmla="*/ 10 w 39"/>
                    <a:gd name="T13" fmla="*/ 2 h 25"/>
                    <a:gd name="T14" fmla="*/ 8 w 39"/>
                    <a:gd name="T15" fmla="*/ 2 h 25"/>
                    <a:gd name="T16" fmla="*/ 6 w 39"/>
                    <a:gd name="T17" fmla="*/ 3 h 25"/>
                    <a:gd name="T18" fmla="*/ 5 w 39"/>
                    <a:gd name="T19" fmla="*/ 5 h 25"/>
                    <a:gd name="T20" fmla="*/ 3 w 39"/>
                    <a:gd name="T21" fmla="*/ 6 h 25"/>
                    <a:gd name="T22" fmla="*/ 2 w 39"/>
                    <a:gd name="T23" fmla="*/ 7 h 25"/>
                    <a:gd name="T24" fmla="*/ 1 w 39"/>
                    <a:gd name="T25" fmla="*/ 8 h 25"/>
                    <a:gd name="T26" fmla="*/ 1 w 39"/>
                    <a:gd name="T27" fmla="*/ 9 h 25"/>
                    <a:gd name="T28" fmla="*/ 1 w 39"/>
                    <a:gd name="T29" fmla="*/ 10 h 25"/>
                    <a:gd name="T30" fmla="*/ 0 w 39"/>
                    <a:gd name="T31" fmla="*/ 11 h 25"/>
                    <a:gd name="T32" fmla="*/ 0 w 39"/>
                    <a:gd name="T33" fmla="*/ 12 h 25"/>
                    <a:gd name="T34" fmla="*/ 0 w 39"/>
                    <a:gd name="T35" fmla="*/ 12 h 25"/>
                    <a:gd name="T36" fmla="*/ 0 w 39"/>
                    <a:gd name="T37" fmla="*/ 12 h 25"/>
                    <a:gd name="T38" fmla="*/ 0 w 39"/>
                    <a:gd name="T39" fmla="*/ 13 h 25"/>
                    <a:gd name="T40" fmla="*/ 0 w 39"/>
                    <a:gd name="T41" fmla="*/ 15 h 25"/>
                    <a:gd name="T42" fmla="*/ 2 w 39"/>
                    <a:gd name="T43" fmla="*/ 18 h 25"/>
                    <a:gd name="T44" fmla="*/ 3 w 39"/>
                    <a:gd name="T45" fmla="*/ 20 h 25"/>
                    <a:gd name="T46" fmla="*/ 6 w 39"/>
                    <a:gd name="T47" fmla="*/ 22 h 25"/>
                    <a:gd name="T48" fmla="*/ 9 w 39"/>
                    <a:gd name="T49" fmla="*/ 23 h 25"/>
                    <a:gd name="T50" fmla="*/ 12 w 39"/>
                    <a:gd name="T51" fmla="*/ 24 h 25"/>
                    <a:gd name="T52" fmla="*/ 16 w 39"/>
                    <a:gd name="T53" fmla="*/ 25 h 25"/>
                    <a:gd name="T54" fmla="*/ 20 w 39"/>
                    <a:gd name="T55" fmla="*/ 25 h 25"/>
                    <a:gd name="T56" fmla="*/ 24 w 39"/>
                    <a:gd name="T57" fmla="*/ 25 h 25"/>
                    <a:gd name="T58" fmla="*/ 28 w 39"/>
                    <a:gd name="T59" fmla="*/ 24 h 25"/>
                    <a:gd name="T60" fmla="*/ 31 w 39"/>
                    <a:gd name="T61" fmla="*/ 23 h 25"/>
                    <a:gd name="T62" fmla="*/ 34 w 39"/>
                    <a:gd name="T63" fmla="*/ 22 h 25"/>
                    <a:gd name="T64" fmla="*/ 36 w 39"/>
                    <a:gd name="T65" fmla="*/ 20 h 25"/>
                    <a:gd name="T66" fmla="*/ 38 w 39"/>
                    <a:gd name="T67" fmla="*/ 18 h 25"/>
                    <a:gd name="T68" fmla="*/ 39 w 39"/>
                    <a:gd name="T69" fmla="*/ 15 h 25"/>
                    <a:gd name="T70" fmla="*/ 39 w 39"/>
                    <a:gd name="T71" fmla="*/ 13 h 25"/>
                    <a:gd name="T72" fmla="*/ 39 w 39"/>
                    <a:gd name="T73" fmla="*/ 10 h 25"/>
                    <a:gd name="T74" fmla="*/ 38 w 39"/>
                    <a:gd name="T75" fmla="*/ 8 h 25"/>
                    <a:gd name="T76" fmla="*/ 36 w 39"/>
                    <a:gd name="T77" fmla="*/ 6 h 25"/>
                    <a:gd name="T78" fmla="*/ 34 w 39"/>
                    <a:gd name="T79" fmla="*/ 4 h 25"/>
                    <a:gd name="T80" fmla="*/ 31 w 39"/>
                    <a:gd name="T81" fmla="*/ 2 h 25"/>
                    <a:gd name="T82" fmla="*/ 28 w 39"/>
                    <a:gd name="T83" fmla="*/ 1 h 25"/>
                    <a:gd name="T84" fmla="*/ 24 w 39"/>
                    <a:gd name="T85" fmla="*/ 1 h 25"/>
                    <a:gd name="T86" fmla="*/ 20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1" name="Freeform 341"/>
                <p:cNvSpPr>
                  <a:spLocks/>
                </p:cNvSpPr>
                <p:nvPr/>
              </p:nvSpPr>
              <p:spPr bwMode="auto">
                <a:xfrm>
                  <a:off x="591" y="2284"/>
                  <a:ext cx="34" cy="18"/>
                </a:xfrm>
                <a:custGeom>
                  <a:avLst/>
                  <a:gdLst>
                    <a:gd name="T0" fmla="*/ 4 w 34"/>
                    <a:gd name="T1" fmla="*/ 18 h 18"/>
                    <a:gd name="T2" fmla="*/ 34 w 34"/>
                    <a:gd name="T3" fmla="*/ 14 h 18"/>
                    <a:gd name="T4" fmla="*/ 33 w 34"/>
                    <a:gd name="T5" fmla="*/ 0 h 18"/>
                    <a:gd name="T6" fmla="*/ 0 w 34"/>
                    <a:gd name="T7" fmla="*/ 6 h 18"/>
                    <a:gd name="T8" fmla="*/ 4 w 34"/>
                    <a:gd name="T9" fmla="*/ 18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2" name="Freeform 342"/>
                <p:cNvSpPr>
                  <a:spLocks/>
                </p:cNvSpPr>
                <p:nvPr/>
              </p:nvSpPr>
              <p:spPr bwMode="auto">
                <a:xfrm>
                  <a:off x="587" y="2253"/>
                  <a:ext cx="44" cy="27"/>
                </a:xfrm>
                <a:custGeom>
                  <a:avLst/>
                  <a:gdLst>
                    <a:gd name="T0" fmla="*/ 22 w 44"/>
                    <a:gd name="T1" fmla="*/ 27 h 27"/>
                    <a:gd name="T2" fmla="*/ 26 w 44"/>
                    <a:gd name="T3" fmla="*/ 27 h 27"/>
                    <a:gd name="T4" fmla="*/ 30 w 44"/>
                    <a:gd name="T5" fmla="*/ 26 h 27"/>
                    <a:gd name="T6" fmla="*/ 34 w 44"/>
                    <a:gd name="T7" fmla="*/ 25 h 27"/>
                    <a:gd name="T8" fmla="*/ 37 w 44"/>
                    <a:gd name="T9" fmla="*/ 23 h 27"/>
                    <a:gd name="T10" fmla="*/ 40 w 44"/>
                    <a:gd name="T11" fmla="*/ 21 h 27"/>
                    <a:gd name="T12" fmla="*/ 42 w 44"/>
                    <a:gd name="T13" fmla="*/ 19 h 27"/>
                    <a:gd name="T14" fmla="*/ 43 w 44"/>
                    <a:gd name="T15" fmla="*/ 16 h 27"/>
                    <a:gd name="T16" fmla="*/ 44 w 44"/>
                    <a:gd name="T17" fmla="*/ 13 h 27"/>
                    <a:gd name="T18" fmla="*/ 43 w 44"/>
                    <a:gd name="T19" fmla="*/ 10 h 27"/>
                    <a:gd name="T20" fmla="*/ 42 w 44"/>
                    <a:gd name="T21" fmla="*/ 8 h 27"/>
                    <a:gd name="T22" fmla="*/ 40 w 44"/>
                    <a:gd name="T23" fmla="*/ 6 h 27"/>
                    <a:gd name="T24" fmla="*/ 37 w 44"/>
                    <a:gd name="T25" fmla="*/ 4 h 27"/>
                    <a:gd name="T26" fmla="*/ 34 w 44"/>
                    <a:gd name="T27" fmla="*/ 2 h 27"/>
                    <a:gd name="T28" fmla="*/ 30 w 44"/>
                    <a:gd name="T29" fmla="*/ 1 h 27"/>
                    <a:gd name="T30" fmla="*/ 26 w 44"/>
                    <a:gd name="T31" fmla="*/ 0 h 27"/>
                    <a:gd name="T32" fmla="*/ 22 w 44"/>
                    <a:gd name="T33" fmla="*/ 0 h 27"/>
                    <a:gd name="T34" fmla="*/ 18 w 44"/>
                    <a:gd name="T35" fmla="*/ 0 h 27"/>
                    <a:gd name="T36" fmla="*/ 15 w 44"/>
                    <a:gd name="T37" fmla="*/ 0 h 27"/>
                    <a:gd name="T38" fmla="*/ 12 w 44"/>
                    <a:gd name="T39" fmla="*/ 1 h 27"/>
                    <a:gd name="T40" fmla="*/ 9 w 44"/>
                    <a:gd name="T41" fmla="*/ 2 h 27"/>
                    <a:gd name="T42" fmla="*/ 7 w 44"/>
                    <a:gd name="T43" fmla="*/ 3 h 27"/>
                    <a:gd name="T44" fmla="*/ 4 w 44"/>
                    <a:gd name="T45" fmla="*/ 5 h 27"/>
                    <a:gd name="T46" fmla="*/ 2 w 44"/>
                    <a:gd name="T47" fmla="*/ 7 h 27"/>
                    <a:gd name="T48" fmla="*/ 1 w 44"/>
                    <a:gd name="T49" fmla="*/ 9 h 27"/>
                    <a:gd name="T50" fmla="*/ 1 w 44"/>
                    <a:gd name="T51" fmla="*/ 9 h 27"/>
                    <a:gd name="T52" fmla="*/ 0 w 44"/>
                    <a:gd name="T53" fmla="*/ 10 h 27"/>
                    <a:gd name="T54" fmla="*/ 0 w 44"/>
                    <a:gd name="T55" fmla="*/ 11 h 27"/>
                    <a:gd name="T56" fmla="*/ 0 w 44"/>
                    <a:gd name="T57" fmla="*/ 12 h 27"/>
                    <a:gd name="T58" fmla="*/ 0 w 44"/>
                    <a:gd name="T59" fmla="*/ 12 h 27"/>
                    <a:gd name="T60" fmla="*/ 0 w 44"/>
                    <a:gd name="T61" fmla="*/ 13 h 27"/>
                    <a:gd name="T62" fmla="*/ 0 w 44"/>
                    <a:gd name="T63" fmla="*/ 13 h 27"/>
                    <a:gd name="T64" fmla="*/ 0 w 44"/>
                    <a:gd name="T65" fmla="*/ 13 h 27"/>
                    <a:gd name="T66" fmla="*/ 0 w 44"/>
                    <a:gd name="T67" fmla="*/ 13 h 27"/>
                    <a:gd name="T68" fmla="*/ 0 w 44"/>
                    <a:gd name="T69" fmla="*/ 14 h 27"/>
                    <a:gd name="T70" fmla="*/ 0 w 44"/>
                    <a:gd name="T71" fmla="*/ 14 h 27"/>
                    <a:gd name="T72" fmla="*/ 0 w 44"/>
                    <a:gd name="T73" fmla="*/ 15 h 27"/>
                    <a:gd name="T74" fmla="*/ 0 w 44"/>
                    <a:gd name="T75" fmla="*/ 15 h 27"/>
                    <a:gd name="T76" fmla="*/ 1 w 44"/>
                    <a:gd name="T77" fmla="*/ 18 h 27"/>
                    <a:gd name="T78" fmla="*/ 2 w 44"/>
                    <a:gd name="T79" fmla="*/ 20 h 27"/>
                    <a:gd name="T80" fmla="*/ 4 w 44"/>
                    <a:gd name="T81" fmla="*/ 22 h 27"/>
                    <a:gd name="T82" fmla="*/ 7 w 44"/>
                    <a:gd name="T83" fmla="*/ 24 h 27"/>
                    <a:gd name="T84" fmla="*/ 10 w 44"/>
                    <a:gd name="T85" fmla="*/ 25 h 27"/>
                    <a:gd name="T86" fmla="*/ 14 w 44"/>
                    <a:gd name="T87" fmla="*/ 26 h 27"/>
                    <a:gd name="T88" fmla="*/ 18 w 44"/>
                    <a:gd name="T89" fmla="*/ 27 h 27"/>
                    <a:gd name="T90" fmla="*/ 22 w 44"/>
                    <a:gd name="T91" fmla="*/ 2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3" name="Freeform 343"/>
                <p:cNvSpPr>
                  <a:spLocks/>
                </p:cNvSpPr>
                <p:nvPr/>
              </p:nvSpPr>
              <p:spPr bwMode="auto">
                <a:xfrm>
                  <a:off x="491" y="2261"/>
                  <a:ext cx="43" cy="28"/>
                </a:xfrm>
                <a:custGeom>
                  <a:avLst/>
                  <a:gdLst>
                    <a:gd name="T0" fmla="*/ 21 w 43"/>
                    <a:gd name="T1" fmla="*/ 28 h 28"/>
                    <a:gd name="T2" fmla="*/ 26 w 43"/>
                    <a:gd name="T3" fmla="*/ 27 h 28"/>
                    <a:gd name="T4" fmla="*/ 30 w 43"/>
                    <a:gd name="T5" fmla="*/ 26 h 28"/>
                    <a:gd name="T6" fmla="*/ 34 w 43"/>
                    <a:gd name="T7" fmla="*/ 25 h 28"/>
                    <a:gd name="T8" fmla="*/ 37 w 43"/>
                    <a:gd name="T9" fmla="*/ 24 h 28"/>
                    <a:gd name="T10" fmla="*/ 39 w 43"/>
                    <a:gd name="T11" fmla="*/ 21 h 28"/>
                    <a:gd name="T12" fmla="*/ 42 w 43"/>
                    <a:gd name="T13" fmla="*/ 19 h 28"/>
                    <a:gd name="T14" fmla="*/ 43 w 43"/>
                    <a:gd name="T15" fmla="*/ 17 h 28"/>
                    <a:gd name="T16" fmla="*/ 43 w 43"/>
                    <a:gd name="T17" fmla="*/ 14 h 28"/>
                    <a:gd name="T18" fmla="*/ 43 w 43"/>
                    <a:gd name="T19" fmla="*/ 11 h 28"/>
                    <a:gd name="T20" fmla="*/ 42 w 43"/>
                    <a:gd name="T21" fmla="*/ 9 h 28"/>
                    <a:gd name="T22" fmla="*/ 39 w 43"/>
                    <a:gd name="T23" fmla="*/ 7 h 28"/>
                    <a:gd name="T24" fmla="*/ 37 w 43"/>
                    <a:gd name="T25" fmla="*/ 4 h 28"/>
                    <a:gd name="T26" fmla="*/ 34 w 43"/>
                    <a:gd name="T27" fmla="*/ 3 h 28"/>
                    <a:gd name="T28" fmla="*/ 30 w 43"/>
                    <a:gd name="T29" fmla="*/ 1 h 28"/>
                    <a:gd name="T30" fmla="*/ 26 w 43"/>
                    <a:gd name="T31" fmla="*/ 1 h 28"/>
                    <a:gd name="T32" fmla="*/ 21 w 43"/>
                    <a:gd name="T33" fmla="*/ 0 h 28"/>
                    <a:gd name="T34" fmla="*/ 18 w 43"/>
                    <a:gd name="T35" fmla="*/ 1 h 28"/>
                    <a:gd name="T36" fmla="*/ 15 w 43"/>
                    <a:gd name="T37" fmla="*/ 1 h 28"/>
                    <a:gd name="T38" fmla="*/ 12 w 43"/>
                    <a:gd name="T39" fmla="*/ 2 h 28"/>
                    <a:gd name="T40" fmla="*/ 9 w 43"/>
                    <a:gd name="T41" fmla="*/ 3 h 28"/>
                    <a:gd name="T42" fmla="*/ 6 w 43"/>
                    <a:gd name="T43" fmla="*/ 4 h 28"/>
                    <a:gd name="T44" fmla="*/ 4 w 43"/>
                    <a:gd name="T45" fmla="*/ 5 h 28"/>
                    <a:gd name="T46" fmla="*/ 2 w 43"/>
                    <a:gd name="T47" fmla="*/ 7 h 28"/>
                    <a:gd name="T48" fmla="*/ 1 w 43"/>
                    <a:gd name="T49" fmla="*/ 9 h 28"/>
                    <a:gd name="T50" fmla="*/ 1 w 43"/>
                    <a:gd name="T51" fmla="*/ 10 h 28"/>
                    <a:gd name="T52" fmla="*/ 0 w 43"/>
                    <a:gd name="T53" fmla="*/ 11 h 28"/>
                    <a:gd name="T54" fmla="*/ 0 w 43"/>
                    <a:gd name="T55" fmla="*/ 12 h 28"/>
                    <a:gd name="T56" fmla="*/ 0 w 43"/>
                    <a:gd name="T57" fmla="*/ 14 h 28"/>
                    <a:gd name="T58" fmla="*/ 0 w 43"/>
                    <a:gd name="T59" fmla="*/ 14 h 28"/>
                    <a:gd name="T60" fmla="*/ 0 w 43"/>
                    <a:gd name="T61" fmla="*/ 14 h 28"/>
                    <a:gd name="T62" fmla="*/ 0 w 43"/>
                    <a:gd name="T63" fmla="*/ 15 h 28"/>
                    <a:gd name="T64" fmla="*/ 0 w 43"/>
                    <a:gd name="T65" fmla="*/ 15 h 28"/>
                    <a:gd name="T66" fmla="*/ 0 w 43"/>
                    <a:gd name="T67" fmla="*/ 15 h 28"/>
                    <a:gd name="T68" fmla="*/ 1 w 43"/>
                    <a:gd name="T69" fmla="*/ 18 h 28"/>
                    <a:gd name="T70" fmla="*/ 2 w 43"/>
                    <a:gd name="T71" fmla="*/ 20 h 28"/>
                    <a:gd name="T72" fmla="*/ 4 w 43"/>
                    <a:gd name="T73" fmla="*/ 22 h 28"/>
                    <a:gd name="T74" fmla="*/ 7 w 43"/>
                    <a:gd name="T75" fmla="*/ 24 h 28"/>
                    <a:gd name="T76" fmla="*/ 10 w 43"/>
                    <a:gd name="T77" fmla="*/ 26 h 28"/>
                    <a:gd name="T78" fmla="*/ 14 w 43"/>
                    <a:gd name="T79" fmla="*/ 27 h 28"/>
                    <a:gd name="T80" fmla="*/ 17 w 43"/>
                    <a:gd name="T81" fmla="*/ 27 h 28"/>
                    <a:gd name="T82" fmla="*/ 21 w 43"/>
                    <a:gd name="T83" fmla="*/ 28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4" name="Freeform 344"/>
                <p:cNvSpPr>
                  <a:spLocks/>
                </p:cNvSpPr>
                <p:nvPr/>
              </p:nvSpPr>
              <p:spPr bwMode="auto">
                <a:xfrm>
                  <a:off x="621" y="2344"/>
                  <a:ext cx="301" cy="181"/>
                </a:xfrm>
                <a:custGeom>
                  <a:avLst/>
                  <a:gdLst>
                    <a:gd name="T0" fmla="*/ 292 w 301"/>
                    <a:gd name="T1" fmla="*/ 11 h 181"/>
                    <a:gd name="T2" fmla="*/ 296 w 301"/>
                    <a:gd name="T3" fmla="*/ 43 h 181"/>
                    <a:gd name="T4" fmla="*/ 291 w 301"/>
                    <a:gd name="T5" fmla="*/ 86 h 181"/>
                    <a:gd name="T6" fmla="*/ 282 w 301"/>
                    <a:gd name="T7" fmla="*/ 128 h 181"/>
                    <a:gd name="T8" fmla="*/ 274 w 301"/>
                    <a:gd name="T9" fmla="*/ 157 h 181"/>
                    <a:gd name="T10" fmla="*/ 218 w 301"/>
                    <a:gd name="T11" fmla="*/ 151 h 181"/>
                    <a:gd name="T12" fmla="*/ 240 w 301"/>
                    <a:gd name="T13" fmla="*/ 94 h 181"/>
                    <a:gd name="T14" fmla="*/ 234 w 301"/>
                    <a:gd name="T15" fmla="*/ 42 h 181"/>
                    <a:gd name="T16" fmla="*/ 222 w 301"/>
                    <a:gd name="T17" fmla="*/ 18 h 181"/>
                    <a:gd name="T18" fmla="*/ 214 w 301"/>
                    <a:gd name="T19" fmla="*/ 14 h 181"/>
                    <a:gd name="T20" fmla="*/ 217 w 301"/>
                    <a:gd name="T21" fmla="*/ 27 h 181"/>
                    <a:gd name="T22" fmla="*/ 227 w 301"/>
                    <a:gd name="T23" fmla="*/ 50 h 181"/>
                    <a:gd name="T24" fmla="*/ 231 w 301"/>
                    <a:gd name="T25" fmla="*/ 82 h 181"/>
                    <a:gd name="T26" fmla="*/ 225 w 301"/>
                    <a:gd name="T27" fmla="*/ 111 h 181"/>
                    <a:gd name="T28" fmla="*/ 217 w 301"/>
                    <a:gd name="T29" fmla="*/ 133 h 181"/>
                    <a:gd name="T30" fmla="*/ 210 w 301"/>
                    <a:gd name="T31" fmla="*/ 147 h 181"/>
                    <a:gd name="T32" fmla="*/ 184 w 301"/>
                    <a:gd name="T33" fmla="*/ 143 h 181"/>
                    <a:gd name="T34" fmla="*/ 182 w 301"/>
                    <a:gd name="T35" fmla="*/ 116 h 181"/>
                    <a:gd name="T36" fmla="*/ 171 w 301"/>
                    <a:gd name="T37" fmla="*/ 102 h 181"/>
                    <a:gd name="T38" fmla="*/ 173 w 301"/>
                    <a:gd name="T39" fmla="*/ 115 h 181"/>
                    <a:gd name="T40" fmla="*/ 173 w 301"/>
                    <a:gd name="T41" fmla="*/ 142 h 181"/>
                    <a:gd name="T42" fmla="*/ 167 w 301"/>
                    <a:gd name="T43" fmla="*/ 151 h 181"/>
                    <a:gd name="T44" fmla="*/ 139 w 301"/>
                    <a:gd name="T45" fmla="*/ 157 h 181"/>
                    <a:gd name="T46" fmla="*/ 147 w 301"/>
                    <a:gd name="T47" fmla="*/ 123 h 181"/>
                    <a:gd name="T48" fmla="*/ 144 w 301"/>
                    <a:gd name="T49" fmla="*/ 94 h 181"/>
                    <a:gd name="T50" fmla="*/ 135 w 301"/>
                    <a:gd name="T51" fmla="*/ 72 h 181"/>
                    <a:gd name="T52" fmla="*/ 126 w 301"/>
                    <a:gd name="T53" fmla="*/ 58 h 181"/>
                    <a:gd name="T54" fmla="*/ 121 w 301"/>
                    <a:gd name="T55" fmla="*/ 53 h 181"/>
                    <a:gd name="T56" fmla="*/ 139 w 301"/>
                    <a:gd name="T57" fmla="*/ 118 h 181"/>
                    <a:gd name="T58" fmla="*/ 128 w 301"/>
                    <a:gd name="T59" fmla="*/ 154 h 181"/>
                    <a:gd name="T60" fmla="*/ 118 w 301"/>
                    <a:gd name="T61" fmla="*/ 156 h 181"/>
                    <a:gd name="T62" fmla="*/ 99 w 301"/>
                    <a:gd name="T63" fmla="*/ 144 h 181"/>
                    <a:gd name="T64" fmla="*/ 78 w 301"/>
                    <a:gd name="T65" fmla="*/ 141 h 181"/>
                    <a:gd name="T66" fmla="*/ 58 w 301"/>
                    <a:gd name="T67" fmla="*/ 142 h 181"/>
                    <a:gd name="T68" fmla="*/ 44 w 301"/>
                    <a:gd name="T69" fmla="*/ 145 h 181"/>
                    <a:gd name="T70" fmla="*/ 38 w 301"/>
                    <a:gd name="T71" fmla="*/ 146 h 181"/>
                    <a:gd name="T72" fmla="*/ 47 w 301"/>
                    <a:gd name="T73" fmla="*/ 104 h 181"/>
                    <a:gd name="T74" fmla="*/ 42 w 301"/>
                    <a:gd name="T75" fmla="*/ 67 h 181"/>
                    <a:gd name="T76" fmla="*/ 37 w 301"/>
                    <a:gd name="T77" fmla="*/ 100 h 181"/>
                    <a:gd name="T78" fmla="*/ 19 w 301"/>
                    <a:gd name="T79" fmla="*/ 149 h 181"/>
                    <a:gd name="T80" fmla="*/ 2 w 301"/>
                    <a:gd name="T81" fmla="*/ 142 h 181"/>
                    <a:gd name="T82" fmla="*/ 7 w 301"/>
                    <a:gd name="T83" fmla="*/ 156 h 181"/>
                    <a:gd name="T84" fmla="*/ 25 w 301"/>
                    <a:gd name="T85" fmla="*/ 161 h 181"/>
                    <a:gd name="T86" fmla="*/ 35 w 301"/>
                    <a:gd name="T87" fmla="*/ 158 h 181"/>
                    <a:gd name="T88" fmla="*/ 71 w 301"/>
                    <a:gd name="T89" fmla="*/ 151 h 181"/>
                    <a:gd name="T90" fmla="*/ 95 w 301"/>
                    <a:gd name="T91" fmla="*/ 154 h 181"/>
                    <a:gd name="T92" fmla="*/ 109 w 301"/>
                    <a:gd name="T93" fmla="*/ 164 h 181"/>
                    <a:gd name="T94" fmla="*/ 117 w 301"/>
                    <a:gd name="T95" fmla="*/ 174 h 181"/>
                    <a:gd name="T96" fmla="*/ 120 w 301"/>
                    <a:gd name="T97" fmla="*/ 181 h 181"/>
                    <a:gd name="T98" fmla="*/ 276 w 301"/>
                    <a:gd name="T99" fmla="*/ 171 h 181"/>
                    <a:gd name="T100" fmla="*/ 294 w 301"/>
                    <a:gd name="T101" fmla="*/ 100 h 181"/>
                    <a:gd name="T102" fmla="*/ 301 w 301"/>
                    <a:gd name="T103" fmla="*/ 40 h 181"/>
                    <a:gd name="T104" fmla="*/ 298 w 301"/>
                    <a:gd name="T105" fmla="*/ 10 h 181"/>
                    <a:gd name="T106" fmla="*/ 290 w 301"/>
                    <a:gd name="T107" fmla="*/ 0 h 181"/>
                    <a:gd name="T108" fmla="*/ 283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5" name="Freeform 345"/>
                <p:cNvSpPr>
                  <a:spLocks/>
                </p:cNvSpPr>
                <p:nvPr/>
              </p:nvSpPr>
              <p:spPr bwMode="auto">
                <a:xfrm>
                  <a:off x="492" y="2108"/>
                  <a:ext cx="418" cy="418"/>
                </a:xfrm>
                <a:custGeom>
                  <a:avLst/>
                  <a:gdLst>
                    <a:gd name="T0" fmla="*/ 409 w 418"/>
                    <a:gd name="T1" fmla="*/ 71 h 418"/>
                    <a:gd name="T2" fmla="*/ 400 w 418"/>
                    <a:gd name="T3" fmla="*/ 53 h 418"/>
                    <a:gd name="T4" fmla="*/ 388 w 418"/>
                    <a:gd name="T5" fmla="*/ 71 h 418"/>
                    <a:gd name="T6" fmla="*/ 390 w 418"/>
                    <a:gd name="T7" fmla="*/ 88 h 418"/>
                    <a:gd name="T8" fmla="*/ 368 w 418"/>
                    <a:gd name="T9" fmla="*/ 123 h 418"/>
                    <a:gd name="T10" fmla="*/ 322 w 418"/>
                    <a:gd name="T11" fmla="*/ 149 h 418"/>
                    <a:gd name="T12" fmla="*/ 274 w 418"/>
                    <a:gd name="T13" fmla="*/ 148 h 418"/>
                    <a:gd name="T14" fmla="*/ 260 w 418"/>
                    <a:gd name="T15" fmla="*/ 127 h 418"/>
                    <a:gd name="T16" fmla="*/ 271 w 418"/>
                    <a:gd name="T17" fmla="*/ 97 h 418"/>
                    <a:gd name="T18" fmla="*/ 306 w 418"/>
                    <a:gd name="T19" fmla="*/ 67 h 418"/>
                    <a:gd name="T20" fmla="*/ 352 w 418"/>
                    <a:gd name="T21" fmla="*/ 54 h 418"/>
                    <a:gd name="T22" fmla="*/ 382 w 418"/>
                    <a:gd name="T23" fmla="*/ 63 h 418"/>
                    <a:gd name="T24" fmla="*/ 395 w 418"/>
                    <a:gd name="T25" fmla="*/ 49 h 418"/>
                    <a:gd name="T26" fmla="*/ 368 w 418"/>
                    <a:gd name="T27" fmla="*/ 36 h 418"/>
                    <a:gd name="T28" fmla="*/ 331 w 418"/>
                    <a:gd name="T29" fmla="*/ 21 h 418"/>
                    <a:gd name="T30" fmla="*/ 317 w 418"/>
                    <a:gd name="T31" fmla="*/ 38 h 418"/>
                    <a:gd name="T32" fmla="*/ 295 w 418"/>
                    <a:gd name="T33" fmla="*/ 49 h 418"/>
                    <a:gd name="T34" fmla="*/ 267 w 418"/>
                    <a:gd name="T35" fmla="*/ 61 h 418"/>
                    <a:gd name="T36" fmla="*/ 252 w 418"/>
                    <a:gd name="T37" fmla="*/ 93 h 418"/>
                    <a:gd name="T38" fmla="*/ 245 w 418"/>
                    <a:gd name="T39" fmla="*/ 119 h 418"/>
                    <a:gd name="T40" fmla="*/ 249 w 418"/>
                    <a:gd name="T41" fmla="*/ 146 h 418"/>
                    <a:gd name="T42" fmla="*/ 282 w 418"/>
                    <a:gd name="T43" fmla="*/ 170 h 418"/>
                    <a:gd name="T44" fmla="*/ 251 w 418"/>
                    <a:gd name="T45" fmla="*/ 196 h 418"/>
                    <a:gd name="T46" fmla="*/ 199 w 418"/>
                    <a:gd name="T47" fmla="*/ 206 h 418"/>
                    <a:gd name="T48" fmla="*/ 171 w 418"/>
                    <a:gd name="T49" fmla="*/ 223 h 418"/>
                    <a:gd name="T50" fmla="*/ 135 w 418"/>
                    <a:gd name="T51" fmla="*/ 210 h 418"/>
                    <a:gd name="T52" fmla="*/ 108 w 418"/>
                    <a:gd name="T53" fmla="*/ 204 h 418"/>
                    <a:gd name="T54" fmla="*/ 86 w 418"/>
                    <a:gd name="T55" fmla="*/ 217 h 418"/>
                    <a:gd name="T56" fmla="*/ 72 w 418"/>
                    <a:gd name="T57" fmla="*/ 204 h 418"/>
                    <a:gd name="T58" fmla="*/ 38 w 418"/>
                    <a:gd name="T59" fmla="*/ 183 h 418"/>
                    <a:gd name="T60" fmla="*/ 24 w 418"/>
                    <a:gd name="T61" fmla="*/ 205 h 418"/>
                    <a:gd name="T62" fmla="*/ 59 w 418"/>
                    <a:gd name="T63" fmla="*/ 208 h 418"/>
                    <a:gd name="T64" fmla="*/ 88 w 418"/>
                    <a:gd name="T65" fmla="*/ 224 h 418"/>
                    <a:gd name="T66" fmla="*/ 31 w 418"/>
                    <a:gd name="T67" fmla="*/ 282 h 418"/>
                    <a:gd name="T68" fmla="*/ 13 w 418"/>
                    <a:gd name="T69" fmla="*/ 207 h 418"/>
                    <a:gd name="T70" fmla="*/ 18 w 418"/>
                    <a:gd name="T71" fmla="*/ 418 h 418"/>
                    <a:gd name="T72" fmla="*/ 121 w 418"/>
                    <a:gd name="T73" fmla="*/ 412 h 418"/>
                    <a:gd name="T74" fmla="*/ 124 w 418"/>
                    <a:gd name="T75" fmla="*/ 219 h 418"/>
                    <a:gd name="T76" fmla="*/ 172 w 418"/>
                    <a:gd name="T77" fmla="*/ 239 h 418"/>
                    <a:gd name="T78" fmla="*/ 206 w 418"/>
                    <a:gd name="T79" fmla="*/ 217 h 418"/>
                    <a:gd name="T80" fmla="*/ 261 w 418"/>
                    <a:gd name="T81" fmla="*/ 204 h 418"/>
                    <a:gd name="T82" fmla="*/ 292 w 418"/>
                    <a:gd name="T83" fmla="*/ 221 h 418"/>
                    <a:gd name="T84" fmla="*/ 330 w 418"/>
                    <a:gd name="T85" fmla="*/ 216 h 418"/>
                    <a:gd name="T86" fmla="*/ 391 w 418"/>
                    <a:gd name="T87" fmla="*/ 232 h 418"/>
                    <a:gd name="T88" fmla="*/ 404 w 418"/>
                    <a:gd name="T89" fmla="*/ 179 h 418"/>
                    <a:gd name="T90" fmla="*/ 384 w 418"/>
                    <a:gd name="T91" fmla="*/ 150 h 418"/>
                    <a:gd name="T92" fmla="*/ 382 w 418"/>
                    <a:gd name="T93" fmla="*/ 177 h 418"/>
                    <a:gd name="T94" fmla="*/ 386 w 418"/>
                    <a:gd name="T95" fmla="*/ 184 h 418"/>
                    <a:gd name="T96" fmla="*/ 367 w 418"/>
                    <a:gd name="T97" fmla="*/ 211 h 418"/>
                    <a:gd name="T98" fmla="*/ 339 w 418"/>
                    <a:gd name="T99" fmla="*/ 196 h 418"/>
                    <a:gd name="T100" fmla="*/ 330 w 418"/>
                    <a:gd name="T101" fmla="*/ 202 h 418"/>
                    <a:gd name="T102" fmla="*/ 313 w 418"/>
                    <a:gd name="T103" fmla="*/ 202 h 418"/>
                    <a:gd name="T104" fmla="*/ 286 w 418"/>
                    <a:gd name="T105" fmla="*/ 199 h 418"/>
                    <a:gd name="T106" fmla="*/ 294 w 418"/>
                    <a:gd name="T107" fmla="*/ 174 h 418"/>
                    <a:gd name="T108" fmla="*/ 304 w 418"/>
                    <a:gd name="T109" fmla="*/ 164 h 418"/>
                    <a:gd name="T110" fmla="*/ 332 w 418"/>
                    <a:gd name="T111" fmla="*/ 161 h 418"/>
                    <a:gd name="T112" fmla="*/ 340 w 418"/>
                    <a:gd name="T113" fmla="*/ 156 h 418"/>
                    <a:gd name="T114" fmla="*/ 353 w 418"/>
                    <a:gd name="T115" fmla="*/ 148 h 418"/>
                    <a:gd name="T116" fmla="*/ 389 w 418"/>
                    <a:gd name="T117" fmla="*/ 142 h 418"/>
                    <a:gd name="T118" fmla="*/ 395 w 418"/>
                    <a:gd name="T119" fmla="*/ 112 h 418"/>
                    <a:gd name="T120" fmla="*/ 410 w 418"/>
                    <a:gd name="T121" fmla="*/ 110 h 418"/>
                    <a:gd name="T122" fmla="*/ 415 w 418"/>
                    <a:gd name="T123" fmla="*/ 9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6" name="Freeform 346"/>
                <p:cNvSpPr>
                  <a:spLocks/>
                </p:cNvSpPr>
                <p:nvPr/>
              </p:nvSpPr>
              <p:spPr bwMode="auto">
                <a:xfrm>
                  <a:off x="901" y="2205"/>
                  <a:ext cx="93" cy="310"/>
                </a:xfrm>
                <a:custGeom>
                  <a:avLst/>
                  <a:gdLst>
                    <a:gd name="T0" fmla="*/ 66 w 93"/>
                    <a:gd name="T1" fmla="*/ 78 h 310"/>
                    <a:gd name="T2" fmla="*/ 63 w 93"/>
                    <a:gd name="T3" fmla="*/ 63 h 310"/>
                    <a:gd name="T4" fmla="*/ 58 w 93"/>
                    <a:gd name="T5" fmla="*/ 49 h 310"/>
                    <a:gd name="T6" fmla="*/ 52 w 93"/>
                    <a:gd name="T7" fmla="*/ 37 h 310"/>
                    <a:gd name="T8" fmla="*/ 44 w 93"/>
                    <a:gd name="T9" fmla="*/ 27 h 310"/>
                    <a:gd name="T10" fmla="*/ 36 w 93"/>
                    <a:gd name="T11" fmla="*/ 18 h 310"/>
                    <a:gd name="T12" fmla="*/ 27 w 93"/>
                    <a:gd name="T13" fmla="*/ 11 h 310"/>
                    <a:gd name="T14" fmla="*/ 18 w 93"/>
                    <a:gd name="T15" fmla="*/ 5 h 310"/>
                    <a:gd name="T16" fmla="*/ 10 w 93"/>
                    <a:gd name="T17" fmla="*/ 0 h 310"/>
                    <a:gd name="T18" fmla="*/ 8 w 93"/>
                    <a:gd name="T19" fmla="*/ 3 h 310"/>
                    <a:gd name="T20" fmla="*/ 5 w 93"/>
                    <a:gd name="T21" fmla="*/ 7 h 310"/>
                    <a:gd name="T22" fmla="*/ 3 w 93"/>
                    <a:gd name="T23" fmla="*/ 11 h 310"/>
                    <a:gd name="T24" fmla="*/ 0 w 93"/>
                    <a:gd name="T25" fmla="*/ 15 h 310"/>
                    <a:gd name="T26" fmla="*/ 15 w 93"/>
                    <a:gd name="T27" fmla="*/ 20 h 310"/>
                    <a:gd name="T28" fmla="*/ 27 w 93"/>
                    <a:gd name="T29" fmla="*/ 29 h 310"/>
                    <a:gd name="T30" fmla="*/ 36 w 93"/>
                    <a:gd name="T31" fmla="*/ 41 h 310"/>
                    <a:gd name="T32" fmla="*/ 41 w 93"/>
                    <a:gd name="T33" fmla="*/ 54 h 310"/>
                    <a:gd name="T34" fmla="*/ 45 w 93"/>
                    <a:gd name="T35" fmla="*/ 66 h 310"/>
                    <a:gd name="T36" fmla="*/ 46 w 93"/>
                    <a:gd name="T37" fmla="*/ 77 h 310"/>
                    <a:gd name="T38" fmla="*/ 47 w 93"/>
                    <a:gd name="T39" fmla="*/ 84 h 310"/>
                    <a:gd name="T40" fmla="*/ 47 w 93"/>
                    <a:gd name="T41" fmla="*/ 87 h 310"/>
                    <a:gd name="T42" fmla="*/ 44 w 93"/>
                    <a:gd name="T43" fmla="*/ 115 h 310"/>
                    <a:gd name="T44" fmla="*/ 27 w 93"/>
                    <a:gd name="T45" fmla="*/ 180 h 310"/>
                    <a:gd name="T46" fmla="*/ 19 w 93"/>
                    <a:gd name="T47" fmla="*/ 252 h 310"/>
                    <a:gd name="T48" fmla="*/ 18 w 93"/>
                    <a:gd name="T49" fmla="*/ 303 h 310"/>
                    <a:gd name="T50" fmla="*/ 41 w 93"/>
                    <a:gd name="T51" fmla="*/ 307 h 310"/>
                    <a:gd name="T52" fmla="*/ 37 w 93"/>
                    <a:gd name="T53" fmla="*/ 262 h 310"/>
                    <a:gd name="T54" fmla="*/ 39 w 93"/>
                    <a:gd name="T55" fmla="*/ 221 h 310"/>
                    <a:gd name="T56" fmla="*/ 47 w 93"/>
                    <a:gd name="T57" fmla="*/ 185 h 310"/>
                    <a:gd name="T58" fmla="*/ 58 w 93"/>
                    <a:gd name="T59" fmla="*/ 155 h 310"/>
                    <a:gd name="T60" fmla="*/ 70 w 93"/>
                    <a:gd name="T61" fmla="*/ 131 h 310"/>
                    <a:gd name="T62" fmla="*/ 81 w 93"/>
                    <a:gd name="T63" fmla="*/ 113 h 310"/>
                    <a:gd name="T64" fmla="*/ 89 w 93"/>
                    <a:gd name="T65" fmla="*/ 102 h 310"/>
                    <a:gd name="T66" fmla="*/ 93 w 93"/>
                    <a:gd name="T67" fmla="*/ 99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7" name="Freeform 347"/>
                <p:cNvSpPr>
                  <a:spLocks/>
                </p:cNvSpPr>
                <p:nvPr/>
              </p:nvSpPr>
              <p:spPr bwMode="auto">
                <a:xfrm>
                  <a:off x="753" y="2159"/>
                  <a:ext cx="152" cy="105"/>
                </a:xfrm>
                <a:custGeom>
                  <a:avLst/>
                  <a:gdLst>
                    <a:gd name="T0" fmla="*/ 97 w 152"/>
                    <a:gd name="T1" fmla="*/ 92 h 105"/>
                    <a:gd name="T2" fmla="*/ 111 w 152"/>
                    <a:gd name="T3" fmla="*/ 84 h 105"/>
                    <a:gd name="T4" fmla="*/ 124 w 152"/>
                    <a:gd name="T5" fmla="*/ 76 h 105"/>
                    <a:gd name="T6" fmla="*/ 134 w 152"/>
                    <a:gd name="T7" fmla="*/ 66 h 105"/>
                    <a:gd name="T8" fmla="*/ 143 w 152"/>
                    <a:gd name="T9" fmla="*/ 56 h 105"/>
                    <a:gd name="T10" fmla="*/ 148 w 152"/>
                    <a:gd name="T11" fmla="*/ 46 h 105"/>
                    <a:gd name="T12" fmla="*/ 152 w 152"/>
                    <a:gd name="T13" fmla="*/ 36 h 105"/>
                    <a:gd name="T14" fmla="*/ 152 w 152"/>
                    <a:gd name="T15" fmla="*/ 26 h 105"/>
                    <a:gd name="T16" fmla="*/ 150 w 152"/>
                    <a:gd name="T17" fmla="*/ 18 h 105"/>
                    <a:gd name="T18" fmla="*/ 144 w 152"/>
                    <a:gd name="T19" fmla="*/ 11 h 105"/>
                    <a:gd name="T20" fmla="*/ 136 w 152"/>
                    <a:gd name="T21" fmla="*/ 6 h 105"/>
                    <a:gd name="T22" fmla="*/ 126 w 152"/>
                    <a:gd name="T23" fmla="*/ 2 h 105"/>
                    <a:gd name="T24" fmla="*/ 114 w 152"/>
                    <a:gd name="T25" fmla="*/ 0 h 105"/>
                    <a:gd name="T26" fmla="*/ 100 w 152"/>
                    <a:gd name="T27" fmla="*/ 0 h 105"/>
                    <a:gd name="T28" fmla="*/ 86 w 152"/>
                    <a:gd name="T29" fmla="*/ 3 h 105"/>
                    <a:gd name="T30" fmla="*/ 71 w 152"/>
                    <a:gd name="T31" fmla="*/ 7 h 105"/>
                    <a:gd name="T32" fmla="*/ 55 w 152"/>
                    <a:gd name="T33" fmla="*/ 14 h 105"/>
                    <a:gd name="T34" fmla="*/ 41 w 152"/>
                    <a:gd name="T35" fmla="*/ 21 h 105"/>
                    <a:gd name="T36" fmla="*/ 29 w 152"/>
                    <a:gd name="T37" fmla="*/ 30 h 105"/>
                    <a:gd name="T38" fmla="*/ 18 w 152"/>
                    <a:gd name="T39" fmla="*/ 39 h 105"/>
                    <a:gd name="T40" fmla="*/ 10 w 152"/>
                    <a:gd name="T41" fmla="*/ 49 h 105"/>
                    <a:gd name="T42" fmla="*/ 4 w 152"/>
                    <a:gd name="T43" fmla="*/ 59 h 105"/>
                    <a:gd name="T44" fmla="*/ 1 w 152"/>
                    <a:gd name="T45" fmla="*/ 69 h 105"/>
                    <a:gd name="T46" fmla="*/ 0 w 152"/>
                    <a:gd name="T47" fmla="*/ 79 h 105"/>
                    <a:gd name="T48" fmla="*/ 3 w 152"/>
                    <a:gd name="T49" fmla="*/ 87 h 105"/>
                    <a:gd name="T50" fmla="*/ 9 w 152"/>
                    <a:gd name="T51" fmla="*/ 94 h 105"/>
                    <a:gd name="T52" fmla="*/ 17 w 152"/>
                    <a:gd name="T53" fmla="*/ 100 h 105"/>
                    <a:gd name="T54" fmla="*/ 27 w 152"/>
                    <a:gd name="T55" fmla="*/ 103 h 105"/>
                    <a:gd name="T56" fmla="*/ 39 w 152"/>
                    <a:gd name="T57" fmla="*/ 105 h 105"/>
                    <a:gd name="T58" fmla="*/ 53 w 152"/>
                    <a:gd name="T59" fmla="*/ 105 h 105"/>
                    <a:gd name="T60" fmla="*/ 67 w 152"/>
                    <a:gd name="T61" fmla="*/ 102 h 105"/>
                    <a:gd name="T62" fmla="*/ 82 w 152"/>
                    <a:gd name="T63" fmla="*/ 98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8" name="Freeform 348"/>
                <p:cNvSpPr>
                  <a:spLocks/>
                </p:cNvSpPr>
                <p:nvPr/>
              </p:nvSpPr>
              <p:spPr bwMode="auto">
                <a:xfrm>
                  <a:off x="611" y="2158"/>
                  <a:ext cx="64" cy="79"/>
                </a:xfrm>
                <a:custGeom>
                  <a:avLst/>
                  <a:gdLst>
                    <a:gd name="T0" fmla="*/ 26 w 64"/>
                    <a:gd name="T1" fmla="*/ 1 h 79"/>
                    <a:gd name="T2" fmla="*/ 15 w 64"/>
                    <a:gd name="T3" fmla="*/ 6 h 79"/>
                    <a:gd name="T4" fmla="*/ 7 w 64"/>
                    <a:gd name="T5" fmla="*/ 15 h 79"/>
                    <a:gd name="T6" fmla="*/ 1 w 64"/>
                    <a:gd name="T7" fmla="*/ 27 h 79"/>
                    <a:gd name="T8" fmla="*/ 11 w 64"/>
                    <a:gd name="T9" fmla="*/ 34 h 79"/>
                    <a:gd name="T10" fmla="*/ 13 w 64"/>
                    <a:gd name="T11" fmla="*/ 26 h 79"/>
                    <a:gd name="T12" fmla="*/ 18 w 64"/>
                    <a:gd name="T13" fmla="*/ 19 h 79"/>
                    <a:gd name="T14" fmla="*/ 25 w 64"/>
                    <a:gd name="T15" fmla="*/ 15 h 79"/>
                    <a:gd name="T16" fmla="*/ 32 w 64"/>
                    <a:gd name="T17" fmla="*/ 13 h 79"/>
                    <a:gd name="T18" fmla="*/ 41 w 64"/>
                    <a:gd name="T19" fmla="*/ 15 h 79"/>
                    <a:gd name="T20" fmla="*/ 48 w 64"/>
                    <a:gd name="T21" fmla="*/ 21 h 79"/>
                    <a:gd name="T22" fmla="*/ 53 w 64"/>
                    <a:gd name="T23" fmla="*/ 30 h 79"/>
                    <a:gd name="T24" fmla="*/ 55 w 64"/>
                    <a:gd name="T25" fmla="*/ 40 h 79"/>
                    <a:gd name="T26" fmla="*/ 53 w 64"/>
                    <a:gd name="T27" fmla="*/ 51 h 79"/>
                    <a:gd name="T28" fmla="*/ 48 w 64"/>
                    <a:gd name="T29" fmla="*/ 60 h 79"/>
                    <a:gd name="T30" fmla="*/ 41 w 64"/>
                    <a:gd name="T31" fmla="*/ 66 h 79"/>
                    <a:gd name="T32" fmla="*/ 32 w 64"/>
                    <a:gd name="T33" fmla="*/ 68 h 79"/>
                    <a:gd name="T34" fmla="*/ 24 w 64"/>
                    <a:gd name="T35" fmla="*/ 66 h 79"/>
                    <a:gd name="T36" fmla="*/ 17 w 64"/>
                    <a:gd name="T37" fmla="*/ 60 h 79"/>
                    <a:gd name="T38" fmla="*/ 12 w 64"/>
                    <a:gd name="T39" fmla="*/ 52 h 79"/>
                    <a:gd name="T40" fmla="*/ 10 w 64"/>
                    <a:gd name="T41" fmla="*/ 42 h 79"/>
                    <a:gd name="T42" fmla="*/ 1 w 64"/>
                    <a:gd name="T43" fmla="*/ 49 h 79"/>
                    <a:gd name="T44" fmla="*/ 6 w 64"/>
                    <a:gd name="T45" fmla="*/ 63 h 79"/>
                    <a:gd name="T46" fmla="*/ 14 w 64"/>
                    <a:gd name="T47" fmla="*/ 73 h 79"/>
                    <a:gd name="T48" fmla="*/ 25 w 64"/>
                    <a:gd name="T49" fmla="*/ 79 h 79"/>
                    <a:gd name="T50" fmla="*/ 38 w 64"/>
                    <a:gd name="T51" fmla="*/ 78 h 79"/>
                    <a:gd name="T52" fmla="*/ 50 w 64"/>
                    <a:gd name="T53" fmla="*/ 73 h 79"/>
                    <a:gd name="T54" fmla="*/ 58 w 64"/>
                    <a:gd name="T55" fmla="*/ 62 h 79"/>
                    <a:gd name="T56" fmla="*/ 63 w 64"/>
                    <a:gd name="T57" fmla="*/ 48 h 79"/>
                    <a:gd name="T58" fmla="*/ 63 w 64"/>
                    <a:gd name="T59" fmla="*/ 32 h 79"/>
                    <a:gd name="T60" fmla="*/ 58 w 64"/>
                    <a:gd name="T61" fmla="*/ 18 h 79"/>
                    <a:gd name="T62" fmla="*/ 50 w 64"/>
                    <a:gd name="T63" fmla="*/ 7 h 79"/>
                    <a:gd name="T64" fmla="*/ 38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49" name="Freeform 349"/>
                <p:cNvSpPr>
                  <a:spLocks/>
                </p:cNvSpPr>
                <p:nvPr/>
              </p:nvSpPr>
              <p:spPr bwMode="auto">
                <a:xfrm>
                  <a:off x="611" y="2193"/>
                  <a:ext cx="10" cy="6"/>
                </a:xfrm>
                <a:custGeom>
                  <a:avLst/>
                  <a:gdLst>
                    <a:gd name="T0" fmla="*/ 10 w 10"/>
                    <a:gd name="T1" fmla="*/ 5 h 6"/>
                    <a:gd name="T2" fmla="*/ 10 w 10"/>
                    <a:gd name="T3" fmla="*/ 4 h 6"/>
                    <a:gd name="T4" fmla="*/ 10 w 10"/>
                    <a:gd name="T5" fmla="*/ 2 h 6"/>
                    <a:gd name="T6" fmla="*/ 10 w 10"/>
                    <a:gd name="T7" fmla="*/ 1 h 6"/>
                    <a:gd name="T8" fmla="*/ 10 w 10"/>
                    <a:gd name="T9" fmla="*/ 0 h 6"/>
                    <a:gd name="T10" fmla="*/ 0 w 10"/>
                    <a:gd name="T11" fmla="*/ 0 h 6"/>
                    <a:gd name="T12" fmla="*/ 0 w 10"/>
                    <a:gd name="T13" fmla="*/ 1 h 6"/>
                    <a:gd name="T14" fmla="*/ 0 w 10"/>
                    <a:gd name="T15" fmla="*/ 2 h 6"/>
                    <a:gd name="T16" fmla="*/ 0 w 10"/>
                    <a:gd name="T17" fmla="*/ 3 h 6"/>
                    <a:gd name="T18" fmla="*/ 0 w 10"/>
                    <a:gd name="T19" fmla="*/ 5 h 6"/>
                    <a:gd name="T20" fmla="*/ 0 w 10"/>
                    <a:gd name="T21" fmla="*/ 5 h 6"/>
                    <a:gd name="T22" fmla="*/ 0 w 10"/>
                    <a:gd name="T23" fmla="*/ 5 h 6"/>
                    <a:gd name="T24" fmla="*/ 0 w 10"/>
                    <a:gd name="T25" fmla="*/ 6 h 6"/>
                    <a:gd name="T26" fmla="*/ 0 w 10"/>
                    <a:gd name="T27" fmla="*/ 6 h 6"/>
                    <a:gd name="T28" fmla="*/ 10 w 10"/>
                    <a:gd name="T29" fmla="*/ 6 h 6"/>
                    <a:gd name="T30" fmla="*/ 10 w 10"/>
                    <a:gd name="T31" fmla="*/ 6 h 6"/>
                    <a:gd name="T32" fmla="*/ 10 w 10"/>
                    <a:gd name="T33" fmla="*/ 6 h 6"/>
                    <a:gd name="T34" fmla="*/ 10 w 10"/>
                    <a:gd name="T35" fmla="*/ 5 h 6"/>
                    <a:gd name="T36" fmla="*/ 10 w 10"/>
                    <a:gd name="T37" fmla="*/ 5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0" name="Freeform 350"/>
                <p:cNvSpPr>
                  <a:spLocks/>
                </p:cNvSpPr>
                <p:nvPr/>
              </p:nvSpPr>
              <p:spPr bwMode="auto">
                <a:xfrm>
                  <a:off x="624" y="2169"/>
                  <a:ext cx="21" cy="48"/>
                </a:xfrm>
                <a:custGeom>
                  <a:avLst/>
                  <a:gdLst>
                    <a:gd name="T0" fmla="*/ 17 w 21"/>
                    <a:gd name="T1" fmla="*/ 29 h 48"/>
                    <a:gd name="T2" fmla="*/ 17 w 21"/>
                    <a:gd name="T3" fmla="*/ 24 h 48"/>
                    <a:gd name="T4" fmla="*/ 17 w 21"/>
                    <a:gd name="T5" fmla="*/ 15 h 48"/>
                    <a:gd name="T6" fmla="*/ 17 w 21"/>
                    <a:gd name="T7" fmla="*/ 5 h 48"/>
                    <a:gd name="T8" fmla="*/ 17 w 21"/>
                    <a:gd name="T9" fmla="*/ 0 h 48"/>
                    <a:gd name="T10" fmla="*/ 21 w 21"/>
                    <a:gd name="T11" fmla="*/ 29 h 48"/>
                    <a:gd name="T12" fmla="*/ 21 w 21"/>
                    <a:gd name="T13" fmla="*/ 32 h 48"/>
                    <a:gd name="T14" fmla="*/ 0 w 21"/>
                    <a:gd name="T15" fmla="*/ 48 h 48"/>
                    <a:gd name="T16" fmla="*/ 17 w 21"/>
                    <a:gd name="T17" fmla="*/ 29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1" name="Freeform 351"/>
                <p:cNvSpPr>
                  <a:spLocks/>
                </p:cNvSpPr>
                <p:nvPr/>
              </p:nvSpPr>
              <p:spPr bwMode="auto">
                <a:xfrm>
                  <a:off x="615" y="2145"/>
                  <a:ext cx="22" cy="21"/>
                </a:xfrm>
                <a:custGeom>
                  <a:avLst/>
                  <a:gdLst>
                    <a:gd name="T0" fmla="*/ 0 w 22"/>
                    <a:gd name="T1" fmla="*/ 21 h 21"/>
                    <a:gd name="T2" fmla="*/ 0 w 22"/>
                    <a:gd name="T3" fmla="*/ 19 h 21"/>
                    <a:gd name="T4" fmla="*/ 1 w 22"/>
                    <a:gd name="T5" fmla="*/ 16 h 21"/>
                    <a:gd name="T6" fmla="*/ 2 w 22"/>
                    <a:gd name="T7" fmla="*/ 11 h 21"/>
                    <a:gd name="T8" fmla="*/ 3 w 22"/>
                    <a:gd name="T9" fmla="*/ 6 h 21"/>
                    <a:gd name="T10" fmla="*/ 6 w 22"/>
                    <a:gd name="T11" fmla="*/ 2 h 21"/>
                    <a:gd name="T12" fmla="*/ 10 w 22"/>
                    <a:gd name="T13" fmla="*/ 0 h 21"/>
                    <a:gd name="T14" fmla="*/ 15 w 22"/>
                    <a:gd name="T15" fmla="*/ 2 h 21"/>
                    <a:gd name="T16" fmla="*/ 21 w 22"/>
                    <a:gd name="T17" fmla="*/ 8 h 21"/>
                    <a:gd name="T18" fmla="*/ 22 w 22"/>
                    <a:gd name="T19" fmla="*/ 11 h 21"/>
                    <a:gd name="T20" fmla="*/ 21 w 22"/>
                    <a:gd name="T21" fmla="*/ 11 h 21"/>
                    <a:gd name="T22" fmla="*/ 20 w 22"/>
                    <a:gd name="T23" fmla="*/ 10 h 21"/>
                    <a:gd name="T24" fmla="*/ 18 w 22"/>
                    <a:gd name="T25" fmla="*/ 9 h 21"/>
                    <a:gd name="T26" fmla="*/ 15 w 22"/>
                    <a:gd name="T27" fmla="*/ 7 h 21"/>
                    <a:gd name="T28" fmla="*/ 12 w 22"/>
                    <a:gd name="T29" fmla="*/ 6 h 21"/>
                    <a:gd name="T30" fmla="*/ 10 w 22"/>
                    <a:gd name="T31" fmla="*/ 6 h 21"/>
                    <a:gd name="T32" fmla="*/ 7 w 22"/>
                    <a:gd name="T33" fmla="*/ 7 h 21"/>
                    <a:gd name="T34" fmla="*/ 6 w 22"/>
                    <a:gd name="T35" fmla="*/ 10 h 21"/>
                    <a:gd name="T36" fmla="*/ 0 w 22"/>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2" name="Freeform 352"/>
                <p:cNvSpPr>
                  <a:spLocks/>
                </p:cNvSpPr>
                <p:nvPr/>
              </p:nvSpPr>
              <p:spPr bwMode="auto">
                <a:xfrm>
                  <a:off x="616" y="2154"/>
                  <a:ext cx="21" cy="9"/>
                </a:xfrm>
                <a:custGeom>
                  <a:avLst/>
                  <a:gdLst>
                    <a:gd name="T0" fmla="*/ 0 w 21"/>
                    <a:gd name="T1" fmla="*/ 5 h 9"/>
                    <a:gd name="T2" fmla="*/ 1 w 21"/>
                    <a:gd name="T3" fmla="*/ 5 h 9"/>
                    <a:gd name="T4" fmla="*/ 3 w 21"/>
                    <a:gd name="T5" fmla="*/ 6 h 9"/>
                    <a:gd name="T6" fmla="*/ 5 w 21"/>
                    <a:gd name="T7" fmla="*/ 6 h 9"/>
                    <a:gd name="T8" fmla="*/ 9 w 21"/>
                    <a:gd name="T9" fmla="*/ 6 h 9"/>
                    <a:gd name="T10" fmla="*/ 12 w 21"/>
                    <a:gd name="T11" fmla="*/ 5 h 9"/>
                    <a:gd name="T12" fmla="*/ 16 w 21"/>
                    <a:gd name="T13" fmla="*/ 5 h 9"/>
                    <a:gd name="T14" fmla="*/ 19 w 21"/>
                    <a:gd name="T15" fmla="*/ 3 h 9"/>
                    <a:gd name="T16" fmla="*/ 21 w 21"/>
                    <a:gd name="T17" fmla="*/ 0 h 9"/>
                    <a:gd name="T18" fmla="*/ 21 w 21"/>
                    <a:gd name="T19" fmla="*/ 1 h 9"/>
                    <a:gd name="T20" fmla="*/ 20 w 21"/>
                    <a:gd name="T21" fmla="*/ 3 h 9"/>
                    <a:gd name="T22" fmla="*/ 18 w 21"/>
                    <a:gd name="T23" fmla="*/ 5 h 9"/>
                    <a:gd name="T24" fmla="*/ 15 w 21"/>
                    <a:gd name="T25" fmla="*/ 7 h 9"/>
                    <a:gd name="T26" fmla="*/ 12 w 21"/>
                    <a:gd name="T27" fmla="*/ 9 h 9"/>
                    <a:gd name="T28" fmla="*/ 8 w 21"/>
                    <a:gd name="T29" fmla="*/ 9 h 9"/>
                    <a:gd name="T30" fmla="*/ 4 w 21"/>
                    <a:gd name="T31" fmla="*/ 9 h 9"/>
                    <a:gd name="T32" fmla="*/ 0 w 21"/>
                    <a:gd name="T33" fmla="*/ 5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3" name="Freeform 353"/>
                <p:cNvSpPr>
                  <a:spLocks/>
                </p:cNvSpPr>
                <p:nvPr/>
              </p:nvSpPr>
              <p:spPr bwMode="auto">
                <a:xfrm>
                  <a:off x="648" y="2145"/>
                  <a:ext cx="24" cy="17"/>
                </a:xfrm>
                <a:custGeom>
                  <a:avLst/>
                  <a:gdLst>
                    <a:gd name="T0" fmla="*/ 0 w 24"/>
                    <a:gd name="T1" fmla="*/ 10 h 17"/>
                    <a:gd name="T2" fmla="*/ 0 w 24"/>
                    <a:gd name="T3" fmla="*/ 9 h 17"/>
                    <a:gd name="T4" fmla="*/ 3 w 24"/>
                    <a:gd name="T5" fmla="*/ 6 h 17"/>
                    <a:gd name="T6" fmla="*/ 6 w 24"/>
                    <a:gd name="T7" fmla="*/ 3 h 17"/>
                    <a:gd name="T8" fmla="*/ 10 w 24"/>
                    <a:gd name="T9" fmla="*/ 1 h 17"/>
                    <a:gd name="T10" fmla="*/ 14 w 24"/>
                    <a:gd name="T11" fmla="*/ 0 h 17"/>
                    <a:gd name="T12" fmla="*/ 18 w 24"/>
                    <a:gd name="T13" fmla="*/ 1 h 17"/>
                    <a:gd name="T14" fmla="*/ 22 w 24"/>
                    <a:gd name="T15" fmla="*/ 5 h 17"/>
                    <a:gd name="T16" fmla="*/ 24 w 24"/>
                    <a:gd name="T17" fmla="*/ 14 h 17"/>
                    <a:gd name="T18" fmla="*/ 22 w 24"/>
                    <a:gd name="T19" fmla="*/ 17 h 17"/>
                    <a:gd name="T20" fmla="*/ 22 w 24"/>
                    <a:gd name="T21" fmla="*/ 16 h 17"/>
                    <a:gd name="T22" fmla="*/ 22 w 24"/>
                    <a:gd name="T23" fmla="*/ 14 h 17"/>
                    <a:gd name="T24" fmla="*/ 21 w 24"/>
                    <a:gd name="T25" fmla="*/ 12 h 17"/>
                    <a:gd name="T26" fmla="*/ 19 w 24"/>
                    <a:gd name="T27" fmla="*/ 9 h 17"/>
                    <a:gd name="T28" fmla="*/ 18 w 24"/>
                    <a:gd name="T29" fmla="*/ 7 h 17"/>
                    <a:gd name="T30" fmla="*/ 16 w 24"/>
                    <a:gd name="T31" fmla="*/ 5 h 17"/>
                    <a:gd name="T32" fmla="*/ 13 w 24"/>
                    <a:gd name="T33" fmla="*/ 4 h 17"/>
                    <a:gd name="T34" fmla="*/ 10 w 24"/>
                    <a:gd name="T35" fmla="*/ 5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4" name="Freeform 354"/>
                <p:cNvSpPr>
                  <a:spLocks/>
                </p:cNvSpPr>
                <p:nvPr/>
              </p:nvSpPr>
              <p:spPr bwMode="auto">
                <a:xfrm>
                  <a:off x="652" y="2151"/>
                  <a:ext cx="20" cy="11"/>
                </a:xfrm>
                <a:custGeom>
                  <a:avLst/>
                  <a:gdLst>
                    <a:gd name="T0" fmla="*/ 0 w 20"/>
                    <a:gd name="T1" fmla="*/ 0 h 11"/>
                    <a:gd name="T2" fmla="*/ 0 w 20"/>
                    <a:gd name="T3" fmla="*/ 0 h 11"/>
                    <a:gd name="T4" fmla="*/ 2 w 20"/>
                    <a:gd name="T5" fmla="*/ 2 h 11"/>
                    <a:gd name="T6" fmla="*/ 4 w 20"/>
                    <a:gd name="T7" fmla="*/ 4 h 11"/>
                    <a:gd name="T8" fmla="*/ 7 w 20"/>
                    <a:gd name="T9" fmla="*/ 6 h 11"/>
                    <a:gd name="T10" fmla="*/ 10 w 20"/>
                    <a:gd name="T11" fmla="*/ 8 h 11"/>
                    <a:gd name="T12" fmla="*/ 13 w 20"/>
                    <a:gd name="T13" fmla="*/ 9 h 11"/>
                    <a:gd name="T14" fmla="*/ 16 w 20"/>
                    <a:gd name="T15" fmla="*/ 10 h 11"/>
                    <a:gd name="T16" fmla="*/ 20 w 20"/>
                    <a:gd name="T17" fmla="*/ 9 h 11"/>
                    <a:gd name="T18" fmla="*/ 19 w 20"/>
                    <a:gd name="T19" fmla="*/ 10 h 11"/>
                    <a:gd name="T20" fmla="*/ 17 w 20"/>
                    <a:gd name="T21" fmla="*/ 11 h 11"/>
                    <a:gd name="T22" fmla="*/ 14 w 20"/>
                    <a:gd name="T23" fmla="*/ 11 h 11"/>
                    <a:gd name="T24" fmla="*/ 11 w 20"/>
                    <a:gd name="T25" fmla="*/ 11 h 11"/>
                    <a:gd name="T26" fmla="*/ 8 w 20"/>
                    <a:gd name="T27" fmla="*/ 10 h 11"/>
                    <a:gd name="T28" fmla="*/ 5 w 20"/>
                    <a:gd name="T29" fmla="*/ 8 h 11"/>
                    <a:gd name="T30" fmla="*/ 2 w 20"/>
                    <a:gd name="T31" fmla="*/ 5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5" name="Freeform 355"/>
                <p:cNvSpPr>
                  <a:spLocks/>
                </p:cNvSpPr>
                <p:nvPr/>
              </p:nvSpPr>
              <p:spPr bwMode="auto">
                <a:xfrm>
                  <a:off x="624" y="2231"/>
                  <a:ext cx="11" cy="18"/>
                </a:xfrm>
                <a:custGeom>
                  <a:avLst/>
                  <a:gdLst>
                    <a:gd name="T0" fmla="*/ 3 w 11"/>
                    <a:gd name="T1" fmla="*/ 0 h 18"/>
                    <a:gd name="T2" fmla="*/ 3 w 11"/>
                    <a:gd name="T3" fmla="*/ 3 h 18"/>
                    <a:gd name="T4" fmla="*/ 1 w 11"/>
                    <a:gd name="T5" fmla="*/ 10 h 18"/>
                    <a:gd name="T6" fmla="*/ 0 w 11"/>
                    <a:gd name="T7" fmla="*/ 16 h 18"/>
                    <a:gd name="T8" fmla="*/ 1 w 11"/>
                    <a:gd name="T9" fmla="*/ 18 h 18"/>
                    <a:gd name="T10" fmla="*/ 1 w 11"/>
                    <a:gd name="T11" fmla="*/ 17 h 18"/>
                    <a:gd name="T12" fmla="*/ 3 w 11"/>
                    <a:gd name="T13" fmla="*/ 16 h 18"/>
                    <a:gd name="T14" fmla="*/ 5 w 11"/>
                    <a:gd name="T15" fmla="*/ 13 h 18"/>
                    <a:gd name="T16" fmla="*/ 6 w 11"/>
                    <a:gd name="T17" fmla="*/ 10 h 18"/>
                    <a:gd name="T18" fmla="*/ 8 w 11"/>
                    <a:gd name="T19" fmla="*/ 8 h 18"/>
                    <a:gd name="T20" fmla="*/ 10 w 11"/>
                    <a:gd name="T21" fmla="*/ 6 h 18"/>
                    <a:gd name="T22" fmla="*/ 11 w 11"/>
                    <a:gd name="T23" fmla="*/ 4 h 18"/>
                    <a:gd name="T24" fmla="*/ 11 w 11"/>
                    <a:gd name="T25" fmla="*/ 3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6" name="Freeform 356"/>
                <p:cNvSpPr>
                  <a:spLocks/>
                </p:cNvSpPr>
                <p:nvPr/>
              </p:nvSpPr>
              <p:spPr bwMode="auto">
                <a:xfrm>
                  <a:off x="662" y="2217"/>
                  <a:ext cx="12" cy="18"/>
                </a:xfrm>
                <a:custGeom>
                  <a:avLst/>
                  <a:gdLst>
                    <a:gd name="T0" fmla="*/ 0 w 12"/>
                    <a:gd name="T1" fmla="*/ 7 h 18"/>
                    <a:gd name="T2" fmla="*/ 1 w 12"/>
                    <a:gd name="T3" fmla="*/ 7 h 18"/>
                    <a:gd name="T4" fmla="*/ 2 w 12"/>
                    <a:gd name="T5" fmla="*/ 9 h 18"/>
                    <a:gd name="T6" fmla="*/ 4 w 12"/>
                    <a:gd name="T7" fmla="*/ 11 h 18"/>
                    <a:gd name="T8" fmla="*/ 6 w 12"/>
                    <a:gd name="T9" fmla="*/ 13 h 18"/>
                    <a:gd name="T10" fmla="*/ 8 w 12"/>
                    <a:gd name="T11" fmla="*/ 15 h 18"/>
                    <a:gd name="T12" fmla="*/ 10 w 12"/>
                    <a:gd name="T13" fmla="*/ 17 h 18"/>
                    <a:gd name="T14" fmla="*/ 12 w 12"/>
                    <a:gd name="T15" fmla="*/ 18 h 18"/>
                    <a:gd name="T16" fmla="*/ 12 w 12"/>
                    <a:gd name="T17" fmla="*/ 18 h 18"/>
                    <a:gd name="T18" fmla="*/ 12 w 12"/>
                    <a:gd name="T19" fmla="*/ 14 h 18"/>
                    <a:gd name="T20" fmla="*/ 10 w 12"/>
                    <a:gd name="T21" fmla="*/ 8 h 18"/>
                    <a:gd name="T22" fmla="*/ 8 w 12"/>
                    <a:gd name="T23" fmla="*/ 3 h 18"/>
                    <a:gd name="T24" fmla="*/ 7 w 12"/>
                    <a:gd name="T25" fmla="*/ 0 h 18"/>
                    <a:gd name="T26" fmla="*/ 0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7" name="Rectangle 357"/>
                <p:cNvSpPr>
                  <a:spLocks noChangeArrowheads="1"/>
                </p:cNvSpPr>
                <p:nvPr/>
              </p:nvSpPr>
              <p:spPr bwMode="auto">
                <a:xfrm>
                  <a:off x="621" y="2139"/>
                  <a:ext cx="4" cy="7"/>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1258" name="Freeform 358"/>
                <p:cNvSpPr>
                  <a:spLocks/>
                </p:cNvSpPr>
                <p:nvPr/>
              </p:nvSpPr>
              <p:spPr bwMode="auto">
                <a:xfrm>
                  <a:off x="664" y="2137"/>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59" name="Freeform 359"/>
                <p:cNvSpPr>
                  <a:spLocks/>
                </p:cNvSpPr>
                <p:nvPr/>
              </p:nvSpPr>
              <p:spPr bwMode="auto">
                <a:xfrm>
                  <a:off x="787" y="2212"/>
                  <a:ext cx="7" cy="11"/>
                </a:xfrm>
                <a:custGeom>
                  <a:avLst/>
                  <a:gdLst>
                    <a:gd name="T0" fmla="*/ 7 w 7"/>
                    <a:gd name="T1" fmla="*/ 6 h 11"/>
                    <a:gd name="T2" fmla="*/ 6 w 7"/>
                    <a:gd name="T3" fmla="*/ 7 h 11"/>
                    <a:gd name="T4" fmla="*/ 6 w 7"/>
                    <a:gd name="T5" fmla="*/ 9 h 11"/>
                    <a:gd name="T6" fmla="*/ 5 w 7"/>
                    <a:gd name="T7" fmla="*/ 10 h 11"/>
                    <a:gd name="T8" fmla="*/ 3 w 7"/>
                    <a:gd name="T9" fmla="*/ 11 h 11"/>
                    <a:gd name="T10" fmla="*/ 2 w 7"/>
                    <a:gd name="T11" fmla="*/ 10 h 11"/>
                    <a:gd name="T12" fmla="*/ 1 w 7"/>
                    <a:gd name="T13" fmla="*/ 9 h 11"/>
                    <a:gd name="T14" fmla="*/ 0 w 7"/>
                    <a:gd name="T15" fmla="*/ 7 h 11"/>
                    <a:gd name="T16" fmla="*/ 0 w 7"/>
                    <a:gd name="T17" fmla="*/ 6 h 11"/>
                    <a:gd name="T18" fmla="*/ 0 w 7"/>
                    <a:gd name="T19" fmla="*/ 4 h 11"/>
                    <a:gd name="T20" fmla="*/ 1 w 7"/>
                    <a:gd name="T21" fmla="*/ 2 h 11"/>
                    <a:gd name="T22" fmla="*/ 2 w 7"/>
                    <a:gd name="T23" fmla="*/ 1 h 11"/>
                    <a:gd name="T24" fmla="*/ 3 w 7"/>
                    <a:gd name="T25" fmla="*/ 0 h 11"/>
                    <a:gd name="T26" fmla="*/ 5 w 7"/>
                    <a:gd name="T27" fmla="*/ 1 h 11"/>
                    <a:gd name="T28" fmla="*/ 6 w 7"/>
                    <a:gd name="T29" fmla="*/ 2 h 11"/>
                    <a:gd name="T30" fmla="*/ 6 w 7"/>
                    <a:gd name="T31" fmla="*/ 4 h 11"/>
                    <a:gd name="T32" fmla="*/ 7 w 7"/>
                    <a:gd name="T33" fmla="*/ 6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0" name="Freeform 360"/>
                <p:cNvSpPr>
                  <a:spLocks/>
                </p:cNvSpPr>
                <p:nvPr/>
              </p:nvSpPr>
              <p:spPr bwMode="auto">
                <a:xfrm>
                  <a:off x="800" y="2205"/>
                  <a:ext cx="21" cy="34"/>
                </a:xfrm>
                <a:custGeom>
                  <a:avLst/>
                  <a:gdLst>
                    <a:gd name="T0" fmla="*/ 6 w 21"/>
                    <a:gd name="T1" fmla="*/ 0 h 34"/>
                    <a:gd name="T2" fmla="*/ 5 w 21"/>
                    <a:gd name="T3" fmla="*/ 1 h 34"/>
                    <a:gd name="T4" fmla="*/ 4 w 21"/>
                    <a:gd name="T5" fmla="*/ 3 h 34"/>
                    <a:gd name="T6" fmla="*/ 2 w 21"/>
                    <a:gd name="T7" fmla="*/ 8 h 34"/>
                    <a:gd name="T8" fmla="*/ 1 w 21"/>
                    <a:gd name="T9" fmla="*/ 13 h 34"/>
                    <a:gd name="T10" fmla="*/ 0 w 21"/>
                    <a:gd name="T11" fmla="*/ 19 h 34"/>
                    <a:gd name="T12" fmla="*/ 0 w 21"/>
                    <a:gd name="T13" fmla="*/ 24 h 34"/>
                    <a:gd name="T14" fmla="*/ 1 w 21"/>
                    <a:gd name="T15" fmla="*/ 30 h 34"/>
                    <a:gd name="T16" fmla="*/ 5 w 21"/>
                    <a:gd name="T17" fmla="*/ 34 h 34"/>
                    <a:gd name="T18" fmla="*/ 21 w 21"/>
                    <a:gd name="T19" fmla="*/ 26 h 34"/>
                    <a:gd name="T20" fmla="*/ 7 w 21"/>
                    <a:gd name="T21" fmla="*/ 26 h 34"/>
                    <a:gd name="T22" fmla="*/ 6 w 21"/>
                    <a:gd name="T23" fmla="*/ 24 h 34"/>
                    <a:gd name="T24" fmla="*/ 4 w 21"/>
                    <a:gd name="T25" fmla="*/ 18 h 34"/>
                    <a:gd name="T26" fmla="*/ 4 w 21"/>
                    <a:gd name="T27" fmla="*/ 9 h 34"/>
                    <a:gd name="T28" fmla="*/ 6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1" name="Freeform 361"/>
                <p:cNvSpPr>
                  <a:spLocks/>
                </p:cNvSpPr>
                <p:nvPr/>
              </p:nvSpPr>
              <p:spPr bwMode="auto">
                <a:xfrm>
                  <a:off x="829" y="2237"/>
                  <a:ext cx="12" cy="6"/>
                </a:xfrm>
                <a:custGeom>
                  <a:avLst/>
                  <a:gdLst>
                    <a:gd name="T0" fmla="*/ 12 w 12"/>
                    <a:gd name="T1" fmla="*/ 3 h 6"/>
                    <a:gd name="T2" fmla="*/ 11 w 12"/>
                    <a:gd name="T3" fmla="*/ 4 h 6"/>
                    <a:gd name="T4" fmla="*/ 10 w 12"/>
                    <a:gd name="T5" fmla="*/ 5 h 6"/>
                    <a:gd name="T6" fmla="*/ 8 w 12"/>
                    <a:gd name="T7" fmla="*/ 6 h 6"/>
                    <a:gd name="T8" fmla="*/ 6 w 12"/>
                    <a:gd name="T9" fmla="*/ 6 h 6"/>
                    <a:gd name="T10" fmla="*/ 4 w 12"/>
                    <a:gd name="T11" fmla="*/ 6 h 6"/>
                    <a:gd name="T12" fmla="*/ 2 w 12"/>
                    <a:gd name="T13" fmla="*/ 5 h 6"/>
                    <a:gd name="T14" fmla="*/ 0 w 12"/>
                    <a:gd name="T15" fmla="*/ 4 h 6"/>
                    <a:gd name="T16" fmla="*/ 0 w 12"/>
                    <a:gd name="T17" fmla="*/ 3 h 6"/>
                    <a:gd name="T18" fmla="*/ 0 w 12"/>
                    <a:gd name="T19" fmla="*/ 2 h 6"/>
                    <a:gd name="T20" fmla="*/ 2 w 12"/>
                    <a:gd name="T21" fmla="*/ 1 h 6"/>
                    <a:gd name="T22" fmla="*/ 4 w 12"/>
                    <a:gd name="T23" fmla="*/ 1 h 6"/>
                    <a:gd name="T24" fmla="*/ 6 w 12"/>
                    <a:gd name="T25" fmla="*/ 0 h 6"/>
                    <a:gd name="T26" fmla="*/ 8 w 12"/>
                    <a:gd name="T27" fmla="*/ 1 h 6"/>
                    <a:gd name="T28" fmla="*/ 10 w 12"/>
                    <a:gd name="T29" fmla="*/ 1 h 6"/>
                    <a:gd name="T30" fmla="*/ 11 w 12"/>
                    <a:gd name="T31" fmla="*/ 2 h 6"/>
                    <a:gd name="T32" fmla="*/ 12 w 12"/>
                    <a:gd name="T33" fmla="*/ 3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2" name="Freeform 362"/>
                <p:cNvSpPr>
                  <a:spLocks/>
                </p:cNvSpPr>
                <p:nvPr/>
              </p:nvSpPr>
              <p:spPr bwMode="auto">
                <a:xfrm>
                  <a:off x="762" y="2243"/>
                  <a:ext cx="153" cy="98"/>
                </a:xfrm>
                <a:custGeom>
                  <a:avLst/>
                  <a:gdLst>
                    <a:gd name="T0" fmla="*/ 30 w 153"/>
                    <a:gd name="T1" fmla="*/ 27 h 98"/>
                    <a:gd name="T2" fmla="*/ 21 w 153"/>
                    <a:gd name="T3" fmla="*/ 37 h 98"/>
                    <a:gd name="T4" fmla="*/ 9 w 153"/>
                    <a:gd name="T5" fmla="*/ 52 h 98"/>
                    <a:gd name="T6" fmla="*/ 1 w 153"/>
                    <a:gd name="T7" fmla="*/ 62 h 98"/>
                    <a:gd name="T8" fmla="*/ 2 w 153"/>
                    <a:gd name="T9" fmla="*/ 65 h 98"/>
                    <a:gd name="T10" fmla="*/ 8 w 153"/>
                    <a:gd name="T11" fmla="*/ 65 h 98"/>
                    <a:gd name="T12" fmla="*/ 19 w 153"/>
                    <a:gd name="T13" fmla="*/ 68 h 98"/>
                    <a:gd name="T14" fmla="*/ 30 w 153"/>
                    <a:gd name="T15" fmla="*/ 76 h 98"/>
                    <a:gd name="T16" fmla="*/ 36 w 153"/>
                    <a:gd name="T17" fmla="*/ 82 h 98"/>
                    <a:gd name="T18" fmla="*/ 39 w 153"/>
                    <a:gd name="T19" fmla="*/ 81 h 98"/>
                    <a:gd name="T20" fmla="*/ 46 w 153"/>
                    <a:gd name="T21" fmla="*/ 79 h 98"/>
                    <a:gd name="T22" fmla="*/ 55 w 153"/>
                    <a:gd name="T23" fmla="*/ 77 h 98"/>
                    <a:gd name="T24" fmla="*/ 67 w 153"/>
                    <a:gd name="T25" fmla="*/ 77 h 98"/>
                    <a:gd name="T26" fmla="*/ 81 w 153"/>
                    <a:gd name="T27" fmla="*/ 79 h 98"/>
                    <a:gd name="T28" fmla="*/ 98 w 153"/>
                    <a:gd name="T29" fmla="*/ 83 h 98"/>
                    <a:gd name="T30" fmla="*/ 117 w 153"/>
                    <a:gd name="T31" fmla="*/ 92 h 98"/>
                    <a:gd name="T32" fmla="*/ 128 w 153"/>
                    <a:gd name="T33" fmla="*/ 97 h 98"/>
                    <a:gd name="T34" fmla="*/ 135 w 153"/>
                    <a:gd name="T35" fmla="*/ 93 h 98"/>
                    <a:gd name="T36" fmla="*/ 145 w 153"/>
                    <a:gd name="T37" fmla="*/ 87 h 98"/>
                    <a:gd name="T38" fmla="*/ 152 w 153"/>
                    <a:gd name="T39" fmla="*/ 81 h 98"/>
                    <a:gd name="T40" fmla="*/ 152 w 153"/>
                    <a:gd name="T41" fmla="*/ 76 h 98"/>
                    <a:gd name="T42" fmla="*/ 150 w 153"/>
                    <a:gd name="T43" fmla="*/ 55 h 98"/>
                    <a:gd name="T44" fmla="*/ 147 w 153"/>
                    <a:gd name="T45" fmla="*/ 27 h 98"/>
                    <a:gd name="T46" fmla="*/ 144 w 153"/>
                    <a:gd name="T47" fmla="*/ 7 h 98"/>
                    <a:gd name="T48" fmla="*/ 105 w 153"/>
                    <a:gd name="T49" fmla="*/ 0 h 98"/>
                    <a:gd name="T50" fmla="*/ 127 w 153"/>
                    <a:gd name="T51" fmla="*/ 19 h 98"/>
                    <a:gd name="T52" fmla="*/ 125 w 153"/>
                    <a:gd name="T53" fmla="*/ 79 h 98"/>
                    <a:gd name="T54" fmla="*/ 123 w 153"/>
                    <a:gd name="T55" fmla="*/ 78 h 98"/>
                    <a:gd name="T56" fmla="*/ 117 w 153"/>
                    <a:gd name="T57" fmla="*/ 75 h 98"/>
                    <a:gd name="T58" fmla="*/ 108 w 153"/>
                    <a:gd name="T59" fmla="*/ 71 h 98"/>
                    <a:gd name="T60" fmla="*/ 98 w 153"/>
                    <a:gd name="T61" fmla="*/ 68 h 98"/>
                    <a:gd name="T62" fmla="*/ 86 w 153"/>
                    <a:gd name="T63" fmla="*/ 65 h 98"/>
                    <a:gd name="T64" fmla="*/ 73 w 153"/>
                    <a:gd name="T65" fmla="*/ 63 h 98"/>
                    <a:gd name="T66" fmla="*/ 60 w 153"/>
                    <a:gd name="T67" fmla="*/ 63 h 98"/>
                    <a:gd name="T68" fmla="*/ 49 w 153"/>
                    <a:gd name="T69" fmla="*/ 66 h 98"/>
                    <a:gd name="T70" fmla="*/ 37 w 153"/>
                    <a:gd name="T71" fmla="*/ 69 h 98"/>
                    <a:gd name="T72" fmla="*/ 34 w 153"/>
                    <a:gd name="T73" fmla="*/ 64 h 98"/>
                    <a:gd name="T74" fmla="*/ 27 w 153"/>
                    <a:gd name="T75" fmla="*/ 58 h 98"/>
                    <a:gd name="T76" fmla="*/ 19 w 153"/>
                    <a:gd name="T77" fmla="*/ 54 h 98"/>
                    <a:gd name="T78" fmla="*/ 44 w 153"/>
                    <a:gd name="T79" fmla="*/ 25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3" name="Freeform 363"/>
                <p:cNvSpPr>
                  <a:spLocks/>
                </p:cNvSpPr>
                <p:nvPr/>
              </p:nvSpPr>
              <p:spPr bwMode="auto">
                <a:xfrm>
                  <a:off x="834" y="2276"/>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3 w 12"/>
                    <a:gd name="T17" fmla="*/ 6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4" name="Freeform 364"/>
                <p:cNvSpPr>
                  <a:spLocks/>
                </p:cNvSpPr>
                <p:nvPr/>
              </p:nvSpPr>
              <p:spPr bwMode="auto">
                <a:xfrm>
                  <a:off x="866" y="2295"/>
                  <a:ext cx="12" cy="13"/>
                </a:xfrm>
                <a:custGeom>
                  <a:avLst/>
                  <a:gdLst>
                    <a:gd name="T0" fmla="*/ 4 w 12"/>
                    <a:gd name="T1" fmla="*/ 4 h 13"/>
                    <a:gd name="T2" fmla="*/ 7 w 12"/>
                    <a:gd name="T3" fmla="*/ 0 h 13"/>
                    <a:gd name="T4" fmla="*/ 8 w 12"/>
                    <a:gd name="T5" fmla="*/ 5 h 13"/>
                    <a:gd name="T6" fmla="*/ 12 w 12"/>
                    <a:gd name="T7" fmla="*/ 5 h 13"/>
                    <a:gd name="T8" fmla="*/ 8 w 12"/>
                    <a:gd name="T9" fmla="*/ 9 h 13"/>
                    <a:gd name="T10" fmla="*/ 8 w 12"/>
                    <a:gd name="T11" fmla="*/ 13 h 13"/>
                    <a:gd name="T12" fmla="*/ 5 w 12"/>
                    <a:gd name="T13" fmla="*/ 9 h 13"/>
                    <a:gd name="T14" fmla="*/ 1 w 12"/>
                    <a:gd name="T15" fmla="*/ 10 h 13"/>
                    <a:gd name="T16" fmla="*/ 2 w 12"/>
                    <a:gd name="T17" fmla="*/ 6 h 13"/>
                    <a:gd name="T18" fmla="*/ 0 w 12"/>
                    <a:gd name="T19" fmla="*/ 3 h 13"/>
                    <a:gd name="T20" fmla="*/ 4 w 12"/>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5" name="Freeform 365"/>
                <p:cNvSpPr>
                  <a:spLocks/>
                </p:cNvSpPr>
                <p:nvPr/>
              </p:nvSpPr>
              <p:spPr bwMode="auto">
                <a:xfrm>
                  <a:off x="865" y="2264"/>
                  <a:ext cx="13" cy="12"/>
                </a:xfrm>
                <a:custGeom>
                  <a:avLst/>
                  <a:gdLst>
                    <a:gd name="T0" fmla="*/ 4 w 13"/>
                    <a:gd name="T1" fmla="*/ 3 h 12"/>
                    <a:gd name="T2" fmla="*/ 8 w 13"/>
                    <a:gd name="T3" fmla="*/ 0 h 12"/>
                    <a:gd name="T4" fmla="*/ 9 w 13"/>
                    <a:gd name="T5" fmla="*/ 4 h 12"/>
                    <a:gd name="T6" fmla="*/ 13 w 13"/>
                    <a:gd name="T7" fmla="*/ 5 h 12"/>
                    <a:gd name="T8" fmla="*/ 9 w 13"/>
                    <a:gd name="T9" fmla="*/ 8 h 12"/>
                    <a:gd name="T10" fmla="*/ 9 w 13"/>
                    <a:gd name="T11" fmla="*/ 12 h 12"/>
                    <a:gd name="T12" fmla="*/ 6 w 13"/>
                    <a:gd name="T13" fmla="*/ 8 h 12"/>
                    <a:gd name="T14" fmla="*/ 1 w 13"/>
                    <a:gd name="T15" fmla="*/ 9 h 12"/>
                    <a:gd name="T16" fmla="*/ 3 w 13"/>
                    <a:gd name="T17" fmla="*/ 5 h 12"/>
                    <a:gd name="T18" fmla="*/ 0 w 13"/>
                    <a:gd name="T19" fmla="*/ 3 h 12"/>
                    <a:gd name="T20" fmla="*/ 4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6" name="Freeform 366"/>
                <p:cNvSpPr>
                  <a:spLocks/>
                </p:cNvSpPr>
                <p:nvPr/>
              </p:nvSpPr>
              <p:spPr bwMode="auto">
                <a:xfrm>
                  <a:off x="804" y="2290"/>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2 w 12"/>
                    <a:gd name="T17" fmla="*/ 5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7" name="Freeform 367"/>
                <p:cNvSpPr>
                  <a:spLocks/>
                </p:cNvSpPr>
                <p:nvPr/>
              </p:nvSpPr>
              <p:spPr bwMode="auto">
                <a:xfrm>
                  <a:off x="800" y="2269"/>
                  <a:ext cx="12" cy="11"/>
                </a:xfrm>
                <a:custGeom>
                  <a:avLst/>
                  <a:gdLst>
                    <a:gd name="T0" fmla="*/ 3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5 w 12"/>
                    <a:gd name="T13" fmla="*/ 8 h 11"/>
                    <a:gd name="T14" fmla="*/ 1 w 12"/>
                    <a:gd name="T15" fmla="*/ 9 h 11"/>
                    <a:gd name="T16" fmla="*/ 2 w 12"/>
                    <a:gd name="T17" fmla="*/ 5 h 11"/>
                    <a:gd name="T18" fmla="*/ 0 w 12"/>
                    <a:gd name="T19" fmla="*/ 3 h 11"/>
                    <a:gd name="T20" fmla="*/ 3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8" name="Freeform 368"/>
                <p:cNvSpPr>
                  <a:spLocks/>
                </p:cNvSpPr>
                <p:nvPr/>
              </p:nvSpPr>
              <p:spPr bwMode="auto">
                <a:xfrm>
                  <a:off x="838" y="2256"/>
                  <a:ext cx="12" cy="11"/>
                </a:xfrm>
                <a:custGeom>
                  <a:avLst/>
                  <a:gdLst>
                    <a:gd name="T0" fmla="*/ 4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6 w 12"/>
                    <a:gd name="T13" fmla="*/ 8 h 11"/>
                    <a:gd name="T14" fmla="*/ 1 w 12"/>
                    <a:gd name="T15" fmla="*/ 9 h 11"/>
                    <a:gd name="T16" fmla="*/ 3 w 12"/>
                    <a:gd name="T17" fmla="*/ 5 h 11"/>
                    <a:gd name="T18" fmla="*/ 0 w 12"/>
                    <a:gd name="T19" fmla="*/ 3 h 11"/>
                    <a:gd name="T20" fmla="*/ 4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69" name="Freeform 369"/>
                <p:cNvSpPr>
                  <a:spLocks/>
                </p:cNvSpPr>
                <p:nvPr/>
              </p:nvSpPr>
              <p:spPr bwMode="auto">
                <a:xfrm>
                  <a:off x="840" y="2299"/>
                  <a:ext cx="11" cy="12"/>
                </a:xfrm>
                <a:custGeom>
                  <a:avLst/>
                  <a:gdLst>
                    <a:gd name="T0" fmla="*/ 4 w 11"/>
                    <a:gd name="T1" fmla="*/ 3 h 12"/>
                    <a:gd name="T2" fmla="*/ 6 w 11"/>
                    <a:gd name="T3" fmla="*/ 0 h 12"/>
                    <a:gd name="T4" fmla="*/ 8 w 11"/>
                    <a:gd name="T5" fmla="*/ 4 h 12"/>
                    <a:gd name="T6" fmla="*/ 11 w 11"/>
                    <a:gd name="T7" fmla="*/ 5 h 12"/>
                    <a:gd name="T8" fmla="*/ 8 w 11"/>
                    <a:gd name="T9" fmla="*/ 8 h 12"/>
                    <a:gd name="T10" fmla="*/ 8 w 11"/>
                    <a:gd name="T11" fmla="*/ 12 h 12"/>
                    <a:gd name="T12" fmla="*/ 5 w 11"/>
                    <a:gd name="T13" fmla="*/ 9 h 12"/>
                    <a:gd name="T14" fmla="*/ 1 w 11"/>
                    <a:gd name="T15" fmla="*/ 10 h 12"/>
                    <a:gd name="T16" fmla="*/ 2 w 11"/>
                    <a:gd name="T17" fmla="*/ 6 h 12"/>
                    <a:gd name="T18" fmla="*/ 0 w 11"/>
                    <a:gd name="T19" fmla="*/ 3 h 12"/>
                    <a:gd name="T20" fmla="*/ 4 w 11"/>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0" name="Freeform 370"/>
                <p:cNvSpPr>
                  <a:spLocks/>
                </p:cNvSpPr>
                <p:nvPr/>
              </p:nvSpPr>
              <p:spPr bwMode="auto">
                <a:xfrm>
                  <a:off x="886" y="2277"/>
                  <a:ext cx="11" cy="13"/>
                </a:xfrm>
                <a:custGeom>
                  <a:avLst/>
                  <a:gdLst>
                    <a:gd name="T0" fmla="*/ 3 w 11"/>
                    <a:gd name="T1" fmla="*/ 4 h 13"/>
                    <a:gd name="T2" fmla="*/ 7 w 11"/>
                    <a:gd name="T3" fmla="*/ 0 h 13"/>
                    <a:gd name="T4" fmla="*/ 8 w 11"/>
                    <a:gd name="T5" fmla="*/ 5 h 13"/>
                    <a:gd name="T6" fmla="*/ 11 w 11"/>
                    <a:gd name="T7" fmla="*/ 5 h 13"/>
                    <a:gd name="T8" fmla="*/ 8 w 11"/>
                    <a:gd name="T9" fmla="*/ 9 h 13"/>
                    <a:gd name="T10" fmla="*/ 8 w 11"/>
                    <a:gd name="T11" fmla="*/ 13 h 13"/>
                    <a:gd name="T12" fmla="*/ 5 w 11"/>
                    <a:gd name="T13" fmla="*/ 9 h 13"/>
                    <a:gd name="T14" fmla="*/ 0 w 11"/>
                    <a:gd name="T15" fmla="*/ 10 h 13"/>
                    <a:gd name="T16" fmla="*/ 2 w 11"/>
                    <a:gd name="T17" fmla="*/ 6 h 13"/>
                    <a:gd name="T18" fmla="*/ 0 w 11"/>
                    <a:gd name="T19" fmla="*/ 3 h 13"/>
                    <a:gd name="T20" fmla="*/ 3 w 11"/>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1" name="Freeform 371"/>
                <p:cNvSpPr>
                  <a:spLocks/>
                </p:cNvSpPr>
                <p:nvPr/>
              </p:nvSpPr>
              <p:spPr bwMode="auto">
                <a:xfrm>
                  <a:off x="529" y="2296"/>
                  <a:ext cx="238" cy="47"/>
                </a:xfrm>
                <a:custGeom>
                  <a:avLst/>
                  <a:gdLst>
                    <a:gd name="T0" fmla="*/ 237 w 238"/>
                    <a:gd name="T1" fmla="*/ 5 h 47"/>
                    <a:gd name="T2" fmla="*/ 232 w 238"/>
                    <a:gd name="T3" fmla="*/ 5 h 47"/>
                    <a:gd name="T4" fmla="*/ 224 w 238"/>
                    <a:gd name="T5" fmla="*/ 3 h 47"/>
                    <a:gd name="T6" fmla="*/ 212 w 238"/>
                    <a:gd name="T7" fmla="*/ 3 h 47"/>
                    <a:gd name="T8" fmla="*/ 200 w 238"/>
                    <a:gd name="T9" fmla="*/ 5 h 47"/>
                    <a:gd name="T10" fmla="*/ 186 w 238"/>
                    <a:gd name="T11" fmla="*/ 9 h 47"/>
                    <a:gd name="T12" fmla="*/ 172 w 238"/>
                    <a:gd name="T13" fmla="*/ 16 h 47"/>
                    <a:gd name="T14" fmla="*/ 160 w 238"/>
                    <a:gd name="T15" fmla="*/ 27 h 47"/>
                    <a:gd name="T16" fmla="*/ 154 w 238"/>
                    <a:gd name="T17" fmla="*/ 34 h 47"/>
                    <a:gd name="T18" fmla="*/ 148 w 238"/>
                    <a:gd name="T19" fmla="*/ 31 h 47"/>
                    <a:gd name="T20" fmla="*/ 137 w 238"/>
                    <a:gd name="T21" fmla="*/ 26 h 47"/>
                    <a:gd name="T22" fmla="*/ 123 w 238"/>
                    <a:gd name="T23" fmla="*/ 21 h 47"/>
                    <a:gd name="T24" fmla="*/ 107 w 238"/>
                    <a:gd name="T25" fmla="*/ 16 h 47"/>
                    <a:gd name="T26" fmla="*/ 91 w 238"/>
                    <a:gd name="T27" fmla="*/ 14 h 47"/>
                    <a:gd name="T28" fmla="*/ 76 w 238"/>
                    <a:gd name="T29" fmla="*/ 15 h 47"/>
                    <a:gd name="T30" fmla="*/ 65 w 238"/>
                    <a:gd name="T31" fmla="*/ 22 h 47"/>
                    <a:gd name="T32" fmla="*/ 61 w 238"/>
                    <a:gd name="T33" fmla="*/ 28 h 47"/>
                    <a:gd name="T34" fmla="*/ 59 w 238"/>
                    <a:gd name="T35" fmla="*/ 24 h 47"/>
                    <a:gd name="T36" fmla="*/ 55 w 238"/>
                    <a:gd name="T37" fmla="*/ 18 h 47"/>
                    <a:gd name="T38" fmla="*/ 49 w 238"/>
                    <a:gd name="T39" fmla="*/ 11 h 47"/>
                    <a:gd name="T40" fmla="*/ 41 w 238"/>
                    <a:gd name="T41" fmla="*/ 5 h 47"/>
                    <a:gd name="T42" fmla="*/ 31 w 238"/>
                    <a:gd name="T43" fmla="*/ 1 h 47"/>
                    <a:gd name="T44" fmla="*/ 20 w 238"/>
                    <a:gd name="T45" fmla="*/ 1 h 47"/>
                    <a:gd name="T46" fmla="*/ 7 w 238"/>
                    <a:gd name="T47" fmla="*/ 8 h 47"/>
                    <a:gd name="T48" fmla="*/ 1 w 238"/>
                    <a:gd name="T49" fmla="*/ 14 h 47"/>
                    <a:gd name="T50" fmla="*/ 4 w 238"/>
                    <a:gd name="T51" fmla="*/ 13 h 47"/>
                    <a:gd name="T52" fmla="*/ 10 w 238"/>
                    <a:gd name="T53" fmla="*/ 12 h 47"/>
                    <a:gd name="T54" fmla="*/ 17 w 238"/>
                    <a:gd name="T55" fmla="*/ 12 h 47"/>
                    <a:gd name="T56" fmla="*/ 26 w 238"/>
                    <a:gd name="T57" fmla="*/ 13 h 47"/>
                    <a:gd name="T58" fmla="*/ 36 w 238"/>
                    <a:gd name="T59" fmla="*/ 17 h 47"/>
                    <a:gd name="T60" fmla="*/ 45 w 238"/>
                    <a:gd name="T61" fmla="*/ 23 h 47"/>
                    <a:gd name="T62" fmla="*/ 54 w 238"/>
                    <a:gd name="T63" fmla="*/ 32 h 47"/>
                    <a:gd name="T64" fmla="*/ 59 w 238"/>
                    <a:gd name="T65" fmla="*/ 38 h 47"/>
                    <a:gd name="T66" fmla="*/ 60 w 238"/>
                    <a:gd name="T67" fmla="*/ 36 h 47"/>
                    <a:gd name="T68" fmla="*/ 63 w 238"/>
                    <a:gd name="T69" fmla="*/ 33 h 47"/>
                    <a:gd name="T70" fmla="*/ 68 w 238"/>
                    <a:gd name="T71" fmla="*/ 30 h 47"/>
                    <a:gd name="T72" fmla="*/ 74 w 238"/>
                    <a:gd name="T73" fmla="*/ 26 h 47"/>
                    <a:gd name="T74" fmla="*/ 82 w 238"/>
                    <a:gd name="T75" fmla="*/ 25 h 47"/>
                    <a:gd name="T76" fmla="*/ 92 w 238"/>
                    <a:gd name="T77" fmla="*/ 25 h 47"/>
                    <a:gd name="T78" fmla="*/ 103 w 238"/>
                    <a:gd name="T79" fmla="*/ 27 h 47"/>
                    <a:gd name="T80" fmla="*/ 149 w 238"/>
                    <a:gd name="T81" fmla="*/ 47 h 47"/>
                    <a:gd name="T82" fmla="*/ 167 w 238"/>
                    <a:gd name="T83" fmla="*/ 46 h 47"/>
                    <a:gd name="T84" fmla="*/ 169 w 238"/>
                    <a:gd name="T85" fmla="*/ 42 h 47"/>
                    <a:gd name="T86" fmla="*/ 173 w 238"/>
                    <a:gd name="T87" fmla="*/ 36 h 47"/>
                    <a:gd name="T88" fmla="*/ 179 w 238"/>
                    <a:gd name="T89" fmla="*/ 28 h 47"/>
                    <a:gd name="T90" fmla="*/ 188 w 238"/>
                    <a:gd name="T91" fmla="*/ 21 h 47"/>
                    <a:gd name="T92" fmla="*/ 199 w 238"/>
                    <a:gd name="T93" fmla="*/ 15 h 47"/>
                    <a:gd name="T94" fmla="*/ 212 w 238"/>
                    <a:gd name="T95" fmla="*/ 12 h 47"/>
                    <a:gd name="T96" fmla="*/ 228 w 238"/>
                    <a:gd name="T97" fmla="*/ 13 h 47"/>
                    <a:gd name="T98" fmla="*/ 238 w 238"/>
                    <a:gd name="T99" fmla="*/ 5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2" name="Freeform 372"/>
                <p:cNvSpPr>
                  <a:spLocks/>
                </p:cNvSpPr>
                <p:nvPr/>
              </p:nvSpPr>
              <p:spPr bwMode="auto">
                <a:xfrm>
                  <a:off x="897" y="2193"/>
                  <a:ext cx="110" cy="318"/>
                </a:xfrm>
                <a:custGeom>
                  <a:avLst/>
                  <a:gdLst>
                    <a:gd name="T0" fmla="*/ 12 w 110"/>
                    <a:gd name="T1" fmla="*/ 0 h 318"/>
                    <a:gd name="T2" fmla="*/ 17 w 110"/>
                    <a:gd name="T3" fmla="*/ 2 h 318"/>
                    <a:gd name="T4" fmla="*/ 26 w 110"/>
                    <a:gd name="T5" fmla="*/ 6 h 318"/>
                    <a:gd name="T6" fmla="*/ 38 w 110"/>
                    <a:gd name="T7" fmla="*/ 14 h 318"/>
                    <a:gd name="T8" fmla="*/ 51 w 110"/>
                    <a:gd name="T9" fmla="*/ 24 h 318"/>
                    <a:gd name="T10" fmla="*/ 64 w 110"/>
                    <a:gd name="T11" fmla="*/ 37 h 318"/>
                    <a:gd name="T12" fmla="*/ 75 w 110"/>
                    <a:gd name="T13" fmla="*/ 54 h 318"/>
                    <a:gd name="T14" fmla="*/ 82 w 110"/>
                    <a:gd name="T15" fmla="*/ 75 h 318"/>
                    <a:gd name="T16" fmla="*/ 110 w 110"/>
                    <a:gd name="T17" fmla="*/ 106 h 318"/>
                    <a:gd name="T18" fmla="*/ 108 w 110"/>
                    <a:gd name="T19" fmla="*/ 110 h 318"/>
                    <a:gd name="T20" fmla="*/ 99 w 110"/>
                    <a:gd name="T21" fmla="*/ 121 h 318"/>
                    <a:gd name="T22" fmla="*/ 88 w 110"/>
                    <a:gd name="T23" fmla="*/ 139 h 318"/>
                    <a:gd name="T24" fmla="*/ 76 w 110"/>
                    <a:gd name="T25" fmla="*/ 163 h 318"/>
                    <a:gd name="T26" fmla="*/ 65 w 110"/>
                    <a:gd name="T27" fmla="*/ 193 h 318"/>
                    <a:gd name="T28" fmla="*/ 57 w 110"/>
                    <a:gd name="T29" fmla="*/ 229 h 318"/>
                    <a:gd name="T30" fmla="*/ 55 w 110"/>
                    <a:gd name="T31" fmla="*/ 269 h 318"/>
                    <a:gd name="T32" fmla="*/ 59 w 110"/>
                    <a:gd name="T33" fmla="*/ 315 h 318"/>
                    <a:gd name="T34" fmla="*/ 36 w 110"/>
                    <a:gd name="T35" fmla="*/ 316 h 318"/>
                    <a:gd name="T36" fmla="*/ 36 w 110"/>
                    <a:gd name="T37" fmla="*/ 301 h 318"/>
                    <a:gd name="T38" fmla="*/ 36 w 110"/>
                    <a:gd name="T39" fmla="*/ 276 h 318"/>
                    <a:gd name="T40" fmla="*/ 38 w 110"/>
                    <a:gd name="T41" fmla="*/ 243 h 318"/>
                    <a:gd name="T42" fmla="*/ 42 w 110"/>
                    <a:gd name="T43" fmla="*/ 206 h 318"/>
                    <a:gd name="T44" fmla="*/ 48 w 110"/>
                    <a:gd name="T45" fmla="*/ 170 h 318"/>
                    <a:gd name="T46" fmla="*/ 57 w 110"/>
                    <a:gd name="T47" fmla="*/ 137 h 318"/>
                    <a:gd name="T48" fmla="*/ 69 w 110"/>
                    <a:gd name="T49" fmla="*/ 112 h 318"/>
                    <a:gd name="T50" fmla="*/ 65 w 110"/>
                    <a:gd name="T51" fmla="*/ 95 h 318"/>
                    <a:gd name="T52" fmla="*/ 65 w 110"/>
                    <a:gd name="T53" fmla="*/ 91 h 318"/>
                    <a:gd name="T54" fmla="*/ 64 w 110"/>
                    <a:gd name="T55" fmla="*/ 83 h 318"/>
                    <a:gd name="T56" fmla="*/ 62 w 110"/>
                    <a:gd name="T57" fmla="*/ 70 h 318"/>
                    <a:gd name="T58" fmla="*/ 57 w 110"/>
                    <a:gd name="T59" fmla="*/ 56 h 318"/>
                    <a:gd name="T60" fmla="*/ 49 w 110"/>
                    <a:gd name="T61" fmla="*/ 42 h 318"/>
                    <a:gd name="T62" fmla="*/ 38 w 110"/>
                    <a:gd name="T63" fmla="*/ 31 h 318"/>
                    <a:gd name="T64" fmla="*/ 22 w 110"/>
                    <a:gd name="T65" fmla="*/ 23 h 318"/>
                    <a:gd name="T66" fmla="*/ 0 w 110"/>
                    <a:gd name="T67" fmla="*/ 23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3" name="Freeform 373"/>
                <p:cNvSpPr>
                  <a:spLocks/>
                </p:cNvSpPr>
                <p:nvPr/>
              </p:nvSpPr>
              <p:spPr bwMode="auto">
                <a:xfrm>
                  <a:off x="985" y="2265"/>
                  <a:ext cx="31" cy="26"/>
                </a:xfrm>
                <a:custGeom>
                  <a:avLst/>
                  <a:gdLst>
                    <a:gd name="T0" fmla="*/ 3 w 31"/>
                    <a:gd name="T1" fmla="*/ 0 h 26"/>
                    <a:gd name="T2" fmla="*/ 0 w 31"/>
                    <a:gd name="T3" fmla="*/ 11 h 26"/>
                    <a:gd name="T4" fmla="*/ 25 w 31"/>
                    <a:gd name="T5" fmla="*/ 26 h 26"/>
                    <a:gd name="T6" fmla="*/ 31 w 31"/>
                    <a:gd name="T7" fmla="*/ 14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4" name="Freeform 374"/>
                <p:cNvSpPr>
                  <a:spLocks/>
                </p:cNvSpPr>
                <p:nvPr/>
              </p:nvSpPr>
              <p:spPr bwMode="auto">
                <a:xfrm>
                  <a:off x="605" y="2279"/>
                  <a:ext cx="35" cy="19"/>
                </a:xfrm>
                <a:custGeom>
                  <a:avLst/>
                  <a:gdLst>
                    <a:gd name="T0" fmla="*/ 0 w 35"/>
                    <a:gd name="T1" fmla="*/ 7 h 19"/>
                    <a:gd name="T2" fmla="*/ 4 w 35"/>
                    <a:gd name="T3" fmla="*/ 19 h 19"/>
                    <a:gd name="T4" fmla="*/ 35 w 35"/>
                    <a:gd name="T5" fmla="*/ 15 h 19"/>
                    <a:gd name="T6" fmla="*/ 33 w 35"/>
                    <a:gd name="T7" fmla="*/ 0 h 19"/>
                    <a:gd name="T8" fmla="*/ 0 w 35"/>
                    <a:gd name="T9" fmla="*/ 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5" name="Freeform 375"/>
                <p:cNvSpPr>
                  <a:spLocks/>
                </p:cNvSpPr>
                <p:nvPr/>
              </p:nvSpPr>
              <p:spPr bwMode="auto">
                <a:xfrm>
                  <a:off x="510" y="2288"/>
                  <a:ext cx="35" cy="19"/>
                </a:xfrm>
                <a:custGeom>
                  <a:avLst/>
                  <a:gdLst>
                    <a:gd name="T0" fmla="*/ 0 w 35"/>
                    <a:gd name="T1" fmla="*/ 6 h 19"/>
                    <a:gd name="T2" fmla="*/ 4 w 35"/>
                    <a:gd name="T3" fmla="*/ 19 h 19"/>
                    <a:gd name="T4" fmla="*/ 35 w 35"/>
                    <a:gd name="T5" fmla="*/ 14 h 19"/>
                    <a:gd name="T6" fmla="*/ 34 w 35"/>
                    <a:gd name="T7" fmla="*/ 0 h 19"/>
                    <a:gd name="T8" fmla="*/ 0 w 35"/>
                    <a:gd name="T9" fmla="*/ 6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6" name="Freeform 376"/>
                <p:cNvSpPr>
                  <a:spLocks/>
                </p:cNvSpPr>
                <p:nvPr/>
              </p:nvSpPr>
              <p:spPr bwMode="auto">
                <a:xfrm>
                  <a:off x="613" y="2304"/>
                  <a:ext cx="31" cy="212"/>
                </a:xfrm>
                <a:custGeom>
                  <a:avLst/>
                  <a:gdLst>
                    <a:gd name="T0" fmla="*/ 0 w 31"/>
                    <a:gd name="T1" fmla="*/ 2 h 212"/>
                    <a:gd name="T2" fmla="*/ 18 w 31"/>
                    <a:gd name="T3" fmla="*/ 0 h 212"/>
                    <a:gd name="T4" fmla="*/ 17 w 31"/>
                    <a:gd name="T5" fmla="*/ 8 h 212"/>
                    <a:gd name="T6" fmla="*/ 16 w 31"/>
                    <a:gd name="T7" fmla="*/ 28 h 212"/>
                    <a:gd name="T8" fmla="*/ 15 w 31"/>
                    <a:gd name="T9" fmla="*/ 58 h 212"/>
                    <a:gd name="T10" fmla="*/ 15 w 31"/>
                    <a:gd name="T11" fmla="*/ 93 h 212"/>
                    <a:gd name="T12" fmla="*/ 16 w 31"/>
                    <a:gd name="T13" fmla="*/ 130 h 212"/>
                    <a:gd name="T14" fmla="*/ 18 w 31"/>
                    <a:gd name="T15" fmla="*/ 164 h 212"/>
                    <a:gd name="T16" fmla="*/ 23 w 31"/>
                    <a:gd name="T17" fmla="*/ 191 h 212"/>
                    <a:gd name="T18" fmla="*/ 31 w 31"/>
                    <a:gd name="T19" fmla="*/ 209 h 212"/>
                    <a:gd name="T20" fmla="*/ 13 w 31"/>
                    <a:gd name="T21" fmla="*/ 212 h 212"/>
                    <a:gd name="T22" fmla="*/ 13 w 31"/>
                    <a:gd name="T23" fmla="*/ 209 h 212"/>
                    <a:gd name="T24" fmla="*/ 11 w 31"/>
                    <a:gd name="T25" fmla="*/ 200 h 212"/>
                    <a:gd name="T26" fmla="*/ 8 w 31"/>
                    <a:gd name="T27" fmla="*/ 184 h 212"/>
                    <a:gd name="T28" fmla="*/ 5 w 31"/>
                    <a:gd name="T29" fmla="*/ 162 h 212"/>
                    <a:gd name="T30" fmla="*/ 3 w 31"/>
                    <a:gd name="T31" fmla="*/ 133 h 212"/>
                    <a:gd name="T32" fmla="*/ 0 w 31"/>
                    <a:gd name="T33" fmla="*/ 96 h 212"/>
                    <a:gd name="T34" fmla="*/ 0 w 31"/>
                    <a:gd name="T35" fmla="*/ 53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7" name="Freeform 377"/>
                <p:cNvSpPr>
                  <a:spLocks/>
                </p:cNvSpPr>
                <p:nvPr/>
              </p:nvSpPr>
              <p:spPr bwMode="auto">
                <a:xfrm>
                  <a:off x="505" y="2311"/>
                  <a:ext cx="32" cy="212"/>
                </a:xfrm>
                <a:custGeom>
                  <a:avLst/>
                  <a:gdLst>
                    <a:gd name="T0" fmla="*/ 31 w 32"/>
                    <a:gd name="T1" fmla="*/ 67 h 212"/>
                    <a:gd name="T2" fmla="*/ 31 w 32"/>
                    <a:gd name="T3" fmla="*/ 51 h 212"/>
                    <a:gd name="T4" fmla="*/ 32 w 32"/>
                    <a:gd name="T5" fmla="*/ 36 h 212"/>
                    <a:gd name="T6" fmla="*/ 31 w 32"/>
                    <a:gd name="T7" fmla="*/ 19 h 212"/>
                    <a:gd name="T8" fmla="*/ 31 w 32"/>
                    <a:gd name="T9" fmla="*/ 2 h 212"/>
                    <a:gd name="T10" fmla="*/ 14 w 32"/>
                    <a:gd name="T11" fmla="*/ 0 h 212"/>
                    <a:gd name="T12" fmla="*/ 14 w 32"/>
                    <a:gd name="T13" fmla="*/ 8 h 212"/>
                    <a:gd name="T14" fmla="*/ 15 w 32"/>
                    <a:gd name="T15" fmla="*/ 28 h 212"/>
                    <a:gd name="T16" fmla="*/ 16 w 32"/>
                    <a:gd name="T17" fmla="*/ 58 h 212"/>
                    <a:gd name="T18" fmla="*/ 16 w 32"/>
                    <a:gd name="T19" fmla="*/ 93 h 212"/>
                    <a:gd name="T20" fmla="*/ 16 w 32"/>
                    <a:gd name="T21" fmla="*/ 129 h 212"/>
                    <a:gd name="T22" fmla="*/ 13 w 32"/>
                    <a:gd name="T23" fmla="*/ 163 h 212"/>
                    <a:gd name="T24" fmla="*/ 8 w 32"/>
                    <a:gd name="T25" fmla="*/ 191 h 212"/>
                    <a:gd name="T26" fmla="*/ 0 w 32"/>
                    <a:gd name="T27" fmla="*/ 209 h 212"/>
                    <a:gd name="T28" fmla="*/ 18 w 32"/>
                    <a:gd name="T29" fmla="*/ 212 h 212"/>
                    <a:gd name="T30" fmla="*/ 18 w 32"/>
                    <a:gd name="T31" fmla="*/ 210 h 212"/>
                    <a:gd name="T32" fmla="*/ 20 w 32"/>
                    <a:gd name="T33" fmla="*/ 203 h 212"/>
                    <a:gd name="T34" fmla="*/ 22 w 32"/>
                    <a:gd name="T35" fmla="*/ 192 h 212"/>
                    <a:gd name="T36" fmla="*/ 24 w 32"/>
                    <a:gd name="T37" fmla="*/ 177 h 212"/>
                    <a:gd name="T38" fmla="*/ 26 w 32"/>
                    <a:gd name="T39" fmla="*/ 157 h 212"/>
                    <a:gd name="T40" fmla="*/ 29 w 32"/>
                    <a:gd name="T41" fmla="*/ 132 h 212"/>
                    <a:gd name="T42" fmla="*/ 30 w 32"/>
                    <a:gd name="T43" fmla="*/ 102 h 212"/>
                    <a:gd name="T44" fmla="*/ 31 w 32"/>
                    <a:gd name="T45" fmla="*/ 6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8" name="Freeform 378"/>
                <p:cNvSpPr>
                  <a:spLocks/>
                </p:cNvSpPr>
                <p:nvPr/>
              </p:nvSpPr>
              <p:spPr bwMode="auto">
                <a:xfrm>
                  <a:off x="528" y="2386"/>
                  <a:ext cx="94" cy="50"/>
                </a:xfrm>
                <a:custGeom>
                  <a:avLst/>
                  <a:gdLst>
                    <a:gd name="T0" fmla="*/ 0 w 94"/>
                    <a:gd name="T1" fmla="*/ 0 h 50"/>
                    <a:gd name="T2" fmla="*/ 91 w 94"/>
                    <a:gd name="T3" fmla="*/ 0 h 50"/>
                    <a:gd name="T4" fmla="*/ 94 w 94"/>
                    <a:gd name="T5" fmla="*/ 47 h 50"/>
                    <a:gd name="T6" fmla="*/ 0 w 94"/>
                    <a:gd name="T7" fmla="*/ 50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79" name="Freeform 379"/>
                <p:cNvSpPr>
                  <a:spLocks/>
                </p:cNvSpPr>
                <p:nvPr/>
              </p:nvSpPr>
              <p:spPr bwMode="auto">
                <a:xfrm>
                  <a:off x="524" y="2424"/>
                  <a:ext cx="107" cy="69"/>
                </a:xfrm>
                <a:custGeom>
                  <a:avLst/>
                  <a:gdLst>
                    <a:gd name="T0" fmla="*/ 29 w 107"/>
                    <a:gd name="T1" fmla="*/ 3 h 69"/>
                    <a:gd name="T2" fmla="*/ 29 w 107"/>
                    <a:gd name="T3" fmla="*/ 38 h 69"/>
                    <a:gd name="T4" fmla="*/ 61 w 107"/>
                    <a:gd name="T5" fmla="*/ 38 h 69"/>
                    <a:gd name="T6" fmla="*/ 61 w 107"/>
                    <a:gd name="T7" fmla="*/ 0 h 69"/>
                    <a:gd name="T8" fmla="*/ 97 w 107"/>
                    <a:gd name="T9" fmla="*/ 0 h 69"/>
                    <a:gd name="T10" fmla="*/ 107 w 107"/>
                    <a:gd name="T11" fmla="*/ 65 h 69"/>
                    <a:gd name="T12" fmla="*/ 0 w 107"/>
                    <a:gd name="T13" fmla="*/ 69 h 69"/>
                    <a:gd name="T14" fmla="*/ 3 w 107"/>
                    <a:gd name="T15" fmla="*/ 3 h 69"/>
                    <a:gd name="T16" fmla="*/ 29 w 107"/>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0" name="Freeform 380"/>
                <p:cNvSpPr>
                  <a:spLocks/>
                </p:cNvSpPr>
                <p:nvPr/>
              </p:nvSpPr>
              <p:spPr bwMode="auto">
                <a:xfrm>
                  <a:off x="635" y="2339"/>
                  <a:ext cx="301" cy="182"/>
                </a:xfrm>
                <a:custGeom>
                  <a:avLst/>
                  <a:gdLst>
                    <a:gd name="T0" fmla="*/ 6 w 301"/>
                    <a:gd name="T1" fmla="*/ 146 h 182"/>
                    <a:gd name="T2" fmla="*/ 25 w 301"/>
                    <a:gd name="T3" fmla="*/ 143 h 182"/>
                    <a:gd name="T4" fmla="*/ 39 w 301"/>
                    <a:gd name="T5" fmla="*/ 59 h 182"/>
                    <a:gd name="T6" fmla="*/ 44 w 301"/>
                    <a:gd name="T7" fmla="*/ 78 h 182"/>
                    <a:gd name="T8" fmla="*/ 46 w 301"/>
                    <a:gd name="T9" fmla="*/ 120 h 182"/>
                    <a:gd name="T10" fmla="*/ 38 w 301"/>
                    <a:gd name="T11" fmla="*/ 147 h 182"/>
                    <a:gd name="T12" fmla="*/ 47 w 301"/>
                    <a:gd name="T13" fmla="*/ 145 h 182"/>
                    <a:gd name="T14" fmla="*/ 64 w 301"/>
                    <a:gd name="T15" fmla="*/ 142 h 182"/>
                    <a:gd name="T16" fmla="*/ 85 w 301"/>
                    <a:gd name="T17" fmla="*/ 142 h 182"/>
                    <a:gd name="T18" fmla="*/ 105 w 301"/>
                    <a:gd name="T19" fmla="*/ 148 h 182"/>
                    <a:gd name="T20" fmla="*/ 122 w 301"/>
                    <a:gd name="T21" fmla="*/ 162 h 182"/>
                    <a:gd name="T22" fmla="*/ 132 w 301"/>
                    <a:gd name="T23" fmla="*/ 146 h 182"/>
                    <a:gd name="T24" fmla="*/ 138 w 301"/>
                    <a:gd name="T25" fmla="*/ 100 h 182"/>
                    <a:gd name="T26" fmla="*/ 121 w 301"/>
                    <a:gd name="T27" fmla="*/ 55 h 182"/>
                    <a:gd name="T28" fmla="*/ 128 w 301"/>
                    <a:gd name="T29" fmla="*/ 62 h 182"/>
                    <a:gd name="T30" fmla="*/ 138 w 301"/>
                    <a:gd name="T31" fmla="*/ 79 h 182"/>
                    <a:gd name="T32" fmla="*/ 146 w 301"/>
                    <a:gd name="T33" fmla="*/ 103 h 182"/>
                    <a:gd name="T34" fmla="*/ 146 w 301"/>
                    <a:gd name="T35" fmla="*/ 134 h 182"/>
                    <a:gd name="T36" fmla="*/ 133 w 301"/>
                    <a:gd name="T37" fmla="*/ 171 h 182"/>
                    <a:gd name="T38" fmla="*/ 169 w 301"/>
                    <a:gd name="T39" fmla="*/ 150 h 182"/>
                    <a:gd name="T40" fmla="*/ 174 w 301"/>
                    <a:gd name="T41" fmla="*/ 136 h 182"/>
                    <a:gd name="T42" fmla="*/ 168 w 301"/>
                    <a:gd name="T43" fmla="*/ 101 h 182"/>
                    <a:gd name="T44" fmla="*/ 174 w 301"/>
                    <a:gd name="T45" fmla="*/ 106 h 182"/>
                    <a:gd name="T46" fmla="*/ 184 w 301"/>
                    <a:gd name="T47" fmla="*/ 124 h 182"/>
                    <a:gd name="T48" fmla="*/ 207 w 301"/>
                    <a:gd name="T49" fmla="*/ 150 h 182"/>
                    <a:gd name="T50" fmla="*/ 219 w 301"/>
                    <a:gd name="T51" fmla="*/ 127 h 182"/>
                    <a:gd name="T52" fmla="*/ 230 w 301"/>
                    <a:gd name="T53" fmla="*/ 72 h 182"/>
                    <a:gd name="T54" fmla="*/ 217 w 301"/>
                    <a:gd name="T55" fmla="*/ 27 h 182"/>
                    <a:gd name="T56" fmla="*/ 214 w 301"/>
                    <a:gd name="T57" fmla="*/ 15 h 182"/>
                    <a:gd name="T58" fmla="*/ 222 w 301"/>
                    <a:gd name="T59" fmla="*/ 18 h 182"/>
                    <a:gd name="T60" fmla="*/ 233 w 301"/>
                    <a:gd name="T61" fmla="*/ 42 h 182"/>
                    <a:gd name="T62" fmla="*/ 240 w 301"/>
                    <a:gd name="T63" fmla="*/ 95 h 182"/>
                    <a:gd name="T64" fmla="*/ 217 w 301"/>
                    <a:gd name="T65" fmla="*/ 152 h 182"/>
                    <a:gd name="T66" fmla="*/ 273 w 301"/>
                    <a:gd name="T67" fmla="*/ 157 h 182"/>
                    <a:gd name="T68" fmla="*/ 282 w 301"/>
                    <a:gd name="T69" fmla="*/ 128 h 182"/>
                    <a:gd name="T70" fmla="*/ 291 w 301"/>
                    <a:gd name="T71" fmla="*/ 87 h 182"/>
                    <a:gd name="T72" fmla="*/ 296 w 301"/>
                    <a:gd name="T73" fmla="*/ 44 h 182"/>
                    <a:gd name="T74" fmla="*/ 291 w 301"/>
                    <a:gd name="T75" fmla="*/ 12 h 182"/>
                    <a:gd name="T76" fmla="*/ 281 w 301"/>
                    <a:gd name="T77" fmla="*/ 2 h 182"/>
                    <a:gd name="T78" fmla="*/ 287 w 301"/>
                    <a:gd name="T79" fmla="*/ 0 h 182"/>
                    <a:gd name="T80" fmla="*/ 296 w 301"/>
                    <a:gd name="T81" fmla="*/ 5 h 182"/>
                    <a:gd name="T82" fmla="*/ 301 w 301"/>
                    <a:gd name="T83" fmla="*/ 28 h 182"/>
                    <a:gd name="T84" fmla="*/ 298 w 301"/>
                    <a:gd name="T85" fmla="*/ 76 h 182"/>
                    <a:gd name="T86" fmla="*/ 280 w 301"/>
                    <a:gd name="T87" fmla="*/ 162 h 182"/>
                    <a:gd name="T88" fmla="*/ 119 w 301"/>
                    <a:gd name="T89" fmla="*/ 182 h 182"/>
                    <a:gd name="T90" fmla="*/ 118 w 301"/>
                    <a:gd name="T91" fmla="*/ 178 h 182"/>
                    <a:gd name="T92" fmla="*/ 112 w 301"/>
                    <a:gd name="T93" fmla="*/ 168 h 182"/>
                    <a:gd name="T94" fmla="*/ 100 w 301"/>
                    <a:gd name="T95" fmla="*/ 158 h 182"/>
                    <a:gd name="T96" fmla="*/ 80 w 301"/>
                    <a:gd name="T97" fmla="*/ 152 h 182"/>
                    <a:gd name="T98" fmla="*/ 48 w 301"/>
                    <a:gd name="T99" fmla="*/ 155 h 182"/>
                    <a:gd name="T100" fmla="*/ 30 w 301"/>
                    <a:gd name="T101" fmla="*/ 161 h 182"/>
                    <a:gd name="T102" fmla="*/ 13 w 301"/>
                    <a:gd name="T103" fmla="*/ 160 h 182"/>
                    <a:gd name="T104" fmla="*/ 0 w 301"/>
                    <a:gd name="T105" fmla="*/ 140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1" name="Freeform 381"/>
                <p:cNvSpPr>
                  <a:spLocks/>
                </p:cNvSpPr>
                <p:nvPr/>
              </p:nvSpPr>
              <p:spPr bwMode="auto">
                <a:xfrm>
                  <a:off x="729" y="2103"/>
                  <a:ext cx="187" cy="166"/>
                </a:xfrm>
                <a:custGeom>
                  <a:avLst/>
                  <a:gdLst>
                    <a:gd name="T0" fmla="*/ 182 w 187"/>
                    <a:gd name="T1" fmla="*/ 59 h 166"/>
                    <a:gd name="T2" fmla="*/ 177 w 187"/>
                    <a:gd name="T3" fmla="*/ 53 h 166"/>
                    <a:gd name="T4" fmla="*/ 173 w 187"/>
                    <a:gd name="T5" fmla="*/ 49 h 166"/>
                    <a:gd name="T6" fmla="*/ 165 w 187"/>
                    <a:gd name="T7" fmla="*/ 42 h 166"/>
                    <a:gd name="T8" fmla="*/ 146 w 187"/>
                    <a:gd name="T9" fmla="*/ 17 h 166"/>
                    <a:gd name="T10" fmla="*/ 149 w 187"/>
                    <a:gd name="T11" fmla="*/ 37 h 166"/>
                    <a:gd name="T12" fmla="*/ 138 w 187"/>
                    <a:gd name="T13" fmla="*/ 35 h 166"/>
                    <a:gd name="T14" fmla="*/ 130 w 187"/>
                    <a:gd name="T15" fmla="*/ 35 h 166"/>
                    <a:gd name="T16" fmla="*/ 109 w 187"/>
                    <a:gd name="T17" fmla="*/ 4 h 166"/>
                    <a:gd name="T18" fmla="*/ 118 w 187"/>
                    <a:gd name="T19" fmla="*/ 37 h 166"/>
                    <a:gd name="T20" fmla="*/ 109 w 187"/>
                    <a:gd name="T21" fmla="*/ 36 h 166"/>
                    <a:gd name="T22" fmla="*/ 97 w 187"/>
                    <a:gd name="T23" fmla="*/ 38 h 166"/>
                    <a:gd name="T24" fmla="*/ 90 w 187"/>
                    <a:gd name="T25" fmla="*/ 18 h 166"/>
                    <a:gd name="T26" fmla="*/ 80 w 187"/>
                    <a:gd name="T27" fmla="*/ 34 h 166"/>
                    <a:gd name="T28" fmla="*/ 77 w 187"/>
                    <a:gd name="T29" fmla="*/ 47 h 166"/>
                    <a:gd name="T30" fmla="*/ 65 w 187"/>
                    <a:gd name="T31" fmla="*/ 57 h 166"/>
                    <a:gd name="T32" fmla="*/ 58 w 187"/>
                    <a:gd name="T33" fmla="*/ 62 h 166"/>
                    <a:gd name="T34" fmla="*/ 32 w 187"/>
                    <a:gd name="T35" fmla="*/ 70 h 166"/>
                    <a:gd name="T36" fmla="*/ 46 w 187"/>
                    <a:gd name="T37" fmla="*/ 74 h 166"/>
                    <a:gd name="T38" fmla="*/ 35 w 187"/>
                    <a:gd name="T39" fmla="*/ 84 h 166"/>
                    <a:gd name="T40" fmla="*/ 29 w 187"/>
                    <a:gd name="T41" fmla="*/ 93 h 166"/>
                    <a:gd name="T42" fmla="*/ 0 w 187"/>
                    <a:gd name="T43" fmla="*/ 105 h 166"/>
                    <a:gd name="T44" fmla="*/ 29 w 187"/>
                    <a:gd name="T45" fmla="*/ 105 h 166"/>
                    <a:gd name="T46" fmla="*/ 22 w 187"/>
                    <a:gd name="T47" fmla="*/ 126 h 166"/>
                    <a:gd name="T48" fmla="*/ 37 w 187"/>
                    <a:gd name="T49" fmla="*/ 128 h 166"/>
                    <a:gd name="T50" fmla="*/ 39 w 187"/>
                    <a:gd name="T51" fmla="*/ 115 h 166"/>
                    <a:gd name="T52" fmla="*/ 45 w 187"/>
                    <a:gd name="T53" fmla="*/ 101 h 166"/>
                    <a:gd name="T54" fmla="*/ 56 w 187"/>
                    <a:gd name="T55" fmla="*/ 88 h 166"/>
                    <a:gd name="T56" fmla="*/ 71 w 187"/>
                    <a:gd name="T57" fmla="*/ 76 h 166"/>
                    <a:gd name="T58" fmla="*/ 89 w 187"/>
                    <a:gd name="T59" fmla="*/ 66 h 166"/>
                    <a:gd name="T60" fmla="*/ 105 w 187"/>
                    <a:gd name="T61" fmla="*/ 59 h 166"/>
                    <a:gd name="T62" fmla="*/ 120 w 187"/>
                    <a:gd name="T63" fmla="*/ 55 h 166"/>
                    <a:gd name="T64" fmla="*/ 134 w 187"/>
                    <a:gd name="T65" fmla="*/ 55 h 166"/>
                    <a:gd name="T66" fmla="*/ 147 w 187"/>
                    <a:gd name="T67" fmla="*/ 57 h 166"/>
                    <a:gd name="T68" fmla="*/ 157 w 187"/>
                    <a:gd name="T69" fmla="*/ 61 h 166"/>
                    <a:gd name="T70" fmla="*/ 163 w 187"/>
                    <a:gd name="T71" fmla="*/ 65 h 166"/>
                    <a:gd name="T72" fmla="*/ 166 w 187"/>
                    <a:gd name="T73" fmla="*/ 69 h 166"/>
                    <a:gd name="T74" fmla="*/ 168 w 187"/>
                    <a:gd name="T75" fmla="*/ 74 h 166"/>
                    <a:gd name="T76" fmla="*/ 169 w 187"/>
                    <a:gd name="T77" fmla="*/ 86 h 166"/>
                    <a:gd name="T78" fmla="*/ 165 w 187"/>
                    <a:gd name="T79" fmla="*/ 101 h 166"/>
                    <a:gd name="T80" fmla="*/ 155 w 187"/>
                    <a:gd name="T81" fmla="*/ 115 h 166"/>
                    <a:gd name="T82" fmla="*/ 142 w 187"/>
                    <a:gd name="T83" fmla="*/ 128 h 166"/>
                    <a:gd name="T84" fmla="*/ 124 w 187"/>
                    <a:gd name="T85" fmla="*/ 140 h 166"/>
                    <a:gd name="T86" fmla="*/ 105 w 187"/>
                    <a:gd name="T87" fmla="*/ 148 h 166"/>
                    <a:gd name="T88" fmla="*/ 87 w 187"/>
                    <a:gd name="T89" fmla="*/ 153 h 166"/>
                    <a:gd name="T90" fmla="*/ 70 w 187"/>
                    <a:gd name="T91" fmla="*/ 154 h 166"/>
                    <a:gd name="T92" fmla="*/ 56 w 187"/>
                    <a:gd name="T93" fmla="*/ 152 h 166"/>
                    <a:gd name="T94" fmla="*/ 46 w 187"/>
                    <a:gd name="T95" fmla="*/ 146 h 166"/>
                    <a:gd name="T96" fmla="*/ 22 w 187"/>
                    <a:gd name="T97" fmla="*/ 140 h 166"/>
                    <a:gd name="T98" fmla="*/ 23 w 187"/>
                    <a:gd name="T99" fmla="*/ 142 h 166"/>
                    <a:gd name="T100" fmla="*/ 29 w 187"/>
                    <a:gd name="T101" fmla="*/ 152 h 166"/>
                    <a:gd name="T102" fmla="*/ 42 w 187"/>
                    <a:gd name="T103" fmla="*/ 161 h 166"/>
                    <a:gd name="T104" fmla="*/ 60 w 187"/>
                    <a:gd name="T105" fmla="*/ 165 h 166"/>
                    <a:gd name="T106" fmla="*/ 82 w 187"/>
                    <a:gd name="T107" fmla="*/ 165 h 166"/>
                    <a:gd name="T108" fmla="*/ 106 w 187"/>
                    <a:gd name="T109" fmla="*/ 159 h 166"/>
                    <a:gd name="T110" fmla="*/ 131 w 187"/>
                    <a:gd name="T111" fmla="*/ 148 h 166"/>
                    <a:gd name="T112" fmla="*/ 153 w 187"/>
                    <a:gd name="T113" fmla="*/ 134 h 166"/>
                    <a:gd name="T114" fmla="*/ 170 w 187"/>
                    <a:gd name="T115" fmla="*/ 117 h 166"/>
                    <a:gd name="T116" fmla="*/ 182 w 187"/>
                    <a:gd name="T117" fmla="*/ 99 h 166"/>
                    <a:gd name="T118" fmla="*/ 187 w 187"/>
                    <a:gd name="T119" fmla="*/ 81 h 166"/>
                    <a:gd name="T120" fmla="*/ 185 w 187"/>
                    <a:gd name="T121" fmla="*/ 65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2" name="Freeform 382"/>
                <p:cNvSpPr>
                  <a:spLocks/>
                </p:cNvSpPr>
                <p:nvPr/>
              </p:nvSpPr>
              <p:spPr bwMode="auto">
                <a:xfrm>
                  <a:off x="751" y="2235"/>
                  <a:ext cx="19" cy="7"/>
                </a:xfrm>
                <a:custGeom>
                  <a:avLst/>
                  <a:gdLst>
                    <a:gd name="T0" fmla="*/ 17 w 19"/>
                    <a:gd name="T1" fmla="*/ 4 h 7"/>
                    <a:gd name="T2" fmla="*/ 16 w 19"/>
                    <a:gd name="T3" fmla="*/ 3 h 7"/>
                    <a:gd name="T4" fmla="*/ 16 w 19"/>
                    <a:gd name="T5" fmla="*/ 2 h 7"/>
                    <a:gd name="T6" fmla="*/ 16 w 19"/>
                    <a:gd name="T7" fmla="*/ 2 h 7"/>
                    <a:gd name="T8" fmla="*/ 16 w 19"/>
                    <a:gd name="T9" fmla="*/ 0 h 7"/>
                    <a:gd name="T10" fmla="*/ 0 w 19"/>
                    <a:gd name="T11" fmla="*/ 0 h 7"/>
                    <a:gd name="T12" fmla="*/ 0 w 19"/>
                    <a:gd name="T13" fmla="*/ 2 h 7"/>
                    <a:gd name="T14" fmla="*/ 0 w 19"/>
                    <a:gd name="T15" fmla="*/ 4 h 7"/>
                    <a:gd name="T16" fmla="*/ 1 w 19"/>
                    <a:gd name="T17" fmla="*/ 6 h 7"/>
                    <a:gd name="T18" fmla="*/ 1 w 19"/>
                    <a:gd name="T19" fmla="*/ 7 h 7"/>
                    <a:gd name="T20" fmla="*/ 19 w 19"/>
                    <a:gd name="T21" fmla="*/ 7 h 7"/>
                    <a:gd name="T22" fmla="*/ 18 w 19"/>
                    <a:gd name="T23" fmla="*/ 6 h 7"/>
                    <a:gd name="T24" fmla="*/ 18 w 19"/>
                    <a:gd name="T25" fmla="*/ 6 h 7"/>
                    <a:gd name="T26" fmla="*/ 17 w 19"/>
                    <a:gd name="T27" fmla="*/ 5 h 7"/>
                    <a:gd name="T28" fmla="*/ 17 w 19"/>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3" name="Freeform 383"/>
                <p:cNvSpPr>
                  <a:spLocks/>
                </p:cNvSpPr>
                <p:nvPr/>
              </p:nvSpPr>
              <p:spPr bwMode="auto">
                <a:xfrm>
                  <a:off x="982" y="2240"/>
                  <a:ext cx="38" cy="26"/>
                </a:xfrm>
                <a:custGeom>
                  <a:avLst/>
                  <a:gdLst>
                    <a:gd name="T0" fmla="*/ 17 w 38"/>
                    <a:gd name="T1" fmla="*/ 20 h 26"/>
                    <a:gd name="T2" fmla="*/ 13 w 38"/>
                    <a:gd name="T3" fmla="*/ 18 h 26"/>
                    <a:gd name="T4" fmla="*/ 10 w 38"/>
                    <a:gd name="T5" fmla="*/ 16 h 26"/>
                    <a:gd name="T6" fmla="*/ 9 w 38"/>
                    <a:gd name="T7" fmla="*/ 14 h 26"/>
                    <a:gd name="T8" fmla="*/ 8 w 38"/>
                    <a:gd name="T9" fmla="*/ 12 h 26"/>
                    <a:gd name="T10" fmla="*/ 9 w 38"/>
                    <a:gd name="T11" fmla="*/ 10 h 26"/>
                    <a:gd name="T12" fmla="*/ 11 w 38"/>
                    <a:gd name="T13" fmla="*/ 8 h 26"/>
                    <a:gd name="T14" fmla="*/ 13 w 38"/>
                    <a:gd name="T15" fmla="*/ 7 h 26"/>
                    <a:gd name="T16" fmla="*/ 14 w 38"/>
                    <a:gd name="T17" fmla="*/ 6 h 26"/>
                    <a:gd name="T18" fmla="*/ 17 w 38"/>
                    <a:gd name="T19" fmla="*/ 6 h 26"/>
                    <a:gd name="T20" fmla="*/ 19 w 38"/>
                    <a:gd name="T21" fmla="*/ 5 h 26"/>
                    <a:gd name="T22" fmla="*/ 23 w 38"/>
                    <a:gd name="T23" fmla="*/ 6 h 26"/>
                    <a:gd name="T24" fmla="*/ 26 w 38"/>
                    <a:gd name="T25" fmla="*/ 7 h 26"/>
                    <a:gd name="T26" fmla="*/ 28 w 38"/>
                    <a:gd name="T27" fmla="*/ 9 h 26"/>
                    <a:gd name="T28" fmla="*/ 30 w 38"/>
                    <a:gd name="T29" fmla="*/ 12 h 26"/>
                    <a:gd name="T30" fmla="*/ 38 w 38"/>
                    <a:gd name="T31" fmla="*/ 9 h 26"/>
                    <a:gd name="T32" fmla="*/ 35 w 38"/>
                    <a:gd name="T33" fmla="*/ 5 h 26"/>
                    <a:gd name="T34" fmla="*/ 30 w 38"/>
                    <a:gd name="T35" fmla="*/ 1 h 26"/>
                    <a:gd name="T36" fmla="*/ 23 w 38"/>
                    <a:gd name="T37" fmla="*/ 0 h 26"/>
                    <a:gd name="T38" fmla="*/ 16 w 38"/>
                    <a:gd name="T39" fmla="*/ 0 h 26"/>
                    <a:gd name="T40" fmla="*/ 10 w 38"/>
                    <a:gd name="T41" fmla="*/ 1 h 26"/>
                    <a:gd name="T42" fmla="*/ 6 w 38"/>
                    <a:gd name="T43" fmla="*/ 3 h 26"/>
                    <a:gd name="T44" fmla="*/ 2 w 38"/>
                    <a:gd name="T45" fmla="*/ 7 h 26"/>
                    <a:gd name="T46" fmla="*/ 1 w 38"/>
                    <a:gd name="T47" fmla="*/ 9 h 26"/>
                    <a:gd name="T48" fmla="*/ 0 w 38"/>
                    <a:gd name="T49" fmla="*/ 11 h 26"/>
                    <a:gd name="T50" fmla="*/ 0 w 38"/>
                    <a:gd name="T51" fmla="*/ 13 h 26"/>
                    <a:gd name="T52" fmla="*/ 1 w 38"/>
                    <a:gd name="T53" fmla="*/ 18 h 26"/>
                    <a:gd name="T54" fmla="*/ 5 w 38"/>
                    <a:gd name="T55" fmla="*/ 22 h 26"/>
                    <a:gd name="T56" fmla="*/ 12 w 38"/>
                    <a:gd name="T57" fmla="*/ 24 h 26"/>
                    <a:gd name="T58" fmla="*/ 19 w 38"/>
                    <a:gd name="T59" fmla="*/ 26 h 26"/>
                    <a:gd name="T60" fmla="*/ 25 w 38"/>
                    <a:gd name="T61" fmla="*/ 25 h 26"/>
                    <a:gd name="T62" fmla="*/ 30 w 38"/>
                    <a:gd name="T63" fmla="*/ 23 h 26"/>
                    <a:gd name="T64" fmla="*/ 35 w 38"/>
                    <a:gd name="T65" fmla="*/ 20 h 26"/>
                    <a:gd name="T66" fmla="*/ 37 w 38"/>
                    <a:gd name="T67" fmla="*/ 17 h 26"/>
                    <a:gd name="T68" fmla="*/ 27 w 38"/>
                    <a:gd name="T69" fmla="*/ 17 h 26"/>
                    <a:gd name="T70" fmla="*/ 25 w 38"/>
                    <a:gd name="T71" fmla="*/ 18 h 26"/>
                    <a:gd name="T72" fmla="*/ 23 w 38"/>
                    <a:gd name="T73" fmla="*/ 19 h 26"/>
                    <a:gd name="T74" fmla="*/ 20 w 38"/>
                    <a:gd name="T75" fmla="*/ 2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4" name="Freeform 384"/>
                <p:cNvSpPr>
                  <a:spLocks/>
                </p:cNvSpPr>
                <p:nvPr/>
              </p:nvSpPr>
              <p:spPr bwMode="auto">
                <a:xfrm>
                  <a:off x="1010" y="2252"/>
                  <a:ext cx="11" cy="5"/>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3 h 5"/>
                    <a:gd name="T14" fmla="*/ 1 w 11"/>
                    <a:gd name="T15" fmla="*/ 4 h 5"/>
                    <a:gd name="T16" fmla="*/ 0 w 11"/>
                    <a:gd name="T17" fmla="*/ 5 h 5"/>
                    <a:gd name="T18" fmla="*/ 10 w 11"/>
                    <a:gd name="T19" fmla="*/ 5 h 5"/>
                    <a:gd name="T20" fmla="*/ 10 w 11"/>
                    <a:gd name="T21" fmla="*/ 4 h 5"/>
                    <a:gd name="T22" fmla="*/ 11 w 11"/>
                    <a:gd name="T23" fmla="*/ 3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5" name="Freeform 385"/>
                <p:cNvSpPr>
                  <a:spLocks/>
                </p:cNvSpPr>
                <p:nvPr/>
              </p:nvSpPr>
              <p:spPr bwMode="auto">
                <a:xfrm>
                  <a:off x="505" y="2258"/>
                  <a:ext cx="43" cy="27"/>
                </a:xfrm>
                <a:custGeom>
                  <a:avLst/>
                  <a:gdLst>
                    <a:gd name="T0" fmla="*/ 33 w 43"/>
                    <a:gd name="T1" fmla="*/ 15 h 27"/>
                    <a:gd name="T2" fmla="*/ 32 w 43"/>
                    <a:gd name="T3" fmla="*/ 18 h 27"/>
                    <a:gd name="T4" fmla="*/ 28 w 43"/>
                    <a:gd name="T5" fmla="*/ 20 h 27"/>
                    <a:gd name="T6" fmla="*/ 24 w 43"/>
                    <a:gd name="T7" fmla="*/ 21 h 27"/>
                    <a:gd name="T8" fmla="*/ 19 w 43"/>
                    <a:gd name="T9" fmla="*/ 21 h 27"/>
                    <a:gd name="T10" fmla="*/ 15 w 43"/>
                    <a:gd name="T11" fmla="*/ 20 h 27"/>
                    <a:gd name="T12" fmla="*/ 12 w 43"/>
                    <a:gd name="T13" fmla="*/ 18 h 27"/>
                    <a:gd name="T14" fmla="*/ 10 w 43"/>
                    <a:gd name="T15" fmla="*/ 15 h 27"/>
                    <a:gd name="T16" fmla="*/ 10 w 43"/>
                    <a:gd name="T17" fmla="*/ 13 h 27"/>
                    <a:gd name="T18" fmla="*/ 11 w 43"/>
                    <a:gd name="T19" fmla="*/ 11 h 27"/>
                    <a:gd name="T20" fmla="*/ 13 w 43"/>
                    <a:gd name="T21" fmla="*/ 9 h 27"/>
                    <a:gd name="T22" fmla="*/ 14 w 43"/>
                    <a:gd name="T23" fmla="*/ 7 h 27"/>
                    <a:gd name="T24" fmla="*/ 17 w 43"/>
                    <a:gd name="T25" fmla="*/ 7 h 27"/>
                    <a:gd name="T26" fmla="*/ 19 w 43"/>
                    <a:gd name="T27" fmla="*/ 6 h 27"/>
                    <a:gd name="T28" fmla="*/ 21 w 43"/>
                    <a:gd name="T29" fmla="*/ 6 h 27"/>
                    <a:gd name="T30" fmla="*/ 24 w 43"/>
                    <a:gd name="T31" fmla="*/ 6 h 27"/>
                    <a:gd name="T32" fmla="*/ 27 w 43"/>
                    <a:gd name="T33" fmla="*/ 6 h 27"/>
                    <a:gd name="T34" fmla="*/ 29 w 43"/>
                    <a:gd name="T35" fmla="*/ 7 h 27"/>
                    <a:gd name="T36" fmla="*/ 31 w 43"/>
                    <a:gd name="T37" fmla="*/ 8 h 27"/>
                    <a:gd name="T38" fmla="*/ 40 w 43"/>
                    <a:gd name="T39" fmla="*/ 6 h 27"/>
                    <a:gd name="T40" fmla="*/ 36 w 43"/>
                    <a:gd name="T41" fmla="*/ 3 h 27"/>
                    <a:gd name="T42" fmla="*/ 31 w 43"/>
                    <a:gd name="T43" fmla="*/ 1 h 27"/>
                    <a:gd name="T44" fmla="*/ 25 w 43"/>
                    <a:gd name="T45" fmla="*/ 0 h 27"/>
                    <a:gd name="T46" fmla="*/ 18 w 43"/>
                    <a:gd name="T47" fmla="*/ 0 h 27"/>
                    <a:gd name="T48" fmla="*/ 12 w 43"/>
                    <a:gd name="T49" fmla="*/ 1 h 27"/>
                    <a:gd name="T50" fmla="*/ 7 w 43"/>
                    <a:gd name="T51" fmla="*/ 4 h 27"/>
                    <a:gd name="T52" fmla="*/ 3 w 43"/>
                    <a:gd name="T53" fmla="*/ 7 h 27"/>
                    <a:gd name="T54" fmla="*/ 1 w 43"/>
                    <a:gd name="T55" fmla="*/ 10 h 27"/>
                    <a:gd name="T56" fmla="*/ 0 w 43"/>
                    <a:gd name="T57" fmla="*/ 12 h 27"/>
                    <a:gd name="T58" fmla="*/ 0 w 43"/>
                    <a:gd name="T59" fmla="*/ 14 h 27"/>
                    <a:gd name="T60" fmla="*/ 2 w 43"/>
                    <a:gd name="T61" fmla="*/ 19 h 27"/>
                    <a:gd name="T62" fmla="*/ 7 w 43"/>
                    <a:gd name="T63" fmla="*/ 23 h 27"/>
                    <a:gd name="T64" fmla="*/ 13 w 43"/>
                    <a:gd name="T65" fmla="*/ 26 h 27"/>
                    <a:gd name="T66" fmla="*/ 21 w 43"/>
                    <a:gd name="T67" fmla="*/ 27 h 27"/>
                    <a:gd name="T68" fmla="*/ 30 w 43"/>
                    <a:gd name="T69" fmla="*/ 26 h 27"/>
                    <a:gd name="T70" fmla="*/ 37 w 43"/>
                    <a:gd name="T71" fmla="*/ 23 h 27"/>
                    <a:gd name="T72" fmla="*/ 41 w 43"/>
                    <a:gd name="T73" fmla="*/ 19 h 27"/>
                    <a:gd name="T74" fmla="*/ 43 w 43"/>
                    <a:gd name="T75" fmla="*/ 14 h 27"/>
                    <a:gd name="T76" fmla="*/ 43 w 43"/>
                    <a:gd name="T77" fmla="*/ 12 h 27"/>
                    <a:gd name="T78" fmla="*/ 43 w 43"/>
                    <a:gd name="T79" fmla="*/ 12 h 27"/>
                    <a:gd name="T80" fmla="*/ 34 w 43"/>
                    <a:gd name="T81" fmla="*/ 12 h 27"/>
                    <a:gd name="T82" fmla="*/ 34 w 43"/>
                    <a:gd name="T83" fmla="*/ 13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6" name="Freeform 386"/>
                <p:cNvSpPr>
                  <a:spLocks/>
                </p:cNvSpPr>
                <p:nvPr/>
              </p:nvSpPr>
              <p:spPr bwMode="auto">
                <a:xfrm>
                  <a:off x="536" y="2266"/>
                  <a:ext cx="13" cy="3"/>
                </a:xfrm>
                <a:custGeom>
                  <a:avLst/>
                  <a:gdLst>
                    <a:gd name="T0" fmla="*/ 0 w 13"/>
                    <a:gd name="T1" fmla="*/ 0 h 3"/>
                    <a:gd name="T2" fmla="*/ 1 w 13"/>
                    <a:gd name="T3" fmla="*/ 1 h 3"/>
                    <a:gd name="T4" fmla="*/ 2 w 13"/>
                    <a:gd name="T5" fmla="*/ 2 h 3"/>
                    <a:gd name="T6" fmla="*/ 2 w 13"/>
                    <a:gd name="T7" fmla="*/ 2 h 3"/>
                    <a:gd name="T8" fmla="*/ 3 w 13"/>
                    <a:gd name="T9" fmla="*/ 3 h 3"/>
                    <a:gd name="T10" fmla="*/ 13 w 13"/>
                    <a:gd name="T11" fmla="*/ 3 h 3"/>
                    <a:gd name="T12" fmla="*/ 13 w 13"/>
                    <a:gd name="T13" fmla="*/ 2 h 3"/>
                    <a:gd name="T14" fmla="*/ 12 w 13"/>
                    <a:gd name="T15" fmla="*/ 2 h 3"/>
                    <a:gd name="T16" fmla="*/ 12 w 13"/>
                    <a:gd name="T17" fmla="*/ 1 h 3"/>
                    <a:gd name="T18" fmla="*/ 12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7" name="Freeform 387"/>
                <p:cNvSpPr>
                  <a:spLocks/>
                </p:cNvSpPr>
                <p:nvPr/>
              </p:nvSpPr>
              <p:spPr bwMode="auto">
                <a:xfrm>
                  <a:off x="600" y="2249"/>
                  <a:ext cx="44" cy="28"/>
                </a:xfrm>
                <a:custGeom>
                  <a:avLst/>
                  <a:gdLst>
                    <a:gd name="T0" fmla="*/ 34 w 44"/>
                    <a:gd name="T1" fmla="*/ 15 h 28"/>
                    <a:gd name="T2" fmla="*/ 32 w 44"/>
                    <a:gd name="T3" fmla="*/ 18 h 28"/>
                    <a:gd name="T4" fmla="*/ 29 w 44"/>
                    <a:gd name="T5" fmla="*/ 21 h 28"/>
                    <a:gd name="T6" fmla="*/ 25 w 44"/>
                    <a:gd name="T7" fmla="*/ 21 h 28"/>
                    <a:gd name="T8" fmla="*/ 20 w 44"/>
                    <a:gd name="T9" fmla="*/ 21 h 28"/>
                    <a:gd name="T10" fmla="*/ 16 w 44"/>
                    <a:gd name="T11" fmla="*/ 21 h 28"/>
                    <a:gd name="T12" fmla="*/ 12 w 44"/>
                    <a:gd name="T13" fmla="*/ 18 h 28"/>
                    <a:gd name="T14" fmla="*/ 10 w 44"/>
                    <a:gd name="T15" fmla="*/ 15 h 28"/>
                    <a:gd name="T16" fmla="*/ 10 w 44"/>
                    <a:gd name="T17" fmla="*/ 14 h 28"/>
                    <a:gd name="T18" fmla="*/ 11 w 44"/>
                    <a:gd name="T19" fmla="*/ 11 h 28"/>
                    <a:gd name="T20" fmla="*/ 13 w 44"/>
                    <a:gd name="T21" fmla="*/ 9 h 28"/>
                    <a:gd name="T22" fmla="*/ 15 w 44"/>
                    <a:gd name="T23" fmla="*/ 8 h 28"/>
                    <a:gd name="T24" fmla="*/ 17 w 44"/>
                    <a:gd name="T25" fmla="*/ 7 h 28"/>
                    <a:gd name="T26" fmla="*/ 20 w 44"/>
                    <a:gd name="T27" fmla="*/ 7 h 28"/>
                    <a:gd name="T28" fmla="*/ 22 w 44"/>
                    <a:gd name="T29" fmla="*/ 6 h 28"/>
                    <a:gd name="T30" fmla="*/ 26 w 44"/>
                    <a:gd name="T31" fmla="*/ 7 h 28"/>
                    <a:gd name="T32" fmla="*/ 29 w 44"/>
                    <a:gd name="T33" fmla="*/ 8 h 28"/>
                    <a:gd name="T34" fmla="*/ 31 w 44"/>
                    <a:gd name="T35" fmla="*/ 9 h 28"/>
                    <a:gd name="T36" fmla="*/ 33 w 44"/>
                    <a:gd name="T37" fmla="*/ 11 h 28"/>
                    <a:gd name="T38" fmla="*/ 43 w 44"/>
                    <a:gd name="T39" fmla="*/ 9 h 28"/>
                    <a:gd name="T40" fmla="*/ 38 w 44"/>
                    <a:gd name="T41" fmla="*/ 5 h 28"/>
                    <a:gd name="T42" fmla="*/ 33 w 44"/>
                    <a:gd name="T43" fmla="*/ 2 h 28"/>
                    <a:gd name="T44" fmla="*/ 26 w 44"/>
                    <a:gd name="T45" fmla="*/ 0 h 28"/>
                    <a:gd name="T46" fmla="*/ 19 w 44"/>
                    <a:gd name="T47" fmla="*/ 0 h 28"/>
                    <a:gd name="T48" fmla="*/ 13 w 44"/>
                    <a:gd name="T49" fmla="*/ 2 h 28"/>
                    <a:gd name="T50" fmla="*/ 7 w 44"/>
                    <a:gd name="T51" fmla="*/ 4 h 28"/>
                    <a:gd name="T52" fmla="*/ 3 w 44"/>
                    <a:gd name="T53" fmla="*/ 7 h 28"/>
                    <a:gd name="T54" fmla="*/ 1 w 44"/>
                    <a:gd name="T55" fmla="*/ 10 h 28"/>
                    <a:gd name="T56" fmla="*/ 0 w 44"/>
                    <a:gd name="T57" fmla="*/ 12 h 28"/>
                    <a:gd name="T58" fmla="*/ 0 w 44"/>
                    <a:gd name="T59" fmla="*/ 14 h 28"/>
                    <a:gd name="T60" fmla="*/ 2 w 44"/>
                    <a:gd name="T61" fmla="*/ 19 h 28"/>
                    <a:gd name="T62" fmla="*/ 7 w 44"/>
                    <a:gd name="T63" fmla="*/ 24 h 28"/>
                    <a:gd name="T64" fmla="*/ 14 w 44"/>
                    <a:gd name="T65" fmla="*/ 27 h 28"/>
                    <a:gd name="T66" fmla="*/ 22 w 44"/>
                    <a:gd name="T67" fmla="*/ 28 h 28"/>
                    <a:gd name="T68" fmla="*/ 31 w 44"/>
                    <a:gd name="T69" fmla="*/ 27 h 28"/>
                    <a:gd name="T70" fmla="*/ 38 w 44"/>
                    <a:gd name="T71" fmla="*/ 24 h 28"/>
                    <a:gd name="T72" fmla="*/ 43 w 44"/>
                    <a:gd name="T73" fmla="*/ 19 h 28"/>
                    <a:gd name="T74" fmla="*/ 44 w 44"/>
                    <a:gd name="T75" fmla="*/ 14 h 28"/>
                    <a:gd name="T76" fmla="*/ 44 w 44"/>
                    <a:gd name="T77" fmla="*/ 13 h 28"/>
                    <a:gd name="T78" fmla="*/ 34 w 44"/>
                    <a:gd name="T79" fmla="*/ 13 h 28"/>
                    <a:gd name="T80" fmla="*/ 34 w 44"/>
                    <a:gd name="T81" fmla="*/ 14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8" name="Freeform 388"/>
                <p:cNvSpPr>
                  <a:spLocks/>
                </p:cNvSpPr>
                <p:nvPr/>
              </p:nvSpPr>
              <p:spPr bwMode="auto">
                <a:xfrm>
                  <a:off x="634" y="2259"/>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89" name="Freeform 389"/>
                <p:cNvSpPr>
                  <a:spLocks/>
                </p:cNvSpPr>
                <p:nvPr/>
              </p:nvSpPr>
              <p:spPr bwMode="auto">
                <a:xfrm>
                  <a:off x="619" y="2154"/>
                  <a:ext cx="65" cy="79"/>
                </a:xfrm>
                <a:custGeom>
                  <a:avLst/>
                  <a:gdLst>
                    <a:gd name="T0" fmla="*/ 26 w 65"/>
                    <a:gd name="T1" fmla="*/ 1 h 79"/>
                    <a:gd name="T2" fmla="*/ 16 w 65"/>
                    <a:gd name="T3" fmla="*/ 6 h 79"/>
                    <a:gd name="T4" fmla="*/ 8 w 65"/>
                    <a:gd name="T5" fmla="*/ 15 h 79"/>
                    <a:gd name="T6" fmla="*/ 2 w 65"/>
                    <a:gd name="T7" fmla="*/ 27 h 79"/>
                    <a:gd name="T8" fmla="*/ 11 w 65"/>
                    <a:gd name="T9" fmla="*/ 34 h 79"/>
                    <a:gd name="T10" fmla="*/ 14 w 65"/>
                    <a:gd name="T11" fmla="*/ 25 h 79"/>
                    <a:gd name="T12" fmla="*/ 19 w 65"/>
                    <a:gd name="T13" fmla="*/ 19 h 79"/>
                    <a:gd name="T14" fmla="*/ 25 w 65"/>
                    <a:gd name="T15" fmla="*/ 14 h 79"/>
                    <a:gd name="T16" fmla="*/ 33 w 65"/>
                    <a:gd name="T17" fmla="*/ 13 h 79"/>
                    <a:gd name="T18" fmla="*/ 42 w 65"/>
                    <a:gd name="T19" fmla="*/ 15 h 79"/>
                    <a:gd name="T20" fmla="*/ 49 w 65"/>
                    <a:gd name="T21" fmla="*/ 20 h 79"/>
                    <a:gd name="T22" fmla="*/ 54 w 65"/>
                    <a:gd name="T23" fmla="*/ 29 h 79"/>
                    <a:gd name="T24" fmla="*/ 55 w 65"/>
                    <a:gd name="T25" fmla="*/ 40 h 79"/>
                    <a:gd name="T26" fmla="*/ 54 w 65"/>
                    <a:gd name="T27" fmla="*/ 51 h 79"/>
                    <a:gd name="T28" fmla="*/ 49 w 65"/>
                    <a:gd name="T29" fmla="*/ 60 h 79"/>
                    <a:gd name="T30" fmla="*/ 42 w 65"/>
                    <a:gd name="T31" fmla="*/ 65 h 79"/>
                    <a:gd name="T32" fmla="*/ 33 w 65"/>
                    <a:gd name="T33" fmla="*/ 68 h 79"/>
                    <a:gd name="T34" fmla="*/ 25 w 65"/>
                    <a:gd name="T35" fmla="*/ 65 h 79"/>
                    <a:gd name="T36" fmla="*/ 17 w 65"/>
                    <a:gd name="T37" fmla="*/ 60 h 79"/>
                    <a:gd name="T38" fmla="*/ 12 w 65"/>
                    <a:gd name="T39" fmla="*/ 52 h 79"/>
                    <a:gd name="T40" fmla="*/ 10 w 65"/>
                    <a:gd name="T41" fmla="*/ 41 h 79"/>
                    <a:gd name="T42" fmla="*/ 1 w 65"/>
                    <a:gd name="T43" fmla="*/ 49 h 79"/>
                    <a:gd name="T44" fmla="*/ 6 w 65"/>
                    <a:gd name="T45" fmla="*/ 62 h 79"/>
                    <a:gd name="T46" fmla="*/ 15 w 65"/>
                    <a:gd name="T47" fmla="*/ 73 h 79"/>
                    <a:gd name="T48" fmla="*/ 26 w 65"/>
                    <a:gd name="T49" fmla="*/ 78 h 79"/>
                    <a:gd name="T50" fmla="*/ 39 w 65"/>
                    <a:gd name="T51" fmla="*/ 78 h 79"/>
                    <a:gd name="T52" fmla="*/ 50 w 65"/>
                    <a:gd name="T53" fmla="*/ 72 h 79"/>
                    <a:gd name="T54" fmla="*/ 59 w 65"/>
                    <a:gd name="T55" fmla="*/ 62 h 79"/>
                    <a:gd name="T56" fmla="*/ 64 w 65"/>
                    <a:gd name="T57" fmla="*/ 48 h 79"/>
                    <a:gd name="T58" fmla="*/ 64 w 65"/>
                    <a:gd name="T59" fmla="*/ 31 h 79"/>
                    <a:gd name="T60" fmla="*/ 59 w 65"/>
                    <a:gd name="T61" fmla="*/ 17 h 79"/>
                    <a:gd name="T62" fmla="*/ 50 w 65"/>
                    <a:gd name="T63" fmla="*/ 7 h 79"/>
                    <a:gd name="T64" fmla="*/ 39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0" name="Freeform 390"/>
                <p:cNvSpPr>
                  <a:spLocks/>
                </p:cNvSpPr>
                <p:nvPr/>
              </p:nvSpPr>
              <p:spPr bwMode="auto">
                <a:xfrm>
                  <a:off x="619" y="2188"/>
                  <a:ext cx="11" cy="7"/>
                </a:xfrm>
                <a:custGeom>
                  <a:avLst/>
                  <a:gdLst>
                    <a:gd name="T0" fmla="*/ 10 w 11"/>
                    <a:gd name="T1" fmla="*/ 6 h 7"/>
                    <a:gd name="T2" fmla="*/ 10 w 11"/>
                    <a:gd name="T3" fmla="*/ 4 h 7"/>
                    <a:gd name="T4" fmla="*/ 10 w 11"/>
                    <a:gd name="T5" fmla="*/ 3 h 7"/>
                    <a:gd name="T6" fmla="*/ 10 w 11"/>
                    <a:gd name="T7" fmla="*/ 2 h 7"/>
                    <a:gd name="T8" fmla="*/ 11 w 11"/>
                    <a:gd name="T9" fmla="*/ 0 h 7"/>
                    <a:gd name="T10" fmla="*/ 1 w 11"/>
                    <a:gd name="T11" fmla="*/ 0 h 7"/>
                    <a:gd name="T12" fmla="*/ 1 w 11"/>
                    <a:gd name="T13" fmla="*/ 2 h 7"/>
                    <a:gd name="T14" fmla="*/ 1 w 11"/>
                    <a:gd name="T15" fmla="*/ 3 h 7"/>
                    <a:gd name="T16" fmla="*/ 0 w 11"/>
                    <a:gd name="T17" fmla="*/ 4 h 7"/>
                    <a:gd name="T18" fmla="*/ 0 w 11"/>
                    <a:gd name="T19" fmla="*/ 5 h 7"/>
                    <a:gd name="T20" fmla="*/ 0 w 11"/>
                    <a:gd name="T21" fmla="*/ 6 h 7"/>
                    <a:gd name="T22" fmla="*/ 0 w 11"/>
                    <a:gd name="T23" fmla="*/ 6 h 7"/>
                    <a:gd name="T24" fmla="*/ 0 w 11"/>
                    <a:gd name="T25" fmla="*/ 6 h 7"/>
                    <a:gd name="T26" fmla="*/ 0 w 11"/>
                    <a:gd name="T27" fmla="*/ 7 h 7"/>
                    <a:gd name="T28" fmla="*/ 10 w 11"/>
                    <a:gd name="T29" fmla="*/ 7 h 7"/>
                    <a:gd name="T30" fmla="*/ 10 w 11"/>
                    <a:gd name="T31" fmla="*/ 7 h 7"/>
                    <a:gd name="T32" fmla="*/ 10 w 11"/>
                    <a:gd name="T33" fmla="*/ 6 h 7"/>
                    <a:gd name="T34" fmla="*/ 10 w 11"/>
                    <a:gd name="T35" fmla="*/ 6 h 7"/>
                    <a:gd name="T36" fmla="*/ 10 w 11"/>
                    <a:gd name="T37" fmla="*/ 6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1" name="Freeform 391"/>
                <p:cNvSpPr>
                  <a:spLocks/>
                </p:cNvSpPr>
                <p:nvPr/>
              </p:nvSpPr>
              <p:spPr bwMode="auto">
                <a:xfrm>
                  <a:off x="633" y="2165"/>
                  <a:ext cx="21" cy="47"/>
                </a:xfrm>
                <a:custGeom>
                  <a:avLst/>
                  <a:gdLst>
                    <a:gd name="T0" fmla="*/ 17 w 21"/>
                    <a:gd name="T1" fmla="*/ 29 h 47"/>
                    <a:gd name="T2" fmla="*/ 17 w 21"/>
                    <a:gd name="T3" fmla="*/ 24 h 47"/>
                    <a:gd name="T4" fmla="*/ 17 w 21"/>
                    <a:gd name="T5" fmla="*/ 14 h 47"/>
                    <a:gd name="T6" fmla="*/ 17 w 21"/>
                    <a:gd name="T7" fmla="*/ 5 h 47"/>
                    <a:gd name="T8" fmla="*/ 17 w 21"/>
                    <a:gd name="T9" fmla="*/ 0 h 47"/>
                    <a:gd name="T10" fmla="*/ 20 w 21"/>
                    <a:gd name="T11" fmla="*/ 29 h 47"/>
                    <a:gd name="T12" fmla="*/ 21 w 21"/>
                    <a:gd name="T13" fmla="*/ 31 h 47"/>
                    <a:gd name="T14" fmla="*/ 0 w 21"/>
                    <a:gd name="T15" fmla="*/ 47 h 47"/>
                    <a:gd name="T16" fmla="*/ 17 w 21"/>
                    <a:gd name="T17" fmla="*/ 29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2" name="Freeform 392"/>
                <p:cNvSpPr>
                  <a:spLocks/>
                </p:cNvSpPr>
                <p:nvPr/>
              </p:nvSpPr>
              <p:spPr bwMode="auto">
                <a:xfrm>
                  <a:off x="624" y="2141"/>
                  <a:ext cx="21" cy="20"/>
                </a:xfrm>
                <a:custGeom>
                  <a:avLst/>
                  <a:gdLst>
                    <a:gd name="T0" fmla="*/ 0 w 21"/>
                    <a:gd name="T1" fmla="*/ 20 h 20"/>
                    <a:gd name="T2" fmla="*/ 0 w 21"/>
                    <a:gd name="T3" fmla="*/ 19 h 20"/>
                    <a:gd name="T4" fmla="*/ 0 w 21"/>
                    <a:gd name="T5" fmla="*/ 15 h 20"/>
                    <a:gd name="T6" fmla="*/ 1 w 21"/>
                    <a:gd name="T7" fmla="*/ 10 h 20"/>
                    <a:gd name="T8" fmla="*/ 3 w 21"/>
                    <a:gd name="T9" fmla="*/ 5 h 20"/>
                    <a:gd name="T10" fmla="*/ 5 w 21"/>
                    <a:gd name="T11" fmla="*/ 2 h 20"/>
                    <a:gd name="T12" fmla="*/ 9 w 21"/>
                    <a:gd name="T13" fmla="*/ 0 h 20"/>
                    <a:gd name="T14" fmla="*/ 14 w 21"/>
                    <a:gd name="T15" fmla="*/ 2 h 20"/>
                    <a:gd name="T16" fmla="*/ 21 w 21"/>
                    <a:gd name="T17" fmla="*/ 7 h 20"/>
                    <a:gd name="T18" fmla="*/ 21 w 21"/>
                    <a:gd name="T19" fmla="*/ 11 h 20"/>
                    <a:gd name="T20" fmla="*/ 21 w 21"/>
                    <a:gd name="T21" fmla="*/ 10 h 20"/>
                    <a:gd name="T22" fmla="*/ 19 w 21"/>
                    <a:gd name="T23" fmla="*/ 9 h 20"/>
                    <a:gd name="T24" fmla="*/ 17 w 21"/>
                    <a:gd name="T25" fmla="*/ 8 h 20"/>
                    <a:gd name="T26" fmla="*/ 15 w 21"/>
                    <a:gd name="T27" fmla="*/ 6 h 20"/>
                    <a:gd name="T28" fmla="*/ 12 w 21"/>
                    <a:gd name="T29" fmla="*/ 5 h 20"/>
                    <a:gd name="T30" fmla="*/ 10 w 21"/>
                    <a:gd name="T31" fmla="*/ 5 h 20"/>
                    <a:gd name="T32" fmla="*/ 7 w 21"/>
                    <a:gd name="T33" fmla="*/ 7 h 20"/>
                    <a:gd name="T34" fmla="*/ 5 w 21"/>
                    <a:gd name="T35" fmla="*/ 9 h 20"/>
                    <a:gd name="T36" fmla="*/ 0 w 21"/>
                    <a:gd name="T37" fmla="*/ 2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3" name="Freeform 393"/>
                <p:cNvSpPr>
                  <a:spLocks/>
                </p:cNvSpPr>
                <p:nvPr/>
              </p:nvSpPr>
              <p:spPr bwMode="auto">
                <a:xfrm>
                  <a:off x="624" y="2149"/>
                  <a:ext cx="22" cy="10"/>
                </a:xfrm>
                <a:custGeom>
                  <a:avLst/>
                  <a:gdLst>
                    <a:gd name="T0" fmla="*/ 0 w 22"/>
                    <a:gd name="T1" fmla="*/ 6 h 10"/>
                    <a:gd name="T2" fmla="*/ 1 w 22"/>
                    <a:gd name="T3" fmla="*/ 6 h 10"/>
                    <a:gd name="T4" fmla="*/ 3 w 22"/>
                    <a:gd name="T5" fmla="*/ 6 h 10"/>
                    <a:gd name="T6" fmla="*/ 6 w 22"/>
                    <a:gd name="T7" fmla="*/ 7 h 10"/>
                    <a:gd name="T8" fmla="*/ 9 w 22"/>
                    <a:gd name="T9" fmla="*/ 7 h 10"/>
                    <a:gd name="T10" fmla="*/ 13 w 22"/>
                    <a:gd name="T11" fmla="*/ 6 h 10"/>
                    <a:gd name="T12" fmla="*/ 16 w 22"/>
                    <a:gd name="T13" fmla="*/ 5 h 10"/>
                    <a:gd name="T14" fmla="*/ 19 w 22"/>
                    <a:gd name="T15" fmla="*/ 3 h 10"/>
                    <a:gd name="T16" fmla="*/ 22 w 22"/>
                    <a:gd name="T17" fmla="*/ 0 h 10"/>
                    <a:gd name="T18" fmla="*/ 21 w 22"/>
                    <a:gd name="T19" fmla="*/ 0 h 10"/>
                    <a:gd name="T20" fmla="*/ 20 w 22"/>
                    <a:gd name="T21" fmla="*/ 3 h 10"/>
                    <a:gd name="T22" fmla="*/ 18 w 22"/>
                    <a:gd name="T23" fmla="*/ 5 h 10"/>
                    <a:gd name="T24" fmla="*/ 16 w 22"/>
                    <a:gd name="T25" fmla="*/ 7 h 10"/>
                    <a:gd name="T26" fmla="*/ 12 w 22"/>
                    <a:gd name="T27" fmla="*/ 9 h 10"/>
                    <a:gd name="T28" fmla="*/ 9 w 22"/>
                    <a:gd name="T29" fmla="*/ 10 h 10"/>
                    <a:gd name="T30" fmla="*/ 5 w 22"/>
                    <a:gd name="T31" fmla="*/ 9 h 10"/>
                    <a:gd name="T32" fmla="*/ 0 w 22"/>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4" name="Freeform 394"/>
                <p:cNvSpPr>
                  <a:spLocks/>
                </p:cNvSpPr>
                <p:nvPr/>
              </p:nvSpPr>
              <p:spPr bwMode="auto">
                <a:xfrm>
                  <a:off x="656" y="2140"/>
                  <a:ext cx="24" cy="17"/>
                </a:xfrm>
                <a:custGeom>
                  <a:avLst/>
                  <a:gdLst>
                    <a:gd name="T0" fmla="*/ 0 w 24"/>
                    <a:gd name="T1" fmla="*/ 10 h 17"/>
                    <a:gd name="T2" fmla="*/ 1 w 24"/>
                    <a:gd name="T3" fmla="*/ 10 h 17"/>
                    <a:gd name="T4" fmla="*/ 3 w 24"/>
                    <a:gd name="T5" fmla="*/ 7 h 17"/>
                    <a:gd name="T6" fmla="*/ 7 w 24"/>
                    <a:gd name="T7" fmla="*/ 4 h 17"/>
                    <a:gd name="T8" fmla="*/ 11 w 24"/>
                    <a:gd name="T9" fmla="*/ 1 h 17"/>
                    <a:gd name="T10" fmla="*/ 15 w 24"/>
                    <a:gd name="T11" fmla="*/ 0 h 17"/>
                    <a:gd name="T12" fmla="*/ 19 w 24"/>
                    <a:gd name="T13" fmla="*/ 2 h 17"/>
                    <a:gd name="T14" fmla="*/ 22 w 24"/>
                    <a:gd name="T15" fmla="*/ 6 h 17"/>
                    <a:gd name="T16" fmla="*/ 24 w 24"/>
                    <a:gd name="T17" fmla="*/ 15 h 17"/>
                    <a:gd name="T18" fmla="*/ 23 w 24"/>
                    <a:gd name="T19" fmla="*/ 17 h 17"/>
                    <a:gd name="T20" fmla="*/ 22 w 24"/>
                    <a:gd name="T21" fmla="*/ 17 h 17"/>
                    <a:gd name="T22" fmla="*/ 22 w 24"/>
                    <a:gd name="T23" fmla="*/ 15 h 17"/>
                    <a:gd name="T24" fmla="*/ 21 w 24"/>
                    <a:gd name="T25" fmla="*/ 12 h 17"/>
                    <a:gd name="T26" fmla="*/ 20 w 24"/>
                    <a:gd name="T27" fmla="*/ 10 h 17"/>
                    <a:gd name="T28" fmla="*/ 18 w 24"/>
                    <a:gd name="T29" fmla="*/ 8 h 17"/>
                    <a:gd name="T30" fmla="*/ 16 w 24"/>
                    <a:gd name="T31" fmla="*/ 6 h 17"/>
                    <a:gd name="T32" fmla="*/ 14 w 24"/>
                    <a:gd name="T33" fmla="*/ 5 h 17"/>
                    <a:gd name="T34" fmla="*/ 11 w 24"/>
                    <a:gd name="T35" fmla="*/ 6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5" name="Freeform 395"/>
                <p:cNvSpPr>
                  <a:spLocks/>
                </p:cNvSpPr>
                <p:nvPr/>
              </p:nvSpPr>
              <p:spPr bwMode="auto">
                <a:xfrm>
                  <a:off x="661" y="2145"/>
                  <a:ext cx="20" cy="12"/>
                </a:xfrm>
                <a:custGeom>
                  <a:avLst/>
                  <a:gdLst>
                    <a:gd name="T0" fmla="*/ 0 w 20"/>
                    <a:gd name="T1" fmla="*/ 0 h 12"/>
                    <a:gd name="T2" fmla="*/ 0 w 20"/>
                    <a:gd name="T3" fmla="*/ 1 h 12"/>
                    <a:gd name="T4" fmla="*/ 2 w 20"/>
                    <a:gd name="T5" fmla="*/ 3 h 12"/>
                    <a:gd name="T6" fmla="*/ 4 w 20"/>
                    <a:gd name="T7" fmla="*/ 5 h 12"/>
                    <a:gd name="T8" fmla="*/ 7 w 20"/>
                    <a:gd name="T9" fmla="*/ 7 h 12"/>
                    <a:gd name="T10" fmla="*/ 10 w 20"/>
                    <a:gd name="T11" fmla="*/ 9 h 12"/>
                    <a:gd name="T12" fmla="*/ 13 w 20"/>
                    <a:gd name="T13" fmla="*/ 11 h 12"/>
                    <a:gd name="T14" fmla="*/ 17 w 20"/>
                    <a:gd name="T15" fmla="*/ 12 h 12"/>
                    <a:gd name="T16" fmla="*/ 20 w 20"/>
                    <a:gd name="T17" fmla="*/ 11 h 12"/>
                    <a:gd name="T18" fmla="*/ 19 w 20"/>
                    <a:gd name="T19" fmla="*/ 11 h 12"/>
                    <a:gd name="T20" fmla="*/ 17 w 20"/>
                    <a:gd name="T21" fmla="*/ 12 h 12"/>
                    <a:gd name="T22" fmla="*/ 14 w 20"/>
                    <a:gd name="T23" fmla="*/ 12 h 12"/>
                    <a:gd name="T24" fmla="*/ 11 w 20"/>
                    <a:gd name="T25" fmla="*/ 12 h 12"/>
                    <a:gd name="T26" fmla="*/ 8 w 20"/>
                    <a:gd name="T27" fmla="*/ 11 h 12"/>
                    <a:gd name="T28" fmla="*/ 4 w 20"/>
                    <a:gd name="T29" fmla="*/ 10 h 12"/>
                    <a:gd name="T30" fmla="*/ 2 w 20"/>
                    <a:gd name="T31" fmla="*/ 6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6" name="Freeform 396"/>
                <p:cNvSpPr>
                  <a:spLocks/>
                </p:cNvSpPr>
                <p:nvPr/>
              </p:nvSpPr>
              <p:spPr bwMode="auto">
                <a:xfrm>
                  <a:off x="634" y="2227"/>
                  <a:ext cx="9" cy="18"/>
                </a:xfrm>
                <a:custGeom>
                  <a:avLst/>
                  <a:gdLst>
                    <a:gd name="T0" fmla="*/ 2 w 9"/>
                    <a:gd name="T1" fmla="*/ 0 h 18"/>
                    <a:gd name="T2" fmla="*/ 2 w 9"/>
                    <a:gd name="T3" fmla="*/ 3 h 18"/>
                    <a:gd name="T4" fmla="*/ 1 w 9"/>
                    <a:gd name="T5" fmla="*/ 10 h 18"/>
                    <a:gd name="T6" fmla="*/ 0 w 9"/>
                    <a:gd name="T7" fmla="*/ 16 h 18"/>
                    <a:gd name="T8" fmla="*/ 0 w 9"/>
                    <a:gd name="T9" fmla="*/ 18 h 18"/>
                    <a:gd name="T10" fmla="*/ 1 w 9"/>
                    <a:gd name="T11" fmla="*/ 17 h 18"/>
                    <a:gd name="T12" fmla="*/ 2 w 9"/>
                    <a:gd name="T13" fmla="*/ 15 h 18"/>
                    <a:gd name="T14" fmla="*/ 4 w 9"/>
                    <a:gd name="T15" fmla="*/ 13 h 18"/>
                    <a:gd name="T16" fmla="*/ 5 w 9"/>
                    <a:gd name="T17" fmla="*/ 10 h 18"/>
                    <a:gd name="T18" fmla="*/ 7 w 9"/>
                    <a:gd name="T19" fmla="*/ 8 h 18"/>
                    <a:gd name="T20" fmla="*/ 8 w 9"/>
                    <a:gd name="T21" fmla="*/ 5 h 18"/>
                    <a:gd name="T22" fmla="*/ 9 w 9"/>
                    <a:gd name="T23" fmla="*/ 4 h 18"/>
                    <a:gd name="T24" fmla="*/ 9 w 9"/>
                    <a:gd name="T25" fmla="*/ 3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7" name="Freeform 397"/>
                <p:cNvSpPr>
                  <a:spLocks/>
                </p:cNvSpPr>
                <p:nvPr/>
              </p:nvSpPr>
              <p:spPr bwMode="auto">
                <a:xfrm>
                  <a:off x="672" y="2213"/>
                  <a:ext cx="12" cy="17"/>
                </a:xfrm>
                <a:custGeom>
                  <a:avLst/>
                  <a:gdLst>
                    <a:gd name="T0" fmla="*/ 0 w 12"/>
                    <a:gd name="T1" fmla="*/ 6 h 17"/>
                    <a:gd name="T2" fmla="*/ 0 w 12"/>
                    <a:gd name="T3" fmla="*/ 7 h 17"/>
                    <a:gd name="T4" fmla="*/ 2 w 12"/>
                    <a:gd name="T5" fmla="*/ 8 h 17"/>
                    <a:gd name="T6" fmla="*/ 3 w 12"/>
                    <a:gd name="T7" fmla="*/ 10 h 17"/>
                    <a:gd name="T8" fmla="*/ 6 w 12"/>
                    <a:gd name="T9" fmla="*/ 13 h 17"/>
                    <a:gd name="T10" fmla="*/ 8 w 12"/>
                    <a:gd name="T11" fmla="*/ 15 h 17"/>
                    <a:gd name="T12" fmla="*/ 10 w 12"/>
                    <a:gd name="T13" fmla="*/ 16 h 17"/>
                    <a:gd name="T14" fmla="*/ 11 w 12"/>
                    <a:gd name="T15" fmla="*/ 17 h 17"/>
                    <a:gd name="T16" fmla="*/ 12 w 12"/>
                    <a:gd name="T17" fmla="*/ 17 h 17"/>
                    <a:gd name="T18" fmla="*/ 11 w 12"/>
                    <a:gd name="T19" fmla="*/ 14 h 17"/>
                    <a:gd name="T20" fmla="*/ 9 w 12"/>
                    <a:gd name="T21" fmla="*/ 8 h 17"/>
                    <a:gd name="T22" fmla="*/ 7 w 12"/>
                    <a:gd name="T23" fmla="*/ 2 h 17"/>
                    <a:gd name="T24" fmla="*/ 6 w 12"/>
                    <a:gd name="T25" fmla="*/ 0 h 17"/>
                    <a:gd name="T26" fmla="*/ 0 w 12"/>
                    <a:gd name="T27" fmla="*/ 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8" name="Freeform 398"/>
                <p:cNvSpPr>
                  <a:spLocks/>
                </p:cNvSpPr>
                <p:nvPr/>
              </p:nvSpPr>
              <p:spPr bwMode="auto">
                <a:xfrm>
                  <a:off x="630" y="2135"/>
                  <a:ext cx="4" cy="7"/>
                </a:xfrm>
                <a:custGeom>
                  <a:avLst/>
                  <a:gdLst>
                    <a:gd name="T0" fmla="*/ 0 w 4"/>
                    <a:gd name="T1" fmla="*/ 7 h 7"/>
                    <a:gd name="T2" fmla="*/ 0 w 4"/>
                    <a:gd name="T3" fmla="*/ 0 h 7"/>
                    <a:gd name="T4" fmla="*/ 4 w 4"/>
                    <a:gd name="T5" fmla="*/ 0 h 7"/>
                    <a:gd name="T6" fmla="*/ 3 w 4"/>
                    <a:gd name="T7" fmla="*/ 7 h 7"/>
                    <a:gd name="T8" fmla="*/ 0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99" name="Freeform 399"/>
                <p:cNvSpPr>
                  <a:spLocks/>
                </p:cNvSpPr>
                <p:nvPr/>
              </p:nvSpPr>
              <p:spPr bwMode="auto">
                <a:xfrm>
                  <a:off x="672" y="2133"/>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00" name="Freeform 400"/>
                <p:cNvSpPr>
                  <a:spLocks/>
                </p:cNvSpPr>
                <p:nvPr/>
              </p:nvSpPr>
              <p:spPr bwMode="auto">
                <a:xfrm>
                  <a:off x="832" y="2182"/>
                  <a:ext cx="21" cy="27"/>
                </a:xfrm>
                <a:custGeom>
                  <a:avLst/>
                  <a:gdLst>
                    <a:gd name="T0" fmla="*/ 10 w 21"/>
                    <a:gd name="T1" fmla="*/ 23 h 27"/>
                    <a:gd name="T2" fmla="*/ 9 w 21"/>
                    <a:gd name="T3" fmla="*/ 22 h 27"/>
                    <a:gd name="T4" fmla="*/ 7 w 21"/>
                    <a:gd name="T5" fmla="*/ 21 h 27"/>
                    <a:gd name="T6" fmla="*/ 5 w 21"/>
                    <a:gd name="T7" fmla="*/ 20 h 27"/>
                    <a:gd name="T8" fmla="*/ 5 w 21"/>
                    <a:gd name="T9" fmla="*/ 18 h 27"/>
                    <a:gd name="T10" fmla="*/ 4 w 21"/>
                    <a:gd name="T11" fmla="*/ 17 h 27"/>
                    <a:gd name="T12" fmla="*/ 4 w 21"/>
                    <a:gd name="T13" fmla="*/ 16 h 27"/>
                    <a:gd name="T14" fmla="*/ 4 w 21"/>
                    <a:gd name="T15" fmla="*/ 15 h 27"/>
                    <a:gd name="T16" fmla="*/ 4 w 21"/>
                    <a:gd name="T17" fmla="*/ 14 h 27"/>
                    <a:gd name="T18" fmla="*/ 4 w 21"/>
                    <a:gd name="T19" fmla="*/ 11 h 27"/>
                    <a:gd name="T20" fmla="*/ 6 w 21"/>
                    <a:gd name="T21" fmla="*/ 8 h 27"/>
                    <a:gd name="T22" fmla="*/ 8 w 21"/>
                    <a:gd name="T23" fmla="*/ 6 h 27"/>
                    <a:gd name="T24" fmla="*/ 10 w 21"/>
                    <a:gd name="T25" fmla="*/ 6 h 27"/>
                    <a:gd name="T26" fmla="*/ 13 w 21"/>
                    <a:gd name="T27" fmla="*/ 6 h 27"/>
                    <a:gd name="T28" fmla="*/ 15 w 21"/>
                    <a:gd name="T29" fmla="*/ 8 h 27"/>
                    <a:gd name="T30" fmla="*/ 16 w 21"/>
                    <a:gd name="T31" fmla="*/ 10 h 27"/>
                    <a:gd name="T32" fmla="*/ 17 w 21"/>
                    <a:gd name="T33" fmla="*/ 13 h 27"/>
                    <a:gd name="T34" fmla="*/ 21 w 21"/>
                    <a:gd name="T35" fmla="*/ 13 h 27"/>
                    <a:gd name="T36" fmla="*/ 21 w 21"/>
                    <a:gd name="T37" fmla="*/ 11 h 27"/>
                    <a:gd name="T38" fmla="*/ 20 w 21"/>
                    <a:gd name="T39" fmla="*/ 8 h 27"/>
                    <a:gd name="T40" fmla="*/ 19 w 21"/>
                    <a:gd name="T41" fmla="*/ 6 h 27"/>
                    <a:gd name="T42" fmla="*/ 18 w 21"/>
                    <a:gd name="T43" fmla="*/ 4 h 27"/>
                    <a:gd name="T44" fmla="*/ 16 w 21"/>
                    <a:gd name="T45" fmla="*/ 3 h 27"/>
                    <a:gd name="T46" fmla="*/ 14 w 21"/>
                    <a:gd name="T47" fmla="*/ 1 h 27"/>
                    <a:gd name="T48" fmla="*/ 12 w 21"/>
                    <a:gd name="T49" fmla="*/ 1 h 27"/>
                    <a:gd name="T50" fmla="*/ 10 w 21"/>
                    <a:gd name="T51" fmla="*/ 0 h 27"/>
                    <a:gd name="T52" fmla="*/ 9 w 21"/>
                    <a:gd name="T53" fmla="*/ 1 h 27"/>
                    <a:gd name="T54" fmla="*/ 7 w 21"/>
                    <a:gd name="T55" fmla="*/ 1 h 27"/>
                    <a:gd name="T56" fmla="*/ 5 w 21"/>
                    <a:gd name="T57" fmla="*/ 3 h 27"/>
                    <a:gd name="T58" fmla="*/ 3 w 21"/>
                    <a:gd name="T59" fmla="*/ 4 h 27"/>
                    <a:gd name="T60" fmla="*/ 2 w 21"/>
                    <a:gd name="T61" fmla="*/ 6 h 27"/>
                    <a:gd name="T62" fmla="*/ 1 w 21"/>
                    <a:gd name="T63" fmla="*/ 9 h 27"/>
                    <a:gd name="T64" fmla="*/ 0 w 21"/>
                    <a:gd name="T65" fmla="*/ 11 h 27"/>
                    <a:gd name="T66" fmla="*/ 0 w 21"/>
                    <a:gd name="T67" fmla="*/ 14 h 27"/>
                    <a:gd name="T68" fmla="*/ 0 w 21"/>
                    <a:gd name="T69" fmla="*/ 14 h 27"/>
                    <a:gd name="T70" fmla="*/ 0 w 21"/>
                    <a:gd name="T71" fmla="*/ 15 h 27"/>
                    <a:gd name="T72" fmla="*/ 0 w 21"/>
                    <a:gd name="T73" fmla="*/ 16 h 27"/>
                    <a:gd name="T74" fmla="*/ 0 w 21"/>
                    <a:gd name="T75" fmla="*/ 17 h 27"/>
                    <a:gd name="T76" fmla="*/ 1 w 21"/>
                    <a:gd name="T77" fmla="*/ 18 h 27"/>
                    <a:gd name="T78" fmla="*/ 1 w 21"/>
                    <a:gd name="T79" fmla="*/ 20 h 27"/>
                    <a:gd name="T80" fmla="*/ 2 w 21"/>
                    <a:gd name="T81" fmla="*/ 22 h 27"/>
                    <a:gd name="T82" fmla="*/ 3 w 21"/>
                    <a:gd name="T83" fmla="*/ 23 h 27"/>
                    <a:gd name="T84" fmla="*/ 4 w 21"/>
                    <a:gd name="T85" fmla="*/ 24 h 27"/>
                    <a:gd name="T86" fmla="*/ 6 w 21"/>
                    <a:gd name="T87" fmla="*/ 26 h 27"/>
                    <a:gd name="T88" fmla="*/ 7 w 21"/>
                    <a:gd name="T89" fmla="*/ 26 h 27"/>
                    <a:gd name="T90" fmla="*/ 9 w 21"/>
                    <a:gd name="T91" fmla="*/ 27 h 27"/>
                    <a:gd name="T92" fmla="*/ 10 w 21"/>
                    <a:gd name="T93" fmla="*/ 27 h 27"/>
                    <a:gd name="T94" fmla="*/ 12 w 21"/>
                    <a:gd name="T95" fmla="*/ 27 h 27"/>
                    <a:gd name="T96" fmla="*/ 14 w 21"/>
                    <a:gd name="T97" fmla="*/ 26 h 27"/>
                    <a:gd name="T98" fmla="*/ 15 w 21"/>
                    <a:gd name="T99" fmla="*/ 26 h 27"/>
                    <a:gd name="T100" fmla="*/ 17 w 21"/>
                    <a:gd name="T101" fmla="*/ 24 h 27"/>
                    <a:gd name="T102" fmla="*/ 18 w 21"/>
                    <a:gd name="T103" fmla="*/ 23 h 27"/>
                    <a:gd name="T104" fmla="*/ 19 w 21"/>
                    <a:gd name="T105" fmla="*/ 22 h 27"/>
                    <a:gd name="T106" fmla="*/ 20 w 21"/>
                    <a:gd name="T107" fmla="*/ 20 h 27"/>
                    <a:gd name="T108" fmla="*/ 20 w 21"/>
                    <a:gd name="T109" fmla="*/ 18 h 27"/>
                    <a:gd name="T110" fmla="*/ 16 w 21"/>
                    <a:gd name="T111" fmla="*/ 18 h 27"/>
                    <a:gd name="T112" fmla="*/ 15 w 21"/>
                    <a:gd name="T113" fmla="*/ 20 h 27"/>
                    <a:gd name="T114" fmla="*/ 14 w 21"/>
                    <a:gd name="T115" fmla="*/ 21 h 27"/>
                    <a:gd name="T116" fmla="*/ 12 w 21"/>
                    <a:gd name="T117" fmla="*/ 22 h 27"/>
                    <a:gd name="T118" fmla="*/ 10 w 21"/>
                    <a:gd name="T119" fmla="*/ 23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301" name="Freeform 401"/>
                <p:cNvSpPr>
                  <a:spLocks/>
                </p:cNvSpPr>
                <p:nvPr/>
              </p:nvSpPr>
              <p:spPr bwMode="auto">
                <a:xfrm>
                  <a:off x="849" y="2194"/>
                  <a:ext cx="4" cy="5"/>
                </a:xfrm>
                <a:custGeom>
                  <a:avLst/>
                  <a:gdLst>
                    <a:gd name="T0" fmla="*/ 4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3 h 5"/>
                    <a:gd name="T14" fmla="*/ 0 w 4"/>
                    <a:gd name="T15" fmla="*/ 4 h 5"/>
                    <a:gd name="T16" fmla="*/ 0 w 4"/>
                    <a:gd name="T17" fmla="*/ 5 h 5"/>
                    <a:gd name="T18" fmla="*/ 3 w 4"/>
                    <a:gd name="T19" fmla="*/ 5 h 5"/>
                    <a:gd name="T20" fmla="*/ 4 w 4"/>
                    <a:gd name="T21" fmla="*/ 4 h 5"/>
                    <a:gd name="T22" fmla="*/ 4 w 4"/>
                    <a:gd name="T23" fmla="*/ 3 h 5"/>
                    <a:gd name="T24" fmla="*/ 4 w 4"/>
                    <a:gd name="T25" fmla="*/ 2 h 5"/>
                    <a:gd name="T26" fmla="*/ 4 w 4"/>
                    <a:gd name="T27" fmla="*/ 1 h 5"/>
                    <a:gd name="T28" fmla="*/ 4 w 4"/>
                    <a:gd name="T29" fmla="*/ 1 h 5"/>
                    <a:gd name="T30" fmla="*/ 4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sp>
            <p:nvSpPr>
              <p:cNvPr id="40856" name="Rectangle 495"/>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57" name="Group 560"/>
              <p:cNvGrpSpPr>
                <a:grpSpLocks/>
              </p:cNvGrpSpPr>
              <p:nvPr/>
            </p:nvGrpSpPr>
            <p:grpSpPr bwMode="auto">
              <a:xfrm>
                <a:off x="4401" y="1445"/>
                <a:ext cx="446" cy="361"/>
                <a:chOff x="4429" y="2058"/>
                <a:chExt cx="502" cy="477"/>
              </a:xfrm>
            </p:grpSpPr>
            <p:sp>
              <p:nvSpPr>
                <p:cNvPr id="41170" name="Freeform 496"/>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1" name="Freeform 497"/>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2" name="Freeform 498"/>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3" name="Freeform 499"/>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4" name="Freeform 500"/>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5" name="Freeform 501"/>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6" name="Freeform 502"/>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7" name="Freeform 503"/>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8" name="Freeform 504"/>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79" name="Freeform 505"/>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0" name="Freeform 506"/>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1" name="Freeform 507"/>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2" name="Freeform 508"/>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3" name="Freeform 509"/>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4" name="Freeform 510"/>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5" name="Freeform 511"/>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6" name="Freeform 512"/>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7" name="Freeform 513"/>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8" name="Freeform 514"/>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89" name="Freeform 515"/>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0" name="Freeform 516"/>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1" name="Freeform 517"/>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2" name="Freeform 518"/>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3" name="Freeform 519"/>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4" name="Freeform 520"/>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5" name="Freeform 521"/>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6" name="Freeform 522"/>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7" name="Freeform 523"/>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8" name="Freeform 524"/>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99" name="Freeform 525"/>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0" name="Freeform 526"/>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1" name="Freeform 527"/>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2" name="Freeform 528"/>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3" name="Freeform 529"/>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4" name="Freeform 530"/>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5" name="Freeform 531"/>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6" name="Freeform 532"/>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7" name="Freeform 533"/>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8" name="Freeform 534"/>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09" name="Freeform 535"/>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0" name="Freeform 536"/>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1" name="Freeform 537"/>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2" name="Freeform 538"/>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3" name="Freeform 539"/>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4" name="Freeform 540"/>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5" name="Freeform 541"/>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6" name="Freeform 542"/>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7" name="Freeform 543"/>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8" name="Freeform 544"/>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19" name="Freeform 545"/>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0" name="Freeform 546"/>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1" name="Freeform 547"/>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2" name="Freeform 548"/>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3" name="Freeform 549"/>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4" name="Freeform 550"/>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5" name="Freeform 551"/>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6" name="Freeform 552"/>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7" name="Freeform 553"/>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8" name="Freeform 554"/>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29" name="Freeform 555"/>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0" name="Freeform 556"/>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1" name="Freeform 557"/>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2" name="Freeform 558"/>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233" name="Freeform 559"/>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58" name="Group 614"/>
              <p:cNvGrpSpPr>
                <a:grpSpLocks/>
              </p:cNvGrpSpPr>
              <p:nvPr/>
            </p:nvGrpSpPr>
            <p:grpSpPr bwMode="auto">
              <a:xfrm>
                <a:off x="1928" y="1443"/>
                <a:ext cx="453" cy="363"/>
                <a:chOff x="1648" y="2056"/>
                <a:chExt cx="509" cy="478"/>
              </a:xfrm>
            </p:grpSpPr>
            <p:sp>
              <p:nvSpPr>
                <p:cNvPr id="41117" name="Freeform 561"/>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8" name="Freeform 562"/>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9" name="Freeform 563"/>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0" name="Freeform 564"/>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1" name="Freeform 565"/>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2" name="Freeform 566"/>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3" name="Freeform 567"/>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4" name="Freeform 568"/>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5" name="Freeform 569"/>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6" name="Freeform 570"/>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7" name="Freeform 571"/>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8" name="Freeform 572"/>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29" name="Freeform 573"/>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0" name="Freeform 574"/>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1" name="Freeform 575"/>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2" name="Freeform 576"/>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3" name="Freeform 577"/>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4" name="Freeform 578"/>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5" name="Freeform 579"/>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6" name="Freeform 580"/>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7" name="Freeform 581"/>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8" name="Freeform 582"/>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39" name="Freeform 583"/>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0" name="Freeform 584"/>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1" name="Freeform 585"/>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2" name="Freeform 586"/>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3" name="Freeform 587"/>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4" name="Freeform 588"/>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5" name="Freeform 589"/>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6" name="Freeform 590"/>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7" name="Freeform 591"/>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8" name="Freeform 592"/>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49" name="Freeform 593"/>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0" name="Freeform 594"/>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1" name="Freeform 595"/>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2" name="Freeform 596"/>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3" name="Freeform 597"/>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4" name="Freeform 598"/>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5" name="Freeform 599"/>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6" name="Freeform 600"/>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7" name="Freeform 601"/>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8" name="Freeform 602"/>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59" name="Freeform 603"/>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0" name="Freeform 604"/>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1" name="Freeform 605"/>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2" name="Freeform 606"/>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3" name="Freeform 607"/>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4" name="Freeform 608"/>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5" name="Freeform 609"/>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6" name="Freeform 610"/>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7" name="Freeform 611"/>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8" name="Freeform 612"/>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69" name="Freeform 613"/>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59" name="Group 684"/>
              <p:cNvGrpSpPr>
                <a:grpSpLocks/>
              </p:cNvGrpSpPr>
              <p:nvPr/>
            </p:nvGrpSpPr>
            <p:grpSpPr bwMode="auto">
              <a:xfrm>
                <a:off x="3151" y="1446"/>
                <a:ext cx="453" cy="358"/>
                <a:chOff x="3023" y="2060"/>
                <a:chExt cx="509" cy="472"/>
              </a:xfrm>
            </p:grpSpPr>
            <p:sp>
              <p:nvSpPr>
                <p:cNvPr id="41048" name="Freeform 615"/>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49" name="Freeform 616"/>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0" name="Freeform 617"/>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1" name="Freeform 618"/>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2" name="Freeform 619"/>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3" name="Freeform 620"/>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4" name="Freeform 621"/>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5" name="Freeform 622"/>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6" name="Freeform 623"/>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7" name="Freeform 624"/>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8" name="Freeform 625"/>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59" name="Freeform 626"/>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0" name="Freeform 627"/>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1" name="Freeform 628"/>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2" name="Freeform 629"/>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3" name="Freeform 630"/>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4" name="Freeform 631"/>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5" name="Freeform 632"/>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6" name="Freeform 633"/>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7" name="Freeform 634"/>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8" name="Freeform 635"/>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69" name="Freeform 636"/>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0" name="Freeform 637"/>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1" name="Freeform 638"/>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2" name="Freeform 639"/>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3" name="Freeform 640"/>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4" name="Freeform 641"/>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5" name="Freeform 642"/>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6" name="Freeform 643"/>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7" name="Freeform 644"/>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8" name="Freeform 645"/>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79" name="Freeform 646"/>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0" name="Freeform 647"/>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1" name="Freeform 648"/>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2" name="Freeform 649"/>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3" name="Freeform 650"/>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4" name="Freeform 651"/>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5" name="Freeform 652"/>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6" name="Freeform 653"/>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7" name="Freeform 654"/>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8" name="Freeform 655"/>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89" name="Freeform 656"/>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0" name="Freeform 657"/>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1" name="Freeform 658"/>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2" name="Freeform 659"/>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3" name="Freeform 660"/>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4" name="Freeform 661"/>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5" name="Freeform 662"/>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6" name="Freeform 663"/>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7" name="Freeform 664"/>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8" name="Freeform 665"/>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99" name="Freeform 666"/>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0" name="Freeform 667"/>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1" name="Freeform 668"/>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2" name="Freeform 669"/>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3" name="Freeform 670"/>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4" name="Freeform 671"/>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5" name="Freeform 672"/>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6" name="Freeform 673"/>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7" name="Freeform 674"/>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8" name="Freeform 675"/>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09" name="Freeform 676"/>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0" name="Freeform 677"/>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1" name="Freeform 678"/>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2" name="Freeform 679"/>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3" name="Freeform 680"/>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4" name="Freeform 681"/>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5" name="Freeform 682"/>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116" name="Freeform 683"/>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grpSp>
          <p:grpSp>
            <p:nvGrpSpPr>
              <p:cNvPr id="40860" name="Group 687"/>
              <p:cNvGrpSpPr>
                <a:grpSpLocks/>
              </p:cNvGrpSpPr>
              <p:nvPr/>
            </p:nvGrpSpPr>
            <p:grpSpPr bwMode="auto">
              <a:xfrm>
                <a:off x="4383" y="1780"/>
                <a:ext cx="469" cy="180"/>
                <a:chOff x="4409" y="2501"/>
                <a:chExt cx="527" cy="237"/>
              </a:xfrm>
            </p:grpSpPr>
            <p:sp>
              <p:nvSpPr>
                <p:cNvPr id="41046" name="Freeform 685"/>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47" name="Freeform 686"/>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61" name="Rectangle 688"/>
              <p:cNvSpPr>
                <a:spLocks noChangeArrowheads="1"/>
              </p:cNvSpPr>
              <p:nvPr/>
            </p:nvSpPr>
            <p:spPr bwMode="auto">
              <a:xfrm>
                <a:off x="4462" y="1794"/>
                <a:ext cx="313"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صبحانه</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862" name="Group 691"/>
              <p:cNvGrpSpPr>
                <a:grpSpLocks/>
              </p:cNvGrpSpPr>
              <p:nvPr/>
            </p:nvGrpSpPr>
            <p:grpSpPr bwMode="auto">
              <a:xfrm>
                <a:off x="3140" y="1780"/>
                <a:ext cx="469" cy="180"/>
                <a:chOff x="3011" y="2501"/>
                <a:chExt cx="527" cy="237"/>
              </a:xfrm>
            </p:grpSpPr>
            <p:sp>
              <p:nvSpPr>
                <p:cNvPr id="41044" name="Freeform 689"/>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45" name="Freeform 690"/>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63" name="Rectangle 692"/>
              <p:cNvSpPr>
                <a:spLocks noChangeArrowheads="1"/>
              </p:cNvSpPr>
              <p:nvPr/>
            </p:nvSpPr>
            <p:spPr bwMode="auto">
              <a:xfrm>
                <a:off x="3273" y="1781"/>
                <a:ext cx="169"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نهار</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864" name="Group 695"/>
              <p:cNvGrpSpPr>
                <a:grpSpLocks/>
              </p:cNvGrpSpPr>
              <p:nvPr/>
            </p:nvGrpSpPr>
            <p:grpSpPr bwMode="auto">
              <a:xfrm>
                <a:off x="1917" y="1786"/>
                <a:ext cx="469" cy="180"/>
                <a:chOff x="1635" y="2509"/>
                <a:chExt cx="527" cy="237"/>
              </a:xfrm>
            </p:grpSpPr>
            <p:sp>
              <p:nvSpPr>
                <p:cNvPr id="41042" name="Freeform 693"/>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43" name="Freeform 694"/>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65" name="Rectangle 696"/>
              <p:cNvSpPr>
                <a:spLocks noChangeArrowheads="1"/>
              </p:cNvSpPr>
              <p:nvPr/>
            </p:nvSpPr>
            <p:spPr bwMode="auto">
              <a:xfrm>
                <a:off x="2063" y="1785"/>
                <a:ext cx="165" cy="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شام</a:t>
                </a:r>
                <a:endParaRPr lang="en-US" altLang="en-US" sz="1600" dirty="0">
                  <a:solidFill>
                    <a:prstClr val="black"/>
                  </a:solidFill>
                  <a:latin typeface="Arial" panose="020B0604020202020204" pitchFamily="34" charset="0"/>
                  <a:cs typeface="B Koodak" panose="00000700000000000000" pitchFamily="2" charset="-78"/>
                </a:endParaRPr>
              </a:p>
            </p:txBody>
          </p:sp>
          <p:sp>
            <p:nvSpPr>
              <p:cNvPr id="40866" name="Rectangle 697"/>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67" name="Rectangle 698"/>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68" name="Rectangle 699"/>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69" name="Rectangle 700"/>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70" name="Rectangle 701"/>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71" name="Rectangle 702"/>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872" name="Rectangle 704"/>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grpSp>
            <p:nvGrpSpPr>
              <p:cNvPr id="40873" name="Group 707"/>
              <p:cNvGrpSpPr>
                <a:grpSpLocks/>
              </p:cNvGrpSpPr>
              <p:nvPr/>
            </p:nvGrpSpPr>
            <p:grpSpPr bwMode="auto">
              <a:xfrm>
                <a:off x="1681" y="1219"/>
                <a:ext cx="403" cy="179"/>
                <a:chOff x="1369" y="1760"/>
                <a:chExt cx="453" cy="236"/>
              </a:xfrm>
            </p:grpSpPr>
            <p:sp>
              <p:nvSpPr>
                <p:cNvPr id="41040" name="Freeform 705"/>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41" name="Freeform 706"/>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4" name="Group 710"/>
              <p:cNvGrpSpPr>
                <a:grpSpLocks/>
              </p:cNvGrpSpPr>
              <p:nvPr/>
            </p:nvGrpSpPr>
            <p:grpSpPr bwMode="auto">
              <a:xfrm>
                <a:off x="2195" y="1219"/>
                <a:ext cx="403" cy="179"/>
                <a:chOff x="1947" y="1760"/>
                <a:chExt cx="453" cy="236"/>
              </a:xfrm>
            </p:grpSpPr>
            <p:sp>
              <p:nvSpPr>
                <p:cNvPr id="41038" name="Freeform 708"/>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9" name="Freeform 709"/>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5" name="Group 713"/>
              <p:cNvGrpSpPr>
                <a:grpSpLocks/>
              </p:cNvGrpSpPr>
              <p:nvPr/>
            </p:nvGrpSpPr>
            <p:grpSpPr bwMode="auto">
              <a:xfrm>
                <a:off x="822" y="1790"/>
                <a:ext cx="623" cy="180"/>
                <a:chOff x="403" y="2514"/>
                <a:chExt cx="701" cy="237"/>
              </a:xfrm>
            </p:grpSpPr>
            <p:sp>
              <p:nvSpPr>
                <p:cNvPr id="41036" name="Freeform 711"/>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350">
                    <a:solidFill>
                      <a:prstClr val="black"/>
                    </a:solidFill>
                  </a:endParaRPr>
                </a:p>
              </p:txBody>
            </p:sp>
            <p:sp>
              <p:nvSpPr>
                <p:cNvPr id="41037" name="Freeform 712"/>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76" name="Rectangle 714"/>
              <p:cNvSpPr>
                <a:spLocks noChangeArrowheads="1"/>
              </p:cNvSpPr>
              <p:nvPr/>
            </p:nvSpPr>
            <p:spPr bwMode="auto">
              <a:xfrm>
                <a:off x="897" y="1802"/>
                <a:ext cx="46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قبل از خواب</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877" name="Group 717"/>
              <p:cNvGrpSpPr>
                <a:grpSpLocks/>
              </p:cNvGrpSpPr>
              <p:nvPr/>
            </p:nvGrpSpPr>
            <p:grpSpPr bwMode="auto">
              <a:xfrm>
                <a:off x="2928" y="1219"/>
                <a:ext cx="402" cy="179"/>
                <a:chOff x="2771" y="1760"/>
                <a:chExt cx="453" cy="236"/>
              </a:xfrm>
            </p:grpSpPr>
            <p:sp>
              <p:nvSpPr>
                <p:cNvPr id="41034" name="Freeform 715"/>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5" name="Freeform 716"/>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8" name="Group 720"/>
              <p:cNvGrpSpPr>
                <a:grpSpLocks/>
              </p:cNvGrpSpPr>
              <p:nvPr/>
            </p:nvGrpSpPr>
            <p:grpSpPr bwMode="auto">
              <a:xfrm>
                <a:off x="3440" y="1219"/>
                <a:ext cx="403" cy="179"/>
                <a:chOff x="3348" y="1760"/>
                <a:chExt cx="453" cy="236"/>
              </a:xfrm>
            </p:grpSpPr>
            <p:sp>
              <p:nvSpPr>
                <p:cNvPr id="41032" name="Freeform 718"/>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3" name="Freeform 719"/>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79" name="Group 723"/>
              <p:cNvGrpSpPr>
                <a:grpSpLocks/>
              </p:cNvGrpSpPr>
              <p:nvPr/>
            </p:nvGrpSpPr>
            <p:grpSpPr bwMode="auto">
              <a:xfrm>
                <a:off x="4173" y="1219"/>
                <a:ext cx="403" cy="179"/>
                <a:chOff x="4172" y="1760"/>
                <a:chExt cx="454" cy="237"/>
              </a:xfrm>
            </p:grpSpPr>
            <p:sp>
              <p:nvSpPr>
                <p:cNvPr id="41030" name="Freeform 721"/>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31" name="Freeform 722"/>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80" name="Group 726"/>
              <p:cNvGrpSpPr>
                <a:grpSpLocks/>
              </p:cNvGrpSpPr>
              <p:nvPr/>
            </p:nvGrpSpPr>
            <p:grpSpPr bwMode="auto">
              <a:xfrm>
                <a:off x="4686" y="1219"/>
                <a:ext cx="402" cy="179"/>
                <a:chOff x="4749" y="1760"/>
                <a:chExt cx="453" cy="237"/>
              </a:xfrm>
            </p:grpSpPr>
            <p:sp>
              <p:nvSpPr>
                <p:cNvPr id="41028" name="Freeform 724"/>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29" name="Freeform 725"/>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grpSp>
            <p:nvGrpSpPr>
              <p:cNvPr id="40881" name="Group 729"/>
              <p:cNvGrpSpPr>
                <a:grpSpLocks/>
              </p:cNvGrpSpPr>
              <p:nvPr/>
            </p:nvGrpSpPr>
            <p:grpSpPr bwMode="auto">
              <a:xfrm>
                <a:off x="932" y="1223"/>
                <a:ext cx="403" cy="179"/>
                <a:chOff x="527" y="1765"/>
                <a:chExt cx="453" cy="237"/>
              </a:xfrm>
            </p:grpSpPr>
            <p:sp>
              <p:nvSpPr>
                <p:cNvPr id="41026" name="Freeform 727"/>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350">
                    <a:solidFill>
                      <a:prstClr val="black"/>
                    </a:solidFill>
                  </a:endParaRPr>
                </a:p>
              </p:txBody>
            </p:sp>
            <p:sp>
              <p:nvSpPr>
                <p:cNvPr id="41027" name="Freeform 728"/>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350">
                    <a:solidFill>
                      <a:prstClr val="black"/>
                    </a:solidFill>
                  </a:endParaRPr>
                </a:p>
              </p:txBody>
            </p:sp>
          </p:grpSp>
          <p:sp>
            <p:nvSpPr>
              <p:cNvPr id="40882" name="Freeform 730"/>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3" name="Freeform 731"/>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4" name="Freeform 732"/>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5" name="Freeform 733"/>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6" name="Freeform 734"/>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7" name="Freeform 735"/>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8" name="Freeform 736"/>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89" name="Freeform 737"/>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0" name="Freeform 738"/>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1" name="Freeform 739"/>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2" name="Freeform 740"/>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3" name="Freeform 741"/>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4" name="Freeform 742"/>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5" name="Freeform 743"/>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6" name="Freeform 744"/>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7" name="Freeform 745"/>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8" name="Freeform 746"/>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899" name="Freeform 747"/>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0" name="Freeform 748"/>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1" name="Freeform 749"/>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2" name="Freeform 750"/>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3" name="Freeform 751"/>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4" name="Freeform 752"/>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5" name="Rectangle 753"/>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906" name="Freeform 754"/>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7" name="Freeform 755"/>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8" name="Freeform 756"/>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09" name="Freeform 757"/>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0" name="Freeform 758"/>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1" name="Freeform 759"/>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2" name="Freeform 760"/>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3" name="Freeform 761"/>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4" name="Freeform 762"/>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5" name="Freeform 763"/>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6" name="Freeform 764"/>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7" name="Freeform 765"/>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8" name="Freeform 766"/>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19" name="Freeform 767"/>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0" name="Freeform 768"/>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1" name="Freeform 769"/>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2" name="Freeform 770"/>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3" name="Freeform 771"/>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4" name="Freeform 772"/>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5" name="Freeform 773"/>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6" name="Freeform 774"/>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7" name="Freeform 775"/>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8" name="Freeform 776"/>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29" name="Freeform 777"/>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0" name="Freeform 778"/>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1" name="Freeform 779"/>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2" name="Freeform 780"/>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3" name="Freeform 781"/>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4" name="Freeform 782"/>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5" name="Freeform 783"/>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6" name="Freeform 784"/>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7" name="Freeform 785"/>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8" name="Freeform 786"/>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39" name="Freeform 787"/>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0" name="Freeform 788"/>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1" name="Freeform 789"/>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2" name="Freeform 790"/>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3" name="Freeform 791"/>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4" name="Freeform 792"/>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5" name="Freeform 793"/>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6" name="Freeform 794"/>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7" name="Freeform 795"/>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8" name="Freeform 796"/>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49" name="Freeform 797"/>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0" name="Freeform 798"/>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1" name="Freeform 799"/>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2" name="Freeform 800"/>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3" name="Freeform 801"/>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4" name="Freeform 802"/>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5" name="Freeform 803"/>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6" name="Freeform 804"/>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7" name="Freeform 805"/>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8" name="Freeform 806"/>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59" name="Freeform 807"/>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0" name="Freeform 808"/>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1" name="Freeform 809"/>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2" name="Freeform 810"/>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3" name="Freeform 811"/>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4" name="Freeform 812"/>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5" name="Freeform 813"/>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6" name="Freeform 814"/>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7" name="Freeform 815"/>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8" name="Freeform 816"/>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69" name="Freeform 817"/>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0" name="Freeform 818"/>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1" name="Freeform 819"/>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2" name="Freeform 820"/>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3" name="Rectangle 821"/>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350">
                  <a:solidFill>
                    <a:prstClr val="black"/>
                  </a:solidFill>
                  <a:latin typeface="Arial" panose="020B0604020202020204" pitchFamily="34" charset="0"/>
                  <a:cs typeface="Arial" panose="020B0604020202020204" pitchFamily="34" charset="0"/>
                </a:endParaRPr>
              </a:p>
            </p:txBody>
          </p:sp>
          <p:sp>
            <p:nvSpPr>
              <p:cNvPr id="40974" name="Freeform 822"/>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5" name="Freeform 823"/>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6" name="Freeform 824"/>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7" name="Freeform 825"/>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8" name="Freeform 826"/>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79" name="Freeform 827"/>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0" name="Freeform 828"/>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1" name="Freeform 829"/>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2" name="Freeform 830"/>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3" name="Freeform 831"/>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4" name="Freeform 832"/>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5" name="Freeform 833"/>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6" name="Freeform 834"/>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7" name="Freeform 835"/>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8" name="Freeform 836"/>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89" name="Freeform 837"/>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0" name="Freeform 838"/>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1" name="Freeform 839"/>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2" name="Freeform 840"/>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3" name="Freeform 841"/>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4" name="Freeform 842"/>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5" name="Freeform 843"/>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6" name="Freeform 844"/>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7" name="Freeform 845"/>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8" name="Freeform 846"/>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0999" name="Freeform 847"/>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0" name="Freeform 848"/>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1" name="Freeform 849"/>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2" name="Freeform 850"/>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3" name="Freeform 851"/>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4" name="Freeform 852"/>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5" name="Freeform 853"/>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6" name="Freeform 854"/>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7" name="Freeform 855"/>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8" name="Freeform 856"/>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09" name="Freeform 857"/>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0" name="Freeform 858"/>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1" name="Freeform 859"/>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2" name="Freeform 860"/>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3" name="Freeform 861"/>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4" name="Freeform 862"/>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5" name="Freeform 863"/>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6" name="Freeform 864"/>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7" name="Freeform 865"/>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350">
                  <a:solidFill>
                    <a:prstClr val="black"/>
                  </a:solidFill>
                </a:endParaRPr>
              </a:p>
            </p:txBody>
          </p:sp>
          <p:sp>
            <p:nvSpPr>
              <p:cNvPr id="41018" name="Text Box 1359"/>
              <p:cNvSpPr txBox="1">
                <a:spLocks noChangeArrowheads="1"/>
              </p:cNvSpPr>
              <p:nvPr/>
            </p:nvSpPr>
            <p:spPr bwMode="auto">
              <a:xfrm>
                <a:off x="2922" y="1204"/>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60</a:t>
                </a:r>
                <a:endParaRPr lang="en-US" altLang="en-US" sz="1800" b="1" dirty="0">
                  <a:solidFill>
                    <a:prstClr val="black"/>
                  </a:solidFill>
                  <a:latin typeface="Arial" panose="020B0604020202020204" pitchFamily="34" charset="0"/>
                </a:endParaRPr>
              </a:p>
            </p:txBody>
          </p:sp>
          <p:sp>
            <p:nvSpPr>
              <p:cNvPr id="41019" name="Text Box 1360"/>
              <p:cNvSpPr txBox="1">
                <a:spLocks noChangeArrowheads="1"/>
              </p:cNvSpPr>
              <p:nvPr/>
            </p:nvSpPr>
            <p:spPr bwMode="auto">
              <a:xfrm>
                <a:off x="4694" y="1189"/>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270</a:t>
                </a:r>
                <a:endParaRPr lang="en-US" altLang="en-US" sz="1600" b="1" dirty="0">
                  <a:solidFill>
                    <a:prstClr val="black"/>
                  </a:solidFill>
                  <a:latin typeface="Arial" panose="020B0604020202020204" pitchFamily="34" charset="0"/>
                </a:endParaRPr>
              </a:p>
            </p:txBody>
          </p:sp>
          <p:sp>
            <p:nvSpPr>
              <p:cNvPr id="41020" name="Text Box 1361"/>
              <p:cNvSpPr txBox="1">
                <a:spLocks noChangeArrowheads="1"/>
              </p:cNvSpPr>
              <p:nvPr/>
            </p:nvSpPr>
            <p:spPr bwMode="auto">
              <a:xfrm>
                <a:off x="2196" y="1200"/>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200</a:t>
                </a:r>
                <a:endParaRPr lang="en-US" altLang="en-US" sz="1600" b="1" dirty="0">
                  <a:solidFill>
                    <a:prstClr val="black"/>
                  </a:solidFill>
                  <a:latin typeface="Arial" panose="020B0604020202020204" pitchFamily="34" charset="0"/>
                </a:endParaRPr>
              </a:p>
            </p:txBody>
          </p:sp>
          <p:sp>
            <p:nvSpPr>
              <p:cNvPr id="41021" name="Text Box 1362"/>
              <p:cNvSpPr txBox="1">
                <a:spLocks noChangeArrowheads="1"/>
              </p:cNvSpPr>
              <p:nvPr/>
            </p:nvSpPr>
            <p:spPr bwMode="auto">
              <a:xfrm>
                <a:off x="4171" y="1213"/>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340</a:t>
                </a:r>
                <a:endParaRPr lang="en-US" altLang="en-US" sz="1800" b="1" dirty="0">
                  <a:solidFill>
                    <a:prstClr val="black"/>
                  </a:solidFill>
                  <a:latin typeface="Arial" panose="020B0604020202020204" pitchFamily="34" charset="0"/>
                </a:endParaRPr>
              </a:p>
            </p:txBody>
          </p:sp>
          <p:sp>
            <p:nvSpPr>
              <p:cNvPr id="41022" name="Text Box 1363"/>
              <p:cNvSpPr txBox="1">
                <a:spLocks noChangeArrowheads="1"/>
              </p:cNvSpPr>
              <p:nvPr/>
            </p:nvSpPr>
            <p:spPr bwMode="auto">
              <a:xfrm>
                <a:off x="3438" y="1213"/>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210</a:t>
                </a:r>
                <a:endParaRPr lang="en-US" altLang="en-US" sz="1800" b="1" dirty="0">
                  <a:solidFill>
                    <a:prstClr val="black"/>
                  </a:solidFill>
                  <a:latin typeface="Arial" panose="020B0604020202020204" pitchFamily="34" charset="0"/>
                </a:endParaRPr>
              </a:p>
            </p:txBody>
          </p:sp>
          <p:sp>
            <p:nvSpPr>
              <p:cNvPr id="41023" name="Text Box 1364"/>
              <p:cNvSpPr txBox="1">
                <a:spLocks noChangeArrowheads="1"/>
              </p:cNvSpPr>
              <p:nvPr/>
            </p:nvSpPr>
            <p:spPr bwMode="auto">
              <a:xfrm>
                <a:off x="1682" y="1213"/>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400</a:t>
                </a:r>
                <a:endParaRPr lang="en-US" altLang="en-US" sz="1800" b="1" dirty="0">
                  <a:solidFill>
                    <a:prstClr val="black"/>
                  </a:solidFill>
                  <a:latin typeface="Arial" panose="020B0604020202020204" pitchFamily="34" charset="0"/>
                </a:endParaRPr>
              </a:p>
            </p:txBody>
          </p:sp>
          <p:sp>
            <p:nvSpPr>
              <p:cNvPr id="41024" name="Text Box 1365"/>
              <p:cNvSpPr txBox="1">
                <a:spLocks noChangeArrowheads="1"/>
              </p:cNvSpPr>
              <p:nvPr/>
            </p:nvSpPr>
            <p:spPr bwMode="auto">
              <a:xfrm>
                <a:off x="938" y="1213"/>
                <a:ext cx="362"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endParaRPr lang="fa-IR" altLang="en-US" sz="1800" b="1">
                  <a:solidFill>
                    <a:prstClr val="black"/>
                  </a:solidFill>
                  <a:latin typeface="Arial" panose="020B0604020202020204" pitchFamily="34" charset="0"/>
                </a:endParaRPr>
              </a:p>
            </p:txBody>
          </p:sp>
          <p:sp>
            <p:nvSpPr>
              <p:cNvPr id="41025" name="Text Box 1366"/>
              <p:cNvSpPr txBox="1">
                <a:spLocks noChangeArrowheads="1"/>
              </p:cNvSpPr>
              <p:nvPr/>
            </p:nvSpPr>
            <p:spPr bwMode="auto">
              <a:xfrm>
                <a:off x="955" y="1208"/>
                <a:ext cx="341"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260</a:t>
                </a:r>
                <a:endParaRPr lang="en-US" altLang="en-US" sz="1800" b="1" dirty="0">
                  <a:solidFill>
                    <a:prstClr val="black"/>
                  </a:solidFill>
                  <a:latin typeface="Arial" panose="020B0604020202020204" pitchFamily="34" charset="0"/>
                </a:endParaRPr>
              </a:p>
            </p:txBody>
          </p:sp>
        </p:grpSp>
        <p:grpSp>
          <p:nvGrpSpPr>
            <p:cNvPr id="40137" name="Group 1367"/>
            <p:cNvGrpSpPr>
              <a:grpSpLocks/>
            </p:cNvGrpSpPr>
            <p:nvPr/>
          </p:nvGrpSpPr>
          <p:grpSpPr bwMode="auto">
            <a:xfrm>
              <a:off x="2629515" y="4825764"/>
              <a:ext cx="6687888" cy="1100881"/>
              <a:chOff x="822" y="1189"/>
              <a:chExt cx="4266" cy="781"/>
            </a:xfrm>
          </p:grpSpPr>
          <p:sp>
            <p:nvSpPr>
              <p:cNvPr id="40148" name="Rectangle 99"/>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49" name="Group 164"/>
              <p:cNvGrpSpPr>
                <a:grpSpLocks/>
              </p:cNvGrpSpPr>
              <p:nvPr/>
            </p:nvGrpSpPr>
            <p:grpSpPr bwMode="auto">
              <a:xfrm>
                <a:off x="4401" y="1445"/>
                <a:ext cx="446" cy="361"/>
                <a:chOff x="4429" y="2058"/>
                <a:chExt cx="502" cy="477"/>
              </a:xfrm>
            </p:grpSpPr>
            <p:sp>
              <p:nvSpPr>
                <p:cNvPr id="40765" name="Freeform 100"/>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6" name="Freeform 101"/>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7" name="Freeform 102"/>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8" name="Freeform 103"/>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9" name="Freeform 104"/>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0" name="Freeform 105"/>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1" name="Freeform 106"/>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2" name="Freeform 107"/>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3" name="Freeform 108"/>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4" name="Freeform 109"/>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5" name="Freeform 110"/>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6" name="Freeform 111"/>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7" name="Freeform 112"/>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8" name="Freeform 113"/>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79" name="Freeform 114"/>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0" name="Freeform 115"/>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1" name="Freeform 116"/>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2" name="Freeform 117"/>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3" name="Freeform 118"/>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4" name="Freeform 119"/>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5" name="Freeform 120"/>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6" name="Freeform 121"/>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7" name="Freeform 122"/>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8" name="Freeform 123"/>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89" name="Freeform 124"/>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0" name="Freeform 125"/>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1" name="Freeform 126"/>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2" name="Freeform 127"/>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3" name="Freeform 128"/>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4" name="Freeform 129"/>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5" name="Freeform 130"/>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6" name="Freeform 131"/>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7" name="Freeform 132"/>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8" name="Freeform 133"/>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99" name="Freeform 134"/>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0" name="Freeform 135"/>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1" name="Freeform 136"/>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2" name="Freeform 137"/>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3" name="Freeform 138"/>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4" name="Freeform 139"/>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5" name="Freeform 140"/>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6" name="Freeform 141"/>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7" name="Freeform 142"/>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8" name="Freeform 143"/>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09" name="Freeform 144"/>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0" name="Freeform 145"/>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1" name="Freeform 146"/>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2" name="Freeform 147"/>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3" name="Freeform 148"/>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4" name="Freeform 149"/>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5" name="Freeform 150"/>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6" name="Freeform 151"/>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7" name="Freeform 152"/>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8" name="Freeform 153"/>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19" name="Freeform 154"/>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0" name="Freeform 155"/>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1" name="Freeform 156"/>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2" name="Freeform 157"/>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3" name="Freeform 158"/>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4" name="Freeform 159"/>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5" name="Freeform 160"/>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6" name="Freeform 161"/>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7" name="Freeform 162"/>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828" name="Freeform 163"/>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50" name="Group 218"/>
              <p:cNvGrpSpPr>
                <a:grpSpLocks/>
              </p:cNvGrpSpPr>
              <p:nvPr/>
            </p:nvGrpSpPr>
            <p:grpSpPr bwMode="auto">
              <a:xfrm>
                <a:off x="1928" y="1443"/>
                <a:ext cx="453" cy="363"/>
                <a:chOff x="1648" y="2056"/>
                <a:chExt cx="509" cy="478"/>
              </a:xfrm>
            </p:grpSpPr>
            <p:sp>
              <p:nvSpPr>
                <p:cNvPr id="40712" name="Freeform 165"/>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3" name="Freeform 166"/>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4" name="Freeform 167"/>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5" name="Freeform 168"/>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6" name="Freeform 169"/>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7" name="Freeform 170"/>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8" name="Freeform 171"/>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9" name="Freeform 172"/>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0" name="Freeform 173"/>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1" name="Freeform 174"/>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2" name="Freeform 175"/>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3" name="Freeform 176"/>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4" name="Freeform 177"/>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5" name="Freeform 178"/>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6" name="Freeform 179"/>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7" name="Freeform 180"/>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8" name="Freeform 181"/>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29" name="Freeform 182"/>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0" name="Freeform 183"/>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1" name="Freeform 184"/>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2" name="Freeform 185"/>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3" name="Freeform 186"/>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4" name="Freeform 187"/>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5" name="Freeform 188"/>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6" name="Freeform 189"/>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7" name="Freeform 190"/>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8" name="Freeform 191"/>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39" name="Freeform 192"/>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0" name="Freeform 193"/>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1" name="Freeform 194"/>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2" name="Freeform 195"/>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3" name="Freeform 196"/>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4" name="Freeform 197"/>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5" name="Freeform 198"/>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6" name="Freeform 199"/>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7" name="Freeform 200"/>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8" name="Freeform 201"/>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49" name="Freeform 202"/>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0" name="Freeform 203"/>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1" name="Freeform 204"/>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2" name="Freeform 205"/>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3" name="Freeform 206"/>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4" name="Freeform 207"/>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5" name="Freeform 208"/>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6" name="Freeform 209"/>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7" name="Freeform 210"/>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8" name="Freeform 211"/>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59" name="Freeform 212"/>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0" name="Freeform 213"/>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1" name="Freeform 214"/>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2" name="Freeform 215"/>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3" name="Freeform 216"/>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64" name="Freeform 217"/>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51" name="Group 288"/>
              <p:cNvGrpSpPr>
                <a:grpSpLocks/>
              </p:cNvGrpSpPr>
              <p:nvPr/>
            </p:nvGrpSpPr>
            <p:grpSpPr bwMode="auto">
              <a:xfrm>
                <a:off x="3151" y="1446"/>
                <a:ext cx="453" cy="358"/>
                <a:chOff x="3023" y="2060"/>
                <a:chExt cx="509" cy="472"/>
              </a:xfrm>
            </p:grpSpPr>
            <p:sp>
              <p:nvSpPr>
                <p:cNvPr id="40643" name="Freeform 219"/>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4" name="Freeform 220"/>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5" name="Freeform 221"/>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6" name="Freeform 222"/>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7" name="Freeform 223"/>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8" name="Freeform 224"/>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49" name="Freeform 225"/>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0" name="Freeform 226"/>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1" name="Freeform 227"/>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2" name="Freeform 228"/>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3" name="Freeform 229"/>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4" name="Freeform 230"/>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5" name="Freeform 231"/>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6" name="Freeform 232"/>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7" name="Freeform 233"/>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8" name="Freeform 234"/>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59" name="Freeform 235"/>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0" name="Freeform 236"/>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1" name="Freeform 237"/>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2" name="Freeform 238"/>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3" name="Freeform 239"/>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4" name="Freeform 240"/>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5" name="Freeform 241"/>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6" name="Freeform 242"/>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7" name="Freeform 243"/>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8" name="Freeform 244"/>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69" name="Freeform 245"/>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0" name="Freeform 246"/>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1" name="Freeform 247"/>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2" name="Freeform 248"/>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3" name="Freeform 249"/>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4" name="Freeform 250"/>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5" name="Freeform 251"/>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6" name="Freeform 252"/>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7" name="Freeform 253"/>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8" name="Freeform 254"/>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79" name="Freeform 255"/>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0" name="Freeform 256"/>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1" name="Freeform 257"/>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2" name="Freeform 258"/>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3" name="Freeform 259"/>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4" name="Freeform 260"/>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5" name="Freeform 261"/>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6" name="Freeform 262"/>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7" name="Freeform 263"/>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8" name="Freeform 264"/>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89" name="Freeform 265"/>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0" name="Freeform 266"/>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1" name="Freeform 267"/>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2" name="Freeform 268"/>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3" name="Freeform 269"/>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4" name="Freeform 270"/>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5" name="Freeform 271"/>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6" name="Freeform 272"/>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7" name="Freeform 273"/>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8" name="Freeform 274"/>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99" name="Freeform 275"/>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0" name="Freeform 276"/>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1" name="Freeform 277"/>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2" name="Freeform 278"/>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3" name="Freeform 279"/>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4" name="Freeform 280"/>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5" name="Freeform 281"/>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6" name="Freeform 282"/>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7" name="Freeform 283"/>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8" name="Freeform 284"/>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09" name="Freeform 285"/>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0" name="Freeform 286"/>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711" name="Freeform 287"/>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52" name="Group 291"/>
              <p:cNvGrpSpPr>
                <a:grpSpLocks/>
              </p:cNvGrpSpPr>
              <p:nvPr/>
            </p:nvGrpSpPr>
            <p:grpSpPr bwMode="auto">
              <a:xfrm>
                <a:off x="4383" y="1780"/>
                <a:ext cx="469" cy="180"/>
                <a:chOff x="4409" y="2501"/>
                <a:chExt cx="527" cy="237"/>
              </a:xfrm>
            </p:grpSpPr>
            <p:sp>
              <p:nvSpPr>
                <p:cNvPr id="40641" name="Freeform 289"/>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42" name="Freeform 290"/>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53" name="Rectangle 292"/>
              <p:cNvSpPr>
                <a:spLocks noChangeArrowheads="1"/>
              </p:cNvSpPr>
              <p:nvPr/>
            </p:nvSpPr>
            <p:spPr bwMode="auto">
              <a:xfrm>
                <a:off x="4590" y="1782"/>
                <a:ext cx="22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صبحانه</a:t>
                </a:r>
                <a:endParaRPr lang="en-US" altLang="en-US" sz="1200">
                  <a:solidFill>
                    <a:prstClr val="black"/>
                  </a:solidFill>
                  <a:latin typeface="Arial" panose="020B0604020202020204" pitchFamily="34" charset="0"/>
                  <a:cs typeface="Arial" panose="020B0604020202020204" pitchFamily="34" charset="0"/>
                </a:endParaRPr>
              </a:p>
            </p:txBody>
          </p:sp>
          <p:grpSp>
            <p:nvGrpSpPr>
              <p:cNvPr id="40154" name="Group 295"/>
              <p:cNvGrpSpPr>
                <a:grpSpLocks/>
              </p:cNvGrpSpPr>
              <p:nvPr/>
            </p:nvGrpSpPr>
            <p:grpSpPr bwMode="auto">
              <a:xfrm>
                <a:off x="3140" y="1780"/>
                <a:ext cx="469" cy="180"/>
                <a:chOff x="3011" y="2501"/>
                <a:chExt cx="527" cy="237"/>
              </a:xfrm>
            </p:grpSpPr>
            <p:sp>
              <p:nvSpPr>
                <p:cNvPr id="40639" name="Freeform 293"/>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40" name="Freeform 294"/>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55" name="Rectangle 296"/>
              <p:cNvSpPr>
                <a:spLocks noChangeArrowheads="1"/>
              </p:cNvSpPr>
              <p:nvPr/>
            </p:nvSpPr>
            <p:spPr bwMode="auto">
              <a:xfrm>
                <a:off x="3380" y="1782"/>
                <a:ext cx="110"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نهار</a:t>
                </a:r>
                <a:endParaRPr lang="en-US" altLang="en-US" sz="1200">
                  <a:solidFill>
                    <a:prstClr val="black"/>
                  </a:solidFill>
                  <a:latin typeface="Arial" panose="020B0604020202020204" pitchFamily="34" charset="0"/>
                  <a:cs typeface="Arial" panose="020B0604020202020204" pitchFamily="34" charset="0"/>
                </a:endParaRPr>
              </a:p>
            </p:txBody>
          </p:sp>
          <p:grpSp>
            <p:nvGrpSpPr>
              <p:cNvPr id="40156" name="Group 299"/>
              <p:cNvGrpSpPr>
                <a:grpSpLocks/>
              </p:cNvGrpSpPr>
              <p:nvPr/>
            </p:nvGrpSpPr>
            <p:grpSpPr bwMode="auto">
              <a:xfrm>
                <a:off x="1917" y="1786"/>
                <a:ext cx="469" cy="180"/>
                <a:chOff x="1635" y="2509"/>
                <a:chExt cx="527" cy="237"/>
              </a:xfrm>
            </p:grpSpPr>
            <p:sp>
              <p:nvSpPr>
                <p:cNvPr id="40637" name="Freeform 297"/>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38" name="Freeform 298"/>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57" name="Rectangle 300"/>
              <p:cNvSpPr>
                <a:spLocks noChangeArrowheads="1"/>
              </p:cNvSpPr>
              <p:nvPr/>
            </p:nvSpPr>
            <p:spPr bwMode="auto">
              <a:xfrm>
                <a:off x="2118" y="1788"/>
                <a:ext cx="116"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شام</a:t>
                </a:r>
                <a:endParaRPr lang="en-US" altLang="en-US" sz="1200">
                  <a:solidFill>
                    <a:prstClr val="black"/>
                  </a:solidFill>
                  <a:latin typeface="Arial" panose="020B0604020202020204" pitchFamily="34" charset="0"/>
                  <a:cs typeface="Arial" panose="020B0604020202020204" pitchFamily="34" charset="0"/>
                </a:endParaRPr>
              </a:p>
            </p:txBody>
          </p:sp>
          <p:sp>
            <p:nvSpPr>
              <p:cNvPr id="40158" name="Rectangle 301"/>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59" name="Rectangle 302"/>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0" name="Rectangle 303"/>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1" name="Rectangle 304"/>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2" name="Rectangle 305"/>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3" name="Rectangle 306"/>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64" name="Rectangle 308"/>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65" name="Group 311"/>
              <p:cNvGrpSpPr>
                <a:grpSpLocks/>
              </p:cNvGrpSpPr>
              <p:nvPr/>
            </p:nvGrpSpPr>
            <p:grpSpPr bwMode="auto">
              <a:xfrm>
                <a:off x="1681" y="1219"/>
                <a:ext cx="403" cy="179"/>
                <a:chOff x="1369" y="1760"/>
                <a:chExt cx="453" cy="236"/>
              </a:xfrm>
            </p:grpSpPr>
            <p:sp>
              <p:nvSpPr>
                <p:cNvPr id="40635" name="Freeform 309"/>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36" name="Freeform 310"/>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66" name="Group 314"/>
              <p:cNvGrpSpPr>
                <a:grpSpLocks/>
              </p:cNvGrpSpPr>
              <p:nvPr/>
            </p:nvGrpSpPr>
            <p:grpSpPr bwMode="auto">
              <a:xfrm>
                <a:off x="2195" y="1219"/>
                <a:ext cx="403" cy="179"/>
                <a:chOff x="1947" y="1760"/>
                <a:chExt cx="453" cy="236"/>
              </a:xfrm>
            </p:grpSpPr>
            <p:sp>
              <p:nvSpPr>
                <p:cNvPr id="40633" name="Freeform 312"/>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34" name="Freeform 313"/>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67" name="Group 317"/>
              <p:cNvGrpSpPr>
                <a:grpSpLocks/>
              </p:cNvGrpSpPr>
              <p:nvPr/>
            </p:nvGrpSpPr>
            <p:grpSpPr bwMode="auto">
              <a:xfrm>
                <a:off x="822" y="1790"/>
                <a:ext cx="623" cy="180"/>
                <a:chOff x="403" y="2514"/>
                <a:chExt cx="701" cy="237"/>
              </a:xfrm>
            </p:grpSpPr>
            <p:sp>
              <p:nvSpPr>
                <p:cNvPr id="40631" name="Freeform 315"/>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632" name="Freeform 316"/>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68" name="Rectangle 318"/>
              <p:cNvSpPr>
                <a:spLocks noChangeArrowheads="1"/>
              </p:cNvSpPr>
              <p:nvPr/>
            </p:nvSpPr>
            <p:spPr bwMode="auto">
              <a:xfrm>
                <a:off x="1066" y="1795"/>
                <a:ext cx="375" cy="1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400" b="1">
                    <a:solidFill>
                      <a:srgbClr val="000000"/>
                    </a:solidFill>
                    <a:latin typeface="Arial" panose="020B0604020202020204" pitchFamily="34" charset="0"/>
                    <a:cs typeface="Nazanin" pitchFamily="2" charset="-78"/>
                  </a:rPr>
                  <a:t>قبل از خواب</a:t>
                </a:r>
                <a:endParaRPr lang="en-US" altLang="en-US" sz="1200">
                  <a:solidFill>
                    <a:prstClr val="black"/>
                  </a:solidFill>
                  <a:latin typeface="Arial" panose="020B0604020202020204" pitchFamily="34" charset="0"/>
                  <a:cs typeface="Arial" panose="020B0604020202020204" pitchFamily="34" charset="0"/>
                </a:endParaRPr>
              </a:p>
            </p:txBody>
          </p:sp>
          <p:grpSp>
            <p:nvGrpSpPr>
              <p:cNvPr id="40169" name="Group 321"/>
              <p:cNvGrpSpPr>
                <a:grpSpLocks/>
              </p:cNvGrpSpPr>
              <p:nvPr/>
            </p:nvGrpSpPr>
            <p:grpSpPr bwMode="auto">
              <a:xfrm>
                <a:off x="2928" y="1219"/>
                <a:ext cx="402" cy="179"/>
                <a:chOff x="2771" y="1760"/>
                <a:chExt cx="453" cy="236"/>
              </a:xfrm>
            </p:grpSpPr>
            <p:sp>
              <p:nvSpPr>
                <p:cNvPr id="40629" name="Freeform 319"/>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30" name="Freeform 320"/>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0" name="Group 324"/>
              <p:cNvGrpSpPr>
                <a:grpSpLocks/>
              </p:cNvGrpSpPr>
              <p:nvPr/>
            </p:nvGrpSpPr>
            <p:grpSpPr bwMode="auto">
              <a:xfrm>
                <a:off x="3440" y="1219"/>
                <a:ext cx="403" cy="179"/>
                <a:chOff x="3348" y="1760"/>
                <a:chExt cx="453" cy="236"/>
              </a:xfrm>
            </p:grpSpPr>
            <p:sp>
              <p:nvSpPr>
                <p:cNvPr id="40627" name="Freeform 322"/>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8" name="Freeform 323"/>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1" name="Group 327"/>
              <p:cNvGrpSpPr>
                <a:grpSpLocks/>
              </p:cNvGrpSpPr>
              <p:nvPr/>
            </p:nvGrpSpPr>
            <p:grpSpPr bwMode="auto">
              <a:xfrm>
                <a:off x="4173" y="1219"/>
                <a:ext cx="403" cy="179"/>
                <a:chOff x="4172" y="1760"/>
                <a:chExt cx="454" cy="237"/>
              </a:xfrm>
            </p:grpSpPr>
            <p:sp>
              <p:nvSpPr>
                <p:cNvPr id="40625" name="Freeform 325"/>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6" name="Freeform 326"/>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2" name="Group 330"/>
              <p:cNvGrpSpPr>
                <a:grpSpLocks/>
              </p:cNvGrpSpPr>
              <p:nvPr/>
            </p:nvGrpSpPr>
            <p:grpSpPr bwMode="auto">
              <a:xfrm>
                <a:off x="4686" y="1219"/>
                <a:ext cx="402" cy="179"/>
                <a:chOff x="4749" y="1760"/>
                <a:chExt cx="453" cy="237"/>
              </a:xfrm>
            </p:grpSpPr>
            <p:sp>
              <p:nvSpPr>
                <p:cNvPr id="40623" name="Freeform 328"/>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4" name="Freeform 329"/>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3" name="Group 333"/>
              <p:cNvGrpSpPr>
                <a:grpSpLocks/>
              </p:cNvGrpSpPr>
              <p:nvPr/>
            </p:nvGrpSpPr>
            <p:grpSpPr bwMode="auto">
              <a:xfrm>
                <a:off x="932" y="1223"/>
                <a:ext cx="403" cy="179"/>
                <a:chOff x="527" y="1765"/>
                <a:chExt cx="453" cy="237"/>
              </a:xfrm>
            </p:grpSpPr>
            <p:sp>
              <p:nvSpPr>
                <p:cNvPr id="40621" name="Freeform 331"/>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622" name="Freeform 332"/>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74" name="Group 402"/>
              <p:cNvGrpSpPr>
                <a:grpSpLocks/>
              </p:cNvGrpSpPr>
              <p:nvPr/>
            </p:nvGrpSpPr>
            <p:grpSpPr bwMode="auto">
              <a:xfrm>
                <a:off x="886" y="1438"/>
                <a:ext cx="486" cy="361"/>
                <a:chOff x="475" y="2049"/>
                <a:chExt cx="546" cy="477"/>
              </a:xfrm>
            </p:grpSpPr>
            <p:sp>
              <p:nvSpPr>
                <p:cNvPr id="40553" name="Freeform 334"/>
                <p:cNvSpPr>
                  <a:spLocks/>
                </p:cNvSpPr>
                <p:nvPr/>
              </p:nvSpPr>
              <p:spPr bwMode="auto">
                <a:xfrm>
                  <a:off x="475" y="2049"/>
                  <a:ext cx="519" cy="461"/>
                </a:xfrm>
                <a:custGeom>
                  <a:avLst/>
                  <a:gdLst>
                    <a:gd name="T0" fmla="*/ 318 w 519"/>
                    <a:gd name="T1" fmla="*/ 0 h 461"/>
                    <a:gd name="T2" fmla="*/ 0 w 519"/>
                    <a:gd name="T3" fmla="*/ 161 h 461"/>
                    <a:gd name="T4" fmla="*/ 133 w 519"/>
                    <a:gd name="T5" fmla="*/ 461 h 461"/>
                    <a:gd name="T6" fmla="*/ 482 w 519"/>
                    <a:gd name="T7" fmla="*/ 424 h 461"/>
                    <a:gd name="T8" fmla="*/ 519 w 519"/>
                    <a:gd name="T9" fmla="*/ 133 h 461"/>
                    <a:gd name="T10" fmla="*/ 318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4" name="Freeform 335"/>
                <p:cNvSpPr>
                  <a:spLocks/>
                </p:cNvSpPr>
                <p:nvPr/>
              </p:nvSpPr>
              <p:spPr bwMode="auto">
                <a:xfrm>
                  <a:off x="850" y="2267"/>
                  <a:ext cx="13" cy="12"/>
                </a:xfrm>
                <a:custGeom>
                  <a:avLst/>
                  <a:gdLst>
                    <a:gd name="T0" fmla="*/ 2 w 13"/>
                    <a:gd name="T1" fmla="*/ 9 h 12"/>
                    <a:gd name="T2" fmla="*/ 2 w 13"/>
                    <a:gd name="T3" fmla="*/ 10 h 12"/>
                    <a:gd name="T4" fmla="*/ 6 w 13"/>
                    <a:gd name="T5" fmla="*/ 9 h 12"/>
                    <a:gd name="T6" fmla="*/ 9 w 13"/>
                    <a:gd name="T7" fmla="*/ 12 h 12"/>
                    <a:gd name="T8" fmla="*/ 9 w 13"/>
                    <a:gd name="T9" fmla="*/ 11 h 12"/>
                    <a:gd name="T10" fmla="*/ 10 w 13"/>
                    <a:gd name="T11" fmla="*/ 12 h 12"/>
                    <a:gd name="T12" fmla="*/ 9 w 13"/>
                    <a:gd name="T13" fmla="*/ 9 h 12"/>
                    <a:gd name="T14" fmla="*/ 13 w 13"/>
                    <a:gd name="T15" fmla="*/ 5 h 12"/>
                    <a:gd name="T16" fmla="*/ 9 w 13"/>
                    <a:gd name="T17" fmla="*/ 4 h 12"/>
                    <a:gd name="T18" fmla="*/ 8 w 13"/>
                    <a:gd name="T19" fmla="*/ 0 h 12"/>
                    <a:gd name="T20" fmla="*/ 7 w 13"/>
                    <a:gd name="T21" fmla="*/ 1 h 12"/>
                    <a:gd name="T22" fmla="*/ 7 w 13"/>
                    <a:gd name="T23" fmla="*/ 0 h 12"/>
                    <a:gd name="T24" fmla="*/ 4 w 13"/>
                    <a:gd name="T25" fmla="*/ 3 h 12"/>
                    <a:gd name="T26" fmla="*/ 1 w 13"/>
                    <a:gd name="T27" fmla="*/ 3 h 12"/>
                    <a:gd name="T28" fmla="*/ 0 w 13"/>
                    <a:gd name="T29" fmla="*/ 3 h 12"/>
                    <a:gd name="T30" fmla="*/ 3 w 13"/>
                    <a:gd name="T31" fmla="*/ 6 h 12"/>
                    <a:gd name="T32" fmla="*/ 1 w 13"/>
                    <a:gd name="T33" fmla="*/ 10 h 12"/>
                    <a:gd name="T34" fmla="*/ 2 w 13"/>
                    <a:gd name="T35" fmla="*/ 9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5" name="Freeform 336"/>
                <p:cNvSpPr>
                  <a:spLocks/>
                </p:cNvSpPr>
                <p:nvPr/>
              </p:nvSpPr>
              <p:spPr bwMode="auto">
                <a:xfrm>
                  <a:off x="819" y="2279"/>
                  <a:ext cx="13" cy="12"/>
                </a:xfrm>
                <a:custGeom>
                  <a:avLst/>
                  <a:gdLst>
                    <a:gd name="T0" fmla="*/ 8 w 13"/>
                    <a:gd name="T1" fmla="*/ 0 h 12"/>
                    <a:gd name="T2" fmla="*/ 7 w 13"/>
                    <a:gd name="T3" fmla="*/ 1 h 12"/>
                    <a:gd name="T4" fmla="*/ 7 w 13"/>
                    <a:gd name="T5" fmla="*/ 0 h 12"/>
                    <a:gd name="T6" fmla="*/ 4 w 13"/>
                    <a:gd name="T7" fmla="*/ 3 h 12"/>
                    <a:gd name="T8" fmla="*/ 2 w 13"/>
                    <a:gd name="T9" fmla="*/ 3 h 12"/>
                    <a:gd name="T10" fmla="*/ 0 w 13"/>
                    <a:gd name="T11" fmla="*/ 3 h 12"/>
                    <a:gd name="T12" fmla="*/ 3 w 13"/>
                    <a:gd name="T13" fmla="*/ 6 h 12"/>
                    <a:gd name="T14" fmla="*/ 1 w 13"/>
                    <a:gd name="T15" fmla="*/ 10 h 12"/>
                    <a:gd name="T16" fmla="*/ 2 w 13"/>
                    <a:gd name="T17" fmla="*/ 10 h 12"/>
                    <a:gd name="T18" fmla="*/ 6 w 13"/>
                    <a:gd name="T19" fmla="*/ 9 h 12"/>
                    <a:gd name="T20" fmla="*/ 9 w 13"/>
                    <a:gd name="T21" fmla="*/ 12 h 12"/>
                    <a:gd name="T22" fmla="*/ 9 w 13"/>
                    <a:gd name="T23" fmla="*/ 11 h 12"/>
                    <a:gd name="T24" fmla="*/ 10 w 13"/>
                    <a:gd name="T25" fmla="*/ 12 h 12"/>
                    <a:gd name="T26" fmla="*/ 9 w 13"/>
                    <a:gd name="T27" fmla="*/ 9 h 12"/>
                    <a:gd name="T28" fmla="*/ 13 w 13"/>
                    <a:gd name="T29" fmla="*/ 5 h 12"/>
                    <a:gd name="T30" fmla="*/ 9 w 13"/>
                    <a:gd name="T31" fmla="*/ 4 h 12"/>
                    <a:gd name="T32" fmla="*/ 8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6" name="Freeform 337"/>
                <p:cNvSpPr>
                  <a:spLocks/>
                </p:cNvSpPr>
                <p:nvPr/>
              </p:nvSpPr>
              <p:spPr bwMode="auto">
                <a:xfrm>
                  <a:off x="851" y="2300"/>
                  <a:ext cx="13" cy="11"/>
                </a:xfrm>
                <a:custGeom>
                  <a:avLst/>
                  <a:gdLst>
                    <a:gd name="T0" fmla="*/ 9 w 13"/>
                    <a:gd name="T1" fmla="*/ 4 h 11"/>
                    <a:gd name="T2" fmla="*/ 8 w 13"/>
                    <a:gd name="T3" fmla="*/ 0 h 11"/>
                    <a:gd name="T4" fmla="*/ 7 w 13"/>
                    <a:gd name="T5" fmla="*/ 1 h 11"/>
                    <a:gd name="T6" fmla="*/ 7 w 13"/>
                    <a:gd name="T7" fmla="*/ 0 h 11"/>
                    <a:gd name="T8" fmla="*/ 4 w 13"/>
                    <a:gd name="T9" fmla="*/ 3 h 11"/>
                    <a:gd name="T10" fmla="*/ 1 w 13"/>
                    <a:gd name="T11" fmla="*/ 3 h 11"/>
                    <a:gd name="T12" fmla="*/ 1 w 13"/>
                    <a:gd name="T13" fmla="*/ 3 h 11"/>
                    <a:gd name="T14" fmla="*/ 0 w 13"/>
                    <a:gd name="T15" fmla="*/ 3 h 11"/>
                    <a:gd name="T16" fmla="*/ 3 w 13"/>
                    <a:gd name="T17" fmla="*/ 5 h 11"/>
                    <a:gd name="T18" fmla="*/ 1 w 13"/>
                    <a:gd name="T19" fmla="*/ 9 h 11"/>
                    <a:gd name="T20" fmla="*/ 2 w 13"/>
                    <a:gd name="T21" fmla="*/ 9 h 11"/>
                    <a:gd name="T22" fmla="*/ 5 w 13"/>
                    <a:gd name="T23" fmla="*/ 8 h 11"/>
                    <a:gd name="T24" fmla="*/ 8 w 13"/>
                    <a:gd name="T25" fmla="*/ 11 h 11"/>
                    <a:gd name="T26" fmla="*/ 8 w 13"/>
                    <a:gd name="T27" fmla="*/ 10 h 11"/>
                    <a:gd name="T28" fmla="*/ 9 w 13"/>
                    <a:gd name="T29" fmla="*/ 11 h 11"/>
                    <a:gd name="T30" fmla="*/ 9 w 13"/>
                    <a:gd name="T31" fmla="*/ 7 h 11"/>
                    <a:gd name="T32" fmla="*/ 13 w 13"/>
                    <a:gd name="T33" fmla="*/ 5 h 11"/>
                    <a:gd name="T34" fmla="*/ 9 w 13"/>
                    <a:gd name="T35" fmla="*/ 4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7" name="Freeform 338"/>
                <p:cNvSpPr>
                  <a:spLocks/>
                </p:cNvSpPr>
                <p:nvPr/>
              </p:nvSpPr>
              <p:spPr bwMode="auto">
                <a:xfrm>
                  <a:off x="789" y="2293"/>
                  <a:ext cx="13" cy="12"/>
                </a:xfrm>
                <a:custGeom>
                  <a:avLst/>
                  <a:gdLst>
                    <a:gd name="T0" fmla="*/ 9 w 13"/>
                    <a:gd name="T1" fmla="*/ 4 h 12"/>
                    <a:gd name="T2" fmla="*/ 8 w 13"/>
                    <a:gd name="T3" fmla="*/ 0 h 12"/>
                    <a:gd name="T4" fmla="*/ 8 w 13"/>
                    <a:gd name="T5" fmla="*/ 1 h 12"/>
                    <a:gd name="T6" fmla="*/ 7 w 13"/>
                    <a:gd name="T7" fmla="*/ 0 h 12"/>
                    <a:gd name="T8" fmla="*/ 4 w 13"/>
                    <a:gd name="T9" fmla="*/ 3 h 12"/>
                    <a:gd name="T10" fmla="*/ 1 w 13"/>
                    <a:gd name="T11" fmla="*/ 3 h 12"/>
                    <a:gd name="T12" fmla="*/ 0 w 13"/>
                    <a:gd name="T13" fmla="*/ 3 h 12"/>
                    <a:gd name="T14" fmla="*/ 3 w 13"/>
                    <a:gd name="T15" fmla="*/ 6 h 12"/>
                    <a:gd name="T16" fmla="*/ 1 w 13"/>
                    <a:gd name="T17" fmla="*/ 9 h 12"/>
                    <a:gd name="T18" fmla="*/ 2 w 13"/>
                    <a:gd name="T19" fmla="*/ 9 h 12"/>
                    <a:gd name="T20" fmla="*/ 6 w 13"/>
                    <a:gd name="T21" fmla="*/ 9 h 12"/>
                    <a:gd name="T22" fmla="*/ 8 w 13"/>
                    <a:gd name="T23" fmla="*/ 12 h 12"/>
                    <a:gd name="T24" fmla="*/ 8 w 13"/>
                    <a:gd name="T25" fmla="*/ 11 h 12"/>
                    <a:gd name="T26" fmla="*/ 10 w 13"/>
                    <a:gd name="T27" fmla="*/ 12 h 12"/>
                    <a:gd name="T28" fmla="*/ 9 w 13"/>
                    <a:gd name="T29" fmla="*/ 8 h 12"/>
                    <a:gd name="T30" fmla="*/ 13 w 13"/>
                    <a:gd name="T31" fmla="*/ 5 h 12"/>
                    <a:gd name="T32" fmla="*/ 9 w 13"/>
                    <a:gd name="T33" fmla="*/ 4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8" name="Freeform 339"/>
                <p:cNvSpPr>
                  <a:spLocks/>
                </p:cNvSpPr>
                <p:nvPr/>
              </p:nvSpPr>
              <p:spPr bwMode="auto">
                <a:xfrm>
                  <a:off x="971" y="2269"/>
                  <a:ext cx="31" cy="26"/>
                </a:xfrm>
                <a:custGeom>
                  <a:avLst/>
                  <a:gdLst>
                    <a:gd name="T0" fmla="*/ 0 w 31"/>
                    <a:gd name="T1" fmla="*/ 12 h 26"/>
                    <a:gd name="T2" fmla="*/ 25 w 31"/>
                    <a:gd name="T3" fmla="*/ 26 h 26"/>
                    <a:gd name="T4" fmla="*/ 31 w 31"/>
                    <a:gd name="T5" fmla="*/ 15 h 26"/>
                    <a:gd name="T6" fmla="*/ 3 w 31"/>
                    <a:gd name="T7" fmla="*/ 0 h 26"/>
                    <a:gd name="T8" fmla="*/ 0 w 31"/>
                    <a:gd name="T9" fmla="*/ 1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9" name="Freeform 340"/>
                <p:cNvSpPr>
                  <a:spLocks/>
                </p:cNvSpPr>
                <p:nvPr/>
              </p:nvSpPr>
              <p:spPr bwMode="auto">
                <a:xfrm>
                  <a:off x="968" y="2244"/>
                  <a:ext cx="39" cy="25"/>
                </a:xfrm>
                <a:custGeom>
                  <a:avLst/>
                  <a:gdLst>
                    <a:gd name="T0" fmla="*/ 20 w 39"/>
                    <a:gd name="T1" fmla="*/ 0 h 25"/>
                    <a:gd name="T2" fmla="*/ 18 w 39"/>
                    <a:gd name="T3" fmla="*/ 0 h 25"/>
                    <a:gd name="T4" fmla="*/ 17 w 39"/>
                    <a:gd name="T5" fmla="*/ 0 h 25"/>
                    <a:gd name="T6" fmla="*/ 15 w 39"/>
                    <a:gd name="T7" fmla="*/ 0 h 25"/>
                    <a:gd name="T8" fmla="*/ 14 w 39"/>
                    <a:gd name="T9" fmla="*/ 1 h 25"/>
                    <a:gd name="T10" fmla="*/ 12 w 39"/>
                    <a:gd name="T11" fmla="*/ 1 h 25"/>
                    <a:gd name="T12" fmla="*/ 10 w 39"/>
                    <a:gd name="T13" fmla="*/ 2 h 25"/>
                    <a:gd name="T14" fmla="*/ 8 w 39"/>
                    <a:gd name="T15" fmla="*/ 2 h 25"/>
                    <a:gd name="T16" fmla="*/ 6 w 39"/>
                    <a:gd name="T17" fmla="*/ 3 h 25"/>
                    <a:gd name="T18" fmla="*/ 5 w 39"/>
                    <a:gd name="T19" fmla="*/ 5 h 25"/>
                    <a:gd name="T20" fmla="*/ 3 w 39"/>
                    <a:gd name="T21" fmla="*/ 6 h 25"/>
                    <a:gd name="T22" fmla="*/ 2 w 39"/>
                    <a:gd name="T23" fmla="*/ 7 h 25"/>
                    <a:gd name="T24" fmla="*/ 1 w 39"/>
                    <a:gd name="T25" fmla="*/ 8 h 25"/>
                    <a:gd name="T26" fmla="*/ 1 w 39"/>
                    <a:gd name="T27" fmla="*/ 9 h 25"/>
                    <a:gd name="T28" fmla="*/ 1 w 39"/>
                    <a:gd name="T29" fmla="*/ 10 h 25"/>
                    <a:gd name="T30" fmla="*/ 0 w 39"/>
                    <a:gd name="T31" fmla="*/ 11 h 25"/>
                    <a:gd name="T32" fmla="*/ 0 w 39"/>
                    <a:gd name="T33" fmla="*/ 12 h 25"/>
                    <a:gd name="T34" fmla="*/ 0 w 39"/>
                    <a:gd name="T35" fmla="*/ 12 h 25"/>
                    <a:gd name="T36" fmla="*/ 0 w 39"/>
                    <a:gd name="T37" fmla="*/ 12 h 25"/>
                    <a:gd name="T38" fmla="*/ 0 w 39"/>
                    <a:gd name="T39" fmla="*/ 13 h 25"/>
                    <a:gd name="T40" fmla="*/ 0 w 39"/>
                    <a:gd name="T41" fmla="*/ 15 h 25"/>
                    <a:gd name="T42" fmla="*/ 2 w 39"/>
                    <a:gd name="T43" fmla="*/ 18 h 25"/>
                    <a:gd name="T44" fmla="*/ 3 w 39"/>
                    <a:gd name="T45" fmla="*/ 20 h 25"/>
                    <a:gd name="T46" fmla="*/ 6 w 39"/>
                    <a:gd name="T47" fmla="*/ 22 h 25"/>
                    <a:gd name="T48" fmla="*/ 9 w 39"/>
                    <a:gd name="T49" fmla="*/ 23 h 25"/>
                    <a:gd name="T50" fmla="*/ 12 w 39"/>
                    <a:gd name="T51" fmla="*/ 24 h 25"/>
                    <a:gd name="T52" fmla="*/ 16 w 39"/>
                    <a:gd name="T53" fmla="*/ 25 h 25"/>
                    <a:gd name="T54" fmla="*/ 20 w 39"/>
                    <a:gd name="T55" fmla="*/ 25 h 25"/>
                    <a:gd name="T56" fmla="*/ 24 w 39"/>
                    <a:gd name="T57" fmla="*/ 25 h 25"/>
                    <a:gd name="T58" fmla="*/ 28 w 39"/>
                    <a:gd name="T59" fmla="*/ 24 h 25"/>
                    <a:gd name="T60" fmla="*/ 31 w 39"/>
                    <a:gd name="T61" fmla="*/ 23 h 25"/>
                    <a:gd name="T62" fmla="*/ 34 w 39"/>
                    <a:gd name="T63" fmla="*/ 22 h 25"/>
                    <a:gd name="T64" fmla="*/ 36 w 39"/>
                    <a:gd name="T65" fmla="*/ 20 h 25"/>
                    <a:gd name="T66" fmla="*/ 38 w 39"/>
                    <a:gd name="T67" fmla="*/ 18 h 25"/>
                    <a:gd name="T68" fmla="*/ 39 w 39"/>
                    <a:gd name="T69" fmla="*/ 15 h 25"/>
                    <a:gd name="T70" fmla="*/ 39 w 39"/>
                    <a:gd name="T71" fmla="*/ 13 h 25"/>
                    <a:gd name="T72" fmla="*/ 39 w 39"/>
                    <a:gd name="T73" fmla="*/ 10 h 25"/>
                    <a:gd name="T74" fmla="*/ 38 w 39"/>
                    <a:gd name="T75" fmla="*/ 8 h 25"/>
                    <a:gd name="T76" fmla="*/ 36 w 39"/>
                    <a:gd name="T77" fmla="*/ 6 h 25"/>
                    <a:gd name="T78" fmla="*/ 34 w 39"/>
                    <a:gd name="T79" fmla="*/ 4 h 25"/>
                    <a:gd name="T80" fmla="*/ 31 w 39"/>
                    <a:gd name="T81" fmla="*/ 2 h 25"/>
                    <a:gd name="T82" fmla="*/ 28 w 39"/>
                    <a:gd name="T83" fmla="*/ 1 h 25"/>
                    <a:gd name="T84" fmla="*/ 24 w 39"/>
                    <a:gd name="T85" fmla="*/ 1 h 25"/>
                    <a:gd name="T86" fmla="*/ 20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0" name="Freeform 341"/>
                <p:cNvSpPr>
                  <a:spLocks/>
                </p:cNvSpPr>
                <p:nvPr/>
              </p:nvSpPr>
              <p:spPr bwMode="auto">
                <a:xfrm>
                  <a:off x="591" y="2284"/>
                  <a:ext cx="34" cy="18"/>
                </a:xfrm>
                <a:custGeom>
                  <a:avLst/>
                  <a:gdLst>
                    <a:gd name="T0" fmla="*/ 4 w 34"/>
                    <a:gd name="T1" fmla="*/ 18 h 18"/>
                    <a:gd name="T2" fmla="*/ 34 w 34"/>
                    <a:gd name="T3" fmla="*/ 14 h 18"/>
                    <a:gd name="T4" fmla="*/ 33 w 34"/>
                    <a:gd name="T5" fmla="*/ 0 h 18"/>
                    <a:gd name="T6" fmla="*/ 0 w 34"/>
                    <a:gd name="T7" fmla="*/ 6 h 18"/>
                    <a:gd name="T8" fmla="*/ 4 w 34"/>
                    <a:gd name="T9" fmla="*/ 18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1" name="Freeform 342"/>
                <p:cNvSpPr>
                  <a:spLocks/>
                </p:cNvSpPr>
                <p:nvPr/>
              </p:nvSpPr>
              <p:spPr bwMode="auto">
                <a:xfrm>
                  <a:off x="587" y="2253"/>
                  <a:ext cx="44" cy="27"/>
                </a:xfrm>
                <a:custGeom>
                  <a:avLst/>
                  <a:gdLst>
                    <a:gd name="T0" fmla="*/ 22 w 44"/>
                    <a:gd name="T1" fmla="*/ 27 h 27"/>
                    <a:gd name="T2" fmla="*/ 26 w 44"/>
                    <a:gd name="T3" fmla="*/ 27 h 27"/>
                    <a:gd name="T4" fmla="*/ 30 w 44"/>
                    <a:gd name="T5" fmla="*/ 26 h 27"/>
                    <a:gd name="T6" fmla="*/ 34 w 44"/>
                    <a:gd name="T7" fmla="*/ 25 h 27"/>
                    <a:gd name="T8" fmla="*/ 37 w 44"/>
                    <a:gd name="T9" fmla="*/ 23 h 27"/>
                    <a:gd name="T10" fmla="*/ 40 w 44"/>
                    <a:gd name="T11" fmla="*/ 21 h 27"/>
                    <a:gd name="T12" fmla="*/ 42 w 44"/>
                    <a:gd name="T13" fmla="*/ 19 h 27"/>
                    <a:gd name="T14" fmla="*/ 43 w 44"/>
                    <a:gd name="T15" fmla="*/ 16 h 27"/>
                    <a:gd name="T16" fmla="*/ 44 w 44"/>
                    <a:gd name="T17" fmla="*/ 13 h 27"/>
                    <a:gd name="T18" fmla="*/ 43 w 44"/>
                    <a:gd name="T19" fmla="*/ 10 h 27"/>
                    <a:gd name="T20" fmla="*/ 42 w 44"/>
                    <a:gd name="T21" fmla="*/ 8 h 27"/>
                    <a:gd name="T22" fmla="*/ 40 w 44"/>
                    <a:gd name="T23" fmla="*/ 6 h 27"/>
                    <a:gd name="T24" fmla="*/ 37 w 44"/>
                    <a:gd name="T25" fmla="*/ 4 h 27"/>
                    <a:gd name="T26" fmla="*/ 34 w 44"/>
                    <a:gd name="T27" fmla="*/ 2 h 27"/>
                    <a:gd name="T28" fmla="*/ 30 w 44"/>
                    <a:gd name="T29" fmla="*/ 1 h 27"/>
                    <a:gd name="T30" fmla="*/ 26 w 44"/>
                    <a:gd name="T31" fmla="*/ 0 h 27"/>
                    <a:gd name="T32" fmla="*/ 22 w 44"/>
                    <a:gd name="T33" fmla="*/ 0 h 27"/>
                    <a:gd name="T34" fmla="*/ 18 w 44"/>
                    <a:gd name="T35" fmla="*/ 0 h 27"/>
                    <a:gd name="T36" fmla="*/ 15 w 44"/>
                    <a:gd name="T37" fmla="*/ 0 h 27"/>
                    <a:gd name="T38" fmla="*/ 12 w 44"/>
                    <a:gd name="T39" fmla="*/ 1 h 27"/>
                    <a:gd name="T40" fmla="*/ 9 w 44"/>
                    <a:gd name="T41" fmla="*/ 2 h 27"/>
                    <a:gd name="T42" fmla="*/ 7 w 44"/>
                    <a:gd name="T43" fmla="*/ 3 h 27"/>
                    <a:gd name="T44" fmla="*/ 4 w 44"/>
                    <a:gd name="T45" fmla="*/ 5 h 27"/>
                    <a:gd name="T46" fmla="*/ 2 w 44"/>
                    <a:gd name="T47" fmla="*/ 7 h 27"/>
                    <a:gd name="T48" fmla="*/ 1 w 44"/>
                    <a:gd name="T49" fmla="*/ 9 h 27"/>
                    <a:gd name="T50" fmla="*/ 1 w 44"/>
                    <a:gd name="T51" fmla="*/ 9 h 27"/>
                    <a:gd name="T52" fmla="*/ 0 w 44"/>
                    <a:gd name="T53" fmla="*/ 10 h 27"/>
                    <a:gd name="T54" fmla="*/ 0 w 44"/>
                    <a:gd name="T55" fmla="*/ 11 h 27"/>
                    <a:gd name="T56" fmla="*/ 0 w 44"/>
                    <a:gd name="T57" fmla="*/ 12 h 27"/>
                    <a:gd name="T58" fmla="*/ 0 w 44"/>
                    <a:gd name="T59" fmla="*/ 12 h 27"/>
                    <a:gd name="T60" fmla="*/ 0 w 44"/>
                    <a:gd name="T61" fmla="*/ 13 h 27"/>
                    <a:gd name="T62" fmla="*/ 0 w 44"/>
                    <a:gd name="T63" fmla="*/ 13 h 27"/>
                    <a:gd name="T64" fmla="*/ 0 w 44"/>
                    <a:gd name="T65" fmla="*/ 13 h 27"/>
                    <a:gd name="T66" fmla="*/ 0 w 44"/>
                    <a:gd name="T67" fmla="*/ 13 h 27"/>
                    <a:gd name="T68" fmla="*/ 0 w 44"/>
                    <a:gd name="T69" fmla="*/ 14 h 27"/>
                    <a:gd name="T70" fmla="*/ 0 w 44"/>
                    <a:gd name="T71" fmla="*/ 14 h 27"/>
                    <a:gd name="T72" fmla="*/ 0 w 44"/>
                    <a:gd name="T73" fmla="*/ 15 h 27"/>
                    <a:gd name="T74" fmla="*/ 0 w 44"/>
                    <a:gd name="T75" fmla="*/ 15 h 27"/>
                    <a:gd name="T76" fmla="*/ 1 w 44"/>
                    <a:gd name="T77" fmla="*/ 18 h 27"/>
                    <a:gd name="T78" fmla="*/ 2 w 44"/>
                    <a:gd name="T79" fmla="*/ 20 h 27"/>
                    <a:gd name="T80" fmla="*/ 4 w 44"/>
                    <a:gd name="T81" fmla="*/ 22 h 27"/>
                    <a:gd name="T82" fmla="*/ 7 w 44"/>
                    <a:gd name="T83" fmla="*/ 24 h 27"/>
                    <a:gd name="T84" fmla="*/ 10 w 44"/>
                    <a:gd name="T85" fmla="*/ 25 h 27"/>
                    <a:gd name="T86" fmla="*/ 14 w 44"/>
                    <a:gd name="T87" fmla="*/ 26 h 27"/>
                    <a:gd name="T88" fmla="*/ 18 w 44"/>
                    <a:gd name="T89" fmla="*/ 27 h 27"/>
                    <a:gd name="T90" fmla="*/ 22 w 44"/>
                    <a:gd name="T91" fmla="*/ 27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2" name="Freeform 343"/>
                <p:cNvSpPr>
                  <a:spLocks/>
                </p:cNvSpPr>
                <p:nvPr/>
              </p:nvSpPr>
              <p:spPr bwMode="auto">
                <a:xfrm>
                  <a:off x="491" y="2261"/>
                  <a:ext cx="43" cy="28"/>
                </a:xfrm>
                <a:custGeom>
                  <a:avLst/>
                  <a:gdLst>
                    <a:gd name="T0" fmla="*/ 21 w 43"/>
                    <a:gd name="T1" fmla="*/ 28 h 28"/>
                    <a:gd name="T2" fmla="*/ 26 w 43"/>
                    <a:gd name="T3" fmla="*/ 27 h 28"/>
                    <a:gd name="T4" fmla="*/ 30 w 43"/>
                    <a:gd name="T5" fmla="*/ 26 h 28"/>
                    <a:gd name="T6" fmla="*/ 34 w 43"/>
                    <a:gd name="T7" fmla="*/ 25 h 28"/>
                    <a:gd name="T8" fmla="*/ 37 w 43"/>
                    <a:gd name="T9" fmla="*/ 24 h 28"/>
                    <a:gd name="T10" fmla="*/ 39 w 43"/>
                    <a:gd name="T11" fmla="*/ 21 h 28"/>
                    <a:gd name="T12" fmla="*/ 42 w 43"/>
                    <a:gd name="T13" fmla="*/ 19 h 28"/>
                    <a:gd name="T14" fmla="*/ 43 w 43"/>
                    <a:gd name="T15" fmla="*/ 17 h 28"/>
                    <a:gd name="T16" fmla="*/ 43 w 43"/>
                    <a:gd name="T17" fmla="*/ 14 h 28"/>
                    <a:gd name="T18" fmla="*/ 43 w 43"/>
                    <a:gd name="T19" fmla="*/ 11 h 28"/>
                    <a:gd name="T20" fmla="*/ 42 w 43"/>
                    <a:gd name="T21" fmla="*/ 9 h 28"/>
                    <a:gd name="T22" fmla="*/ 39 w 43"/>
                    <a:gd name="T23" fmla="*/ 7 h 28"/>
                    <a:gd name="T24" fmla="*/ 37 w 43"/>
                    <a:gd name="T25" fmla="*/ 4 h 28"/>
                    <a:gd name="T26" fmla="*/ 34 w 43"/>
                    <a:gd name="T27" fmla="*/ 3 h 28"/>
                    <a:gd name="T28" fmla="*/ 30 w 43"/>
                    <a:gd name="T29" fmla="*/ 1 h 28"/>
                    <a:gd name="T30" fmla="*/ 26 w 43"/>
                    <a:gd name="T31" fmla="*/ 1 h 28"/>
                    <a:gd name="T32" fmla="*/ 21 w 43"/>
                    <a:gd name="T33" fmla="*/ 0 h 28"/>
                    <a:gd name="T34" fmla="*/ 18 w 43"/>
                    <a:gd name="T35" fmla="*/ 1 h 28"/>
                    <a:gd name="T36" fmla="*/ 15 w 43"/>
                    <a:gd name="T37" fmla="*/ 1 h 28"/>
                    <a:gd name="T38" fmla="*/ 12 w 43"/>
                    <a:gd name="T39" fmla="*/ 2 h 28"/>
                    <a:gd name="T40" fmla="*/ 9 w 43"/>
                    <a:gd name="T41" fmla="*/ 3 h 28"/>
                    <a:gd name="T42" fmla="*/ 6 w 43"/>
                    <a:gd name="T43" fmla="*/ 4 h 28"/>
                    <a:gd name="T44" fmla="*/ 4 w 43"/>
                    <a:gd name="T45" fmla="*/ 5 h 28"/>
                    <a:gd name="T46" fmla="*/ 2 w 43"/>
                    <a:gd name="T47" fmla="*/ 7 h 28"/>
                    <a:gd name="T48" fmla="*/ 1 w 43"/>
                    <a:gd name="T49" fmla="*/ 9 h 28"/>
                    <a:gd name="T50" fmla="*/ 1 w 43"/>
                    <a:gd name="T51" fmla="*/ 10 h 28"/>
                    <a:gd name="T52" fmla="*/ 0 w 43"/>
                    <a:gd name="T53" fmla="*/ 11 h 28"/>
                    <a:gd name="T54" fmla="*/ 0 w 43"/>
                    <a:gd name="T55" fmla="*/ 12 h 28"/>
                    <a:gd name="T56" fmla="*/ 0 w 43"/>
                    <a:gd name="T57" fmla="*/ 14 h 28"/>
                    <a:gd name="T58" fmla="*/ 0 w 43"/>
                    <a:gd name="T59" fmla="*/ 14 h 28"/>
                    <a:gd name="T60" fmla="*/ 0 w 43"/>
                    <a:gd name="T61" fmla="*/ 14 h 28"/>
                    <a:gd name="T62" fmla="*/ 0 w 43"/>
                    <a:gd name="T63" fmla="*/ 15 h 28"/>
                    <a:gd name="T64" fmla="*/ 0 w 43"/>
                    <a:gd name="T65" fmla="*/ 15 h 28"/>
                    <a:gd name="T66" fmla="*/ 0 w 43"/>
                    <a:gd name="T67" fmla="*/ 15 h 28"/>
                    <a:gd name="T68" fmla="*/ 1 w 43"/>
                    <a:gd name="T69" fmla="*/ 18 h 28"/>
                    <a:gd name="T70" fmla="*/ 2 w 43"/>
                    <a:gd name="T71" fmla="*/ 20 h 28"/>
                    <a:gd name="T72" fmla="*/ 4 w 43"/>
                    <a:gd name="T73" fmla="*/ 22 h 28"/>
                    <a:gd name="T74" fmla="*/ 7 w 43"/>
                    <a:gd name="T75" fmla="*/ 24 h 28"/>
                    <a:gd name="T76" fmla="*/ 10 w 43"/>
                    <a:gd name="T77" fmla="*/ 26 h 28"/>
                    <a:gd name="T78" fmla="*/ 14 w 43"/>
                    <a:gd name="T79" fmla="*/ 27 h 28"/>
                    <a:gd name="T80" fmla="*/ 17 w 43"/>
                    <a:gd name="T81" fmla="*/ 27 h 28"/>
                    <a:gd name="T82" fmla="*/ 21 w 43"/>
                    <a:gd name="T83" fmla="*/ 28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3" name="Freeform 344"/>
                <p:cNvSpPr>
                  <a:spLocks/>
                </p:cNvSpPr>
                <p:nvPr/>
              </p:nvSpPr>
              <p:spPr bwMode="auto">
                <a:xfrm>
                  <a:off x="621" y="2344"/>
                  <a:ext cx="301" cy="181"/>
                </a:xfrm>
                <a:custGeom>
                  <a:avLst/>
                  <a:gdLst>
                    <a:gd name="T0" fmla="*/ 292 w 301"/>
                    <a:gd name="T1" fmla="*/ 11 h 181"/>
                    <a:gd name="T2" fmla="*/ 296 w 301"/>
                    <a:gd name="T3" fmla="*/ 43 h 181"/>
                    <a:gd name="T4" fmla="*/ 291 w 301"/>
                    <a:gd name="T5" fmla="*/ 86 h 181"/>
                    <a:gd name="T6" fmla="*/ 282 w 301"/>
                    <a:gd name="T7" fmla="*/ 128 h 181"/>
                    <a:gd name="T8" fmla="*/ 274 w 301"/>
                    <a:gd name="T9" fmla="*/ 157 h 181"/>
                    <a:gd name="T10" fmla="*/ 218 w 301"/>
                    <a:gd name="T11" fmla="*/ 151 h 181"/>
                    <a:gd name="T12" fmla="*/ 240 w 301"/>
                    <a:gd name="T13" fmla="*/ 94 h 181"/>
                    <a:gd name="T14" fmla="*/ 234 w 301"/>
                    <a:gd name="T15" fmla="*/ 42 h 181"/>
                    <a:gd name="T16" fmla="*/ 222 w 301"/>
                    <a:gd name="T17" fmla="*/ 18 h 181"/>
                    <a:gd name="T18" fmla="*/ 214 w 301"/>
                    <a:gd name="T19" fmla="*/ 14 h 181"/>
                    <a:gd name="T20" fmla="*/ 217 w 301"/>
                    <a:gd name="T21" fmla="*/ 27 h 181"/>
                    <a:gd name="T22" fmla="*/ 227 w 301"/>
                    <a:gd name="T23" fmla="*/ 50 h 181"/>
                    <a:gd name="T24" fmla="*/ 231 w 301"/>
                    <a:gd name="T25" fmla="*/ 82 h 181"/>
                    <a:gd name="T26" fmla="*/ 225 w 301"/>
                    <a:gd name="T27" fmla="*/ 111 h 181"/>
                    <a:gd name="T28" fmla="*/ 217 w 301"/>
                    <a:gd name="T29" fmla="*/ 133 h 181"/>
                    <a:gd name="T30" fmla="*/ 210 w 301"/>
                    <a:gd name="T31" fmla="*/ 147 h 181"/>
                    <a:gd name="T32" fmla="*/ 184 w 301"/>
                    <a:gd name="T33" fmla="*/ 143 h 181"/>
                    <a:gd name="T34" fmla="*/ 182 w 301"/>
                    <a:gd name="T35" fmla="*/ 116 h 181"/>
                    <a:gd name="T36" fmla="*/ 171 w 301"/>
                    <a:gd name="T37" fmla="*/ 102 h 181"/>
                    <a:gd name="T38" fmla="*/ 173 w 301"/>
                    <a:gd name="T39" fmla="*/ 115 h 181"/>
                    <a:gd name="T40" fmla="*/ 173 w 301"/>
                    <a:gd name="T41" fmla="*/ 142 h 181"/>
                    <a:gd name="T42" fmla="*/ 167 w 301"/>
                    <a:gd name="T43" fmla="*/ 151 h 181"/>
                    <a:gd name="T44" fmla="*/ 139 w 301"/>
                    <a:gd name="T45" fmla="*/ 157 h 181"/>
                    <a:gd name="T46" fmla="*/ 147 w 301"/>
                    <a:gd name="T47" fmla="*/ 123 h 181"/>
                    <a:gd name="T48" fmla="*/ 144 w 301"/>
                    <a:gd name="T49" fmla="*/ 94 h 181"/>
                    <a:gd name="T50" fmla="*/ 135 w 301"/>
                    <a:gd name="T51" fmla="*/ 72 h 181"/>
                    <a:gd name="T52" fmla="*/ 126 w 301"/>
                    <a:gd name="T53" fmla="*/ 58 h 181"/>
                    <a:gd name="T54" fmla="*/ 121 w 301"/>
                    <a:gd name="T55" fmla="*/ 53 h 181"/>
                    <a:gd name="T56" fmla="*/ 139 w 301"/>
                    <a:gd name="T57" fmla="*/ 118 h 181"/>
                    <a:gd name="T58" fmla="*/ 128 w 301"/>
                    <a:gd name="T59" fmla="*/ 154 h 181"/>
                    <a:gd name="T60" fmla="*/ 118 w 301"/>
                    <a:gd name="T61" fmla="*/ 156 h 181"/>
                    <a:gd name="T62" fmla="*/ 99 w 301"/>
                    <a:gd name="T63" fmla="*/ 144 h 181"/>
                    <a:gd name="T64" fmla="*/ 78 w 301"/>
                    <a:gd name="T65" fmla="*/ 141 h 181"/>
                    <a:gd name="T66" fmla="*/ 58 w 301"/>
                    <a:gd name="T67" fmla="*/ 142 h 181"/>
                    <a:gd name="T68" fmla="*/ 44 w 301"/>
                    <a:gd name="T69" fmla="*/ 145 h 181"/>
                    <a:gd name="T70" fmla="*/ 38 w 301"/>
                    <a:gd name="T71" fmla="*/ 146 h 181"/>
                    <a:gd name="T72" fmla="*/ 47 w 301"/>
                    <a:gd name="T73" fmla="*/ 104 h 181"/>
                    <a:gd name="T74" fmla="*/ 42 w 301"/>
                    <a:gd name="T75" fmla="*/ 67 h 181"/>
                    <a:gd name="T76" fmla="*/ 37 w 301"/>
                    <a:gd name="T77" fmla="*/ 100 h 181"/>
                    <a:gd name="T78" fmla="*/ 19 w 301"/>
                    <a:gd name="T79" fmla="*/ 149 h 181"/>
                    <a:gd name="T80" fmla="*/ 2 w 301"/>
                    <a:gd name="T81" fmla="*/ 142 h 181"/>
                    <a:gd name="T82" fmla="*/ 7 w 301"/>
                    <a:gd name="T83" fmla="*/ 156 h 181"/>
                    <a:gd name="T84" fmla="*/ 25 w 301"/>
                    <a:gd name="T85" fmla="*/ 161 h 181"/>
                    <a:gd name="T86" fmla="*/ 35 w 301"/>
                    <a:gd name="T87" fmla="*/ 158 h 181"/>
                    <a:gd name="T88" fmla="*/ 71 w 301"/>
                    <a:gd name="T89" fmla="*/ 151 h 181"/>
                    <a:gd name="T90" fmla="*/ 95 w 301"/>
                    <a:gd name="T91" fmla="*/ 154 h 181"/>
                    <a:gd name="T92" fmla="*/ 109 w 301"/>
                    <a:gd name="T93" fmla="*/ 164 h 181"/>
                    <a:gd name="T94" fmla="*/ 117 w 301"/>
                    <a:gd name="T95" fmla="*/ 174 h 181"/>
                    <a:gd name="T96" fmla="*/ 120 w 301"/>
                    <a:gd name="T97" fmla="*/ 181 h 181"/>
                    <a:gd name="T98" fmla="*/ 276 w 301"/>
                    <a:gd name="T99" fmla="*/ 171 h 181"/>
                    <a:gd name="T100" fmla="*/ 294 w 301"/>
                    <a:gd name="T101" fmla="*/ 100 h 181"/>
                    <a:gd name="T102" fmla="*/ 301 w 301"/>
                    <a:gd name="T103" fmla="*/ 40 h 181"/>
                    <a:gd name="T104" fmla="*/ 298 w 301"/>
                    <a:gd name="T105" fmla="*/ 10 h 181"/>
                    <a:gd name="T106" fmla="*/ 290 w 301"/>
                    <a:gd name="T107" fmla="*/ 0 h 181"/>
                    <a:gd name="T108" fmla="*/ 283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4" name="Freeform 345"/>
                <p:cNvSpPr>
                  <a:spLocks/>
                </p:cNvSpPr>
                <p:nvPr/>
              </p:nvSpPr>
              <p:spPr bwMode="auto">
                <a:xfrm>
                  <a:off x="492" y="2108"/>
                  <a:ext cx="418" cy="418"/>
                </a:xfrm>
                <a:custGeom>
                  <a:avLst/>
                  <a:gdLst>
                    <a:gd name="T0" fmla="*/ 409 w 418"/>
                    <a:gd name="T1" fmla="*/ 71 h 418"/>
                    <a:gd name="T2" fmla="*/ 400 w 418"/>
                    <a:gd name="T3" fmla="*/ 53 h 418"/>
                    <a:gd name="T4" fmla="*/ 388 w 418"/>
                    <a:gd name="T5" fmla="*/ 71 h 418"/>
                    <a:gd name="T6" fmla="*/ 390 w 418"/>
                    <a:gd name="T7" fmla="*/ 88 h 418"/>
                    <a:gd name="T8" fmla="*/ 368 w 418"/>
                    <a:gd name="T9" fmla="*/ 123 h 418"/>
                    <a:gd name="T10" fmla="*/ 322 w 418"/>
                    <a:gd name="T11" fmla="*/ 149 h 418"/>
                    <a:gd name="T12" fmla="*/ 274 w 418"/>
                    <a:gd name="T13" fmla="*/ 148 h 418"/>
                    <a:gd name="T14" fmla="*/ 260 w 418"/>
                    <a:gd name="T15" fmla="*/ 127 h 418"/>
                    <a:gd name="T16" fmla="*/ 271 w 418"/>
                    <a:gd name="T17" fmla="*/ 97 h 418"/>
                    <a:gd name="T18" fmla="*/ 306 w 418"/>
                    <a:gd name="T19" fmla="*/ 67 h 418"/>
                    <a:gd name="T20" fmla="*/ 352 w 418"/>
                    <a:gd name="T21" fmla="*/ 54 h 418"/>
                    <a:gd name="T22" fmla="*/ 382 w 418"/>
                    <a:gd name="T23" fmla="*/ 63 h 418"/>
                    <a:gd name="T24" fmla="*/ 395 w 418"/>
                    <a:gd name="T25" fmla="*/ 49 h 418"/>
                    <a:gd name="T26" fmla="*/ 368 w 418"/>
                    <a:gd name="T27" fmla="*/ 36 h 418"/>
                    <a:gd name="T28" fmla="*/ 331 w 418"/>
                    <a:gd name="T29" fmla="*/ 21 h 418"/>
                    <a:gd name="T30" fmla="*/ 317 w 418"/>
                    <a:gd name="T31" fmla="*/ 38 h 418"/>
                    <a:gd name="T32" fmla="*/ 295 w 418"/>
                    <a:gd name="T33" fmla="*/ 49 h 418"/>
                    <a:gd name="T34" fmla="*/ 267 w 418"/>
                    <a:gd name="T35" fmla="*/ 61 h 418"/>
                    <a:gd name="T36" fmla="*/ 252 w 418"/>
                    <a:gd name="T37" fmla="*/ 93 h 418"/>
                    <a:gd name="T38" fmla="*/ 245 w 418"/>
                    <a:gd name="T39" fmla="*/ 119 h 418"/>
                    <a:gd name="T40" fmla="*/ 249 w 418"/>
                    <a:gd name="T41" fmla="*/ 146 h 418"/>
                    <a:gd name="T42" fmla="*/ 282 w 418"/>
                    <a:gd name="T43" fmla="*/ 170 h 418"/>
                    <a:gd name="T44" fmla="*/ 251 w 418"/>
                    <a:gd name="T45" fmla="*/ 196 h 418"/>
                    <a:gd name="T46" fmla="*/ 199 w 418"/>
                    <a:gd name="T47" fmla="*/ 206 h 418"/>
                    <a:gd name="T48" fmla="*/ 171 w 418"/>
                    <a:gd name="T49" fmla="*/ 223 h 418"/>
                    <a:gd name="T50" fmla="*/ 135 w 418"/>
                    <a:gd name="T51" fmla="*/ 210 h 418"/>
                    <a:gd name="T52" fmla="*/ 108 w 418"/>
                    <a:gd name="T53" fmla="*/ 204 h 418"/>
                    <a:gd name="T54" fmla="*/ 86 w 418"/>
                    <a:gd name="T55" fmla="*/ 217 h 418"/>
                    <a:gd name="T56" fmla="*/ 72 w 418"/>
                    <a:gd name="T57" fmla="*/ 204 h 418"/>
                    <a:gd name="T58" fmla="*/ 38 w 418"/>
                    <a:gd name="T59" fmla="*/ 183 h 418"/>
                    <a:gd name="T60" fmla="*/ 24 w 418"/>
                    <a:gd name="T61" fmla="*/ 205 h 418"/>
                    <a:gd name="T62" fmla="*/ 59 w 418"/>
                    <a:gd name="T63" fmla="*/ 208 h 418"/>
                    <a:gd name="T64" fmla="*/ 88 w 418"/>
                    <a:gd name="T65" fmla="*/ 224 h 418"/>
                    <a:gd name="T66" fmla="*/ 31 w 418"/>
                    <a:gd name="T67" fmla="*/ 282 h 418"/>
                    <a:gd name="T68" fmla="*/ 13 w 418"/>
                    <a:gd name="T69" fmla="*/ 207 h 418"/>
                    <a:gd name="T70" fmla="*/ 18 w 418"/>
                    <a:gd name="T71" fmla="*/ 418 h 418"/>
                    <a:gd name="T72" fmla="*/ 121 w 418"/>
                    <a:gd name="T73" fmla="*/ 412 h 418"/>
                    <a:gd name="T74" fmla="*/ 124 w 418"/>
                    <a:gd name="T75" fmla="*/ 219 h 418"/>
                    <a:gd name="T76" fmla="*/ 172 w 418"/>
                    <a:gd name="T77" fmla="*/ 239 h 418"/>
                    <a:gd name="T78" fmla="*/ 206 w 418"/>
                    <a:gd name="T79" fmla="*/ 217 h 418"/>
                    <a:gd name="T80" fmla="*/ 261 w 418"/>
                    <a:gd name="T81" fmla="*/ 204 h 418"/>
                    <a:gd name="T82" fmla="*/ 292 w 418"/>
                    <a:gd name="T83" fmla="*/ 221 h 418"/>
                    <a:gd name="T84" fmla="*/ 330 w 418"/>
                    <a:gd name="T85" fmla="*/ 216 h 418"/>
                    <a:gd name="T86" fmla="*/ 391 w 418"/>
                    <a:gd name="T87" fmla="*/ 232 h 418"/>
                    <a:gd name="T88" fmla="*/ 404 w 418"/>
                    <a:gd name="T89" fmla="*/ 179 h 418"/>
                    <a:gd name="T90" fmla="*/ 384 w 418"/>
                    <a:gd name="T91" fmla="*/ 150 h 418"/>
                    <a:gd name="T92" fmla="*/ 382 w 418"/>
                    <a:gd name="T93" fmla="*/ 177 h 418"/>
                    <a:gd name="T94" fmla="*/ 386 w 418"/>
                    <a:gd name="T95" fmla="*/ 184 h 418"/>
                    <a:gd name="T96" fmla="*/ 367 w 418"/>
                    <a:gd name="T97" fmla="*/ 211 h 418"/>
                    <a:gd name="T98" fmla="*/ 339 w 418"/>
                    <a:gd name="T99" fmla="*/ 196 h 418"/>
                    <a:gd name="T100" fmla="*/ 330 w 418"/>
                    <a:gd name="T101" fmla="*/ 202 h 418"/>
                    <a:gd name="T102" fmla="*/ 313 w 418"/>
                    <a:gd name="T103" fmla="*/ 202 h 418"/>
                    <a:gd name="T104" fmla="*/ 286 w 418"/>
                    <a:gd name="T105" fmla="*/ 199 h 418"/>
                    <a:gd name="T106" fmla="*/ 294 w 418"/>
                    <a:gd name="T107" fmla="*/ 174 h 418"/>
                    <a:gd name="T108" fmla="*/ 304 w 418"/>
                    <a:gd name="T109" fmla="*/ 164 h 418"/>
                    <a:gd name="T110" fmla="*/ 332 w 418"/>
                    <a:gd name="T111" fmla="*/ 161 h 418"/>
                    <a:gd name="T112" fmla="*/ 340 w 418"/>
                    <a:gd name="T113" fmla="*/ 156 h 418"/>
                    <a:gd name="T114" fmla="*/ 353 w 418"/>
                    <a:gd name="T115" fmla="*/ 148 h 418"/>
                    <a:gd name="T116" fmla="*/ 389 w 418"/>
                    <a:gd name="T117" fmla="*/ 142 h 418"/>
                    <a:gd name="T118" fmla="*/ 395 w 418"/>
                    <a:gd name="T119" fmla="*/ 112 h 418"/>
                    <a:gd name="T120" fmla="*/ 410 w 418"/>
                    <a:gd name="T121" fmla="*/ 110 h 418"/>
                    <a:gd name="T122" fmla="*/ 415 w 418"/>
                    <a:gd name="T123" fmla="*/ 9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5" name="Freeform 346"/>
                <p:cNvSpPr>
                  <a:spLocks/>
                </p:cNvSpPr>
                <p:nvPr/>
              </p:nvSpPr>
              <p:spPr bwMode="auto">
                <a:xfrm>
                  <a:off x="901" y="2205"/>
                  <a:ext cx="93" cy="310"/>
                </a:xfrm>
                <a:custGeom>
                  <a:avLst/>
                  <a:gdLst>
                    <a:gd name="T0" fmla="*/ 66 w 93"/>
                    <a:gd name="T1" fmla="*/ 78 h 310"/>
                    <a:gd name="T2" fmla="*/ 63 w 93"/>
                    <a:gd name="T3" fmla="*/ 63 h 310"/>
                    <a:gd name="T4" fmla="*/ 58 w 93"/>
                    <a:gd name="T5" fmla="*/ 49 h 310"/>
                    <a:gd name="T6" fmla="*/ 52 w 93"/>
                    <a:gd name="T7" fmla="*/ 37 h 310"/>
                    <a:gd name="T8" fmla="*/ 44 w 93"/>
                    <a:gd name="T9" fmla="*/ 27 h 310"/>
                    <a:gd name="T10" fmla="*/ 36 w 93"/>
                    <a:gd name="T11" fmla="*/ 18 h 310"/>
                    <a:gd name="T12" fmla="*/ 27 w 93"/>
                    <a:gd name="T13" fmla="*/ 11 h 310"/>
                    <a:gd name="T14" fmla="*/ 18 w 93"/>
                    <a:gd name="T15" fmla="*/ 5 h 310"/>
                    <a:gd name="T16" fmla="*/ 10 w 93"/>
                    <a:gd name="T17" fmla="*/ 0 h 310"/>
                    <a:gd name="T18" fmla="*/ 8 w 93"/>
                    <a:gd name="T19" fmla="*/ 3 h 310"/>
                    <a:gd name="T20" fmla="*/ 5 w 93"/>
                    <a:gd name="T21" fmla="*/ 7 h 310"/>
                    <a:gd name="T22" fmla="*/ 3 w 93"/>
                    <a:gd name="T23" fmla="*/ 11 h 310"/>
                    <a:gd name="T24" fmla="*/ 0 w 93"/>
                    <a:gd name="T25" fmla="*/ 15 h 310"/>
                    <a:gd name="T26" fmla="*/ 15 w 93"/>
                    <a:gd name="T27" fmla="*/ 20 h 310"/>
                    <a:gd name="T28" fmla="*/ 27 w 93"/>
                    <a:gd name="T29" fmla="*/ 29 h 310"/>
                    <a:gd name="T30" fmla="*/ 36 w 93"/>
                    <a:gd name="T31" fmla="*/ 41 h 310"/>
                    <a:gd name="T32" fmla="*/ 41 w 93"/>
                    <a:gd name="T33" fmla="*/ 54 h 310"/>
                    <a:gd name="T34" fmla="*/ 45 w 93"/>
                    <a:gd name="T35" fmla="*/ 66 h 310"/>
                    <a:gd name="T36" fmla="*/ 46 w 93"/>
                    <a:gd name="T37" fmla="*/ 77 h 310"/>
                    <a:gd name="T38" fmla="*/ 47 w 93"/>
                    <a:gd name="T39" fmla="*/ 84 h 310"/>
                    <a:gd name="T40" fmla="*/ 47 w 93"/>
                    <a:gd name="T41" fmla="*/ 87 h 310"/>
                    <a:gd name="T42" fmla="*/ 44 w 93"/>
                    <a:gd name="T43" fmla="*/ 115 h 310"/>
                    <a:gd name="T44" fmla="*/ 27 w 93"/>
                    <a:gd name="T45" fmla="*/ 180 h 310"/>
                    <a:gd name="T46" fmla="*/ 19 w 93"/>
                    <a:gd name="T47" fmla="*/ 252 h 310"/>
                    <a:gd name="T48" fmla="*/ 18 w 93"/>
                    <a:gd name="T49" fmla="*/ 303 h 310"/>
                    <a:gd name="T50" fmla="*/ 41 w 93"/>
                    <a:gd name="T51" fmla="*/ 307 h 310"/>
                    <a:gd name="T52" fmla="*/ 37 w 93"/>
                    <a:gd name="T53" fmla="*/ 262 h 310"/>
                    <a:gd name="T54" fmla="*/ 39 w 93"/>
                    <a:gd name="T55" fmla="*/ 221 h 310"/>
                    <a:gd name="T56" fmla="*/ 47 w 93"/>
                    <a:gd name="T57" fmla="*/ 185 h 310"/>
                    <a:gd name="T58" fmla="*/ 58 w 93"/>
                    <a:gd name="T59" fmla="*/ 155 h 310"/>
                    <a:gd name="T60" fmla="*/ 70 w 93"/>
                    <a:gd name="T61" fmla="*/ 131 h 310"/>
                    <a:gd name="T62" fmla="*/ 81 w 93"/>
                    <a:gd name="T63" fmla="*/ 113 h 310"/>
                    <a:gd name="T64" fmla="*/ 89 w 93"/>
                    <a:gd name="T65" fmla="*/ 102 h 310"/>
                    <a:gd name="T66" fmla="*/ 93 w 93"/>
                    <a:gd name="T67" fmla="*/ 99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6" name="Freeform 347"/>
                <p:cNvSpPr>
                  <a:spLocks/>
                </p:cNvSpPr>
                <p:nvPr/>
              </p:nvSpPr>
              <p:spPr bwMode="auto">
                <a:xfrm>
                  <a:off x="753" y="2159"/>
                  <a:ext cx="152" cy="105"/>
                </a:xfrm>
                <a:custGeom>
                  <a:avLst/>
                  <a:gdLst>
                    <a:gd name="T0" fmla="*/ 97 w 152"/>
                    <a:gd name="T1" fmla="*/ 92 h 105"/>
                    <a:gd name="T2" fmla="*/ 111 w 152"/>
                    <a:gd name="T3" fmla="*/ 84 h 105"/>
                    <a:gd name="T4" fmla="*/ 124 w 152"/>
                    <a:gd name="T5" fmla="*/ 76 h 105"/>
                    <a:gd name="T6" fmla="*/ 134 w 152"/>
                    <a:gd name="T7" fmla="*/ 66 h 105"/>
                    <a:gd name="T8" fmla="*/ 143 w 152"/>
                    <a:gd name="T9" fmla="*/ 56 h 105"/>
                    <a:gd name="T10" fmla="*/ 148 w 152"/>
                    <a:gd name="T11" fmla="*/ 46 h 105"/>
                    <a:gd name="T12" fmla="*/ 152 w 152"/>
                    <a:gd name="T13" fmla="*/ 36 h 105"/>
                    <a:gd name="T14" fmla="*/ 152 w 152"/>
                    <a:gd name="T15" fmla="*/ 26 h 105"/>
                    <a:gd name="T16" fmla="*/ 150 w 152"/>
                    <a:gd name="T17" fmla="*/ 18 h 105"/>
                    <a:gd name="T18" fmla="*/ 144 w 152"/>
                    <a:gd name="T19" fmla="*/ 11 h 105"/>
                    <a:gd name="T20" fmla="*/ 136 w 152"/>
                    <a:gd name="T21" fmla="*/ 6 h 105"/>
                    <a:gd name="T22" fmla="*/ 126 w 152"/>
                    <a:gd name="T23" fmla="*/ 2 h 105"/>
                    <a:gd name="T24" fmla="*/ 114 w 152"/>
                    <a:gd name="T25" fmla="*/ 0 h 105"/>
                    <a:gd name="T26" fmla="*/ 100 w 152"/>
                    <a:gd name="T27" fmla="*/ 0 h 105"/>
                    <a:gd name="T28" fmla="*/ 86 w 152"/>
                    <a:gd name="T29" fmla="*/ 3 h 105"/>
                    <a:gd name="T30" fmla="*/ 71 w 152"/>
                    <a:gd name="T31" fmla="*/ 7 h 105"/>
                    <a:gd name="T32" fmla="*/ 55 w 152"/>
                    <a:gd name="T33" fmla="*/ 14 h 105"/>
                    <a:gd name="T34" fmla="*/ 41 w 152"/>
                    <a:gd name="T35" fmla="*/ 21 h 105"/>
                    <a:gd name="T36" fmla="*/ 29 w 152"/>
                    <a:gd name="T37" fmla="*/ 30 h 105"/>
                    <a:gd name="T38" fmla="*/ 18 w 152"/>
                    <a:gd name="T39" fmla="*/ 39 h 105"/>
                    <a:gd name="T40" fmla="*/ 10 w 152"/>
                    <a:gd name="T41" fmla="*/ 49 h 105"/>
                    <a:gd name="T42" fmla="*/ 4 w 152"/>
                    <a:gd name="T43" fmla="*/ 59 h 105"/>
                    <a:gd name="T44" fmla="*/ 1 w 152"/>
                    <a:gd name="T45" fmla="*/ 69 h 105"/>
                    <a:gd name="T46" fmla="*/ 0 w 152"/>
                    <a:gd name="T47" fmla="*/ 79 h 105"/>
                    <a:gd name="T48" fmla="*/ 3 w 152"/>
                    <a:gd name="T49" fmla="*/ 87 h 105"/>
                    <a:gd name="T50" fmla="*/ 9 w 152"/>
                    <a:gd name="T51" fmla="*/ 94 h 105"/>
                    <a:gd name="T52" fmla="*/ 17 w 152"/>
                    <a:gd name="T53" fmla="*/ 100 h 105"/>
                    <a:gd name="T54" fmla="*/ 27 w 152"/>
                    <a:gd name="T55" fmla="*/ 103 h 105"/>
                    <a:gd name="T56" fmla="*/ 39 w 152"/>
                    <a:gd name="T57" fmla="*/ 105 h 105"/>
                    <a:gd name="T58" fmla="*/ 53 w 152"/>
                    <a:gd name="T59" fmla="*/ 105 h 105"/>
                    <a:gd name="T60" fmla="*/ 67 w 152"/>
                    <a:gd name="T61" fmla="*/ 102 h 105"/>
                    <a:gd name="T62" fmla="*/ 82 w 152"/>
                    <a:gd name="T63" fmla="*/ 98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7" name="Freeform 348"/>
                <p:cNvSpPr>
                  <a:spLocks/>
                </p:cNvSpPr>
                <p:nvPr/>
              </p:nvSpPr>
              <p:spPr bwMode="auto">
                <a:xfrm>
                  <a:off x="611" y="2158"/>
                  <a:ext cx="64" cy="79"/>
                </a:xfrm>
                <a:custGeom>
                  <a:avLst/>
                  <a:gdLst>
                    <a:gd name="T0" fmla="*/ 26 w 64"/>
                    <a:gd name="T1" fmla="*/ 1 h 79"/>
                    <a:gd name="T2" fmla="*/ 15 w 64"/>
                    <a:gd name="T3" fmla="*/ 6 h 79"/>
                    <a:gd name="T4" fmla="*/ 7 w 64"/>
                    <a:gd name="T5" fmla="*/ 15 h 79"/>
                    <a:gd name="T6" fmla="*/ 1 w 64"/>
                    <a:gd name="T7" fmla="*/ 27 h 79"/>
                    <a:gd name="T8" fmla="*/ 11 w 64"/>
                    <a:gd name="T9" fmla="*/ 34 h 79"/>
                    <a:gd name="T10" fmla="*/ 13 w 64"/>
                    <a:gd name="T11" fmla="*/ 26 h 79"/>
                    <a:gd name="T12" fmla="*/ 18 w 64"/>
                    <a:gd name="T13" fmla="*/ 19 h 79"/>
                    <a:gd name="T14" fmla="*/ 25 w 64"/>
                    <a:gd name="T15" fmla="*/ 15 h 79"/>
                    <a:gd name="T16" fmla="*/ 32 w 64"/>
                    <a:gd name="T17" fmla="*/ 13 h 79"/>
                    <a:gd name="T18" fmla="*/ 41 w 64"/>
                    <a:gd name="T19" fmla="*/ 15 h 79"/>
                    <a:gd name="T20" fmla="*/ 48 w 64"/>
                    <a:gd name="T21" fmla="*/ 21 h 79"/>
                    <a:gd name="T22" fmla="*/ 53 w 64"/>
                    <a:gd name="T23" fmla="*/ 30 h 79"/>
                    <a:gd name="T24" fmla="*/ 55 w 64"/>
                    <a:gd name="T25" fmla="*/ 40 h 79"/>
                    <a:gd name="T26" fmla="*/ 53 w 64"/>
                    <a:gd name="T27" fmla="*/ 51 h 79"/>
                    <a:gd name="T28" fmla="*/ 48 w 64"/>
                    <a:gd name="T29" fmla="*/ 60 h 79"/>
                    <a:gd name="T30" fmla="*/ 41 w 64"/>
                    <a:gd name="T31" fmla="*/ 66 h 79"/>
                    <a:gd name="T32" fmla="*/ 32 w 64"/>
                    <a:gd name="T33" fmla="*/ 68 h 79"/>
                    <a:gd name="T34" fmla="*/ 24 w 64"/>
                    <a:gd name="T35" fmla="*/ 66 h 79"/>
                    <a:gd name="T36" fmla="*/ 17 w 64"/>
                    <a:gd name="T37" fmla="*/ 60 h 79"/>
                    <a:gd name="T38" fmla="*/ 12 w 64"/>
                    <a:gd name="T39" fmla="*/ 52 h 79"/>
                    <a:gd name="T40" fmla="*/ 10 w 64"/>
                    <a:gd name="T41" fmla="*/ 42 h 79"/>
                    <a:gd name="T42" fmla="*/ 1 w 64"/>
                    <a:gd name="T43" fmla="*/ 49 h 79"/>
                    <a:gd name="T44" fmla="*/ 6 w 64"/>
                    <a:gd name="T45" fmla="*/ 63 h 79"/>
                    <a:gd name="T46" fmla="*/ 14 w 64"/>
                    <a:gd name="T47" fmla="*/ 73 h 79"/>
                    <a:gd name="T48" fmla="*/ 25 w 64"/>
                    <a:gd name="T49" fmla="*/ 79 h 79"/>
                    <a:gd name="T50" fmla="*/ 38 w 64"/>
                    <a:gd name="T51" fmla="*/ 78 h 79"/>
                    <a:gd name="T52" fmla="*/ 50 w 64"/>
                    <a:gd name="T53" fmla="*/ 73 h 79"/>
                    <a:gd name="T54" fmla="*/ 58 w 64"/>
                    <a:gd name="T55" fmla="*/ 62 h 79"/>
                    <a:gd name="T56" fmla="*/ 63 w 64"/>
                    <a:gd name="T57" fmla="*/ 48 h 79"/>
                    <a:gd name="T58" fmla="*/ 63 w 64"/>
                    <a:gd name="T59" fmla="*/ 32 h 79"/>
                    <a:gd name="T60" fmla="*/ 58 w 64"/>
                    <a:gd name="T61" fmla="*/ 18 h 79"/>
                    <a:gd name="T62" fmla="*/ 50 w 64"/>
                    <a:gd name="T63" fmla="*/ 7 h 79"/>
                    <a:gd name="T64" fmla="*/ 38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8" name="Freeform 349"/>
                <p:cNvSpPr>
                  <a:spLocks/>
                </p:cNvSpPr>
                <p:nvPr/>
              </p:nvSpPr>
              <p:spPr bwMode="auto">
                <a:xfrm>
                  <a:off x="611" y="2193"/>
                  <a:ext cx="10" cy="6"/>
                </a:xfrm>
                <a:custGeom>
                  <a:avLst/>
                  <a:gdLst>
                    <a:gd name="T0" fmla="*/ 10 w 10"/>
                    <a:gd name="T1" fmla="*/ 5 h 6"/>
                    <a:gd name="T2" fmla="*/ 10 w 10"/>
                    <a:gd name="T3" fmla="*/ 4 h 6"/>
                    <a:gd name="T4" fmla="*/ 10 w 10"/>
                    <a:gd name="T5" fmla="*/ 2 h 6"/>
                    <a:gd name="T6" fmla="*/ 10 w 10"/>
                    <a:gd name="T7" fmla="*/ 1 h 6"/>
                    <a:gd name="T8" fmla="*/ 10 w 10"/>
                    <a:gd name="T9" fmla="*/ 0 h 6"/>
                    <a:gd name="T10" fmla="*/ 0 w 10"/>
                    <a:gd name="T11" fmla="*/ 0 h 6"/>
                    <a:gd name="T12" fmla="*/ 0 w 10"/>
                    <a:gd name="T13" fmla="*/ 1 h 6"/>
                    <a:gd name="T14" fmla="*/ 0 w 10"/>
                    <a:gd name="T15" fmla="*/ 2 h 6"/>
                    <a:gd name="T16" fmla="*/ 0 w 10"/>
                    <a:gd name="T17" fmla="*/ 3 h 6"/>
                    <a:gd name="T18" fmla="*/ 0 w 10"/>
                    <a:gd name="T19" fmla="*/ 5 h 6"/>
                    <a:gd name="T20" fmla="*/ 0 w 10"/>
                    <a:gd name="T21" fmla="*/ 5 h 6"/>
                    <a:gd name="T22" fmla="*/ 0 w 10"/>
                    <a:gd name="T23" fmla="*/ 5 h 6"/>
                    <a:gd name="T24" fmla="*/ 0 w 10"/>
                    <a:gd name="T25" fmla="*/ 6 h 6"/>
                    <a:gd name="T26" fmla="*/ 0 w 10"/>
                    <a:gd name="T27" fmla="*/ 6 h 6"/>
                    <a:gd name="T28" fmla="*/ 10 w 10"/>
                    <a:gd name="T29" fmla="*/ 6 h 6"/>
                    <a:gd name="T30" fmla="*/ 10 w 10"/>
                    <a:gd name="T31" fmla="*/ 6 h 6"/>
                    <a:gd name="T32" fmla="*/ 10 w 10"/>
                    <a:gd name="T33" fmla="*/ 6 h 6"/>
                    <a:gd name="T34" fmla="*/ 10 w 10"/>
                    <a:gd name="T35" fmla="*/ 5 h 6"/>
                    <a:gd name="T36" fmla="*/ 10 w 10"/>
                    <a:gd name="T37" fmla="*/ 5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69" name="Freeform 350"/>
                <p:cNvSpPr>
                  <a:spLocks/>
                </p:cNvSpPr>
                <p:nvPr/>
              </p:nvSpPr>
              <p:spPr bwMode="auto">
                <a:xfrm>
                  <a:off x="624" y="2169"/>
                  <a:ext cx="21" cy="48"/>
                </a:xfrm>
                <a:custGeom>
                  <a:avLst/>
                  <a:gdLst>
                    <a:gd name="T0" fmla="*/ 17 w 21"/>
                    <a:gd name="T1" fmla="*/ 29 h 48"/>
                    <a:gd name="T2" fmla="*/ 17 w 21"/>
                    <a:gd name="T3" fmla="*/ 24 h 48"/>
                    <a:gd name="T4" fmla="*/ 17 w 21"/>
                    <a:gd name="T5" fmla="*/ 15 h 48"/>
                    <a:gd name="T6" fmla="*/ 17 w 21"/>
                    <a:gd name="T7" fmla="*/ 5 h 48"/>
                    <a:gd name="T8" fmla="*/ 17 w 21"/>
                    <a:gd name="T9" fmla="*/ 0 h 48"/>
                    <a:gd name="T10" fmla="*/ 21 w 21"/>
                    <a:gd name="T11" fmla="*/ 29 h 48"/>
                    <a:gd name="T12" fmla="*/ 21 w 21"/>
                    <a:gd name="T13" fmla="*/ 32 h 48"/>
                    <a:gd name="T14" fmla="*/ 0 w 21"/>
                    <a:gd name="T15" fmla="*/ 48 h 48"/>
                    <a:gd name="T16" fmla="*/ 17 w 21"/>
                    <a:gd name="T17" fmla="*/ 29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0" name="Freeform 351"/>
                <p:cNvSpPr>
                  <a:spLocks/>
                </p:cNvSpPr>
                <p:nvPr/>
              </p:nvSpPr>
              <p:spPr bwMode="auto">
                <a:xfrm>
                  <a:off x="615" y="2145"/>
                  <a:ext cx="22" cy="21"/>
                </a:xfrm>
                <a:custGeom>
                  <a:avLst/>
                  <a:gdLst>
                    <a:gd name="T0" fmla="*/ 0 w 22"/>
                    <a:gd name="T1" fmla="*/ 21 h 21"/>
                    <a:gd name="T2" fmla="*/ 0 w 22"/>
                    <a:gd name="T3" fmla="*/ 19 h 21"/>
                    <a:gd name="T4" fmla="*/ 1 w 22"/>
                    <a:gd name="T5" fmla="*/ 16 h 21"/>
                    <a:gd name="T6" fmla="*/ 2 w 22"/>
                    <a:gd name="T7" fmla="*/ 11 h 21"/>
                    <a:gd name="T8" fmla="*/ 3 w 22"/>
                    <a:gd name="T9" fmla="*/ 6 h 21"/>
                    <a:gd name="T10" fmla="*/ 6 w 22"/>
                    <a:gd name="T11" fmla="*/ 2 h 21"/>
                    <a:gd name="T12" fmla="*/ 10 w 22"/>
                    <a:gd name="T13" fmla="*/ 0 h 21"/>
                    <a:gd name="T14" fmla="*/ 15 w 22"/>
                    <a:gd name="T15" fmla="*/ 2 h 21"/>
                    <a:gd name="T16" fmla="*/ 21 w 22"/>
                    <a:gd name="T17" fmla="*/ 8 h 21"/>
                    <a:gd name="T18" fmla="*/ 22 w 22"/>
                    <a:gd name="T19" fmla="*/ 11 h 21"/>
                    <a:gd name="T20" fmla="*/ 21 w 22"/>
                    <a:gd name="T21" fmla="*/ 11 h 21"/>
                    <a:gd name="T22" fmla="*/ 20 w 22"/>
                    <a:gd name="T23" fmla="*/ 10 h 21"/>
                    <a:gd name="T24" fmla="*/ 18 w 22"/>
                    <a:gd name="T25" fmla="*/ 9 h 21"/>
                    <a:gd name="T26" fmla="*/ 15 w 22"/>
                    <a:gd name="T27" fmla="*/ 7 h 21"/>
                    <a:gd name="T28" fmla="*/ 12 w 22"/>
                    <a:gd name="T29" fmla="*/ 6 h 21"/>
                    <a:gd name="T30" fmla="*/ 10 w 22"/>
                    <a:gd name="T31" fmla="*/ 6 h 21"/>
                    <a:gd name="T32" fmla="*/ 7 w 22"/>
                    <a:gd name="T33" fmla="*/ 7 h 21"/>
                    <a:gd name="T34" fmla="*/ 6 w 22"/>
                    <a:gd name="T35" fmla="*/ 10 h 21"/>
                    <a:gd name="T36" fmla="*/ 0 w 22"/>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1" name="Freeform 352"/>
                <p:cNvSpPr>
                  <a:spLocks/>
                </p:cNvSpPr>
                <p:nvPr/>
              </p:nvSpPr>
              <p:spPr bwMode="auto">
                <a:xfrm>
                  <a:off x="616" y="2154"/>
                  <a:ext cx="21" cy="9"/>
                </a:xfrm>
                <a:custGeom>
                  <a:avLst/>
                  <a:gdLst>
                    <a:gd name="T0" fmla="*/ 0 w 21"/>
                    <a:gd name="T1" fmla="*/ 5 h 9"/>
                    <a:gd name="T2" fmla="*/ 1 w 21"/>
                    <a:gd name="T3" fmla="*/ 5 h 9"/>
                    <a:gd name="T4" fmla="*/ 3 w 21"/>
                    <a:gd name="T5" fmla="*/ 6 h 9"/>
                    <a:gd name="T6" fmla="*/ 5 w 21"/>
                    <a:gd name="T7" fmla="*/ 6 h 9"/>
                    <a:gd name="T8" fmla="*/ 9 w 21"/>
                    <a:gd name="T9" fmla="*/ 6 h 9"/>
                    <a:gd name="T10" fmla="*/ 12 w 21"/>
                    <a:gd name="T11" fmla="*/ 5 h 9"/>
                    <a:gd name="T12" fmla="*/ 16 w 21"/>
                    <a:gd name="T13" fmla="*/ 5 h 9"/>
                    <a:gd name="T14" fmla="*/ 19 w 21"/>
                    <a:gd name="T15" fmla="*/ 3 h 9"/>
                    <a:gd name="T16" fmla="*/ 21 w 21"/>
                    <a:gd name="T17" fmla="*/ 0 h 9"/>
                    <a:gd name="T18" fmla="*/ 21 w 21"/>
                    <a:gd name="T19" fmla="*/ 1 h 9"/>
                    <a:gd name="T20" fmla="*/ 20 w 21"/>
                    <a:gd name="T21" fmla="*/ 3 h 9"/>
                    <a:gd name="T22" fmla="*/ 18 w 21"/>
                    <a:gd name="T23" fmla="*/ 5 h 9"/>
                    <a:gd name="T24" fmla="*/ 15 w 21"/>
                    <a:gd name="T25" fmla="*/ 7 h 9"/>
                    <a:gd name="T26" fmla="*/ 12 w 21"/>
                    <a:gd name="T27" fmla="*/ 9 h 9"/>
                    <a:gd name="T28" fmla="*/ 8 w 21"/>
                    <a:gd name="T29" fmla="*/ 9 h 9"/>
                    <a:gd name="T30" fmla="*/ 4 w 21"/>
                    <a:gd name="T31" fmla="*/ 9 h 9"/>
                    <a:gd name="T32" fmla="*/ 0 w 21"/>
                    <a:gd name="T33" fmla="*/ 5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2" name="Freeform 353"/>
                <p:cNvSpPr>
                  <a:spLocks/>
                </p:cNvSpPr>
                <p:nvPr/>
              </p:nvSpPr>
              <p:spPr bwMode="auto">
                <a:xfrm>
                  <a:off x="648" y="2145"/>
                  <a:ext cx="24" cy="17"/>
                </a:xfrm>
                <a:custGeom>
                  <a:avLst/>
                  <a:gdLst>
                    <a:gd name="T0" fmla="*/ 0 w 24"/>
                    <a:gd name="T1" fmla="*/ 10 h 17"/>
                    <a:gd name="T2" fmla="*/ 0 w 24"/>
                    <a:gd name="T3" fmla="*/ 9 h 17"/>
                    <a:gd name="T4" fmla="*/ 3 w 24"/>
                    <a:gd name="T5" fmla="*/ 6 h 17"/>
                    <a:gd name="T6" fmla="*/ 6 w 24"/>
                    <a:gd name="T7" fmla="*/ 3 h 17"/>
                    <a:gd name="T8" fmla="*/ 10 w 24"/>
                    <a:gd name="T9" fmla="*/ 1 h 17"/>
                    <a:gd name="T10" fmla="*/ 14 w 24"/>
                    <a:gd name="T11" fmla="*/ 0 h 17"/>
                    <a:gd name="T12" fmla="*/ 18 w 24"/>
                    <a:gd name="T13" fmla="*/ 1 h 17"/>
                    <a:gd name="T14" fmla="*/ 22 w 24"/>
                    <a:gd name="T15" fmla="*/ 5 h 17"/>
                    <a:gd name="T16" fmla="*/ 24 w 24"/>
                    <a:gd name="T17" fmla="*/ 14 h 17"/>
                    <a:gd name="T18" fmla="*/ 22 w 24"/>
                    <a:gd name="T19" fmla="*/ 17 h 17"/>
                    <a:gd name="T20" fmla="*/ 22 w 24"/>
                    <a:gd name="T21" fmla="*/ 16 h 17"/>
                    <a:gd name="T22" fmla="*/ 22 w 24"/>
                    <a:gd name="T23" fmla="*/ 14 h 17"/>
                    <a:gd name="T24" fmla="*/ 21 w 24"/>
                    <a:gd name="T25" fmla="*/ 12 h 17"/>
                    <a:gd name="T26" fmla="*/ 19 w 24"/>
                    <a:gd name="T27" fmla="*/ 9 h 17"/>
                    <a:gd name="T28" fmla="*/ 18 w 24"/>
                    <a:gd name="T29" fmla="*/ 7 h 17"/>
                    <a:gd name="T30" fmla="*/ 16 w 24"/>
                    <a:gd name="T31" fmla="*/ 5 h 17"/>
                    <a:gd name="T32" fmla="*/ 13 w 24"/>
                    <a:gd name="T33" fmla="*/ 4 h 17"/>
                    <a:gd name="T34" fmla="*/ 10 w 24"/>
                    <a:gd name="T35" fmla="*/ 5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3" name="Freeform 354"/>
                <p:cNvSpPr>
                  <a:spLocks/>
                </p:cNvSpPr>
                <p:nvPr/>
              </p:nvSpPr>
              <p:spPr bwMode="auto">
                <a:xfrm>
                  <a:off x="652" y="2151"/>
                  <a:ext cx="20" cy="11"/>
                </a:xfrm>
                <a:custGeom>
                  <a:avLst/>
                  <a:gdLst>
                    <a:gd name="T0" fmla="*/ 0 w 20"/>
                    <a:gd name="T1" fmla="*/ 0 h 11"/>
                    <a:gd name="T2" fmla="*/ 0 w 20"/>
                    <a:gd name="T3" fmla="*/ 0 h 11"/>
                    <a:gd name="T4" fmla="*/ 2 w 20"/>
                    <a:gd name="T5" fmla="*/ 2 h 11"/>
                    <a:gd name="T6" fmla="*/ 4 w 20"/>
                    <a:gd name="T7" fmla="*/ 4 h 11"/>
                    <a:gd name="T8" fmla="*/ 7 w 20"/>
                    <a:gd name="T9" fmla="*/ 6 h 11"/>
                    <a:gd name="T10" fmla="*/ 10 w 20"/>
                    <a:gd name="T11" fmla="*/ 8 h 11"/>
                    <a:gd name="T12" fmla="*/ 13 w 20"/>
                    <a:gd name="T13" fmla="*/ 9 h 11"/>
                    <a:gd name="T14" fmla="*/ 16 w 20"/>
                    <a:gd name="T15" fmla="*/ 10 h 11"/>
                    <a:gd name="T16" fmla="*/ 20 w 20"/>
                    <a:gd name="T17" fmla="*/ 9 h 11"/>
                    <a:gd name="T18" fmla="*/ 19 w 20"/>
                    <a:gd name="T19" fmla="*/ 10 h 11"/>
                    <a:gd name="T20" fmla="*/ 17 w 20"/>
                    <a:gd name="T21" fmla="*/ 11 h 11"/>
                    <a:gd name="T22" fmla="*/ 14 w 20"/>
                    <a:gd name="T23" fmla="*/ 11 h 11"/>
                    <a:gd name="T24" fmla="*/ 11 w 20"/>
                    <a:gd name="T25" fmla="*/ 11 h 11"/>
                    <a:gd name="T26" fmla="*/ 8 w 20"/>
                    <a:gd name="T27" fmla="*/ 10 h 11"/>
                    <a:gd name="T28" fmla="*/ 5 w 20"/>
                    <a:gd name="T29" fmla="*/ 8 h 11"/>
                    <a:gd name="T30" fmla="*/ 2 w 20"/>
                    <a:gd name="T31" fmla="*/ 5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4" name="Freeform 355"/>
                <p:cNvSpPr>
                  <a:spLocks/>
                </p:cNvSpPr>
                <p:nvPr/>
              </p:nvSpPr>
              <p:spPr bwMode="auto">
                <a:xfrm>
                  <a:off x="624" y="2231"/>
                  <a:ext cx="11" cy="18"/>
                </a:xfrm>
                <a:custGeom>
                  <a:avLst/>
                  <a:gdLst>
                    <a:gd name="T0" fmla="*/ 3 w 11"/>
                    <a:gd name="T1" fmla="*/ 0 h 18"/>
                    <a:gd name="T2" fmla="*/ 3 w 11"/>
                    <a:gd name="T3" fmla="*/ 3 h 18"/>
                    <a:gd name="T4" fmla="*/ 1 w 11"/>
                    <a:gd name="T5" fmla="*/ 10 h 18"/>
                    <a:gd name="T6" fmla="*/ 0 w 11"/>
                    <a:gd name="T7" fmla="*/ 16 h 18"/>
                    <a:gd name="T8" fmla="*/ 1 w 11"/>
                    <a:gd name="T9" fmla="*/ 18 h 18"/>
                    <a:gd name="T10" fmla="*/ 1 w 11"/>
                    <a:gd name="T11" fmla="*/ 17 h 18"/>
                    <a:gd name="T12" fmla="*/ 3 w 11"/>
                    <a:gd name="T13" fmla="*/ 16 h 18"/>
                    <a:gd name="T14" fmla="*/ 5 w 11"/>
                    <a:gd name="T15" fmla="*/ 13 h 18"/>
                    <a:gd name="T16" fmla="*/ 6 w 11"/>
                    <a:gd name="T17" fmla="*/ 10 h 18"/>
                    <a:gd name="T18" fmla="*/ 8 w 11"/>
                    <a:gd name="T19" fmla="*/ 8 h 18"/>
                    <a:gd name="T20" fmla="*/ 10 w 11"/>
                    <a:gd name="T21" fmla="*/ 6 h 18"/>
                    <a:gd name="T22" fmla="*/ 11 w 11"/>
                    <a:gd name="T23" fmla="*/ 4 h 18"/>
                    <a:gd name="T24" fmla="*/ 11 w 11"/>
                    <a:gd name="T25" fmla="*/ 3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5" name="Freeform 356"/>
                <p:cNvSpPr>
                  <a:spLocks/>
                </p:cNvSpPr>
                <p:nvPr/>
              </p:nvSpPr>
              <p:spPr bwMode="auto">
                <a:xfrm>
                  <a:off x="662" y="2217"/>
                  <a:ext cx="12" cy="18"/>
                </a:xfrm>
                <a:custGeom>
                  <a:avLst/>
                  <a:gdLst>
                    <a:gd name="T0" fmla="*/ 0 w 12"/>
                    <a:gd name="T1" fmla="*/ 7 h 18"/>
                    <a:gd name="T2" fmla="*/ 1 w 12"/>
                    <a:gd name="T3" fmla="*/ 7 h 18"/>
                    <a:gd name="T4" fmla="*/ 2 w 12"/>
                    <a:gd name="T5" fmla="*/ 9 h 18"/>
                    <a:gd name="T6" fmla="*/ 4 w 12"/>
                    <a:gd name="T7" fmla="*/ 11 h 18"/>
                    <a:gd name="T8" fmla="*/ 6 w 12"/>
                    <a:gd name="T9" fmla="*/ 13 h 18"/>
                    <a:gd name="T10" fmla="*/ 8 w 12"/>
                    <a:gd name="T11" fmla="*/ 15 h 18"/>
                    <a:gd name="T12" fmla="*/ 10 w 12"/>
                    <a:gd name="T13" fmla="*/ 17 h 18"/>
                    <a:gd name="T14" fmla="*/ 12 w 12"/>
                    <a:gd name="T15" fmla="*/ 18 h 18"/>
                    <a:gd name="T16" fmla="*/ 12 w 12"/>
                    <a:gd name="T17" fmla="*/ 18 h 18"/>
                    <a:gd name="T18" fmla="*/ 12 w 12"/>
                    <a:gd name="T19" fmla="*/ 14 h 18"/>
                    <a:gd name="T20" fmla="*/ 10 w 12"/>
                    <a:gd name="T21" fmla="*/ 8 h 18"/>
                    <a:gd name="T22" fmla="*/ 8 w 12"/>
                    <a:gd name="T23" fmla="*/ 3 h 18"/>
                    <a:gd name="T24" fmla="*/ 7 w 12"/>
                    <a:gd name="T25" fmla="*/ 0 h 18"/>
                    <a:gd name="T26" fmla="*/ 0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6" name="Rectangle 357"/>
                <p:cNvSpPr>
                  <a:spLocks noChangeArrowheads="1"/>
                </p:cNvSpPr>
                <p:nvPr/>
              </p:nvSpPr>
              <p:spPr bwMode="auto">
                <a:xfrm>
                  <a:off x="621" y="2139"/>
                  <a:ext cx="4" cy="7"/>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577" name="Freeform 358"/>
                <p:cNvSpPr>
                  <a:spLocks/>
                </p:cNvSpPr>
                <p:nvPr/>
              </p:nvSpPr>
              <p:spPr bwMode="auto">
                <a:xfrm>
                  <a:off x="664" y="2137"/>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8" name="Freeform 359"/>
                <p:cNvSpPr>
                  <a:spLocks/>
                </p:cNvSpPr>
                <p:nvPr/>
              </p:nvSpPr>
              <p:spPr bwMode="auto">
                <a:xfrm>
                  <a:off x="787" y="2212"/>
                  <a:ext cx="7" cy="11"/>
                </a:xfrm>
                <a:custGeom>
                  <a:avLst/>
                  <a:gdLst>
                    <a:gd name="T0" fmla="*/ 7 w 7"/>
                    <a:gd name="T1" fmla="*/ 6 h 11"/>
                    <a:gd name="T2" fmla="*/ 6 w 7"/>
                    <a:gd name="T3" fmla="*/ 7 h 11"/>
                    <a:gd name="T4" fmla="*/ 6 w 7"/>
                    <a:gd name="T5" fmla="*/ 9 h 11"/>
                    <a:gd name="T6" fmla="*/ 5 w 7"/>
                    <a:gd name="T7" fmla="*/ 10 h 11"/>
                    <a:gd name="T8" fmla="*/ 3 w 7"/>
                    <a:gd name="T9" fmla="*/ 11 h 11"/>
                    <a:gd name="T10" fmla="*/ 2 w 7"/>
                    <a:gd name="T11" fmla="*/ 10 h 11"/>
                    <a:gd name="T12" fmla="*/ 1 w 7"/>
                    <a:gd name="T13" fmla="*/ 9 h 11"/>
                    <a:gd name="T14" fmla="*/ 0 w 7"/>
                    <a:gd name="T15" fmla="*/ 7 h 11"/>
                    <a:gd name="T16" fmla="*/ 0 w 7"/>
                    <a:gd name="T17" fmla="*/ 6 h 11"/>
                    <a:gd name="T18" fmla="*/ 0 w 7"/>
                    <a:gd name="T19" fmla="*/ 4 h 11"/>
                    <a:gd name="T20" fmla="*/ 1 w 7"/>
                    <a:gd name="T21" fmla="*/ 2 h 11"/>
                    <a:gd name="T22" fmla="*/ 2 w 7"/>
                    <a:gd name="T23" fmla="*/ 1 h 11"/>
                    <a:gd name="T24" fmla="*/ 3 w 7"/>
                    <a:gd name="T25" fmla="*/ 0 h 11"/>
                    <a:gd name="T26" fmla="*/ 5 w 7"/>
                    <a:gd name="T27" fmla="*/ 1 h 11"/>
                    <a:gd name="T28" fmla="*/ 6 w 7"/>
                    <a:gd name="T29" fmla="*/ 2 h 11"/>
                    <a:gd name="T30" fmla="*/ 6 w 7"/>
                    <a:gd name="T31" fmla="*/ 4 h 11"/>
                    <a:gd name="T32" fmla="*/ 7 w 7"/>
                    <a:gd name="T33" fmla="*/ 6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79" name="Freeform 360"/>
                <p:cNvSpPr>
                  <a:spLocks/>
                </p:cNvSpPr>
                <p:nvPr/>
              </p:nvSpPr>
              <p:spPr bwMode="auto">
                <a:xfrm>
                  <a:off x="800" y="2205"/>
                  <a:ext cx="21" cy="34"/>
                </a:xfrm>
                <a:custGeom>
                  <a:avLst/>
                  <a:gdLst>
                    <a:gd name="T0" fmla="*/ 6 w 21"/>
                    <a:gd name="T1" fmla="*/ 0 h 34"/>
                    <a:gd name="T2" fmla="*/ 5 w 21"/>
                    <a:gd name="T3" fmla="*/ 1 h 34"/>
                    <a:gd name="T4" fmla="*/ 4 w 21"/>
                    <a:gd name="T5" fmla="*/ 3 h 34"/>
                    <a:gd name="T6" fmla="*/ 2 w 21"/>
                    <a:gd name="T7" fmla="*/ 8 h 34"/>
                    <a:gd name="T8" fmla="*/ 1 w 21"/>
                    <a:gd name="T9" fmla="*/ 13 h 34"/>
                    <a:gd name="T10" fmla="*/ 0 w 21"/>
                    <a:gd name="T11" fmla="*/ 19 h 34"/>
                    <a:gd name="T12" fmla="*/ 0 w 21"/>
                    <a:gd name="T13" fmla="*/ 24 h 34"/>
                    <a:gd name="T14" fmla="*/ 1 w 21"/>
                    <a:gd name="T15" fmla="*/ 30 h 34"/>
                    <a:gd name="T16" fmla="*/ 5 w 21"/>
                    <a:gd name="T17" fmla="*/ 34 h 34"/>
                    <a:gd name="T18" fmla="*/ 21 w 21"/>
                    <a:gd name="T19" fmla="*/ 26 h 34"/>
                    <a:gd name="T20" fmla="*/ 7 w 21"/>
                    <a:gd name="T21" fmla="*/ 26 h 34"/>
                    <a:gd name="T22" fmla="*/ 6 w 21"/>
                    <a:gd name="T23" fmla="*/ 24 h 34"/>
                    <a:gd name="T24" fmla="*/ 4 w 21"/>
                    <a:gd name="T25" fmla="*/ 18 h 34"/>
                    <a:gd name="T26" fmla="*/ 4 w 21"/>
                    <a:gd name="T27" fmla="*/ 9 h 34"/>
                    <a:gd name="T28" fmla="*/ 6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0" name="Freeform 361"/>
                <p:cNvSpPr>
                  <a:spLocks/>
                </p:cNvSpPr>
                <p:nvPr/>
              </p:nvSpPr>
              <p:spPr bwMode="auto">
                <a:xfrm>
                  <a:off x="829" y="2237"/>
                  <a:ext cx="12" cy="6"/>
                </a:xfrm>
                <a:custGeom>
                  <a:avLst/>
                  <a:gdLst>
                    <a:gd name="T0" fmla="*/ 12 w 12"/>
                    <a:gd name="T1" fmla="*/ 3 h 6"/>
                    <a:gd name="T2" fmla="*/ 11 w 12"/>
                    <a:gd name="T3" fmla="*/ 4 h 6"/>
                    <a:gd name="T4" fmla="*/ 10 w 12"/>
                    <a:gd name="T5" fmla="*/ 5 h 6"/>
                    <a:gd name="T6" fmla="*/ 8 w 12"/>
                    <a:gd name="T7" fmla="*/ 6 h 6"/>
                    <a:gd name="T8" fmla="*/ 6 w 12"/>
                    <a:gd name="T9" fmla="*/ 6 h 6"/>
                    <a:gd name="T10" fmla="*/ 4 w 12"/>
                    <a:gd name="T11" fmla="*/ 6 h 6"/>
                    <a:gd name="T12" fmla="*/ 2 w 12"/>
                    <a:gd name="T13" fmla="*/ 5 h 6"/>
                    <a:gd name="T14" fmla="*/ 0 w 12"/>
                    <a:gd name="T15" fmla="*/ 4 h 6"/>
                    <a:gd name="T16" fmla="*/ 0 w 12"/>
                    <a:gd name="T17" fmla="*/ 3 h 6"/>
                    <a:gd name="T18" fmla="*/ 0 w 12"/>
                    <a:gd name="T19" fmla="*/ 2 h 6"/>
                    <a:gd name="T20" fmla="*/ 2 w 12"/>
                    <a:gd name="T21" fmla="*/ 1 h 6"/>
                    <a:gd name="T22" fmla="*/ 4 w 12"/>
                    <a:gd name="T23" fmla="*/ 1 h 6"/>
                    <a:gd name="T24" fmla="*/ 6 w 12"/>
                    <a:gd name="T25" fmla="*/ 0 h 6"/>
                    <a:gd name="T26" fmla="*/ 8 w 12"/>
                    <a:gd name="T27" fmla="*/ 1 h 6"/>
                    <a:gd name="T28" fmla="*/ 10 w 12"/>
                    <a:gd name="T29" fmla="*/ 1 h 6"/>
                    <a:gd name="T30" fmla="*/ 11 w 12"/>
                    <a:gd name="T31" fmla="*/ 2 h 6"/>
                    <a:gd name="T32" fmla="*/ 12 w 12"/>
                    <a:gd name="T33" fmla="*/ 3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1" name="Freeform 362"/>
                <p:cNvSpPr>
                  <a:spLocks/>
                </p:cNvSpPr>
                <p:nvPr/>
              </p:nvSpPr>
              <p:spPr bwMode="auto">
                <a:xfrm>
                  <a:off x="762" y="2243"/>
                  <a:ext cx="153" cy="98"/>
                </a:xfrm>
                <a:custGeom>
                  <a:avLst/>
                  <a:gdLst>
                    <a:gd name="T0" fmla="*/ 30 w 153"/>
                    <a:gd name="T1" fmla="*/ 27 h 98"/>
                    <a:gd name="T2" fmla="*/ 21 w 153"/>
                    <a:gd name="T3" fmla="*/ 37 h 98"/>
                    <a:gd name="T4" fmla="*/ 9 w 153"/>
                    <a:gd name="T5" fmla="*/ 52 h 98"/>
                    <a:gd name="T6" fmla="*/ 1 w 153"/>
                    <a:gd name="T7" fmla="*/ 62 h 98"/>
                    <a:gd name="T8" fmla="*/ 2 w 153"/>
                    <a:gd name="T9" fmla="*/ 65 h 98"/>
                    <a:gd name="T10" fmla="*/ 8 w 153"/>
                    <a:gd name="T11" fmla="*/ 65 h 98"/>
                    <a:gd name="T12" fmla="*/ 19 w 153"/>
                    <a:gd name="T13" fmla="*/ 68 h 98"/>
                    <a:gd name="T14" fmla="*/ 30 w 153"/>
                    <a:gd name="T15" fmla="*/ 76 h 98"/>
                    <a:gd name="T16" fmla="*/ 36 w 153"/>
                    <a:gd name="T17" fmla="*/ 82 h 98"/>
                    <a:gd name="T18" fmla="*/ 39 w 153"/>
                    <a:gd name="T19" fmla="*/ 81 h 98"/>
                    <a:gd name="T20" fmla="*/ 46 w 153"/>
                    <a:gd name="T21" fmla="*/ 79 h 98"/>
                    <a:gd name="T22" fmla="*/ 55 w 153"/>
                    <a:gd name="T23" fmla="*/ 77 h 98"/>
                    <a:gd name="T24" fmla="*/ 67 w 153"/>
                    <a:gd name="T25" fmla="*/ 77 h 98"/>
                    <a:gd name="T26" fmla="*/ 81 w 153"/>
                    <a:gd name="T27" fmla="*/ 79 h 98"/>
                    <a:gd name="T28" fmla="*/ 98 w 153"/>
                    <a:gd name="T29" fmla="*/ 83 h 98"/>
                    <a:gd name="T30" fmla="*/ 117 w 153"/>
                    <a:gd name="T31" fmla="*/ 92 h 98"/>
                    <a:gd name="T32" fmla="*/ 128 w 153"/>
                    <a:gd name="T33" fmla="*/ 97 h 98"/>
                    <a:gd name="T34" fmla="*/ 135 w 153"/>
                    <a:gd name="T35" fmla="*/ 93 h 98"/>
                    <a:gd name="T36" fmla="*/ 145 w 153"/>
                    <a:gd name="T37" fmla="*/ 87 h 98"/>
                    <a:gd name="T38" fmla="*/ 152 w 153"/>
                    <a:gd name="T39" fmla="*/ 81 h 98"/>
                    <a:gd name="T40" fmla="*/ 152 w 153"/>
                    <a:gd name="T41" fmla="*/ 76 h 98"/>
                    <a:gd name="T42" fmla="*/ 150 w 153"/>
                    <a:gd name="T43" fmla="*/ 55 h 98"/>
                    <a:gd name="T44" fmla="*/ 147 w 153"/>
                    <a:gd name="T45" fmla="*/ 27 h 98"/>
                    <a:gd name="T46" fmla="*/ 144 w 153"/>
                    <a:gd name="T47" fmla="*/ 7 h 98"/>
                    <a:gd name="T48" fmla="*/ 105 w 153"/>
                    <a:gd name="T49" fmla="*/ 0 h 98"/>
                    <a:gd name="T50" fmla="*/ 127 w 153"/>
                    <a:gd name="T51" fmla="*/ 19 h 98"/>
                    <a:gd name="T52" fmla="*/ 125 w 153"/>
                    <a:gd name="T53" fmla="*/ 79 h 98"/>
                    <a:gd name="T54" fmla="*/ 123 w 153"/>
                    <a:gd name="T55" fmla="*/ 78 h 98"/>
                    <a:gd name="T56" fmla="*/ 117 w 153"/>
                    <a:gd name="T57" fmla="*/ 75 h 98"/>
                    <a:gd name="T58" fmla="*/ 108 w 153"/>
                    <a:gd name="T59" fmla="*/ 71 h 98"/>
                    <a:gd name="T60" fmla="*/ 98 w 153"/>
                    <a:gd name="T61" fmla="*/ 68 h 98"/>
                    <a:gd name="T62" fmla="*/ 86 w 153"/>
                    <a:gd name="T63" fmla="*/ 65 h 98"/>
                    <a:gd name="T64" fmla="*/ 73 w 153"/>
                    <a:gd name="T65" fmla="*/ 63 h 98"/>
                    <a:gd name="T66" fmla="*/ 60 w 153"/>
                    <a:gd name="T67" fmla="*/ 63 h 98"/>
                    <a:gd name="T68" fmla="*/ 49 w 153"/>
                    <a:gd name="T69" fmla="*/ 66 h 98"/>
                    <a:gd name="T70" fmla="*/ 37 w 153"/>
                    <a:gd name="T71" fmla="*/ 69 h 98"/>
                    <a:gd name="T72" fmla="*/ 34 w 153"/>
                    <a:gd name="T73" fmla="*/ 64 h 98"/>
                    <a:gd name="T74" fmla="*/ 27 w 153"/>
                    <a:gd name="T75" fmla="*/ 58 h 98"/>
                    <a:gd name="T76" fmla="*/ 19 w 153"/>
                    <a:gd name="T77" fmla="*/ 54 h 98"/>
                    <a:gd name="T78" fmla="*/ 44 w 153"/>
                    <a:gd name="T79" fmla="*/ 25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2" name="Freeform 363"/>
                <p:cNvSpPr>
                  <a:spLocks/>
                </p:cNvSpPr>
                <p:nvPr/>
              </p:nvSpPr>
              <p:spPr bwMode="auto">
                <a:xfrm>
                  <a:off x="834" y="2276"/>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3 w 12"/>
                    <a:gd name="T17" fmla="*/ 6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3" name="Freeform 364"/>
                <p:cNvSpPr>
                  <a:spLocks/>
                </p:cNvSpPr>
                <p:nvPr/>
              </p:nvSpPr>
              <p:spPr bwMode="auto">
                <a:xfrm>
                  <a:off x="866" y="2295"/>
                  <a:ext cx="12" cy="13"/>
                </a:xfrm>
                <a:custGeom>
                  <a:avLst/>
                  <a:gdLst>
                    <a:gd name="T0" fmla="*/ 4 w 12"/>
                    <a:gd name="T1" fmla="*/ 4 h 13"/>
                    <a:gd name="T2" fmla="*/ 7 w 12"/>
                    <a:gd name="T3" fmla="*/ 0 h 13"/>
                    <a:gd name="T4" fmla="*/ 8 w 12"/>
                    <a:gd name="T5" fmla="*/ 5 h 13"/>
                    <a:gd name="T6" fmla="*/ 12 w 12"/>
                    <a:gd name="T7" fmla="*/ 5 h 13"/>
                    <a:gd name="T8" fmla="*/ 8 w 12"/>
                    <a:gd name="T9" fmla="*/ 9 h 13"/>
                    <a:gd name="T10" fmla="*/ 8 w 12"/>
                    <a:gd name="T11" fmla="*/ 13 h 13"/>
                    <a:gd name="T12" fmla="*/ 5 w 12"/>
                    <a:gd name="T13" fmla="*/ 9 h 13"/>
                    <a:gd name="T14" fmla="*/ 1 w 12"/>
                    <a:gd name="T15" fmla="*/ 10 h 13"/>
                    <a:gd name="T16" fmla="*/ 2 w 12"/>
                    <a:gd name="T17" fmla="*/ 6 h 13"/>
                    <a:gd name="T18" fmla="*/ 0 w 12"/>
                    <a:gd name="T19" fmla="*/ 3 h 13"/>
                    <a:gd name="T20" fmla="*/ 4 w 12"/>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4" name="Freeform 365"/>
                <p:cNvSpPr>
                  <a:spLocks/>
                </p:cNvSpPr>
                <p:nvPr/>
              </p:nvSpPr>
              <p:spPr bwMode="auto">
                <a:xfrm>
                  <a:off x="865" y="2264"/>
                  <a:ext cx="13" cy="12"/>
                </a:xfrm>
                <a:custGeom>
                  <a:avLst/>
                  <a:gdLst>
                    <a:gd name="T0" fmla="*/ 4 w 13"/>
                    <a:gd name="T1" fmla="*/ 3 h 12"/>
                    <a:gd name="T2" fmla="*/ 8 w 13"/>
                    <a:gd name="T3" fmla="*/ 0 h 12"/>
                    <a:gd name="T4" fmla="*/ 9 w 13"/>
                    <a:gd name="T5" fmla="*/ 4 h 12"/>
                    <a:gd name="T6" fmla="*/ 13 w 13"/>
                    <a:gd name="T7" fmla="*/ 5 h 12"/>
                    <a:gd name="T8" fmla="*/ 9 w 13"/>
                    <a:gd name="T9" fmla="*/ 8 h 12"/>
                    <a:gd name="T10" fmla="*/ 9 w 13"/>
                    <a:gd name="T11" fmla="*/ 12 h 12"/>
                    <a:gd name="T12" fmla="*/ 6 w 13"/>
                    <a:gd name="T13" fmla="*/ 8 h 12"/>
                    <a:gd name="T14" fmla="*/ 1 w 13"/>
                    <a:gd name="T15" fmla="*/ 9 h 12"/>
                    <a:gd name="T16" fmla="*/ 3 w 13"/>
                    <a:gd name="T17" fmla="*/ 5 h 12"/>
                    <a:gd name="T18" fmla="*/ 0 w 13"/>
                    <a:gd name="T19" fmla="*/ 3 h 12"/>
                    <a:gd name="T20" fmla="*/ 4 w 13"/>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5" name="Freeform 366"/>
                <p:cNvSpPr>
                  <a:spLocks/>
                </p:cNvSpPr>
                <p:nvPr/>
              </p:nvSpPr>
              <p:spPr bwMode="auto">
                <a:xfrm>
                  <a:off x="804" y="2290"/>
                  <a:ext cx="12" cy="12"/>
                </a:xfrm>
                <a:custGeom>
                  <a:avLst/>
                  <a:gdLst>
                    <a:gd name="T0" fmla="*/ 4 w 12"/>
                    <a:gd name="T1" fmla="*/ 3 h 12"/>
                    <a:gd name="T2" fmla="*/ 7 w 12"/>
                    <a:gd name="T3" fmla="*/ 0 h 12"/>
                    <a:gd name="T4" fmla="*/ 8 w 12"/>
                    <a:gd name="T5" fmla="*/ 4 h 12"/>
                    <a:gd name="T6" fmla="*/ 12 w 12"/>
                    <a:gd name="T7" fmla="*/ 5 h 12"/>
                    <a:gd name="T8" fmla="*/ 8 w 12"/>
                    <a:gd name="T9" fmla="*/ 8 h 12"/>
                    <a:gd name="T10" fmla="*/ 8 w 12"/>
                    <a:gd name="T11" fmla="*/ 12 h 12"/>
                    <a:gd name="T12" fmla="*/ 5 w 12"/>
                    <a:gd name="T13" fmla="*/ 9 h 12"/>
                    <a:gd name="T14" fmla="*/ 1 w 12"/>
                    <a:gd name="T15" fmla="*/ 9 h 12"/>
                    <a:gd name="T16" fmla="*/ 2 w 12"/>
                    <a:gd name="T17" fmla="*/ 5 h 12"/>
                    <a:gd name="T18" fmla="*/ 0 w 12"/>
                    <a:gd name="T19" fmla="*/ 3 h 12"/>
                    <a:gd name="T20" fmla="*/ 4 w 12"/>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6" name="Freeform 367"/>
                <p:cNvSpPr>
                  <a:spLocks/>
                </p:cNvSpPr>
                <p:nvPr/>
              </p:nvSpPr>
              <p:spPr bwMode="auto">
                <a:xfrm>
                  <a:off x="800" y="2269"/>
                  <a:ext cx="12" cy="11"/>
                </a:xfrm>
                <a:custGeom>
                  <a:avLst/>
                  <a:gdLst>
                    <a:gd name="T0" fmla="*/ 3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5 w 12"/>
                    <a:gd name="T13" fmla="*/ 8 h 11"/>
                    <a:gd name="T14" fmla="*/ 1 w 12"/>
                    <a:gd name="T15" fmla="*/ 9 h 11"/>
                    <a:gd name="T16" fmla="*/ 2 w 12"/>
                    <a:gd name="T17" fmla="*/ 5 h 11"/>
                    <a:gd name="T18" fmla="*/ 0 w 12"/>
                    <a:gd name="T19" fmla="*/ 3 h 11"/>
                    <a:gd name="T20" fmla="*/ 3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7" name="Freeform 368"/>
                <p:cNvSpPr>
                  <a:spLocks/>
                </p:cNvSpPr>
                <p:nvPr/>
              </p:nvSpPr>
              <p:spPr bwMode="auto">
                <a:xfrm>
                  <a:off x="838" y="2256"/>
                  <a:ext cx="12" cy="11"/>
                </a:xfrm>
                <a:custGeom>
                  <a:avLst/>
                  <a:gdLst>
                    <a:gd name="T0" fmla="*/ 4 w 12"/>
                    <a:gd name="T1" fmla="*/ 3 h 11"/>
                    <a:gd name="T2" fmla="*/ 7 w 12"/>
                    <a:gd name="T3" fmla="*/ 0 h 11"/>
                    <a:gd name="T4" fmla="*/ 8 w 12"/>
                    <a:gd name="T5" fmla="*/ 4 h 11"/>
                    <a:gd name="T6" fmla="*/ 12 w 12"/>
                    <a:gd name="T7" fmla="*/ 5 h 11"/>
                    <a:gd name="T8" fmla="*/ 8 w 12"/>
                    <a:gd name="T9" fmla="*/ 8 h 11"/>
                    <a:gd name="T10" fmla="*/ 8 w 12"/>
                    <a:gd name="T11" fmla="*/ 11 h 11"/>
                    <a:gd name="T12" fmla="*/ 6 w 12"/>
                    <a:gd name="T13" fmla="*/ 8 h 11"/>
                    <a:gd name="T14" fmla="*/ 1 w 12"/>
                    <a:gd name="T15" fmla="*/ 9 h 11"/>
                    <a:gd name="T16" fmla="*/ 3 w 12"/>
                    <a:gd name="T17" fmla="*/ 5 h 11"/>
                    <a:gd name="T18" fmla="*/ 0 w 12"/>
                    <a:gd name="T19" fmla="*/ 3 h 11"/>
                    <a:gd name="T20" fmla="*/ 4 w 12"/>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8" name="Freeform 369"/>
                <p:cNvSpPr>
                  <a:spLocks/>
                </p:cNvSpPr>
                <p:nvPr/>
              </p:nvSpPr>
              <p:spPr bwMode="auto">
                <a:xfrm>
                  <a:off x="840" y="2299"/>
                  <a:ext cx="11" cy="12"/>
                </a:xfrm>
                <a:custGeom>
                  <a:avLst/>
                  <a:gdLst>
                    <a:gd name="T0" fmla="*/ 4 w 11"/>
                    <a:gd name="T1" fmla="*/ 3 h 12"/>
                    <a:gd name="T2" fmla="*/ 6 w 11"/>
                    <a:gd name="T3" fmla="*/ 0 h 12"/>
                    <a:gd name="T4" fmla="*/ 8 w 11"/>
                    <a:gd name="T5" fmla="*/ 4 h 12"/>
                    <a:gd name="T6" fmla="*/ 11 w 11"/>
                    <a:gd name="T7" fmla="*/ 5 h 12"/>
                    <a:gd name="T8" fmla="*/ 8 w 11"/>
                    <a:gd name="T9" fmla="*/ 8 h 12"/>
                    <a:gd name="T10" fmla="*/ 8 w 11"/>
                    <a:gd name="T11" fmla="*/ 12 h 12"/>
                    <a:gd name="T12" fmla="*/ 5 w 11"/>
                    <a:gd name="T13" fmla="*/ 9 h 12"/>
                    <a:gd name="T14" fmla="*/ 1 w 11"/>
                    <a:gd name="T15" fmla="*/ 10 h 12"/>
                    <a:gd name="T16" fmla="*/ 2 w 11"/>
                    <a:gd name="T17" fmla="*/ 6 h 12"/>
                    <a:gd name="T18" fmla="*/ 0 w 11"/>
                    <a:gd name="T19" fmla="*/ 3 h 12"/>
                    <a:gd name="T20" fmla="*/ 4 w 11"/>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89" name="Freeform 370"/>
                <p:cNvSpPr>
                  <a:spLocks/>
                </p:cNvSpPr>
                <p:nvPr/>
              </p:nvSpPr>
              <p:spPr bwMode="auto">
                <a:xfrm>
                  <a:off x="886" y="2277"/>
                  <a:ext cx="11" cy="13"/>
                </a:xfrm>
                <a:custGeom>
                  <a:avLst/>
                  <a:gdLst>
                    <a:gd name="T0" fmla="*/ 3 w 11"/>
                    <a:gd name="T1" fmla="*/ 4 h 13"/>
                    <a:gd name="T2" fmla="*/ 7 w 11"/>
                    <a:gd name="T3" fmla="*/ 0 h 13"/>
                    <a:gd name="T4" fmla="*/ 8 w 11"/>
                    <a:gd name="T5" fmla="*/ 5 h 13"/>
                    <a:gd name="T6" fmla="*/ 11 w 11"/>
                    <a:gd name="T7" fmla="*/ 5 h 13"/>
                    <a:gd name="T8" fmla="*/ 8 w 11"/>
                    <a:gd name="T9" fmla="*/ 9 h 13"/>
                    <a:gd name="T10" fmla="*/ 8 w 11"/>
                    <a:gd name="T11" fmla="*/ 13 h 13"/>
                    <a:gd name="T12" fmla="*/ 5 w 11"/>
                    <a:gd name="T13" fmla="*/ 9 h 13"/>
                    <a:gd name="T14" fmla="*/ 0 w 11"/>
                    <a:gd name="T15" fmla="*/ 10 h 13"/>
                    <a:gd name="T16" fmla="*/ 2 w 11"/>
                    <a:gd name="T17" fmla="*/ 6 h 13"/>
                    <a:gd name="T18" fmla="*/ 0 w 11"/>
                    <a:gd name="T19" fmla="*/ 3 h 13"/>
                    <a:gd name="T20" fmla="*/ 3 w 11"/>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0" name="Freeform 371"/>
                <p:cNvSpPr>
                  <a:spLocks/>
                </p:cNvSpPr>
                <p:nvPr/>
              </p:nvSpPr>
              <p:spPr bwMode="auto">
                <a:xfrm>
                  <a:off x="529" y="2296"/>
                  <a:ext cx="238" cy="47"/>
                </a:xfrm>
                <a:custGeom>
                  <a:avLst/>
                  <a:gdLst>
                    <a:gd name="T0" fmla="*/ 237 w 238"/>
                    <a:gd name="T1" fmla="*/ 5 h 47"/>
                    <a:gd name="T2" fmla="*/ 232 w 238"/>
                    <a:gd name="T3" fmla="*/ 5 h 47"/>
                    <a:gd name="T4" fmla="*/ 224 w 238"/>
                    <a:gd name="T5" fmla="*/ 3 h 47"/>
                    <a:gd name="T6" fmla="*/ 212 w 238"/>
                    <a:gd name="T7" fmla="*/ 3 h 47"/>
                    <a:gd name="T8" fmla="*/ 200 w 238"/>
                    <a:gd name="T9" fmla="*/ 5 h 47"/>
                    <a:gd name="T10" fmla="*/ 186 w 238"/>
                    <a:gd name="T11" fmla="*/ 9 h 47"/>
                    <a:gd name="T12" fmla="*/ 172 w 238"/>
                    <a:gd name="T13" fmla="*/ 16 h 47"/>
                    <a:gd name="T14" fmla="*/ 160 w 238"/>
                    <a:gd name="T15" fmla="*/ 27 h 47"/>
                    <a:gd name="T16" fmla="*/ 154 w 238"/>
                    <a:gd name="T17" fmla="*/ 34 h 47"/>
                    <a:gd name="T18" fmla="*/ 148 w 238"/>
                    <a:gd name="T19" fmla="*/ 31 h 47"/>
                    <a:gd name="T20" fmla="*/ 137 w 238"/>
                    <a:gd name="T21" fmla="*/ 26 h 47"/>
                    <a:gd name="T22" fmla="*/ 123 w 238"/>
                    <a:gd name="T23" fmla="*/ 21 h 47"/>
                    <a:gd name="T24" fmla="*/ 107 w 238"/>
                    <a:gd name="T25" fmla="*/ 16 h 47"/>
                    <a:gd name="T26" fmla="*/ 91 w 238"/>
                    <a:gd name="T27" fmla="*/ 14 h 47"/>
                    <a:gd name="T28" fmla="*/ 76 w 238"/>
                    <a:gd name="T29" fmla="*/ 15 h 47"/>
                    <a:gd name="T30" fmla="*/ 65 w 238"/>
                    <a:gd name="T31" fmla="*/ 22 h 47"/>
                    <a:gd name="T32" fmla="*/ 61 w 238"/>
                    <a:gd name="T33" fmla="*/ 28 h 47"/>
                    <a:gd name="T34" fmla="*/ 59 w 238"/>
                    <a:gd name="T35" fmla="*/ 24 h 47"/>
                    <a:gd name="T36" fmla="*/ 55 w 238"/>
                    <a:gd name="T37" fmla="*/ 18 h 47"/>
                    <a:gd name="T38" fmla="*/ 49 w 238"/>
                    <a:gd name="T39" fmla="*/ 11 h 47"/>
                    <a:gd name="T40" fmla="*/ 41 w 238"/>
                    <a:gd name="T41" fmla="*/ 5 h 47"/>
                    <a:gd name="T42" fmla="*/ 31 w 238"/>
                    <a:gd name="T43" fmla="*/ 1 h 47"/>
                    <a:gd name="T44" fmla="*/ 20 w 238"/>
                    <a:gd name="T45" fmla="*/ 1 h 47"/>
                    <a:gd name="T46" fmla="*/ 7 w 238"/>
                    <a:gd name="T47" fmla="*/ 8 h 47"/>
                    <a:gd name="T48" fmla="*/ 1 w 238"/>
                    <a:gd name="T49" fmla="*/ 14 h 47"/>
                    <a:gd name="T50" fmla="*/ 4 w 238"/>
                    <a:gd name="T51" fmla="*/ 13 h 47"/>
                    <a:gd name="T52" fmla="*/ 10 w 238"/>
                    <a:gd name="T53" fmla="*/ 12 h 47"/>
                    <a:gd name="T54" fmla="*/ 17 w 238"/>
                    <a:gd name="T55" fmla="*/ 12 h 47"/>
                    <a:gd name="T56" fmla="*/ 26 w 238"/>
                    <a:gd name="T57" fmla="*/ 13 h 47"/>
                    <a:gd name="T58" fmla="*/ 36 w 238"/>
                    <a:gd name="T59" fmla="*/ 17 h 47"/>
                    <a:gd name="T60" fmla="*/ 45 w 238"/>
                    <a:gd name="T61" fmla="*/ 23 h 47"/>
                    <a:gd name="T62" fmla="*/ 54 w 238"/>
                    <a:gd name="T63" fmla="*/ 32 h 47"/>
                    <a:gd name="T64" fmla="*/ 59 w 238"/>
                    <a:gd name="T65" fmla="*/ 38 h 47"/>
                    <a:gd name="T66" fmla="*/ 60 w 238"/>
                    <a:gd name="T67" fmla="*/ 36 h 47"/>
                    <a:gd name="T68" fmla="*/ 63 w 238"/>
                    <a:gd name="T69" fmla="*/ 33 h 47"/>
                    <a:gd name="T70" fmla="*/ 68 w 238"/>
                    <a:gd name="T71" fmla="*/ 30 h 47"/>
                    <a:gd name="T72" fmla="*/ 74 w 238"/>
                    <a:gd name="T73" fmla="*/ 26 h 47"/>
                    <a:gd name="T74" fmla="*/ 82 w 238"/>
                    <a:gd name="T75" fmla="*/ 25 h 47"/>
                    <a:gd name="T76" fmla="*/ 92 w 238"/>
                    <a:gd name="T77" fmla="*/ 25 h 47"/>
                    <a:gd name="T78" fmla="*/ 103 w 238"/>
                    <a:gd name="T79" fmla="*/ 27 h 47"/>
                    <a:gd name="T80" fmla="*/ 149 w 238"/>
                    <a:gd name="T81" fmla="*/ 47 h 47"/>
                    <a:gd name="T82" fmla="*/ 167 w 238"/>
                    <a:gd name="T83" fmla="*/ 46 h 47"/>
                    <a:gd name="T84" fmla="*/ 169 w 238"/>
                    <a:gd name="T85" fmla="*/ 42 h 47"/>
                    <a:gd name="T86" fmla="*/ 173 w 238"/>
                    <a:gd name="T87" fmla="*/ 36 h 47"/>
                    <a:gd name="T88" fmla="*/ 179 w 238"/>
                    <a:gd name="T89" fmla="*/ 28 h 47"/>
                    <a:gd name="T90" fmla="*/ 188 w 238"/>
                    <a:gd name="T91" fmla="*/ 21 h 47"/>
                    <a:gd name="T92" fmla="*/ 199 w 238"/>
                    <a:gd name="T93" fmla="*/ 15 h 47"/>
                    <a:gd name="T94" fmla="*/ 212 w 238"/>
                    <a:gd name="T95" fmla="*/ 12 h 47"/>
                    <a:gd name="T96" fmla="*/ 228 w 238"/>
                    <a:gd name="T97" fmla="*/ 13 h 47"/>
                    <a:gd name="T98" fmla="*/ 238 w 238"/>
                    <a:gd name="T99" fmla="*/ 5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1" name="Freeform 372"/>
                <p:cNvSpPr>
                  <a:spLocks/>
                </p:cNvSpPr>
                <p:nvPr/>
              </p:nvSpPr>
              <p:spPr bwMode="auto">
                <a:xfrm>
                  <a:off x="897" y="2193"/>
                  <a:ext cx="110" cy="318"/>
                </a:xfrm>
                <a:custGeom>
                  <a:avLst/>
                  <a:gdLst>
                    <a:gd name="T0" fmla="*/ 12 w 110"/>
                    <a:gd name="T1" fmla="*/ 0 h 318"/>
                    <a:gd name="T2" fmla="*/ 17 w 110"/>
                    <a:gd name="T3" fmla="*/ 2 h 318"/>
                    <a:gd name="T4" fmla="*/ 26 w 110"/>
                    <a:gd name="T5" fmla="*/ 6 h 318"/>
                    <a:gd name="T6" fmla="*/ 38 w 110"/>
                    <a:gd name="T7" fmla="*/ 14 h 318"/>
                    <a:gd name="T8" fmla="*/ 51 w 110"/>
                    <a:gd name="T9" fmla="*/ 24 h 318"/>
                    <a:gd name="T10" fmla="*/ 64 w 110"/>
                    <a:gd name="T11" fmla="*/ 37 h 318"/>
                    <a:gd name="T12" fmla="*/ 75 w 110"/>
                    <a:gd name="T13" fmla="*/ 54 h 318"/>
                    <a:gd name="T14" fmla="*/ 82 w 110"/>
                    <a:gd name="T15" fmla="*/ 75 h 318"/>
                    <a:gd name="T16" fmla="*/ 110 w 110"/>
                    <a:gd name="T17" fmla="*/ 106 h 318"/>
                    <a:gd name="T18" fmla="*/ 108 w 110"/>
                    <a:gd name="T19" fmla="*/ 110 h 318"/>
                    <a:gd name="T20" fmla="*/ 99 w 110"/>
                    <a:gd name="T21" fmla="*/ 121 h 318"/>
                    <a:gd name="T22" fmla="*/ 88 w 110"/>
                    <a:gd name="T23" fmla="*/ 139 h 318"/>
                    <a:gd name="T24" fmla="*/ 76 w 110"/>
                    <a:gd name="T25" fmla="*/ 163 h 318"/>
                    <a:gd name="T26" fmla="*/ 65 w 110"/>
                    <a:gd name="T27" fmla="*/ 193 h 318"/>
                    <a:gd name="T28" fmla="*/ 57 w 110"/>
                    <a:gd name="T29" fmla="*/ 229 h 318"/>
                    <a:gd name="T30" fmla="*/ 55 w 110"/>
                    <a:gd name="T31" fmla="*/ 269 h 318"/>
                    <a:gd name="T32" fmla="*/ 59 w 110"/>
                    <a:gd name="T33" fmla="*/ 315 h 318"/>
                    <a:gd name="T34" fmla="*/ 36 w 110"/>
                    <a:gd name="T35" fmla="*/ 316 h 318"/>
                    <a:gd name="T36" fmla="*/ 36 w 110"/>
                    <a:gd name="T37" fmla="*/ 301 h 318"/>
                    <a:gd name="T38" fmla="*/ 36 w 110"/>
                    <a:gd name="T39" fmla="*/ 276 h 318"/>
                    <a:gd name="T40" fmla="*/ 38 w 110"/>
                    <a:gd name="T41" fmla="*/ 243 h 318"/>
                    <a:gd name="T42" fmla="*/ 42 w 110"/>
                    <a:gd name="T43" fmla="*/ 206 h 318"/>
                    <a:gd name="T44" fmla="*/ 48 w 110"/>
                    <a:gd name="T45" fmla="*/ 170 h 318"/>
                    <a:gd name="T46" fmla="*/ 57 w 110"/>
                    <a:gd name="T47" fmla="*/ 137 h 318"/>
                    <a:gd name="T48" fmla="*/ 69 w 110"/>
                    <a:gd name="T49" fmla="*/ 112 h 318"/>
                    <a:gd name="T50" fmla="*/ 65 w 110"/>
                    <a:gd name="T51" fmla="*/ 95 h 318"/>
                    <a:gd name="T52" fmla="*/ 65 w 110"/>
                    <a:gd name="T53" fmla="*/ 91 h 318"/>
                    <a:gd name="T54" fmla="*/ 64 w 110"/>
                    <a:gd name="T55" fmla="*/ 83 h 318"/>
                    <a:gd name="T56" fmla="*/ 62 w 110"/>
                    <a:gd name="T57" fmla="*/ 70 h 318"/>
                    <a:gd name="T58" fmla="*/ 57 w 110"/>
                    <a:gd name="T59" fmla="*/ 56 h 318"/>
                    <a:gd name="T60" fmla="*/ 49 w 110"/>
                    <a:gd name="T61" fmla="*/ 42 h 318"/>
                    <a:gd name="T62" fmla="*/ 38 w 110"/>
                    <a:gd name="T63" fmla="*/ 31 h 318"/>
                    <a:gd name="T64" fmla="*/ 22 w 110"/>
                    <a:gd name="T65" fmla="*/ 23 h 318"/>
                    <a:gd name="T66" fmla="*/ 0 w 110"/>
                    <a:gd name="T67" fmla="*/ 23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2" name="Freeform 373"/>
                <p:cNvSpPr>
                  <a:spLocks/>
                </p:cNvSpPr>
                <p:nvPr/>
              </p:nvSpPr>
              <p:spPr bwMode="auto">
                <a:xfrm>
                  <a:off x="985" y="2265"/>
                  <a:ext cx="31" cy="26"/>
                </a:xfrm>
                <a:custGeom>
                  <a:avLst/>
                  <a:gdLst>
                    <a:gd name="T0" fmla="*/ 3 w 31"/>
                    <a:gd name="T1" fmla="*/ 0 h 26"/>
                    <a:gd name="T2" fmla="*/ 0 w 31"/>
                    <a:gd name="T3" fmla="*/ 11 h 26"/>
                    <a:gd name="T4" fmla="*/ 25 w 31"/>
                    <a:gd name="T5" fmla="*/ 26 h 26"/>
                    <a:gd name="T6" fmla="*/ 31 w 31"/>
                    <a:gd name="T7" fmla="*/ 14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3" name="Freeform 374"/>
                <p:cNvSpPr>
                  <a:spLocks/>
                </p:cNvSpPr>
                <p:nvPr/>
              </p:nvSpPr>
              <p:spPr bwMode="auto">
                <a:xfrm>
                  <a:off x="605" y="2279"/>
                  <a:ext cx="35" cy="19"/>
                </a:xfrm>
                <a:custGeom>
                  <a:avLst/>
                  <a:gdLst>
                    <a:gd name="T0" fmla="*/ 0 w 35"/>
                    <a:gd name="T1" fmla="*/ 7 h 19"/>
                    <a:gd name="T2" fmla="*/ 4 w 35"/>
                    <a:gd name="T3" fmla="*/ 19 h 19"/>
                    <a:gd name="T4" fmla="*/ 35 w 35"/>
                    <a:gd name="T5" fmla="*/ 15 h 19"/>
                    <a:gd name="T6" fmla="*/ 33 w 35"/>
                    <a:gd name="T7" fmla="*/ 0 h 19"/>
                    <a:gd name="T8" fmla="*/ 0 w 35"/>
                    <a:gd name="T9" fmla="*/ 7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4" name="Freeform 375"/>
                <p:cNvSpPr>
                  <a:spLocks/>
                </p:cNvSpPr>
                <p:nvPr/>
              </p:nvSpPr>
              <p:spPr bwMode="auto">
                <a:xfrm>
                  <a:off x="510" y="2288"/>
                  <a:ext cx="35" cy="19"/>
                </a:xfrm>
                <a:custGeom>
                  <a:avLst/>
                  <a:gdLst>
                    <a:gd name="T0" fmla="*/ 0 w 35"/>
                    <a:gd name="T1" fmla="*/ 6 h 19"/>
                    <a:gd name="T2" fmla="*/ 4 w 35"/>
                    <a:gd name="T3" fmla="*/ 19 h 19"/>
                    <a:gd name="T4" fmla="*/ 35 w 35"/>
                    <a:gd name="T5" fmla="*/ 14 h 19"/>
                    <a:gd name="T6" fmla="*/ 34 w 35"/>
                    <a:gd name="T7" fmla="*/ 0 h 19"/>
                    <a:gd name="T8" fmla="*/ 0 w 35"/>
                    <a:gd name="T9" fmla="*/ 6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5" name="Freeform 376"/>
                <p:cNvSpPr>
                  <a:spLocks/>
                </p:cNvSpPr>
                <p:nvPr/>
              </p:nvSpPr>
              <p:spPr bwMode="auto">
                <a:xfrm>
                  <a:off x="613" y="2304"/>
                  <a:ext cx="31" cy="212"/>
                </a:xfrm>
                <a:custGeom>
                  <a:avLst/>
                  <a:gdLst>
                    <a:gd name="T0" fmla="*/ 0 w 31"/>
                    <a:gd name="T1" fmla="*/ 2 h 212"/>
                    <a:gd name="T2" fmla="*/ 18 w 31"/>
                    <a:gd name="T3" fmla="*/ 0 h 212"/>
                    <a:gd name="T4" fmla="*/ 17 w 31"/>
                    <a:gd name="T5" fmla="*/ 8 h 212"/>
                    <a:gd name="T6" fmla="*/ 16 w 31"/>
                    <a:gd name="T7" fmla="*/ 28 h 212"/>
                    <a:gd name="T8" fmla="*/ 15 w 31"/>
                    <a:gd name="T9" fmla="*/ 58 h 212"/>
                    <a:gd name="T10" fmla="*/ 15 w 31"/>
                    <a:gd name="T11" fmla="*/ 93 h 212"/>
                    <a:gd name="T12" fmla="*/ 16 w 31"/>
                    <a:gd name="T13" fmla="*/ 130 h 212"/>
                    <a:gd name="T14" fmla="*/ 18 w 31"/>
                    <a:gd name="T15" fmla="*/ 164 h 212"/>
                    <a:gd name="T16" fmla="*/ 23 w 31"/>
                    <a:gd name="T17" fmla="*/ 191 h 212"/>
                    <a:gd name="T18" fmla="*/ 31 w 31"/>
                    <a:gd name="T19" fmla="*/ 209 h 212"/>
                    <a:gd name="T20" fmla="*/ 13 w 31"/>
                    <a:gd name="T21" fmla="*/ 212 h 212"/>
                    <a:gd name="T22" fmla="*/ 13 w 31"/>
                    <a:gd name="T23" fmla="*/ 209 h 212"/>
                    <a:gd name="T24" fmla="*/ 11 w 31"/>
                    <a:gd name="T25" fmla="*/ 200 h 212"/>
                    <a:gd name="T26" fmla="*/ 8 w 31"/>
                    <a:gd name="T27" fmla="*/ 184 h 212"/>
                    <a:gd name="T28" fmla="*/ 5 w 31"/>
                    <a:gd name="T29" fmla="*/ 162 h 212"/>
                    <a:gd name="T30" fmla="*/ 3 w 31"/>
                    <a:gd name="T31" fmla="*/ 133 h 212"/>
                    <a:gd name="T32" fmla="*/ 0 w 31"/>
                    <a:gd name="T33" fmla="*/ 96 h 212"/>
                    <a:gd name="T34" fmla="*/ 0 w 31"/>
                    <a:gd name="T35" fmla="*/ 53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6" name="Freeform 377"/>
                <p:cNvSpPr>
                  <a:spLocks/>
                </p:cNvSpPr>
                <p:nvPr/>
              </p:nvSpPr>
              <p:spPr bwMode="auto">
                <a:xfrm>
                  <a:off x="505" y="2311"/>
                  <a:ext cx="32" cy="212"/>
                </a:xfrm>
                <a:custGeom>
                  <a:avLst/>
                  <a:gdLst>
                    <a:gd name="T0" fmla="*/ 31 w 32"/>
                    <a:gd name="T1" fmla="*/ 67 h 212"/>
                    <a:gd name="T2" fmla="*/ 31 w 32"/>
                    <a:gd name="T3" fmla="*/ 51 h 212"/>
                    <a:gd name="T4" fmla="*/ 32 w 32"/>
                    <a:gd name="T5" fmla="*/ 36 h 212"/>
                    <a:gd name="T6" fmla="*/ 31 w 32"/>
                    <a:gd name="T7" fmla="*/ 19 h 212"/>
                    <a:gd name="T8" fmla="*/ 31 w 32"/>
                    <a:gd name="T9" fmla="*/ 2 h 212"/>
                    <a:gd name="T10" fmla="*/ 14 w 32"/>
                    <a:gd name="T11" fmla="*/ 0 h 212"/>
                    <a:gd name="T12" fmla="*/ 14 w 32"/>
                    <a:gd name="T13" fmla="*/ 8 h 212"/>
                    <a:gd name="T14" fmla="*/ 15 w 32"/>
                    <a:gd name="T15" fmla="*/ 28 h 212"/>
                    <a:gd name="T16" fmla="*/ 16 w 32"/>
                    <a:gd name="T17" fmla="*/ 58 h 212"/>
                    <a:gd name="T18" fmla="*/ 16 w 32"/>
                    <a:gd name="T19" fmla="*/ 93 h 212"/>
                    <a:gd name="T20" fmla="*/ 16 w 32"/>
                    <a:gd name="T21" fmla="*/ 129 h 212"/>
                    <a:gd name="T22" fmla="*/ 13 w 32"/>
                    <a:gd name="T23" fmla="*/ 163 h 212"/>
                    <a:gd name="T24" fmla="*/ 8 w 32"/>
                    <a:gd name="T25" fmla="*/ 191 h 212"/>
                    <a:gd name="T26" fmla="*/ 0 w 32"/>
                    <a:gd name="T27" fmla="*/ 209 h 212"/>
                    <a:gd name="T28" fmla="*/ 18 w 32"/>
                    <a:gd name="T29" fmla="*/ 212 h 212"/>
                    <a:gd name="T30" fmla="*/ 18 w 32"/>
                    <a:gd name="T31" fmla="*/ 210 h 212"/>
                    <a:gd name="T32" fmla="*/ 20 w 32"/>
                    <a:gd name="T33" fmla="*/ 203 h 212"/>
                    <a:gd name="T34" fmla="*/ 22 w 32"/>
                    <a:gd name="T35" fmla="*/ 192 h 212"/>
                    <a:gd name="T36" fmla="*/ 24 w 32"/>
                    <a:gd name="T37" fmla="*/ 177 h 212"/>
                    <a:gd name="T38" fmla="*/ 26 w 32"/>
                    <a:gd name="T39" fmla="*/ 157 h 212"/>
                    <a:gd name="T40" fmla="*/ 29 w 32"/>
                    <a:gd name="T41" fmla="*/ 132 h 212"/>
                    <a:gd name="T42" fmla="*/ 30 w 32"/>
                    <a:gd name="T43" fmla="*/ 102 h 212"/>
                    <a:gd name="T44" fmla="*/ 31 w 32"/>
                    <a:gd name="T45" fmla="*/ 67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7" name="Freeform 378"/>
                <p:cNvSpPr>
                  <a:spLocks/>
                </p:cNvSpPr>
                <p:nvPr/>
              </p:nvSpPr>
              <p:spPr bwMode="auto">
                <a:xfrm>
                  <a:off x="528" y="2386"/>
                  <a:ext cx="94" cy="50"/>
                </a:xfrm>
                <a:custGeom>
                  <a:avLst/>
                  <a:gdLst>
                    <a:gd name="T0" fmla="*/ 0 w 94"/>
                    <a:gd name="T1" fmla="*/ 0 h 50"/>
                    <a:gd name="T2" fmla="*/ 91 w 94"/>
                    <a:gd name="T3" fmla="*/ 0 h 50"/>
                    <a:gd name="T4" fmla="*/ 94 w 94"/>
                    <a:gd name="T5" fmla="*/ 47 h 50"/>
                    <a:gd name="T6" fmla="*/ 0 w 94"/>
                    <a:gd name="T7" fmla="*/ 50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8" name="Freeform 379"/>
                <p:cNvSpPr>
                  <a:spLocks/>
                </p:cNvSpPr>
                <p:nvPr/>
              </p:nvSpPr>
              <p:spPr bwMode="auto">
                <a:xfrm>
                  <a:off x="524" y="2424"/>
                  <a:ext cx="107" cy="69"/>
                </a:xfrm>
                <a:custGeom>
                  <a:avLst/>
                  <a:gdLst>
                    <a:gd name="T0" fmla="*/ 29 w 107"/>
                    <a:gd name="T1" fmla="*/ 3 h 69"/>
                    <a:gd name="T2" fmla="*/ 29 w 107"/>
                    <a:gd name="T3" fmla="*/ 38 h 69"/>
                    <a:gd name="T4" fmla="*/ 61 w 107"/>
                    <a:gd name="T5" fmla="*/ 38 h 69"/>
                    <a:gd name="T6" fmla="*/ 61 w 107"/>
                    <a:gd name="T7" fmla="*/ 0 h 69"/>
                    <a:gd name="T8" fmla="*/ 97 w 107"/>
                    <a:gd name="T9" fmla="*/ 0 h 69"/>
                    <a:gd name="T10" fmla="*/ 107 w 107"/>
                    <a:gd name="T11" fmla="*/ 65 h 69"/>
                    <a:gd name="T12" fmla="*/ 0 w 107"/>
                    <a:gd name="T13" fmla="*/ 69 h 69"/>
                    <a:gd name="T14" fmla="*/ 3 w 107"/>
                    <a:gd name="T15" fmla="*/ 3 h 69"/>
                    <a:gd name="T16" fmla="*/ 29 w 107"/>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99" name="Freeform 380"/>
                <p:cNvSpPr>
                  <a:spLocks/>
                </p:cNvSpPr>
                <p:nvPr/>
              </p:nvSpPr>
              <p:spPr bwMode="auto">
                <a:xfrm>
                  <a:off x="635" y="2339"/>
                  <a:ext cx="301" cy="182"/>
                </a:xfrm>
                <a:custGeom>
                  <a:avLst/>
                  <a:gdLst>
                    <a:gd name="T0" fmla="*/ 6 w 301"/>
                    <a:gd name="T1" fmla="*/ 146 h 182"/>
                    <a:gd name="T2" fmla="*/ 25 w 301"/>
                    <a:gd name="T3" fmla="*/ 143 h 182"/>
                    <a:gd name="T4" fmla="*/ 39 w 301"/>
                    <a:gd name="T5" fmla="*/ 59 h 182"/>
                    <a:gd name="T6" fmla="*/ 44 w 301"/>
                    <a:gd name="T7" fmla="*/ 78 h 182"/>
                    <a:gd name="T8" fmla="*/ 46 w 301"/>
                    <a:gd name="T9" fmla="*/ 120 h 182"/>
                    <a:gd name="T10" fmla="*/ 38 w 301"/>
                    <a:gd name="T11" fmla="*/ 147 h 182"/>
                    <a:gd name="T12" fmla="*/ 47 w 301"/>
                    <a:gd name="T13" fmla="*/ 145 h 182"/>
                    <a:gd name="T14" fmla="*/ 64 w 301"/>
                    <a:gd name="T15" fmla="*/ 142 h 182"/>
                    <a:gd name="T16" fmla="*/ 85 w 301"/>
                    <a:gd name="T17" fmla="*/ 142 h 182"/>
                    <a:gd name="T18" fmla="*/ 105 w 301"/>
                    <a:gd name="T19" fmla="*/ 148 h 182"/>
                    <a:gd name="T20" fmla="*/ 122 w 301"/>
                    <a:gd name="T21" fmla="*/ 162 h 182"/>
                    <a:gd name="T22" fmla="*/ 132 w 301"/>
                    <a:gd name="T23" fmla="*/ 146 h 182"/>
                    <a:gd name="T24" fmla="*/ 138 w 301"/>
                    <a:gd name="T25" fmla="*/ 100 h 182"/>
                    <a:gd name="T26" fmla="*/ 121 w 301"/>
                    <a:gd name="T27" fmla="*/ 55 h 182"/>
                    <a:gd name="T28" fmla="*/ 128 w 301"/>
                    <a:gd name="T29" fmla="*/ 62 h 182"/>
                    <a:gd name="T30" fmla="*/ 138 w 301"/>
                    <a:gd name="T31" fmla="*/ 79 h 182"/>
                    <a:gd name="T32" fmla="*/ 146 w 301"/>
                    <a:gd name="T33" fmla="*/ 103 h 182"/>
                    <a:gd name="T34" fmla="*/ 146 w 301"/>
                    <a:gd name="T35" fmla="*/ 134 h 182"/>
                    <a:gd name="T36" fmla="*/ 133 w 301"/>
                    <a:gd name="T37" fmla="*/ 171 h 182"/>
                    <a:gd name="T38" fmla="*/ 169 w 301"/>
                    <a:gd name="T39" fmla="*/ 150 h 182"/>
                    <a:gd name="T40" fmla="*/ 174 w 301"/>
                    <a:gd name="T41" fmla="*/ 136 h 182"/>
                    <a:gd name="T42" fmla="*/ 168 w 301"/>
                    <a:gd name="T43" fmla="*/ 101 h 182"/>
                    <a:gd name="T44" fmla="*/ 174 w 301"/>
                    <a:gd name="T45" fmla="*/ 106 h 182"/>
                    <a:gd name="T46" fmla="*/ 184 w 301"/>
                    <a:gd name="T47" fmla="*/ 124 h 182"/>
                    <a:gd name="T48" fmla="*/ 207 w 301"/>
                    <a:gd name="T49" fmla="*/ 150 h 182"/>
                    <a:gd name="T50" fmla="*/ 219 w 301"/>
                    <a:gd name="T51" fmla="*/ 127 h 182"/>
                    <a:gd name="T52" fmla="*/ 230 w 301"/>
                    <a:gd name="T53" fmla="*/ 72 h 182"/>
                    <a:gd name="T54" fmla="*/ 217 w 301"/>
                    <a:gd name="T55" fmla="*/ 27 h 182"/>
                    <a:gd name="T56" fmla="*/ 214 w 301"/>
                    <a:gd name="T57" fmla="*/ 15 h 182"/>
                    <a:gd name="T58" fmla="*/ 222 w 301"/>
                    <a:gd name="T59" fmla="*/ 18 h 182"/>
                    <a:gd name="T60" fmla="*/ 233 w 301"/>
                    <a:gd name="T61" fmla="*/ 42 h 182"/>
                    <a:gd name="T62" fmla="*/ 240 w 301"/>
                    <a:gd name="T63" fmla="*/ 95 h 182"/>
                    <a:gd name="T64" fmla="*/ 217 w 301"/>
                    <a:gd name="T65" fmla="*/ 152 h 182"/>
                    <a:gd name="T66" fmla="*/ 273 w 301"/>
                    <a:gd name="T67" fmla="*/ 157 h 182"/>
                    <a:gd name="T68" fmla="*/ 282 w 301"/>
                    <a:gd name="T69" fmla="*/ 128 h 182"/>
                    <a:gd name="T70" fmla="*/ 291 w 301"/>
                    <a:gd name="T71" fmla="*/ 87 h 182"/>
                    <a:gd name="T72" fmla="*/ 296 w 301"/>
                    <a:gd name="T73" fmla="*/ 44 h 182"/>
                    <a:gd name="T74" fmla="*/ 291 w 301"/>
                    <a:gd name="T75" fmla="*/ 12 h 182"/>
                    <a:gd name="T76" fmla="*/ 281 w 301"/>
                    <a:gd name="T77" fmla="*/ 2 h 182"/>
                    <a:gd name="T78" fmla="*/ 287 w 301"/>
                    <a:gd name="T79" fmla="*/ 0 h 182"/>
                    <a:gd name="T80" fmla="*/ 296 w 301"/>
                    <a:gd name="T81" fmla="*/ 5 h 182"/>
                    <a:gd name="T82" fmla="*/ 301 w 301"/>
                    <a:gd name="T83" fmla="*/ 28 h 182"/>
                    <a:gd name="T84" fmla="*/ 298 w 301"/>
                    <a:gd name="T85" fmla="*/ 76 h 182"/>
                    <a:gd name="T86" fmla="*/ 280 w 301"/>
                    <a:gd name="T87" fmla="*/ 162 h 182"/>
                    <a:gd name="T88" fmla="*/ 119 w 301"/>
                    <a:gd name="T89" fmla="*/ 182 h 182"/>
                    <a:gd name="T90" fmla="*/ 118 w 301"/>
                    <a:gd name="T91" fmla="*/ 178 h 182"/>
                    <a:gd name="T92" fmla="*/ 112 w 301"/>
                    <a:gd name="T93" fmla="*/ 168 h 182"/>
                    <a:gd name="T94" fmla="*/ 100 w 301"/>
                    <a:gd name="T95" fmla="*/ 158 h 182"/>
                    <a:gd name="T96" fmla="*/ 80 w 301"/>
                    <a:gd name="T97" fmla="*/ 152 h 182"/>
                    <a:gd name="T98" fmla="*/ 48 w 301"/>
                    <a:gd name="T99" fmla="*/ 155 h 182"/>
                    <a:gd name="T100" fmla="*/ 30 w 301"/>
                    <a:gd name="T101" fmla="*/ 161 h 182"/>
                    <a:gd name="T102" fmla="*/ 13 w 301"/>
                    <a:gd name="T103" fmla="*/ 160 h 182"/>
                    <a:gd name="T104" fmla="*/ 0 w 301"/>
                    <a:gd name="T105" fmla="*/ 140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0" name="Freeform 381"/>
                <p:cNvSpPr>
                  <a:spLocks/>
                </p:cNvSpPr>
                <p:nvPr/>
              </p:nvSpPr>
              <p:spPr bwMode="auto">
                <a:xfrm>
                  <a:off x="729" y="2103"/>
                  <a:ext cx="187" cy="166"/>
                </a:xfrm>
                <a:custGeom>
                  <a:avLst/>
                  <a:gdLst>
                    <a:gd name="T0" fmla="*/ 182 w 187"/>
                    <a:gd name="T1" fmla="*/ 59 h 166"/>
                    <a:gd name="T2" fmla="*/ 177 w 187"/>
                    <a:gd name="T3" fmla="*/ 53 h 166"/>
                    <a:gd name="T4" fmla="*/ 173 w 187"/>
                    <a:gd name="T5" fmla="*/ 49 h 166"/>
                    <a:gd name="T6" fmla="*/ 165 w 187"/>
                    <a:gd name="T7" fmla="*/ 42 h 166"/>
                    <a:gd name="T8" fmla="*/ 146 w 187"/>
                    <a:gd name="T9" fmla="*/ 17 h 166"/>
                    <a:gd name="T10" fmla="*/ 149 w 187"/>
                    <a:gd name="T11" fmla="*/ 37 h 166"/>
                    <a:gd name="T12" fmla="*/ 138 w 187"/>
                    <a:gd name="T13" fmla="*/ 35 h 166"/>
                    <a:gd name="T14" fmla="*/ 130 w 187"/>
                    <a:gd name="T15" fmla="*/ 35 h 166"/>
                    <a:gd name="T16" fmla="*/ 109 w 187"/>
                    <a:gd name="T17" fmla="*/ 4 h 166"/>
                    <a:gd name="T18" fmla="*/ 118 w 187"/>
                    <a:gd name="T19" fmla="*/ 37 h 166"/>
                    <a:gd name="T20" fmla="*/ 109 w 187"/>
                    <a:gd name="T21" fmla="*/ 36 h 166"/>
                    <a:gd name="T22" fmla="*/ 97 w 187"/>
                    <a:gd name="T23" fmla="*/ 38 h 166"/>
                    <a:gd name="T24" fmla="*/ 90 w 187"/>
                    <a:gd name="T25" fmla="*/ 18 h 166"/>
                    <a:gd name="T26" fmla="*/ 80 w 187"/>
                    <a:gd name="T27" fmla="*/ 34 h 166"/>
                    <a:gd name="T28" fmla="*/ 77 w 187"/>
                    <a:gd name="T29" fmla="*/ 47 h 166"/>
                    <a:gd name="T30" fmla="*/ 65 w 187"/>
                    <a:gd name="T31" fmla="*/ 57 h 166"/>
                    <a:gd name="T32" fmla="*/ 58 w 187"/>
                    <a:gd name="T33" fmla="*/ 62 h 166"/>
                    <a:gd name="T34" fmla="*/ 32 w 187"/>
                    <a:gd name="T35" fmla="*/ 70 h 166"/>
                    <a:gd name="T36" fmla="*/ 46 w 187"/>
                    <a:gd name="T37" fmla="*/ 74 h 166"/>
                    <a:gd name="T38" fmla="*/ 35 w 187"/>
                    <a:gd name="T39" fmla="*/ 84 h 166"/>
                    <a:gd name="T40" fmla="*/ 29 w 187"/>
                    <a:gd name="T41" fmla="*/ 93 h 166"/>
                    <a:gd name="T42" fmla="*/ 0 w 187"/>
                    <a:gd name="T43" fmla="*/ 105 h 166"/>
                    <a:gd name="T44" fmla="*/ 29 w 187"/>
                    <a:gd name="T45" fmla="*/ 105 h 166"/>
                    <a:gd name="T46" fmla="*/ 22 w 187"/>
                    <a:gd name="T47" fmla="*/ 126 h 166"/>
                    <a:gd name="T48" fmla="*/ 37 w 187"/>
                    <a:gd name="T49" fmla="*/ 128 h 166"/>
                    <a:gd name="T50" fmla="*/ 39 w 187"/>
                    <a:gd name="T51" fmla="*/ 115 h 166"/>
                    <a:gd name="T52" fmla="*/ 45 w 187"/>
                    <a:gd name="T53" fmla="*/ 101 h 166"/>
                    <a:gd name="T54" fmla="*/ 56 w 187"/>
                    <a:gd name="T55" fmla="*/ 88 h 166"/>
                    <a:gd name="T56" fmla="*/ 71 w 187"/>
                    <a:gd name="T57" fmla="*/ 76 h 166"/>
                    <a:gd name="T58" fmla="*/ 89 w 187"/>
                    <a:gd name="T59" fmla="*/ 66 h 166"/>
                    <a:gd name="T60" fmla="*/ 105 w 187"/>
                    <a:gd name="T61" fmla="*/ 59 h 166"/>
                    <a:gd name="T62" fmla="*/ 120 w 187"/>
                    <a:gd name="T63" fmla="*/ 55 h 166"/>
                    <a:gd name="T64" fmla="*/ 134 w 187"/>
                    <a:gd name="T65" fmla="*/ 55 h 166"/>
                    <a:gd name="T66" fmla="*/ 147 w 187"/>
                    <a:gd name="T67" fmla="*/ 57 h 166"/>
                    <a:gd name="T68" fmla="*/ 157 w 187"/>
                    <a:gd name="T69" fmla="*/ 61 h 166"/>
                    <a:gd name="T70" fmla="*/ 163 w 187"/>
                    <a:gd name="T71" fmla="*/ 65 h 166"/>
                    <a:gd name="T72" fmla="*/ 166 w 187"/>
                    <a:gd name="T73" fmla="*/ 69 h 166"/>
                    <a:gd name="T74" fmla="*/ 168 w 187"/>
                    <a:gd name="T75" fmla="*/ 74 h 166"/>
                    <a:gd name="T76" fmla="*/ 169 w 187"/>
                    <a:gd name="T77" fmla="*/ 86 h 166"/>
                    <a:gd name="T78" fmla="*/ 165 w 187"/>
                    <a:gd name="T79" fmla="*/ 101 h 166"/>
                    <a:gd name="T80" fmla="*/ 155 w 187"/>
                    <a:gd name="T81" fmla="*/ 115 h 166"/>
                    <a:gd name="T82" fmla="*/ 142 w 187"/>
                    <a:gd name="T83" fmla="*/ 128 h 166"/>
                    <a:gd name="T84" fmla="*/ 124 w 187"/>
                    <a:gd name="T85" fmla="*/ 140 h 166"/>
                    <a:gd name="T86" fmla="*/ 105 w 187"/>
                    <a:gd name="T87" fmla="*/ 148 h 166"/>
                    <a:gd name="T88" fmla="*/ 87 w 187"/>
                    <a:gd name="T89" fmla="*/ 153 h 166"/>
                    <a:gd name="T90" fmla="*/ 70 w 187"/>
                    <a:gd name="T91" fmla="*/ 154 h 166"/>
                    <a:gd name="T92" fmla="*/ 56 w 187"/>
                    <a:gd name="T93" fmla="*/ 152 h 166"/>
                    <a:gd name="T94" fmla="*/ 46 w 187"/>
                    <a:gd name="T95" fmla="*/ 146 h 166"/>
                    <a:gd name="T96" fmla="*/ 22 w 187"/>
                    <a:gd name="T97" fmla="*/ 140 h 166"/>
                    <a:gd name="T98" fmla="*/ 23 w 187"/>
                    <a:gd name="T99" fmla="*/ 142 h 166"/>
                    <a:gd name="T100" fmla="*/ 29 w 187"/>
                    <a:gd name="T101" fmla="*/ 152 h 166"/>
                    <a:gd name="T102" fmla="*/ 42 w 187"/>
                    <a:gd name="T103" fmla="*/ 161 h 166"/>
                    <a:gd name="T104" fmla="*/ 60 w 187"/>
                    <a:gd name="T105" fmla="*/ 165 h 166"/>
                    <a:gd name="T106" fmla="*/ 82 w 187"/>
                    <a:gd name="T107" fmla="*/ 165 h 166"/>
                    <a:gd name="T108" fmla="*/ 106 w 187"/>
                    <a:gd name="T109" fmla="*/ 159 h 166"/>
                    <a:gd name="T110" fmla="*/ 131 w 187"/>
                    <a:gd name="T111" fmla="*/ 148 h 166"/>
                    <a:gd name="T112" fmla="*/ 153 w 187"/>
                    <a:gd name="T113" fmla="*/ 134 h 166"/>
                    <a:gd name="T114" fmla="*/ 170 w 187"/>
                    <a:gd name="T115" fmla="*/ 117 h 166"/>
                    <a:gd name="T116" fmla="*/ 182 w 187"/>
                    <a:gd name="T117" fmla="*/ 99 h 166"/>
                    <a:gd name="T118" fmla="*/ 187 w 187"/>
                    <a:gd name="T119" fmla="*/ 81 h 166"/>
                    <a:gd name="T120" fmla="*/ 185 w 187"/>
                    <a:gd name="T121" fmla="*/ 65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1" name="Freeform 382"/>
                <p:cNvSpPr>
                  <a:spLocks/>
                </p:cNvSpPr>
                <p:nvPr/>
              </p:nvSpPr>
              <p:spPr bwMode="auto">
                <a:xfrm>
                  <a:off x="751" y="2235"/>
                  <a:ext cx="19" cy="7"/>
                </a:xfrm>
                <a:custGeom>
                  <a:avLst/>
                  <a:gdLst>
                    <a:gd name="T0" fmla="*/ 17 w 19"/>
                    <a:gd name="T1" fmla="*/ 4 h 7"/>
                    <a:gd name="T2" fmla="*/ 16 w 19"/>
                    <a:gd name="T3" fmla="*/ 3 h 7"/>
                    <a:gd name="T4" fmla="*/ 16 w 19"/>
                    <a:gd name="T5" fmla="*/ 2 h 7"/>
                    <a:gd name="T6" fmla="*/ 16 w 19"/>
                    <a:gd name="T7" fmla="*/ 2 h 7"/>
                    <a:gd name="T8" fmla="*/ 16 w 19"/>
                    <a:gd name="T9" fmla="*/ 0 h 7"/>
                    <a:gd name="T10" fmla="*/ 0 w 19"/>
                    <a:gd name="T11" fmla="*/ 0 h 7"/>
                    <a:gd name="T12" fmla="*/ 0 w 19"/>
                    <a:gd name="T13" fmla="*/ 2 h 7"/>
                    <a:gd name="T14" fmla="*/ 0 w 19"/>
                    <a:gd name="T15" fmla="*/ 4 h 7"/>
                    <a:gd name="T16" fmla="*/ 1 w 19"/>
                    <a:gd name="T17" fmla="*/ 6 h 7"/>
                    <a:gd name="T18" fmla="*/ 1 w 19"/>
                    <a:gd name="T19" fmla="*/ 7 h 7"/>
                    <a:gd name="T20" fmla="*/ 19 w 19"/>
                    <a:gd name="T21" fmla="*/ 7 h 7"/>
                    <a:gd name="T22" fmla="*/ 18 w 19"/>
                    <a:gd name="T23" fmla="*/ 6 h 7"/>
                    <a:gd name="T24" fmla="*/ 18 w 19"/>
                    <a:gd name="T25" fmla="*/ 6 h 7"/>
                    <a:gd name="T26" fmla="*/ 17 w 19"/>
                    <a:gd name="T27" fmla="*/ 5 h 7"/>
                    <a:gd name="T28" fmla="*/ 17 w 19"/>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2" name="Freeform 383"/>
                <p:cNvSpPr>
                  <a:spLocks/>
                </p:cNvSpPr>
                <p:nvPr/>
              </p:nvSpPr>
              <p:spPr bwMode="auto">
                <a:xfrm>
                  <a:off x="982" y="2240"/>
                  <a:ext cx="38" cy="26"/>
                </a:xfrm>
                <a:custGeom>
                  <a:avLst/>
                  <a:gdLst>
                    <a:gd name="T0" fmla="*/ 17 w 38"/>
                    <a:gd name="T1" fmla="*/ 20 h 26"/>
                    <a:gd name="T2" fmla="*/ 13 w 38"/>
                    <a:gd name="T3" fmla="*/ 18 h 26"/>
                    <a:gd name="T4" fmla="*/ 10 w 38"/>
                    <a:gd name="T5" fmla="*/ 16 h 26"/>
                    <a:gd name="T6" fmla="*/ 9 w 38"/>
                    <a:gd name="T7" fmla="*/ 14 h 26"/>
                    <a:gd name="T8" fmla="*/ 8 w 38"/>
                    <a:gd name="T9" fmla="*/ 12 h 26"/>
                    <a:gd name="T10" fmla="*/ 9 w 38"/>
                    <a:gd name="T11" fmla="*/ 10 h 26"/>
                    <a:gd name="T12" fmla="*/ 11 w 38"/>
                    <a:gd name="T13" fmla="*/ 8 h 26"/>
                    <a:gd name="T14" fmla="*/ 13 w 38"/>
                    <a:gd name="T15" fmla="*/ 7 h 26"/>
                    <a:gd name="T16" fmla="*/ 14 w 38"/>
                    <a:gd name="T17" fmla="*/ 6 h 26"/>
                    <a:gd name="T18" fmla="*/ 17 w 38"/>
                    <a:gd name="T19" fmla="*/ 6 h 26"/>
                    <a:gd name="T20" fmla="*/ 19 w 38"/>
                    <a:gd name="T21" fmla="*/ 5 h 26"/>
                    <a:gd name="T22" fmla="*/ 23 w 38"/>
                    <a:gd name="T23" fmla="*/ 6 h 26"/>
                    <a:gd name="T24" fmla="*/ 26 w 38"/>
                    <a:gd name="T25" fmla="*/ 7 h 26"/>
                    <a:gd name="T26" fmla="*/ 28 w 38"/>
                    <a:gd name="T27" fmla="*/ 9 h 26"/>
                    <a:gd name="T28" fmla="*/ 30 w 38"/>
                    <a:gd name="T29" fmla="*/ 12 h 26"/>
                    <a:gd name="T30" fmla="*/ 38 w 38"/>
                    <a:gd name="T31" fmla="*/ 9 h 26"/>
                    <a:gd name="T32" fmla="*/ 35 w 38"/>
                    <a:gd name="T33" fmla="*/ 5 h 26"/>
                    <a:gd name="T34" fmla="*/ 30 w 38"/>
                    <a:gd name="T35" fmla="*/ 1 h 26"/>
                    <a:gd name="T36" fmla="*/ 23 w 38"/>
                    <a:gd name="T37" fmla="*/ 0 h 26"/>
                    <a:gd name="T38" fmla="*/ 16 w 38"/>
                    <a:gd name="T39" fmla="*/ 0 h 26"/>
                    <a:gd name="T40" fmla="*/ 10 w 38"/>
                    <a:gd name="T41" fmla="*/ 1 h 26"/>
                    <a:gd name="T42" fmla="*/ 6 w 38"/>
                    <a:gd name="T43" fmla="*/ 3 h 26"/>
                    <a:gd name="T44" fmla="*/ 2 w 38"/>
                    <a:gd name="T45" fmla="*/ 7 h 26"/>
                    <a:gd name="T46" fmla="*/ 1 w 38"/>
                    <a:gd name="T47" fmla="*/ 9 h 26"/>
                    <a:gd name="T48" fmla="*/ 0 w 38"/>
                    <a:gd name="T49" fmla="*/ 11 h 26"/>
                    <a:gd name="T50" fmla="*/ 0 w 38"/>
                    <a:gd name="T51" fmla="*/ 13 h 26"/>
                    <a:gd name="T52" fmla="*/ 1 w 38"/>
                    <a:gd name="T53" fmla="*/ 18 h 26"/>
                    <a:gd name="T54" fmla="*/ 5 w 38"/>
                    <a:gd name="T55" fmla="*/ 22 h 26"/>
                    <a:gd name="T56" fmla="*/ 12 w 38"/>
                    <a:gd name="T57" fmla="*/ 24 h 26"/>
                    <a:gd name="T58" fmla="*/ 19 w 38"/>
                    <a:gd name="T59" fmla="*/ 26 h 26"/>
                    <a:gd name="T60" fmla="*/ 25 w 38"/>
                    <a:gd name="T61" fmla="*/ 25 h 26"/>
                    <a:gd name="T62" fmla="*/ 30 w 38"/>
                    <a:gd name="T63" fmla="*/ 23 h 26"/>
                    <a:gd name="T64" fmla="*/ 35 w 38"/>
                    <a:gd name="T65" fmla="*/ 20 h 26"/>
                    <a:gd name="T66" fmla="*/ 37 w 38"/>
                    <a:gd name="T67" fmla="*/ 17 h 26"/>
                    <a:gd name="T68" fmla="*/ 27 w 38"/>
                    <a:gd name="T69" fmla="*/ 17 h 26"/>
                    <a:gd name="T70" fmla="*/ 25 w 38"/>
                    <a:gd name="T71" fmla="*/ 18 h 26"/>
                    <a:gd name="T72" fmla="*/ 23 w 38"/>
                    <a:gd name="T73" fmla="*/ 19 h 26"/>
                    <a:gd name="T74" fmla="*/ 20 w 38"/>
                    <a:gd name="T75" fmla="*/ 2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3" name="Freeform 384"/>
                <p:cNvSpPr>
                  <a:spLocks/>
                </p:cNvSpPr>
                <p:nvPr/>
              </p:nvSpPr>
              <p:spPr bwMode="auto">
                <a:xfrm>
                  <a:off x="1010" y="2252"/>
                  <a:ext cx="11" cy="5"/>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3 h 5"/>
                    <a:gd name="T14" fmla="*/ 1 w 11"/>
                    <a:gd name="T15" fmla="*/ 4 h 5"/>
                    <a:gd name="T16" fmla="*/ 0 w 11"/>
                    <a:gd name="T17" fmla="*/ 5 h 5"/>
                    <a:gd name="T18" fmla="*/ 10 w 11"/>
                    <a:gd name="T19" fmla="*/ 5 h 5"/>
                    <a:gd name="T20" fmla="*/ 10 w 11"/>
                    <a:gd name="T21" fmla="*/ 4 h 5"/>
                    <a:gd name="T22" fmla="*/ 11 w 11"/>
                    <a:gd name="T23" fmla="*/ 3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4" name="Freeform 385"/>
                <p:cNvSpPr>
                  <a:spLocks/>
                </p:cNvSpPr>
                <p:nvPr/>
              </p:nvSpPr>
              <p:spPr bwMode="auto">
                <a:xfrm>
                  <a:off x="505" y="2258"/>
                  <a:ext cx="43" cy="27"/>
                </a:xfrm>
                <a:custGeom>
                  <a:avLst/>
                  <a:gdLst>
                    <a:gd name="T0" fmla="*/ 33 w 43"/>
                    <a:gd name="T1" fmla="*/ 15 h 27"/>
                    <a:gd name="T2" fmla="*/ 32 w 43"/>
                    <a:gd name="T3" fmla="*/ 18 h 27"/>
                    <a:gd name="T4" fmla="*/ 28 w 43"/>
                    <a:gd name="T5" fmla="*/ 20 h 27"/>
                    <a:gd name="T6" fmla="*/ 24 w 43"/>
                    <a:gd name="T7" fmla="*/ 21 h 27"/>
                    <a:gd name="T8" fmla="*/ 19 w 43"/>
                    <a:gd name="T9" fmla="*/ 21 h 27"/>
                    <a:gd name="T10" fmla="*/ 15 w 43"/>
                    <a:gd name="T11" fmla="*/ 20 h 27"/>
                    <a:gd name="T12" fmla="*/ 12 w 43"/>
                    <a:gd name="T13" fmla="*/ 18 h 27"/>
                    <a:gd name="T14" fmla="*/ 10 w 43"/>
                    <a:gd name="T15" fmla="*/ 15 h 27"/>
                    <a:gd name="T16" fmla="*/ 10 w 43"/>
                    <a:gd name="T17" fmla="*/ 13 h 27"/>
                    <a:gd name="T18" fmla="*/ 11 w 43"/>
                    <a:gd name="T19" fmla="*/ 11 h 27"/>
                    <a:gd name="T20" fmla="*/ 13 w 43"/>
                    <a:gd name="T21" fmla="*/ 9 h 27"/>
                    <a:gd name="T22" fmla="*/ 14 w 43"/>
                    <a:gd name="T23" fmla="*/ 7 h 27"/>
                    <a:gd name="T24" fmla="*/ 17 w 43"/>
                    <a:gd name="T25" fmla="*/ 7 h 27"/>
                    <a:gd name="T26" fmla="*/ 19 w 43"/>
                    <a:gd name="T27" fmla="*/ 6 h 27"/>
                    <a:gd name="T28" fmla="*/ 21 w 43"/>
                    <a:gd name="T29" fmla="*/ 6 h 27"/>
                    <a:gd name="T30" fmla="*/ 24 w 43"/>
                    <a:gd name="T31" fmla="*/ 6 h 27"/>
                    <a:gd name="T32" fmla="*/ 27 w 43"/>
                    <a:gd name="T33" fmla="*/ 6 h 27"/>
                    <a:gd name="T34" fmla="*/ 29 w 43"/>
                    <a:gd name="T35" fmla="*/ 7 h 27"/>
                    <a:gd name="T36" fmla="*/ 31 w 43"/>
                    <a:gd name="T37" fmla="*/ 8 h 27"/>
                    <a:gd name="T38" fmla="*/ 40 w 43"/>
                    <a:gd name="T39" fmla="*/ 6 h 27"/>
                    <a:gd name="T40" fmla="*/ 36 w 43"/>
                    <a:gd name="T41" fmla="*/ 3 h 27"/>
                    <a:gd name="T42" fmla="*/ 31 w 43"/>
                    <a:gd name="T43" fmla="*/ 1 h 27"/>
                    <a:gd name="T44" fmla="*/ 25 w 43"/>
                    <a:gd name="T45" fmla="*/ 0 h 27"/>
                    <a:gd name="T46" fmla="*/ 18 w 43"/>
                    <a:gd name="T47" fmla="*/ 0 h 27"/>
                    <a:gd name="T48" fmla="*/ 12 w 43"/>
                    <a:gd name="T49" fmla="*/ 1 h 27"/>
                    <a:gd name="T50" fmla="*/ 7 w 43"/>
                    <a:gd name="T51" fmla="*/ 4 h 27"/>
                    <a:gd name="T52" fmla="*/ 3 w 43"/>
                    <a:gd name="T53" fmla="*/ 7 h 27"/>
                    <a:gd name="T54" fmla="*/ 1 w 43"/>
                    <a:gd name="T55" fmla="*/ 10 h 27"/>
                    <a:gd name="T56" fmla="*/ 0 w 43"/>
                    <a:gd name="T57" fmla="*/ 12 h 27"/>
                    <a:gd name="T58" fmla="*/ 0 w 43"/>
                    <a:gd name="T59" fmla="*/ 14 h 27"/>
                    <a:gd name="T60" fmla="*/ 2 w 43"/>
                    <a:gd name="T61" fmla="*/ 19 h 27"/>
                    <a:gd name="T62" fmla="*/ 7 w 43"/>
                    <a:gd name="T63" fmla="*/ 23 h 27"/>
                    <a:gd name="T64" fmla="*/ 13 w 43"/>
                    <a:gd name="T65" fmla="*/ 26 h 27"/>
                    <a:gd name="T66" fmla="*/ 21 w 43"/>
                    <a:gd name="T67" fmla="*/ 27 h 27"/>
                    <a:gd name="T68" fmla="*/ 30 w 43"/>
                    <a:gd name="T69" fmla="*/ 26 h 27"/>
                    <a:gd name="T70" fmla="*/ 37 w 43"/>
                    <a:gd name="T71" fmla="*/ 23 h 27"/>
                    <a:gd name="T72" fmla="*/ 41 w 43"/>
                    <a:gd name="T73" fmla="*/ 19 h 27"/>
                    <a:gd name="T74" fmla="*/ 43 w 43"/>
                    <a:gd name="T75" fmla="*/ 14 h 27"/>
                    <a:gd name="T76" fmla="*/ 43 w 43"/>
                    <a:gd name="T77" fmla="*/ 12 h 27"/>
                    <a:gd name="T78" fmla="*/ 43 w 43"/>
                    <a:gd name="T79" fmla="*/ 12 h 27"/>
                    <a:gd name="T80" fmla="*/ 34 w 43"/>
                    <a:gd name="T81" fmla="*/ 12 h 27"/>
                    <a:gd name="T82" fmla="*/ 34 w 43"/>
                    <a:gd name="T83" fmla="*/ 13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5" name="Freeform 386"/>
                <p:cNvSpPr>
                  <a:spLocks/>
                </p:cNvSpPr>
                <p:nvPr/>
              </p:nvSpPr>
              <p:spPr bwMode="auto">
                <a:xfrm>
                  <a:off x="536" y="2266"/>
                  <a:ext cx="13" cy="3"/>
                </a:xfrm>
                <a:custGeom>
                  <a:avLst/>
                  <a:gdLst>
                    <a:gd name="T0" fmla="*/ 0 w 13"/>
                    <a:gd name="T1" fmla="*/ 0 h 3"/>
                    <a:gd name="T2" fmla="*/ 1 w 13"/>
                    <a:gd name="T3" fmla="*/ 1 h 3"/>
                    <a:gd name="T4" fmla="*/ 2 w 13"/>
                    <a:gd name="T5" fmla="*/ 2 h 3"/>
                    <a:gd name="T6" fmla="*/ 2 w 13"/>
                    <a:gd name="T7" fmla="*/ 2 h 3"/>
                    <a:gd name="T8" fmla="*/ 3 w 13"/>
                    <a:gd name="T9" fmla="*/ 3 h 3"/>
                    <a:gd name="T10" fmla="*/ 13 w 13"/>
                    <a:gd name="T11" fmla="*/ 3 h 3"/>
                    <a:gd name="T12" fmla="*/ 13 w 13"/>
                    <a:gd name="T13" fmla="*/ 2 h 3"/>
                    <a:gd name="T14" fmla="*/ 12 w 13"/>
                    <a:gd name="T15" fmla="*/ 2 h 3"/>
                    <a:gd name="T16" fmla="*/ 12 w 13"/>
                    <a:gd name="T17" fmla="*/ 1 h 3"/>
                    <a:gd name="T18" fmla="*/ 12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6" name="Freeform 387"/>
                <p:cNvSpPr>
                  <a:spLocks/>
                </p:cNvSpPr>
                <p:nvPr/>
              </p:nvSpPr>
              <p:spPr bwMode="auto">
                <a:xfrm>
                  <a:off x="600" y="2249"/>
                  <a:ext cx="44" cy="28"/>
                </a:xfrm>
                <a:custGeom>
                  <a:avLst/>
                  <a:gdLst>
                    <a:gd name="T0" fmla="*/ 34 w 44"/>
                    <a:gd name="T1" fmla="*/ 15 h 28"/>
                    <a:gd name="T2" fmla="*/ 32 w 44"/>
                    <a:gd name="T3" fmla="*/ 18 h 28"/>
                    <a:gd name="T4" fmla="*/ 29 w 44"/>
                    <a:gd name="T5" fmla="*/ 21 h 28"/>
                    <a:gd name="T6" fmla="*/ 25 w 44"/>
                    <a:gd name="T7" fmla="*/ 21 h 28"/>
                    <a:gd name="T8" fmla="*/ 20 w 44"/>
                    <a:gd name="T9" fmla="*/ 21 h 28"/>
                    <a:gd name="T10" fmla="*/ 16 w 44"/>
                    <a:gd name="T11" fmla="*/ 21 h 28"/>
                    <a:gd name="T12" fmla="*/ 12 w 44"/>
                    <a:gd name="T13" fmla="*/ 18 h 28"/>
                    <a:gd name="T14" fmla="*/ 10 w 44"/>
                    <a:gd name="T15" fmla="*/ 15 h 28"/>
                    <a:gd name="T16" fmla="*/ 10 w 44"/>
                    <a:gd name="T17" fmla="*/ 14 h 28"/>
                    <a:gd name="T18" fmla="*/ 11 w 44"/>
                    <a:gd name="T19" fmla="*/ 11 h 28"/>
                    <a:gd name="T20" fmla="*/ 13 w 44"/>
                    <a:gd name="T21" fmla="*/ 9 h 28"/>
                    <a:gd name="T22" fmla="*/ 15 w 44"/>
                    <a:gd name="T23" fmla="*/ 8 h 28"/>
                    <a:gd name="T24" fmla="*/ 17 w 44"/>
                    <a:gd name="T25" fmla="*/ 7 h 28"/>
                    <a:gd name="T26" fmla="*/ 20 w 44"/>
                    <a:gd name="T27" fmla="*/ 7 h 28"/>
                    <a:gd name="T28" fmla="*/ 22 w 44"/>
                    <a:gd name="T29" fmla="*/ 6 h 28"/>
                    <a:gd name="T30" fmla="*/ 26 w 44"/>
                    <a:gd name="T31" fmla="*/ 7 h 28"/>
                    <a:gd name="T32" fmla="*/ 29 w 44"/>
                    <a:gd name="T33" fmla="*/ 8 h 28"/>
                    <a:gd name="T34" fmla="*/ 31 w 44"/>
                    <a:gd name="T35" fmla="*/ 9 h 28"/>
                    <a:gd name="T36" fmla="*/ 33 w 44"/>
                    <a:gd name="T37" fmla="*/ 11 h 28"/>
                    <a:gd name="T38" fmla="*/ 43 w 44"/>
                    <a:gd name="T39" fmla="*/ 9 h 28"/>
                    <a:gd name="T40" fmla="*/ 38 w 44"/>
                    <a:gd name="T41" fmla="*/ 5 h 28"/>
                    <a:gd name="T42" fmla="*/ 33 w 44"/>
                    <a:gd name="T43" fmla="*/ 2 h 28"/>
                    <a:gd name="T44" fmla="*/ 26 w 44"/>
                    <a:gd name="T45" fmla="*/ 0 h 28"/>
                    <a:gd name="T46" fmla="*/ 19 w 44"/>
                    <a:gd name="T47" fmla="*/ 0 h 28"/>
                    <a:gd name="T48" fmla="*/ 13 w 44"/>
                    <a:gd name="T49" fmla="*/ 2 h 28"/>
                    <a:gd name="T50" fmla="*/ 7 w 44"/>
                    <a:gd name="T51" fmla="*/ 4 h 28"/>
                    <a:gd name="T52" fmla="*/ 3 w 44"/>
                    <a:gd name="T53" fmla="*/ 7 h 28"/>
                    <a:gd name="T54" fmla="*/ 1 w 44"/>
                    <a:gd name="T55" fmla="*/ 10 h 28"/>
                    <a:gd name="T56" fmla="*/ 0 w 44"/>
                    <a:gd name="T57" fmla="*/ 12 h 28"/>
                    <a:gd name="T58" fmla="*/ 0 w 44"/>
                    <a:gd name="T59" fmla="*/ 14 h 28"/>
                    <a:gd name="T60" fmla="*/ 2 w 44"/>
                    <a:gd name="T61" fmla="*/ 19 h 28"/>
                    <a:gd name="T62" fmla="*/ 7 w 44"/>
                    <a:gd name="T63" fmla="*/ 24 h 28"/>
                    <a:gd name="T64" fmla="*/ 14 w 44"/>
                    <a:gd name="T65" fmla="*/ 27 h 28"/>
                    <a:gd name="T66" fmla="*/ 22 w 44"/>
                    <a:gd name="T67" fmla="*/ 28 h 28"/>
                    <a:gd name="T68" fmla="*/ 31 w 44"/>
                    <a:gd name="T69" fmla="*/ 27 h 28"/>
                    <a:gd name="T70" fmla="*/ 38 w 44"/>
                    <a:gd name="T71" fmla="*/ 24 h 28"/>
                    <a:gd name="T72" fmla="*/ 43 w 44"/>
                    <a:gd name="T73" fmla="*/ 19 h 28"/>
                    <a:gd name="T74" fmla="*/ 44 w 44"/>
                    <a:gd name="T75" fmla="*/ 14 h 28"/>
                    <a:gd name="T76" fmla="*/ 44 w 44"/>
                    <a:gd name="T77" fmla="*/ 13 h 28"/>
                    <a:gd name="T78" fmla="*/ 34 w 44"/>
                    <a:gd name="T79" fmla="*/ 13 h 28"/>
                    <a:gd name="T80" fmla="*/ 34 w 44"/>
                    <a:gd name="T81" fmla="*/ 14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7" name="Freeform 388"/>
                <p:cNvSpPr>
                  <a:spLocks/>
                </p:cNvSpPr>
                <p:nvPr/>
              </p:nvSpPr>
              <p:spPr bwMode="auto">
                <a:xfrm>
                  <a:off x="634" y="2259"/>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8" name="Freeform 389"/>
                <p:cNvSpPr>
                  <a:spLocks/>
                </p:cNvSpPr>
                <p:nvPr/>
              </p:nvSpPr>
              <p:spPr bwMode="auto">
                <a:xfrm>
                  <a:off x="619" y="2154"/>
                  <a:ext cx="65" cy="79"/>
                </a:xfrm>
                <a:custGeom>
                  <a:avLst/>
                  <a:gdLst>
                    <a:gd name="T0" fmla="*/ 26 w 65"/>
                    <a:gd name="T1" fmla="*/ 1 h 79"/>
                    <a:gd name="T2" fmla="*/ 16 w 65"/>
                    <a:gd name="T3" fmla="*/ 6 h 79"/>
                    <a:gd name="T4" fmla="*/ 8 w 65"/>
                    <a:gd name="T5" fmla="*/ 15 h 79"/>
                    <a:gd name="T6" fmla="*/ 2 w 65"/>
                    <a:gd name="T7" fmla="*/ 27 h 79"/>
                    <a:gd name="T8" fmla="*/ 11 w 65"/>
                    <a:gd name="T9" fmla="*/ 34 h 79"/>
                    <a:gd name="T10" fmla="*/ 14 w 65"/>
                    <a:gd name="T11" fmla="*/ 25 h 79"/>
                    <a:gd name="T12" fmla="*/ 19 w 65"/>
                    <a:gd name="T13" fmla="*/ 19 h 79"/>
                    <a:gd name="T14" fmla="*/ 25 w 65"/>
                    <a:gd name="T15" fmla="*/ 14 h 79"/>
                    <a:gd name="T16" fmla="*/ 33 w 65"/>
                    <a:gd name="T17" fmla="*/ 13 h 79"/>
                    <a:gd name="T18" fmla="*/ 42 w 65"/>
                    <a:gd name="T19" fmla="*/ 15 h 79"/>
                    <a:gd name="T20" fmla="*/ 49 w 65"/>
                    <a:gd name="T21" fmla="*/ 20 h 79"/>
                    <a:gd name="T22" fmla="*/ 54 w 65"/>
                    <a:gd name="T23" fmla="*/ 29 h 79"/>
                    <a:gd name="T24" fmla="*/ 55 w 65"/>
                    <a:gd name="T25" fmla="*/ 40 h 79"/>
                    <a:gd name="T26" fmla="*/ 54 w 65"/>
                    <a:gd name="T27" fmla="*/ 51 h 79"/>
                    <a:gd name="T28" fmla="*/ 49 w 65"/>
                    <a:gd name="T29" fmla="*/ 60 h 79"/>
                    <a:gd name="T30" fmla="*/ 42 w 65"/>
                    <a:gd name="T31" fmla="*/ 65 h 79"/>
                    <a:gd name="T32" fmla="*/ 33 w 65"/>
                    <a:gd name="T33" fmla="*/ 68 h 79"/>
                    <a:gd name="T34" fmla="*/ 25 w 65"/>
                    <a:gd name="T35" fmla="*/ 65 h 79"/>
                    <a:gd name="T36" fmla="*/ 17 w 65"/>
                    <a:gd name="T37" fmla="*/ 60 h 79"/>
                    <a:gd name="T38" fmla="*/ 12 w 65"/>
                    <a:gd name="T39" fmla="*/ 52 h 79"/>
                    <a:gd name="T40" fmla="*/ 10 w 65"/>
                    <a:gd name="T41" fmla="*/ 41 h 79"/>
                    <a:gd name="T42" fmla="*/ 1 w 65"/>
                    <a:gd name="T43" fmla="*/ 49 h 79"/>
                    <a:gd name="T44" fmla="*/ 6 w 65"/>
                    <a:gd name="T45" fmla="*/ 62 h 79"/>
                    <a:gd name="T46" fmla="*/ 15 w 65"/>
                    <a:gd name="T47" fmla="*/ 73 h 79"/>
                    <a:gd name="T48" fmla="*/ 26 w 65"/>
                    <a:gd name="T49" fmla="*/ 78 h 79"/>
                    <a:gd name="T50" fmla="*/ 39 w 65"/>
                    <a:gd name="T51" fmla="*/ 78 h 79"/>
                    <a:gd name="T52" fmla="*/ 50 w 65"/>
                    <a:gd name="T53" fmla="*/ 72 h 79"/>
                    <a:gd name="T54" fmla="*/ 59 w 65"/>
                    <a:gd name="T55" fmla="*/ 62 h 79"/>
                    <a:gd name="T56" fmla="*/ 64 w 65"/>
                    <a:gd name="T57" fmla="*/ 48 h 79"/>
                    <a:gd name="T58" fmla="*/ 64 w 65"/>
                    <a:gd name="T59" fmla="*/ 31 h 79"/>
                    <a:gd name="T60" fmla="*/ 59 w 65"/>
                    <a:gd name="T61" fmla="*/ 17 h 79"/>
                    <a:gd name="T62" fmla="*/ 50 w 65"/>
                    <a:gd name="T63" fmla="*/ 7 h 79"/>
                    <a:gd name="T64" fmla="*/ 39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09" name="Freeform 390"/>
                <p:cNvSpPr>
                  <a:spLocks/>
                </p:cNvSpPr>
                <p:nvPr/>
              </p:nvSpPr>
              <p:spPr bwMode="auto">
                <a:xfrm>
                  <a:off x="619" y="2188"/>
                  <a:ext cx="11" cy="7"/>
                </a:xfrm>
                <a:custGeom>
                  <a:avLst/>
                  <a:gdLst>
                    <a:gd name="T0" fmla="*/ 10 w 11"/>
                    <a:gd name="T1" fmla="*/ 6 h 7"/>
                    <a:gd name="T2" fmla="*/ 10 w 11"/>
                    <a:gd name="T3" fmla="*/ 4 h 7"/>
                    <a:gd name="T4" fmla="*/ 10 w 11"/>
                    <a:gd name="T5" fmla="*/ 3 h 7"/>
                    <a:gd name="T6" fmla="*/ 10 w 11"/>
                    <a:gd name="T7" fmla="*/ 2 h 7"/>
                    <a:gd name="T8" fmla="*/ 11 w 11"/>
                    <a:gd name="T9" fmla="*/ 0 h 7"/>
                    <a:gd name="T10" fmla="*/ 1 w 11"/>
                    <a:gd name="T11" fmla="*/ 0 h 7"/>
                    <a:gd name="T12" fmla="*/ 1 w 11"/>
                    <a:gd name="T13" fmla="*/ 2 h 7"/>
                    <a:gd name="T14" fmla="*/ 1 w 11"/>
                    <a:gd name="T15" fmla="*/ 3 h 7"/>
                    <a:gd name="T16" fmla="*/ 0 w 11"/>
                    <a:gd name="T17" fmla="*/ 4 h 7"/>
                    <a:gd name="T18" fmla="*/ 0 w 11"/>
                    <a:gd name="T19" fmla="*/ 5 h 7"/>
                    <a:gd name="T20" fmla="*/ 0 w 11"/>
                    <a:gd name="T21" fmla="*/ 6 h 7"/>
                    <a:gd name="T22" fmla="*/ 0 w 11"/>
                    <a:gd name="T23" fmla="*/ 6 h 7"/>
                    <a:gd name="T24" fmla="*/ 0 w 11"/>
                    <a:gd name="T25" fmla="*/ 6 h 7"/>
                    <a:gd name="T26" fmla="*/ 0 w 11"/>
                    <a:gd name="T27" fmla="*/ 7 h 7"/>
                    <a:gd name="T28" fmla="*/ 10 w 11"/>
                    <a:gd name="T29" fmla="*/ 7 h 7"/>
                    <a:gd name="T30" fmla="*/ 10 w 11"/>
                    <a:gd name="T31" fmla="*/ 7 h 7"/>
                    <a:gd name="T32" fmla="*/ 10 w 11"/>
                    <a:gd name="T33" fmla="*/ 6 h 7"/>
                    <a:gd name="T34" fmla="*/ 10 w 11"/>
                    <a:gd name="T35" fmla="*/ 6 h 7"/>
                    <a:gd name="T36" fmla="*/ 10 w 11"/>
                    <a:gd name="T37" fmla="*/ 6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0" name="Freeform 391"/>
                <p:cNvSpPr>
                  <a:spLocks/>
                </p:cNvSpPr>
                <p:nvPr/>
              </p:nvSpPr>
              <p:spPr bwMode="auto">
                <a:xfrm>
                  <a:off x="633" y="2165"/>
                  <a:ext cx="21" cy="47"/>
                </a:xfrm>
                <a:custGeom>
                  <a:avLst/>
                  <a:gdLst>
                    <a:gd name="T0" fmla="*/ 17 w 21"/>
                    <a:gd name="T1" fmla="*/ 29 h 47"/>
                    <a:gd name="T2" fmla="*/ 17 w 21"/>
                    <a:gd name="T3" fmla="*/ 24 h 47"/>
                    <a:gd name="T4" fmla="*/ 17 w 21"/>
                    <a:gd name="T5" fmla="*/ 14 h 47"/>
                    <a:gd name="T6" fmla="*/ 17 w 21"/>
                    <a:gd name="T7" fmla="*/ 5 h 47"/>
                    <a:gd name="T8" fmla="*/ 17 w 21"/>
                    <a:gd name="T9" fmla="*/ 0 h 47"/>
                    <a:gd name="T10" fmla="*/ 20 w 21"/>
                    <a:gd name="T11" fmla="*/ 29 h 47"/>
                    <a:gd name="T12" fmla="*/ 21 w 21"/>
                    <a:gd name="T13" fmla="*/ 31 h 47"/>
                    <a:gd name="T14" fmla="*/ 0 w 21"/>
                    <a:gd name="T15" fmla="*/ 47 h 47"/>
                    <a:gd name="T16" fmla="*/ 17 w 21"/>
                    <a:gd name="T17" fmla="*/ 29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1" name="Freeform 392"/>
                <p:cNvSpPr>
                  <a:spLocks/>
                </p:cNvSpPr>
                <p:nvPr/>
              </p:nvSpPr>
              <p:spPr bwMode="auto">
                <a:xfrm>
                  <a:off x="624" y="2141"/>
                  <a:ext cx="21" cy="20"/>
                </a:xfrm>
                <a:custGeom>
                  <a:avLst/>
                  <a:gdLst>
                    <a:gd name="T0" fmla="*/ 0 w 21"/>
                    <a:gd name="T1" fmla="*/ 20 h 20"/>
                    <a:gd name="T2" fmla="*/ 0 w 21"/>
                    <a:gd name="T3" fmla="*/ 19 h 20"/>
                    <a:gd name="T4" fmla="*/ 0 w 21"/>
                    <a:gd name="T5" fmla="*/ 15 h 20"/>
                    <a:gd name="T6" fmla="*/ 1 w 21"/>
                    <a:gd name="T7" fmla="*/ 10 h 20"/>
                    <a:gd name="T8" fmla="*/ 3 w 21"/>
                    <a:gd name="T9" fmla="*/ 5 h 20"/>
                    <a:gd name="T10" fmla="*/ 5 w 21"/>
                    <a:gd name="T11" fmla="*/ 2 h 20"/>
                    <a:gd name="T12" fmla="*/ 9 w 21"/>
                    <a:gd name="T13" fmla="*/ 0 h 20"/>
                    <a:gd name="T14" fmla="*/ 14 w 21"/>
                    <a:gd name="T15" fmla="*/ 2 h 20"/>
                    <a:gd name="T16" fmla="*/ 21 w 21"/>
                    <a:gd name="T17" fmla="*/ 7 h 20"/>
                    <a:gd name="T18" fmla="*/ 21 w 21"/>
                    <a:gd name="T19" fmla="*/ 11 h 20"/>
                    <a:gd name="T20" fmla="*/ 21 w 21"/>
                    <a:gd name="T21" fmla="*/ 10 h 20"/>
                    <a:gd name="T22" fmla="*/ 19 w 21"/>
                    <a:gd name="T23" fmla="*/ 9 h 20"/>
                    <a:gd name="T24" fmla="*/ 17 w 21"/>
                    <a:gd name="T25" fmla="*/ 8 h 20"/>
                    <a:gd name="T26" fmla="*/ 15 w 21"/>
                    <a:gd name="T27" fmla="*/ 6 h 20"/>
                    <a:gd name="T28" fmla="*/ 12 w 21"/>
                    <a:gd name="T29" fmla="*/ 5 h 20"/>
                    <a:gd name="T30" fmla="*/ 10 w 21"/>
                    <a:gd name="T31" fmla="*/ 5 h 20"/>
                    <a:gd name="T32" fmla="*/ 7 w 21"/>
                    <a:gd name="T33" fmla="*/ 7 h 20"/>
                    <a:gd name="T34" fmla="*/ 5 w 21"/>
                    <a:gd name="T35" fmla="*/ 9 h 20"/>
                    <a:gd name="T36" fmla="*/ 0 w 21"/>
                    <a:gd name="T37" fmla="*/ 2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2" name="Freeform 393"/>
                <p:cNvSpPr>
                  <a:spLocks/>
                </p:cNvSpPr>
                <p:nvPr/>
              </p:nvSpPr>
              <p:spPr bwMode="auto">
                <a:xfrm>
                  <a:off x="624" y="2149"/>
                  <a:ext cx="22" cy="10"/>
                </a:xfrm>
                <a:custGeom>
                  <a:avLst/>
                  <a:gdLst>
                    <a:gd name="T0" fmla="*/ 0 w 22"/>
                    <a:gd name="T1" fmla="*/ 6 h 10"/>
                    <a:gd name="T2" fmla="*/ 1 w 22"/>
                    <a:gd name="T3" fmla="*/ 6 h 10"/>
                    <a:gd name="T4" fmla="*/ 3 w 22"/>
                    <a:gd name="T5" fmla="*/ 6 h 10"/>
                    <a:gd name="T6" fmla="*/ 6 w 22"/>
                    <a:gd name="T7" fmla="*/ 7 h 10"/>
                    <a:gd name="T8" fmla="*/ 9 w 22"/>
                    <a:gd name="T9" fmla="*/ 7 h 10"/>
                    <a:gd name="T10" fmla="*/ 13 w 22"/>
                    <a:gd name="T11" fmla="*/ 6 h 10"/>
                    <a:gd name="T12" fmla="*/ 16 w 22"/>
                    <a:gd name="T13" fmla="*/ 5 h 10"/>
                    <a:gd name="T14" fmla="*/ 19 w 22"/>
                    <a:gd name="T15" fmla="*/ 3 h 10"/>
                    <a:gd name="T16" fmla="*/ 22 w 22"/>
                    <a:gd name="T17" fmla="*/ 0 h 10"/>
                    <a:gd name="T18" fmla="*/ 21 w 22"/>
                    <a:gd name="T19" fmla="*/ 0 h 10"/>
                    <a:gd name="T20" fmla="*/ 20 w 22"/>
                    <a:gd name="T21" fmla="*/ 3 h 10"/>
                    <a:gd name="T22" fmla="*/ 18 w 22"/>
                    <a:gd name="T23" fmla="*/ 5 h 10"/>
                    <a:gd name="T24" fmla="*/ 16 w 22"/>
                    <a:gd name="T25" fmla="*/ 7 h 10"/>
                    <a:gd name="T26" fmla="*/ 12 w 22"/>
                    <a:gd name="T27" fmla="*/ 9 h 10"/>
                    <a:gd name="T28" fmla="*/ 9 w 22"/>
                    <a:gd name="T29" fmla="*/ 10 h 10"/>
                    <a:gd name="T30" fmla="*/ 5 w 22"/>
                    <a:gd name="T31" fmla="*/ 9 h 10"/>
                    <a:gd name="T32" fmla="*/ 0 w 22"/>
                    <a:gd name="T33" fmla="*/ 6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3" name="Freeform 394"/>
                <p:cNvSpPr>
                  <a:spLocks/>
                </p:cNvSpPr>
                <p:nvPr/>
              </p:nvSpPr>
              <p:spPr bwMode="auto">
                <a:xfrm>
                  <a:off x="656" y="2140"/>
                  <a:ext cx="24" cy="17"/>
                </a:xfrm>
                <a:custGeom>
                  <a:avLst/>
                  <a:gdLst>
                    <a:gd name="T0" fmla="*/ 0 w 24"/>
                    <a:gd name="T1" fmla="*/ 10 h 17"/>
                    <a:gd name="T2" fmla="*/ 1 w 24"/>
                    <a:gd name="T3" fmla="*/ 10 h 17"/>
                    <a:gd name="T4" fmla="*/ 3 w 24"/>
                    <a:gd name="T5" fmla="*/ 7 h 17"/>
                    <a:gd name="T6" fmla="*/ 7 w 24"/>
                    <a:gd name="T7" fmla="*/ 4 h 17"/>
                    <a:gd name="T8" fmla="*/ 11 w 24"/>
                    <a:gd name="T9" fmla="*/ 1 h 17"/>
                    <a:gd name="T10" fmla="*/ 15 w 24"/>
                    <a:gd name="T11" fmla="*/ 0 h 17"/>
                    <a:gd name="T12" fmla="*/ 19 w 24"/>
                    <a:gd name="T13" fmla="*/ 2 h 17"/>
                    <a:gd name="T14" fmla="*/ 22 w 24"/>
                    <a:gd name="T15" fmla="*/ 6 h 17"/>
                    <a:gd name="T16" fmla="*/ 24 w 24"/>
                    <a:gd name="T17" fmla="*/ 15 h 17"/>
                    <a:gd name="T18" fmla="*/ 23 w 24"/>
                    <a:gd name="T19" fmla="*/ 17 h 17"/>
                    <a:gd name="T20" fmla="*/ 22 w 24"/>
                    <a:gd name="T21" fmla="*/ 17 h 17"/>
                    <a:gd name="T22" fmla="*/ 22 w 24"/>
                    <a:gd name="T23" fmla="*/ 15 h 17"/>
                    <a:gd name="T24" fmla="*/ 21 w 24"/>
                    <a:gd name="T25" fmla="*/ 12 h 17"/>
                    <a:gd name="T26" fmla="*/ 20 w 24"/>
                    <a:gd name="T27" fmla="*/ 10 h 17"/>
                    <a:gd name="T28" fmla="*/ 18 w 24"/>
                    <a:gd name="T29" fmla="*/ 8 h 17"/>
                    <a:gd name="T30" fmla="*/ 16 w 24"/>
                    <a:gd name="T31" fmla="*/ 6 h 17"/>
                    <a:gd name="T32" fmla="*/ 14 w 24"/>
                    <a:gd name="T33" fmla="*/ 5 h 17"/>
                    <a:gd name="T34" fmla="*/ 11 w 24"/>
                    <a:gd name="T35" fmla="*/ 6 h 17"/>
                    <a:gd name="T36" fmla="*/ 0 w 24"/>
                    <a:gd name="T37" fmla="*/ 1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4" name="Freeform 395"/>
                <p:cNvSpPr>
                  <a:spLocks/>
                </p:cNvSpPr>
                <p:nvPr/>
              </p:nvSpPr>
              <p:spPr bwMode="auto">
                <a:xfrm>
                  <a:off x="661" y="2145"/>
                  <a:ext cx="20" cy="12"/>
                </a:xfrm>
                <a:custGeom>
                  <a:avLst/>
                  <a:gdLst>
                    <a:gd name="T0" fmla="*/ 0 w 20"/>
                    <a:gd name="T1" fmla="*/ 0 h 12"/>
                    <a:gd name="T2" fmla="*/ 0 w 20"/>
                    <a:gd name="T3" fmla="*/ 1 h 12"/>
                    <a:gd name="T4" fmla="*/ 2 w 20"/>
                    <a:gd name="T5" fmla="*/ 3 h 12"/>
                    <a:gd name="T6" fmla="*/ 4 w 20"/>
                    <a:gd name="T7" fmla="*/ 5 h 12"/>
                    <a:gd name="T8" fmla="*/ 7 w 20"/>
                    <a:gd name="T9" fmla="*/ 7 h 12"/>
                    <a:gd name="T10" fmla="*/ 10 w 20"/>
                    <a:gd name="T11" fmla="*/ 9 h 12"/>
                    <a:gd name="T12" fmla="*/ 13 w 20"/>
                    <a:gd name="T13" fmla="*/ 11 h 12"/>
                    <a:gd name="T14" fmla="*/ 17 w 20"/>
                    <a:gd name="T15" fmla="*/ 12 h 12"/>
                    <a:gd name="T16" fmla="*/ 20 w 20"/>
                    <a:gd name="T17" fmla="*/ 11 h 12"/>
                    <a:gd name="T18" fmla="*/ 19 w 20"/>
                    <a:gd name="T19" fmla="*/ 11 h 12"/>
                    <a:gd name="T20" fmla="*/ 17 w 20"/>
                    <a:gd name="T21" fmla="*/ 12 h 12"/>
                    <a:gd name="T22" fmla="*/ 14 w 20"/>
                    <a:gd name="T23" fmla="*/ 12 h 12"/>
                    <a:gd name="T24" fmla="*/ 11 w 20"/>
                    <a:gd name="T25" fmla="*/ 12 h 12"/>
                    <a:gd name="T26" fmla="*/ 8 w 20"/>
                    <a:gd name="T27" fmla="*/ 11 h 12"/>
                    <a:gd name="T28" fmla="*/ 4 w 20"/>
                    <a:gd name="T29" fmla="*/ 10 h 12"/>
                    <a:gd name="T30" fmla="*/ 2 w 20"/>
                    <a:gd name="T31" fmla="*/ 6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5" name="Freeform 396"/>
                <p:cNvSpPr>
                  <a:spLocks/>
                </p:cNvSpPr>
                <p:nvPr/>
              </p:nvSpPr>
              <p:spPr bwMode="auto">
                <a:xfrm>
                  <a:off x="634" y="2227"/>
                  <a:ext cx="9" cy="18"/>
                </a:xfrm>
                <a:custGeom>
                  <a:avLst/>
                  <a:gdLst>
                    <a:gd name="T0" fmla="*/ 2 w 9"/>
                    <a:gd name="T1" fmla="*/ 0 h 18"/>
                    <a:gd name="T2" fmla="*/ 2 w 9"/>
                    <a:gd name="T3" fmla="*/ 3 h 18"/>
                    <a:gd name="T4" fmla="*/ 1 w 9"/>
                    <a:gd name="T5" fmla="*/ 10 h 18"/>
                    <a:gd name="T6" fmla="*/ 0 w 9"/>
                    <a:gd name="T7" fmla="*/ 16 h 18"/>
                    <a:gd name="T8" fmla="*/ 0 w 9"/>
                    <a:gd name="T9" fmla="*/ 18 h 18"/>
                    <a:gd name="T10" fmla="*/ 1 w 9"/>
                    <a:gd name="T11" fmla="*/ 17 h 18"/>
                    <a:gd name="T12" fmla="*/ 2 w 9"/>
                    <a:gd name="T13" fmla="*/ 15 h 18"/>
                    <a:gd name="T14" fmla="*/ 4 w 9"/>
                    <a:gd name="T15" fmla="*/ 13 h 18"/>
                    <a:gd name="T16" fmla="*/ 5 w 9"/>
                    <a:gd name="T17" fmla="*/ 10 h 18"/>
                    <a:gd name="T18" fmla="*/ 7 w 9"/>
                    <a:gd name="T19" fmla="*/ 8 h 18"/>
                    <a:gd name="T20" fmla="*/ 8 w 9"/>
                    <a:gd name="T21" fmla="*/ 5 h 18"/>
                    <a:gd name="T22" fmla="*/ 9 w 9"/>
                    <a:gd name="T23" fmla="*/ 4 h 18"/>
                    <a:gd name="T24" fmla="*/ 9 w 9"/>
                    <a:gd name="T25" fmla="*/ 3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6" name="Freeform 397"/>
                <p:cNvSpPr>
                  <a:spLocks/>
                </p:cNvSpPr>
                <p:nvPr/>
              </p:nvSpPr>
              <p:spPr bwMode="auto">
                <a:xfrm>
                  <a:off x="672" y="2213"/>
                  <a:ext cx="12" cy="17"/>
                </a:xfrm>
                <a:custGeom>
                  <a:avLst/>
                  <a:gdLst>
                    <a:gd name="T0" fmla="*/ 0 w 12"/>
                    <a:gd name="T1" fmla="*/ 6 h 17"/>
                    <a:gd name="T2" fmla="*/ 0 w 12"/>
                    <a:gd name="T3" fmla="*/ 7 h 17"/>
                    <a:gd name="T4" fmla="*/ 2 w 12"/>
                    <a:gd name="T5" fmla="*/ 8 h 17"/>
                    <a:gd name="T6" fmla="*/ 3 w 12"/>
                    <a:gd name="T7" fmla="*/ 10 h 17"/>
                    <a:gd name="T8" fmla="*/ 6 w 12"/>
                    <a:gd name="T9" fmla="*/ 13 h 17"/>
                    <a:gd name="T10" fmla="*/ 8 w 12"/>
                    <a:gd name="T11" fmla="*/ 15 h 17"/>
                    <a:gd name="T12" fmla="*/ 10 w 12"/>
                    <a:gd name="T13" fmla="*/ 16 h 17"/>
                    <a:gd name="T14" fmla="*/ 11 w 12"/>
                    <a:gd name="T15" fmla="*/ 17 h 17"/>
                    <a:gd name="T16" fmla="*/ 12 w 12"/>
                    <a:gd name="T17" fmla="*/ 17 h 17"/>
                    <a:gd name="T18" fmla="*/ 11 w 12"/>
                    <a:gd name="T19" fmla="*/ 14 h 17"/>
                    <a:gd name="T20" fmla="*/ 9 w 12"/>
                    <a:gd name="T21" fmla="*/ 8 h 17"/>
                    <a:gd name="T22" fmla="*/ 7 w 12"/>
                    <a:gd name="T23" fmla="*/ 2 h 17"/>
                    <a:gd name="T24" fmla="*/ 6 w 12"/>
                    <a:gd name="T25" fmla="*/ 0 h 17"/>
                    <a:gd name="T26" fmla="*/ 0 w 12"/>
                    <a:gd name="T27" fmla="*/ 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7" name="Freeform 398"/>
                <p:cNvSpPr>
                  <a:spLocks/>
                </p:cNvSpPr>
                <p:nvPr/>
              </p:nvSpPr>
              <p:spPr bwMode="auto">
                <a:xfrm>
                  <a:off x="630" y="2135"/>
                  <a:ext cx="4" cy="7"/>
                </a:xfrm>
                <a:custGeom>
                  <a:avLst/>
                  <a:gdLst>
                    <a:gd name="T0" fmla="*/ 0 w 4"/>
                    <a:gd name="T1" fmla="*/ 7 h 7"/>
                    <a:gd name="T2" fmla="*/ 0 w 4"/>
                    <a:gd name="T3" fmla="*/ 0 h 7"/>
                    <a:gd name="T4" fmla="*/ 4 w 4"/>
                    <a:gd name="T5" fmla="*/ 0 h 7"/>
                    <a:gd name="T6" fmla="*/ 3 w 4"/>
                    <a:gd name="T7" fmla="*/ 7 h 7"/>
                    <a:gd name="T8" fmla="*/ 0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8" name="Freeform 399"/>
                <p:cNvSpPr>
                  <a:spLocks/>
                </p:cNvSpPr>
                <p:nvPr/>
              </p:nvSpPr>
              <p:spPr bwMode="auto">
                <a:xfrm>
                  <a:off x="672" y="2133"/>
                  <a:ext cx="7" cy="9"/>
                </a:xfrm>
                <a:custGeom>
                  <a:avLst/>
                  <a:gdLst>
                    <a:gd name="T0" fmla="*/ 0 w 7"/>
                    <a:gd name="T1" fmla="*/ 7 h 9"/>
                    <a:gd name="T2" fmla="*/ 3 w 7"/>
                    <a:gd name="T3" fmla="*/ 0 h 9"/>
                    <a:gd name="T4" fmla="*/ 7 w 7"/>
                    <a:gd name="T5" fmla="*/ 6 h 9"/>
                    <a:gd name="T6" fmla="*/ 3 w 7"/>
                    <a:gd name="T7" fmla="*/ 9 h 9"/>
                    <a:gd name="T8" fmla="*/ 0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19" name="Freeform 400"/>
                <p:cNvSpPr>
                  <a:spLocks/>
                </p:cNvSpPr>
                <p:nvPr/>
              </p:nvSpPr>
              <p:spPr bwMode="auto">
                <a:xfrm>
                  <a:off x="832" y="2182"/>
                  <a:ext cx="21" cy="27"/>
                </a:xfrm>
                <a:custGeom>
                  <a:avLst/>
                  <a:gdLst>
                    <a:gd name="T0" fmla="*/ 10 w 21"/>
                    <a:gd name="T1" fmla="*/ 23 h 27"/>
                    <a:gd name="T2" fmla="*/ 9 w 21"/>
                    <a:gd name="T3" fmla="*/ 22 h 27"/>
                    <a:gd name="T4" fmla="*/ 7 w 21"/>
                    <a:gd name="T5" fmla="*/ 21 h 27"/>
                    <a:gd name="T6" fmla="*/ 5 w 21"/>
                    <a:gd name="T7" fmla="*/ 20 h 27"/>
                    <a:gd name="T8" fmla="*/ 5 w 21"/>
                    <a:gd name="T9" fmla="*/ 18 h 27"/>
                    <a:gd name="T10" fmla="*/ 4 w 21"/>
                    <a:gd name="T11" fmla="*/ 17 h 27"/>
                    <a:gd name="T12" fmla="*/ 4 w 21"/>
                    <a:gd name="T13" fmla="*/ 16 h 27"/>
                    <a:gd name="T14" fmla="*/ 4 w 21"/>
                    <a:gd name="T15" fmla="*/ 15 h 27"/>
                    <a:gd name="T16" fmla="*/ 4 w 21"/>
                    <a:gd name="T17" fmla="*/ 14 h 27"/>
                    <a:gd name="T18" fmla="*/ 4 w 21"/>
                    <a:gd name="T19" fmla="*/ 11 h 27"/>
                    <a:gd name="T20" fmla="*/ 6 w 21"/>
                    <a:gd name="T21" fmla="*/ 8 h 27"/>
                    <a:gd name="T22" fmla="*/ 8 w 21"/>
                    <a:gd name="T23" fmla="*/ 6 h 27"/>
                    <a:gd name="T24" fmla="*/ 10 w 21"/>
                    <a:gd name="T25" fmla="*/ 6 h 27"/>
                    <a:gd name="T26" fmla="*/ 13 w 21"/>
                    <a:gd name="T27" fmla="*/ 6 h 27"/>
                    <a:gd name="T28" fmla="*/ 15 w 21"/>
                    <a:gd name="T29" fmla="*/ 8 h 27"/>
                    <a:gd name="T30" fmla="*/ 16 w 21"/>
                    <a:gd name="T31" fmla="*/ 10 h 27"/>
                    <a:gd name="T32" fmla="*/ 17 w 21"/>
                    <a:gd name="T33" fmla="*/ 13 h 27"/>
                    <a:gd name="T34" fmla="*/ 21 w 21"/>
                    <a:gd name="T35" fmla="*/ 13 h 27"/>
                    <a:gd name="T36" fmla="*/ 21 w 21"/>
                    <a:gd name="T37" fmla="*/ 11 h 27"/>
                    <a:gd name="T38" fmla="*/ 20 w 21"/>
                    <a:gd name="T39" fmla="*/ 8 h 27"/>
                    <a:gd name="T40" fmla="*/ 19 w 21"/>
                    <a:gd name="T41" fmla="*/ 6 h 27"/>
                    <a:gd name="T42" fmla="*/ 18 w 21"/>
                    <a:gd name="T43" fmla="*/ 4 h 27"/>
                    <a:gd name="T44" fmla="*/ 16 w 21"/>
                    <a:gd name="T45" fmla="*/ 3 h 27"/>
                    <a:gd name="T46" fmla="*/ 14 w 21"/>
                    <a:gd name="T47" fmla="*/ 1 h 27"/>
                    <a:gd name="T48" fmla="*/ 12 w 21"/>
                    <a:gd name="T49" fmla="*/ 1 h 27"/>
                    <a:gd name="T50" fmla="*/ 10 w 21"/>
                    <a:gd name="T51" fmla="*/ 0 h 27"/>
                    <a:gd name="T52" fmla="*/ 9 w 21"/>
                    <a:gd name="T53" fmla="*/ 1 h 27"/>
                    <a:gd name="T54" fmla="*/ 7 w 21"/>
                    <a:gd name="T55" fmla="*/ 1 h 27"/>
                    <a:gd name="T56" fmla="*/ 5 w 21"/>
                    <a:gd name="T57" fmla="*/ 3 h 27"/>
                    <a:gd name="T58" fmla="*/ 3 w 21"/>
                    <a:gd name="T59" fmla="*/ 4 h 27"/>
                    <a:gd name="T60" fmla="*/ 2 w 21"/>
                    <a:gd name="T61" fmla="*/ 6 h 27"/>
                    <a:gd name="T62" fmla="*/ 1 w 21"/>
                    <a:gd name="T63" fmla="*/ 9 h 27"/>
                    <a:gd name="T64" fmla="*/ 0 w 21"/>
                    <a:gd name="T65" fmla="*/ 11 h 27"/>
                    <a:gd name="T66" fmla="*/ 0 w 21"/>
                    <a:gd name="T67" fmla="*/ 14 h 27"/>
                    <a:gd name="T68" fmla="*/ 0 w 21"/>
                    <a:gd name="T69" fmla="*/ 14 h 27"/>
                    <a:gd name="T70" fmla="*/ 0 w 21"/>
                    <a:gd name="T71" fmla="*/ 15 h 27"/>
                    <a:gd name="T72" fmla="*/ 0 w 21"/>
                    <a:gd name="T73" fmla="*/ 16 h 27"/>
                    <a:gd name="T74" fmla="*/ 0 w 21"/>
                    <a:gd name="T75" fmla="*/ 17 h 27"/>
                    <a:gd name="T76" fmla="*/ 1 w 21"/>
                    <a:gd name="T77" fmla="*/ 18 h 27"/>
                    <a:gd name="T78" fmla="*/ 1 w 21"/>
                    <a:gd name="T79" fmla="*/ 20 h 27"/>
                    <a:gd name="T80" fmla="*/ 2 w 21"/>
                    <a:gd name="T81" fmla="*/ 22 h 27"/>
                    <a:gd name="T82" fmla="*/ 3 w 21"/>
                    <a:gd name="T83" fmla="*/ 23 h 27"/>
                    <a:gd name="T84" fmla="*/ 4 w 21"/>
                    <a:gd name="T85" fmla="*/ 24 h 27"/>
                    <a:gd name="T86" fmla="*/ 6 w 21"/>
                    <a:gd name="T87" fmla="*/ 26 h 27"/>
                    <a:gd name="T88" fmla="*/ 7 w 21"/>
                    <a:gd name="T89" fmla="*/ 26 h 27"/>
                    <a:gd name="T90" fmla="*/ 9 w 21"/>
                    <a:gd name="T91" fmla="*/ 27 h 27"/>
                    <a:gd name="T92" fmla="*/ 10 w 21"/>
                    <a:gd name="T93" fmla="*/ 27 h 27"/>
                    <a:gd name="T94" fmla="*/ 12 w 21"/>
                    <a:gd name="T95" fmla="*/ 27 h 27"/>
                    <a:gd name="T96" fmla="*/ 14 w 21"/>
                    <a:gd name="T97" fmla="*/ 26 h 27"/>
                    <a:gd name="T98" fmla="*/ 15 w 21"/>
                    <a:gd name="T99" fmla="*/ 26 h 27"/>
                    <a:gd name="T100" fmla="*/ 17 w 21"/>
                    <a:gd name="T101" fmla="*/ 24 h 27"/>
                    <a:gd name="T102" fmla="*/ 18 w 21"/>
                    <a:gd name="T103" fmla="*/ 23 h 27"/>
                    <a:gd name="T104" fmla="*/ 19 w 21"/>
                    <a:gd name="T105" fmla="*/ 22 h 27"/>
                    <a:gd name="T106" fmla="*/ 20 w 21"/>
                    <a:gd name="T107" fmla="*/ 20 h 27"/>
                    <a:gd name="T108" fmla="*/ 20 w 21"/>
                    <a:gd name="T109" fmla="*/ 18 h 27"/>
                    <a:gd name="T110" fmla="*/ 16 w 21"/>
                    <a:gd name="T111" fmla="*/ 18 h 27"/>
                    <a:gd name="T112" fmla="*/ 15 w 21"/>
                    <a:gd name="T113" fmla="*/ 20 h 27"/>
                    <a:gd name="T114" fmla="*/ 14 w 21"/>
                    <a:gd name="T115" fmla="*/ 21 h 27"/>
                    <a:gd name="T116" fmla="*/ 12 w 21"/>
                    <a:gd name="T117" fmla="*/ 22 h 27"/>
                    <a:gd name="T118" fmla="*/ 10 w 21"/>
                    <a:gd name="T119" fmla="*/ 23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620" name="Freeform 401"/>
                <p:cNvSpPr>
                  <a:spLocks/>
                </p:cNvSpPr>
                <p:nvPr/>
              </p:nvSpPr>
              <p:spPr bwMode="auto">
                <a:xfrm>
                  <a:off x="849" y="2194"/>
                  <a:ext cx="4" cy="5"/>
                </a:xfrm>
                <a:custGeom>
                  <a:avLst/>
                  <a:gdLst>
                    <a:gd name="T0" fmla="*/ 4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3 h 5"/>
                    <a:gd name="T14" fmla="*/ 0 w 4"/>
                    <a:gd name="T15" fmla="*/ 4 h 5"/>
                    <a:gd name="T16" fmla="*/ 0 w 4"/>
                    <a:gd name="T17" fmla="*/ 5 h 5"/>
                    <a:gd name="T18" fmla="*/ 3 w 4"/>
                    <a:gd name="T19" fmla="*/ 5 h 5"/>
                    <a:gd name="T20" fmla="*/ 4 w 4"/>
                    <a:gd name="T21" fmla="*/ 4 h 5"/>
                    <a:gd name="T22" fmla="*/ 4 w 4"/>
                    <a:gd name="T23" fmla="*/ 3 h 5"/>
                    <a:gd name="T24" fmla="*/ 4 w 4"/>
                    <a:gd name="T25" fmla="*/ 2 h 5"/>
                    <a:gd name="T26" fmla="*/ 4 w 4"/>
                    <a:gd name="T27" fmla="*/ 1 h 5"/>
                    <a:gd name="T28" fmla="*/ 4 w 4"/>
                    <a:gd name="T29" fmla="*/ 1 h 5"/>
                    <a:gd name="T30" fmla="*/ 4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sp>
            <p:nvSpPr>
              <p:cNvPr id="40175" name="Rectangle 495"/>
              <p:cNvSpPr>
                <a:spLocks noChangeArrowheads="1"/>
              </p:cNvSpPr>
              <p:nvPr/>
            </p:nvSpPr>
            <p:spPr bwMode="auto">
              <a:xfrm>
                <a:off x="1072" y="1517"/>
                <a:ext cx="3882" cy="4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76" name="Group 560"/>
              <p:cNvGrpSpPr>
                <a:grpSpLocks/>
              </p:cNvGrpSpPr>
              <p:nvPr/>
            </p:nvGrpSpPr>
            <p:grpSpPr bwMode="auto">
              <a:xfrm>
                <a:off x="4401" y="1445"/>
                <a:ext cx="446" cy="361"/>
                <a:chOff x="4429" y="2058"/>
                <a:chExt cx="502" cy="477"/>
              </a:xfrm>
            </p:grpSpPr>
            <p:sp>
              <p:nvSpPr>
                <p:cNvPr id="40489" name="Freeform 496"/>
                <p:cNvSpPr>
                  <a:spLocks/>
                </p:cNvSpPr>
                <p:nvPr/>
              </p:nvSpPr>
              <p:spPr bwMode="auto">
                <a:xfrm>
                  <a:off x="4476" y="2060"/>
                  <a:ext cx="376" cy="462"/>
                </a:xfrm>
                <a:custGeom>
                  <a:avLst/>
                  <a:gdLst>
                    <a:gd name="T0" fmla="*/ 184 w 376"/>
                    <a:gd name="T1" fmla="*/ 140 h 462"/>
                    <a:gd name="T2" fmla="*/ 167 w 376"/>
                    <a:gd name="T3" fmla="*/ 135 h 462"/>
                    <a:gd name="T4" fmla="*/ 149 w 376"/>
                    <a:gd name="T5" fmla="*/ 133 h 462"/>
                    <a:gd name="T6" fmla="*/ 132 w 376"/>
                    <a:gd name="T7" fmla="*/ 134 h 462"/>
                    <a:gd name="T8" fmla="*/ 115 w 376"/>
                    <a:gd name="T9" fmla="*/ 136 h 462"/>
                    <a:gd name="T10" fmla="*/ 99 w 376"/>
                    <a:gd name="T11" fmla="*/ 141 h 462"/>
                    <a:gd name="T12" fmla="*/ 85 w 376"/>
                    <a:gd name="T13" fmla="*/ 147 h 462"/>
                    <a:gd name="T14" fmla="*/ 72 w 376"/>
                    <a:gd name="T15" fmla="*/ 154 h 462"/>
                    <a:gd name="T16" fmla="*/ 62 w 376"/>
                    <a:gd name="T17" fmla="*/ 162 h 462"/>
                    <a:gd name="T18" fmla="*/ 54 w 376"/>
                    <a:gd name="T19" fmla="*/ 172 h 462"/>
                    <a:gd name="T20" fmla="*/ 48 w 376"/>
                    <a:gd name="T21" fmla="*/ 182 h 462"/>
                    <a:gd name="T22" fmla="*/ 46 w 376"/>
                    <a:gd name="T23" fmla="*/ 204 h 462"/>
                    <a:gd name="T24" fmla="*/ 38 w 376"/>
                    <a:gd name="T25" fmla="*/ 211 h 462"/>
                    <a:gd name="T26" fmla="*/ 30 w 376"/>
                    <a:gd name="T27" fmla="*/ 218 h 462"/>
                    <a:gd name="T28" fmla="*/ 22 w 376"/>
                    <a:gd name="T29" fmla="*/ 228 h 462"/>
                    <a:gd name="T30" fmla="*/ 14 w 376"/>
                    <a:gd name="T31" fmla="*/ 241 h 462"/>
                    <a:gd name="T32" fmla="*/ 7 w 376"/>
                    <a:gd name="T33" fmla="*/ 257 h 462"/>
                    <a:gd name="T34" fmla="*/ 2 w 376"/>
                    <a:gd name="T35" fmla="*/ 276 h 462"/>
                    <a:gd name="T36" fmla="*/ 0 w 376"/>
                    <a:gd name="T37" fmla="*/ 297 h 462"/>
                    <a:gd name="T38" fmla="*/ 2 w 376"/>
                    <a:gd name="T39" fmla="*/ 322 h 462"/>
                    <a:gd name="T40" fmla="*/ 8 w 376"/>
                    <a:gd name="T41" fmla="*/ 349 h 462"/>
                    <a:gd name="T42" fmla="*/ 227 w 376"/>
                    <a:gd name="T43" fmla="*/ 462 h 462"/>
                    <a:gd name="T44" fmla="*/ 248 w 376"/>
                    <a:gd name="T45" fmla="*/ 461 h 462"/>
                    <a:gd name="T46" fmla="*/ 267 w 376"/>
                    <a:gd name="T47" fmla="*/ 459 h 462"/>
                    <a:gd name="T48" fmla="*/ 284 w 376"/>
                    <a:gd name="T49" fmla="*/ 455 h 462"/>
                    <a:gd name="T50" fmla="*/ 298 w 376"/>
                    <a:gd name="T51" fmla="*/ 452 h 462"/>
                    <a:gd name="T52" fmla="*/ 311 w 376"/>
                    <a:gd name="T53" fmla="*/ 448 h 462"/>
                    <a:gd name="T54" fmla="*/ 322 w 376"/>
                    <a:gd name="T55" fmla="*/ 444 h 462"/>
                    <a:gd name="T56" fmla="*/ 330 w 376"/>
                    <a:gd name="T57" fmla="*/ 441 h 462"/>
                    <a:gd name="T58" fmla="*/ 338 w 376"/>
                    <a:gd name="T59" fmla="*/ 437 h 462"/>
                    <a:gd name="T60" fmla="*/ 342 w 376"/>
                    <a:gd name="T61" fmla="*/ 435 h 462"/>
                    <a:gd name="T62" fmla="*/ 341 w 376"/>
                    <a:gd name="T63" fmla="*/ 403 h 462"/>
                    <a:gd name="T64" fmla="*/ 348 w 376"/>
                    <a:gd name="T65" fmla="*/ 397 h 462"/>
                    <a:gd name="T66" fmla="*/ 354 w 376"/>
                    <a:gd name="T67" fmla="*/ 390 h 462"/>
                    <a:gd name="T68" fmla="*/ 362 w 376"/>
                    <a:gd name="T69" fmla="*/ 381 h 462"/>
                    <a:gd name="T70" fmla="*/ 368 w 376"/>
                    <a:gd name="T71" fmla="*/ 370 h 462"/>
                    <a:gd name="T72" fmla="*/ 373 w 376"/>
                    <a:gd name="T73" fmla="*/ 357 h 462"/>
                    <a:gd name="T74" fmla="*/ 375 w 376"/>
                    <a:gd name="T75" fmla="*/ 342 h 462"/>
                    <a:gd name="T76" fmla="*/ 374 w 376"/>
                    <a:gd name="T77" fmla="*/ 325 h 462"/>
                    <a:gd name="T78" fmla="*/ 369 w 376"/>
                    <a:gd name="T79" fmla="*/ 306 h 462"/>
                    <a:gd name="T80" fmla="*/ 361 w 376"/>
                    <a:gd name="T81" fmla="*/ 288 h 462"/>
                    <a:gd name="T82" fmla="*/ 363 w 376"/>
                    <a:gd name="T83" fmla="*/ 281 h 462"/>
                    <a:gd name="T84" fmla="*/ 367 w 376"/>
                    <a:gd name="T85" fmla="*/ 274 h 462"/>
                    <a:gd name="T86" fmla="*/ 371 w 376"/>
                    <a:gd name="T87" fmla="*/ 265 h 462"/>
                    <a:gd name="T88" fmla="*/ 372 w 376"/>
                    <a:gd name="T89" fmla="*/ 255 h 462"/>
                    <a:gd name="T90" fmla="*/ 369 w 376"/>
                    <a:gd name="T91" fmla="*/ 243 h 462"/>
                    <a:gd name="T92" fmla="*/ 364 w 376"/>
                    <a:gd name="T93" fmla="*/ 235 h 462"/>
                    <a:gd name="T94" fmla="*/ 354 w 376"/>
                    <a:gd name="T95" fmla="*/ 227 h 462"/>
                    <a:gd name="T96" fmla="*/ 348 w 376"/>
                    <a:gd name="T97" fmla="*/ 224 h 462"/>
                    <a:gd name="T98" fmla="*/ 342 w 376"/>
                    <a:gd name="T99" fmla="*/ 222 h 462"/>
                    <a:gd name="T100" fmla="*/ 336 w 376"/>
                    <a:gd name="T101" fmla="*/ 221 h 462"/>
                    <a:gd name="T102" fmla="*/ 326 w 376"/>
                    <a:gd name="T103" fmla="*/ 220 h 462"/>
                    <a:gd name="T104" fmla="*/ 320 w 376"/>
                    <a:gd name="T105" fmla="*/ 220 h 4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6"/>
                    <a:gd name="T160" fmla="*/ 0 h 462"/>
                    <a:gd name="T161" fmla="*/ 376 w 376"/>
                    <a:gd name="T162" fmla="*/ 462 h 4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6" h="462">
                      <a:moveTo>
                        <a:pt x="189" y="5"/>
                      </a:moveTo>
                      <a:lnTo>
                        <a:pt x="209" y="155"/>
                      </a:lnTo>
                      <a:lnTo>
                        <a:pt x="191" y="157"/>
                      </a:lnTo>
                      <a:lnTo>
                        <a:pt x="191" y="142"/>
                      </a:lnTo>
                      <a:lnTo>
                        <a:pt x="187" y="141"/>
                      </a:lnTo>
                      <a:lnTo>
                        <a:pt x="184" y="140"/>
                      </a:lnTo>
                      <a:lnTo>
                        <a:pt x="181" y="139"/>
                      </a:lnTo>
                      <a:lnTo>
                        <a:pt x="179" y="138"/>
                      </a:lnTo>
                      <a:lnTo>
                        <a:pt x="176" y="137"/>
                      </a:lnTo>
                      <a:lnTo>
                        <a:pt x="173" y="136"/>
                      </a:lnTo>
                      <a:lnTo>
                        <a:pt x="169" y="136"/>
                      </a:lnTo>
                      <a:lnTo>
                        <a:pt x="167" y="135"/>
                      </a:lnTo>
                      <a:lnTo>
                        <a:pt x="164" y="135"/>
                      </a:lnTo>
                      <a:lnTo>
                        <a:pt x="161" y="134"/>
                      </a:lnTo>
                      <a:lnTo>
                        <a:pt x="158" y="134"/>
                      </a:lnTo>
                      <a:lnTo>
                        <a:pt x="155" y="134"/>
                      </a:lnTo>
                      <a:lnTo>
                        <a:pt x="152" y="133"/>
                      </a:lnTo>
                      <a:lnTo>
                        <a:pt x="149" y="133"/>
                      </a:lnTo>
                      <a:lnTo>
                        <a:pt x="146" y="133"/>
                      </a:lnTo>
                      <a:lnTo>
                        <a:pt x="143" y="133"/>
                      </a:lnTo>
                      <a:lnTo>
                        <a:pt x="140" y="133"/>
                      </a:lnTo>
                      <a:lnTo>
                        <a:pt x="137" y="133"/>
                      </a:lnTo>
                      <a:lnTo>
                        <a:pt x="134" y="133"/>
                      </a:lnTo>
                      <a:lnTo>
                        <a:pt x="132" y="134"/>
                      </a:lnTo>
                      <a:lnTo>
                        <a:pt x="129" y="134"/>
                      </a:lnTo>
                      <a:lnTo>
                        <a:pt x="126" y="134"/>
                      </a:lnTo>
                      <a:lnTo>
                        <a:pt x="123" y="135"/>
                      </a:lnTo>
                      <a:lnTo>
                        <a:pt x="121" y="135"/>
                      </a:lnTo>
                      <a:lnTo>
                        <a:pt x="118" y="136"/>
                      </a:lnTo>
                      <a:lnTo>
                        <a:pt x="115" y="136"/>
                      </a:lnTo>
                      <a:lnTo>
                        <a:pt x="112" y="137"/>
                      </a:lnTo>
                      <a:lnTo>
                        <a:pt x="110" y="138"/>
                      </a:lnTo>
                      <a:lnTo>
                        <a:pt x="107" y="138"/>
                      </a:lnTo>
                      <a:lnTo>
                        <a:pt x="104" y="139"/>
                      </a:lnTo>
                      <a:lnTo>
                        <a:pt x="102" y="140"/>
                      </a:lnTo>
                      <a:lnTo>
                        <a:pt x="99" y="141"/>
                      </a:lnTo>
                      <a:lnTo>
                        <a:pt x="97" y="142"/>
                      </a:lnTo>
                      <a:lnTo>
                        <a:pt x="94" y="143"/>
                      </a:lnTo>
                      <a:lnTo>
                        <a:pt x="92" y="144"/>
                      </a:lnTo>
                      <a:lnTo>
                        <a:pt x="90" y="145"/>
                      </a:lnTo>
                      <a:lnTo>
                        <a:pt x="87" y="146"/>
                      </a:lnTo>
                      <a:lnTo>
                        <a:pt x="85" y="147"/>
                      </a:lnTo>
                      <a:lnTo>
                        <a:pt x="83" y="148"/>
                      </a:lnTo>
                      <a:lnTo>
                        <a:pt x="81" y="149"/>
                      </a:lnTo>
                      <a:lnTo>
                        <a:pt x="78" y="150"/>
                      </a:lnTo>
                      <a:lnTo>
                        <a:pt x="77" y="152"/>
                      </a:lnTo>
                      <a:lnTo>
                        <a:pt x="74" y="153"/>
                      </a:lnTo>
                      <a:lnTo>
                        <a:pt x="72" y="154"/>
                      </a:lnTo>
                      <a:lnTo>
                        <a:pt x="70" y="155"/>
                      </a:lnTo>
                      <a:lnTo>
                        <a:pt x="69" y="157"/>
                      </a:lnTo>
                      <a:lnTo>
                        <a:pt x="67" y="158"/>
                      </a:lnTo>
                      <a:lnTo>
                        <a:pt x="65" y="160"/>
                      </a:lnTo>
                      <a:lnTo>
                        <a:pt x="64" y="161"/>
                      </a:lnTo>
                      <a:lnTo>
                        <a:pt x="62" y="162"/>
                      </a:lnTo>
                      <a:lnTo>
                        <a:pt x="60" y="164"/>
                      </a:lnTo>
                      <a:lnTo>
                        <a:pt x="59" y="165"/>
                      </a:lnTo>
                      <a:lnTo>
                        <a:pt x="57" y="167"/>
                      </a:lnTo>
                      <a:lnTo>
                        <a:pt x="56" y="168"/>
                      </a:lnTo>
                      <a:lnTo>
                        <a:pt x="55" y="170"/>
                      </a:lnTo>
                      <a:lnTo>
                        <a:pt x="54" y="172"/>
                      </a:lnTo>
                      <a:lnTo>
                        <a:pt x="52" y="173"/>
                      </a:lnTo>
                      <a:lnTo>
                        <a:pt x="51" y="175"/>
                      </a:lnTo>
                      <a:lnTo>
                        <a:pt x="50" y="176"/>
                      </a:lnTo>
                      <a:lnTo>
                        <a:pt x="50" y="178"/>
                      </a:lnTo>
                      <a:lnTo>
                        <a:pt x="49" y="180"/>
                      </a:lnTo>
                      <a:lnTo>
                        <a:pt x="48" y="182"/>
                      </a:lnTo>
                      <a:lnTo>
                        <a:pt x="47" y="183"/>
                      </a:lnTo>
                      <a:lnTo>
                        <a:pt x="47" y="185"/>
                      </a:lnTo>
                      <a:lnTo>
                        <a:pt x="48" y="203"/>
                      </a:lnTo>
                      <a:lnTo>
                        <a:pt x="47" y="203"/>
                      </a:lnTo>
                      <a:lnTo>
                        <a:pt x="46" y="204"/>
                      </a:lnTo>
                      <a:lnTo>
                        <a:pt x="45" y="205"/>
                      </a:lnTo>
                      <a:lnTo>
                        <a:pt x="43" y="206"/>
                      </a:lnTo>
                      <a:lnTo>
                        <a:pt x="41" y="208"/>
                      </a:lnTo>
                      <a:lnTo>
                        <a:pt x="40" y="208"/>
                      </a:lnTo>
                      <a:lnTo>
                        <a:pt x="39" y="209"/>
                      </a:lnTo>
                      <a:lnTo>
                        <a:pt x="38" y="211"/>
                      </a:lnTo>
                      <a:lnTo>
                        <a:pt x="37" y="211"/>
                      </a:lnTo>
                      <a:lnTo>
                        <a:pt x="36" y="213"/>
                      </a:lnTo>
                      <a:lnTo>
                        <a:pt x="34" y="214"/>
                      </a:lnTo>
                      <a:lnTo>
                        <a:pt x="33" y="215"/>
                      </a:lnTo>
                      <a:lnTo>
                        <a:pt x="32" y="216"/>
                      </a:lnTo>
                      <a:lnTo>
                        <a:pt x="30" y="218"/>
                      </a:lnTo>
                      <a:lnTo>
                        <a:pt x="29" y="219"/>
                      </a:lnTo>
                      <a:lnTo>
                        <a:pt x="28" y="221"/>
                      </a:lnTo>
                      <a:lnTo>
                        <a:pt x="26" y="223"/>
                      </a:lnTo>
                      <a:lnTo>
                        <a:pt x="25" y="225"/>
                      </a:lnTo>
                      <a:lnTo>
                        <a:pt x="23" y="226"/>
                      </a:lnTo>
                      <a:lnTo>
                        <a:pt x="22" y="228"/>
                      </a:lnTo>
                      <a:lnTo>
                        <a:pt x="21" y="231"/>
                      </a:lnTo>
                      <a:lnTo>
                        <a:pt x="19" y="232"/>
                      </a:lnTo>
                      <a:lnTo>
                        <a:pt x="18" y="234"/>
                      </a:lnTo>
                      <a:lnTo>
                        <a:pt x="16" y="237"/>
                      </a:lnTo>
                      <a:lnTo>
                        <a:pt x="15" y="239"/>
                      </a:lnTo>
                      <a:lnTo>
                        <a:pt x="14" y="241"/>
                      </a:lnTo>
                      <a:lnTo>
                        <a:pt x="13" y="244"/>
                      </a:lnTo>
                      <a:lnTo>
                        <a:pt x="11" y="246"/>
                      </a:lnTo>
                      <a:lnTo>
                        <a:pt x="10" y="249"/>
                      </a:lnTo>
                      <a:lnTo>
                        <a:pt x="9" y="251"/>
                      </a:lnTo>
                      <a:lnTo>
                        <a:pt x="8" y="254"/>
                      </a:lnTo>
                      <a:lnTo>
                        <a:pt x="7" y="257"/>
                      </a:lnTo>
                      <a:lnTo>
                        <a:pt x="6" y="260"/>
                      </a:lnTo>
                      <a:lnTo>
                        <a:pt x="5" y="263"/>
                      </a:lnTo>
                      <a:lnTo>
                        <a:pt x="4" y="266"/>
                      </a:lnTo>
                      <a:lnTo>
                        <a:pt x="3" y="269"/>
                      </a:lnTo>
                      <a:lnTo>
                        <a:pt x="2" y="273"/>
                      </a:lnTo>
                      <a:lnTo>
                        <a:pt x="2" y="276"/>
                      </a:lnTo>
                      <a:lnTo>
                        <a:pt x="1" y="279"/>
                      </a:lnTo>
                      <a:lnTo>
                        <a:pt x="1" y="283"/>
                      </a:lnTo>
                      <a:lnTo>
                        <a:pt x="0" y="286"/>
                      </a:lnTo>
                      <a:lnTo>
                        <a:pt x="0" y="290"/>
                      </a:lnTo>
                      <a:lnTo>
                        <a:pt x="0" y="294"/>
                      </a:lnTo>
                      <a:lnTo>
                        <a:pt x="0" y="297"/>
                      </a:lnTo>
                      <a:lnTo>
                        <a:pt x="0" y="301"/>
                      </a:lnTo>
                      <a:lnTo>
                        <a:pt x="0" y="305"/>
                      </a:lnTo>
                      <a:lnTo>
                        <a:pt x="0" y="309"/>
                      </a:lnTo>
                      <a:lnTo>
                        <a:pt x="0" y="313"/>
                      </a:lnTo>
                      <a:lnTo>
                        <a:pt x="1" y="317"/>
                      </a:lnTo>
                      <a:lnTo>
                        <a:pt x="2" y="322"/>
                      </a:lnTo>
                      <a:lnTo>
                        <a:pt x="2" y="326"/>
                      </a:lnTo>
                      <a:lnTo>
                        <a:pt x="3" y="330"/>
                      </a:lnTo>
                      <a:lnTo>
                        <a:pt x="4" y="335"/>
                      </a:lnTo>
                      <a:lnTo>
                        <a:pt x="5" y="340"/>
                      </a:lnTo>
                      <a:lnTo>
                        <a:pt x="6" y="344"/>
                      </a:lnTo>
                      <a:lnTo>
                        <a:pt x="8" y="349"/>
                      </a:lnTo>
                      <a:lnTo>
                        <a:pt x="10" y="354"/>
                      </a:lnTo>
                      <a:lnTo>
                        <a:pt x="36" y="376"/>
                      </a:lnTo>
                      <a:lnTo>
                        <a:pt x="28" y="438"/>
                      </a:lnTo>
                      <a:lnTo>
                        <a:pt x="219" y="462"/>
                      </a:lnTo>
                      <a:lnTo>
                        <a:pt x="223" y="462"/>
                      </a:lnTo>
                      <a:lnTo>
                        <a:pt x="227" y="462"/>
                      </a:lnTo>
                      <a:lnTo>
                        <a:pt x="230" y="462"/>
                      </a:lnTo>
                      <a:lnTo>
                        <a:pt x="234" y="462"/>
                      </a:lnTo>
                      <a:lnTo>
                        <a:pt x="238" y="462"/>
                      </a:lnTo>
                      <a:lnTo>
                        <a:pt x="241" y="461"/>
                      </a:lnTo>
                      <a:lnTo>
                        <a:pt x="244" y="461"/>
                      </a:lnTo>
                      <a:lnTo>
                        <a:pt x="248" y="461"/>
                      </a:lnTo>
                      <a:lnTo>
                        <a:pt x="251" y="460"/>
                      </a:lnTo>
                      <a:lnTo>
                        <a:pt x="254" y="460"/>
                      </a:lnTo>
                      <a:lnTo>
                        <a:pt x="257" y="459"/>
                      </a:lnTo>
                      <a:lnTo>
                        <a:pt x="261" y="459"/>
                      </a:lnTo>
                      <a:lnTo>
                        <a:pt x="264" y="459"/>
                      </a:lnTo>
                      <a:lnTo>
                        <a:pt x="267" y="459"/>
                      </a:lnTo>
                      <a:lnTo>
                        <a:pt x="270" y="458"/>
                      </a:lnTo>
                      <a:lnTo>
                        <a:pt x="273" y="458"/>
                      </a:lnTo>
                      <a:lnTo>
                        <a:pt x="276" y="457"/>
                      </a:lnTo>
                      <a:lnTo>
                        <a:pt x="279" y="456"/>
                      </a:lnTo>
                      <a:lnTo>
                        <a:pt x="281" y="456"/>
                      </a:lnTo>
                      <a:lnTo>
                        <a:pt x="284" y="455"/>
                      </a:lnTo>
                      <a:lnTo>
                        <a:pt x="287" y="455"/>
                      </a:lnTo>
                      <a:lnTo>
                        <a:pt x="289" y="454"/>
                      </a:lnTo>
                      <a:lnTo>
                        <a:pt x="292" y="453"/>
                      </a:lnTo>
                      <a:lnTo>
                        <a:pt x="294" y="453"/>
                      </a:lnTo>
                      <a:lnTo>
                        <a:pt x="296" y="453"/>
                      </a:lnTo>
                      <a:lnTo>
                        <a:pt x="298" y="452"/>
                      </a:lnTo>
                      <a:lnTo>
                        <a:pt x="301" y="451"/>
                      </a:lnTo>
                      <a:lnTo>
                        <a:pt x="303" y="450"/>
                      </a:lnTo>
                      <a:lnTo>
                        <a:pt x="305" y="450"/>
                      </a:lnTo>
                      <a:lnTo>
                        <a:pt x="307" y="450"/>
                      </a:lnTo>
                      <a:lnTo>
                        <a:pt x="309" y="449"/>
                      </a:lnTo>
                      <a:lnTo>
                        <a:pt x="311" y="448"/>
                      </a:lnTo>
                      <a:lnTo>
                        <a:pt x="313" y="447"/>
                      </a:lnTo>
                      <a:lnTo>
                        <a:pt x="315" y="447"/>
                      </a:lnTo>
                      <a:lnTo>
                        <a:pt x="317" y="446"/>
                      </a:lnTo>
                      <a:lnTo>
                        <a:pt x="318" y="446"/>
                      </a:lnTo>
                      <a:lnTo>
                        <a:pt x="320" y="445"/>
                      </a:lnTo>
                      <a:lnTo>
                        <a:pt x="322" y="444"/>
                      </a:lnTo>
                      <a:lnTo>
                        <a:pt x="323" y="444"/>
                      </a:lnTo>
                      <a:lnTo>
                        <a:pt x="325" y="443"/>
                      </a:lnTo>
                      <a:lnTo>
                        <a:pt x="326" y="442"/>
                      </a:lnTo>
                      <a:lnTo>
                        <a:pt x="327" y="442"/>
                      </a:lnTo>
                      <a:lnTo>
                        <a:pt x="329" y="441"/>
                      </a:lnTo>
                      <a:lnTo>
                        <a:pt x="330" y="441"/>
                      </a:lnTo>
                      <a:lnTo>
                        <a:pt x="331" y="440"/>
                      </a:lnTo>
                      <a:lnTo>
                        <a:pt x="332" y="439"/>
                      </a:lnTo>
                      <a:lnTo>
                        <a:pt x="333" y="439"/>
                      </a:lnTo>
                      <a:lnTo>
                        <a:pt x="334" y="439"/>
                      </a:lnTo>
                      <a:lnTo>
                        <a:pt x="336" y="438"/>
                      </a:lnTo>
                      <a:lnTo>
                        <a:pt x="338" y="437"/>
                      </a:lnTo>
                      <a:lnTo>
                        <a:pt x="339" y="436"/>
                      </a:lnTo>
                      <a:lnTo>
                        <a:pt x="340" y="436"/>
                      </a:lnTo>
                      <a:lnTo>
                        <a:pt x="341" y="435"/>
                      </a:lnTo>
                      <a:lnTo>
                        <a:pt x="342" y="435"/>
                      </a:lnTo>
                      <a:lnTo>
                        <a:pt x="337" y="406"/>
                      </a:lnTo>
                      <a:lnTo>
                        <a:pt x="338" y="405"/>
                      </a:lnTo>
                      <a:lnTo>
                        <a:pt x="339" y="404"/>
                      </a:lnTo>
                      <a:lnTo>
                        <a:pt x="341" y="403"/>
                      </a:lnTo>
                      <a:lnTo>
                        <a:pt x="342" y="402"/>
                      </a:lnTo>
                      <a:lnTo>
                        <a:pt x="343" y="401"/>
                      </a:lnTo>
                      <a:lnTo>
                        <a:pt x="344" y="400"/>
                      </a:lnTo>
                      <a:lnTo>
                        <a:pt x="345" y="399"/>
                      </a:lnTo>
                      <a:lnTo>
                        <a:pt x="347" y="398"/>
                      </a:lnTo>
                      <a:lnTo>
                        <a:pt x="348" y="397"/>
                      </a:lnTo>
                      <a:lnTo>
                        <a:pt x="349" y="396"/>
                      </a:lnTo>
                      <a:lnTo>
                        <a:pt x="350" y="395"/>
                      </a:lnTo>
                      <a:lnTo>
                        <a:pt x="351" y="394"/>
                      </a:lnTo>
                      <a:lnTo>
                        <a:pt x="352" y="393"/>
                      </a:lnTo>
                      <a:lnTo>
                        <a:pt x="353" y="392"/>
                      </a:lnTo>
                      <a:lnTo>
                        <a:pt x="354" y="390"/>
                      </a:lnTo>
                      <a:lnTo>
                        <a:pt x="356" y="389"/>
                      </a:lnTo>
                      <a:lnTo>
                        <a:pt x="357" y="387"/>
                      </a:lnTo>
                      <a:lnTo>
                        <a:pt x="358" y="386"/>
                      </a:lnTo>
                      <a:lnTo>
                        <a:pt x="359" y="384"/>
                      </a:lnTo>
                      <a:lnTo>
                        <a:pt x="361" y="383"/>
                      </a:lnTo>
                      <a:lnTo>
                        <a:pt x="362" y="381"/>
                      </a:lnTo>
                      <a:lnTo>
                        <a:pt x="363" y="380"/>
                      </a:lnTo>
                      <a:lnTo>
                        <a:pt x="364" y="378"/>
                      </a:lnTo>
                      <a:lnTo>
                        <a:pt x="365" y="376"/>
                      </a:lnTo>
                      <a:lnTo>
                        <a:pt x="366" y="374"/>
                      </a:lnTo>
                      <a:lnTo>
                        <a:pt x="367" y="372"/>
                      </a:lnTo>
                      <a:lnTo>
                        <a:pt x="368" y="370"/>
                      </a:lnTo>
                      <a:lnTo>
                        <a:pt x="369" y="368"/>
                      </a:lnTo>
                      <a:lnTo>
                        <a:pt x="370" y="366"/>
                      </a:lnTo>
                      <a:lnTo>
                        <a:pt x="371" y="364"/>
                      </a:lnTo>
                      <a:lnTo>
                        <a:pt x="372" y="362"/>
                      </a:lnTo>
                      <a:lnTo>
                        <a:pt x="373" y="359"/>
                      </a:lnTo>
                      <a:lnTo>
                        <a:pt x="373" y="357"/>
                      </a:lnTo>
                      <a:lnTo>
                        <a:pt x="374" y="355"/>
                      </a:lnTo>
                      <a:lnTo>
                        <a:pt x="374" y="352"/>
                      </a:lnTo>
                      <a:lnTo>
                        <a:pt x="375" y="350"/>
                      </a:lnTo>
                      <a:lnTo>
                        <a:pt x="375" y="347"/>
                      </a:lnTo>
                      <a:lnTo>
                        <a:pt x="375" y="344"/>
                      </a:lnTo>
                      <a:lnTo>
                        <a:pt x="375" y="342"/>
                      </a:lnTo>
                      <a:lnTo>
                        <a:pt x="376" y="339"/>
                      </a:lnTo>
                      <a:lnTo>
                        <a:pt x="376" y="337"/>
                      </a:lnTo>
                      <a:lnTo>
                        <a:pt x="375" y="334"/>
                      </a:lnTo>
                      <a:lnTo>
                        <a:pt x="375" y="331"/>
                      </a:lnTo>
                      <a:lnTo>
                        <a:pt x="375" y="328"/>
                      </a:lnTo>
                      <a:lnTo>
                        <a:pt x="374" y="325"/>
                      </a:lnTo>
                      <a:lnTo>
                        <a:pt x="374" y="322"/>
                      </a:lnTo>
                      <a:lnTo>
                        <a:pt x="373" y="319"/>
                      </a:lnTo>
                      <a:lnTo>
                        <a:pt x="372" y="316"/>
                      </a:lnTo>
                      <a:lnTo>
                        <a:pt x="371" y="312"/>
                      </a:lnTo>
                      <a:lnTo>
                        <a:pt x="370" y="309"/>
                      </a:lnTo>
                      <a:lnTo>
                        <a:pt x="369" y="306"/>
                      </a:lnTo>
                      <a:lnTo>
                        <a:pt x="368" y="303"/>
                      </a:lnTo>
                      <a:lnTo>
                        <a:pt x="366" y="299"/>
                      </a:lnTo>
                      <a:lnTo>
                        <a:pt x="365" y="296"/>
                      </a:lnTo>
                      <a:lnTo>
                        <a:pt x="363" y="292"/>
                      </a:lnTo>
                      <a:lnTo>
                        <a:pt x="361" y="289"/>
                      </a:lnTo>
                      <a:lnTo>
                        <a:pt x="361" y="288"/>
                      </a:lnTo>
                      <a:lnTo>
                        <a:pt x="361" y="287"/>
                      </a:lnTo>
                      <a:lnTo>
                        <a:pt x="361" y="286"/>
                      </a:lnTo>
                      <a:lnTo>
                        <a:pt x="362" y="285"/>
                      </a:lnTo>
                      <a:lnTo>
                        <a:pt x="362" y="283"/>
                      </a:lnTo>
                      <a:lnTo>
                        <a:pt x="362" y="282"/>
                      </a:lnTo>
                      <a:lnTo>
                        <a:pt x="363" y="281"/>
                      </a:lnTo>
                      <a:lnTo>
                        <a:pt x="364" y="280"/>
                      </a:lnTo>
                      <a:lnTo>
                        <a:pt x="364" y="279"/>
                      </a:lnTo>
                      <a:lnTo>
                        <a:pt x="365" y="277"/>
                      </a:lnTo>
                      <a:lnTo>
                        <a:pt x="365" y="276"/>
                      </a:lnTo>
                      <a:lnTo>
                        <a:pt x="366" y="275"/>
                      </a:lnTo>
                      <a:lnTo>
                        <a:pt x="367" y="274"/>
                      </a:lnTo>
                      <a:lnTo>
                        <a:pt x="368" y="272"/>
                      </a:lnTo>
                      <a:lnTo>
                        <a:pt x="368" y="271"/>
                      </a:lnTo>
                      <a:lnTo>
                        <a:pt x="369" y="270"/>
                      </a:lnTo>
                      <a:lnTo>
                        <a:pt x="370" y="268"/>
                      </a:lnTo>
                      <a:lnTo>
                        <a:pt x="370" y="266"/>
                      </a:lnTo>
                      <a:lnTo>
                        <a:pt x="371" y="265"/>
                      </a:lnTo>
                      <a:lnTo>
                        <a:pt x="371" y="263"/>
                      </a:lnTo>
                      <a:lnTo>
                        <a:pt x="372" y="262"/>
                      </a:lnTo>
                      <a:lnTo>
                        <a:pt x="372" y="260"/>
                      </a:lnTo>
                      <a:lnTo>
                        <a:pt x="372" y="258"/>
                      </a:lnTo>
                      <a:lnTo>
                        <a:pt x="373" y="257"/>
                      </a:lnTo>
                      <a:lnTo>
                        <a:pt x="372" y="255"/>
                      </a:lnTo>
                      <a:lnTo>
                        <a:pt x="372" y="253"/>
                      </a:lnTo>
                      <a:lnTo>
                        <a:pt x="372" y="251"/>
                      </a:lnTo>
                      <a:lnTo>
                        <a:pt x="372" y="249"/>
                      </a:lnTo>
                      <a:lnTo>
                        <a:pt x="371" y="247"/>
                      </a:lnTo>
                      <a:lnTo>
                        <a:pt x="370" y="245"/>
                      </a:lnTo>
                      <a:lnTo>
                        <a:pt x="369" y="243"/>
                      </a:lnTo>
                      <a:lnTo>
                        <a:pt x="368" y="241"/>
                      </a:lnTo>
                      <a:lnTo>
                        <a:pt x="368" y="240"/>
                      </a:lnTo>
                      <a:lnTo>
                        <a:pt x="367" y="239"/>
                      </a:lnTo>
                      <a:lnTo>
                        <a:pt x="366" y="237"/>
                      </a:lnTo>
                      <a:lnTo>
                        <a:pt x="365" y="237"/>
                      </a:lnTo>
                      <a:lnTo>
                        <a:pt x="364" y="235"/>
                      </a:lnTo>
                      <a:lnTo>
                        <a:pt x="362" y="233"/>
                      </a:lnTo>
                      <a:lnTo>
                        <a:pt x="360" y="231"/>
                      </a:lnTo>
                      <a:lnTo>
                        <a:pt x="358" y="230"/>
                      </a:lnTo>
                      <a:lnTo>
                        <a:pt x="357" y="229"/>
                      </a:lnTo>
                      <a:lnTo>
                        <a:pt x="355" y="228"/>
                      </a:lnTo>
                      <a:lnTo>
                        <a:pt x="354" y="227"/>
                      </a:lnTo>
                      <a:lnTo>
                        <a:pt x="353" y="227"/>
                      </a:lnTo>
                      <a:lnTo>
                        <a:pt x="352" y="226"/>
                      </a:lnTo>
                      <a:lnTo>
                        <a:pt x="351" y="225"/>
                      </a:lnTo>
                      <a:lnTo>
                        <a:pt x="350" y="225"/>
                      </a:lnTo>
                      <a:lnTo>
                        <a:pt x="349" y="225"/>
                      </a:lnTo>
                      <a:lnTo>
                        <a:pt x="348" y="224"/>
                      </a:lnTo>
                      <a:lnTo>
                        <a:pt x="347" y="224"/>
                      </a:lnTo>
                      <a:lnTo>
                        <a:pt x="346" y="223"/>
                      </a:lnTo>
                      <a:lnTo>
                        <a:pt x="345" y="223"/>
                      </a:lnTo>
                      <a:lnTo>
                        <a:pt x="344" y="223"/>
                      </a:lnTo>
                      <a:lnTo>
                        <a:pt x="343" y="222"/>
                      </a:lnTo>
                      <a:lnTo>
                        <a:pt x="342" y="222"/>
                      </a:lnTo>
                      <a:lnTo>
                        <a:pt x="341" y="222"/>
                      </a:lnTo>
                      <a:lnTo>
                        <a:pt x="340" y="222"/>
                      </a:lnTo>
                      <a:lnTo>
                        <a:pt x="339" y="222"/>
                      </a:lnTo>
                      <a:lnTo>
                        <a:pt x="338" y="221"/>
                      </a:lnTo>
                      <a:lnTo>
                        <a:pt x="337" y="221"/>
                      </a:lnTo>
                      <a:lnTo>
                        <a:pt x="336" y="221"/>
                      </a:lnTo>
                      <a:lnTo>
                        <a:pt x="335" y="221"/>
                      </a:lnTo>
                      <a:lnTo>
                        <a:pt x="333" y="221"/>
                      </a:lnTo>
                      <a:lnTo>
                        <a:pt x="331" y="220"/>
                      </a:lnTo>
                      <a:lnTo>
                        <a:pt x="330" y="220"/>
                      </a:lnTo>
                      <a:lnTo>
                        <a:pt x="328" y="220"/>
                      </a:lnTo>
                      <a:lnTo>
                        <a:pt x="326" y="220"/>
                      </a:lnTo>
                      <a:lnTo>
                        <a:pt x="325" y="220"/>
                      </a:lnTo>
                      <a:lnTo>
                        <a:pt x="324" y="220"/>
                      </a:lnTo>
                      <a:lnTo>
                        <a:pt x="323" y="220"/>
                      </a:lnTo>
                      <a:lnTo>
                        <a:pt x="322" y="220"/>
                      </a:lnTo>
                      <a:lnTo>
                        <a:pt x="321" y="220"/>
                      </a:lnTo>
                      <a:lnTo>
                        <a:pt x="320" y="220"/>
                      </a:lnTo>
                      <a:lnTo>
                        <a:pt x="335" y="0"/>
                      </a:lnTo>
                      <a:lnTo>
                        <a:pt x="1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0" name="Freeform 497"/>
                <p:cNvSpPr>
                  <a:spLocks/>
                </p:cNvSpPr>
                <p:nvPr/>
              </p:nvSpPr>
              <p:spPr bwMode="auto">
                <a:xfrm>
                  <a:off x="4700" y="2076"/>
                  <a:ext cx="85" cy="82"/>
                </a:xfrm>
                <a:custGeom>
                  <a:avLst/>
                  <a:gdLst>
                    <a:gd name="T0" fmla="*/ 50 w 85"/>
                    <a:gd name="T1" fmla="*/ 82 h 82"/>
                    <a:gd name="T2" fmla="*/ 0 w 85"/>
                    <a:gd name="T3" fmla="*/ 72 h 82"/>
                    <a:gd name="T4" fmla="*/ 4 w 85"/>
                    <a:gd name="T5" fmla="*/ 5 h 82"/>
                    <a:gd name="T6" fmla="*/ 84 w 85"/>
                    <a:gd name="T7" fmla="*/ 0 h 82"/>
                    <a:gd name="T8" fmla="*/ 85 w 85"/>
                    <a:gd name="T9" fmla="*/ 67 h 82"/>
                    <a:gd name="T10" fmla="*/ 50 w 85"/>
                    <a:gd name="T11" fmla="*/ 82 h 82"/>
                    <a:gd name="T12" fmla="*/ 50 w 85"/>
                    <a:gd name="T13" fmla="*/ 82 h 82"/>
                    <a:gd name="T14" fmla="*/ 0 60000 65536"/>
                    <a:gd name="T15" fmla="*/ 0 60000 65536"/>
                    <a:gd name="T16" fmla="*/ 0 60000 65536"/>
                    <a:gd name="T17" fmla="*/ 0 60000 65536"/>
                    <a:gd name="T18" fmla="*/ 0 60000 65536"/>
                    <a:gd name="T19" fmla="*/ 0 60000 65536"/>
                    <a:gd name="T20" fmla="*/ 0 60000 65536"/>
                    <a:gd name="T21" fmla="*/ 0 w 85"/>
                    <a:gd name="T22" fmla="*/ 0 h 82"/>
                    <a:gd name="T23" fmla="*/ 85 w 85"/>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82">
                      <a:moveTo>
                        <a:pt x="50" y="82"/>
                      </a:moveTo>
                      <a:lnTo>
                        <a:pt x="0" y="72"/>
                      </a:lnTo>
                      <a:lnTo>
                        <a:pt x="4" y="5"/>
                      </a:lnTo>
                      <a:lnTo>
                        <a:pt x="84" y="0"/>
                      </a:lnTo>
                      <a:lnTo>
                        <a:pt x="85" y="67"/>
                      </a:lnTo>
                      <a:lnTo>
                        <a:pt x="50" y="8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1" name="Freeform 498"/>
                <p:cNvSpPr>
                  <a:spLocks/>
                </p:cNvSpPr>
                <p:nvPr/>
              </p:nvSpPr>
              <p:spPr bwMode="auto">
                <a:xfrm>
                  <a:off x="4538" y="2209"/>
                  <a:ext cx="161" cy="106"/>
                </a:xfrm>
                <a:custGeom>
                  <a:avLst/>
                  <a:gdLst>
                    <a:gd name="T0" fmla="*/ 161 w 161"/>
                    <a:gd name="T1" fmla="*/ 82 h 106"/>
                    <a:gd name="T2" fmla="*/ 156 w 161"/>
                    <a:gd name="T3" fmla="*/ 84 h 106"/>
                    <a:gd name="T4" fmla="*/ 151 w 161"/>
                    <a:gd name="T5" fmla="*/ 85 h 106"/>
                    <a:gd name="T6" fmla="*/ 146 w 161"/>
                    <a:gd name="T7" fmla="*/ 87 h 106"/>
                    <a:gd name="T8" fmla="*/ 140 w 161"/>
                    <a:gd name="T9" fmla="*/ 89 h 106"/>
                    <a:gd name="T10" fmla="*/ 133 w 161"/>
                    <a:gd name="T11" fmla="*/ 92 h 106"/>
                    <a:gd name="T12" fmla="*/ 125 w 161"/>
                    <a:gd name="T13" fmla="*/ 94 h 106"/>
                    <a:gd name="T14" fmla="*/ 118 w 161"/>
                    <a:gd name="T15" fmla="*/ 96 h 106"/>
                    <a:gd name="T16" fmla="*/ 111 w 161"/>
                    <a:gd name="T17" fmla="*/ 99 h 106"/>
                    <a:gd name="T18" fmla="*/ 103 w 161"/>
                    <a:gd name="T19" fmla="*/ 101 h 106"/>
                    <a:gd name="T20" fmla="*/ 97 w 161"/>
                    <a:gd name="T21" fmla="*/ 103 h 106"/>
                    <a:gd name="T22" fmla="*/ 91 w 161"/>
                    <a:gd name="T23" fmla="*/ 105 h 106"/>
                    <a:gd name="T24" fmla="*/ 86 w 161"/>
                    <a:gd name="T25" fmla="*/ 105 h 106"/>
                    <a:gd name="T26" fmla="*/ 81 w 161"/>
                    <a:gd name="T27" fmla="*/ 106 h 106"/>
                    <a:gd name="T28" fmla="*/ 80 w 161"/>
                    <a:gd name="T29" fmla="*/ 105 h 106"/>
                    <a:gd name="T30" fmla="*/ 74 w 161"/>
                    <a:gd name="T31" fmla="*/ 100 h 106"/>
                    <a:gd name="T32" fmla="*/ 68 w 161"/>
                    <a:gd name="T33" fmla="*/ 94 h 106"/>
                    <a:gd name="T34" fmla="*/ 64 w 161"/>
                    <a:gd name="T35" fmla="*/ 90 h 106"/>
                    <a:gd name="T36" fmla="*/ 59 w 161"/>
                    <a:gd name="T37" fmla="*/ 86 h 106"/>
                    <a:gd name="T38" fmla="*/ 54 w 161"/>
                    <a:gd name="T39" fmla="*/ 82 h 106"/>
                    <a:gd name="T40" fmla="*/ 49 w 161"/>
                    <a:gd name="T41" fmla="*/ 78 h 106"/>
                    <a:gd name="T42" fmla="*/ 44 w 161"/>
                    <a:gd name="T43" fmla="*/ 73 h 106"/>
                    <a:gd name="T44" fmla="*/ 39 w 161"/>
                    <a:gd name="T45" fmla="*/ 69 h 106"/>
                    <a:gd name="T46" fmla="*/ 35 w 161"/>
                    <a:gd name="T47" fmla="*/ 65 h 106"/>
                    <a:gd name="T48" fmla="*/ 31 w 161"/>
                    <a:gd name="T49" fmla="*/ 62 h 106"/>
                    <a:gd name="T50" fmla="*/ 27 w 161"/>
                    <a:gd name="T51" fmla="*/ 59 h 106"/>
                    <a:gd name="T52" fmla="*/ 23 w 161"/>
                    <a:gd name="T53" fmla="*/ 56 h 106"/>
                    <a:gd name="T54" fmla="*/ 18 w 161"/>
                    <a:gd name="T55" fmla="*/ 54 h 106"/>
                    <a:gd name="T56" fmla="*/ 13 w 161"/>
                    <a:gd name="T57" fmla="*/ 51 h 106"/>
                    <a:gd name="T58" fmla="*/ 9 w 161"/>
                    <a:gd name="T59" fmla="*/ 48 h 106"/>
                    <a:gd name="T60" fmla="*/ 5 w 161"/>
                    <a:gd name="T61" fmla="*/ 44 h 106"/>
                    <a:gd name="T62" fmla="*/ 1 w 161"/>
                    <a:gd name="T63" fmla="*/ 36 h 106"/>
                    <a:gd name="T64" fmla="*/ 0 w 161"/>
                    <a:gd name="T65" fmla="*/ 29 h 106"/>
                    <a:gd name="T66" fmla="*/ 2 w 161"/>
                    <a:gd name="T67" fmla="*/ 24 h 106"/>
                    <a:gd name="T68" fmla="*/ 6 w 161"/>
                    <a:gd name="T69" fmla="*/ 17 h 106"/>
                    <a:gd name="T70" fmla="*/ 10 w 161"/>
                    <a:gd name="T71" fmla="*/ 13 h 106"/>
                    <a:gd name="T72" fmla="*/ 15 w 161"/>
                    <a:gd name="T73" fmla="*/ 10 h 106"/>
                    <a:gd name="T74" fmla="*/ 21 w 161"/>
                    <a:gd name="T75" fmla="*/ 7 h 106"/>
                    <a:gd name="T76" fmla="*/ 29 w 161"/>
                    <a:gd name="T77" fmla="*/ 5 h 106"/>
                    <a:gd name="T78" fmla="*/ 41 w 161"/>
                    <a:gd name="T79" fmla="*/ 3 h 106"/>
                    <a:gd name="T80" fmla="*/ 57 w 161"/>
                    <a:gd name="T81" fmla="*/ 1 h 106"/>
                    <a:gd name="T82" fmla="*/ 72 w 161"/>
                    <a:gd name="T83" fmla="*/ 0 h 106"/>
                    <a:gd name="T84" fmla="*/ 84 w 161"/>
                    <a:gd name="T85" fmla="*/ 1 h 106"/>
                    <a:gd name="T86" fmla="*/ 94 w 161"/>
                    <a:gd name="T87" fmla="*/ 2 h 106"/>
                    <a:gd name="T88" fmla="*/ 102 w 161"/>
                    <a:gd name="T89" fmla="*/ 4 h 106"/>
                    <a:gd name="T90" fmla="*/ 109 w 161"/>
                    <a:gd name="T91" fmla="*/ 7 h 106"/>
                    <a:gd name="T92" fmla="*/ 114 w 161"/>
                    <a:gd name="T93" fmla="*/ 11 h 106"/>
                    <a:gd name="T94" fmla="*/ 118 w 161"/>
                    <a:gd name="T95" fmla="*/ 15 h 106"/>
                    <a:gd name="T96" fmla="*/ 122 w 161"/>
                    <a:gd name="T97" fmla="*/ 24 h 106"/>
                    <a:gd name="T98" fmla="*/ 123 w 161"/>
                    <a:gd name="T99" fmla="*/ 30 h 106"/>
                    <a:gd name="T100" fmla="*/ 122 w 161"/>
                    <a:gd name="T101" fmla="*/ 36 h 1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1"/>
                    <a:gd name="T154" fmla="*/ 0 h 106"/>
                    <a:gd name="T155" fmla="*/ 161 w 161"/>
                    <a:gd name="T156" fmla="*/ 106 h 1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1" h="106">
                      <a:moveTo>
                        <a:pt x="122" y="36"/>
                      </a:moveTo>
                      <a:lnTo>
                        <a:pt x="161" y="82"/>
                      </a:lnTo>
                      <a:lnTo>
                        <a:pt x="160" y="82"/>
                      </a:lnTo>
                      <a:lnTo>
                        <a:pt x="158" y="83"/>
                      </a:lnTo>
                      <a:lnTo>
                        <a:pt x="157" y="83"/>
                      </a:lnTo>
                      <a:lnTo>
                        <a:pt x="156" y="84"/>
                      </a:lnTo>
                      <a:lnTo>
                        <a:pt x="155" y="84"/>
                      </a:lnTo>
                      <a:lnTo>
                        <a:pt x="154" y="84"/>
                      </a:lnTo>
                      <a:lnTo>
                        <a:pt x="153" y="85"/>
                      </a:lnTo>
                      <a:lnTo>
                        <a:pt x="151" y="85"/>
                      </a:lnTo>
                      <a:lnTo>
                        <a:pt x="150" y="85"/>
                      </a:lnTo>
                      <a:lnTo>
                        <a:pt x="149" y="86"/>
                      </a:lnTo>
                      <a:lnTo>
                        <a:pt x="148" y="87"/>
                      </a:lnTo>
                      <a:lnTo>
                        <a:pt x="146" y="87"/>
                      </a:lnTo>
                      <a:lnTo>
                        <a:pt x="145" y="88"/>
                      </a:lnTo>
                      <a:lnTo>
                        <a:pt x="143" y="88"/>
                      </a:lnTo>
                      <a:lnTo>
                        <a:pt x="141" y="89"/>
                      </a:lnTo>
                      <a:lnTo>
                        <a:pt x="140" y="89"/>
                      </a:lnTo>
                      <a:lnTo>
                        <a:pt x="138" y="90"/>
                      </a:lnTo>
                      <a:lnTo>
                        <a:pt x="136" y="90"/>
                      </a:lnTo>
                      <a:lnTo>
                        <a:pt x="134" y="91"/>
                      </a:lnTo>
                      <a:lnTo>
                        <a:pt x="133" y="92"/>
                      </a:lnTo>
                      <a:lnTo>
                        <a:pt x="131" y="92"/>
                      </a:lnTo>
                      <a:lnTo>
                        <a:pt x="129" y="93"/>
                      </a:lnTo>
                      <a:lnTo>
                        <a:pt x="127" y="93"/>
                      </a:lnTo>
                      <a:lnTo>
                        <a:pt x="125" y="94"/>
                      </a:lnTo>
                      <a:lnTo>
                        <a:pt x="124" y="95"/>
                      </a:lnTo>
                      <a:lnTo>
                        <a:pt x="122" y="95"/>
                      </a:lnTo>
                      <a:lnTo>
                        <a:pt x="120" y="96"/>
                      </a:lnTo>
                      <a:lnTo>
                        <a:pt x="118" y="96"/>
                      </a:lnTo>
                      <a:lnTo>
                        <a:pt x="116" y="97"/>
                      </a:lnTo>
                      <a:lnTo>
                        <a:pt x="114" y="98"/>
                      </a:lnTo>
                      <a:lnTo>
                        <a:pt x="112" y="98"/>
                      </a:lnTo>
                      <a:lnTo>
                        <a:pt x="111" y="99"/>
                      </a:lnTo>
                      <a:lnTo>
                        <a:pt x="109" y="99"/>
                      </a:lnTo>
                      <a:lnTo>
                        <a:pt x="107" y="100"/>
                      </a:lnTo>
                      <a:lnTo>
                        <a:pt x="105" y="100"/>
                      </a:lnTo>
                      <a:lnTo>
                        <a:pt x="103" y="101"/>
                      </a:lnTo>
                      <a:lnTo>
                        <a:pt x="102" y="101"/>
                      </a:lnTo>
                      <a:lnTo>
                        <a:pt x="100" y="102"/>
                      </a:lnTo>
                      <a:lnTo>
                        <a:pt x="98" y="102"/>
                      </a:lnTo>
                      <a:lnTo>
                        <a:pt x="97" y="103"/>
                      </a:lnTo>
                      <a:lnTo>
                        <a:pt x="95" y="103"/>
                      </a:lnTo>
                      <a:lnTo>
                        <a:pt x="94" y="104"/>
                      </a:lnTo>
                      <a:lnTo>
                        <a:pt x="93" y="104"/>
                      </a:lnTo>
                      <a:lnTo>
                        <a:pt x="91" y="105"/>
                      </a:lnTo>
                      <a:lnTo>
                        <a:pt x="89" y="105"/>
                      </a:lnTo>
                      <a:lnTo>
                        <a:pt x="87" y="105"/>
                      </a:lnTo>
                      <a:lnTo>
                        <a:pt x="86" y="105"/>
                      </a:lnTo>
                      <a:lnTo>
                        <a:pt x="85" y="106"/>
                      </a:lnTo>
                      <a:lnTo>
                        <a:pt x="83" y="106"/>
                      </a:lnTo>
                      <a:lnTo>
                        <a:pt x="81" y="106"/>
                      </a:lnTo>
                      <a:lnTo>
                        <a:pt x="80" y="105"/>
                      </a:lnTo>
                      <a:lnTo>
                        <a:pt x="78" y="104"/>
                      </a:lnTo>
                      <a:lnTo>
                        <a:pt x="77" y="102"/>
                      </a:lnTo>
                      <a:lnTo>
                        <a:pt x="76" y="101"/>
                      </a:lnTo>
                      <a:lnTo>
                        <a:pt x="74" y="100"/>
                      </a:lnTo>
                      <a:lnTo>
                        <a:pt x="73" y="98"/>
                      </a:lnTo>
                      <a:lnTo>
                        <a:pt x="71" y="96"/>
                      </a:lnTo>
                      <a:lnTo>
                        <a:pt x="70" y="95"/>
                      </a:lnTo>
                      <a:lnTo>
                        <a:pt x="68" y="94"/>
                      </a:lnTo>
                      <a:lnTo>
                        <a:pt x="67" y="93"/>
                      </a:lnTo>
                      <a:lnTo>
                        <a:pt x="67" y="92"/>
                      </a:lnTo>
                      <a:lnTo>
                        <a:pt x="65" y="91"/>
                      </a:lnTo>
                      <a:lnTo>
                        <a:pt x="64" y="90"/>
                      </a:lnTo>
                      <a:lnTo>
                        <a:pt x="63" y="90"/>
                      </a:lnTo>
                      <a:lnTo>
                        <a:pt x="62" y="88"/>
                      </a:lnTo>
                      <a:lnTo>
                        <a:pt x="60" y="88"/>
                      </a:lnTo>
                      <a:lnTo>
                        <a:pt x="59" y="86"/>
                      </a:lnTo>
                      <a:lnTo>
                        <a:pt x="58" y="85"/>
                      </a:lnTo>
                      <a:lnTo>
                        <a:pt x="57" y="84"/>
                      </a:lnTo>
                      <a:lnTo>
                        <a:pt x="55" y="83"/>
                      </a:lnTo>
                      <a:lnTo>
                        <a:pt x="54" y="82"/>
                      </a:lnTo>
                      <a:lnTo>
                        <a:pt x="53" y="81"/>
                      </a:lnTo>
                      <a:lnTo>
                        <a:pt x="52" y="80"/>
                      </a:lnTo>
                      <a:lnTo>
                        <a:pt x="50" y="79"/>
                      </a:lnTo>
                      <a:lnTo>
                        <a:pt x="49" y="78"/>
                      </a:lnTo>
                      <a:lnTo>
                        <a:pt x="48" y="76"/>
                      </a:lnTo>
                      <a:lnTo>
                        <a:pt x="47" y="75"/>
                      </a:lnTo>
                      <a:lnTo>
                        <a:pt x="45" y="74"/>
                      </a:lnTo>
                      <a:lnTo>
                        <a:pt x="44" y="73"/>
                      </a:lnTo>
                      <a:lnTo>
                        <a:pt x="43" y="72"/>
                      </a:lnTo>
                      <a:lnTo>
                        <a:pt x="42" y="71"/>
                      </a:lnTo>
                      <a:lnTo>
                        <a:pt x="41" y="70"/>
                      </a:lnTo>
                      <a:lnTo>
                        <a:pt x="39" y="69"/>
                      </a:lnTo>
                      <a:lnTo>
                        <a:pt x="38" y="68"/>
                      </a:lnTo>
                      <a:lnTo>
                        <a:pt x="37" y="67"/>
                      </a:lnTo>
                      <a:lnTo>
                        <a:pt x="36" y="66"/>
                      </a:lnTo>
                      <a:lnTo>
                        <a:pt x="35" y="65"/>
                      </a:lnTo>
                      <a:lnTo>
                        <a:pt x="34" y="64"/>
                      </a:lnTo>
                      <a:lnTo>
                        <a:pt x="33" y="64"/>
                      </a:lnTo>
                      <a:lnTo>
                        <a:pt x="32" y="63"/>
                      </a:lnTo>
                      <a:lnTo>
                        <a:pt x="31" y="62"/>
                      </a:lnTo>
                      <a:lnTo>
                        <a:pt x="30" y="62"/>
                      </a:lnTo>
                      <a:lnTo>
                        <a:pt x="29" y="61"/>
                      </a:lnTo>
                      <a:lnTo>
                        <a:pt x="28" y="60"/>
                      </a:lnTo>
                      <a:lnTo>
                        <a:pt x="27" y="59"/>
                      </a:lnTo>
                      <a:lnTo>
                        <a:pt x="26" y="58"/>
                      </a:lnTo>
                      <a:lnTo>
                        <a:pt x="25" y="57"/>
                      </a:lnTo>
                      <a:lnTo>
                        <a:pt x="24" y="57"/>
                      </a:lnTo>
                      <a:lnTo>
                        <a:pt x="23" y="56"/>
                      </a:lnTo>
                      <a:lnTo>
                        <a:pt x="22" y="56"/>
                      </a:lnTo>
                      <a:lnTo>
                        <a:pt x="20" y="55"/>
                      </a:lnTo>
                      <a:lnTo>
                        <a:pt x="19" y="55"/>
                      </a:lnTo>
                      <a:lnTo>
                        <a:pt x="18" y="54"/>
                      </a:lnTo>
                      <a:lnTo>
                        <a:pt x="16" y="54"/>
                      </a:lnTo>
                      <a:lnTo>
                        <a:pt x="15" y="53"/>
                      </a:lnTo>
                      <a:lnTo>
                        <a:pt x="14" y="53"/>
                      </a:lnTo>
                      <a:lnTo>
                        <a:pt x="13" y="51"/>
                      </a:lnTo>
                      <a:lnTo>
                        <a:pt x="12" y="51"/>
                      </a:lnTo>
                      <a:lnTo>
                        <a:pt x="11" y="50"/>
                      </a:lnTo>
                      <a:lnTo>
                        <a:pt x="10" y="49"/>
                      </a:lnTo>
                      <a:lnTo>
                        <a:pt x="9" y="48"/>
                      </a:lnTo>
                      <a:lnTo>
                        <a:pt x="8" y="47"/>
                      </a:lnTo>
                      <a:lnTo>
                        <a:pt x="7" y="47"/>
                      </a:lnTo>
                      <a:lnTo>
                        <a:pt x="6" y="46"/>
                      </a:lnTo>
                      <a:lnTo>
                        <a:pt x="5" y="44"/>
                      </a:lnTo>
                      <a:lnTo>
                        <a:pt x="4" y="42"/>
                      </a:lnTo>
                      <a:lnTo>
                        <a:pt x="3" y="40"/>
                      </a:lnTo>
                      <a:lnTo>
                        <a:pt x="2" y="38"/>
                      </a:lnTo>
                      <a:lnTo>
                        <a:pt x="1" y="36"/>
                      </a:lnTo>
                      <a:lnTo>
                        <a:pt x="0" y="34"/>
                      </a:lnTo>
                      <a:lnTo>
                        <a:pt x="0" y="32"/>
                      </a:lnTo>
                      <a:lnTo>
                        <a:pt x="0" y="30"/>
                      </a:lnTo>
                      <a:lnTo>
                        <a:pt x="0" y="29"/>
                      </a:lnTo>
                      <a:lnTo>
                        <a:pt x="0" y="28"/>
                      </a:lnTo>
                      <a:lnTo>
                        <a:pt x="0" y="27"/>
                      </a:lnTo>
                      <a:lnTo>
                        <a:pt x="1" y="26"/>
                      </a:lnTo>
                      <a:lnTo>
                        <a:pt x="2" y="24"/>
                      </a:lnTo>
                      <a:lnTo>
                        <a:pt x="2" y="22"/>
                      </a:lnTo>
                      <a:lnTo>
                        <a:pt x="3" y="20"/>
                      </a:lnTo>
                      <a:lnTo>
                        <a:pt x="5" y="18"/>
                      </a:lnTo>
                      <a:lnTo>
                        <a:pt x="6" y="17"/>
                      </a:lnTo>
                      <a:lnTo>
                        <a:pt x="7" y="16"/>
                      </a:lnTo>
                      <a:lnTo>
                        <a:pt x="8" y="15"/>
                      </a:lnTo>
                      <a:lnTo>
                        <a:pt x="9" y="14"/>
                      </a:lnTo>
                      <a:lnTo>
                        <a:pt x="10" y="13"/>
                      </a:lnTo>
                      <a:lnTo>
                        <a:pt x="11" y="12"/>
                      </a:lnTo>
                      <a:lnTo>
                        <a:pt x="12" y="12"/>
                      </a:lnTo>
                      <a:lnTo>
                        <a:pt x="14" y="11"/>
                      </a:lnTo>
                      <a:lnTo>
                        <a:pt x="15" y="10"/>
                      </a:lnTo>
                      <a:lnTo>
                        <a:pt x="16" y="9"/>
                      </a:lnTo>
                      <a:lnTo>
                        <a:pt x="18" y="9"/>
                      </a:lnTo>
                      <a:lnTo>
                        <a:pt x="20" y="8"/>
                      </a:lnTo>
                      <a:lnTo>
                        <a:pt x="21" y="7"/>
                      </a:lnTo>
                      <a:lnTo>
                        <a:pt x="23" y="7"/>
                      </a:lnTo>
                      <a:lnTo>
                        <a:pt x="25" y="6"/>
                      </a:lnTo>
                      <a:lnTo>
                        <a:pt x="27" y="6"/>
                      </a:lnTo>
                      <a:lnTo>
                        <a:pt x="29" y="5"/>
                      </a:lnTo>
                      <a:lnTo>
                        <a:pt x="31" y="4"/>
                      </a:lnTo>
                      <a:lnTo>
                        <a:pt x="34" y="4"/>
                      </a:lnTo>
                      <a:lnTo>
                        <a:pt x="36" y="4"/>
                      </a:lnTo>
                      <a:lnTo>
                        <a:pt x="41" y="3"/>
                      </a:lnTo>
                      <a:lnTo>
                        <a:pt x="45" y="2"/>
                      </a:lnTo>
                      <a:lnTo>
                        <a:pt x="49" y="2"/>
                      </a:lnTo>
                      <a:lnTo>
                        <a:pt x="54" y="1"/>
                      </a:lnTo>
                      <a:lnTo>
                        <a:pt x="57" y="1"/>
                      </a:lnTo>
                      <a:lnTo>
                        <a:pt x="61" y="1"/>
                      </a:lnTo>
                      <a:lnTo>
                        <a:pt x="65" y="1"/>
                      </a:lnTo>
                      <a:lnTo>
                        <a:pt x="68" y="1"/>
                      </a:lnTo>
                      <a:lnTo>
                        <a:pt x="72" y="0"/>
                      </a:lnTo>
                      <a:lnTo>
                        <a:pt x="75" y="0"/>
                      </a:lnTo>
                      <a:lnTo>
                        <a:pt x="78" y="0"/>
                      </a:lnTo>
                      <a:lnTo>
                        <a:pt x="81" y="1"/>
                      </a:lnTo>
                      <a:lnTo>
                        <a:pt x="84" y="1"/>
                      </a:lnTo>
                      <a:lnTo>
                        <a:pt x="87" y="1"/>
                      </a:lnTo>
                      <a:lnTo>
                        <a:pt x="89" y="1"/>
                      </a:lnTo>
                      <a:lnTo>
                        <a:pt x="92" y="2"/>
                      </a:lnTo>
                      <a:lnTo>
                        <a:pt x="94" y="2"/>
                      </a:lnTo>
                      <a:lnTo>
                        <a:pt x="96" y="3"/>
                      </a:lnTo>
                      <a:lnTo>
                        <a:pt x="98" y="3"/>
                      </a:lnTo>
                      <a:lnTo>
                        <a:pt x="101" y="4"/>
                      </a:lnTo>
                      <a:lnTo>
                        <a:pt x="102" y="4"/>
                      </a:lnTo>
                      <a:lnTo>
                        <a:pt x="104" y="5"/>
                      </a:lnTo>
                      <a:lnTo>
                        <a:pt x="106" y="6"/>
                      </a:lnTo>
                      <a:lnTo>
                        <a:pt x="107" y="7"/>
                      </a:lnTo>
                      <a:lnTo>
                        <a:pt x="109" y="7"/>
                      </a:lnTo>
                      <a:lnTo>
                        <a:pt x="110" y="8"/>
                      </a:lnTo>
                      <a:lnTo>
                        <a:pt x="111" y="9"/>
                      </a:lnTo>
                      <a:lnTo>
                        <a:pt x="113" y="10"/>
                      </a:lnTo>
                      <a:lnTo>
                        <a:pt x="114" y="11"/>
                      </a:lnTo>
                      <a:lnTo>
                        <a:pt x="115" y="12"/>
                      </a:lnTo>
                      <a:lnTo>
                        <a:pt x="116" y="12"/>
                      </a:lnTo>
                      <a:lnTo>
                        <a:pt x="117" y="14"/>
                      </a:lnTo>
                      <a:lnTo>
                        <a:pt x="118" y="15"/>
                      </a:lnTo>
                      <a:lnTo>
                        <a:pt x="119" y="18"/>
                      </a:lnTo>
                      <a:lnTo>
                        <a:pt x="120" y="19"/>
                      </a:lnTo>
                      <a:lnTo>
                        <a:pt x="121" y="21"/>
                      </a:lnTo>
                      <a:lnTo>
                        <a:pt x="122" y="24"/>
                      </a:lnTo>
                      <a:lnTo>
                        <a:pt x="122" y="25"/>
                      </a:lnTo>
                      <a:lnTo>
                        <a:pt x="122" y="27"/>
                      </a:lnTo>
                      <a:lnTo>
                        <a:pt x="123" y="29"/>
                      </a:lnTo>
                      <a:lnTo>
                        <a:pt x="123" y="30"/>
                      </a:lnTo>
                      <a:lnTo>
                        <a:pt x="123" y="32"/>
                      </a:lnTo>
                      <a:lnTo>
                        <a:pt x="122" y="33"/>
                      </a:lnTo>
                      <a:lnTo>
                        <a:pt x="122" y="34"/>
                      </a:lnTo>
                      <a:lnTo>
                        <a:pt x="122" y="36"/>
                      </a:lnTo>
                      <a:close/>
                    </a:path>
                  </a:pathLst>
                </a:custGeom>
                <a:solidFill>
                  <a:srgbClr val="F0B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2" name="Freeform 499"/>
                <p:cNvSpPr>
                  <a:spLocks/>
                </p:cNvSpPr>
                <p:nvPr/>
              </p:nvSpPr>
              <p:spPr bwMode="auto">
                <a:xfrm>
                  <a:off x="4602" y="2232"/>
                  <a:ext cx="8" cy="5"/>
                </a:xfrm>
                <a:custGeom>
                  <a:avLst/>
                  <a:gdLst>
                    <a:gd name="T0" fmla="*/ 4 w 8"/>
                    <a:gd name="T1" fmla="*/ 5 h 5"/>
                    <a:gd name="T2" fmla="*/ 5 w 8"/>
                    <a:gd name="T3" fmla="*/ 4 h 5"/>
                    <a:gd name="T4" fmla="*/ 6 w 8"/>
                    <a:gd name="T5" fmla="*/ 4 h 5"/>
                    <a:gd name="T6" fmla="*/ 8 w 8"/>
                    <a:gd name="T7" fmla="*/ 3 h 5"/>
                    <a:gd name="T8" fmla="*/ 8 w 8"/>
                    <a:gd name="T9" fmla="*/ 3 h 5"/>
                    <a:gd name="T10" fmla="*/ 8 w 8"/>
                    <a:gd name="T11" fmla="*/ 1 h 5"/>
                    <a:gd name="T12" fmla="*/ 7 w 8"/>
                    <a:gd name="T13" fmla="*/ 1 h 5"/>
                    <a:gd name="T14" fmla="*/ 6 w 8"/>
                    <a:gd name="T15" fmla="*/ 0 h 5"/>
                    <a:gd name="T16" fmla="*/ 4 w 8"/>
                    <a:gd name="T17" fmla="*/ 0 h 5"/>
                    <a:gd name="T18" fmla="*/ 3 w 8"/>
                    <a:gd name="T19" fmla="*/ 0 h 5"/>
                    <a:gd name="T20" fmla="*/ 1 w 8"/>
                    <a:gd name="T21" fmla="*/ 1 h 5"/>
                    <a:gd name="T22" fmla="*/ 1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1"/>
                      </a:lnTo>
                      <a:lnTo>
                        <a:pt x="7" y="1"/>
                      </a:lnTo>
                      <a:lnTo>
                        <a:pt x="6" y="0"/>
                      </a:lnTo>
                      <a:lnTo>
                        <a:pt x="4" y="0"/>
                      </a:lnTo>
                      <a:lnTo>
                        <a:pt x="3" y="0"/>
                      </a:lnTo>
                      <a:lnTo>
                        <a:pt x="1"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3" name="Freeform 500"/>
                <p:cNvSpPr>
                  <a:spLocks/>
                </p:cNvSpPr>
                <p:nvPr/>
              </p:nvSpPr>
              <p:spPr bwMode="auto">
                <a:xfrm>
                  <a:off x="4630" y="2224"/>
                  <a:ext cx="14" cy="8"/>
                </a:xfrm>
                <a:custGeom>
                  <a:avLst/>
                  <a:gdLst>
                    <a:gd name="T0" fmla="*/ 7 w 14"/>
                    <a:gd name="T1" fmla="*/ 8 h 8"/>
                    <a:gd name="T2" fmla="*/ 8 w 14"/>
                    <a:gd name="T3" fmla="*/ 8 h 8"/>
                    <a:gd name="T4" fmla="*/ 9 w 14"/>
                    <a:gd name="T5" fmla="*/ 8 h 8"/>
                    <a:gd name="T6" fmla="*/ 10 w 14"/>
                    <a:gd name="T7" fmla="*/ 7 h 8"/>
                    <a:gd name="T8" fmla="*/ 11 w 14"/>
                    <a:gd name="T9" fmla="*/ 7 h 8"/>
                    <a:gd name="T10" fmla="*/ 12 w 14"/>
                    <a:gd name="T11" fmla="*/ 6 h 8"/>
                    <a:gd name="T12" fmla="*/ 13 w 14"/>
                    <a:gd name="T13" fmla="*/ 6 h 8"/>
                    <a:gd name="T14" fmla="*/ 13 w 14"/>
                    <a:gd name="T15" fmla="*/ 5 h 8"/>
                    <a:gd name="T16" fmla="*/ 14 w 14"/>
                    <a:gd name="T17" fmla="*/ 5 h 8"/>
                    <a:gd name="T18" fmla="*/ 13 w 14"/>
                    <a:gd name="T19" fmla="*/ 3 h 8"/>
                    <a:gd name="T20" fmla="*/ 12 w 14"/>
                    <a:gd name="T21" fmla="*/ 2 h 8"/>
                    <a:gd name="T22" fmla="*/ 10 w 14"/>
                    <a:gd name="T23" fmla="*/ 1 h 8"/>
                    <a:gd name="T24" fmla="*/ 10 w 14"/>
                    <a:gd name="T25" fmla="*/ 0 h 8"/>
                    <a:gd name="T26" fmla="*/ 9 w 14"/>
                    <a:gd name="T27" fmla="*/ 0 h 8"/>
                    <a:gd name="T28" fmla="*/ 7 w 14"/>
                    <a:gd name="T29" fmla="*/ 0 h 8"/>
                    <a:gd name="T30" fmla="*/ 6 w 14"/>
                    <a:gd name="T31" fmla="*/ 0 h 8"/>
                    <a:gd name="T32" fmla="*/ 4 w 14"/>
                    <a:gd name="T33" fmla="*/ 0 h 8"/>
                    <a:gd name="T34" fmla="*/ 3 w 14"/>
                    <a:gd name="T35" fmla="*/ 0 h 8"/>
                    <a:gd name="T36" fmla="*/ 2 w 14"/>
                    <a:gd name="T37" fmla="*/ 1 h 8"/>
                    <a:gd name="T38" fmla="*/ 1 w 14"/>
                    <a:gd name="T39" fmla="*/ 2 h 8"/>
                    <a:gd name="T40" fmla="*/ 0 w 14"/>
                    <a:gd name="T41" fmla="*/ 4 h 8"/>
                    <a:gd name="T42" fmla="*/ 1 w 14"/>
                    <a:gd name="T43" fmla="*/ 5 h 8"/>
                    <a:gd name="T44" fmla="*/ 2 w 14"/>
                    <a:gd name="T45" fmla="*/ 6 h 8"/>
                    <a:gd name="T46" fmla="*/ 3 w 14"/>
                    <a:gd name="T47" fmla="*/ 7 h 8"/>
                    <a:gd name="T48" fmla="*/ 4 w 14"/>
                    <a:gd name="T49" fmla="*/ 8 h 8"/>
                    <a:gd name="T50" fmla="*/ 5 w 14"/>
                    <a:gd name="T51" fmla="*/ 8 h 8"/>
                    <a:gd name="T52" fmla="*/ 7 w 14"/>
                    <a:gd name="T53" fmla="*/ 8 h 8"/>
                    <a:gd name="T54" fmla="*/ 7 w 14"/>
                    <a:gd name="T55" fmla="*/ 8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8"/>
                    <a:gd name="T86" fmla="*/ 14 w 14"/>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8">
                      <a:moveTo>
                        <a:pt x="7" y="8"/>
                      </a:moveTo>
                      <a:lnTo>
                        <a:pt x="8" y="8"/>
                      </a:lnTo>
                      <a:lnTo>
                        <a:pt x="9" y="8"/>
                      </a:lnTo>
                      <a:lnTo>
                        <a:pt x="10" y="7"/>
                      </a:lnTo>
                      <a:lnTo>
                        <a:pt x="11" y="7"/>
                      </a:lnTo>
                      <a:lnTo>
                        <a:pt x="12" y="6"/>
                      </a:lnTo>
                      <a:lnTo>
                        <a:pt x="13" y="6"/>
                      </a:lnTo>
                      <a:lnTo>
                        <a:pt x="13" y="5"/>
                      </a:lnTo>
                      <a:lnTo>
                        <a:pt x="14" y="5"/>
                      </a:lnTo>
                      <a:lnTo>
                        <a:pt x="13" y="3"/>
                      </a:lnTo>
                      <a:lnTo>
                        <a:pt x="12" y="2"/>
                      </a:lnTo>
                      <a:lnTo>
                        <a:pt x="10" y="1"/>
                      </a:lnTo>
                      <a:lnTo>
                        <a:pt x="10" y="0"/>
                      </a:lnTo>
                      <a:lnTo>
                        <a:pt x="9" y="0"/>
                      </a:lnTo>
                      <a:lnTo>
                        <a:pt x="7" y="0"/>
                      </a:lnTo>
                      <a:lnTo>
                        <a:pt x="6" y="0"/>
                      </a:lnTo>
                      <a:lnTo>
                        <a:pt x="4" y="0"/>
                      </a:lnTo>
                      <a:lnTo>
                        <a:pt x="3" y="0"/>
                      </a:lnTo>
                      <a:lnTo>
                        <a:pt x="2" y="1"/>
                      </a:lnTo>
                      <a:lnTo>
                        <a:pt x="1" y="2"/>
                      </a:lnTo>
                      <a:lnTo>
                        <a:pt x="0" y="4"/>
                      </a:lnTo>
                      <a:lnTo>
                        <a:pt x="1" y="5"/>
                      </a:lnTo>
                      <a:lnTo>
                        <a:pt x="2" y="6"/>
                      </a:lnTo>
                      <a:lnTo>
                        <a:pt x="3" y="7"/>
                      </a:lnTo>
                      <a:lnTo>
                        <a:pt x="4" y="8"/>
                      </a:lnTo>
                      <a:lnTo>
                        <a:pt x="5" y="8"/>
                      </a:lnTo>
                      <a:lnTo>
                        <a:pt x="7"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4" name="Freeform 501"/>
                <p:cNvSpPr>
                  <a:spLocks/>
                </p:cNvSpPr>
                <p:nvPr/>
              </p:nvSpPr>
              <p:spPr bwMode="auto">
                <a:xfrm>
                  <a:off x="4619" y="2259"/>
                  <a:ext cx="13" cy="7"/>
                </a:xfrm>
                <a:custGeom>
                  <a:avLst/>
                  <a:gdLst>
                    <a:gd name="T0" fmla="*/ 6 w 13"/>
                    <a:gd name="T1" fmla="*/ 7 h 7"/>
                    <a:gd name="T2" fmla="*/ 8 w 13"/>
                    <a:gd name="T3" fmla="*/ 6 h 7"/>
                    <a:gd name="T4" fmla="*/ 9 w 13"/>
                    <a:gd name="T5" fmla="*/ 6 h 7"/>
                    <a:gd name="T6" fmla="*/ 10 w 13"/>
                    <a:gd name="T7" fmla="*/ 6 h 7"/>
                    <a:gd name="T8" fmla="*/ 11 w 13"/>
                    <a:gd name="T9" fmla="*/ 6 h 7"/>
                    <a:gd name="T10" fmla="*/ 12 w 13"/>
                    <a:gd name="T11" fmla="*/ 6 h 7"/>
                    <a:gd name="T12" fmla="*/ 13 w 13"/>
                    <a:gd name="T13" fmla="*/ 5 h 7"/>
                    <a:gd name="T14" fmla="*/ 13 w 13"/>
                    <a:gd name="T15" fmla="*/ 4 h 7"/>
                    <a:gd name="T16" fmla="*/ 13 w 13"/>
                    <a:gd name="T17" fmla="*/ 4 h 7"/>
                    <a:gd name="T18" fmla="*/ 13 w 13"/>
                    <a:gd name="T19" fmla="*/ 3 h 7"/>
                    <a:gd name="T20" fmla="*/ 12 w 13"/>
                    <a:gd name="T21" fmla="*/ 1 h 7"/>
                    <a:gd name="T22" fmla="*/ 10 w 13"/>
                    <a:gd name="T23" fmla="*/ 1 h 7"/>
                    <a:gd name="T24" fmla="*/ 9 w 13"/>
                    <a:gd name="T25" fmla="*/ 1 h 7"/>
                    <a:gd name="T26" fmla="*/ 8 w 13"/>
                    <a:gd name="T27" fmla="*/ 0 h 7"/>
                    <a:gd name="T28" fmla="*/ 7 w 13"/>
                    <a:gd name="T29" fmla="*/ 0 h 7"/>
                    <a:gd name="T30" fmla="*/ 5 w 13"/>
                    <a:gd name="T31" fmla="*/ 0 h 7"/>
                    <a:gd name="T32" fmla="*/ 4 w 13"/>
                    <a:gd name="T33" fmla="*/ 0 h 7"/>
                    <a:gd name="T34" fmla="*/ 3 w 13"/>
                    <a:gd name="T35" fmla="*/ 0 h 7"/>
                    <a:gd name="T36" fmla="*/ 2 w 13"/>
                    <a:gd name="T37" fmla="*/ 1 h 7"/>
                    <a:gd name="T38" fmla="*/ 0 w 13"/>
                    <a:gd name="T39" fmla="*/ 2 h 7"/>
                    <a:gd name="T40" fmla="*/ 0 w 13"/>
                    <a:gd name="T41" fmla="*/ 3 h 7"/>
                    <a:gd name="T42" fmla="*/ 0 w 13"/>
                    <a:gd name="T43" fmla="*/ 4 h 7"/>
                    <a:gd name="T44" fmla="*/ 2 w 13"/>
                    <a:gd name="T45" fmla="*/ 6 h 7"/>
                    <a:gd name="T46" fmla="*/ 2 w 13"/>
                    <a:gd name="T47" fmla="*/ 6 h 7"/>
                    <a:gd name="T48" fmla="*/ 4 w 13"/>
                    <a:gd name="T49" fmla="*/ 6 h 7"/>
                    <a:gd name="T50" fmla="*/ 5 w 13"/>
                    <a:gd name="T51" fmla="*/ 6 h 7"/>
                    <a:gd name="T52" fmla="*/ 6 w 13"/>
                    <a:gd name="T53" fmla="*/ 7 h 7"/>
                    <a:gd name="T54" fmla="*/ 6 w 13"/>
                    <a:gd name="T55" fmla="*/ 7 h 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
                    <a:gd name="T85" fmla="*/ 0 h 7"/>
                    <a:gd name="T86" fmla="*/ 13 w 13"/>
                    <a:gd name="T87" fmla="*/ 7 h 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 h="7">
                      <a:moveTo>
                        <a:pt x="6" y="7"/>
                      </a:moveTo>
                      <a:lnTo>
                        <a:pt x="8" y="6"/>
                      </a:lnTo>
                      <a:lnTo>
                        <a:pt x="9" y="6"/>
                      </a:lnTo>
                      <a:lnTo>
                        <a:pt x="10" y="6"/>
                      </a:lnTo>
                      <a:lnTo>
                        <a:pt x="11" y="6"/>
                      </a:lnTo>
                      <a:lnTo>
                        <a:pt x="12" y="6"/>
                      </a:lnTo>
                      <a:lnTo>
                        <a:pt x="13" y="5"/>
                      </a:lnTo>
                      <a:lnTo>
                        <a:pt x="13" y="4"/>
                      </a:lnTo>
                      <a:lnTo>
                        <a:pt x="13" y="3"/>
                      </a:lnTo>
                      <a:lnTo>
                        <a:pt x="12" y="1"/>
                      </a:lnTo>
                      <a:lnTo>
                        <a:pt x="10" y="1"/>
                      </a:lnTo>
                      <a:lnTo>
                        <a:pt x="9" y="1"/>
                      </a:lnTo>
                      <a:lnTo>
                        <a:pt x="8" y="0"/>
                      </a:lnTo>
                      <a:lnTo>
                        <a:pt x="7" y="0"/>
                      </a:lnTo>
                      <a:lnTo>
                        <a:pt x="5" y="0"/>
                      </a:lnTo>
                      <a:lnTo>
                        <a:pt x="4" y="0"/>
                      </a:lnTo>
                      <a:lnTo>
                        <a:pt x="3" y="0"/>
                      </a:lnTo>
                      <a:lnTo>
                        <a:pt x="2" y="1"/>
                      </a:lnTo>
                      <a:lnTo>
                        <a:pt x="0" y="2"/>
                      </a:lnTo>
                      <a:lnTo>
                        <a:pt x="0" y="3"/>
                      </a:lnTo>
                      <a:lnTo>
                        <a:pt x="0" y="4"/>
                      </a:lnTo>
                      <a:lnTo>
                        <a:pt x="2" y="6"/>
                      </a:lnTo>
                      <a:lnTo>
                        <a:pt x="4" y="6"/>
                      </a:lnTo>
                      <a:lnTo>
                        <a:pt x="5" y="6"/>
                      </a:lnTo>
                      <a:lnTo>
                        <a:pt x="6" y="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5" name="Freeform 502"/>
                <p:cNvSpPr>
                  <a:spLocks/>
                </p:cNvSpPr>
                <p:nvPr/>
              </p:nvSpPr>
              <p:spPr bwMode="auto">
                <a:xfrm>
                  <a:off x="4634" y="2299"/>
                  <a:ext cx="9" cy="4"/>
                </a:xfrm>
                <a:custGeom>
                  <a:avLst/>
                  <a:gdLst>
                    <a:gd name="T0" fmla="*/ 5 w 9"/>
                    <a:gd name="T1" fmla="*/ 4 h 4"/>
                    <a:gd name="T2" fmla="*/ 6 w 9"/>
                    <a:gd name="T3" fmla="*/ 4 h 4"/>
                    <a:gd name="T4" fmla="*/ 8 w 9"/>
                    <a:gd name="T5" fmla="*/ 3 h 4"/>
                    <a:gd name="T6" fmla="*/ 9 w 9"/>
                    <a:gd name="T7" fmla="*/ 3 h 4"/>
                    <a:gd name="T8" fmla="*/ 9 w 9"/>
                    <a:gd name="T9" fmla="*/ 2 h 4"/>
                    <a:gd name="T10" fmla="*/ 9 w 9"/>
                    <a:gd name="T11" fmla="*/ 1 h 4"/>
                    <a:gd name="T12" fmla="*/ 8 w 9"/>
                    <a:gd name="T13" fmla="*/ 0 h 4"/>
                    <a:gd name="T14" fmla="*/ 6 w 9"/>
                    <a:gd name="T15" fmla="*/ 0 h 4"/>
                    <a:gd name="T16" fmla="*/ 5 w 9"/>
                    <a:gd name="T17" fmla="*/ 0 h 4"/>
                    <a:gd name="T18" fmla="*/ 4 w 9"/>
                    <a:gd name="T19" fmla="*/ 0 h 4"/>
                    <a:gd name="T20" fmla="*/ 3 w 9"/>
                    <a:gd name="T21" fmla="*/ 0 h 4"/>
                    <a:gd name="T22" fmla="*/ 2 w 9"/>
                    <a:gd name="T23" fmla="*/ 0 h 4"/>
                    <a:gd name="T24" fmla="*/ 2 w 9"/>
                    <a:gd name="T25" fmla="*/ 0 h 4"/>
                    <a:gd name="T26" fmla="*/ 1 w 9"/>
                    <a:gd name="T27" fmla="*/ 0 h 4"/>
                    <a:gd name="T28" fmla="*/ 0 w 9"/>
                    <a:gd name="T29" fmla="*/ 1 h 4"/>
                    <a:gd name="T30" fmla="*/ 1 w 9"/>
                    <a:gd name="T31" fmla="*/ 2 h 4"/>
                    <a:gd name="T32" fmla="*/ 2 w 9"/>
                    <a:gd name="T33" fmla="*/ 3 h 4"/>
                    <a:gd name="T34" fmla="*/ 3 w 9"/>
                    <a:gd name="T35" fmla="*/ 3 h 4"/>
                    <a:gd name="T36" fmla="*/ 5 w 9"/>
                    <a:gd name="T37" fmla="*/ 4 h 4"/>
                    <a:gd name="T38" fmla="*/ 5 w 9"/>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4"/>
                    <a:gd name="T62" fmla="*/ 9 w 9"/>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4">
                      <a:moveTo>
                        <a:pt x="5" y="4"/>
                      </a:moveTo>
                      <a:lnTo>
                        <a:pt x="6" y="4"/>
                      </a:lnTo>
                      <a:lnTo>
                        <a:pt x="8" y="3"/>
                      </a:lnTo>
                      <a:lnTo>
                        <a:pt x="9" y="3"/>
                      </a:lnTo>
                      <a:lnTo>
                        <a:pt x="9" y="2"/>
                      </a:lnTo>
                      <a:lnTo>
                        <a:pt x="9" y="1"/>
                      </a:lnTo>
                      <a:lnTo>
                        <a:pt x="8" y="0"/>
                      </a:lnTo>
                      <a:lnTo>
                        <a:pt x="6" y="0"/>
                      </a:lnTo>
                      <a:lnTo>
                        <a:pt x="5" y="0"/>
                      </a:lnTo>
                      <a:lnTo>
                        <a:pt x="4" y="0"/>
                      </a:lnTo>
                      <a:lnTo>
                        <a:pt x="3" y="0"/>
                      </a:lnTo>
                      <a:lnTo>
                        <a:pt x="2" y="0"/>
                      </a:lnTo>
                      <a:lnTo>
                        <a:pt x="1" y="0"/>
                      </a:lnTo>
                      <a:lnTo>
                        <a:pt x="0" y="1"/>
                      </a:lnTo>
                      <a:lnTo>
                        <a:pt x="1" y="2"/>
                      </a:lnTo>
                      <a:lnTo>
                        <a:pt x="2" y="3"/>
                      </a:lnTo>
                      <a:lnTo>
                        <a:pt x="3" y="3"/>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6" name="Freeform 503"/>
                <p:cNvSpPr>
                  <a:spLocks/>
                </p:cNvSpPr>
                <p:nvPr/>
              </p:nvSpPr>
              <p:spPr bwMode="auto">
                <a:xfrm>
                  <a:off x="4595" y="2284"/>
                  <a:ext cx="17" cy="8"/>
                </a:xfrm>
                <a:custGeom>
                  <a:avLst/>
                  <a:gdLst>
                    <a:gd name="T0" fmla="*/ 8 w 17"/>
                    <a:gd name="T1" fmla="*/ 8 h 8"/>
                    <a:gd name="T2" fmla="*/ 10 w 17"/>
                    <a:gd name="T3" fmla="*/ 8 h 8"/>
                    <a:gd name="T4" fmla="*/ 11 w 17"/>
                    <a:gd name="T5" fmla="*/ 8 h 8"/>
                    <a:gd name="T6" fmla="*/ 13 w 17"/>
                    <a:gd name="T7" fmla="*/ 7 h 8"/>
                    <a:gd name="T8" fmla="*/ 14 w 17"/>
                    <a:gd name="T9" fmla="*/ 7 h 8"/>
                    <a:gd name="T10" fmla="*/ 15 w 17"/>
                    <a:gd name="T11" fmla="*/ 7 h 8"/>
                    <a:gd name="T12" fmla="*/ 16 w 17"/>
                    <a:gd name="T13" fmla="*/ 6 h 8"/>
                    <a:gd name="T14" fmla="*/ 16 w 17"/>
                    <a:gd name="T15" fmla="*/ 5 h 8"/>
                    <a:gd name="T16" fmla="*/ 17 w 17"/>
                    <a:gd name="T17" fmla="*/ 5 h 8"/>
                    <a:gd name="T18" fmla="*/ 16 w 17"/>
                    <a:gd name="T19" fmla="*/ 4 h 8"/>
                    <a:gd name="T20" fmla="*/ 16 w 17"/>
                    <a:gd name="T21" fmla="*/ 3 h 8"/>
                    <a:gd name="T22" fmla="*/ 15 w 17"/>
                    <a:gd name="T23" fmla="*/ 2 h 8"/>
                    <a:gd name="T24" fmla="*/ 14 w 17"/>
                    <a:gd name="T25" fmla="*/ 2 h 8"/>
                    <a:gd name="T26" fmla="*/ 13 w 17"/>
                    <a:gd name="T27" fmla="*/ 1 h 8"/>
                    <a:gd name="T28" fmla="*/ 11 w 17"/>
                    <a:gd name="T29" fmla="*/ 1 h 8"/>
                    <a:gd name="T30" fmla="*/ 10 w 17"/>
                    <a:gd name="T31" fmla="*/ 0 h 8"/>
                    <a:gd name="T32" fmla="*/ 8 w 17"/>
                    <a:gd name="T33" fmla="*/ 0 h 8"/>
                    <a:gd name="T34" fmla="*/ 7 w 17"/>
                    <a:gd name="T35" fmla="*/ 0 h 8"/>
                    <a:gd name="T36" fmla="*/ 5 w 17"/>
                    <a:gd name="T37" fmla="*/ 0 h 8"/>
                    <a:gd name="T38" fmla="*/ 4 w 17"/>
                    <a:gd name="T39" fmla="*/ 1 h 8"/>
                    <a:gd name="T40" fmla="*/ 3 w 17"/>
                    <a:gd name="T41" fmla="*/ 1 h 8"/>
                    <a:gd name="T42" fmla="*/ 2 w 17"/>
                    <a:gd name="T43" fmla="*/ 1 h 8"/>
                    <a:gd name="T44" fmla="*/ 1 w 17"/>
                    <a:gd name="T45" fmla="*/ 2 h 8"/>
                    <a:gd name="T46" fmla="*/ 0 w 17"/>
                    <a:gd name="T47" fmla="*/ 3 h 8"/>
                    <a:gd name="T48" fmla="*/ 0 w 17"/>
                    <a:gd name="T49" fmla="*/ 4 h 8"/>
                    <a:gd name="T50" fmla="*/ 0 w 17"/>
                    <a:gd name="T51" fmla="*/ 4 h 8"/>
                    <a:gd name="T52" fmla="*/ 1 w 17"/>
                    <a:gd name="T53" fmla="*/ 5 h 8"/>
                    <a:gd name="T54" fmla="*/ 1 w 17"/>
                    <a:gd name="T55" fmla="*/ 6 h 8"/>
                    <a:gd name="T56" fmla="*/ 2 w 17"/>
                    <a:gd name="T57" fmla="*/ 7 h 8"/>
                    <a:gd name="T58" fmla="*/ 3 w 17"/>
                    <a:gd name="T59" fmla="*/ 7 h 8"/>
                    <a:gd name="T60" fmla="*/ 5 w 17"/>
                    <a:gd name="T61" fmla="*/ 7 h 8"/>
                    <a:gd name="T62" fmla="*/ 6 w 17"/>
                    <a:gd name="T63" fmla="*/ 8 h 8"/>
                    <a:gd name="T64" fmla="*/ 8 w 17"/>
                    <a:gd name="T65" fmla="*/ 8 h 8"/>
                    <a:gd name="T66" fmla="*/ 8 w 17"/>
                    <a:gd name="T67" fmla="*/ 8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
                    <a:gd name="T103" fmla="*/ 0 h 8"/>
                    <a:gd name="T104" fmla="*/ 17 w 17"/>
                    <a:gd name="T105" fmla="*/ 8 h 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 h="8">
                      <a:moveTo>
                        <a:pt x="8" y="8"/>
                      </a:moveTo>
                      <a:lnTo>
                        <a:pt x="10" y="8"/>
                      </a:lnTo>
                      <a:lnTo>
                        <a:pt x="11" y="8"/>
                      </a:lnTo>
                      <a:lnTo>
                        <a:pt x="13" y="7"/>
                      </a:lnTo>
                      <a:lnTo>
                        <a:pt x="14" y="7"/>
                      </a:lnTo>
                      <a:lnTo>
                        <a:pt x="15" y="7"/>
                      </a:lnTo>
                      <a:lnTo>
                        <a:pt x="16" y="6"/>
                      </a:lnTo>
                      <a:lnTo>
                        <a:pt x="16" y="5"/>
                      </a:lnTo>
                      <a:lnTo>
                        <a:pt x="17" y="5"/>
                      </a:lnTo>
                      <a:lnTo>
                        <a:pt x="16" y="4"/>
                      </a:lnTo>
                      <a:lnTo>
                        <a:pt x="16" y="3"/>
                      </a:lnTo>
                      <a:lnTo>
                        <a:pt x="15" y="2"/>
                      </a:lnTo>
                      <a:lnTo>
                        <a:pt x="14" y="2"/>
                      </a:lnTo>
                      <a:lnTo>
                        <a:pt x="13" y="1"/>
                      </a:lnTo>
                      <a:lnTo>
                        <a:pt x="11" y="1"/>
                      </a:lnTo>
                      <a:lnTo>
                        <a:pt x="10" y="0"/>
                      </a:lnTo>
                      <a:lnTo>
                        <a:pt x="8" y="0"/>
                      </a:lnTo>
                      <a:lnTo>
                        <a:pt x="7" y="0"/>
                      </a:lnTo>
                      <a:lnTo>
                        <a:pt x="5" y="0"/>
                      </a:lnTo>
                      <a:lnTo>
                        <a:pt x="4" y="1"/>
                      </a:lnTo>
                      <a:lnTo>
                        <a:pt x="3" y="1"/>
                      </a:lnTo>
                      <a:lnTo>
                        <a:pt x="2" y="1"/>
                      </a:lnTo>
                      <a:lnTo>
                        <a:pt x="1" y="2"/>
                      </a:lnTo>
                      <a:lnTo>
                        <a:pt x="0" y="3"/>
                      </a:lnTo>
                      <a:lnTo>
                        <a:pt x="0" y="4"/>
                      </a:lnTo>
                      <a:lnTo>
                        <a:pt x="1" y="5"/>
                      </a:lnTo>
                      <a:lnTo>
                        <a:pt x="1" y="6"/>
                      </a:lnTo>
                      <a:lnTo>
                        <a:pt x="2" y="7"/>
                      </a:lnTo>
                      <a:lnTo>
                        <a:pt x="3" y="7"/>
                      </a:lnTo>
                      <a:lnTo>
                        <a:pt x="5" y="7"/>
                      </a:lnTo>
                      <a:lnTo>
                        <a:pt x="6" y="8"/>
                      </a:lnTo>
                      <a:lnTo>
                        <a:pt x="8" y="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7" name="Freeform 504"/>
                <p:cNvSpPr>
                  <a:spLocks/>
                </p:cNvSpPr>
                <p:nvPr/>
              </p:nvSpPr>
              <p:spPr bwMode="auto">
                <a:xfrm>
                  <a:off x="4654" y="2254"/>
                  <a:ext cx="8" cy="4"/>
                </a:xfrm>
                <a:custGeom>
                  <a:avLst/>
                  <a:gdLst>
                    <a:gd name="T0" fmla="*/ 4 w 8"/>
                    <a:gd name="T1" fmla="*/ 4 h 4"/>
                    <a:gd name="T2" fmla="*/ 5 w 8"/>
                    <a:gd name="T3" fmla="*/ 4 h 4"/>
                    <a:gd name="T4" fmla="*/ 7 w 8"/>
                    <a:gd name="T5" fmla="*/ 4 h 4"/>
                    <a:gd name="T6" fmla="*/ 8 w 8"/>
                    <a:gd name="T7" fmla="*/ 3 h 4"/>
                    <a:gd name="T8" fmla="*/ 8 w 8"/>
                    <a:gd name="T9" fmla="*/ 2 h 4"/>
                    <a:gd name="T10" fmla="*/ 8 w 8"/>
                    <a:gd name="T11" fmla="*/ 2 h 4"/>
                    <a:gd name="T12" fmla="*/ 7 w 8"/>
                    <a:gd name="T13" fmla="*/ 1 h 4"/>
                    <a:gd name="T14" fmla="*/ 6 w 8"/>
                    <a:gd name="T15" fmla="*/ 0 h 4"/>
                    <a:gd name="T16" fmla="*/ 4 w 8"/>
                    <a:gd name="T17" fmla="*/ 0 h 4"/>
                    <a:gd name="T18" fmla="*/ 2 w 8"/>
                    <a:gd name="T19" fmla="*/ 0 h 4"/>
                    <a:gd name="T20" fmla="*/ 1 w 8"/>
                    <a:gd name="T21" fmla="*/ 0 h 4"/>
                    <a:gd name="T22" fmla="*/ 0 w 8"/>
                    <a:gd name="T23" fmla="*/ 1 h 4"/>
                    <a:gd name="T24" fmla="*/ 0 w 8"/>
                    <a:gd name="T25" fmla="*/ 2 h 4"/>
                    <a:gd name="T26" fmla="*/ 0 w 8"/>
                    <a:gd name="T27" fmla="*/ 2 h 4"/>
                    <a:gd name="T28" fmla="*/ 1 w 8"/>
                    <a:gd name="T29" fmla="*/ 3 h 4"/>
                    <a:gd name="T30" fmla="*/ 2 w 8"/>
                    <a:gd name="T31" fmla="*/ 4 h 4"/>
                    <a:gd name="T32" fmla="*/ 4 w 8"/>
                    <a:gd name="T33" fmla="*/ 4 h 4"/>
                    <a:gd name="T34" fmla="*/ 4 w 8"/>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4"/>
                    <a:gd name="T56" fmla="*/ 8 w 8"/>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4">
                      <a:moveTo>
                        <a:pt x="4" y="4"/>
                      </a:moveTo>
                      <a:lnTo>
                        <a:pt x="5" y="4"/>
                      </a:lnTo>
                      <a:lnTo>
                        <a:pt x="7" y="4"/>
                      </a:lnTo>
                      <a:lnTo>
                        <a:pt x="8" y="3"/>
                      </a:lnTo>
                      <a:lnTo>
                        <a:pt x="8" y="2"/>
                      </a:lnTo>
                      <a:lnTo>
                        <a:pt x="7" y="1"/>
                      </a:lnTo>
                      <a:lnTo>
                        <a:pt x="6" y="0"/>
                      </a:lnTo>
                      <a:lnTo>
                        <a:pt x="4" y="0"/>
                      </a:lnTo>
                      <a:lnTo>
                        <a:pt x="2" y="0"/>
                      </a:lnTo>
                      <a:lnTo>
                        <a:pt x="1" y="0"/>
                      </a:lnTo>
                      <a:lnTo>
                        <a:pt x="0" y="1"/>
                      </a:lnTo>
                      <a:lnTo>
                        <a:pt x="0" y="2"/>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8" name="Freeform 505"/>
                <p:cNvSpPr>
                  <a:spLocks/>
                </p:cNvSpPr>
                <p:nvPr/>
              </p:nvSpPr>
              <p:spPr bwMode="auto">
                <a:xfrm>
                  <a:off x="4574" y="2242"/>
                  <a:ext cx="9" cy="4"/>
                </a:xfrm>
                <a:custGeom>
                  <a:avLst/>
                  <a:gdLst>
                    <a:gd name="T0" fmla="*/ 4 w 9"/>
                    <a:gd name="T1" fmla="*/ 4 h 4"/>
                    <a:gd name="T2" fmla="*/ 6 w 9"/>
                    <a:gd name="T3" fmla="*/ 4 h 4"/>
                    <a:gd name="T4" fmla="*/ 7 w 9"/>
                    <a:gd name="T5" fmla="*/ 4 h 4"/>
                    <a:gd name="T6" fmla="*/ 8 w 9"/>
                    <a:gd name="T7" fmla="*/ 3 h 4"/>
                    <a:gd name="T8" fmla="*/ 9 w 9"/>
                    <a:gd name="T9" fmla="*/ 3 h 4"/>
                    <a:gd name="T10" fmla="*/ 8 w 9"/>
                    <a:gd name="T11" fmla="*/ 2 h 4"/>
                    <a:gd name="T12" fmla="*/ 7 w 9"/>
                    <a:gd name="T13" fmla="*/ 1 h 4"/>
                    <a:gd name="T14" fmla="*/ 6 w 9"/>
                    <a:gd name="T15" fmla="*/ 0 h 4"/>
                    <a:gd name="T16" fmla="*/ 5 w 9"/>
                    <a:gd name="T17" fmla="*/ 0 h 4"/>
                    <a:gd name="T18" fmla="*/ 3 w 9"/>
                    <a:gd name="T19" fmla="*/ 0 h 4"/>
                    <a:gd name="T20" fmla="*/ 1 w 9"/>
                    <a:gd name="T21" fmla="*/ 0 h 4"/>
                    <a:gd name="T22" fmla="*/ 0 w 9"/>
                    <a:gd name="T23" fmla="*/ 1 h 4"/>
                    <a:gd name="T24" fmla="*/ 0 w 9"/>
                    <a:gd name="T25" fmla="*/ 2 h 4"/>
                    <a:gd name="T26" fmla="*/ 0 w 9"/>
                    <a:gd name="T27" fmla="*/ 3 h 4"/>
                    <a:gd name="T28" fmla="*/ 1 w 9"/>
                    <a:gd name="T29" fmla="*/ 3 h 4"/>
                    <a:gd name="T30" fmla="*/ 2 w 9"/>
                    <a:gd name="T31" fmla="*/ 4 h 4"/>
                    <a:gd name="T32" fmla="*/ 4 w 9"/>
                    <a:gd name="T33" fmla="*/ 4 h 4"/>
                    <a:gd name="T34" fmla="*/ 4 w 9"/>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4"/>
                    <a:gd name="T56" fmla="*/ 9 w 9"/>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4">
                      <a:moveTo>
                        <a:pt x="4" y="4"/>
                      </a:moveTo>
                      <a:lnTo>
                        <a:pt x="6" y="4"/>
                      </a:lnTo>
                      <a:lnTo>
                        <a:pt x="7" y="4"/>
                      </a:lnTo>
                      <a:lnTo>
                        <a:pt x="8" y="3"/>
                      </a:lnTo>
                      <a:lnTo>
                        <a:pt x="9" y="3"/>
                      </a:lnTo>
                      <a:lnTo>
                        <a:pt x="8" y="2"/>
                      </a:lnTo>
                      <a:lnTo>
                        <a:pt x="7" y="1"/>
                      </a:lnTo>
                      <a:lnTo>
                        <a:pt x="6" y="0"/>
                      </a:lnTo>
                      <a:lnTo>
                        <a:pt x="5" y="0"/>
                      </a:lnTo>
                      <a:lnTo>
                        <a:pt x="3" y="0"/>
                      </a:lnTo>
                      <a:lnTo>
                        <a:pt x="1" y="0"/>
                      </a:lnTo>
                      <a:lnTo>
                        <a:pt x="0" y="1"/>
                      </a:lnTo>
                      <a:lnTo>
                        <a:pt x="0" y="2"/>
                      </a:lnTo>
                      <a:lnTo>
                        <a:pt x="0" y="3"/>
                      </a:lnTo>
                      <a:lnTo>
                        <a:pt x="1" y="3"/>
                      </a:lnTo>
                      <a:lnTo>
                        <a:pt x="2" y="4"/>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99" name="Freeform 506"/>
                <p:cNvSpPr>
                  <a:spLocks/>
                </p:cNvSpPr>
                <p:nvPr/>
              </p:nvSpPr>
              <p:spPr bwMode="auto">
                <a:xfrm>
                  <a:off x="4566" y="2219"/>
                  <a:ext cx="8" cy="5"/>
                </a:xfrm>
                <a:custGeom>
                  <a:avLst/>
                  <a:gdLst>
                    <a:gd name="T0" fmla="*/ 4 w 8"/>
                    <a:gd name="T1" fmla="*/ 5 h 5"/>
                    <a:gd name="T2" fmla="*/ 5 w 8"/>
                    <a:gd name="T3" fmla="*/ 4 h 5"/>
                    <a:gd name="T4" fmla="*/ 6 w 8"/>
                    <a:gd name="T5" fmla="*/ 4 h 5"/>
                    <a:gd name="T6" fmla="*/ 8 w 8"/>
                    <a:gd name="T7" fmla="*/ 3 h 5"/>
                    <a:gd name="T8" fmla="*/ 8 w 8"/>
                    <a:gd name="T9" fmla="*/ 2 h 5"/>
                    <a:gd name="T10" fmla="*/ 8 w 8"/>
                    <a:gd name="T11" fmla="*/ 1 h 5"/>
                    <a:gd name="T12" fmla="*/ 6 w 8"/>
                    <a:gd name="T13" fmla="*/ 0 h 5"/>
                    <a:gd name="T14" fmla="*/ 5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2 h 5"/>
                    <a:gd name="T28" fmla="*/ 1 w 8"/>
                    <a:gd name="T29" fmla="*/ 3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6" y="4"/>
                      </a:lnTo>
                      <a:lnTo>
                        <a:pt x="8" y="3"/>
                      </a:lnTo>
                      <a:lnTo>
                        <a:pt x="8" y="2"/>
                      </a:lnTo>
                      <a:lnTo>
                        <a:pt x="8" y="1"/>
                      </a:lnTo>
                      <a:lnTo>
                        <a:pt x="6" y="0"/>
                      </a:lnTo>
                      <a:lnTo>
                        <a:pt x="5" y="0"/>
                      </a:lnTo>
                      <a:lnTo>
                        <a:pt x="4" y="0"/>
                      </a:lnTo>
                      <a:lnTo>
                        <a:pt x="3" y="0"/>
                      </a:lnTo>
                      <a:lnTo>
                        <a:pt x="1" y="0"/>
                      </a:lnTo>
                      <a:lnTo>
                        <a:pt x="0" y="1"/>
                      </a:lnTo>
                      <a:lnTo>
                        <a:pt x="0" y="2"/>
                      </a:lnTo>
                      <a:lnTo>
                        <a:pt x="1" y="3"/>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0" name="Freeform 507"/>
                <p:cNvSpPr>
                  <a:spLocks/>
                </p:cNvSpPr>
                <p:nvPr/>
              </p:nvSpPr>
              <p:spPr bwMode="auto">
                <a:xfrm>
                  <a:off x="4672" y="2286"/>
                  <a:ext cx="8" cy="5"/>
                </a:xfrm>
                <a:custGeom>
                  <a:avLst/>
                  <a:gdLst>
                    <a:gd name="T0" fmla="*/ 4 w 8"/>
                    <a:gd name="T1" fmla="*/ 5 h 5"/>
                    <a:gd name="T2" fmla="*/ 5 w 8"/>
                    <a:gd name="T3" fmla="*/ 4 h 5"/>
                    <a:gd name="T4" fmla="*/ 7 w 8"/>
                    <a:gd name="T5" fmla="*/ 4 h 5"/>
                    <a:gd name="T6" fmla="*/ 8 w 8"/>
                    <a:gd name="T7" fmla="*/ 3 h 5"/>
                    <a:gd name="T8" fmla="*/ 8 w 8"/>
                    <a:gd name="T9" fmla="*/ 2 h 5"/>
                    <a:gd name="T10" fmla="*/ 8 w 8"/>
                    <a:gd name="T11" fmla="*/ 2 h 5"/>
                    <a:gd name="T12" fmla="*/ 7 w 8"/>
                    <a:gd name="T13" fmla="*/ 1 h 5"/>
                    <a:gd name="T14" fmla="*/ 6 w 8"/>
                    <a:gd name="T15" fmla="*/ 0 h 5"/>
                    <a:gd name="T16" fmla="*/ 4 w 8"/>
                    <a:gd name="T17" fmla="*/ 0 h 5"/>
                    <a:gd name="T18" fmla="*/ 3 w 8"/>
                    <a:gd name="T19" fmla="*/ 0 h 5"/>
                    <a:gd name="T20" fmla="*/ 1 w 8"/>
                    <a:gd name="T21" fmla="*/ 0 h 5"/>
                    <a:gd name="T22" fmla="*/ 0 w 8"/>
                    <a:gd name="T23" fmla="*/ 1 h 5"/>
                    <a:gd name="T24" fmla="*/ 0 w 8"/>
                    <a:gd name="T25" fmla="*/ 2 h 5"/>
                    <a:gd name="T26" fmla="*/ 0 w 8"/>
                    <a:gd name="T27" fmla="*/ 3 h 5"/>
                    <a:gd name="T28" fmla="*/ 1 w 8"/>
                    <a:gd name="T29" fmla="*/ 4 h 5"/>
                    <a:gd name="T30" fmla="*/ 2 w 8"/>
                    <a:gd name="T31" fmla="*/ 4 h 5"/>
                    <a:gd name="T32" fmla="*/ 4 w 8"/>
                    <a:gd name="T33" fmla="*/ 5 h 5"/>
                    <a:gd name="T34" fmla="*/ 4 w 8"/>
                    <a:gd name="T35" fmla="*/ 5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
                    <a:gd name="T56" fmla="*/ 8 w 8"/>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
                      <a:moveTo>
                        <a:pt x="4" y="5"/>
                      </a:moveTo>
                      <a:lnTo>
                        <a:pt x="5" y="4"/>
                      </a:lnTo>
                      <a:lnTo>
                        <a:pt x="7" y="4"/>
                      </a:lnTo>
                      <a:lnTo>
                        <a:pt x="8" y="3"/>
                      </a:lnTo>
                      <a:lnTo>
                        <a:pt x="8" y="2"/>
                      </a:lnTo>
                      <a:lnTo>
                        <a:pt x="7" y="1"/>
                      </a:lnTo>
                      <a:lnTo>
                        <a:pt x="6" y="0"/>
                      </a:lnTo>
                      <a:lnTo>
                        <a:pt x="4" y="0"/>
                      </a:lnTo>
                      <a:lnTo>
                        <a:pt x="3" y="0"/>
                      </a:lnTo>
                      <a:lnTo>
                        <a:pt x="1" y="0"/>
                      </a:lnTo>
                      <a:lnTo>
                        <a:pt x="0" y="1"/>
                      </a:lnTo>
                      <a:lnTo>
                        <a:pt x="0" y="2"/>
                      </a:lnTo>
                      <a:lnTo>
                        <a:pt x="0" y="3"/>
                      </a:lnTo>
                      <a:lnTo>
                        <a:pt x="1" y="4"/>
                      </a:lnTo>
                      <a:lnTo>
                        <a:pt x="2" y="4"/>
                      </a:lnTo>
                      <a:lnTo>
                        <a:pt x="4" y="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1" name="Freeform 508"/>
                <p:cNvSpPr>
                  <a:spLocks/>
                </p:cNvSpPr>
                <p:nvPr/>
              </p:nvSpPr>
              <p:spPr bwMode="auto">
                <a:xfrm>
                  <a:off x="4556" y="2250"/>
                  <a:ext cx="8" cy="4"/>
                </a:xfrm>
                <a:custGeom>
                  <a:avLst/>
                  <a:gdLst>
                    <a:gd name="T0" fmla="*/ 4 w 8"/>
                    <a:gd name="T1" fmla="*/ 4 h 4"/>
                    <a:gd name="T2" fmla="*/ 6 w 8"/>
                    <a:gd name="T3" fmla="*/ 3 h 4"/>
                    <a:gd name="T4" fmla="*/ 7 w 8"/>
                    <a:gd name="T5" fmla="*/ 3 h 4"/>
                    <a:gd name="T6" fmla="*/ 8 w 8"/>
                    <a:gd name="T7" fmla="*/ 3 h 4"/>
                    <a:gd name="T8" fmla="*/ 8 w 8"/>
                    <a:gd name="T9" fmla="*/ 2 h 4"/>
                    <a:gd name="T10" fmla="*/ 8 w 8"/>
                    <a:gd name="T11" fmla="*/ 1 h 4"/>
                    <a:gd name="T12" fmla="*/ 7 w 8"/>
                    <a:gd name="T13" fmla="*/ 0 h 4"/>
                    <a:gd name="T14" fmla="*/ 6 w 8"/>
                    <a:gd name="T15" fmla="*/ 0 h 4"/>
                    <a:gd name="T16" fmla="*/ 5 w 8"/>
                    <a:gd name="T17" fmla="*/ 0 h 4"/>
                    <a:gd name="T18" fmla="*/ 3 w 8"/>
                    <a:gd name="T19" fmla="*/ 0 h 4"/>
                    <a:gd name="T20" fmla="*/ 1 w 8"/>
                    <a:gd name="T21" fmla="*/ 0 h 4"/>
                    <a:gd name="T22" fmla="*/ 0 w 8"/>
                    <a:gd name="T23" fmla="*/ 0 h 4"/>
                    <a:gd name="T24" fmla="*/ 0 w 8"/>
                    <a:gd name="T25" fmla="*/ 1 h 4"/>
                    <a:gd name="T26" fmla="*/ 0 w 8"/>
                    <a:gd name="T27" fmla="*/ 2 h 4"/>
                    <a:gd name="T28" fmla="*/ 1 w 8"/>
                    <a:gd name="T29" fmla="*/ 3 h 4"/>
                    <a:gd name="T30" fmla="*/ 1 w 8"/>
                    <a:gd name="T31" fmla="*/ 3 h 4"/>
                    <a:gd name="T32" fmla="*/ 2 w 8"/>
                    <a:gd name="T33" fmla="*/ 3 h 4"/>
                    <a:gd name="T34" fmla="*/ 3 w 8"/>
                    <a:gd name="T35" fmla="*/ 3 h 4"/>
                    <a:gd name="T36" fmla="*/ 4 w 8"/>
                    <a:gd name="T37" fmla="*/ 4 h 4"/>
                    <a:gd name="T38" fmla="*/ 4 w 8"/>
                    <a:gd name="T39" fmla="*/ 4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4"/>
                    <a:gd name="T62" fmla="*/ 8 w 8"/>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4">
                      <a:moveTo>
                        <a:pt x="4" y="4"/>
                      </a:moveTo>
                      <a:lnTo>
                        <a:pt x="6" y="3"/>
                      </a:lnTo>
                      <a:lnTo>
                        <a:pt x="7" y="3"/>
                      </a:lnTo>
                      <a:lnTo>
                        <a:pt x="8" y="3"/>
                      </a:lnTo>
                      <a:lnTo>
                        <a:pt x="8" y="2"/>
                      </a:lnTo>
                      <a:lnTo>
                        <a:pt x="8" y="1"/>
                      </a:lnTo>
                      <a:lnTo>
                        <a:pt x="7" y="0"/>
                      </a:lnTo>
                      <a:lnTo>
                        <a:pt x="6" y="0"/>
                      </a:lnTo>
                      <a:lnTo>
                        <a:pt x="5" y="0"/>
                      </a:lnTo>
                      <a:lnTo>
                        <a:pt x="3" y="0"/>
                      </a:lnTo>
                      <a:lnTo>
                        <a:pt x="1" y="0"/>
                      </a:lnTo>
                      <a:lnTo>
                        <a:pt x="0" y="0"/>
                      </a:lnTo>
                      <a:lnTo>
                        <a:pt x="0" y="1"/>
                      </a:lnTo>
                      <a:lnTo>
                        <a:pt x="0" y="2"/>
                      </a:lnTo>
                      <a:lnTo>
                        <a:pt x="1" y="3"/>
                      </a:lnTo>
                      <a:lnTo>
                        <a:pt x="2" y="3"/>
                      </a:lnTo>
                      <a:lnTo>
                        <a:pt x="3" y="3"/>
                      </a:lnTo>
                      <a:lnTo>
                        <a:pt x="4"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2" name="Freeform 509"/>
                <p:cNvSpPr>
                  <a:spLocks/>
                </p:cNvSpPr>
                <p:nvPr/>
              </p:nvSpPr>
              <p:spPr bwMode="auto">
                <a:xfrm>
                  <a:off x="4590" y="2265"/>
                  <a:ext cx="10" cy="4"/>
                </a:xfrm>
                <a:custGeom>
                  <a:avLst/>
                  <a:gdLst>
                    <a:gd name="T0" fmla="*/ 5 w 10"/>
                    <a:gd name="T1" fmla="*/ 4 h 4"/>
                    <a:gd name="T2" fmla="*/ 5 w 10"/>
                    <a:gd name="T3" fmla="*/ 4 h 4"/>
                    <a:gd name="T4" fmla="*/ 7 w 10"/>
                    <a:gd name="T5" fmla="*/ 4 h 4"/>
                    <a:gd name="T6" fmla="*/ 7 w 10"/>
                    <a:gd name="T7" fmla="*/ 4 h 4"/>
                    <a:gd name="T8" fmla="*/ 8 w 10"/>
                    <a:gd name="T9" fmla="*/ 4 h 4"/>
                    <a:gd name="T10" fmla="*/ 9 w 10"/>
                    <a:gd name="T11" fmla="*/ 3 h 4"/>
                    <a:gd name="T12" fmla="*/ 10 w 10"/>
                    <a:gd name="T13" fmla="*/ 2 h 4"/>
                    <a:gd name="T14" fmla="*/ 9 w 10"/>
                    <a:gd name="T15" fmla="*/ 1 h 4"/>
                    <a:gd name="T16" fmla="*/ 8 w 10"/>
                    <a:gd name="T17" fmla="*/ 0 h 4"/>
                    <a:gd name="T18" fmla="*/ 7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0 w 10"/>
                    <a:gd name="T35" fmla="*/ 0 h 4"/>
                    <a:gd name="T36" fmla="*/ 0 w 10"/>
                    <a:gd name="T37" fmla="*/ 2 h 4"/>
                    <a:gd name="T38" fmla="*/ 0 w 10"/>
                    <a:gd name="T39" fmla="*/ 3 h 4"/>
                    <a:gd name="T40" fmla="*/ 1 w 10"/>
                    <a:gd name="T41" fmla="*/ 3 h 4"/>
                    <a:gd name="T42" fmla="*/ 2 w 10"/>
                    <a:gd name="T43" fmla="*/ 3 h 4"/>
                    <a:gd name="T44" fmla="*/ 3 w 10"/>
                    <a:gd name="T45" fmla="*/ 4 h 4"/>
                    <a:gd name="T46" fmla="*/ 3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5" y="4"/>
                      </a:lnTo>
                      <a:lnTo>
                        <a:pt x="7" y="4"/>
                      </a:lnTo>
                      <a:lnTo>
                        <a:pt x="8" y="4"/>
                      </a:lnTo>
                      <a:lnTo>
                        <a:pt x="9" y="3"/>
                      </a:lnTo>
                      <a:lnTo>
                        <a:pt x="10" y="2"/>
                      </a:lnTo>
                      <a:lnTo>
                        <a:pt x="9" y="1"/>
                      </a:lnTo>
                      <a:lnTo>
                        <a:pt x="8" y="0"/>
                      </a:lnTo>
                      <a:lnTo>
                        <a:pt x="7" y="0"/>
                      </a:lnTo>
                      <a:lnTo>
                        <a:pt x="6" y="0"/>
                      </a:lnTo>
                      <a:lnTo>
                        <a:pt x="5" y="0"/>
                      </a:lnTo>
                      <a:lnTo>
                        <a:pt x="4" y="0"/>
                      </a:lnTo>
                      <a:lnTo>
                        <a:pt x="3" y="0"/>
                      </a:lnTo>
                      <a:lnTo>
                        <a:pt x="2" y="0"/>
                      </a:lnTo>
                      <a:lnTo>
                        <a:pt x="1" y="0"/>
                      </a:lnTo>
                      <a:lnTo>
                        <a:pt x="0" y="0"/>
                      </a:lnTo>
                      <a:lnTo>
                        <a:pt x="0" y="2"/>
                      </a:lnTo>
                      <a:lnTo>
                        <a:pt x="0" y="3"/>
                      </a:lnTo>
                      <a:lnTo>
                        <a:pt x="1" y="3"/>
                      </a:lnTo>
                      <a:lnTo>
                        <a:pt x="2" y="3"/>
                      </a:lnTo>
                      <a:lnTo>
                        <a:pt x="3" y="4"/>
                      </a:lnTo>
                      <a:lnTo>
                        <a:pt x="5" y="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3" name="Freeform 510"/>
                <p:cNvSpPr>
                  <a:spLocks/>
                </p:cNvSpPr>
                <p:nvPr/>
              </p:nvSpPr>
              <p:spPr bwMode="auto">
                <a:xfrm>
                  <a:off x="4638" y="2311"/>
                  <a:ext cx="158" cy="129"/>
                </a:xfrm>
                <a:custGeom>
                  <a:avLst/>
                  <a:gdLst>
                    <a:gd name="T0" fmla="*/ 20 w 158"/>
                    <a:gd name="T1" fmla="*/ 21 h 129"/>
                    <a:gd name="T2" fmla="*/ 25 w 158"/>
                    <a:gd name="T3" fmla="*/ 15 h 129"/>
                    <a:gd name="T4" fmla="*/ 32 w 158"/>
                    <a:gd name="T5" fmla="*/ 7 h 129"/>
                    <a:gd name="T6" fmla="*/ 40 w 158"/>
                    <a:gd name="T7" fmla="*/ 1 h 129"/>
                    <a:gd name="T8" fmla="*/ 46 w 158"/>
                    <a:gd name="T9" fmla="*/ 0 h 129"/>
                    <a:gd name="T10" fmla="*/ 53 w 158"/>
                    <a:gd name="T11" fmla="*/ 2 h 129"/>
                    <a:gd name="T12" fmla="*/ 62 w 158"/>
                    <a:gd name="T13" fmla="*/ 6 h 129"/>
                    <a:gd name="T14" fmla="*/ 69 w 158"/>
                    <a:gd name="T15" fmla="*/ 11 h 129"/>
                    <a:gd name="T16" fmla="*/ 78 w 158"/>
                    <a:gd name="T17" fmla="*/ 18 h 129"/>
                    <a:gd name="T18" fmla="*/ 85 w 158"/>
                    <a:gd name="T19" fmla="*/ 26 h 129"/>
                    <a:gd name="T20" fmla="*/ 93 w 158"/>
                    <a:gd name="T21" fmla="*/ 31 h 129"/>
                    <a:gd name="T22" fmla="*/ 100 w 158"/>
                    <a:gd name="T23" fmla="*/ 33 h 129"/>
                    <a:gd name="T24" fmla="*/ 108 w 158"/>
                    <a:gd name="T25" fmla="*/ 36 h 129"/>
                    <a:gd name="T26" fmla="*/ 120 w 158"/>
                    <a:gd name="T27" fmla="*/ 38 h 129"/>
                    <a:gd name="T28" fmla="*/ 130 w 158"/>
                    <a:gd name="T29" fmla="*/ 42 h 129"/>
                    <a:gd name="T30" fmla="*/ 139 w 158"/>
                    <a:gd name="T31" fmla="*/ 47 h 129"/>
                    <a:gd name="T32" fmla="*/ 146 w 158"/>
                    <a:gd name="T33" fmla="*/ 54 h 129"/>
                    <a:gd name="T34" fmla="*/ 151 w 158"/>
                    <a:gd name="T35" fmla="*/ 61 h 129"/>
                    <a:gd name="T36" fmla="*/ 155 w 158"/>
                    <a:gd name="T37" fmla="*/ 69 h 129"/>
                    <a:gd name="T38" fmla="*/ 157 w 158"/>
                    <a:gd name="T39" fmla="*/ 77 h 129"/>
                    <a:gd name="T40" fmla="*/ 158 w 158"/>
                    <a:gd name="T41" fmla="*/ 86 h 129"/>
                    <a:gd name="T42" fmla="*/ 157 w 158"/>
                    <a:gd name="T43" fmla="*/ 93 h 129"/>
                    <a:gd name="T44" fmla="*/ 156 w 158"/>
                    <a:gd name="T45" fmla="*/ 100 h 129"/>
                    <a:gd name="T46" fmla="*/ 150 w 158"/>
                    <a:gd name="T47" fmla="*/ 109 h 129"/>
                    <a:gd name="T48" fmla="*/ 143 w 158"/>
                    <a:gd name="T49" fmla="*/ 114 h 129"/>
                    <a:gd name="T50" fmla="*/ 137 w 158"/>
                    <a:gd name="T51" fmla="*/ 115 h 129"/>
                    <a:gd name="T52" fmla="*/ 131 w 158"/>
                    <a:gd name="T53" fmla="*/ 115 h 129"/>
                    <a:gd name="T54" fmla="*/ 124 w 158"/>
                    <a:gd name="T55" fmla="*/ 114 h 129"/>
                    <a:gd name="T56" fmla="*/ 118 w 158"/>
                    <a:gd name="T57" fmla="*/ 115 h 129"/>
                    <a:gd name="T58" fmla="*/ 111 w 158"/>
                    <a:gd name="T59" fmla="*/ 117 h 129"/>
                    <a:gd name="T60" fmla="*/ 102 w 158"/>
                    <a:gd name="T61" fmla="*/ 121 h 129"/>
                    <a:gd name="T62" fmla="*/ 94 w 158"/>
                    <a:gd name="T63" fmla="*/ 125 h 129"/>
                    <a:gd name="T64" fmla="*/ 85 w 158"/>
                    <a:gd name="T65" fmla="*/ 128 h 129"/>
                    <a:gd name="T66" fmla="*/ 76 w 158"/>
                    <a:gd name="T67" fmla="*/ 129 h 129"/>
                    <a:gd name="T68" fmla="*/ 69 w 158"/>
                    <a:gd name="T69" fmla="*/ 127 h 129"/>
                    <a:gd name="T70" fmla="*/ 63 w 158"/>
                    <a:gd name="T71" fmla="*/ 124 h 129"/>
                    <a:gd name="T72" fmla="*/ 56 w 158"/>
                    <a:gd name="T73" fmla="*/ 120 h 129"/>
                    <a:gd name="T74" fmla="*/ 49 w 158"/>
                    <a:gd name="T75" fmla="*/ 116 h 129"/>
                    <a:gd name="T76" fmla="*/ 59 w 158"/>
                    <a:gd name="T77" fmla="*/ 85 h 129"/>
                    <a:gd name="T78" fmla="*/ 65 w 158"/>
                    <a:gd name="T79" fmla="*/ 77 h 129"/>
                    <a:gd name="T80" fmla="*/ 66 w 158"/>
                    <a:gd name="T81" fmla="*/ 68 h 129"/>
                    <a:gd name="T82" fmla="*/ 64 w 158"/>
                    <a:gd name="T83" fmla="*/ 61 h 129"/>
                    <a:gd name="T84" fmla="*/ 58 w 158"/>
                    <a:gd name="T85" fmla="*/ 52 h 129"/>
                    <a:gd name="T86" fmla="*/ 50 w 158"/>
                    <a:gd name="T87" fmla="*/ 47 h 129"/>
                    <a:gd name="T88" fmla="*/ 43 w 158"/>
                    <a:gd name="T89" fmla="*/ 44 h 129"/>
                    <a:gd name="T90" fmla="*/ 36 w 158"/>
                    <a:gd name="T91" fmla="*/ 41 h 129"/>
                    <a:gd name="T92" fmla="*/ 29 w 158"/>
                    <a:gd name="T93" fmla="*/ 39 h 129"/>
                    <a:gd name="T94" fmla="*/ 22 w 158"/>
                    <a:gd name="T95" fmla="*/ 38 h 129"/>
                    <a:gd name="T96" fmla="*/ 16 w 158"/>
                    <a:gd name="T97" fmla="*/ 37 h 129"/>
                    <a:gd name="T98" fmla="*/ 7 w 158"/>
                    <a:gd name="T99" fmla="*/ 36 h 129"/>
                    <a:gd name="T100" fmla="*/ 1 w 158"/>
                    <a:gd name="T101" fmla="*/ 32 h 129"/>
                    <a:gd name="T102" fmla="*/ 2 w 158"/>
                    <a:gd name="T103" fmla="*/ 23 h 129"/>
                    <a:gd name="T104" fmla="*/ 9 w 158"/>
                    <a:gd name="T105" fmla="*/ 20 h 129"/>
                    <a:gd name="T106" fmla="*/ 15 w 158"/>
                    <a:gd name="T107" fmla="*/ 21 h 1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8"/>
                    <a:gd name="T163" fmla="*/ 0 h 129"/>
                    <a:gd name="T164" fmla="*/ 158 w 158"/>
                    <a:gd name="T165" fmla="*/ 129 h 12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8" h="129">
                      <a:moveTo>
                        <a:pt x="15" y="21"/>
                      </a:moveTo>
                      <a:lnTo>
                        <a:pt x="16" y="22"/>
                      </a:lnTo>
                      <a:lnTo>
                        <a:pt x="17" y="22"/>
                      </a:lnTo>
                      <a:lnTo>
                        <a:pt x="18" y="22"/>
                      </a:lnTo>
                      <a:lnTo>
                        <a:pt x="19" y="21"/>
                      </a:lnTo>
                      <a:lnTo>
                        <a:pt x="20" y="21"/>
                      </a:lnTo>
                      <a:lnTo>
                        <a:pt x="21" y="20"/>
                      </a:lnTo>
                      <a:lnTo>
                        <a:pt x="22" y="19"/>
                      </a:lnTo>
                      <a:lnTo>
                        <a:pt x="23" y="18"/>
                      </a:lnTo>
                      <a:lnTo>
                        <a:pt x="24" y="17"/>
                      </a:lnTo>
                      <a:lnTo>
                        <a:pt x="25" y="16"/>
                      </a:lnTo>
                      <a:lnTo>
                        <a:pt x="25" y="15"/>
                      </a:lnTo>
                      <a:lnTo>
                        <a:pt x="27" y="14"/>
                      </a:lnTo>
                      <a:lnTo>
                        <a:pt x="27" y="12"/>
                      </a:lnTo>
                      <a:lnTo>
                        <a:pt x="29" y="11"/>
                      </a:lnTo>
                      <a:lnTo>
                        <a:pt x="29" y="10"/>
                      </a:lnTo>
                      <a:lnTo>
                        <a:pt x="31" y="9"/>
                      </a:lnTo>
                      <a:lnTo>
                        <a:pt x="32" y="7"/>
                      </a:lnTo>
                      <a:lnTo>
                        <a:pt x="33" y="6"/>
                      </a:lnTo>
                      <a:lnTo>
                        <a:pt x="34" y="5"/>
                      </a:lnTo>
                      <a:lnTo>
                        <a:pt x="35" y="4"/>
                      </a:lnTo>
                      <a:lnTo>
                        <a:pt x="37" y="3"/>
                      </a:lnTo>
                      <a:lnTo>
                        <a:pt x="38" y="2"/>
                      </a:lnTo>
                      <a:lnTo>
                        <a:pt x="40" y="1"/>
                      </a:lnTo>
                      <a:lnTo>
                        <a:pt x="42" y="1"/>
                      </a:lnTo>
                      <a:lnTo>
                        <a:pt x="42" y="0"/>
                      </a:lnTo>
                      <a:lnTo>
                        <a:pt x="43" y="0"/>
                      </a:lnTo>
                      <a:lnTo>
                        <a:pt x="44" y="0"/>
                      </a:lnTo>
                      <a:lnTo>
                        <a:pt x="45" y="0"/>
                      </a:lnTo>
                      <a:lnTo>
                        <a:pt x="46" y="0"/>
                      </a:lnTo>
                      <a:lnTo>
                        <a:pt x="47" y="0"/>
                      </a:lnTo>
                      <a:lnTo>
                        <a:pt x="48" y="1"/>
                      </a:lnTo>
                      <a:lnTo>
                        <a:pt x="50" y="1"/>
                      </a:lnTo>
                      <a:lnTo>
                        <a:pt x="51" y="1"/>
                      </a:lnTo>
                      <a:lnTo>
                        <a:pt x="52" y="2"/>
                      </a:lnTo>
                      <a:lnTo>
                        <a:pt x="53" y="2"/>
                      </a:lnTo>
                      <a:lnTo>
                        <a:pt x="55" y="3"/>
                      </a:lnTo>
                      <a:lnTo>
                        <a:pt x="56" y="3"/>
                      </a:lnTo>
                      <a:lnTo>
                        <a:pt x="57" y="4"/>
                      </a:lnTo>
                      <a:lnTo>
                        <a:pt x="59" y="5"/>
                      </a:lnTo>
                      <a:lnTo>
                        <a:pt x="61" y="6"/>
                      </a:lnTo>
                      <a:lnTo>
                        <a:pt x="62" y="6"/>
                      </a:lnTo>
                      <a:lnTo>
                        <a:pt x="63" y="7"/>
                      </a:lnTo>
                      <a:lnTo>
                        <a:pt x="64" y="8"/>
                      </a:lnTo>
                      <a:lnTo>
                        <a:pt x="66" y="9"/>
                      </a:lnTo>
                      <a:lnTo>
                        <a:pt x="67" y="9"/>
                      </a:lnTo>
                      <a:lnTo>
                        <a:pt x="68" y="10"/>
                      </a:lnTo>
                      <a:lnTo>
                        <a:pt x="69" y="11"/>
                      </a:lnTo>
                      <a:lnTo>
                        <a:pt x="70" y="12"/>
                      </a:lnTo>
                      <a:lnTo>
                        <a:pt x="72" y="13"/>
                      </a:lnTo>
                      <a:lnTo>
                        <a:pt x="74" y="14"/>
                      </a:lnTo>
                      <a:lnTo>
                        <a:pt x="75" y="15"/>
                      </a:lnTo>
                      <a:lnTo>
                        <a:pt x="77" y="17"/>
                      </a:lnTo>
                      <a:lnTo>
                        <a:pt x="78" y="18"/>
                      </a:lnTo>
                      <a:lnTo>
                        <a:pt x="79" y="19"/>
                      </a:lnTo>
                      <a:lnTo>
                        <a:pt x="80" y="20"/>
                      </a:lnTo>
                      <a:lnTo>
                        <a:pt x="81" y="21"/>
                      </a:lnTo>
                      <a:lnTo>
                        <a:pt x="83" y="23"/>
                      </a:lnTo>
                      <a:lnTo>
                        <a:pt x="85" y="25"/>
                      </a:lnTo>
                      <a:lnTo>
                        <a:pt x="85" y="26"/>
                      </a:lnTo>
                      <a:lnTo>
                        <a:pt x="86" y="27"/>
                      </a:lnTo>
                      <a:lnTo>
                        <a:pt x="87" y="28"/>
                      </a:lnTo>
                      <a:lnTo>
                        <a:pt x="89" y="29"/>
                      </a:lnTo>
                      <a:lnTo>
                        <a:pt x="90" y="29"/>
                      </a:lnTo>
                      <a:lnTo>
                        <a:pt x="91" y="30"/>
                      </a:lnTo>
                      <a:lnTo>
                        <a:pt x="93" y="31"/>
                      </a:lnTo>
                      <a:lnTo>
                        <a:pt x="95" y="32"/>
                      </a:lnTo>
                      <a:lnTo>
                        <a:pt x="96" y="32"/>
                      </a:lnTo>
                      <a:lnTo>
                        <a:pt x="97" y="33"/>
                      </a:lnTo>
                      <a:lnTo>
                        <a:pt x="99" y="33"/>
                      </a:lnTo>
                      <a:lnTo>
                        <a:pt x="100" y="33"/>
                      </a:lnTo>
                      <a:lnTo>
                        <a:pt x="101" y="34"/>
                      </a:lnTo>
                      <a:lnTo>
                        <a:pt x="102" y="34"/>
                      </a:lnTo>
                      <a:lnTo>
                        <a:pt x="103" y="35"/>
                      </a:lnTo>
                      <a:lnTo>
                        <a:pt x="105" y="35"/>
                      </a:lnTo>
                      <a:lnTo>
                        <a:pt x="107" y="35"/>
                      </a:lnTo>
                      <a:lnTo>
                        <a:pt x="108" y="36"/>
                      </a:lnTo>
                      <a:lnTo>
                        <a:pt x="110" y="36"/>
                      </a:lnTo>
                      <a:lnTo>
                        <a:pt x="112" y="37"/>
                      </a:lnTo>
                      <a:lnTo>
                        <a:pt x="113" y="37"/>
                      </a:lnTo>
                      <a:lnTo>
                        <a:pt x="116" y="38"/>
                      </a:lnTo>
                      <a:lnTo>
                        <a:pt x="118" y="38"/>
                      </a:lnTo>
                      <a:lnTo>
                        <a:pt x="120" y="38"/>
                      </a:lnTo>
                      <a:lnTo>
                        <a:pt x="121" y="39"/>
                      </a:lnTo>
                      <a:lnTo>
                        <a:pt x="123" y="40"/>
                      </a:lnTo>
                      <a:lnTo>
                        <a:pt x="125" y="40"/>
                      </a:lnTo>
                      <a:lnTo>
                        <a:pt x="127" y="40"/>
                      </a:lnTo>
                      <a:lnTo>
                        <a:pt x="129" y="41"/>
                      </a:lnTo>
                      <a:lnTo>
                        <a:pt x="130" y="42"/>
                      </a:lnTo>
                      <a:lnTo>
                        <a:pt x="132" y="43"/>
                      </a:lnTo>
                      <a:lnTo>
                        <a:pt x="133" y="43"/>
                      </a:lnTo>
                      <a:lnTo>
                        <a:pt x="135" y="44"/>
                      </a:lnTo>
                      <a:lnTo>
                        <a:pt x="136" y="45"/>
                      </a:lnTo>
                      <a:lnTo>
                        <a:pt x="138" y="46"/>
                      </a:lnTo>
                      <a:lnTo>
                        <a:pt x="139" y="47"/>
                      </a:lnTo>
                      <a:lnTo>
                        <a:pt x="141" y="48"/>
                      </a:lnTo>
                      <a:lnTo>
                        <a:pt x="142" y="49"/>
                      </a:lnTo>
                      <a:lnTo>
                        <a:pt x="143" y="51"/>
                      </a:lnTo>
                      <a:lnTo>
                        <a:pt x="144" y="52"/>
                      </a:lnTo>
                      <a:lnTo>
                        <a:pt x="145" y="53"/>
                      </a:lnTo>
                      <a:lnTo>
                        <a:pt x="146" y="54"/>
                      </a:lnTo>
                      <a:lnTo>
                        <a:pt x="147" y="55"/>
                      </a:lnTo>
                      <a:lnTo>
                        <a:pt x="148" y="56"/>
                      </a:lnTo>
                      <a:lnTo>
                        <a:pt x="149" y="58"/>
                      </a:lnTo>
                      <a:lnTo>
                        <a:pt x="150" y="59"/>
                      </a:lnTo>
                      <a:lnTo>
                        <a:pt x="151" y="60"/>
                      </a:lnTo>
                      <a:lnTo>
                        <a:pt x="151" y="61"/>
                      </a:lnTo>
                      <a:lnTo>
                        <a:pt x="152" y="63"/>
                      </a:lnTo>
                      <a:lnTo>
                        <a:pt x="152" y="64"/>
                      </a:lnTo>
                      <a:lnTo>
                        <a:pt x="153" y="65"/>
                      </a:lnTo>
                      <a:lnTo>
                        <a:pt x="154" y="66"/>
                      </a:lnTo>
                      <a:lnTo>
                        <a:pt x="154" y="68"/>
                      </a:lnTo>
                      <a:lnTo>
                        <a:pt x="155" y="69"/>
                      </a:lnTo>
                      <a:lnTo>
                        <a:pt x="156" y="71"/>
                      </a:lnTo>
                      <a:lnTo>
                        <a:pt x="156" y="72"/>
                      </a:lnTo>
                      <a:lnTo>
                        <a:pt x="156" y="73"/>
                      </a:lnTo>
                      <a:lnTo>
                        <a:pt x="156" y="75"/>
                      </a:lnTo>
                      <a:lnTo>
                        <a:pt x="157" y="76"/>
                      </a:lnTo>
                      <a:lnTo>
                        <a:pt x="157" y="77"/>
                      </a:lnTo>
                      <a:lnTo>
                        <a:pt x="157" y="79"/>
                      </a:lnTo>
                      <a:lnTo>
                        <a:pt x="157" y="80"/>
                      </a:lnTo>
                      <a:lnTo>
                        <a:pt x="158" y="81"/>
                      </a:lnTo>
                      <a:lnTo>
                        <a:pt x="158" y="83"/>
                      </a:lnTo>
                      <a:lnTo>
                        <a:pt x="158" y="84"/>
                      </a:lnTo>
                      <a:lnTo>
                        <a:pt x="158" y="86"/>
                      </a:lnTo>
                      <a:lnTo>
                        <a:pt x="158" y="87"/>
                      </a:lnTo>
                      <a:lnTo>
                        <a:pt x="158" y="88"/>
                      </a:lnTo>
                      <a:lnTo>
                        <a:pt x="158" y="90"/>
                      </a:lnTo>
                      <a:lnTo>
                        <a:pt x="157" y="91"/>
                      </a:lnTo>
                      <a:lnTo>
                        <a:pt x="157" y="92"/>
                      </a:lnTo>
                      <a:lnTo>
                        <a:pt x="157" y="93"/>
                      </a:lnTo>
                      <a:lnTo>
                        <a:pt x="157" y="95"/>
                      </a:lnTo>
                      <a:lnTo>
                        <a:pt x="156" y="97"/>
                      </a:lnTo>
                      <a:lnTo>
                        <a:pt x="156" y="98"/>
                      </a:lnTo>
                      <a:lnTo>
                        <a:pt x="156" y="99"/>
                      </a:lnTo>
                      <a:lnTo>
                        <a:pt x="156" y="100"/>
                      </a:lnTo>
                      <a:lnTo>
                        <a:pt x="155" y="101"/>
                      </a:lnTo>
                      <a:lnTo>
                        <a:pt x="154" y="103"/>
                      </a:lnTo>
                      <a:lnTo>
                        <a:pt x="153" y="105"/>
                      </a:lnTo>
                      <a:lnTo>
                        <a:pt x="152" y="106"/>
                      </a:lnTo>
                      <a:lnTo>
                        <a:pt x="151" y="108"/>
                      </a:lnTo>
                      <a:lnTo>
                        <a:pt x="150" y="109"/>
                      </a:lnTo>
                      <a:lnTo>
                        <a:pt x="149" y="110"/>
                      </a:lnTo>
                      <a:lnTo>
                        <a:pt x="147" y="111"/>
                      </a:lnTo>
                      <a:lnTo>
                        <a:pt x="146" y="112"/>
                      </a:lnTo>
                      <a:lnTo>
                        <a:pt x="145" y="113"/>
                      </a:lnTo>
                      <a:lnTo>
                        <a:pt x="144" y="113"/>
                      </a:lnTo>
                      <a:lnTo>
                        <a:pt x="143" y="114"/>
                      </a:lnTo>
                      <a:lnTo>
                        <a:pt x="142" y="115"/>
                      </a:lnTo>
                      <a:lnTo>
                        <a:pt x="141" y="115"/>
                      </a:lnTo>
                      <a:lnTo>
                        <a:pt x="140" y="115"/>
                      </a:lnTo>
                      <a:lnTo>
                        <a:pt x="139" y="115"/>
                      </a:lnTo>
                      <a:lnTo>
                        <a:pt x="138" y="115"/>
                      </a:lnTo>
                      <a:lnTo>
                        <a:pt x="137" y="115"/>
                      </a:lnTo>
                      <a:lnTo>
                        <a:pt x="136" y="115"/>
                      </a:lnTo>
                      <a:lnTo>
                        <a:pt x="135" y="115"/>
                      </a:lnTo>
                      <a:lnTo>
                        <a:pt x="134" y="115"/>
                      </a:lnTo>
                      <a:lnTo>
                        <a:pt x="133" y="115"/>
                      </a:lnTo>
                      <a:lnTo>
                        <a:pt x="132" y="115"/>
                      </a:lnTo>
                      <a:lnTo>
                        <a:pt x="131" y="115"/>
                      </a:lnTo>
                      <a:lnTo>
                        <a:pt x="130" y="115"/>
                      </a:lnTo>
                      <a:lnTo>
                        <a:pt x="128" y="115"/>
                      </a:lnTo>
                      <a:lnTo>
                        <a:pt x="126" y="115"/>
                      </a:lnTo>
                      <a:lnTo>
                        <a:pt x="125" y="115"/>
                      </a:lnTo>
                      <a:lnTo>
                        <a:pt x="124" y="114"/>
                      </a:lnTo>
                      <a:lnTo>
                        <a:pt x="123" y="114"/>
                      </a:lnTo>
                      <a:lnTo>
                        <a:pt x="122" y="114"/>
                      </a:lnTo>
                      <a:lnTo>
                        <a:pt x="121" y="114"/>
                      </a:lnTo>
                      <a:lnTo>
                        <a:pt x="120" y="114"/>
                      </a:lnTo>
                      <a:lnTo>
                        <a:pt x="119" y="114"/>
                      </a:lnTo>
                      <a:lnTo>
                        <a:pt x="118" y="115"/>
                      </a:lnTo>
                      <a:lnTo>
                        <a:pt x="117" y="115"/>
                      </a:lnTo>
                      <a:lnTo>
                        <a:pt x="116" y="115"/>
                      </a:lnTo>
                      <a:lnTo>
                        <a:pt x="115" y="115"/>
                      </a:lnTo>
                      <a:lnTo>
                        <a:pt x="113" y="116"/>
                      </a:lnTo>
                      <a:lnTo>
                        <a:pt x="112" y="116"/>
                      </a:lnTo>
                      <a:lnTo>
                        <a:pt x="111" y="117"/>
                      </a:lnTo>
                      <a:lnTo>
                        <a:pt x="110" y="118"/>
                      </a:lnTo>
                      <a:lnTo>
                        <a:pt x="108" y="118"/>
                      </a:lnTo>
                      <a:lnTo>
                        <a:pt x="107" y="119"/>
                      </a:lnTo>
                      <a:lnTo>
                        <a:pt x="105" y="119"/>
                      </a:lnTo>
                      <a:lnTo>
                        <a:pt x="104" y="120"/>
                      </a:lnTo>
                      <a:lnTo>
                        <a:pt x="102" y="121"/>
                      </a:lnTo>
                      <a:lnTo>
                        <a:pt x="101" y="121"/>
                      </a:lnTo>
                      <a:lnTo>
                        <a:pt x="100" y="122"/>
                      </a:lnTo>
                      <a:lnTo>
                        <a:pt x="98" y="123"/>
                      </a:lnTo>
                      <a:lnTo>
                        <a:pt x="97" y="124"/>
                      </a:lnTo>
                      <a:lnTo>
                        <a:pt x="95" y="124"/>
                      </a:lnTo>
                      <a:lnTo>
                        <a:pt x="94" y="125"/>
                      </a:lnTo>
                      <a:lnTo>
                        <a:pt x="92" y="125"/>
                      </a:lnTo>
                      <a:lnTo>
                        <a:pt x="90" y="126"/>
                      </a:lnTo>
                      <a:lnTo>
                        <a:pt x="89" y="127"/>
                      </a:lnTo>
                      <a:lnTo>
                        <a:pt x="87" y="127"/>
                      </a:lnTo>
                      <a:lnTo>
                        <a:pt x="86" y="127"/>
                      </a:lnTo>
                      <a:lnTo>
                        <a:pt x="85" y="128"/>
                      </a:lnTo>
                      <a:lnTo>
                        <a:pt x="83" y="128"/>
                      </a:lnTo>
                      <a:lnTo>
                        <a:pt x="82" y="129"/>
                      </a:lnTo>
                      <a:lnTo>
                        <a:pt x="81" y="129"/>
                      </a:lnTo>
                      <a:lnTo>
                        <a:pt x="79" y="129"/>
                      </a:lnTo>
                      <a:lnTo>
                        <a:pt x="78" y="129"/>
                      </a:lnTo>
                      <a:lnTo>
                        <a:pt x="76" y="129"/>
                      </a:lnTo>
                      <a:lnTo>
                        <a:pt x="75" y="129"/>
                      </a:lnTo>
                      <a:lnTo>
                        <a:pt x="74" y="129"/>
                      </a:lnTo>
                      <a:lnTo>
                        <a:pt x="73" y="129"/>
                      </a:lnTo>
                      <a:lnTo>
                        <a:pt x="72" y="129"/>
                      </a:lnTo>
                      <a:lnTo>
                        <a:pt x="71" y="128"/>
                      </a:lnTo>
                      <a:lnTo>
                        <a:pt x="69" y="127"/>
                      </a:lnTo>
                      <a:lnTo>
                        <a:pt x="68" y="127"/>
                      </a:lnTo>
                      <a:lnTo>
                        <a:pt x="67" y="127"/>
                      </a:lnTo>
                      <a:lnTo>
                        <a:pt x="66" y="126"/>
                      </a:lnTo>
                      <a:lnTo>
                        <a:pt x="65" y="125"/>
                      </a:lnTo>
                      <a:lnTo>
                        <a:pt x="64" y="125"/>
                      </a:lnTo>
                      <a:lnTo>
                        <a:pt x="63" y="124"/>
                      </a:lnTo>
                      <a:lnTo>
                        <a:pt x="61" y="124"/>
                      </a:lnTo>
                      <a:lnTo>
                        <a:pt x="60" y="123"/>
                      </a:lnTo>
                      <a:lnTo>
                        <a:pt x="59" y="122"/>
                      </a:lnTo>
                      <a:lnTo>
                        <a:pt x="58" y="121"/>
                      </a:lnTo>
                      <a:lnTo>
                        <a:pt x="57" y="121"/>
                      </a:lnTo>
                      <a:lnTo>
                        <a:pt x="56" y="120"/>
                      </a:lnTo>
                      <a:lnTo>
                        <a:pt x="55" y="120"/>
                      </a:lnTo>
                      <a:lnTo>
                        <a:pt x="54" y="119"/>
                      </a:lnTo>
                      <a:lnTo>
                        <a:pt x="53" y="118"/>
                      </a:lnTo>
                      <a:lnTo>
                        <a:pt x="51" y="118"/>
                      </a:lnTo>
                      <a:lnTo>
                        <a:pt x="51" y="117"/>
                      </a:lnTo>
                      <a:lnTo>
                        <a:pt x="49" y="116"/>
                      </a:lnTo>
                      <a:lnTo>
                        <a:pt x="48" y="115"/>
                      </a:lnTo>
                      <a:lnTo>
                        <a:pt x="47" y="114"/>
                      </a:lnTo>
                      <a:lnTo>
                        <a:pt x="46" y="113"/>
                      </a:lnTo>
                      <a:lnTo>
                        <a:pt x="45" y="113"/>
                      </a:lnTo>
                      <a:lnTo>
                        <a:pt x="59" y="85"/>
                      </a:lnTo>
                      <a:lnTo>
                        <a:pt x="60" y="84"/>
                      </a:lnTo>
                      <a:lnTo>
                        <a:pt x="61" y="83"/>
                      </a:lnTo>
                      <a:lnTo>
                        <a:pt x="63" y="81"/>
                      </a:lnTo>
                      <a:lnTo>
                        <a:pt x="64" y="79"/>
                      </a:lnTo>
                      <a:lnTo>
                        <a:pt x="64" y="78"/>
                      </a:lnTo>
                      <a:lnTo>
                        <a:pt x="65" y="77"/>
                      </a:lnTo>
                      <a:lnTo>
                        <a:pt x="66" y="75"/>
                      </a:lnTo>
                      <a:lnTo>
                        <a:pt x="66" y="73"/>
                      </a:lnTo>
                      <a:lnTo>
                        <a:pt x="66" y="72"/>
                      </a:lnTo>
                      <a:lnTo>
                        <a:pt x="66" y="70"/>
                      </a:lnTo>
                      <a:lnTo>
                        <a:pt x="66" y="69"/>
                      </a:lnTo>
                      <a:lnTo>
                        <a:pt x="66" y="68"/>
                      </a:lnTo>
                      <a:lnTo>
                        <a:pt x="66" y="67"/>
                      </a:lnTo>
                      <a:lnTo>
                        <a:pt x="66" y="66"/>
                      </a:lnTo>
                      <a:lnTo>
                        <a:pt x="65" y="65"/>
                      </a:lnTo>
                      <a:lnTo>
                        <a:pt x="65" y="64"/>
                      </a:lnTo>
                      <a:lnTo>
                        <a:pt x="64" y="63"/>
                      </a:lnTo>
                      <a:lnTo>
                        <a:pt x="64" y="61"/>
                      </a:lnTo>
                      <a:lnTo>
                        <a:pt x="63" y="60"/>
                      </a:lnTo>
                      <a:lnTo>
                        <a:pt x="63" y="59"/>
                      </a:lnTo>
                      <a:lnTo>
                        <a:pt x="63" y="58"/>
                      </a:lnTo>
                      <a:lnTo>
                        <a:pt x="61" y="56"/>
                      </a:lnTo>
                      <a:lnTo>
                        <a:pt x="60" y="54"/>
                      </a:lnTo>
                      <a:lnTo>
                        <a:pt x="58" y="52"/>
                      </a:lnTo>
                      <a:lnTo>
                        <a:pt x="56" y="51"/>
                      </a:lnTo>
                      <a:lnTo>
                        <a:pt x="55" y="50"/>
                      </a:lnTo>
                      <a:lnTo>
                        <a:pt x="54" y="49"/>
                      </a:lnTo>
                      <a:lnTo>
                        <a:pt x="53" y="49"/>
                      </a:lnTo>
                      <a:lnTo>
                        <a:pt x="51" y="48"/>
                      </a:lnTo>
                      <a:lnTo>
                        <a:pt x="50" y="47"/>
                      </a:lnTo>
                      <a:lnTo>
                        <a:pt x="49" y="47"/>
                      </a:lnTo>
                      <a:lnTo>
                        <a:pt x="48" y="46"/>
                      </a:lnTo>
                      <a:lnTo>
                        <a:pt x="47" y="46"/>
                      </a:lnTo>
                      <a:lnTo>
                        <a:pt x="46" y="45"/>
                      </a:lnTo>
                      <a:lnTo>
                        <a:pt x="45" y="45"/>
                      </a:lnTo>
                      <a:lnTo>
                        <a:pt x="43" y="44"/>
                      </a:lnTo>
                      <a:lnTo>
                        <a:pt x="42" y="43"/>
                      </a:lnTo>
                      <a:lnTo>
                        <a:pt x="41" y="43"/>
                      </a:lnTo>
                      <a:lnTo>
                        <a:pt x="40" y="43"/>
                      </a:lnTo>
                      <a:lnTo>
                        <a:pt x="38" y="42"/>
                      </a:lnTo>
                      <a:lnTo>
                        <a:pt x="37" y="42"/>
                      </a:lnTo>
                      <a:lnTo>
                        <a:pt x="36" y="41"/>
                      </a:lnTo>
                      <a:lnTo>
                        <a:pt x="35" y="41"/>
                      </a:lnTo>
                      <a:lnTo>
                        <a:pt x="33" y="40"/>
                      </a:lnTo>
                      <a:lnTo>
                        <a:pt x="32" y="40"/>
                      </a:lnTo>
                      <a:lnTo>
                        <a:pt x="31" y="40"/>
                      </a:lnTo>
                      <a:lnTo>
                        <a:pt x="30" y="40"/>
                      </a:lnTo>
                      <a:lnTo>
                        <a:pt x="29" y="39"/>
                      </a:lnTo>
                      <a:lnTo>
                        <a:pt x="27" y="39"/>
                      </a:lnTo>
                      <a:lnTo>
                        <a:pt x="26" y="39"/>
                      </a:lnTo>
                      <a:lnTo>
                        <a:pt x="25" y="38"/>
                      </a:lnTo>
                      <a:lnTo>
                        <a:pt x="24" y="38"/>
                      </a:lnTo>
                      <a:lnTo>
                        <a:pt x="23" y="38"/>
                      </a:lnTo>
                      <a:lnTo>
                        <a:pt x="22" y="38"/>
                      </a:lnTo>
                      <a:lnTo>
                        <a:pt x="20" y="38"/>
                      </a:lnTo>
                      <a:lnTo>
                        <a:pt x="19" y="38"/>
                      </a:lnTo>
                      <a:lnTo>
                        <a:pt x="17" y="37"/>
                      </a:lnTo>
                      <a:lnTo>
                        <a:pt x="16" y="37"/>
                      </a:lnTo>
                      <a:lnTo>
                        <a:pt x="15" y="37"/>
                      </a:lnTo>
                      <a:lnTo>
                        <a:pt x="13" y="36"/>
                      </a:lnTo>
                      <a:lnTo>
                        <a:pt x="11" y="36"/>
                      </a:lnTo>
                      <a:lnTo>
                        <a:pt x="10" y="36"/>
                      </a:lnTo>
                      <a:lnTo>
                        <a:pt x="9" y="36"/>
                      </a:lnTo>
                      <a:lnTo>
                        <a:pt x="7" y="36"/>
                      </a:lnTo>
                      <a:lnTo>
                        <a:pt x="6" y="35"/>
                      </a:lnTo>
                      <a:lnTo>
                        <a:pt x="5" y="35"/>
                      </a:lnTo>
                      <a:lnTo>
                        <a:pt x="4" y="34"/>
                      </a:lnTo>
                      <a:lnTo>
                        <a:pt x="3" y="33"/>
                      </a:lnTo>
                      <a:lnTo>
                        <a:pt x="1" y="32"/>
                      </a:lnTo>
                      <a:lnTo>
                        <a:pt x="1" y="30"/>
                      </a:lnTo>
                      <a:lnTo>
                        <a:pt x="0" y="29"/>
                      </a:lnTo>
                      <a:lnTo>
                        <a:pt x="0" y="27"/>
                      </a:lnTo>
                      <a:lnTo>
                        <a:pt x="0" y="26"/>
                      </a:lnTo>
                      <a:lnTo>
                        <a:pt x="1" y="24"/>
                      </a:lnTo>
                      <a:lnTo>
                        <a:pt x="2" y="23"/>
                      </a:lnTo>
                      <a:lnTo>
                        <a:pt x="3" y="22"/>
                      </a:lnTo>
                      <a:lnTo>
                        <a:pt x="4" y="21"/>
                      </a:lnTo>
                      <a:lnTo>
                        <a:pt x="6" y="20"/>
                      </a:lnTo>
                      <a:lnTo>
                        <a:pt x="7" y="20"/>
                      </a:lnTo>
                      <a:lnTo>
                        <a:pt x="8" y="20"/>
                      </a:lnTo>
                      <a:lnTo>
                        <a:pt x="9" y="20"/>
                      </a:lnTo>
                      <a:lnTo>
                        <a:pt x="10" y="20"/>
                      </a:lnTo>
                      <a:lnTo>
                        <a:pt x="11" y="20"/>
                      </a:lnTo>
                      <a:lnTo>
                        <a:pt x="12" y="20"/>
                      </a:lnTo>
                      <a:lnTo>
                        <a:pt x="13" y="21"/>
                      </a:lnTo>
                      <a:lnTo>
                        <a:pt x="1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4" name="Freeform 511"/>
                <p:cNvSpPr>
                  <a:spLocks/>
                </p:cNvSpPr>
                <p:nvPr/>
              </p:nvSpPr>
              <p:spPr bwMode="auto">
                <a:xfrm>
                  <a:off x="4678" y="2341"/>
                  <a:ext cx="73" cy="65"/>
                </a:xfrm>
                <a:custGeom>
                  <a:avLst/>
                  <a:gdLst>
                    <a:gd name="T0" fmla="*/ 21 w 73"/>
                    <a:gd name="T1" fmla="*/ 57 h 65"/>
                    <a:gd name="T2" fmla="*/ 19 w 73"/>
                    <a:gd name="T3" fmla="*/ 54 h 65"/>
                    <a:gd name="T4" fmla="*/ 21 w 73"/>
                    <a:gd name="T5" fmla="*/ 49 h 65"/>
                    <a:gd name="T6" fmla="*/ 21 w 73"/>
                    <a:gd name="T7" fmla="*/ 45 h 65"/>
                    <a:gd name="T8" fmla="*/ 22 w 73"/>
                    <a:gd name="T9" fmla="*/ 41 h 65"/>
                    <a:gd name="T10" fmla="*/ 22 w 73"/>
                    <a:gd name="T11" fmla="*/ 38 h 65"/>
                    <a:gd name="T12" fmla="*/ 22 w 73"/>
                    <a:gd name="T13" fmla="*/ 35 h 65"/>
                    <a:gd name="T14" fmla="*/ 21 w 73"/>
                    <a:gd name="T15" fmla="*/ 29 h 65"/>
                    <a:gd name="T16" fmla="*/ 20 w 73"/>
                    <a:gd name="T17" fmla="*/ 25 h 65"/>
                    <a:gd name="T18" fmla="*/ 17 w 73"/>
                    <a:gd name="T19" fmla="*/ 22 h 65"/>
                    <a:gd name="T20" fmla="*/ 13 w 73"/>
                    <a:gd name="T21" fmla="*/ 19 h 65"/>
                    <a:gd name="T22" fmla="*/ 10 w 73"/>
                    <a:gd name="T23" fmla="*/ 17 h 65"/>
                    <a:gd name="T24" fmla="*/ 6 w 73"/>
                    <a:gd name="T25" fmla="*/ 16 h 65"/>
                    <a:gd name="T26" fmla="*/ 3 w 73"/>
                    <a:gd name="T27" fmla="*/ 14 h 65"/>
                    <a:gd name="T28" fmla="*/ 0 w 73"/>
                    <a:gd name="T29" fmla="*/ 13 h 65"/>
                    <a:gd name="T30" fmla="*/ 2 w 73"/>
                    <a:gd name="T31" fmla="*/ 9 h 65"/>
                    <a:gd name="T32" fmla="*/ 5 w 73"/>
                    <a:gd name="T33" fmla="*/ 6 h 65"/>
                    <a:gd name="T34" fmla="*/ 9 w 73"/>
                    <a:gd name="T35" fmla="*/ 4 h 65"/>
                    <a:gd name="T36" fmla="*/ 13 w 73"/>
                    <a:gd name="T37" fmla="*/ 2 h 65"/>
                    <a:gd name="T38" fmla="*/ 17 w 73"/>
                    <a:gd name="T39" fmla="*/ 1 h 65"/>
                    <a:gd name="T40" fmla="*/ 22 w 73"/>
                    <a:gd name="T41" fmla="*/ 0 h 65"/>
                    <a:gd name="T42" fmla="*/ 27 w 73"/>
                    <a:gd name="T43" fmla="*/ 0 h 65"/>
                    <a:gd name="T44" fmla="*/ 33 w 73"/>
                    <a:gd name="T45" fmla="*/ 1 h 65"/>
                    <a:gd name="T46" fmla="*/ 38 w 73"/>
                    <a:gd name="T47" fmla="*/ 2 h 65"/>
                    <a:gd name="T48" fmla="*/ 44 w 73"/>
                    <a:gd name="T49" fmla="*/ 4 h 65"/>
                    <a:gd name="T50" fmla="*/ 49 w 73"/>
                    <a:gd name="T51" fmla="*/ 7 h 65"/>
                    <a:gd name="T52" fmla="*/ 54 w 73"/>
                    <a:gd name="T53" fmla="*/ 10 h 65"/>
                    <a:gd name="T54" fmla="*/ 59 w 73"/>
                    <a:gd name="T55" fmla="*/ 14 h 65"/>
                    <a:gd name="T56" fmla="*/ 63 w 73"/>
                    <a:gd name="T57" fmla="*/ 18 h 65"/>
                    <a:gd name="T58" fmla="*/ 67 w 73"/>
                    <a:gd name="T59" fmla="*/ 22 h 65"/>
                    <a:gd name="T60" fmla="*/ 70 w 73"/>
                    <a:gd name="T61" fmla="*/ 28 h 65"/>
                    <a:gd name="T62" fmla="*/ 72 w 73"/>
                    <a:gd name="T63" fmla="*/ 32 h 65"/>
                    <a:gd name="T64" fmla="*/ 73 w 73"/>
                    <a:gd name="T65" fmla="*/ 36 h 65"/>
                    <a:gd name="T66" fmla="*/ 73 w 73"/>
                    <a:gd name="T67" fmla="*/ 41 h 65"/>
                    <a:gd name="T68" fmla="*/ 73 w 73"/>
                    <a:gd name="T69" fmla="*/ 46 h 65"/>
                    <a:gd name="T70" fmla="*/ 72 w 73"/>
                    <a:gd name="T71" fmla="*/ 50 h 65"/>
                    <a:gd name="T72" fmla="*/ 70 w 73"/>
                    <a:gd name="T73" fmla="*/ 54 h 65"/>
                    <a:gd name="T74" fmla="*/ 67 w 73"/>
                    <a:gd name="T75" fmla="*/ 57 h 65"/>
                    <a:gd name="T76" fmla="*/ 64 w 73"/>
                    <a:gd name="T77" fmla="*/ 60 h 65"/>
                    <a:gd name="T78" fmla="*/ 60 w 73"/>
                    <a:gd name="T79" fmla="*/ 62 h 65"/>
                    <a:gd name="T80" fmla="*/ 56 w 73"/>
                    <a:gd name="T81" fmla="*/ 64 h 65"/>
                    <a:gd name="T82" fmla="*/ 52 w 73"/>
                    <a:gd name="T83" fmla="*/ 65 h 65"/>
                    <a:gd name="T84" fmla="*/ 47 w 73"/>
                    <a:gd name="T85" fmla="*/ 65 h 65"/>
                    <a:gd name="T86" fmla="*/ 41 w 73"/>
                    <a:gd name="T87" fmla="*/ 64 h 65"/>
                    <a:gd name="T88" fmla="*/ 36 w 73"/>
                    <a:gd name="T89" fmla="*/ 63 h 65"/>
                    <a:gd name="T90" fmla="*/ 30 w 73"/>
                    <a:gd name="T91" fmla="*/ 61 h 65"/>
                    <a:gd name="T92" fmla="*/ 25 w 73"/>
                    <a:gd name="T93" fmla="*/ 59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3"/>
                    <a:gd name="T142" fmla="*/ 0 h 65"/>
                    <a:gd name="T143" fmla="*/ 73 w 73"/>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3" h="65">
                      <a:moveTo>
                        <a:pt x="25" y="59"/>
                      </a:moveTo>
                      <a:lnTo>
                        <a:pt x="23" y="58"/>
                      </a:lnTo>
                      <a:lnTo>
                        <a:pt x="21" y="57"/>
                      </a:lnTo>
                      <a:lnTo>
                        <a:pt x="20" y="56"/>
                      </a:lnTo>
                      <a:lnTo>
                        <a:pt x="19" y="55"/>
                      </a:lnTo>
                      <a:lnTo>
                        <a:pt x="19" y="54"/>
                      </a:lnTo>
                      <a:lnTo>
                        <a:pt x="20" y="52"/>
                      </a:lnTo>
                      <a:lnTo>
                        <a:pt x="20" y="50"/>
                      </a:lnTo>
                      <a:lnTo>
                        <a:pt x="21" y="49"/>
                      </a:lnTo>
                      <a:lnTo>
                        <a:pt x="21" y="47"/>
                      </a:lnTo>
                      <a:lnTo>
                        <a:pt x="21" y="46"/>
                      </a:lnTo>
                      <a:lnTo>
                        <a:pt x="21" y="45"/>
                      </a:lnTo>
                      <a:lnTo>
                        <a:pt x="22" y="44"/>
                      </a:lnTo>
                      <a:lnTo>
                        <a:pt x="22" y="42"/>
                      </a:lnTo>
                      <a:lnTo>
                        <a:pt x="22" y="41"/>
                      </a:lnTo>
                      <a:lnTo>
                        <a:pt x="22" y="40"/>
                      </a:lnTo>
                      <a:lnTo>
                        <a:pt x="22" y="39"/>
                      </a:lnTo>
                      <a:lnTo>
                        <a:pt x="22" y="38"/>
                      </a:lnTo>
                      <a:lnTo>
                        <a:pt x="22" y="36"/>
                      </a:lnTo>
                      <a:lnTo>
                        <a:pt x="22" y="35"/>
                      </a:lnTo>
                      <a:lnTo>
                        <a:pt x="22" y="33"/>
                      </a:lnTo>
                      <a:lnTo>
                        <a:pt x="22" y="31"/>
                      </a:lnTo>
                      <a:lnTo>
                        <a:pt x="21" y="29"/>
                      </a:lnTo>
                      <a:lnTo>
                        <a:pt x="21" y="28"/>
                      </a:lnTo>
                      <a:lnTo>
                        <a:pt x="20" y="27"/>
                      </a:lnTo>
                      <a:lnTo>
                        <a:pt x="20" y="25"/>
                      </a:lnTo>
                      <a:lnTo>
                        <a:pt x="18" y="24"/>
                      </a:lnTo>
                      <a:lnTo>
                        <a:pt x="18" y="23"/>
                      </a:lnTo>
                      <a:lnTo>
                        <a:pt x="17" y="22"/>
                      </a:lnTo>
                      <a:lnTo>
                        <a:pt x="16" y="21"/>
                      </a:lnTo>
                      <a:lnTo>
                        <a:pt x="15" y="20"/>
                      </a:lnTo>
                      <a:lnTo>
                        <a:pt x="13" y="19"/>
                      </a:lnTo>
                      <a:lnTo>
                        <a:pt x="12" y="19"/>
                      </a:lnTo>
                      <a:lnTo>
                        <a:pt x="11" y="18"/>
                      </a:lnTo>
                      <a:lnTo>
                        <a:pt x="10" y="17"/>
                      </a:lnTo>
                      <a:lnTo>
                        <a:pt x="9" y="17"/>
                      </a:lnTo>
                      <a:lnTo>
                        <a:pt x="8" y="16"/>
                      </a:lnTo>
                      <a:lnTo>
                        <a:pt x="6" y="16"/>
                      </a:lnTo>
                      <a:lnTo>
                        <a:pt x="5" y="15"/>
                      </a:lnTo>
                      <a:lnTo>
                        <a:pt x="4" y="15"/>
                      </a:lnTo>
                      <a:lnTo>
                        <a:pt x="3" y="14"/>
                      </a:lnTo>
                      <a:lnTo>
                        <a:pt x="2" y="13"/>
                      </a:lnTo>
                      <a:lnTo>
                        <a:pt x="1" y="13"/>
                      </a:lnTo>
                      <a:lnTo>
                        <a:pt x="0" y="13"/>
                      </a:lnTo>
                      <a:lnTo>
                        <a:pt x="1" y="11"/>
                      </a:lnTo>
                      <a:lnTo>
                        <a:pt x="2" y="10"/>
                      </a:lnTo>
                      <a:lnTo>
                        <a:pt x="2" y="9"/>
                      </a:lnTo>
                      <a:lnTo>
                        <a:pt x="3" y="8"/>
                      </a:lnTo>
                      <a:lnTo>
                        <a:pt x="4" y="7"/>
                      </a:lnTo>
                      <a:lnTo>
                        <a:pt x="5" y="6"/>
                      </a:lnTo>
                      <a:lnTo>
                        <a:pt x="6" y="5"/>
                      </a:lnTo>
                      <a:lnTo>
                        <a:pt x="8" y="5"/>
                      </a:lnTo>
                      <a:lnTo>
                        <a:pt x="9" y="4"/>
                      </a:lnTo>
                      <a:lnTo>
                        <a:pt x="10" y="3"/>
                      </a:lnTo>
                      <a:lnTo>
                        <a:pt x="11" y="2"/>
                      </a:lnTo>
                      <a:lnTo>
                        <a:pt x="13" y="2"/>
                      </a:lnTo>
                      <a:lnTo>
                        <a:pt x="14" y="1"/>
                      </a:lnTo>
                      <a:lnTo>
                        <a:pt x="16" y="1"/>
                      </a:lnTo>
                      <a:lnTo>
                        <a:pt x="17" y="1"/>
                      </a:lnTo>
                      <a:lnTo>
                        <a:pt x="19" y="1"/>
                      </a:lnTo>
                      <a:lnTo>
                        <a:pt x="21" y="0"/>
                      </a:lnTo>
                      <a:lnTo>
                        <a:pt x="22" y="0"/>
                      </a:lnTo>
                      <a:lnTo>
                        <a:pt x="24" y="0"/>
                      </a:lnTo>
                      <a:lnTo>
                        <a:pt x="26" y="0"/>
                      </a:lnTo>
                      <a:lnTo>
                        <a:pt x="27" y="0"/>
                      </a:lnTo>
                      <a:lnTo>
                        <a:pt x="29" y="0"/>
                      </a:lnTo>
                      <a:lnTo>
                        <a:pt x="31" y="0"/>
                      </a:lnTo>
                      <a:lnTo>
                        <a:pt x="33" y="1"/>
                      </a:lnTo>
                      <a:lnTo>
                        <a:pt x="34" y="1"/>
                      </a:lnTo>
                      <a:lnTo>
                        <a:pt x="36" y="2"/>
                      </a:lnTo>
                      <a:lnTo>
                        <a:pt x="38" y="2"/>
                      </a:lnTo>
                      <a:lnTo>
                        <a:pt x="40" y="3"/>
                      </a:lnTo>
                      <a:lnTo>
                        <a:pt x="42" y="3"/>
                      </a:lnTo>
                      <a:lnTo>
                        <a:pt x="44" y="4"/>
                      </a:lnTo>
                      <a:lnTo>
                        <a:pt x="46" y="5"/>
                      </a:lnTo>
                      <a:lnTo>
                        <a:pt x="47" y="6"/>
                      </a:lnTo>
                      <a:lnTo>
                        <a:pt x="49" y="7"/>
                      </a:lnTo>
                      <a:lnTo>
                        <a:pt x="51" y="8"/>
                      </a:lnTo>
                      <a:lnTo>
                        <a:pt x="52" y="9"/>
                      </a:lnTo>
                      <a:lnTo>
                        <a:pt x="54" y="10"/>
                      </a:lnTo>
                      <a:lnTo>
                        <a:pt x="56" y="11"/>
                      </a:lnTo>
                      <a:lnTo>
                        <a:pt x="57" y="13"/>
                      </a:lnTo>
                      <a:lnTo>
                        <a:pt x="59" y="14"/>
                      </a:lnTo>
                      <a:lnTo>
                        <a:pt x="60" y="16"/>
                      </a:lnTo>
                      <a:lnTo>
                        <a:pt x="62" y="17"/>
                      </a:lnTo>
                      <a:lnTo>
                        <a:pt x="63" y="18"/>
                      </a:lnTo>
                      <a:lnTo>
                        <a:pt x="64" y="19"/>
                      </a:lnTo>
                      <a:lnTo>
                        <a:pt x="65" y="21"/>
                      </a:lnTo>
                      <a:lnTo>
                        <a:pt x="67" y="22"/>
                      </a:lnTo>
                      <a:lnTo>
                        <a:pt x="67" y="24"/>
                      </a:lnTo>
                      <a:lnTo>
                        <a:pt x="68" y="26"/>
                      </a:lnTo>
                      <a:lnTo>
                        <a:pt x="70" y="28"/>
                      </a:lnTo>
                      <a:lnTo>
                        <a:pt x="70" y="29"/>
                      </a:lnTo>
                      <a:lnTo>
                        <a:pt x="71" y="31"/>
                      </a:lnTo>
                      <a:lnTo>
                        <a:pt x="72" y="32"/>
                      </a:lnTo>
                      <a:lnTo>
                        <a:pt x="72" y="34"/>
                      </a:lnTo>
                      <a:lnTo>
                        <a:pt x="72" y="35"/>
                      </a:lnTo>
                      <a:lnTo>
                        <a:pt x="73" y="36"/>
                      </a:lnTo>
                      <a:lnTo>
                        <a:pt x="73" y="38"/>
                      </a:lnTo>
                      <a:lnTo>
                        <a:pt x="73" y="40"/>
                      </a:lnTo>
                      <a:lnTo>
                        <a:pt x="73" y="41"/>
                      </a:lnTo>
                      <a:lnTo>
                        <a:pt x="73" y="43"/>
                      </a:lnTo>
                      <a:lnTo>
                        <a:pt x="73" y="44"/>
                      </a:lnTo>
                      <a:lnTo>
                        <a:pt x="73" y="46"/>
                      </a:lnTo>
                      <a:lnTo>
                        <a:pt x="73" y="47"/>
                      </a:lnTo>
                      <a:lnTo>
                        <a:pt x="73" y="49"/>
                      </a:lnTo>
                      <a:lnTo>
                        <a:pt x="72" y="50"/>
                      </a:lnTo>
                      <a:lnTo>
                        <a:pt x="72" y="52"/>
                      </a:lnTo>
                      <a:lnTo>
                        <a:pt x="71" y="53"/>
                      </a:lnTo>
                      <a:lnTo>
                        <a:pt x="70" y="54"/>
                      </a:lnTo>
                      <a:lnTo>
                        <a:pt x="69" y="55"/>
                      </a:lnTo>
                      <a:lnTo>
                        <a:pt x="68" y="57"/>
                      </a:lnTo>
                      <a:lnTo>
                        <a:pt x="67" y="57"/>
                      </a:lnTo>
                      <a:lnTo>
                        <a:pt x="67" y="58"/>
                      </a:lnTo>
                      <a:lnTo>
                        <a:pt x="65" y="60"/>
                      </a:lnTo>
                      <a:lnTo>
                        <a:pt x="64" y="60"/>
                      </a:lnTo>
                      <a:lnTo>
                        <a:pt x="63" y="61"/>
                      </a:lnTo>
                      <a:lnTo>
                        <a:pt x="62" y="62"/>
                      </a:lnTo>
                      <a:lnTo>
                        <a:pt x="60" y="62"/>
                      </a:lnTo>
                      <a:lnTo>
                        <a:pt x="59" y="63"/>
                      </a:lnTo>
                      <a:lnTo>
                        <a:pt x="57" y="63"/>
                      </a:lnTo>
                      <a:lnTo>
                        <a:pt x="56" y="64"/>
                      </a:lnTo>
                      <a:lnTo>
                        <a:pt x="55" y="64"/>
                      </a:lnTo>
                      <a:lnTo>
                        <a:pt x="53" y="65"/>
                      </a:lnTo>
                      <a:lnTo>
                        <a:pt x="52" y="65"/>
                      </a:lnTo>
                      <a:lnTo>
                        <a:pt x="50" y="65"/>
                      </a:lnTo>
                      <a:lnTo>
                        <a:pt x="48" y="65"/>
                      </a:lnTo>
                      <a:lnTo>
                        <a:pt x="47" y="65"/>
                      </a:lnTo>
                      <a:lnTo>
                        <a:pt x="45" y="65"/>
                      </a:lnTo>
                      <a:lnTo>
                        <a:pt x="43" y="65"/>
                      </a:lnTo>
                      <a:lnTo>
                        <a:pt x="41" y="64"/>
                      </a:lnTo>
                      <a:lnTo>
                        <a:pt x="39" y="64"/>
                      </a:lnTo>
                      <a:lnTo>
                        <a:pt x="37" y="63"/>
                      </a:lnTo>
                      <a:lnTo>
                        <a:pt x="36" y="63"/>
                      </a:lnTo>
                      <a:lnTo>
                        <a:pt x="34" y="62"/>
                      </a:lnTo>
                      <a:lnTo>
                        <a:pt x="32" y="62"/>
                      </a:lnTo>
                      <a:lnTo>
                        <a:pt x="30" y="61"/>
                      </a:lnTo>
                      <a:lnTo>
                        <a:pt x="28" y="60"/>
                      </a:lnTo>
                      <a:lnTo>
                        <a:pt x="26" y="60"/>
                      </a:lnTo>
                      <a:lnTo>
                        <a:pt x="25" y="5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5" name="Freeform 512"/>
                <p:cNvSpPr>
                  <a:spLocks/>
                </p:cNvSpPr>
                <p:nvPr/>
              </p:nvSpPr>
              <p:spPr bwMode="auto">
                <a:xfrm>
                  <a:off x="4538" y="2316"/>
                  <a:ext cx="151" cy="133"/>
                </a:xfrm>
                <a:custGeom>
                  <a:avLst/>
                  <a:gdLst>
                    <a:gd name="T0" fmla="*/ 91 w 151"/>
                    <a:gd name="T1" fmla="*/ 25 h 133"/>
                    <a:gd name="T2" fmla="*/ 84 w 151"/>
                    <a:gd name="T3" fmla="*/ 22 h 133"/>
                    <a:gd name="T4" fmla="*/ 79 w 151"/>
                    <a:gd name="T5" fmla="*/ 19 h 133"/>
                    <a:gd name="T6" fmla="*/ 73 w 151"/>
                    <a:gd name="T7" fmla="*/ 16 h 133"/>
                    <a:gd name="T8" fmla="*/ 67 w 151"/>
                    <a:gd name="T9" fmla="*/ 13 h 133"/>
                    <a:gd name="T10" fmla="*/ 60 w 151"/>
                    <a:gd name="T11" fmla="*/ 10 h 133"/>
                    <a:gd name="T12" fmla="*/ 54 w 151"/>
                    <a:gd name="T13" fmla="*/ 7 h 133"/>
                    <a:gd name="T14" fmla="*/ 47 w 151"/>
                    <a:gd name="T15" fmla="*/ 4 h 133"/>
                    <a:gd name="T16" fmla="*/ 39 w 151"/>
                    <a:gd name="T17" fmla="*/ 2 h 133"/>
                    <a:gd name="T18" fmla="*/ 33 w 151"/>
                    <a:gd name="T19" fmla="*/ 1 h 133"/>
                    <a:gd name="T20" fmla="*/ 27 w 151"/>
                    <a:gd name="T21" fmla="*/ 0 h 133"/>
                    <a:gd name="T22" fmla="*/ 21 w 151"/>
                    <a:gd name="T23" fmla="*/ 0 h 133"/>
                    <a:gd name="T24" fmla="*/ 19 w 151"/>
                    <a:gd name="T25" fmla="*/ 6 h 133"/>
                    <a:gd name="T26" fmla="*/ 23 w 151"/>
                    <a:gd name="T27" fmla="*/ 12 h 133"/>
                    <a:gd name="T28" fmla="*/ 32 w 151"/>
                    <a:gd name="T29" fmla="*/ 22 h 133"/>
                    <a:gd name="T30" fmla="*/ 37 w 151"/>
                    <a:gd name="T31" fmla="*/ 31 h 133"/>
                    <a:gd name="T32" fmla="*/ 34 w 151"/>
                    <a:gd name="T33" fmla="*/ 36 h 133"/>
                    <a:gd name="T34" fmla="*/ 29 w 151"/>
                    <a:gd name="T35" fmla="*/ 37 h 133"/>
                    <a:gd name="T36" fmla="*/ 24 w 151"/>
                    <a:gd name="T37" fmla="*/ 38 h 133"/>
                    <a:gd name="T38" fmla="*/ 18 w 151"/>
                    <a:gd name="T39" fmla="*/ 41 h 133"/>
                    <a:gd name="T40" fmla="*/ 10 w 151"/>
                    <a:gd name="T41" fmla="*/ 46 h 133"/>
                    <a:gd name="T42" fmla="*/ 3 w 151"/>
                    <a:gd name="T43" fmla="*/ 52 h 133"/>
                    <a:gd name="T44" fmla="*/ 0 w 151"/>
                    <a:gd name="T45" fmla="*/ 58 h 133"/>
                    <a:gd name="T46" fmla="*/ 1 w 151"/>
                    <a:gd name="T47" fmla="*/ 65 h 133"/>
                    <a:gd name="T48" fmla="*/ 7 w 151"/>
                    <a:gd name="T49" fmla="*/ 72 h 133"/>
                    <a:gd name="T50" fmla="*/ 15 w 151"/>
                    <a:gd name="T51" fmla="*/ 76 h 133"/>
                    <a:gd name="T52" fmla="*/ 21 w 151"/>
                    <a:gd name="T53" fmla="*/ 78 h 133"/>
                    <a:gd name="T54" fmla="*/ 26 w 151"/>
                    <a:gd name="T55" fmla="*/ 78 h 133"/>
                    <a:gd name="T56" fmla="*/ 32 w 151"/>
                    <a:gd name="T57" fmla="*/ 79 h 133"/>
                    <a:gd name="T58" fmla="*/ 36 w 151"/>
                    <a:gd name="T59" fmla="*/ 84 h 133"/>
                    <a:gd name="T60" fmla="*/ 38 w 151"/>
                    <a:gd name="T61" fmla="*/ 91 h 133"/>
                    <a:gd name="T62" fmla="*/ 41 w 151"/>
                    <a:gd name="T63" fmla="*/ 99 h 133"/>
                    <a:gd name="T64" fmla="*/ 44 w 151"/>
                    <a:gd name="T65" fmla="*/ 108 h 133"/>
                    <a:gd name="T66" fmla="*/ 50 w 151"/>
                    <a:gd name="T67" fmla="*/ 116 h 133"/>
                    <a:gd name="T68" fmla="*/ 56 w 151"/>
                    <a:gd name="T69" fmla="*/ 121 h 133"/>
                    <a:gd name="T70" fmla="*/ 61 w 151"/>
                    <a:gd name="T71" fmla="*/ 125 h 133"/>
                    <a:gd name="T72" fmla="*/ 68 w 151"/>
                    <a:gd name="T73" fmla="*/ 128 h 133"/>
                    <a:gd name="T74" fmla="*/ 77 w 151"/>
                    <a:gd name="T75" fmla="*/ 130 h 133"/>
                    <a:gd name="T76" fmla="*/ 88 w 151"/>
                    <a:gd name="T77" fmla="*/ 132 h 133"/>
                    <a:gd name="T78" fmla="*/ 98 w 151"/>
                    <a:gd name="T79" fmla="*/ 133 h 133"/>
                    <a:gd name="T80" fmla="*/ 106 w 151"/>
                    <a:gd name="T81" fmla="*/ 133 h 133"/>
                    <a:gd name="T82" fmla="*/ 113 w 151"/>
                    <a:gd name="T83" fmla="*/ 132 h 133"/>
                    <a:gd name="T84" fmla="*/ 119 w 151"/>
                    <a:gd name="T85" fmla="*/ 131 h 133"/>
                    <a:gd name="T86" fmla="*/ 125 w 151"/>
                    <a:gd name="T87" fmla="*/ 128 h 133"/>
                    <a:gd name="T88" fmla="*/ 131 w 151"/>
                    <a:gd name="T89" fmla="*/ 122 h 133"/>
                    <a:gd name="T90" fmla="*/ 134 w 151"/>
                    <a:gd name="T91" fmla="*/ 115 h 133"/>
                    <a:gd name="T92" fmla="*/ 136 w 151"/>
                    <a:gd name="T93" fmla="*/ 109 h 133"/>
                    <a:gd name="T94" fmla="*/ 137 w 151"/>
                    <a:gd name="T95" fmla="*/ 103 h 133"/>
                    <a:gd name="T96" fmla="*/ 141 w 151"/>
                    <a:gd name="T97" fmla="*/ 97 h 133"/>
                    <a:gd name="T98" fmla="*/ 145 w 151"/>
                    <a:gd name="T99" fmla="*/ 91 h 133"/>
                    <a:gd name="T100" fmla="*/ 148 w 151"/>
                    <a:gd name="T101" fmla="*/ 85 h 133"/>
                    <a:gd name="T102" fmla="*/ 151 w 151"/>
                    <a:gd name="T103" fmla="*/ 76 h 133"/>
                    <a:gd name="T104" fmla="*/ 151 w 151"/>
                    <a:gd name="T105" fmla="*/ 67 h 133"/>
                    <a:gd name="T106" fmla="*/ 149 w 151"/>
                    <a:gd name="T107" fmla="*/ 60 h 133"/>
                    <a:gd name="T108" fmla="*/ 146 w 151"/>
                    <a:gd name="T109" fmla="*/ 54 h 133"/>
                    <a:gd name="T110" fmla="*/ 139 w 151"/>
                    <a:gd name="T111" fmla="*/ 45 h 133"/>
                    <a:gd name="T112" fmla="*/ 133 w 151"/>
                    <a:gd name="T113" fmla="*/ 42 h 133"/>
                    <a:gd name="T114" fmla="*/ 129 w 151"/>
                    <a:gd name="T115" fmla="*/ 40 h 133"/>
                    <a:gd name="T116" fmla="*/ 123 w 151"/>
                    <a:gd name="T117" fmla="*/ 38 h 133"/>
                    <a:gd name="T118" fmla="*/ 118 w 151"/>
                    <a:gd name="T119" fmla="*/ 37 h 133"/>
                    <a:gd name="T120" fmla="*/ 110 w 151"/>
                    <a:gd name="T121" fmla="*/ 35 h 133"/>
                    <a:gd name="T122" fmla="*/ 103 w 151"/>
                    <a:gd name="T123" fmla="*/ 35 h 133"/>
                    <a:gd name="T124" fmla="*/ 93 w 151"/>
                    <a:gd name="T125" fmla="*/ 27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
                    <a:gd name="T190" fmla="*/ 0 h 133"/>
                    <a:gd name="T191" fmla="*/ 151 w 151"/>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 h="133">
                      <a:moveTo>
                        <a:pt x="93" y="27"/>
                      </a:moveTo>
                      <a:lnTo>
                        <a:pt x="93" y="27"/>
                      </a:lnTo>
                      <a:lnTo>
                        <a:pt x="92" y="26"/>
                      </a:lnTo>
                      <a:lnTo>
                        <a:pt x="91" y="26"/>
                      </a:lnTo>
                      <a:lnTo>
                        <a:pt x="91" y="25"/>
                      </a:lnTo>
                      <a:lnTo>
                        <a:pt x="89" y="24"/>
                      </a:lnTo>
                      <a:lnTo>
                        <a:pt x="88" y="24"/>
                      </a:lnTo>
                      <a:lnTo>
                        <a:pt x="87" y="23"/>
                      </a:lnTo>
                      <a:lnTo>
                        <a:pt x="85" y="22"/>
                      </a:lnTo>
                      <a:lnTo>
                        <a:pt x="84" y="22"/>
                      </a:lnTo>
                      <a:lnTo>
                        <a:pt x="83" y="21"/>
                      </a:lnTo>
                      <a:lnTo>
                        <a:pt x="82" y="21"/>
                      </a:lnTo>
                      <a:lnTo>
                        <a:pt x="81" y="20"/>
                      </a:lnTo>
                      <a:lnTo>
                        <a:pt x="80" y="20"/>
                      </a:lnTo>
                      <a:lnTo>
                        <a:pt x="79" y="19"/>
                      </a:lnTo>
                      <a:lnTo>
                        <a:pt x="78" y="18"/>
                      </a:lnTo>
                      <a:lnTo>
                        <a:pt x="77" y="18"/>
                      </a:lnTo>
                      <a:lnTo>
                        <a:pt x="76" y="17"/>
                      </a:lnTo>
                      <a:lnTo>
                        <a:pt x="75" y="17"/>
                      </a:lnTo>
                      <a:lnTo>
                        <a:pt x="73" y="16"/>
                      </a:lnTo>
                      <a:lnTo>
                        <a:pt x="73" y="15"/>
                      </a:lnTo>
                      <a:lnTo>
                        <a:pt x="71" y="15"/>
                      </a:lnTo>
                      <a:lnTo>
                        <a:pt x="70" y="15"/>
                      </a:lnTo>
                      <a:lnTo>
                        <a:pt x="68" y="14"/>
                      </a:lnTo>
                      <a:lnTo>
                        <a:pt x="67" y="13"/>
                      </a:lnTo>
                      <a:lnTo>
                        <a:pt x="66" y="12"/>
                      </a:lnTo>
                      <a:lnTo>
                        <a:pt x="65" y="12"/>
                      </a:lnTo>
                      <a:lnTo>
                        <a:pt x="63" y="11"/>
                      </a:lnTo>
                      <a:lnTo>
                        <a:pt x="62" y="11"/>
                      </a:lnTo>
                      <a:lnTo>
                        <a:pt x="60" y="10"/>
                      </a:lnTo>
                      <a:lnTo>
                        <a:pt x="59" y="9"/>
                      </a:lnTo>
                      <a:lnTo>
                        <a:pt x="58" y="9"/>
                      </a:lnTo>
                      <a:lnTo>
                        <a:pt x="57" y="8"/>
                      </a:lnTo>
                      <a:lnTo>
                        <a:pt x="55" y="8"/>
                      </a:lnTo>
                      <a:lnTo>
                        <a:pt x="54" y="7"/>
                      </a:lnTo>
                      <a:lnTo>
                        <a:pt x="52" y="7"/>
                      </a:lnTo>
                      <a:lnTo>
                        <a:pt x="50" y="6"/>
                      </a:lnTo>
                      <a:lnTo>
                        <a:pt x="49" y="6"/>
                      </a:lnTo>
                      <a:lnTo>
                        <a:pt x="48" y="5"/>
                      </a:lnTo>
                      <a:lnTo>
                        <a:pt x="47" y="4"/>
                      </a:lnTo>
                      <a:lnTo>
                        <a:pt x="45" y="4"/>
                      </a:lnTo>
                      <a:lnTo>
                        <a:pt x="44" y="4"/>
                      </a:lnTo>
                      <a:lnTo>
                        <a:pt x="42" y="3"/>
                      </a:lnTo>
                      <a:lnTo>
                        <a:pt x="41" y="3"/>
                      </a:lnTo>
                      <a:lnTo>
                        <a:pt x="39" y="2"/>
                      </a:lnTo>
                      <a:lnTo>
                        <a:pt x="38" y="2"/>
                      </a:lnTo>
                      <a:lnTo>
                        <a:pt x="37" y="1"/>
                      </a:lnTo>
                      <a:lnTo>
                        <a:pt x="36" y="1"/>
                      </a:lnTo>
                      <a:lnTo>
                        <a:pt x="34" y="1"/>
                      </a:lnTo>
                      <a:lnTo>
                        <a:pt x="33" y="1"/>
                      </a:lnTo>
                      <a:lnTo>
                        <a:pt x="32" y="1"/>
                      </a:lnTo>
                      <a:lnTo>
                        <a:pt x="30" y="0"/>
                      </a:lnTo>
                      <a:lnTo>
                        <a:pt x="29" y="0"/>
                      </a:lnTo>
                      <a:lnTo>
                        <a:pt x="28" y="0"/>
                      </a:lnTo>
                      <a:lnTo>
                        <a:pt x="27" y="0"/>
                      </a:lnTo>
                      <a:lnTo>
                        <a:pt x="26" y="0"/>
                      </a:lnTo>
                      <a:lnTo>
                        <a:pt x="24" y="0"/>
                      </a:lnTo>
                      <a:lnTo>
                        <a:pt x="23" y="0"/>
                      </a:lnTo>
                      <a:lnTo>
                        <a:pt x="21" y="0"/>
                      </a:lnTo>
                      <a:lnTo>
                        <a:pt x="19" y="1"/>
                      </a:lnTo>
                      <a:lnTo>
                        <a:pt x="18" y="1"/>
                      </a:lnTo>
                      <a:lnTo>
                        <a:pt x="18" y="3"/>
                      </a:lnTo>
                      <a:lnTo>
                        <a:pt x="18" y="4"/>
                      </a:lnTo>
                      <a:lnTo>
                        <a:pt x="19" y="6"/>
                      </a:lnTo>
                      <a:lnTo>
                        <a:pt x="19" y="7"/>
                      </a:lnTo>
                      <a:lnTo>
                        <a:pt x="20" y="8"/>
                      </a:lnTo>
                      <a:lnTo>
                        <a:pt x="21" y="9"/>
                      </a:lnTo>
                      <a:lnTo>
                        <a:pt x="22" y="10"/>
                      </a:lnTo>
                      <a:lnTo>
                        <a:pt x="23" y="12"/>
                      </a:lnTo>
                      <a:lnTo>
                        <a:pt x="25" y="14"/>
                      </a:lnTo>
                      <a:lnTo>
                        <a:pt x="26" y="16"/>
                      </a:lnTo>
                      <a:lnTo>
                        <a:pt x="28" y="18"/>
                      </a:lnTo>
                      <a:lnTo>
                        <a:pt x="30" y="20"/>
                      </a:lnTo>
                      <a:lnTo>
                        <a:pt x="32" y="22"/>
                      </a:lnTo>
                      <a:lnTo>
                        <a:pt x="33" y="24"/>
                      </a:lnTo>
                      <a:lnTo>
                        <a:pt x="34" y="26"/>
                      </a:lnTo>
                      <a:lnTo>
                        <a:pt x="36" y="28"/>
                      </a:lnTo>
                      <a:lnTo>
                        <a:pt x="36" y="30"/>
                      </a:lnTo>
                      <a:lnTo>
                        <a:pt x="37" y="31"/>
                      </a:lnTo>
                      <a:lnTo>
                        <a:pt x="37" y="33"/>
                      </a:lnTo>
                      <a:lnTo>
                        <a:pt x="36" y="34"/>
                      </a:lnTo>
                      <a:lnTo>
                        <a:pt x="35" y="35"/>
                      </a:lnTo>
                      <a:lnTo>
                        <a:pt x="34" y="35"/>
                      </a:lnTo>
                      <a:lnTo>
                        <a:pt x="34" y="36"/>
                      </a:lnTo>
                      <a:lnTo>
                        <a:pt x="33" y="36"/>
                      </a:lnTo>
                      <a:lnTo>
                        <a:pt x="32" y="37"/>
                      </a:lnTo>
                      <a:lnTo>
                        <a:pt x="31" y="37"/>
                      </a:lnTo>
                      <a:lnTo>
                        <a:pt x="30" y="37"/>
                      </a:lnTo>
                      <a:lnTo>
                        <a:pt x="29" y="37"/>
                      </a:lnTo>
                      <a:lnTo>
                        <a:pt x="28" y="38"/>
                      </a:lnTo>
                      <a:lnTo>
                        <a:pt x="27" y="38"/>
                      </a:lnTo>
                      <a:lnTo>
                        <a:pt x="26" y="38"/>
                      </a:lnTo>
                      <a:lnTo>
                        <a:pt x="25" y="38"/>
                      </a:lnTo>
                      <a:lnTo>
                        <a:pt x="24" y="38"/>
                      </a:lnTo>
                      <a:lnTo>
                        <a:pt x="23" y="39"/>
                      </a:lnTo>
                      <a:lnTo>
                        <a:pt x="22" y="39"/>
                      </a:lnTo>
                      <a:lnTo>
                        <a:pt x="21" y="39"/>
                      </a:lnTo>
                      <a:lnTo>
                        <a:pt x="20" y="40"/>
                      </a:lnTo>
                      <a:lnTo>
                        <a:pt x="18" y="41"/>
                      </a:lnTo>
                      <a:lnTo>
                        <a:pt x="16" y="42"/>
                      </a:lnTo>
                      <a:lnTo>
                        <a:pt x="15" y="42"/>
                      </a:lnTo>
                      <a:lnTo>
                        <a:pt x="13" y="44"/>
                      </a:lnTo>
                      <a:lnTo>
                        <a:pt x="11" y="44"/>
                      </a:lnTo>
                      <a:lnTo>
                        <a:pt x="10" y="46"/>
                      </a:lnTo>
                      <a:lnTo>
                        <a:pt x="8" y="47"/>
                      </a:lnTo>
                      <a:lnTo>
                        <a:pt x="7" y="48"/>
                      </a:lnTo>
                      <a:lnTo>
                        <a:pt x="6" y="49"/>
                      </a:lnTo>
                      <a:lnTo>
                        <a:pt x="5" y="50"/>
                      </a:lnTo>
                      <a:lnTo>
                        <a:pt x="3" y="52"/>
                      </a:lnTo>
                      <a:lnTo>
                        <a:pt x="2" y="53"/>
                      </a:lnTo>
                      <a:lnTo>
                        <a:pt x="2" y="54"/>
                      </a:lnTo>
                      <a:lnTo>
                        <a:pt x="1" y="56"/>
                      </a:lnTo>
                      <a:lnTo>
                        <a:pt x="0" y="57"/>
                      </a:lnTo>
                      <a:lnTo>
                        <a:pt x="0" y="58"/>
                      </a:lnTo>
                      <a:lnTo>
                        <a:pt x="0" y="59"/>
                      </a:lnTo>
                      <a:lnTo>
                        <a:pt x="0" y="61"/>
                      </a:lnTo>
                      <a:lnTo>
                        <a:pt x="0" y="62"/>
                      </a:lnTo>
                      <a:lnTo>
                        <a:pt x="0" y="64"/>
                      </a:lnTo>
                      <a:lnTo>
                        <a:pt x="1" y="65"/>
                      </a:lnTo>
                      <a:lnTo>
                        <a:pt x="2" y="66"/>
                      </a:lnTo>
                      <a:lnTo>
                        <a:pt x="3" y="67"/>
                      </a:lnTo>
                      <a:lnTo>
                        <a:pt x="4" y="69"/>
                      </a:lnTo>
                      <a:lnTo>
                        <a:pt x="6" y="70"/>
                      </a:lnTo>
                      <a:lnTo>
                        <a:pt x="7" y="72"/>
                      </a:lnTo>
                      <a:lnTo>
                        <a:pt x="9" y="73"/>
                      </a:lnTo>
                      <a:lnTo>
                        <a:pt x="10" y="74"/>
                      </a:lnTo>
                      <a:lnTo>
                        <a:pt x="12" y="74"/>
                      </a:lnTo>
                      <a:lnTo>
                        <a:pt x="14" y="76"/>
                      </a:lnTo>
                      <a:lnTo>
                        <a:pt x="15" y="76"/>
                      </a:lnTo>
                      <a:lnTo>
                        <a:pt x="16" y="76"/>
                      </a:lnTo>
                      <a:lnTo>
                        <a:pt x="18" y="77"/>
                      </a:lnTo>
                      <a:lnTo>
                        <a:pt x="19" y="77"/>
                      </a:lnTo>
                      <a:lnTo>
                        <a:pt x="20" y="78"/>
                      </a:lnTo>
                      <a:lnTo>
                        <a:pt x="21" y="78"/>
                      </a:lnTo>
                      <a:lnTo>
                        <a:pt x="23" y="78"/>
                      </a:lnTo>
                      <a:lnTo>
                        <a:pt x="24" y="78"/>
                      </a:lnTo>
                      <a:lnTo>
                        <a:pt x="25" y="78"/>
                      </a:lnTo>
                      <a:lnTo>
                        <a:pt x="26" y="78"/>
                      </a:lnTo>
                      <a:lnTo>
                        <a:pt x="27" y="78"/>
                      </a:lnTo>
                      <a:lnTo>
                        <a:pt x="28" y="78"/>
                      </a:lnTo>
                      <a:lnTo>
                        <a:pt x="30" y="78"/>
                      </a:lnTo>
                      <a:lnTo>
                        <a:pt x="31" y="79"/>
                      </a:lnTo>
                      <a:lnTo>
                        <a:pt x="32" y="79"/>
                      </a:lnTo>
                      <a:lnTo>
                        <a:pt x="33" y="80"/>
                      </a:lnTo>
                      <a:lnTo>
                        <a:pt x="34" y="81"/>
                      </a:lnTo>
                      <a:lnTo>
                        <a:pt x="35" y="82"/>
                      </a:lnTo>
                      <a:lnTo>
                        <a:pt x="36" y="83"/>
                      </a:lnTo>
                      <a:lnTo>
                        <a:pt x="36" y="84"/>
                      </a:lnTo>
                      <a:lnTo>
                        <a:pt x="37" y="85"/>
                      </a:lnTo>
                      <a:lnTo>
                        <a:pt x="37" y="86"/>
                      </a:lnTo>
                      <a:lnTo>
                        <a:pt x="37" y="88"/>
                      </a:lnTo>
                      <a:lnTo>
                        <a:pt x="38" y="89"/>
                      </a:lnTo>
                      <a:lnTo>
                        <a:pt x="38" y="91"/>
                      </a:lnTo>
                      <a:lnTo>
                        <a:pt x="39" y="92"/>
                      </a:lnTo>
                      <a:lnTo>
                        <a:pt x="39" y="94"/>
                      </a:lnTo>
                      <a:lnTo>
                        <a:pt x="40" y="96"/>
                      </a:lnTo>
                      <a:lnTo>
                        <a:pt x="40" y="97"/>
                      </a:lnTo>
                      <a:lnTo>
                        <a:pt x="41" y="99"/>
                      </a:lnTo>
                      <a:lnTo>
                        <a:pt x="41" y="101"/>
                      </a:lnTo>
                      <a:lnTo>
                        <a:pt x="42" y="102"/>
                      </a:lnTo>
                      <a:lnTo>
                        <a:pt x="42" y="104"/>
                      </a:lnTo>
                      <a:lnTo>
                        <a:pt x="43" y="106"/>
                      </a:lnTo>
                      <a:lnTo>
                        <a:pt x="44" y="108"/>
                      </a:lnTo>
                      <a:lnTo>
                        <a:pt x="45" y="110"/>
                      </a:lnTo>
                      <a:lnTo>
                        <a:pt x="46" y="111"/>
                      </a:lnTo>
                      <a:lnTo>
                        <a:pt x="47" y="113"/>
                      </a:lnTo>
                      <a:lnTo>
                        <a:pt x="49" y="115"/>
                      </a:lnTo>
                      <a:lnTo>
                        <a:pt x="50" y="116"/>
                      </a:lnTo>
                      <a:lnTo>
                        <a:pt x="52" y="118"/>
                      </a:lnTo>
                      <a:lnTo>
                        <a:pt x="53" y="119"/>
                      </a:lnTo>
                      <a:lnTo>
                        <a:pt x="54" y="119"/>
                      </a:lnTo>
                      <a:lnTo>
                        <a:pt x="55" y="120"/>
                      </a:lnTo>
                      <a:lnTo>
                        <a:pt x="56" y="121"/>
                      </a:lnTo>
                      <a:lnTo>
                        <a:pt x="57" y="122"/>
                      </a:lnTo>
                      <a:lnTo>
                        <a:pt x="58" y="122"/>
                      </a:lnTo>
                      <a:lnTo>
                        <a:pt x="59" y="123"/>
                      </a:lnTo>
                      <a:lnTo>
                        <a:pt x="60" y="124"/>
                      </a:lnTo>
                      <a:lnTo>
                        <a:pt x="61" y="125"/>
                      </a:lnTo>
                      <a:lnTo>
                        <a:pt x="63" y="125"/>
                      </a:lnTo>
                      <a:lnTo>
                        <a:pt x="64" y="126"/>
                      </a:lnTo>
                      <a:lnTo>
                        <a:pt x="65" y="126"/>
                      </a:lnTo>
                      <a:lnTo>
                        <a:pt x="67" y="127"/>
                      </a:lnTo>
                      <a:lnTo>
                        <a:pt x="68" y="128"/>
                      </a:lnTo>
                      <a:lnTo>
                        <a:pt x="70" y="128"/>
                      </a:lnTo>
                      <a:lnTo>
                        <a:pt x="72" y="129"/>
                      </a:lnTo>
                      <a:lnTo>
                        <a:pt x="73" y="129"/>
                      </a:lnTo>
                      <a:lnTo>
                        <a:pt x="75" y="130"/>
                      </a:lnTo>
                      <a:lnTo>
                        <a:pt x="77" y="130"/>
                      </a:lnTo>
                      <a:lnTo>
                        <a:pt x="79" y="131"/>
                      </a:lnTo>
                      <a:lnTo>
                        <a:pt x="81" y="131"/>
                      </a:lnTo>
                      <a:lnTo>
                        <a:pt x="83" y="131"/>
                      </a:lnTo>
                      <a:lnTo>
                        <a:pt x="85" y="132"/>
                      </a:lnTo>
                      <a:lnTo>
                        <a:pt x="88" y="132"/>
                      </a:lnTo>
                      <a:lnTo>
                        <a:pt x="89" y="133"/>
                      </a:lnTo>
                      <a:lnTo>
                        <a:pt x="91" y="133"/>
                      </a:lnTo>
                      <a:lnTo>
                        <a:pt x="94" y="133"/>
                      </a:lnTo>
                      <a:lnTo>
                        <a:pt x="96" y="133"/>
                      </a:lnTo>
                      <a:lnTo>
                        <a:pt x="98" y="133"/>
                      </a:lnTo>
                      <a:lnTo>
                        <a:pt x="99" y="133"/>
                      </a:lnTo>
                      <a:lnTo>
                        <a:pt x="101" y="133"/>
                      </a:lnTo>
                      <a:lnTo>
                        <a:pt x="103" y="133"/>
                      </a:lnTo>
                      <a:lnTo>
                        <a:pt x="104" y="133"/>
                      </a:lnTo>
                      <a:lnTo>
                        <a:pt x="106" y="133"/>
                      </a:lnTo>
                      <a:lnTo>
                        <a:pt x="107" y="133"/>
                      </a:lnTo>
                      <a:lnTo>
                        <a:pt x="109" y="133"/>
                      </a:lnTo>
                      <a:lnTo>
                        <a:pt x="111" y="133"/>
                      </a:lnTo>
                      <a:lnTo>
                        <a:pt x="112" y="132"/>
                      </a:lnTo>
                      <a:lnTo>
                        <a:pt x="113" y="132"/>
                      </a:lnTo>
                      <a:lnTo>
                        <a:pt x="115" y="132"/>
                      </a:lnTo>
                      <a:lnTo>
                        <a:pt x="116" y="131"/>
                      </a:lnTo>
                      <a:lnTo>
                        <a:pt x="117" y="131"/>
                      </a:lnTo>
                      <a:lnTo>
                        <a:pt x="118" y="131"/>
                      </a:lnTo>
                      <a:lnTo>
                        <a:pt x="119" y="131"/>
                      </a:lnTo>
                      <a:lnTo>
                        <a:pt x="120" y="130"/>
                      </a:lnTo>
                      <a:lnTo>
                        <a:pt x="121" y="129"/>
                      </a:lnTo>
                      <a:lnTo>
                        <a:pt x="122" y="129"/>
                      </a:lnTo>
                      <a:lnTo>
                        <a:pt x="123" y="128"/>
                      </a:lnTo>
                      <a:lnTo>
                        <a:pt x="125" y="128"/>
                      </a:lnTo>
                      <a:lnTo>
                        <a:pt x="126" y="126"/>
                      </a:lnTo>
                      <a:lnTo>
                        <a:pt x="127" y="125"/>
                      </a:lnTo>
                      <a:lnTo>
                        <a:pt x="129" y="124"/>
                      </a:lnTo>
                      <a:lnTo>
                        <a:pt x="130" y="123"/>
                      </a:lnTo>
                      <a:lnTo>
                        <a:pt x="131" y="122"/>
                      </a:lnTo>
                      <a:lnTo>
                        <a:pt x="131" y="120"/>
                      </a:lnTo>
                      <a:lnTo>
                        <a:pt x="132" y="119"/>
                      </a:lnTo>
                      <a:lnTo>
                        <a:pt x="133" y="117"/>
                      </a:lnTo>
                      <a:lnTo>
                        <a:pt x="133" y="116"/>
                      </a:lnTo>
                      <a:lnTo>
                        <a:pt x="134" y="115"/>
                      </a:lnTo>
                      <a:lnTo>
                        <a:pt x="135" y="114"/>
                      </a:lnTo>
                      <a:lnTo>
                        <a:pt x="135" y="113"/>
                      </a:lnTo>
                      <a:lnTo>
                        <a:pt x="135" y="111"/>
                      </a:lnTo>
                      <a:lnTo>
                        <a:pt x="135" y="110"/>
                      </a:lnTo>
                      <a:lnTo>
                        <a:pt x="136" y="109"/>
                      </a:lnTo>
                      <a:lnTo>
                        <a:pt x="136" y="108"/>
                      </a:lnTo>
                      <a:lnTo>
                        <a:pt x="136" y="107"/>
                      </a:lnTo>
                      <a:lnTo>
                        <a:pt x="137" y="106"/>
                      </a:lnTo>
                      <a:lnTo>
                        <a:pt x="137" y="105"/>
                      </a:lnTo>
                      <a:lnTo>
                        <a:pt x="137" y="103"/>
                      </a:lnTo>
                      <a:lnTo>
                        <a:pt x="138" y="102"/>
                      </a:lnTo>
                      <a:lnTo>
                        <a:pt x="139" y="101"/>
                      </a:lnTo>
                      <a:lnTo>
                        <a:pt x="139" y="99"/>
                      </a:lnTo>
                      <a:lnTo>
                        <a:pt x="140" y="99"/>
                      </a:lnTo>
                      <a:lnTo>
                        <a:pt x="141" y="97"/>
                      </a:lnTo>
                      <a:lnTo>
                        <a:pt x="142" y="96"/>
                      </a:lnTo>
                      <a:lnTo>
                        <a:pt x="142" y="95"/>
                      </a:lnTo>
                      <a:lnTo>
                        <a:pt x="143" y="94"/>
                      </a:lnTo>
                      <a:lnTo>
                        <a:pt x="144" y="93"/>
                      </a:lnTo>
                      <a:lnTo>
                        <a:pt x="145" y="91"/>
                      </a:lnTo>
                      <a:lnTo>
                        <a:pt x="145" y="90"/>
                      </a:lnTo>
                      <a:lnTo>
                        <a:pt x="146" y="89"/>
                      </a:lnTo>
                      <a:lnTo>
                        <a:pt x="147" y="87"/>
                      </a:lnTo>
                      <a:lnTo>
                        <a:pt x="148" y="86"/>
                      </a:lnTo>
                      <a:lnTo>
                        <a:pt x="148" y="85"/>
                      </a:lnTo>
                      <a:lnTo>
                        <a:pt x="149" y="83"/>
                      </a:lnTo>
                      <a:lnTo>
                        <a:pt x="150" y="81"/>
                      </a:lnTo>
                      <a:lnTo>
                        <a:pt x="150" y="79"/>
                      </a:lnTo>
                      <a:lnTo>
                        <a:pt x="150" y="78"/>
                      </a:lnTo>
                      <a:lnTo>
                        <a:pt x="151" y="76"/>
                      </a:lnTo>
                      <a:lnTo>
                        <a:pt x="151" y="74"/>
                      </a:lnTo>
                      <a:lnTo>
                        <a:pt x="151" y="72"/>
                      </a:lnTo>
                      <a:lnTo>
                        <a:pt x="151" y="70"/>
                      </a:lnTo>
                      <a:lnTo>
                        <a:pt x="151" y="68"/>
                      </a:lnTo>
                      <a:lnTo>
                        <a:pt x="151" y="67"/>
                      </a:lnTo>
                      <a:lnTo>
                        <a:pt x="150" y="65"/>
                      </a:lnTo>
                      <a:lnTo>
                        <a:pt x="150" y="64"/>
                      </a:lnTo>
                      <a:lnTo>
                        <a:pt x="150" y="63"/>
                      </a:lnTo>
                      <a:lnTo>
                        <a:pt x="150" y="62"/>
                      </a:lnTo>
                      <a:lnTo>
                        <a:pt x="149" y="60"/>
                      </a:lnTo>
                      <a:lnTo>
                        <a:pt x="149" y="58"/>
                      </a:lnTo>
                      <a:lnTo>
                        <a:pt x="148" y="57"/>
                      </a:lnTo>
                      <a:lnTo>
                        <a:pt x="148" y="56"/>
                      </a:lnTo>
                      <a:lnTo>
                        <a:pt x="147" y="55"/>
                      </a:lnTo>
                      <a:lnTo>
                        <a:pt x="146" y="54"/>
                      </a:lnTo>
                      <a:lnTo>
                        <a:pt x="145" y="52"/>
                      </a:lnTo>
                      <a:lnTo>
                        <a:pt x="144" y="50"/>
                      </a:lnTo>
                      <a:lnTo>
                        <a:pt x="142" y="48"/>
                      </a:lnTo>
                      <a:lnTo>
                        <a:pt x="141" y="47"/>
                      </a:lnTo>
                      <a:lnTo>
                        <a:pt x="139" y="45"/>
                      </a:lnTo>
                      <a:lnTo>
                        <a:pt x="137" y="44"/>
                      </a:lnTo>
                      <a:lnTo>
                        <a:pt x="136" y="44"/>
                      </a:lnTo>
                      <a:lnTo>
                        <a:pt x="135" y="43"/>
                      </a:lnTo>
                      <a:lnTo>
                        <a:pt x="134" y="42"/>
                      </a:lnTo>
                      <a:lnTo>
                        <a:pt x="133" y="42"/>
                      </a:lnTo>
                      <a:lnTo>
                        <a:pt x="132" y="41"/>
                      </a:lnTo>
                      <a:lnTo>
                        <a:pt x="131" y="41"/>
                      </a:lnTo>
                      <a:lnTo>
                        <a:pt x="130" y="40"/>
                      </a:lnTo>
                      <a:lnTo>
                        <a:pt x="129" y="40"/>
                      </a:lnTo>
                      <a:lnTo>
                        <a:pt x="127" y="39"/>
                      </a:lnTo>
                      <a:lnTo>
                        <a:pt x="126" y="39"/>
                      </a:lnTo>
                      <a:lnTo>
                        <a:pt x="125" y="38"/>
                      </a:lnTo>
                      <a:lnTo>
                        <a:pt x="124" y="38"/>
                      </a:lnTo>
                      <a:lnTo>
                        <a:pt x="123" y="38"/>
                      </a:lnTo>
                      <a:lnTo>
                        <a:pt x="122" y="38"/>
                      </a:lnTo>
                      <a:lnTo>
                        <a:pt x="121" y="38"/>
                      </a:lnTo>
                      <a:lnTo>
                        <a:pt x="120" y="37"/>
                      </a:lnTo>
                      <a:lnTo>
                        <a:pt x="119" y="37"/>
                      </a:lnTo>
                      <a:lnTo>
                        <a:pt x="118" y="37"/>
                      </a:lnTo>
                      <a:lnTo>
                        <a:pt x="117" y="37"/>
                      </a:lnTo>
                      <a:lnTo>
                        <a:pt x="115" y="36"/>
                      </a:lnTo>
                      <a:lnTo>
                        <a:pt x="114" y="36"/>
                      </a:lnTo>
                      <a:lnTo>
                        <a:pt x="112" y="35"/>
                      </a:lnTo>
                      <a:lnTo>
                        <a:pt x="110" y="35"/>
                      </a:lnTo>
                      <a:lnTo>
                        <a:pt x="108" y="35"/>
                      </a:lnTo>
                      <a:lnTo>
                        <a:pt x="107" y="35"/>
                      </a:lnTo>
                      <a:lnTo>
                        <a:pt x="106" y="35"/>
                      </a:lnTo>
                      <a:lnTo>
                        <a:pt x="104" y="35"/>
                      </a:lnTo>
                      <a:lnTo>
                        <a:pt x="103" y="35"/>
                      </a:lnTo>
                      <a:lnTo>
                        <a:pt x="102" y="35"/>
                      </a:lnTo>
                      <a:lnTo>
                        <a:pt x="101" y="35"/>
                      </a:lnTo>
                      <a:lnTo>
                        <a:pt x="9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6" name="Freeform 513"/>
                <p:cNvSpPr>
                  <a:spLocks/>
                </p:cNvSpPr>
                <p:nvPr/>
              </p:nvSpPr>
              <p:spPr bwMode="auto">
                <a:xfrm>
                  <a:off x="4583" y="2354"/>
                  <a:ext cx="77" cy="63"/>
                </a:xfrm>
                <a:custGeom>
                  <a:avLst/>
                  <a:gdLst>
                    <a:gd name="T0" fmla="*/ 25 w 77"/>
                    <a:gd name="T1" fmla="*/ 55 h 63"/>
                    <a:gd name="T2" fmla="*/ 31 w 77"/>
                    <a:gd name="T3" fmla="*/ 58 h 63"/>
                    <a:gd name="T4" fmla="*/ 35 w 77"/>
                    <a:gd name="T5" fmla="*/ 59 h 63"/>
                    <a:gd name="T6" fmla="*/ 38 w 77"/>
                    <a:gd name="T7" fmla="*/ 61 h 63"/>
                    <a:gd name="T8" fmla="*/ 42 w 77"/>
                    <a:gd name="T9" fmla="*/ 61 h 63"/>
                    <a:gd name="T10" fmla="*/ 46 w 77"/>
                    <a:gd name="T11" fmla="*/ 62 h 63"/>
                    <a:gd name="T12" fmla="*/ 51 w 77"/>
                    <a:gd name="T13" fmla="*/ 63 h 63"/>
                    <a:gd name="T14" fmla="*/ 56 w 77"/>
                    <a:gd name="T15" fmla="*/ 63 h 63"/>
                    <a:gd name="T16" fmla="*/ 61 w 77"/>
                    <a:gd name="T17" fmla="*/ 62 h 63"/>
                    <a:gd name="T18" fmla="*/ 66 w 77"/>
                    <a:gd name="T19" fmla="*/ 61 h 63"/>
                    <a:gd name="T20" fmla="*/ 69 w 77"/>
                    <a:gd name="T21" fmla="*/ 59 h 63"/>
                    <a:gd name="T22" fmla="*/ 72 w 77"/>
                    <a:gd name="T23" fmla="*/ 56 h 63"/>
                    <a:gd name="T24" fmla="*/ 75 w 77"/>
                    <a:gd name="T25" fmla="*/ 53 h 63"/>
                    <a:gd name="T26" fmla="*/ 76 w 77"/>
                    <a:gd name="T27" fmla="*/ 49 h 63"/>
                    <a:gd name="T28" fmla="*/ 77 w 77"/>
                    <a:gd name="T29" fmla="*/ 46 h 63"/>
                    <a:gd name="T30" fmla="*/ 77 w 77"/>
                    <a:gd name="T31" fmla="*/ 41 h 63"/>
                    <a:gd name="T32" fmla="*/ 76 w 77"/>
                    <a:gd name="T33" fmla="*/ 37 h 63"/>
                    <a:gd name="T34" fmla="*/ 74 w 77"/>
                    <a:gd name="T35" fmla="*/ 32 h 63"/>
                    <a:gd name="T36" fmla="*/ 72 w 77"/>
                    <a:gd name="T37" fmla="*/ 28 h 63"/>
                    <a:gd name="T38" fmla="*/ 69 w 77"/>
                    <a:gd name="T39" fmla="*/ 23 h 63"/>
                    <a:gd name="T40" fmla="*/ 65 w 77"/>
                    <a:gd name="T41" fmla="*/ 19 h 63"/>
                    <a:gd name="T42" fmla="*/ 60 w 77"/>
                    <a:gd name="T43" fmla="*/ 15 h 63"/>
                    <a:gd name="T44" fmla="*/ 56 w 77"/>
                    <a:gd name="T45" fmla="*/ 11 h 63"/>
                    <a:gd name="T46" fmla="*/ 53 w 77"/>
                    <a:gd name="T47" fmla="*/ 9 h 63"/>
                    <a:gd name="T48" fmla="*/ 48 w 77"/>
                    <a:gd name="T49" fmla="*/ 7 h 63"/>
                    <a:gd name="T50" fmla="*/ 45 w 77"/>
                    <a:gd name="T51" fmla="*/ 5 h 63"/>
                    <a:gd name="T52" fmla="*/ 40 w 77"/>
                    <a:gd name="T53" fmla="*/ 3 h 63"/>
                    <a:gd name="T54" fmla="*/ 38 w 77"/>
                    <a:gd name="T55" fmla="*/ 2 h 63"/>
                    <a:gd name="T56" fmla="*/ 33 w 77"/>
                    <a:gd name="T57" fmla="*/ 1 h 63"/>
                    <a:gd name="T58" fmla="*/ 27 w 77"/>
                    <a:gd name="T59" fmla="*/ 0 h 63"/>
                    <a:gd name="T60" fmla="*/ 22 w 77"/>
                    <a:gd name="T61" fmla="*/ 0 h 63"/>
                    <a:gd name="T62" fmla="*/ 17 w 77"/>
                    <a:gd name="T63" fmla="*/ 0 h 63"/>
                    <a:gd name="T64" fmla="*/ 13 w 77"/>
                    <a:gd name="T65" fmla="*/ 2 h 63"/>
                    <a:gd name="T66" fmla="*/ 9 w 77"/>
                    <a:gd name="T67" fmla="*/ 3 h 63"/>
                    <a:gd name="T68" fmla="*/ 5 w 77"/>
                    <a:gd name="T69" fmla="*/ 6 h 63"/>
                    <a:gd name="T70" fmla="*/ 3 w 77"/>
                    <a:gd name="T71" fmla="*/ 9 h 63"/>
                    <a:gd name="T72" fmla="*/ 1 w 77"/>
                    <a:gd name="T73" fmla="*/ 13 h 63"/>
                    <a:gd name="T74" fmla="*/ 0 w 77"/>
                    <a:gd name="T75" fmla="*/ 16 h 63"/>
                    <a:gd name="T76" fmla="*/ 0 w 77"/>
                    <a:gd name="T77" fmla="*/ 21 h 63"/>
                    <a:gd name="T78" fmla="*/ 0 w 77"/>
                    <a:gd name="T79" fmla="*/ 25 h 63"/>
                    <a:gd name="T80" fmla="*/ 2 w 77"/>
                    <a:gd name="T81" fmla="*/ 29 h 63"/>
                    <a:gd name="T82" fmla="*/ 4 w 77"/>
                    <a:gd name="T83" fmla="*/ 34 h 63"/>
                    <a:gd name="T84" fmla="*/ 7 w 77"/>
                    <a:gd name="T85" fmla="*/ 38 h 63"/>
                    <a:gd name="T86" fmla="*/ 11 w 77"/>
                    <a:gd name="T87" fmla="*/ 43 h 63"/>
                    <a:gd name="T88" fmla="*/ 15 w 77"/>
                    <a:gd name="T89" fmla="*/ 47 h 63"/>
                    <a:gd name="T90" fmla="*/ 20 w 77"/>
                    <a:gd name="T91" fmla="*/ 51 h 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63"/>
                    <a:gd name="T140" fmla="*/ 77 w 77"/>
                    <a:gd name="T141" fmla="*/ 63 h 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63">
                      <a:moveTo>
                        <a:pt x="22" y="52"/>
                      </a:moveTo>
                      <a:lnTo>
                        <a:pt x="23" y="54"/>
                      </a:lnTo>
                      <a:lnTo>
                        <a:pt x="25" y="55"/>
                      </a:lnTo>
                      <a:lnTo>
                        <a:pt x="27" y="56"/>
                      </a:lnTo>
                      <a:lnTo>
                        <a:pt x="29" y="57"/>
                      </a:lnTo>
                      <a:lnTo>
                        <a:pt x="31" y="58"/>
                      </a:lnTo>
                      <a:lnTo>
                        <a:pt x="33" y="58"/>
                      </a:lnTo>
                      <a:lnTo>
                        <a:pt x="34" y="58"/>
                      </a:lnTo>
                      <a:lnTo>
                        <a:pt x="35" y="59"/>
                      </a:lnTo>
                      <a:lnTo>
                        <a:pt x="36" y="59"/>
                      </a:lnTo>
                      <a:lnTo>
                        <a:pt x="36" y="60"/>
                      </a:lnTo>
                      <a:lnTo>
                        <a:pt x="38" y="61"/>
                      </a:lnTo>
                      <a:lnTo>
                        <a:pt x="40" y="61"/>
                      </a:lnTo>
                      <a:lnTo>
                        <a:pt x="41" y="61"/>
                      </a:lnTo>
                      <a:lnTo>
                        <a:pt x="42" y="61"/>
                      </a:lnTo>
                      <a:lnTo>
                        <a:pt x="43" y="62"/>
                      </a:lnTo>
                      <a:lnTo>
                        <a:pt x="44" y="62"/>
                      </a:lnTo>
                      <a:lnTo>
                        <a:pt x="46" y="62"/>
                      </a:lnTo>
                      <a:lnTo>
                        <a:pt x="48" y="63"/>
                      </a:lnTo>
                      <a:lnTo>
                        <a:pt x="49" y="63"/>
                      </a:lnTo>
                      <a:lnTo>
                        <a:pt x="51" y="63"/>
                      </a:lnTo>
                      <a:lnTo>
                        <a:pt x="53" y="63"/>
                      </a:lnTo>
                      <a:lnTo>
                        <a:pt x="55" y="63"/>
                      </a:lnTo>
                      <a:lnTo>
                        <a:pt x="56" y="63"/>
                      </a:lnTo>
                      <a:lnTo>
                        <a:pt x="58" y="63"/>
                      </a:lnTo>
                      <a:lnTo>
                        <a:pt x="59" y="63"/>
                      </a:lnTo>
                      <a:lnTo>
                        <a:pt x="61" y="62"/>
                      </a:lnTo>
                      <a:lnTo>
                        <a:pt x="62" y="62"/>
                      </a:lnTo>
                      <a:lnTo>
                        <a:pt x="64" y="62"/>
                      </a:lnTo>
                      <a:lnTo>
                        <a:pt x="66" y="61"/>
                      </a:lnTo>
                      <a:lnTo>
                        <a:pt x="67" y="61"/>
                      </a:lnTo>
                      <a:lnTo>
                        <a:pt x="68" y="60"/>
                      </a:lnTo>
                      <a:lnTo>
                        <a:pt x="69" y="59"/>
                      </a:lnTo>
                      <a:lnTo>
                        <a:pt x="70" y="58"/>
                      </a:lnTo>
                      <a:lnTo>
                        <a:pt x="71" y="58"/>
                      </a:lnTo>
                      <a:lnTo>
                        <a:pt x="72" y="56"/>
                      </a:lnTo>
                      <a:lnTo>
                        <a:pt x="74" y="56"/>
                      </a:lnTo>
                      <a:lnTo>
                        <a:pt x="74" y="55"/>
                      </a:lnTo>
                      <a:lnTo>
                        <a:pt x="75" y="53"/>
                      </a:lnTo>
                      <a:lnTo>
                        <a:pt x="75" y="52"/>
                      </a:lnTo>
                      <a:lnTo>
                        <a:pt x="76" y="51"/>
                      </a:lnTo>
                      <a:lnTo>
                        <a:pt x="76" y="49"/>
                      </a:lnTo>
                      <a:lnTo>
                        <a:pt x="77" y="48"/>
                      </a:lnTo>
                      <a:lnTo>
                        <a:pt x="77" y="47"/>
                      </a:lnTo>
                      <a:lnTo>
                        <a:pt x="77" y="46"/>
                      </a:lnTo>
                      <a:lnTo>
                        <a:pt x="77" y="44"/>
                      </a:lnTo>
                      <a:lnTo>
                        <a:pt x="77" y="43"/>
                      </a:lnTo>
                      <a:lnTo>
                        <a:pt x="77" y="41"/>
                      </a:lnTo>
                      <a:lnTo>
                        <a:pt x="77" y="40"/>
                      </a:lnTo>
                      <a:lnTo>
                        <a:pt x="76" y="38"/>
                      </a:lnTo>
                      <a:lnTo>
                        <a:pt x="76" y="37"/>
                      </a:lnTo>
                      <a:lnTo>
                        <a:pt x="75" y="35"/>
                      </a:lnTo>
                      <a:lnTo>
                        <a:pt x="75" y="34"/>
                      </a:lnTo>
                      <a:lnTo>
                        <a:pt x="74" y="32"/>
                      </a:lnTo>
                      <a:lnTo>
                        <a:pt x="74" y="31"/>
                      </a:lnTo>
                      <a:lnTo>
                        <a:pt x="72" y="29"/>
                      </a:lnTo>
                      <a:lnTo>
                        <a:pt x="72" y="28"/>
                      </a:lnTo>
                      <a:lnTo>
                        <a:pt x="71" y="26"/>
                      </a:lnTo>
                      <a:lnTo>
                        <a:pt x="70" y="25"/>
                      </a:lnTo>
                      <a:lnTo>
                        <a:pt x="69" y="23"/>
                      </a:lnTo>
                      <a:lnTo>
                        <a:pt x="67" y="22"/>
                      </a:lnTo>
                      <a:lnTo>
                        <a:pt x="66" y="21"/>
                      </a:lnTo>
                      <a:lnTo>
                        <a:pt x="65" y="19"/>
                      </a:lnTo>
                      <a:lnTo>
                        <a:pt x="63" y="18"/>
                      </a:lnTo>
                      <a:lnTo>
                        <a:pt x="62" y="16"/>
                      </a:lnTo>
                      <a:lnTo>
                        <a:pt x="60" y="15"/>
                      </a:lnTo>
                      <a:lnTo>
                        <a:pt x="59" y="14"/>
                      </a:lnTo>
                      <a:lnTo>
                        <a:pt x="57" y="12"/>
                      </a:lnTo>
                      <a:lnTo>
                        <a:pt x="56" y="11"/>
                      </a:lnTo>
                      <a:lnTo>
                        <a:pt x="54" y="11"/>
                      </a:lnTo>
                      <a:lnTo>
                        <a:pt x="54" y="10"/>
                      </a:lnTo>
                      <a:lnTo>
                        <a:pt x="53" y="9"/>
                      </a:lnTo>
                      <a:lnTo>
                        <a:pt x="52" y="9"/>
                      </a:lnTo>
                      <a:lnTo>
                        <a:pt x="50" y="8"/>
                      </a:lnTo>
                      <a:lnTo>
                        <a:pt x="48" y="7"/>
                      </a:lnTo>
                      <a:lnTo>
                        <a:pt x="47" y="6"/>
                      </a:lnTo>
                      <a:lnTo>
                        <a:pt x="46" y="6"/>
                      </a:lnTo>
                      <a:lnTo>
                        <a:pt x="45" y="5"/>
                      </a:lnTo>
                      <a:lnTo>
                        <a:pt x="44" y="5"/>
                      </a:lnTo>
                      <a:lnTo>
                        <a:pt x="42" y="4"/>
                      </a:lnTo>
                      <a:lnTo>
                        <a:pt x="40" y="3"/>
                      </a:lnTo>
                      <a:lnTo>
                        <a:pt x="38" y="3"/>
                      </a:lnTo>
                      <a:lnTo>
                        <a:pt x="38" y="2"/>
                      </a:lnTo>
                      <a:lnTo>
                        <a:pt x="36" y="2"/>
                      </a:lnTo>
                      <a:lnTo>
                        <a:pt x="35" y="2"/>
                      </a:lnTo>
                      <a:lnTo>
                        <a:pt x="33" y="1"/>
                      </a:lnTo>
                      <a:lnTo>
                        <a:pt x="31" y="1"/>
                      </a:lnTo>
                      <a:lnTo>
                        <a:pt x="29" y="0"/>
                      </a:lnTo>
                      <a:lnTo>
                        <a:pt x="27" y="0"/>
                      </a:lnTo>
                      <a:lnTo>
                        <a:pt x="26" y="0"/>
                      </a:lnTo>
                      <a:lnTo>
                        <a:pt x="24" y="0"/>
                      </a:lnTo>
                      <a:lnTo>
                        <a:pt x="22" y="0"/>
                      </a:lnTo>
                      <a:lnTo>
                        <a:pt x="20" y="0"/>
                      </a:lnTo>
                      <a:lnTo>
                        <a:pt x="19" y="0"/>
                      </a:lnTo>
                      <a:lnTo>
                        <a:pt x="17" y="0"/>
                      </a:lnTo>
                      <a:lnTo>
                        <a:pt x="16" y="1"/>
                      </a:lnTo>
                      <a:lnTo>
                        <a:pt x="14" y="1"/>
                      </a:lnTo>
                      <a:lnTo>
                        <a:pt x="13" y="2"/>
                      </a:lnTo>
                      <a:lnTo>
                        <a:pt x="12" y="2"/>
                      </a:lnTo>
                      <a:lnTo>
                        <a:pt x="10" y="3"/>
                      </a:lnTo>
                      <a:lnTo>
                        <a:pt x="9" y="3"/>
                      </a:lnTo>
                      <a:lnTo>
                        <a:pt x="8" y="4"/>
                      </a:lnTo>
                      <a:lnTo>
                        <a:pt x="7" y="5"/>
                      </a:lnTo>
                      <a:lnTo>
                        <a:pt x="5" y="6"/>
                      </a:lnTo>
                      <a:lnTo>
                        <a:pt x="5" y="7"/>
                      </a:lnTo>
                      <a:lnTo>
                        <a:pt x="4" y="8"/>
                      </a:lnTo>
                      <a:lnTo>
                        <a:pt x="3" y="9"/>
                      </a:lnTo>
                      <a:lnTo>
                        <a:pt x="2" y="10"/>
                      </a:lnTo>
                      <a:lnTo>
                        <a:pt x="2" y="11"/>
                      </a:lnTo>
                      <a:lnTo>
                        <a:pt x="1" y="13"/>
                      </a:lnTo>
                      <a:lnTo>
                        <a:pt x="0" y="14"/>
                      </a:lnTo>
                      <a:lnTo>
                        <a:pt x="0" y="15"/>
                      </a:lnTo>
                      <a:lnTo>
                        <a:pt x="0" y="16"/>
                      </a:lnTo>
                      <a:lnTo>
                        <a:pt x="0" y="18"/>
                      </a:lnTo>
                      <a:lnTo>
                        <a:pt x="0" y="19"/>
                      </a:lnTo>
                      <a:lnTo>
                        <a:pt x="0" y="21"/>
                      </a:lnTo>
                      <a:lnTo>
                        <a:pt x="0" y="22"/>
                      </a:lnTo>
                      <a:lnTo>
                        <a:pt x="0" y="23"/>
                      </a:lnTo>
                      <a:lnTo>
                        <a:pt x="0" y="25"/>
                      </a:lnTo>
                      <a:lnTo>
                        <a:pt x="1" y="26"/>
                      </a:lnTo>
                      <a:lnTo>
                        <a:pt x="2" y="28"/>
                      </a:lnTo>
                      <a:lnTo>
                        <a:pt x="2" y="29"/>
                      </a:lnTo>
                      <a:lnTo>
                        <a:pt x="3" y="31"/>
                      </a:lnTo>
                      <a:lnTo>
                        <a:pt x="4" y="32"/>
                      </a:lnTo>
                      <a:lnTo>
                        <a:pt x="4" y="34"/>
                      </a:lnTo>
                      <a:lnTo>
                        <a:pt x="5" y="36"/>
                      </a:lnTo>
                      <a:lnTo>
                        <a:pt x="6" y="37"/>
                      </a:lnTo>
                      <a:lnTo>
                        <a:pt x="7" y="38"/>
                      </a:lnTo>
                      <a:lnTo>
                        <a:pt x="8" y="40"/>
                      </a:lnTo>
                      <a:lnTo>
                        <a:pt x="10" y="42"/>
                      </a:lnTo>
                      <a:lnTo>
                        <a:pt x="11" y="43"/>
                      </a:lnTo>
                      <a:lnTo>
                        <a:pt x="12" y="44"/>
                      </a:lnTo>
                      <a:lnTo>
                        <a:pt x="14" y="46"/>
                      </a:lnTo>
                      <a:lnTo>
                        <a:pt x="15" y="47"/>
                      </a:lnTo>
                      <a:lnTo>
                        <a:pt x="17" y="49"/>
                      </a:lnTo>
                      <a:lnTo>
                        <a:pt x="18" y="50"/>
                      </a:lnTo>
                      <a:lnTo>
                        <a:pt x="20" y="51"/>
                      </a:lnTo>
                      <a:lnTo>
                        <a:pt x="22" y="5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7" name="Freeform 514"/>
                <p:cNvSpPr>
                  <a:spLocks/>
                </p:cNvSpPr>
                <p:nvPr/>
              </p:nvSpPr>
              <p:spPr bwMode="auto">
                <a:xfrm>
                  <a:off x="4696" y="2260"/>
                  <a:ext cx="65" cy="86"/>
                </a:xfrm>
                <a:custGeom>
                  <a:avLst/>
                  <a:gdLst>
                    <a:gd name="T0" fmla="*/ 0 w 65"/>
                    <a:gd name="T1" fmla="*/ 26 h 86"/>
                    <a:gd name="T2" fmla="*/ 4 w 65"/>
                    <a:gd name="T3" fmla="*/ 25 h 86"/>
                    <a:gd name="T4" fmla="*/ 7 w 65"/>
                    <a:gd name="T5" fmla="*/ 25 h 86"/>
                    <a:gd name="T6" fmla="*/ 11 w 65"/>
                    <a:gd name="T7" fmla="*/ 26 h 86"/>
                    <a:gd name="T8" fmla="*/ 13 w 65"/>
                    <a:gd name="T9" fmla="*/ 30 h 86"/>
                    <a:gd name="T10" fmla="*/ 13 w 65"/>
                    <a:gd name="T11" fmla="*/ 34 h 86"/>
                    <a:gd name="T12" fmla="*/ 13 w 65"/>
                    <a:gd name="T13" fmla="*/ 37 h 86"/>
                    <a:gd name="T14" fmla="*/ 13 w 65"/>
                    <a:gd name="T15" fmla="*/ 41 h 86"/>
                    <a:gd name="T16" fmla="*/ 12 w 65"/>
                    <a:gd name="T17" fmla="*/ 45 h 86"/>
                    <a:gd name="T18" fmla="*/ 12 w 65"/>
                    <a:gd name="T19" fmla="*/ 49 h 86"/>
                    <a:gd name="T20" fmla="*/ 14 w 65"/>
                    <a:gd name="T21" fmla="*/ 53 h 86"/>
                    <a:gd name="T22" fmla="*/ 16 w 65"/>
                    <a:gd name="T23" fmla="*/ 57 h 86"/>
                    <a:gd name="T24" fmla="*/ 18 w 65"/>
                    <a:gd name="T25" fmla="*/ 60 h 86"/>
                    <a:gd name="T26" fmla="*/ 21 w 65"/>
                    <a:gd name="T27" fmla="*/ 61 h 86"/>
                    <a:gd name="T28" fmla="*/ 24 w 65"/>
                    <a:gd name="T29" fmla="*/ 61 h 86"/>
                    <a:gd name="T30" fmla="*/ 28 w 65"/>
                    <a:gd name="T31" fmla="*/ 62 h 86"/>
                    <a:gd name="T32" fmla="*/ 32 w 65"/>
                    <a:gd name="T33" fmla="*/ 62 h 86"/>
                    <a:gd name="T34" fmla="*/ 36 w 65"/>
                    <a:gd name="T35" fmla="*/ 64 h 86"/>
                    <a:gd name="T36" fmla="*/ 37 w 65"/>
                    <a:gd name="T37" fmla="*/ 66 h 86"/>
                    <a:gd name="T38" fmla="*/ 38 w 65"/>
                    <a:gd name="T39" fmla="*/ 69 h 86"/>
                    <a:gd name="T40" fmla="*/ 38 w 65"/>
                    <a:gd name="T41" fmla="*/ 74 h 86"/>
                    <a:gd name="T42" fmla="*/ 39 w 65"/>
                    <a:gd name="T43" fmla="*/ 77 h 86"/>
                    <a:gd name="T44" fmla="*/ 42 w 65"/>
                    <a:gd name="T45" fmla="*/ 81 h 86"/>
                    <a:gd name="T46" fmla="*/ 45 w 65"/>
                    <a:gd name="T47" fmla="*/ 83 h 86"/>
                    <a:gd name="T48" fmla="*/ 49 w 65"/>
                    <a:gd name="T49" fmla="*/ 84 h 86"/>
                    <a:gd name="T50" fmla="*/ 53 w 65"/>
                    <a:gd name="T51" fmla="*/ 85 h 86"/>
                    <a:gd name="T52" fmla="*/ 57 w 65"/>
                    <a:gd name="T53" fmla="*/ 85 h 86"/>
                    <a:gd name="T54" fmla="*/ 60 w 65"/>
                    <a:gd name="T55" fmla="*/ 86 h 86"/>
                    <a:gd name="T56" fmla="*/ 64 w 65"/>
                    <a:gd name="T57" fmla="*/ 86 h 86"/>
                    <a:gd name="T58" fmla="*/ 64 w 65"/>
                    <a:gd name="T59" fmla="*/ 84 h 86"/>
                    <a:gd name="T60" fmla="*/ 62 w 65"/>
                    <a:gd name="T61" fmla="*/ 81 h 86"/>
                    <a:gd name="T62" fmla="*/ 61 w 65"/>
                    <a:gd name="T63" fmla="*/ 78 h 86"/>
                    <a:gd name="T64" fmla="*/ 59 w 65"/>
                    <a:gd name="T65" fmla="*/ 74 h 86"/>
                    <a:gd name="T66" fmla="*/ 57 w 65"/>
                    <a:gd name="T67" fmla="*/ 71 h 86"/>
                    <a:gd name="T68" fmla="*/ 55 w 65"/>
                    <a:gd name="T69" fmla="*/ 66 h 86"/>
                    <a:gd name="T70" fmla="*/ 53 w 65"/>
                    <a:gd name="T71" fmla="*/ 63 h 86"/>
                    <a:gd name="T72" fmla="*/ 50 w 65"/>
                    <a:gd name="T73" fmla="*/ 59 h 86"/>
                    <a:gd name="T74" fmla="*/ 48 w 65"/>
                    <a:gd name="T75" fmla="*/ 54 h 86"/>
                    <a:gd name="T76" fmla="*/ 44 w 65"/>
                    <a:gd name="T77" fmla="*/ 51 h 86"/>
                    <a:gd name="T78" fmla="*/ 40 w 65"/>
                    <a:gd name="T79" fmla="*/ 51 h 86"/>
                    <a:gd name="T80" fmla="*/ 37 w 65"/>
                    <a:gd name="T81" fmla="*/ 51 h 86"/>
                    <a:gd name="T82" fmla="*/ 34 w 65"/>
                    <a:gd name="T83" fmla="*/ 52 h 86"/>
                    <a:gd name="T84" fmla="*/ 30 w 65"/>
                    <a:gd name="T85" fmla="*/ 53 h 86"/>
                    <a:gd name="T86" fmla="*/ 27 w 65"/>
                    <a:gd name="T87" fmla="*/ 53 h 86"/>
                    <a:gd name="T88" fmla="*/ 23 w 65"/>
                    <a:gd name="T89" fmla="*/ 53 h 86"/>
                    <a:gd name="T90" fmla="*/ 20 w 65"/>
                    <a:gd name="T91" fmla="*/ 50 h 86"/>
                    <a:gd name="T92" fmla="*/ 19 w 65"/>
                    <a:gd name="T93" fmla="*/ 46 h 86"/>
                    <a:gd name="T94" fmla="*/ 20 w 65"/>
                    <a:gd name="T95" fmla="*/ 42 h 86"/>
                    <a:gd name="T96" fmla="*/ 22 w 65"/>
                    <a:gd name="T97" fmla="*/ 39 h 86"/>
                    <a:gd name="T98" fmla="*/ 24 w 65"/>
                    <a:gd name="T99" fmla="*/ 35 h 86"/>
                    <a:gd name="T100" fmla="*/ 25 w 65"/>
                    <a:gd name="T101" fmla="*/ 30 h 86"/>
                    <a:gd name="T102" fmla="*/ 24 w 65"/>
                    <a:gd name="T103" fmla="*/ 25 h 86"/>
                    <a:gd name="T104" fmla="*/ 21 w 65"/>
                    <a:gd name="T105" fmla="*/ 21 h 86"/>
                    <a:gd name="T106" fmla="*/ 16 w 65"/>
                    <a:gd name="T107" fmla="*/ 20 h 86"/>
                    <a:gd name="T108" fmla="*/ 13 w 65"/>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86"/>
                    <a:gd name="T167" fmla="*/ 65 w 65"/>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86">
                      <a:moveTo>
                        <a:pt x="1" y="3"/>
                      </a:moveTo>
                      <a:lnTo>
                        <a:pt x="0" y="26"/>
                      </a:lnTo>
                      <a:lnTo>
                        <a:pt x="2" y="25"/>
                      </a:lnTo>
                      <a:lnTo>
                        <a:pt x="3" y="25"/>
                      </a:lnTo>
                      <a:lnTo>
                        <a:pt x="4" y="25"/>
                      </a:lnTo>
                      <a:lnTo>
                        <a:pt x="5" y="25"/>
                      </a:lnTo>
                      <a:lnTo>
                        <a:pt x="6" y="25"/>
                      </a:lnTo>
                      <a:lnTo>
                        <a:pt x="7" y="25"/>
                      </a:lnTo>
                      <a:lnTo>
                        <a:pt x="9" y="25"/>
                      </a:lnTo>
                      <a:lnTo>
                        <a:pt x="10" y="25"/>
                      </a:lnTo>
                      <a:lnTo>
                        <a:pt x="11" y="26"/>
                      </a:lnTo>
                      <a:lnTo>
                        <a:pt x="11" y="28"/>
                      </a:lnTo>
                      <a:lnTo>
                        <a:pt x="12" y="29"/>
                      </a:lnTo>
                      <a:lnTo>
                        <a:pt x="13" y="30"/>
                      </a:lnTo>
                      <a:lnTo>
                        <a:pt x="13" y="31"/>
                      </a:lnTo>
                      <a:lnTo>
                        <a:pt x="13" y="32"/>
                      </a:lnTo>
                      <a:lnTo>
                        <a:pt x="13" y="34"/>
                      </a:lnTo>
                      <a:lnTo>
                        <a:pt x="13" y="35"/>
                      </a:lnTo>
                      <a:lnTo>
                        <a:pt x="13" y="36"/>
                      </a:lnTo>
                      <a:lnTo>
                        <a:pt x="13" y="37"/>
                      </a:lnTo>
                      <a:lnTo>
                        <a:pt x="13" y="38"/>
                      </a:lnTo>
                      <a:lnTo>
                        <a:pt x="13" y="40"/>
                      </a:lnTo>
                      <a:lnTo>
                        <a:pt x="13" y="41"/>
                      </a:lnTo>
                      <a:lnTo>
                        <a:pt x="13" y="42"/>
                      </a:lnTo>
                      <a:lnTo>
                        <a:pt x="13" y="44"/>
                      </a:lnTo>
                      <a:lnTo>
                        <a:pt x="12" y="45"/>
                      </a:lnTo>
                      <a:lnTo>
                        <a:pt x="12" y="47"/>
                      </a:lnTo>
                      <a:lnTo>
                        <a:pt x="12" y="49"/>
                      </a:lnTo>
                      <a:lnTo>
                        <a:pt x="13" y="50"/>
                      </a:lnTo>
                      <a:lnTo>
                        <a:pt x="13" y="51"/>
                      </a:lnTo>
                      <a:lnTo>
                        <a:pt x="14" y="53"/>
                      </a:lnTo>
                      <a:lnTo>
                        <a:pt x="15" y="55"/>
                      </a:lnTo>
                      <a:lnTo>
                        <a:pt x="15" y="56"/>
                      </a:lnTo>
                      <a:lnTo>
                        <a:pt x="16" y="57"/>
                      </a:lnTo>
                      <a:lnTo>
                        <a:pt x="17" y="58"/>
                      </a:lnTo>
                      <a:lnTo>
                        <a:pt x="18" y="59"/>
                      </a:lnTo>
                      <a:lnTo>
                        <a:pt x="18" y="60"/>
                      </a:lnTo>
                      <a:lnTo>
                        <a:pt x="19" y="60"/>
                      </a:lnTo>
                      <a:lnTo>
                        <a:pt x="20" y="60"/>
                      </a:lnTo>
                      <a:lnTo>
                        <a:pt x="21" y="61"/>
                      </a:lnTo>
                      <a:lnTo>
                        <a:pt x="22" y="61"/>
                      </a:lnTo>
                      <a:lnTo>
                        <a:pt x="23" y="61"/>
                      </a:lnTo>
                      <a:lnTo>
                        <a:pt x="24" y="61"/>
                      </a:lnTo>
                      <a:lnTo>
                        <a:pt x="25" y="62"/>
                      </a:lnTo>
                      <a:lnTo>
                        <a:pt x="26" y="62"/>
                      </a:lnTo>
                      <a:lnTo>
                        <a:pt x="28" y="62"/>
                      </a:lnTo>
                      <a:lnTo>
                        <a:pt x="29" y="62"/>
                      </a:lnTo>
                      <a:lnTo>
                        <a:pt x="30" y="62"/>
                      </a:lnTo>
                      <a:lnTo>
                        <a:pt x="32" y="62"/>
                      </a:lnTo>
                      <a:lnTo>
                        <a:pt x="33" y="62"/>
                      </a:lnTo>
                      <a:lnTo>
                        <a:pt x="35" y="63"/>
                      </a:lnTo>
                      <a:lnTo>
                        <a:pt x="36" y="64"/>
                      </a:lnTo>
                      <a:lnTo>
                        <a:pt x="37" y="64"/>
                      </a:lnTo>
                      <a:lnTo>
                        <a:pt x="37" y="65"/>
                      </a:lnTo>
                      <a:lnTo>
                        <a:pt x="37" y="66"/>
                      </a:lnTo>
                      <a:lnTo>
                        <a:pt x="38" y="67"/>
                      </a:lnTo>
                      <a:lnTo>
                        <a:pt x="38" y="68"/>
                      </a:lnTo>
                      <a:lnTo>
                        <a:pt x="38" y="69"/>
                      </a:lnTo>
                      <a:lnTo>
                        <a:pt x="38" y="71"/>
                      </a:lnTo>
                      <a:lnTo>
                        <a:pt x="38" y="73"/>
                      </a:lnTo>
                      <a:lnTo>
                        <a:pt x="38" y="74"/>
                      </a:lnTo>
                      <a:lnTo>
                        <a:pt x="38" y="75"/>
                      </a:lnTo>
                      <a:lnTo>
                        <a:pt x="38" y="76"/>
                      </a:lnTo>
                      <a:lnTo>
                        <a:pt x="39" y="77"/>
                      </a:lnTo>
                      <a:lnTo>
                        <a:pt x="39" y="79"/>
                      </a:lnTo>
                      <a:lnTo>
                        <a:pt x="41" y="80"/>
                      </a:lnTo>
                      <a:lnTo>
                        <a:pt x="42" y="81"/>
                      </a:lnTo>
                      <a:lnTo>
                        <a:pt x="43" y="82"/>
                      </a:lnTo>
                      <a:lnTo>
                        <a:pt x="44" y="82"/>
                      </a:lnTo>
                      <a:lnTo>
                        <a:pt x="45" y="83"/>
                      </a:lnTo>
                      <a:lnTo>
                        <a:pt x="47" y="83"/>
                      </a:lnTo>
                      <a:lnTo>
                        <a:pt x="48" y="83"/>
                      </a:lnTo>
                      <a:lnTo>
                        <a:pt x="49" y="84"/>
                      </a:lnTo>
                      <a:lnTo>
                        <a:pt x="50" y="84"/>
                      </a:lnTo>
                      <a:lnTo>
                        <a:pt x="52" y="84"/>
                      </a:lnTo>
                      <a:lnTo>
                        <a:pt x="53" y="85"/>
                      </a:lnTo>
                      <a:lnTo>
                        <a:pt x="54" y="85"/>
                      </a:lnTo>
                      <a:lnTo>
                        <a:pt x="56" y="85"/>
                      </a:lnTo>
                      <a:lnTo>
                        <a:pt x="57" y="85"/>
                      </a:lnTo>
                      <a:lnTo>
                        <a:pt x="58" y="85"/>
                      </a:lnTo>
                      <a:lnTo>
                        <a:pt x="59" y="85"/>
                      </a:lnTo>
                      <a:lnTo>
                        <a:pt x="60" y="86"/>
                      </a:lnTo>
                      <a:lnTo>
                        <a:pt x="62" y="86"/>
                      </a:lnTo>
                      <a:lnTo>
                        <a:pt x="63" y="86"/>
                      </a:lnTo>
                      <a:lnTo>
                        <a:pt x="64" y="86"/>
                      </a:lnTo>
                      <a:lnTo>
                        <a:pt x="65" y="86"/>
                      </a:lnTo>
                      <a:lnTo>
                        <a:pt x="65" y="85"/>
                      </a:lnTo>
                      <a:lnTo>
                        <a:pt x="64" y="84"/>
                      </a:lnTo>
                      <a:lnTo>
                        <a:pt x="63" y="83"/>
                      </a:lnTo>
                      <a:lnTo>
                        <a:pt x="63" y="82"/>
                      </a:lnTo>
                      <a:lnTo>
                        <a:pt x="62" y="81"/>
                      </a:lnTo>
                      <a:lnTo>
                        <a:pt x="62" y="80"/>
                      </a:lnTo>
                      <a:lnTo>
                        <a:pt x="61" y="79"/>
                      </a:lnTo>
                      <a:lnTo>
                        <a:pt x="61" y="78"/>
                      </a:lnTo>
                      <a:lnTo>
                        <a:pt x="60" y="77"/>
                      </a:lnTo>
                      <a:lnTo>
                        <a:pt x="60" y="75"/>
                      </a:lnTo>
                      <a:lnTo>
                        <a:pt x="59" y="74"/>
                      </a:lnTo>
                      <a:lnTo>
                        <a:pt x="58" y="73"/>
                      </a:lnTo>
                      <a:lnTo>
                        <a:pt x="57" y="71"/>
                      </a:lnTo>
                      <a:lnTo>
                        <a:pt x="56" y="69"/>
                      </a:lnTo>
                      <a:lnTo>
                        <a:pt x="55" y="68"/>
                      </a:lnTo>
                      <a:lnTo>
                        <a:pt x="55" y="66"/>
                      </a:lnTo>
                      <a:lnTo>
                        <a:pt x="54" y="65"/>
                      </a:lnTo>
                      <a:lnTo>
                        <a:pt x="53" y="64"/>
                      </a:lnTo>
                      <a:lnTo>
                        <a:pt x="53" y="63"/>
                      </a:lnTo>
                      <a:lnTo>
                        <a:pt x="52" y="61"/>
                      </a:lnTo>
                      <a:lnTo>
                        <a:pt x="51" y="60"/>
                      </a:lnTo>
                      <a:lnTo>
                        <a:pt x="50" y="59"/>
                      </a:lnTo>
                      <a:lnTo>
                        <a:pt x="50" y="58"/>
                      </a:lnTo>
                      <a:lnTo>
                        <a:pt x="49" y="56"/>
                      </a:lnTo>
                      <a:lnTo>
                        <a:pt x="48" y="54"/>
                      </a:lnTo>
                      <a:lnTo>
                        <a:pt x="47" y="53"/>
                      </a:lnTo>
                      <a:lnTo>
                        <a:pt x="45" y="51"/>
                      </a:lnTo>
                      <a:lnTo>
                        <a:pt x="44" y="51"/>
                      </a:lnTo>
                      <a:lnTo>
                        <a:pt x="42" y="51"/>
                      </a:lnTo>
                      <a:lnTo>
                        <a:pt x="41" y="51"/>
                      </a:lnTo>
                      <a:lnTo>
                        <a:pt x="40" y="51"/>
                      </a:lnTo>
                      <a:lnTo>
                        <a:pt x="39" y="51"/>
                      </a:lnTo>
                      <a:lnTo>
                        <a:pt x="38" y="51"/>
                      </a:lnTo>
                      <a:lnTo>
                        <a:pt x="37" y="51"/>
                      </a:lnTo>
                      <a:lnTo>
                        <a:pt x="36" y="51"/>
                      </a:lnTo>
                      <a:lnTo>
                        <a:pt x="34" y="52"/>
                      </a:lnTo>
                      <a:lnTo>
                        <a:pt x="32" y="52"/>
                      </a:lnTo>
                      <a:lnTo>
                        <a:pt x="31" y="53"/>
                      </a:lnTo>
                      <a:lnTo>
                        <a:pt x="30" y="53"/>
                      </a:lnTo>
                      <a:lnTo>
                        <a:pt x="29" y="53"/>
                      </a:lnTo>
                      <a:lnTo>
                        <a:pt x="28" y="53"/>
                      </a:lnTo>
                      <a:lnTo>
                        <a:pt x="27" y="53"/>
                      </a:lnTo>
                      <a:lnTo>
                        <a:pt x="26" y="53"/>
                      </a:lnTo>
                      <a:lnTo>
                        <a:pt x="25" y="53"/>
                      </a:lnTo>
                      <a:lnTo>
                        <a:pt x="23" y="53"/>
                      </a:lnTo>
                      <a:lnTo>
                        <a:pt x="22" y="53"/>
                      </a:lnTo>
                      <a:lnTo>
                        <a:pt x="21" y="51"/>
                      </a:lnTo>
                      <a:lnTo>
                        <a:pt x="20" y="50"/>
                      </a:lnTo>
                      <a:lnTo>
                        <a:pt x="19" y="48"/>
                      </a:lnTo>
                      <a:lnTo>
                        <a:pt x="19" y="47"/>
                      </a:lnTo>
                      <a:lnTo>
                        <a:pt x="19" y="46"/>
                      </a:lnTo>
                      <a:lnTo>
                        <a:pt x="19" y="45"/>
                      </a:lnTo>
                      <a:lnTo>
                        <a:pt x="19" y="43"/>
                      </a:lnTo>
                      <a:lnTo>
                        <a:pt x="20" y="42"/>
                      </a:lnTo>
                      <a:lnTo>
                        <a:pt x="21" y="41"/>
                      </a:lnTo>
                      <a:lnTo>
                        <a:pt x="22" y="40"/>
                      </a:lnTo>
                      <a:lnTo>
                        <a:pt x="22" y="39"/>
                      </a:lnTo>
                      <a:lnTo>
                        <a:pt x="23" y="37"/>
                      </a:lnTo>
                      <a:lnTo>
                        <a:pt x="24" y="36"/>
                      </a:lnTo>
                      <a:lnTo>
                        <a:pt x="24" y="35"/>
                      </a:lnTo>
                      <a:lnTo>
                        <a:pt x="25" y="34"/>
                      </a:lnTo>
                      <a:lnTo>
                        <a:pt x="25" y="32"/>
                      </a:lnTo>
                      <a:lnTo>
                        <a:pt x="25" y="30"/>
                      </a:lnTo>
                      <a:lnTo>
                        <a:pt x="25" y="29"/>
                      </a:lnTo>
                      <a:lnTo>
                        <a:pt x="25" y="27"/>
                      </a:lnTo>
                      <a:lnTo>
                        <a:pt x="24" y="25"/>
                      </a:lnTo>
                      <a:lnTo>
                        <a:pt x="24" y="24"/>
                      </a:lnTo>
                      <a:lnTo>
                        <a:pt x="23" y="23"/>
                      </a:lnTo>
                      <a:lnTo>
                        <a:pt x="21" y="21"/>
                      </a:lnTo>
                      <a:lnTo>
                        <a:pt x="19" y="21"/>
                      </a:lnTo>
                      <a:lnTo>
                        <a:pt x="18" y="20"/>
                      </a:lnTo>
                      <a:lnTo>
                        <a:pt x="16" y="20"/>
                      </a:lnTo>
                      <a:lnTo>
                        <a:pt x="15" y="20"/>
                      </a:lnTo>
                      <a:lnTo>
                        <a:pt x="13" y="0"/>
                      </a:lnTo>
                      <a:lnTo>
                        <a:pt x="1"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8" name="Freeform 515"/>
                <p:cNvSpPr>
                  <a:spLocks/>
                </p:cNvSpPr>
                <p:nvPr/>
              </p:nvSpPr>
              <p:spPr bwMode="auto">
                <a:xfrm>
                  <a:off x="4717" y="2243"/>
                  <a:ext cx="107" cy="151"/>
                </a:xfrm>
                <a:custGeom>
                  <a:avLst/>
                  <a:gdLst>
                    <a:gd name="T0" fmla="*/ 2 w 107"/>
                    <a:gd name="T1" fmla="*/ 7 h 151"/>
                    <a:gd name="T2" fmla="*/ 7 w 107"/>
                    <a:gd name="T3" fmla="*/ 13 h 151"/>
                    <a:gd name="T4" fmla="*/ 10 w 107"/>
                    <a:gd name="T5" fmla="*/ 20 h 151"/>
                    <a:gd name="T6" fmla="*/ 11 w 107"/>
                    <a:gd name="T7" fmla="*/ 25 h 151"/>
                    <a:gd name="T8" fmla="*/ 8 w 107"/>
                    <a:gd name="T9" fmla="*/ 27 h 151"/>
                    <a:gd name="T10" fmla="*/ 4 w 107"/>
                    <a:gd name="T11" fmla="*/ 30 h 151"/>
                    <a:gd name="T12" fmla="*/ 2 w 107"/>
                    <a:gd name="T13" fmla="*/ 34 h 151"/>
                    <a:gd name="T14" fmla="*/ 4 w 107"/>
                    <a:gd name="T15" fmla="*/ 38 h 151"/>
                    <a:gd name="T16" fmla="*/ 5 w 107"/>
                    <a:gd name="T17" fmla="*/ 44 h 151"/>
                    <a:gd name="T18" fmla="*/ 5 w 107"/>
                    <a:gd name="T19" fmla="*/ 51 h 151"/>
                    <a:gd name="T20" fmla="*/ 5 w 107"/>
                    <a:gd name="T21" fmla="*/ 56 h 151"/>
                    <a:gd name="T22" fmla="*/ 4 w 107"/>
                    <a:gd name="T23" fmla="*/ 62 h 151"/>
                    <a:gd name="T24" fmla="*/ 6 w 107"/>
                    <a:gd name="T25" fmla="*/ 66 h 151"/>
                    <a:gd name="T26" fmla="*/ 8 w 107"/>
                    <a:gd name="T27" fmla="*/ 65 h 151"/>
                    <a:gd name="T28" fmla="*/ 13 w 107"/>
                    <a:gd name="T29" fmla="*/ 63 h 151"/>
                    <a:gd name="T30" fmla="*/ 17 w 107"/>
                    <a:gd name="T31" fmla="*/ 63 h 151"/>
                    <a:gd name="T32" fmla="*/ 21 w 107"/>
                    <a:gd name="T33" fmla="*/ 63 h 151"/>
                    <a:gd name="T34" fmla="*/ 25 w 107"/>
                    <a:gd name="T35" fmla="*/ 64 h 151"/>
                    <a:gd name="T36" fmla="*/ 29 w 107"/>
                    <a:gd name="T37" fmla="*/ 66 h 151"/>
                    <a:gd name="T38" fmla="*/ 34 w 107"/>
                    <a:gd name="T39" fmla="*/ 72 h 151"/>
                    <a:gd name="T40" fmla="*/ 38 w 107"/>
                    <a:gd name="T41" fmla="*/ 79 h 151"/>
                    <a:gd name="T42" fmla="*/ 40 w 107"/>
                    <a:gd name="T43" fmla="*/ 85 h 151"/>
                    <a:gd name="T44" fmla="*/ 41 w 107"/>
                    <a:gd name="T45" fmla="*/ 90 h 151"/>
                    <a:gd name="T46" fmla="*/ 44 w 107"/>
                    <a:gd name="T47" fmla="*/ 86 h 151"/>
                    <a:gd name="T48" fmla="*/ 49 w 107"/>
                    <a:gd name="T49" fmla="*/ 83 h 151"/>
                    <a:gd name="T50" fmla="*/ 52 w 107"/>
                    <a:gd name="T51" fmla="*/ 82 h 151"/>
                    <a:gd name="T52" fmla="*/ 54 w 107"/>
                    <a:gd name="T53" fmla="*/ 86 h 151"/>
                    <a:gd name="T54" fmla="*/ 53 w 107"/>
                    <a:gd name="T55" fmla="*/ 92 h 151"/>
                    <a:gd name="T56" fmla="*/ 51 w 107"/>
                    <a:gd name="T57" fmla="*/ 97 h 151"/>
                    <a:gd name="T58" fmla="*/ 50 w 107"/>
                    <a:gd name="T59" fmla="*/ 102 h 151"/>
                    <a:gd name="T60" fmla="*/ 51 w 107"/>
                    <a:gd name="T61" fmla="*/ 106 h 151"/>
                    <a:gd name="T62" fmla="*/ 56 w 107"/>
                    <a:gd name="T63" fmla="*/ 108 h 151"/>
                    <a:gd name="T64" fmla="*/ 62 w 107"/>
                    <a:gd name="T65" fmla="*/ 110 h 151"/>
                    <a:gd name="T66" fmla="*/ 67 w 107"/>
                    <a:gd name="T67" fmla="*/ 111 h 151"/>
                    <a:gd name="T68" fmla="*/ 107 w 107"/>
                    <a:gd name="T69" fmla="*/ 132 h 151"/>
                    <a:gd name="T70" fmla="*/ 103 w 107"/>
                    <a:gd name="T71" fmla="*/ 129 h 151"/>
                    <a:gd name="T72" fmla="*/ 98 w 107"/>
                    <a:gd name="T73" fmla="*/ 125 h 151"/>
                    <a:gd name="T74" fmla="*/ 94 w 107"/>
                    <a:gd name="T75" fmla="*/ 121 h 151"/>
                    <a:gd name="T76" fmla="*/ 89 w 107"/>
                    <a:gd name="T77" fmla="*/ 116 h 151"/>
                    <a:gd name="T78" fmla="*/ 85 w 107"/>
                    <a:gd name="T79" fmla="*/ 111 h 151"/>
                    <a:gd name="T80" fmla="*/ 81 w 107"/>
                    <a:gd name="T81" fmla="*/ 106 h 151"/>
                    <a:gd name="T82" fmla="*/ 80 w 107"/>
                    <a:gd name="T83" fmla="*/ 100 h 151"/>
                    <a:gd name="T84" fmla="*/ 80 w 107"/>
                    <a:gd name="T85" fmla="*/ 94 h 151"/>
                    <a:gd name="T86" fmla="*/ 81 w 107"/>
                    <a:gd name="T87" fmla="*/ 90 h 151"/>
                    <a:gd name="T88" fmla="*/ 83 w 107"/>
                    <a:gd name="T89" fmla="*/ 82 h 151"/>
                    <a:gd name="T90" fmla="*/ 81 w 107"/>
                    <a:gd name="T91" fmla="*/ 76 h 151"/>
                    <a:gd name="T92" fmla="*/ 78 w 107"/>
                    <a:gd name="T93" fmla="*/ 73 h 151"/>
                    <a:gd name="T94" fmla="*/ 73 w 107"/>
                    <a:gd name="T95" fmla="*/ 70 h 151"/>
                    <a:gd name="T96" fmla="*/ 69 w 107"/>
                    <a:gd name="T97" fmla="*/ 69 h 151"/>
                    <a:gd name="T98" fmla="*/ 62 w 107"/>
                    <a:gd name="T99" fmla="*/ 67 h 151"/>
                    <a:gd name="T100" fmla="*/ 57 w 107"/>
                    <a:gd name="T101" fmla="*/ 67 h 151"/>
                    <a:gd name="T102" fmla="*/ 52 w 107"/>
                    <a:gd name="T103" fmla="*/ 68 h 151"/>
                    <a:gd name="T104" fmla="*/ 47 w 107"/>
                    <a:gd name="T105" fmla="*/ 70 h 151"/>
                    <a:gd name="T106" fmla="*/ 43 w 107"/>
                    <a:gd name="T107" fmla="*/ 74 h 151"/>
                    <a:gd name="T108" fmla="*/ 15 w 107"/>
                    <a:gd name="T109" fmla="*/ 34 h 151"/>
                    <a:gd name="T110" fmla="*/ 20 w 107"/>
                    <a:gd name="T111" fmla="*/ 29 h 151"/>
                    <a:gd name="T112" fmla="*/ 22 w 107"/>
                    <a:gd name="T113" fmla="*/ 24 h 151"/>
                    <a:gd name="T114" fmla="*/ 23 w 107"/>
                    <a:gd name="T115" fmla="*/ 18 h 151"/>
                    <a:gd name="T116" fmla="*/ 22 w 107"/>
                    <a:gd name="T117" fmla="*/ 12 h 151"/>
                    <a:gd name="T118" fmla="*/ 20 w 107"/>
                    <a:gd name="T119" fmla="*/ 6 h 151"/>
                    <a:gd name="T120" fmla="*/ 18 w 107"/>
                    <a:gd name="T121" fmla="*/ 2 h 151"/>
                    <a:gd name="T122" fmla="*/ 0 w 107"/>
                    <a:gd name="T123" fmla="*/ 4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
                    <a:gd name="T187" fmla="*/ 0 h 151"/>
                    <a:gd name="T188" fmla="*/ 107 w 107"/>
                    <a:gd name="T189" fmla="*/ 151 h 1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 h="151">
                      <a:moveTo>
                        <a:pt x="0" y="4"/>
                      </a:moveTo>
                      <a:lnTo>
                        <a:pt x="1" y="5"/>
                      </a:lnTo>
                      <a:lnTo>
                        <a:pt x="1" y="6"/>
                      </a:lnTo>
                      <a:lnTo>
                        <a:pt x="2" y="7"/>
                      </a:lnTo>
                      <a:lnTo>
                        <a:pt x="3" y="8"/>
                      </a:lnTo>
                      <a:lnTo>
                        <a:pt x="4" y="10"/>
                      </a:lnTo>
                      <a:lnTo>
                        <a:pt x="5" y="11"/>
                      </a:lnTo>
                      <a:lnTo>
                        <a:pt x="7" y="13"/>
                      </a:lnTo>
                      <a:lnTo>
                        <a:pt x="7" y="15"/>
                      </a:lnTo>
                      <a:lnTo>
                        <a:pt x="8" y="16"/>
                      </a:lnTo>
                      <a:lnTo>
                        <a:pt x="9" y="18"/>
                      </a:lnTo>
                      <a:lnTo>
                        <a:pt x="10" y="20"/>
                      </a:lnTo>
                      <a:lnTo>
                        <a:pt x="11" y="21"/>
                      </a:lnTo>
                      <a:lnTo>
                        <a:pt x="11" y="22"/>
                      </a:lnTo>
                      <a:lnTo>
                        <a:pt x="11" y="24"/>
                      </a:lnTo>
                      <a:lnTo>
                        <a:pt x="11" y="25"/>
                      </a:lnTo>
                      <a:lnTo>
                        <a:pt x="10" y="25"/>
                      </a:lnTo>
                      <a:lnTo>
                        <a:pt x="10" y="26"/>
                      </a:lnTo>
                      <a:lnTo>
                        <a:pt x="8" y="26"/>
                      </a:lnTo>
                      <a:lnTo>
                        <a:pt x="8" y="27"/>
                      </a:lnTo>
                      <a:lnTo>
                        <a:pt x="7" y="28"/>
                      </a:lnTo>
                      <a:lnTo>
                        <a:pt x="6" y="28"/>
                      </a:lnTo>
                      <a:lnTo>
                        <a:pt x="5" y="29"/>
                      </a:lnTo>
                      <a:lnTo>
                        <a:pt x="4" y="30"/>
                      </a:lnTo>
                      <a:lnTo>
                        <a:pt x="2" y="31"/>
                      </a:lnTo>
                      <a:lnTo>
                        <a:pt x="2" y="33"/>
                      </a:lnTo>
                      <a:lnTo>
                        <a:pt x="2" y="34"/>
                      </a:lnTo>
                      <a:lnTo>
                        <a:pt x="2" y="35"/>
                      </a:lnTo>
                      <a:lnTo>
                        <a:pt x="3" y="36"/>
                      </a:lnTo>
                      <a:lnTo>
                        <a:pt x="3" y="37"/>
                      </a:lnTo>
                      <a:lnTo>
                        <a:pt x="4" y="38"/>
                      </a:lnTo>
                      <a:lnTo>
                        <a:pt x="5" y="39"/>
                      </a:lnTo>
                      <a:lnTo>
                        <a:pt x="5" y="41"/>
                      </a:lnTo>
                      <a:lnTo>
                        <a:pt x="5" y="42"/>
                      </a:lnTo>
                      <a:lnTo>
                        <a:pt x="5" y="44"/>
                      </a:lnTo>
                      <a:lnTo>
                        <a:pt x="5" y="46"/>
                      </a:lnTo>
                      <a:lnTo>
                        <a:pt x="6" y="48"/>
                      </a:lnTo>
                      <a:lnTo>
                        <a:pt x="5" y="49"/>
                      </a:lnTo>
                      <a:lnTo>
                        <a:pt x="5" y="51"/>
                      </a:lnTo>
                      <a:lnTo>
                        <a:pt x="5" y="52"/>
                      </a:lnTo>
                      <a:lnTo>
                        <a:pt x="5" y="54"/>
                      </a:lnTo>
                      <a:lnTo>
                        <a:pt x="5" y="55"/>
                      </a:lnTo>
                      <a:lnTo>
                        <a:pt x="5" y="56"/>
                      </a:lnTo>
                      <a:lnTo>
                        <a:pt x="4" y="58"/>
                      </a:lnTo>
                      <a:lnTo>
                        <a:pt x="4" y="59"/>
                      </a:lnTo>
                      <a:lnTo>
                        <a:pt x="4" y="60"/>
                      </a:lnTo>
                      <a:lnTo>
                        <a:pt x="4" y="62"/>
                      </a:lnTo>
                      <a:lnTo>
                        <a:pt x="4" y="63"/>
                      </a:lnTo>
                      <a:lnTo>
                        <a:pt x="5" y="64"/>
                      </a:lnTo>
                      <a:lnTo>
                        <a:pt x="5" y="66"/>
                      </a:lnTo>
                      <a:lnTo>
                        <a:pt x="6" y="66"/>
                      </a:lnTo>
                      <a:lnTo>
                        <a:pt x="7" y="66"/>
                      </a:lnTo>
                      <a:lnTo>
                        <a:pt x="7" y="65"/>
                      </a:lnTo>
                      <a:lnTo>
                        <a:pt x="8" y="65"/>
                      </a:lnTo>
                      <a:lnTo>
                        <a:pt x="10" y="65"/>
                      </a:lnTo>
                      <a:lnTo>
                        <a:pt x="11" y="64"/>
                      </a:lnTo>
                      <a:lnTo>
                        <a:pt x="12" y="63"/>
                      </a:lnTo>
                      <a:lnTo>
                        <a:pt x="13" y="63"/>
                      </a:lnTo>
                      <a:lnTo>
                        <a:pt x="14" y="63"/>
                      </a:lnTo>
                      <a:lnTo>
                        <a:pt x="15" y="63"/>
                      </a:lnTo>
                      <a:lnTo>
                        <a:pt x="16" y="63"/>
                      </a:lnTo>
                      <a:lnTo>
                        <a:pt x="17" y="63"/>
                      </a:lnTo>
                      <a:lnTo>
                        <a:pt x="18" y="63"/>
                      </a:lnTo>
                      <a:lnTo>
                        <a:pt x="19" y="63"/>
                      </a:lnTo>
                      <a:lnTo>
                        <a:pt x="20" y="63"/>
                      </a:lnTo>
                      <a:lnTo>
                        <a:pt x="21" y="63"/>
                      </a:lnTo>
                      <a:lnTo>
                        <a:pt x="23" y="63"/>
                      </a:lnTo>
                      <a:lnTo>
                        <a:pt x="24" y="63"/>
                      </a:lnTo>
                      <a:lnTo>
                        <a:pt x="25" y="64"/>
                      </a:lnTo>
                      <a:lnTo>
                        <a:pt x="26" y="64"/>
                      </a:lnTo>
                      <a:lnTo>
                        <a:pt x="28" y="65"/>
                      </a:lnTo>
                      <a:lnTo>
                        <a:pt x="29" y="66"/>
                      </a:lnTo>
                      <a:lnTo>
                        <a:pt x="30" y="67"/>
                      </a:lnTo>
                      <a:lnTo>
                        <a:pt x="31" y="68"/>
                      </a:lnTo>
                      <a:lnTo>
                        <a:pt x="33" y="70"/>
                      </a:lnTo>
                      <a:lnTo>
                        <a:pt x="34" y="72"/>
                      </a:lnTo>
                      <a:lnTo>
                        <a:pt x="35" y="74"/>
                      </a:lnTo>
                      <a:lnTo>
                        <a:pt x="36" y="76"/>
                      </a:lnTo>
                      <a:lnTo>
                        <a:pt x="37" y="77"/>
                      </a:lnTo>
                      <a:lnTo>
                        <a:pt x="38" y="79"/>
                      </a:lnTo>
                      <a:lnTo>
                        <a:pt x="39" y="81"/>
                      </a:lnTo>
                      <a:lnTo>
                        <a:pt x="39" y="83"/>
                      </a:lnTo>
                      <a:lnTo>
                        <a:pt x="39" y="84"/>
                      </a:lnTo>
                      <a:lnTo>
                        <a:pt x="40" y="85"/>
                      </a:lnTo>
                      <a:lnTo>
                        <a:pt x="40" y="87"/>
                      </a:lnTo>
                      <a:lnTo>
                        <a:pt x="41" y="88"/>
                      </a:lnTo>
                      <a:lnTo>
                        <a:pt x="41" y="90"/>
                      </a:lnTo>
                      <a:lnTo>
                        <a:pt x="42" y="88"/>
                      </a:lnTo>
                      <a:lnTo>
                        <a:pt x="43" y="87"/>
                      </a:lnTo>
                      <a:lnTo>
                        <a:pt x="44" y="86"/>
                      </a:lnTo>
                      <a:lnTo>
                        <a:pt x="45" y="85"/>
                      </a:lnTo>
                      <a:lnTo>
                        <a:pt x="46" y="85"/>
                      </a:lnTo>
                      <a:lnTo>
                        <a:pt x="47" y="84"/>
                      </a:lnTo>
                      <a:lnTo>
                        <a:pt x="49" y="83"/>
                      </a:lnTo>
                      <a:lnTo>
                        <a:pt x="49" y="82"/>
                      </a:lnTo>
                      <a:lnTo>
                        <a:pt x="51" y="82"/>
                      </a:lnTo>
                      <a:lnTo>
                        <a:pt x="52" y="82"/>
                      </a:lnTo>
                      <a:lnTo>
                        <a:pt x="53" y="83"/>
                      </a:lnTo>
                      <a:lnTo>
                        <a:pt x="53" y="84"/>
                      </a:lnTo>
                      <a:lnTo>
                        <a:pt x="53" y="85"/>
                      </a:lnTo>
                      <a:lnTo>
                        <a:pt x="54" y="86"/>
                      </a:lnTo>
                      <a:lnTo>
                        <a:pt x="53" y="88"/>
                      </a:lnTo>
                      <a:lnTo>
                        <a:pt x="53" y="89"/>
                      </a:lnTo>
                      <a:lnTo>
                        <a:pt x="53" y="90"/>
                      </a:lnTo>
                      <a:lnTo>
                        <a:pt x="53" y="92"/>
                      </a:lnTo>
                      <a:lnTo>
                        <a:pt x="52" y="93"/>
                      </a:lnTo>
                      <a:lnTo>
                        <a:pt x="52" y="95"/>
                      </a:lnTo>
                      <a:lnTo>
                        <a:pt x="51" y="96"/>
                      </a:lnTo>
                      <a:lnTo>
                        <a:pt x="51" y="97"/>
                      </a:lnTo>
                      <a:lnTo>
                        <a:pt x="51" y="98"/>
                      </a:lnTo>
                      <a:lnTo>
                        <a:pt x="50" y="100"/>
                      </a:lnTo>
                      <a:lnTo>
                        <a:pt x="50" y="102"/>
                      </a:lnTo>
                      <a:lnTo>
                        <a:pt x="50" y="103"/>
                      </a:lnTo>
                      <a:lnTo>
                        <a:pt x="50" y="104"/>
                      </a:lnTo>
                      <a:lnTo>
                        <a:pt x="51" y="105"/>
                      </a:lnTo>
                      <a:lnTo>
                        <a:pt x="51" y="106"/>
                      </a:lnTo>
                      <a:lnTo>
                        <a:pt x="52" y="106"/>
                      </a:lnTo>
                      <a:lnTo>
                        <a:pt x="53" y="107"/>
                      </a:lnTo>
                      <a:lnTo>
                        <a:pt x="55" y="107"/>
                      </a:lnTo>
                      <a:lnTo>
                        <a:pt x="56" y="108"/>
                      </a:lnTo>
                      <a:lnTo>
                        <a:pt x="57" y="108"/>
                      </a:lnTo>
                      <a:lnTo>
                        <a:pt x="59" y="109"/>
                      </a:lnTo>
                      <a:lnTo>
                        <a:pt x="60" y="109"/>
                      </a:lnTo>
                      <a:lnTo>
                        <a:pt x="62" y="110"/>
                      </a:lnTo>
                      <a:lnTo>
                        <a:pt x="64" y="110"/>
                      </a:lnTo>
                      <a:lnTo>
                        <a:pt x="65" y="110"/>
                      </a:lnTo>
                      <a:lnTo>
                        <a:pt x="66" y="111"/>
                      </a:lnTo>
                      <a:lnTo>
                        <a:pt x="67" y="111"/>
                      </a:lnTo>
                      <a:lnTo>
                        <a:pt x="88" y="151"/>
                      </a:lnTo>
                      <a:lnTo>
                        <a:pt x="107" y="132"/>
                      </a:lnTo>
                      <a:lnTo>
                        <a:pt x="106" y="131"/>
                      </a:lnTo>
                      <a:lnTo>
                        <a:pt x="104" y="129"/>
                      </a:lnTo>
                      <a:lnTo>
                        <a:pt x="103" y="129"/>
                      </a:lnTo>
                      <a:lnTo>
                        <a:pt x="101" y="128"/>
                      </a:lnTo>
                      <a:lnTo>
                        <a:pt x="101" y="127"/>
                      </a:lnTo>
                      <a:lnTo>
                        <a:pt x="99" y="126"/>
                      </a:lnTo>
                      <a:lnTo>
                        <a:pt x="98" y="125"/>
                      </a:lnTo>
                      <a:lnTo>
                        <a:pt x="97" y="124"/>
                      </a:lnTo>
                      <a:lnTo>
                        <a:pt x="96" y="123"/>
                      </a:lnTo>
                      <a:lnTo>
                        <a:pt x="95" y="122"/>
                      </a:lnTo>
                      <a:lnTo>
                        <a:pt x="94" y="121"/>
                      </a:lnTo>
                      <a:lnTo>
                        <a:pt x="93" y="120"/>
                      </a:lnTo>
                      <a:lnTo>
                        <a:pt x="91" y="119"/>
                      </a:lnTo>
                      <a:lnTo>
                        <a:pt x="90" y="117"/>
                      </a:lnTo>
                      <a:lnTo>
                        <a:pt x="89" y="116"/>
                      </a:lnTo>
                      <a:lnTo>
                        <a:pt x="88" y="115"/>
                      </a:lnTo>
                      <a:lnTo>
                        <a:pt x="86" y="114"/>
                      </a:lnTo>
                      <a:lnTo>
                        <a:pt x="85" y="112"/>
                      </a:lnTo>
                      <a:lnTo>
                        <a:pt x="85" y="111"/>
                      </a:lnTo>
                      <a:lnTo>
                        <a:pt x="83" y="109"/>
                      </a:lnTo>
                      <a:lnTo>
                        <a:pt x="83" y="108"/>
                      </a:lnTo>
                      <a:lnTo>
                        <a:pt x="82" y="107"/>
                      </a:lnTo>
                      <a:lnTo>
                        <a:pt x="81" y="106"/>
                      </a:lnTo>
                      <a:lnTo>
                        <a:pt x="81" y="104"/>
                      </a:lnTo>
                      <a:lnTo>
                        <a:pt x="80" y="103"/>
                      </a:lnTo>
                      <a:lnTo>
                        <a:pt x="80" y="101"/>
                      </a:lnTo>
                      <a:lnTo>
                        <a:pt x="80" y="100"/>
                      </a:lnTo>
                      <a:lnTo>
                        <a:pt x="79" y="98"/>
                      </a:lnTo>
                      <a:lnTo>
                        <a:pt x="79" y="97"/>
                      </a:lnTo>
                      <a:lnTo>
                        <a:pt x="79" y="95"/>
                      </a:lnTo>
                      <a:lnTo>
                        <a:pt x="80" y="94"/>
                      </a:lnTo>
                      <a:lnTo>
                        <a:pt x="80" y="93"/>
                      </a:lnTo>
                      <a:lnTo>
                        <a:pt x="80" y="92"/>
                      </a:lnTo>
                      <a:lnTo>
                        <a:pt x="80" y="91"/>
                      </a:lnTo>
                      <a:lnTo>
                        <a:pt x="81" y="90"/>
                      </a:lnTo>
                      <a:lnTo>
                        <a:pt x="81" y="88"/>
                      </a:lnTo>
                      <a:lnTo>
                        <a:pt x="81" y="85"/>
                      </a:lnTo>
                      <a:lnTo>
                        <a:pt x="82" y="84"/>
                      </a:lnTo>
                      <a:lnTo>
                        <a:pt x="83" y="82"/>
                      </a:lnTo>
                      <a:lnTo>
                        <a:pt x="83" y="81"/>
                      </a:lnTo>
                      <a:lnTo>
                        <a:pt x="83" y="79"/>
                      </a:lnTo>
                      <a:lnTo>
                        <a:pt x="82" y="77"/>
                      </a:lnTo>
                      <a:lnTo>
                        <a:pt x="81" y="76"/>
                      </a:lnTo>
                      <a:lnTo>
                        <a:pt x="81" y="75"/>
                      </a:lnTo>
                      <a:lnTo>
                        <a:pt x="80" y="74"/>
                      </a:lnTo>
                      <a:lnTo>
                        <a:pt x="79" y="74"/>
                      </a:lnTo>
                      <a:lnTo>
                        <a:pt x="78" y="73"/>
                      </a:lnTo>
                      <a:lnTo>
                        <a:pt x="77" y="72"/>
                      </a:lnTo>
                      <a:lnTo>
                        <a:pt x="76" y="72"/>
                      </a:lnTo>
                      <a:lnTo>
                        <a:pt x="74" y="71"/>
                      </a:lnTo>
                      <a:lnTo>
                        <a:pt x="73" y="70"/>
                      </a:lnTo>
                      <a:lnTo>
                        <a:pt x="72" y="70"/>
                      </a:lnTo>
                      <a:lnTo>
                        <a:pt x="70" y="69"/>
                      </a:lnTo>
                      <a:lnTo>
                        <a:pt x="69" y="69"/>
                      </a:lnTo>
                      <a:lnTo>
                        <a:pt x="67" y="68"/>
                      </a:lnTo>
                      <a:lnTo>
                        <a:pt x="65" y="68"/>
                      </a:lnTo>
                      <a:lnTo>
                        <a:pt x="64" y="67"/>
                      </a:lnTo>
                      <a:lnTo>
                        <a:pt x="62" y="67"/>
                      </a:lnTo>
                      <a:lnTo>
                        <a:pt x="60" y="67"/>
                      </a:lnTo>
                      <a:lnTo>
                        <a:pt x="59" y="67"/>
                      </a:lnTo>
                      <a:lnTo>
                        <a:pt x="58" y="67"/>
                      </a:lnTo>
                      <a:lnTo>
                        <a:pt x="57" y="67"/>
                      </a:lnTo>
                      <a:lnTo>
                        <a:pt x="55" y="67"/>
                      </a:lnTo>
                      <a:lnTo>
                        <a:pt x="54" y="67"/>
                      </a:lnTo>
                      <a:lnTo>
                        <a:pt x="53" y="68"/>
                      </a:lnTo>
                      <a:lnTo>
                        <a:pt x="52" y="68"/>
                      </a:lnTo>
                      <a:lnTo>
                        <a:pt x="51" y="68"/>
                      </a:lnTo>
                      <a:lnTo>
                        <a:pt x="50" y="69"/>
                      </a:lnTo>
                      <a:lnTo>
                        <a:pt x="48" y="69"/>
                      </a:lnTo>
                      <a:lnTo>
                        <a:pt x="47" y="70"/>
                      </a:lnTo>
                      <a:lnTo>
                        <a:pt x="45" y="71"/>
                      </a:lnTo>
                      <a:lnTo>
                        <a:pt x="44" y="72"/>
                      </a:lnTo>
                      <a:lnTo>
                        <a:pt x="43" y="74"/>
                      </a:lnTo>
                      <a:lnTo>
                        <a:pt x="28" y="57"/>
                      </a:lnTo>
                      <a:lnTo>
                        <a:pt x="13" y="35"/>
                      </a:lnTo>
                      <a:lnTo>
                        <a:pt x="14" y="34"/>
                      </a:lnTo>
                      <a:lnTo>
                        <a:pt x="15" y="34"/>
                      </a:lnTo>
                      <a:lnTo>
                        <a:pt x="16" y="33"/>
                      </a:lnTo>
                      <a:lnTo>
                        <a:pt x="18" y="31"/>
                      </a:lnTo>
                      <a:lnTo>
                        <a:pt x="19" y="30"/>
                      </a:lnTo>
                      <a:lnTo>
                        <a:pt x="20" y="29"/>
                      </a:lnTo>
                      <a:lnTo>
                        <a:pt x="21" y="28"/>
                      </a:lnTo>
                      <a:lnTo>
                        <a:pt x="21" y="27"/>
                      </a:lnTo>
                      <a:lnTo>
                        <a:pt x="22" y="25"/>
                      </a:lnTo>
                      <a:lnTo>
                        <a:pt x="22" y="24"/>
                      </a:lnTo>
                      <a:lnTo>
                        <a:pt x="23" y="22"/>
                      </a:lnTo>
                      <a:lnTo>
                        <a:pt x="23" y="21"/>
                      </a:lnTo>
                      <a:lnTo>
                        <a:pt x="23" y="19"/>
                      </a:lnTo>
                      <a:lnTo>
                        <a:pt x="23" y="18"/>
                      </a:lnTo>
                      <a:lnTo>
                        <a:pt x="22" y="16"/>
                      </a:lnTo>
                      <a:lnTo>
                        <a:pt x="22" y="15"/>
                      </a:lnTo>
                      <a:lnTo>
                        <a:pt x="22" y="13"/>
                      </a:lnTo>
                      <a:lnTo>
                        <a:pt x="22" y="12"/>
                      </a:lnTo>
                      <a:lnTo>
                        <a:pt x="21" y="10"/>
                      </a:lnTo>
                      <a:lnTo>
                        <a:pt x="21" y="9"/>
                      </a:lnTo>
                      <a:lnTo>
                        <a:pt x="21" y="7"/>
                      </a:lnTo>
                      <a:lnTo>
                        <a:pt x="20" y="6"/>
                      </a:lnTo>
                      <a:lnTo>
                        <a:pt x="20" y="5"/>
                      </a:lnTo>
                      <a:lnTo>
                        <a:pt x="19" y="4"/>
                      </a:lnTo>
                      <a:lnTo>
                        <a:pt x="18" y="3"/>
                      </a:lnTo>
                      <a:lnTo>
                        <a:pt x="18" y="2"/>
                      </a:lnTo>
                      <a:lnTo>
                        <a:pt x="17" y="1"/>
                      </a:lnTo>
                      <a:lnTo>
                        <a:pt x="16" y="0"/>
                      </a:lnTo>
                      <a:lnTo>
                        <a:pt x="0" y="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09" name="Freeform 516"/>
                <p:cNvSpPr>
                  <a:spLocks/>
                </p:cNvSpPr>
                <p:nvPr/>
              </p:nvSpPr>
              <p:spPr bwMode="auto">
                <a:xfrm>
                  <a:off x="4710" y="2342"/>
                  <a:ext cx="42" cy="64"/>
                </a:xfrm>
                <a:custGeom>
                  <a:avLst/>
                  <a:gdLst>
                    <a:gd name="T0" fmla="*/ 4 w 42"/>
                    <a:gd name="T1" fmla="*/ 0 h 64"/>
                    <a:gd name="T2" fmla="*/ 6 w 42"/>
                    <a:gd name="T3" fmla="*/ 1 h 64"/>
                    <a:gd name="T4" fmla="*/ 9 w 42"/>
                    <a:gd name="T5" fmla="*/ 2 h 64"/>
                    <a:gd name="T6" fmla="*/ 13 w 42"/>
                    <a:gd name="T7" fmla="*/ 4 h 64"/>
                    <a:gd name="T8" fmla="*/ 17 w 42"/>
                    <a:gd name="T9" fmla="*/ 6 h 64"/>
                    <a:gd name="T10" fmla="*/ 22 w 42"/>
                    <a:gd name="T11" fmla="*/ 9 h 64"/>
                    <a:gd name="T12" fmla="*/ 27 w 42"/>
                    <a:gd name="T13" fmla="*/ 12 h 64"/>
                    <a:gd name="T14" fmla="*/ 31 w 42"/>
                    <a:gd name="T15" fmla="*/ 17 h 64"/>
                    <a:gd name="T16" fmla="*/ 35 w 42"/>
                    <a:gd name="T17" fmla="*/ 22 h 64"/>
                    <a:gd name="T18" fmla="*/ 38 w 42"/>
                    <a:gd name="T19" fmla="*/ 27 h 64"/>
                    <a:gd name="T20" fmla="*/ 40 w 42"/>
                    <a:gd name="T21" fmla="*/ 30 h 64"/>
                    <a:gd name="T22" fmla="*/ 41 w 42"/>
                    <a:gd name="T23" fmla="*/ 37 h 64"/>
                    <a:gd name="T24" fmla="*/ 42 w 42"/>
                    <a:gd name="T25" fmla="*/ 42 h 64"/>
                    <a:gd name="T26" fmla="*/ 42 w 42"/>
                    <a:gd name="T27" fmla="*/ 47 h 64"/>
                    <a:gd name="T28" fmla="*/ 41 w 42"/>
                    <a:gd name="T29" fmla="*/ 51 h 64"/>
                    <a:gd name="T30" fmla="*/ 39 w 42"/>
                    <a:gd name="T31" fmla="*/ 54 h 64"/>
                    <a:gd name="T32" fmla="*/ 35 w 42"/>
                    <a:gd name="T33" fmla="*/ 58 h 64"/>
                    <a:gd name="T34" fmla="*/ 30 w 42"/>
                    <a:gd name="T35" fmla="*/ 61 h 64"/>
                    <a:gd name="T36" fmla="*/ 27 w 42"/>
                    <a:gd name="T37" fmla="*/ 62 h 64"/>
                    <a:gd name="T38" fmla="*/ 24 w 42"/>
                    <a:gd name="T39" fmla="*/ 63 h 64"/>
                    <a:gd name="T40" fmla="*/ 21 w 42"/>
                    <a:gd name="T41" fmla="*/ 64 h 64"/>
                    <a:gd name="T42" fmla="*/ 17 w 42"/>
                    <a:gd name="T43" fmla="*/ 64 h 64"/>
                    <a:gd name="T44" fmla="*/ 14 w 42"/>
                    <a:gd name="T45" fmla="*/ 64 h 64"/>
                    <a:gd name="T46" fmla="*/ 11 w 42"/>
                    <a:gd name="T47" fmla="*/ 64 h 64"/>
                    <a:gd name="T48" fmla="*/ 10 w 42"/>
                    <a:gd name="T49" fmla="*/ 63 h 64"/>
                    <a:gd name="T50" fmla="*/ 9 w 42"/>
                    <a:gd name="T51" fmla="*/ 59 h 64"/>
                    <a:gd name="T52" fmla="*/ 12 w 42"/>
                    <a:gd name="T53" fmla="*/ 55 h 64"/>
                    <a:gd name="T54" fmla="*/ 15 w 42"/>
                    <a:gd name="T55" fmla="*/ 51 h 64"/>
                    <a:gd name="T56" fmla="*/ 18 w 42"/>
                    <a:gd name="T57" fmla="*/ 50 h 64"/>
                    <a:gd name="T58" fmla="*/ 21 w 42"/>
                    <a:gd name="T59" fmla="*/ 50 h 64"/>
                    <a:gd name="T60" fmla="*/ 25 w 42"/>
                    <a:gd name="T61" fmla="*/ 50 h 64"/>
                    <a:gd name="T62" fmla="*/ 30 w 42"/>
                    <a:gd name="T63" fmla="*/ 52 h 64"/>
                    <a:gd name="T64" fmla="*/ 34 w 42"/>
                    <a:gd name="T65" fmla="*/ 53 h 64"/>
                    <a:gd name="T66" fmla="*/ 36 w 42"/>
                    <a:gd name="T67" fmla="*/ 50 h 64"/>
                    <a:gd name="T68" fmla="*/ 38 w 42"/>
                    <a:gd name="T69" fmla="*/ 47 h 64"/>
                    <a:gd name="T70" fmla="*/ 37 w 42"/>
                    <a:gd name="T71" fmla="*/ 43 h 64"/>
                    <a:gd name="T72" fmla="*/ 36 w 42"/>
                    <a:gd name="T73" fmla="*/ 38 h 64"/>
                    <a:gd name="T74" fmla="*/ 33 w 42"/>
                    <a:gd name="T75" fmla="*/ 32 h 64"/>
                    <a:gd name="T76" fmla="*/ 30 w 42"/>
                    <a:gd name="T77" fmla="*/ 26 h 64"/>
                    <a:gd name="T78" fmla="*/ 26 w 42"/>
                    <a:gd name="T79" fmla="*/ 20 h 64"/>
                    <a:gd name="T80" fmla="*/ 22 w 42"/>
                    <a:gd name="T81" fmla="*/ 15 h 64"/>
                    <a:gd name="T82" fmla="*/ 17 w 42"/>
                    <a:gd name="T83" fmla="*/ 12 h 64"/>
                    <a:gd name="T84" fmla="*/ 14 w 42"/>
                    <a:gd name="T85" fmla="*/ 11 h 64"/>
                    <a:gd name="T86" fmla="*/ 11 w 42"/>
                    <a:gd name="T87" fmla="*/ 10 h 64"/>
                    <a:gd name="T88" fmla="*/ 7 w 42"/>
                    <a:gd name="T89" fmla="*/ 8 h 64"/>
                    <a:gd name="T90" fmla="*/ 4 w 42"/>
                    <a:gd name="T91" fmla="*/ 7 h 64"/>
                    <a:gd name="T92" fmla="*/ 1 w 42"/>
                    <a:gd name="T93" fmla="*/ 4 h 64"/>
                    <a:gd name="T94" fmla="*/ 1 w 42"/>
                    <a:gd name="T95" fmla="*/ 1 h 64"/>
                    <a:gd name="T96" fmla="*/ 3 w 42"/>
                    <a:gd name="T97" fmla="*/ 0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64"/>
                    <a:gd name="T149" fmla="*/ 42 w 42"/>
                    <a:gd name="T150" fmla="*/ 64 h 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64">
                      <a:moveTo>
                        <a:pt x="3" y="0"/>
                      </a:moveTo>
                      <a:lnTo>
                        <a:pt x="3" y="0"/>
                      </a:lnTo>
                      <a:lnTo>
                        <a:pt x="4" y="0"/>
                      </a:lnTo>
                      <a:lnTo>
                        <a:pt x="5" y="1"/>
                      </a:lnTo>
                      <a:lnTo>
                        <a:pt x="6" y="1"/>
                      </a:lnTo>
                      <a:lnTo>
                        <a:pt x="7" y="1"/>
                      </a:lnTo>
                      <a:lnTo>
                        <a:pt x="8" y="1"/>
                      </a:lnTo>
                      <a:lnTo>
                        <a:pt x="9" y="2"/>
                      </a:lnTo>
                      <a:lnTo>
                        <a:pt x="10" y="2"/>
                      </a:lnTo>
                      <a:lnTo>
                        <a:pt x="12" y="3"/>
                      </a:lnTo>
                      <a:lnTo>
                        <a:pt x="13" y="4"/>
                      </a:lnTo>
                      <a:lnTo>
                        <a:pt x="14" y="4"/>
                      </a:lnTo>
                      <a:lnTo>
                        <a:pt x="16" y="5"/>
                      </a:lnTo>
                      <a:lnTo>
                        <a:pt x="17" y="6"/>
                      </a:lnTo>
                      <a:lnTo>
                        <a:pt x="19" y="7"/>
                      </a:lnTo>
                      <a:lnTo>
                        <a:pt x="20" y="8"/>
                      </a:lnTo>
                      <a:lnTo>
                        <a:pt x="22" y="9"/>
                      </a:lnTo>
                      <a:lnTo>
                        <a:pt x="23" y="10"/>
                      </a:lnTo>
                      <a:lnTo>
                        <a:pt x="25" y="11"/>
                      </a:lnTo>
                      <a:lnTo>
                        <a:pt x="27" y="12"/>
                      </a:lnTo>
                      <a:lnTo>
                        <a:pt x="28" y="14"/>
                      </a:lnTo>
                      <a:lnTo>
                        <a:pt x="30" y="15"/>
                      </a:lnTo>
                      <a:lnTo>
                        <a:pt x="31" y="17"/>
                      </a:lnTo>
                      <a:lnTo>
                        <a:pt x="32" y="18"/>
                      </a:lnTo>
                      <a:lnTo>
                        <a:pt x="33" y="20"/>
                      </a:lnTo>
                      <a:lnTo>
                        <a:pt x="35" y="22"/>
                      </a:lnTo>
                      <a:lnTo>
                        <a:pt x="36" y="24"/>
                      </a:lnTo>
                      <a:lnTo>
                        <a:pt x="38" y="26"/>
                      </a:lnTo>
                      <a:lnTo>
                        <a:pt x="38" y="27"/>
                      </a:lnTo>
                      <a:lnTo>
                        <a:pt x="38" y="28"/>
                      </a:lnTo>
                      <a:lnTo>
                        <a:pt x="39" y="30"/>
                      </a:lnTo>
                      <a:lnTo>
                        <a:pt x="40" y="30"/>
                      </a:lnTo>
                      <a:lnTo>
                        <a:pt x="40" y="33"/>
                      </a:lnTo>
                      <a:lnTo>
                        <a:pt x="41" y="35"/>
                      </a:lnTo>
                      <a:lnTo>
                        <a:pt x="41" y="37"/>
                      </a:lnTo>
                      <a:lnTo>
                        <a:pt x="42" y="39"/>
                      </a:lnTo>
                      <a:lnTo>
                        <a:pt x="42" y="41"/>
                      </a:lnTo>
                      <a:lnTo>
                        <a:pt x="42" y="42"/>
                      </a:lnTo>
                      <a:lnTo>
                        <a:pt x="42" y="44"/>
                      </a:lnTo>
                      <a:lnTo>
                        <a:pt x="42" y="46"/>
                      </a:lnTo>
                      <a:lnTo>
                        <a:pt x="42" y="47"/>
                      </a:lnTo>
                      <a:lnTo>
                        <a:pt x="41" y="48"/>
                      </a:lnTo>
                      <a:lnTo>
                        <a:pt x="41" y="50"/>
                      </a:lnTo>
                      <a:lnTo>
                        <a:pt x="41" y="51"/>
                      </a:lnTo>
                      <a:lnTo>
                        <a:pt x="40" y="52"/>
                      </a:lnTo>
                      <a:lnTo>
                        <a:pt x="40" y="53"/>
                      </a:lnTo>
                      <a:lnTo>
                        <a:pt x="39" y="54"/>
                      </a:lnTo>
                      <a:lnTo>
                        <a:pt x="38" y="55"/>
                      </a:lnTo>
                      <a:lnTo>
                        <a:pt x="36" y="57"/>
                      </a:lnTo>
                      <a:lnTo>
                        <a:pt x="35" y="58"/>
                      </a:lnTo>
                      <a:lnTo>
                        <a:pt x="33" y="59"/>
                      </a:lnTo>
                      <a:lnTo>
                        <a:pt x="32" y="60"/>
                      </a:lnTo>
                      <a:lnTo>
                        <a:pt x="30" y="61"/>
                      </a:lnTo>
                      <a:lnTo>
                        <a:pt x="29" y="61"/>
                      </a:lnTo>
                      <a:lnTo>
                        <a:pt x="28" y="62"/>
                      </a:lnTo>
                      <a:lnTo>
                        <a:pt x="27" y="62"/>
                      </a:lnTo>
                      <a:lnTo>
                        <a:pt x="26" y="62"/>
                      </a:lnTo>
                      <a:lnTo>
                        <a:pt x="25" y="63"/>
                      </a:lnTo>
                      <a:lnTo>
                        <a:pt x="24" y="63"/>
                      </a:lnTo>
                      <a:lnTo>
                        <a:pt x="23" y="63"/>
                      </a:lnTo>
                      <a:lnTo>
                        <a:pt x="22" y="63"/>
                      </a:lnTo>
                      <a:lnTo>
                        <a:pt x="21" y="64"/>
                      </a:lnTo>
                      <a:lnTo>
                        <a:pt x="20" y="64"/>
                      </a:lnTo>
                      <a:lnTo>
                        <a:pt x="18" y="64"/>
                      </a:lnTo>
                      <a:lnTo>
                        <a:pt x="17" y="64"/>
                      </a:lnTo>
                      <a:lnTo>
                        <a:pt x="16" y="64"/>
                      </a:lnTo>
                      <a:lnTo>
                        <a:pt x="15" y="64"/>
                      </a:lnTo>
                      <a:lnTo>
                        <a:pt x="14" y="64"/>
                      </a:lnTo>
                      <a:lnTo>
                        <a:pt x="13" y="64"/>
                      </a:lnTo>
                      <a:lnTo>
                        <a:pt x="12" y="64"/>
                      </a:lnTo>
                      <a:lnTo>
                        <a:pt x="11" y="64"/>
                      </a:lnTo>
                      <a:lnTo>
                        <a:pt x="10" y="64"/>
                      </a:lnTo>
                      <a:lnTo>
                        <a:pt x="10" y="63"/>
                      </a:lnTo>
                      <a:lnTo>
                        <a:pt x="9" y="61"/>
                      </a:lnTo>
                      <a:lnTo>
                        <a:pt x="9" y="59"/>
                      </a:lnTo>
                      <a:lnTo>
                        <a:pt x="10" y="58"/>
                      </a:lnTo>
                      <a:lnTo>
                        <a:pt x="11" y="56"/>
                      </a:lnTo>
                      <a:lnTo>
                        <a:pt x="12" y="55"/>
                      </a:lnTo>
                      <a:lnTo>
                        <a:pt x="13" y="53"/>
                      </a:lnTo>
                      <a:lnTo>
                        <a:pt x="14" y="52"/>
                      </a:lnTo>
                      <a:lnTo>
                        <a:pt x="15" y="51"/>
                      </a:lnTo>
                      <a:lnTo>
                        <a:pt x="17" y="50"/>
                      </a:lnTo>
                      <a:lnTo>
                        <a:pt x="18" y="50"/>
                      </a:lnTo>
                      <a:lnTo>
                        <a:pt x="20" y="50"/>
                      </a:lnTo>
                      <a:lnTo>
                        <a:pt x="21" y="50"/>
                      </a:lnTo>
                      <a:lnTo>
                        <a:pt x="22" y="50"/>
                      </a:lnTo>
                      <a:lnTo>
                        <a:pt x="23" y="50"/>
                      </a:lnTo>
                      <a:lnTo>
                        <a:pt x="25" y="50"/>
                      </a:lnTo>
                      <a:lnTo>
                        <a:pt x="27" y="51"/>
                      </a:lnTo>
                      <a:lnTo>
                        <a:pt x="28" y="52"/>
                      </a:lnTo>
                      <a:lnTo>
                        <a:pt x="30" y="52"/>
                      </a:lnTo>
                      <a:lnTo>
                        <a:pt x="31" y="53"/>
                      </a:lnTo>
                      <a:lnTo>
                        <a:pt x="33" y="53"/>
                      </a:lnTo>
                      <a:lnTo>
                        <a:pt x="34" y="53"/>
                      </a:lnTo>
                      <a:lnTo>
                        <a:pt x="35" y="52"/>
                      </a:lnTo>
                      <a:lnTo>
                        <a:pt x="36" y="51"/>
                      </a:lnTo>
                      <a:lnTo>
                        <a:pt x="36" y="50"/>
                      </a:lnTo>
                      <a:lnTo>
                        <a:pt x="37" y="50"/>
                      </a:lnTo>
                      <a:lnTo>
                        <a:pt x="37" y="48"/>
                      </a:lnTo>
                      <a:lnTo>
                        <a:pt x="38" y="47"/>
                      </a:lnTo>
                      <a:lnTo>
                        <a:pt x="38" y="46"/>
                      </a:lnTo>
                      <a:lnTo>
                        <a:pt x="38" y="44"/>
                      </a:lnTo>
                      <a:lnTo>
                        <a:pt x="37" y="43"/>
                      </a:lnTo>
                      <a:lnTo>
                        <a:pt x="37" y="41"/>
                      </a:lnTo>
                      <a:lnTo>
                        <a:pt x="36" y="39"/>
                      </a:lnTo>
                      <a:lnTo>
                        <a:pt x="36" y="38"/>
                      </a:lnTo>
                      <a:lnTo>
                        <a:pt x="35" y="35"/>
                      </a:lnTo>
                      <a:lnTo>
                        <a:pt x="35" y="33"/>
                      </a:lnTo>
                      <a:lnTo>
                        <a:pt x="33" y="32"/>
                      </a:lnTo>
                      <a:lnTo>
                        <a:pt x="33" y="30"/>
                      </a:lnTo>
                      <a:lnTo>
                        <a:pt x="31" y="27"/>
                      </a:lnTo>
                      <a:lnTo>
                        <a:pt x="30" y="26"/>
                      </a:lnTo>
                      <a:lnTo>
                        <a:pt x="29" y="24"/>
                      </a:lnTo>
                      <a:lnTo>
                        <a:pt x="28" y="22"/>
                      </a:lnTo>
                      <a:lnTo>
                        <a:pt x="26" y="20"/>
                      </a:lnTo>
                      <a:lnTo>
                        <a:pt x="25" y="18"/>
                      </a:lnTo>
                      <a:lnTo>
                        <a:pt x="23" y="17"/>
                      </a:lnTo>
                      <a:lnTo>
                        <a:pt x="22" y="15"/>
                      </a:lnTo>
                      <a:lnTo>
                        <a:pt x="20" y="14"/>
                      </a:lnTo>
                      <a:lnTo>
                        <a:pt x="18" y="13"/>
                      </a:lnTo>
                      <a:lnTo>
                        <a:pt x="17" y="12"/>
                      </a:lnTo>
                      <a:lnTo>
                        <a:pt x="16" y="12"/>
                      </a:lnTo>
                      <a:lnTo>
                        <a:pt x="15" y="12"/>
                      </a:lnTo>
                      <a:lnTo>
                        <a:pt x="14" y="11"/>
                      </a:lnTo>
                      <a:lnTo>
                        <a:pt x="13" y="11"/>
                      </a:lnTo>
                      <a:lnTo>
                        <a:pt x="12" y="10"/>
                      </a:lnTo>
                      <a:lnTo>
                        <a:pt x="11" y="10"/>
                      </a:lnTo>
                      <a:lnTo>
                        <a:pt x="10" y="9"/>
                      </a:lnTo>
                      <a:lnTo>
                        <a:pt x="8" y="9"/>
                      </a:lnTo>
                      <a:lnTo>
                        <a:pt x="7" y="8"/>
                      </a:lnTo>
                      <a:lnTo>
                        <a:pt x="5" y="7"/>
                      </a:lnTo>
                      <a:lnTo>
                        <a:pt x="4" y="7"/>
                      </a:lnTo>
                      <a:lnTo>
                        <a:pt x="3" y="6"/>
                      </a:lnTo>
                      <a:lnTo>
                        <a:pt x="1" y="5"/>
                      </a:lnTo>
                      <a:lnTo>
                        <a:pt x="1" y="4"/>
                      </a:lnTo>
                      <a:lnTo>
                        <a:pt x="0" y="3"/>
                      </a:lnTo>
                      <a:lnTo>
                        <a:pt x="1" y="1"/>
                      </a:lnTo>
                      <a:lnTo>
                        <a:pt x="2" y="0"/>
                      </a:lnTo>
                      <a:lnTo>
                        <a:pt x="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0" name="Freeform 517"/>
                <p:cNvSpPr>
                  <a:spLocks/>
                </p:cNvSpPr>
                <p:nvPr/>
              </p:nvSpPr>
              <p:spPr bwMode="auto">
                <a:xfrm>
                  <a:off x="4688" y="2356"/>
                  <a:ext cx="27" cy="27"/>
                </a:xfrm>
                <a:custGeom>
                  <a:avLst/>
                  <a:gdLst>
                    <a:gd name="T0" fmla="*/ 0 w 27"/>
                    <a:gd name="T1" fmla="*/ 2 h 27"/>
                    <a:gd name="T2" fmla="*/ 0 w 27"/>
                    <a:gd name="T3" fmla="*/ 1 h 27"/>
                    <a:gd name="T4" fmla="*/ 1 w 27"/>
                    <a:gd name="T5" fmla="*/ 1 h 27"/>
                    <a:gd name="T6" fmla="*/ 3 w 27"/>
                    <a:gd name="T7" fmla="*/ 0 h 27"/>
                    <a:gd name="T8" fmla="*/ 5 w 27"/>
                    <a:gd name="T9" fmla="*/ 0 h 27"/>
                    <a:gd name="T10" fmla="*/ 7 w 27"/>
                    <a:gd name="T11" fmla="*/ 0 h 27"/>
                    <a:gd name="T12" fmla="*/ 10 w 27"/>
                    <a:gd name="T13" fmla="*/ 1 h 27"/>
                    <a:gd name="T14" fmla="*/ 12 w 27"/>
                    <a:gd name="T15" fmla="*/ 1 h 27"/>
                    <a:gd name="T16" fmla="*/ 14 w 27"/>
                    <a:gd name="T17" fmla="*/ 2 h 27"/>
                    <a:gd name="T18" fmla="*/ 17 w 27"/>
                    <a:gd name="T19" fmla="*/ 3 h 27"/>
                    <a:gd name="T20" fmla="*/ 19 w 27"/>
                    <a:gd name="T21" fmla="*/ 4 h 27"/>
                    <a:gd name="T22" fmla="*/ 21 w 27"/>
                    <a:gd name="T23" fmla="*/ 6 h 27"/>
                    <a:gd name="T24" fmla="*/ 23 w 27"/>
                    <a:gd name="T25" fmla="*/ 8 h 27"/>
                    <a:gd name="T26" fmla="*/ 25 w 27"/>
                    <a:gd name="T27" fmla="*/ 11 h 27"/>
                    <a:gd name="T28" fmla="*/ 26 w 27"/>
                    <a:gd name="T29" fmla="*/ 14 h 27"/>
                    <a:gd name="T30" fmla="*/ 27 w 27"/>
                    <a:gd name="T31" fmla="*/ 16 h 27"/>
                    <a:gd name="T32" fmla="*/ 27 w 27"/>
                    <a:gd name="T33" fmla="*/ 19 h 27"/>
                    <a:gd name="T34" fmla="*/ 27 w 27"/>
                    <a:gd name="T35" fmla="*/ 21 h 27"/>
                    <a:gd name="T36" fmla="*/ 26 w 27"/>
                    <a:gd name="T37" fmla="*/ 23 h 27"/>
                    <a:gd name="T38" fmla="*/ 24 w 27"/>
                    <a:gd name="T39" fmla="*/ 25 h 27"/>
                    <a:gd name="T40" fmla="*/ 21 w 27"/>
                    <a:gd name="T41" fmla="*/ 27 h 27"/>
                    <a:gd name="T42" fmla="*/ 18 w 27"/>
                    <a:gd name="T43" fmla="*/ 27 h 27"/>
                    <a:gd name="T44" fmla="*/ 15 w 27"/>
                    <a:gd name="T45" fmla="*/ 27 h 27"/>
                    <a:gd name="T46" fmla="*/ 13 w 27"/>
                    <a:gd name="T47" fmla="*/ 26 h 27"/>
                    <a:gd name="T48" fmla="*/ 12 w 27"/>
                    <a:gd name="T49" fmla="*/ 24 h 27"/>
                    <a:gd name="T50" fmla="*/ 12 w 27"/>
                    <a:gd name="T51" fmla="*/ 21 h 27"/>
                    <a:gd name="T52" fmla="*/ 12 w 27"/>
                    <a:gd name="T53" fmla="*/ 17 h 27"/>
                    <a:gd name="T54" fmla="*/ 11 w 27"/>
                    <a:gd name="T55" fmla="*/ 14 h 27"/>
                    <a:gd name="T56" fmla="*/ 9 w 27"/>
                    <a:gd name="T57" fmla="*/ 10 h 27"/>
                    <a:gd name="T58" fmla="*/ 7 w 27"/>
                    <a:gd name="T59" fmla="*/ 7 h 27"/>
                    <a:gd name="T60" fmla="*/ 4 w 27"/>
                    <a:gd name="T61" fmla="*/ 5 h 27"/>
                    <a:gd name="T62" fmla="*/ 1 w 27"/>
                    <a:gd name="T63" fmla="*/ 4 h 27"/>
                    <a:gd name="T64" fmla="*/ 0 w 27"/>
                    <a:gd name="T65" fmla="*/ 3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
                    <a:gd name="T100" fmla="*/ 0 h 27"/>
                    <a:gd name="T101" fmla="*/ 27 w 27"/>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 h="27">
                      <a:moveTo>
                        <a:pt x="0" y="3"/>
                      </a:moveTo>
                      <a:lnTo>
                        <a:pt x="0" y="2"/>
                      </a:lnTo>
                      <a:lnTo>
                        <a:pt x="0" y="1"/>
                      </a:lnTo>
                      <a:lnTo>
                        <a:pt x="1" y="1"/>
                      </a:lnTo>
                      <a:lnTo>
                        <a:pt x="2" y="1"/>
                      </a:lnTo>
                      <a:lnTo>
                        <a:pt x="3" y="0"/>
                      </a:lnTo>
                      <a:lnTo>
                        <a:pt x="4" y="0"/>
                      </a:lnTo>
                      <a:lnTo>
                        <a:pt x="5" y="0"/>
                      </a:lnTo>
                      <a:lnTo>
                        <a:pt x="6" y="0"/>
                      </a:lnTo>
                      <a:lnTo>
                        <a:pt x="7" y="0"/>
                      </a:lnTo>
                      <a:lnTo>
                        <a:pt x="9" y="1"/>
                      </a:lnTo>
                      <a:lnTo>
                        <a:pt x="10" y="1"/>
                      </a:lnTo>
                      <a:lnTo>
                        <a:pt x="11" y="1"/>
                      </a:lnTo>
                      <a:lnTo>
                        <a:pt x="12" y="1"/>
                      </a:lnTo>
                      <a:lnTo>
                        <a:pt x="13" y="1"/>
                      </a:lnTo>
                      <a:lnTo>
                        <a:pt x="14" y="2"/>
                      </a:lnTo>
                      <a:lnTo>
                        <a:pt x="16" y="2"/>
                      </a:lnTo>
                      <a:lnTo>
                        <a:pt x="17" y="3"/>
                      </a:lnTo>
                      <a:lnTo>
                        <a:pt x="18" y="4"/>
                      </a:lnTo>
                      <a:lnTo>
                        <a:pt x="19" y="4"/>
                      </a:lnTo>
                      <a:lnTo>
                        <a:pt x="21" y="5"/>
                      </a:lnTo>
                      <a:lnTo>
                        <a:pt x="21" y="6"/>
                      </a:lnTo>
                      <a:lnTo>
                        <a:pt x="23" y="7"/>
                      </a:lnTo>
                      <a:lnTo>
                        <a:pt x="23" y="8"/>
                      </a:lnTo>
                      <a:lnTo>
                        <a:pt x="24" y="9"/>
                      </a:lnTo>
                      <a:lnTo>
                        <a:pt x="25" y="11"/>
                      </a:lnTo>
                      <a:lnTo>
                        <a:pt x="26" y="13"/>
                      </a:lnTo>
                      <a:lnTo>
                        <a:pt x="26" y="14"/>
                      </a:lnTo>
                      <a:lnTo>
                        <a:pt x="27" y="15"/>
                      </a:lnTo>
                      <a:lnTo>
                        <a:pt x="27" y="16"/>
                      </a:lnTo>
                      <a:lnTo>
                        <a:pt x="27" y="18"/>
                      </a:lnTo>
                      <a:lnTo>
                        <a:pt x="27" y="19"/>
                      </a:lnTo>
                      <a:lnTo>
                        <a:pt x="27" y="20"/>
                      </a:lnTo>
                      <a:lnTo>
                        <a:pt x="27" y="21"/>
                      </a:lnTo>
                      <a:lnTo>
                        <a:pt x="27" y="22"/>
                      </a:lnTo>
                      <a:lnTo>
                        <a:pt x="26" y="23"/>
                      </a:lnTo>
                      <a:lnTo>
                        <a:pt x="25" y="24"/>
                      </a:lnTo>
                      <a:lnTo>
                        <a:pt x="24" y="25"/>
                      </a:lnTo>
                      <a:lnTo>
                        <a:pt x="23" y="27"/>
                      </a:lnTo>
                      <a:lnTo>
                        <a:pt x="21" y="27"/>
                      </a:lnTo>
                      <a:lnTo>
                        <a:pt x="20" y="27"/>
                      </a:lnTo>
                      <a:lnTo>
                        <a:pt x="18" y="27"/>
                      </a:lnTo>
                      <a:lnTo>
                        <a:pt x="17" y="27"/>
                      </a:lnTo>
                      <a:lnTo>
                        <a:pt x="15" y="27"/>
                      </a:lnTo>
                      <a:lnTo>
                        <a:pt x="14" y="27"/>
                      </a:lnTo>
                      <a:lnTo>
                        <a:pt x="13" y="26"/>
                      </a:lnTo>
                      <a:lnTo>
                        <a:pt x="12" y="26"/>
                      </a:lnTo>
                      <a:lnTo>
                        <a:pt x="12" y="24"/>
                      </a:lnTo>
                      <a:lnTo>
                        <a:pt x="13" y="22"/>
                      </a:lnTo>
                      <a:lnTo>
                        <a:pt x="12" y="21"/>
                      </a:lnTo>
                      <a:lnTo>
                        <a:pt x="12" y="19"/>
                      </a:lnTo>
                      <a:lnTo>
                        <a:pt x="12" y="17"/>
                      </a:lnTo>
                      <a:lnTo>
                        <a:pt x="11" y="16"/>
                      </a:lnTo>
                      <a:lnTo>
                        <a:pt x="11" y="14"/>
                      </a:lnTo>
                      <a:lnTo>
                        <a:pt x="10" y="12"/>
                      </a:lnTo>
                      <a:lnTo>
                        <a:pt x="9" y="10"/>
                      </a:lnTo>
                      <a:lnTo>
                        <a:pt x="8" y="9"/>
                      </a:lnTo>
                      <a:lnTo>
                        <a:pt x="7" y="7"/>
                      </a:lnTo>
                      <a:lnTo>
                        <a:pt x="6" y="7"/>
                      </a:lnTo>
                      <a:lnTo>
                        <a:pt x="4" y="5"/>
                      </a:lnTo>
                      <a:lnTo>
                        <a:pt x="3" y="4"/>
                      </a:lnTo>
                      <a:lnTo>
                        <a:pt x="1" y="4"/>
                      </a:lnTo>
                      <a:lnTo>
                        <a:pt x="0" y="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1" name="Freeform 518"/>
                <p:cNvSpPr>
                  <a:spLocks/>
                </p:cNvSpPr>
                <p:nvPr/>
              </p:nvSpPr>
              <p:spPr bwMode="auto">
                <a:xfrm>
                  <a:off x="4489" y="2271"/>
                  <a:ext cx="350" cy="222"/>
                </a:xfrm>
                <a:custGeom>
                  <a:avLst/>
                  <a:gdLst>
                    <a:gd name="T0" fmla="*/ 29 w 350"/>
                    <a:gd name="T1" fmla="*/ 5 h 222"/>
                    <a:gd name="T2" fmla="*/ 20 w 350"/>
                    <a:gd name="T3" fmla="*/ 14 h 222"/>
                    <a:gd name="T4" fmla="*/ 14 w 350"/>
                    <a:gd name="T5" fmla="*/ 21 h 222"/>
                    <a:gd name="T6" fmla="*/ 10 w 350"/>
                    <a:gd name="T7" fmla="*/ 28 h 222"/>
                    <a:gd name="T8" fmla="*/ 7 w 350"/>
                    <a:gd name="T9" fmla="*/ 37 h 222"/>
                    <a:gd name="T10" fmla="*/ 3 w 350"/>
                    <a:gd name="T11" fmla="*/ 46 h 222"/>
                    <a:gd name="T12" fmla="*/ 1 w 350"/>
                    <a:gd name="T13" fmla="*/ 57 h 222"/>
                    <a:gd name="T14" fmla="*/ 0 w 350"/>
                    <a:gd name="T15" fmla="*/ 70 h 222"/>
                    <a:gd name="T16" fmla="*/ 0 w 350"/>
                    <a:gd name="T17" fmla="*/ 86 h 222"/>
                    <a:gd name="T18" fmla="*/ 5 w 350"/>
                    <a:gd name="T19" fmla="*/ 109 h 222"/>
                    <a:gd name="T20" fmla="*/ 16 w 350"/>
                    <a:gd name="T21" fmla="*/ 131 h 222"/>
                    <a:gd name="T22" fmla="*/ 32 w 350"/>
                    <a:gd name="T23" fmla="*/ 152 h 222"/>
                    <a:gd name="T24" fmla="*/ 52 w 350"/>
                    <a:gd name="T25" fmla="*/ 171 h 222"/>
                    <a:gd name="T26" fmla="*/ 77 w 350"/>
                    <a:gd name="T27" fmla="*/ 188 h 222"/>
                    <a:gd name="T28" fmla="*/ 104 w 350"/>
                    <a:gd name="T29" fmla="*/ 202 h 222"/>
                    <a:gd name="T30" fmla="*/ 134 w 350"/>
                    <a:gd name="T31" fmla="*/ 212 h 222"/>
                    <a:gd name="T32" fmla="*/ 165 w 350"/>
                    <a:gd name="T33" fmla="*/ 219 h 222"/>
                    <a:gd name="T34" fmla="*/ 197 w 350"/>
                    <a:gd name="T35" fmla="*/ 222 h 222"/>
                    <a:gd name="T36" fmla="*/ 229 w 350"/>
                    <a:gd name="T37" fmla="*/ 219 h 222"/>
                    <a:gd name="T38" fmla="*/ 260 w 350"/>
                    <a:gd name="T39" fmla="*/ 213 h 222"/>
                    <a:gd name="T40" fmla="*/ 286 w 350"/>
                    <a:gd name="T41" fmla="*/ 203 h 222"/>
                    <a:gd name="T42" fmla="*/ 307 w 350"/>
                    <a:gd name="T43" fmla="*/ 191 h 222"/>
                    <a:gd name="T44" fmla="*/ 323 w 350"/>
                    <a:gd name="T45" fmla="*/ 178 h 222"/>
                    <a:gd name="T46" fmla="*/ 335 w 350"/>
                    <a:gd name="T47" fmla="*/ 162 h 222"/>
                    <a:gd name="T48" fmla="*/ 344 w 350"/>
                    <a:gd name="T49" fmla="*/ 147 h 222"/>
                    <a:gd name="T50" fmla="*/ 348 w 350"/>
                    <a:gd name="T51" fmla="*/ 132 h 222"/>
                    <a:gd name="T52" fmla="*/ 350 w 350"/>
                    <a:gd name="T53" fmla="*/ 117 h 222"/>
                    <a:gd name="T54" fmla="*/ 350 w 350"/>
                    <a:gd name="T55" fmla="*/ 103 h 222"/>
                    <a:gd name="T56" fmla="*/ 347 w 350"/>
                    <a:gd name="T57" fmla="*/ 90 h 222"/>
                    <a:gd name="T58" fmla="*/ 343 w 350"/>
                    <a:gd name="T59" fmla="*/ 79 h 222"/>
                    <a:gd name="T60" fmla="*/ 338 w 350"/>
                    <a:gd name="T61" fmla="*/ 122 h 222"/>
                    <a:gd name="T62" fmla="*/ 325 w 350"/>
                    <a:gd name="T63" fmla="*/ 139 h 222"/>
                    <a:gd name="T64" fmla="*/ 309 w 350"/>
                    <a:gd name="T65" fmla="*/ 152 h 222"/>
                    <a:gd name="T66" fmla="*/ 292 w 350"/>
                    <a:gd name="T67" fmla="*/ 162 h 222"/>
                    <a:gd name="T68" fmla="*/ 274 w 350"/>
                    <a:gd name="T69" fmla="*/ 170 h 222"/>
                    <a:gd name="T70" fmla="*/ 256 w 350"/>
                    <a:gd name="T71" fmla="*/ 176 h 222"/>
                    <a:gd name="T72" fmla="*/ 238 w 350"/>
                    <a:gd name="T73" fmla="*/ 179 h 222"/>
                    <a:gd name="T74" fmla="*/ 223 w 350"/>
                    <a:gd name="T75" fmla="*/ 180 h 222"/>
                    <a:gd name="T76" fmla="*/ 211 w 350"/>
                    <a:gd name="T77" fmla="*/ 181 h 222"/>
                    <a:gd name="T78" fmla="*/ 202 w 350"/>
                    <a:gd name="T79" fmla="*/ 181 h 222"/>
                    <a:gd name="T80" fmla="*/ 199 w 350"/>
                    <a:gd name="T81" fmla="*/ 181 h 222"/>
                    <a:gd name="T82" fmla="*/ 192 w 350"/>
                    <a:gd name="T83" fmla="*/ 185 h 222"/>
                    <a:gd name="T84" fmla="*/ 185 w 350"/>
                    <a:gd name="T85" fmla="*/ 189 h 222"/>
                    <a:gd name="T86" fmla="*/ 175 w 350"/>
                    <a:gd name="T87" fmla="*/ 194 h 222"/>
                    <a:gd name="T88" fmla="*/ 163 w 350"/>
                    <a:gd name="T89" fmla="*/ 199 h 222"/>
                    <a:gd name="T90" fmla="*/ 151 w 350"/>
                    <a:gd name="T91" fmla="*/ 202 h 222"/>
                    <a:gd name="T92" fmla="*/ 138 w 350"/>
                    <a:gd name="T93" fmla="*/ 205 h 222"/>
                    <a:gd name="T94" fmla="*/ 126 w 350"/>
                    <a:gd name="T95" fmla="*/ 205 h 222"/>
                    <a:gd name="T96" fmla="*/ 115 w 350"/>
                    <a:gd name="T97" fmla="*/ 202 h 222"/>
                    <a:gd name="T98" fmla="*/ 106 w 350"/>
                    <a:gd name="T99" fmla="*/ 196 h 222"/>
                    <a:gd name="T100" fmla="*/ 61 w 350"/>
                    <a:gd name="T101" fmla="*/ 129 h 222"/>
                    <a:gd name="T102" fmla="*/ 66 w 350"/>
                    <a:gd name="T103" fmla="*/ 69 h 222"/>
                    <a:gd name="T104" fmla="*/ 57 w 350"/>
                    <a:gd name="T105" fmla="*/ 66 h 222"/>
                    <a:gd name="T106" fmla="*/ 49 w 350"/>
                    <a:gd name="T107" fmla="*/ 61 h 222"/>
                    <a:gd name="T108" fmla="*/ 43 w 350"/>
                    <a:gd name="T109" fmla="*/ 54 h 222"/>
                    <a:gd name="T110" fmla="*/ 40 w 350"/>
                    <a:gd name="T111" fmla="*/ 48 h 222"/>
                    <a:gd name="T112" fmla="*/ 39 w 350"/>
                    <a:gd name="T113" fmla="*/ 39 h 222"/>
                    <a:gd name="T114" fmla="*/ 43 w 350"/>
                    <a:gd name="T115" fmla="*/ 31 h 222"/>
                    <a:gd name="T116" fmla="*/ 51 w 350"/>
                    <a:gd name="T117" fmla="*/ 23 h 222"/>
                    <a:gd name="T118" fmla="*/ 60 w 350"/>
                    <a:gd name="T119" fmla="*/ 19 h 222"/>
                    <a:gd name="T120" fmla="*/ 69 w 350"/>
                    <a:gd name="T121" fmla="*/ 17 h 222"/>
                    <a:gd name="T122" fmla="*/ 75 w 350"/>
                    <a:gd name="T123" fmla="*/ 16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0"/>
                    <a:gd name="T187" fmla="*/ 0 h 222"/>
                    <a:gd name="T188" fmla="*/ 350 w 350"/>
                    <a:gd name="T189" fmla="*/ 222 h 2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0" h="222">
                      <a:moveTo>
                        <a:pt x="37" y="0"/>
                      </a:moveTo>
                      <a:lnTo>
                        <a:pt x="36" y="0"/>
                      </a:lnTo>
                      <a:lnTo>
                        <a:pt x="34" y="1"/>
                      </a:lnTo>
                      <a:lnTo>
                        <a:pt x="33" y="2"/>
                      </a:lnTo>
                      <a:lnTo>
                        <a:pt x="31" y="3"/>
                      </a:lnTo>
                      <a:lnTo>
                        <a:pt x="29" y="5"/>
                      </a:lnTo>
                      <a:lnTo>
                        <a:pt x="28" y="6"/>
                      </a:lnTo>
                      <a:lnTo>
                        <a:pt x="26" y="7"/>
                      </a:lnTo>
                      <a:lnTo>
                        <a:pt x="24" y="9"/>
                      </a:lnTo>
                      <a:lnTo>
                        <a:pt x="23" y="10"/>
                      </a:lnTo>
                      <a:lnTo>
                        <a:pt x="21" y="12"/>
                      </a:lnTo>
                      <a:lnTo>
                        <a:pt x="20" y="14"/>
                      </a:lnTo>
                      <a:lnTo>
                        <a:pt x="18" y="16"/>
                      </a:lnTo>
                      <a:lnTo>
                        <a:pt x="17" y="17"/>
                      </a:lnTo>
                      <a:lnTo>
                        <a:pt x="16" y="18"/>
                      </a:lnTo>
                      <a:lnTo>
                        <a:pt x="16" y="19"/>
                      </a:lnTo>
                      <a:lnTo>
                        <a:pt x="15" y="20"/>
                      </a:lnTo>
                      <a:lnTo>
                        <a:pt x="14" y="21"/>
                      </a:lnTo>
                      <a:lnTo>
                        <a:pt x="13" y="22"/>
                      </a:lnTo>
                      <a:lnTo>
                        <a:pt x="13" y="23"/>
                      </a:lnTo>
                      <a:lnTo>
                        <a:pt x="12" y="25"/>
                      </a:lnTo>
                      <a:lnTo>
                        <a:pt x="11" y="26"/>
                      </a:lnTo>
                      <a:lnTo>
                        <a:pt x="11" y="27"/>
                      </a:lnTo>
                      <a:lnTo>
                        <a:pt x="10" y="28"/>
                      </a:lnTo>
                      <a:lnTo>
                        <a:pt x="10" y="30"/>
                      </a:lnTo>
                      <a:lnTo>
                        <a:pt x="9" y="31"/>
                      </a:lnTo>
                      <a:lnTo>
                        <a:pt x="8" y="32"/>
                      </a:lnTo>
                      <a:lnTo>
                        <a:pt x="8" y="34"/>
                      </a:lnTo>
                      <a:lnTo>
                        <a:pt x="7" y="35"/>
                      </a:lnTo>
                      <a:lnTo>
                        <a:pt x="7" y="37"/>
                      </a:lnTo>
                      <a:lnTo>
                        <a:pt x="6" y="38"/>
                      </a:lnTo>
                      <a:lnTo>
                        <a:pt x="5" y="40"/>
                      </a:lnTo>
                      <a:lnTo>
                        <a:pt x="5" y="42"/>
                      </a:lnTo>
                      <a:lnTo>
                        <a:pt x="5" y="43"/>
                      </a:lnTo>
                      <a:lnTo>
                        <a:pt x="4" y="45"/>
                      </a:lnTo>
                      <a:lnTo>
                        <a:pt x="3" y="46"/>
                      </a:lnTo>
                      <a:lnTo>
                        <a:pt x="3" y="49"/>
                      </a:lnTo>
                      <a:lnTo>
                        <a:pt x="3" y="50"/>
                      </a:lnTo>
                      <a:lnTo>
                        <a:pt x="2" y="52"/>
                      </a:lnTo>
                      <a:lnTo>
                        <a:pt x="2" y="54"/>
                      </a:lnTo>
                      <a:lnTo>
                        <a:pt x="2" y="56"/>
                      </a:lnTo>
                      <a:lnTo>
                        <a:pt x="1" y="57"/>
                      </a:lnTo>
                      <a:lnTo>
                        <a:pt x="1" y="60"/>
                      </a:lnTo>
                      <a:lnTo>
                        <a:pt x="1" y="62"/>
                      </a:lnTo>
                      <a:lnTo>
                        <a:pt x="1" y="64"/>
                      </a:lnTo>
                      <a:lnTo>
                        <a:pt x="0" y="66"/>
                      </a:lnTo>
                      <a:lnTo>
                        <a:pt x="0" y="68"/>
                      </a:lnTo>
                      <a:lnTo>
                        <a:pt x="0" y="70"/>
                      </a:lnTo>
                      <a:lnTo>
                        <a:pt x="0" y="73"/>
                      </a:lnTo>
                      <a:lnTo>
                        <a:pt x="0" y="75"/>
                      </a:lnTo>
                      <a:lnTo>
                        <a:pt x="0" y="77"/>
                      </a:lnTo>
                      <a:lnTo>
                        <a:pt x="0" y="80"/>
                      </a:lnTo>
                      <a:lnTo>
                        <a:pt x="0" y="82"/>
                      </a:lnTo>
                      <a:lnTo>
                        <a:pt x="0" y="86"/>
                      </a:lnTo>
                      <a:lnTo>
                        <a:pt x="0" y="90"/>
                      </a:lnTo>
                      <a:lnTo>
                        <a:pt x="1" y="94"/>
                      </a:lnTo>
                      <a:lnTo>
                        <a:pt x="2" y="98"/>
                      </a:lnTo>
                      <a:lnTo>
                        <a:pt x="2" y="101"/>
                      </a:lnTo>
                      <a:lnTo>
                        <a:pt x="3" y="106"/>
                      </a:lnTo>
                      <a:lnTo>
                        <a:pt x="5" y="109"/>
                      </a:lnTo>
                      <a:lnTo>
                        <a:pt x="7" y="113"/>
                      </a:lnTo>
                      <a:lnTo>
                        <a:pt x="8" y="117"/>
                      </a:lnTo>
                      <a:lnTo>
                        <a:pt x="10" y="121"/>
                      </a:lnTo>
                      <a:lnTo>
                        <a:pt x="11" y="124"/>
                      </a:lnTo>
                      <a:lnTo>
                        <a:pt x="13" y="128"/>
                      </a:lnTo>
                      <a:lnTo>
                        <a:pt x="16" y="131"/>
                      </a:lnTo>
                      <a:lnTo>
                        <a:pt x="18" y="135"/>
                      </a:lnTo>
                      <a:lnTo>
                        <a:pt x="21" y="138"/>
                      </a:lnTo>
                      <a:lnTo>
                        <a:pt x="23" y="142"/>
                      </a:lnTo>
                      <a:lnTo>
                        <a:pt x="26" y="146"/>
                      </a:lnTo>
                      <a:lnTo>
                        <a:pt x="29" y="149"/>
                      </a:lnTo>
                      <a:lnTo>
                        <a:pt x="32" y="152"/>
                      </a:lnTo>
                      <a:lnTo>
                        <a:pt x="35" y="155"/>
                      </a:lnTo>
                      <a:lnTo>
                        <a:pt x="38" y="158"/>
                      </a:lnTo>
                      <a:lnTo>
                        <a:pt x="42" y="162"/>
                      </a:lnTo>
                      <a:lnTo>
                        <a:pt x="45" y="165"/>
                      </a:lnTo>
                      <a:lnTo>
                        <a:pt x="49" y="168"/>
                      </a:lnTo>
                      <a:lnTo>
                        <a:pt x="52" y="171"/>
                      </a:lnTo>
                      <a:lnTo>
                        <a:pt x="56" y="174"/>
                      </a:lnTo>
                      <a:lnTo>
                        <a:pt x="60" y="177"/>
                      </a:lnTo>
                      <a:lnTo>
                        <a:pt x="64" y="180"/>
                      </a:lnTo>
                      <a:lnTo>
                        <a:pt x="68" y="183"/>
                      </a:lnTo>
                      <a:lnTo>
                        <a:pt x="72" y="185"/>
                      </a:lnTo>
                      <a:lnTo>
                        <a:pt x="77" y="188"/>
                      </a:lnTo>
                      <a:lnTo>
                        <a:pt x="81" y="190"/>
                      </a:lnTo>
                      <a:lnTo>
                        <a:pt x="85" y="193"/>
                      </a:lnTo>
                      <a:lnTo>
                        <a:pt x="90" y="195"/>
                      </a:lnTo>
                      <a:lnTo>
                        <a:pt x="95" y="197"/>
                      </a:lnTo>
                      <a:lnTo>
                        <a:pt x="99" y="199"/>
                      </a:lnTo>
                      <a:lnTo>
                        <a:pt x="104" y="202"/>
                      </a:lnTo>
                      <a:lnTo>
                        <a:pt x="109" y="203"/>
                      </a:lnTo>
                      <a:lnTo>
                        <a:pt x="114" y="205"/>
                      </a:lnTo>
                      <a:lnTo>
                        <a:pt x="119" y="207"/>
                      </a:lnTo>
                      <a:lnTo>
                        <a:pt x="124" y="209"/>
                      </a:lnTo>
                      <a:lnTo>
                        <a:pt x="129" y="210"/>
                      </a:lnTo>
                      <a:lnTo>
                        <a:pt x="134" y="212"/>
                      </a:lnTo>
                      <a:lnTo>
                        <a:pt x="139" y="213"/>
                      </a:lnTo>
                      <a:lnTo>
                        <a:pt x="144" y="215"/>
                      </a:lnTo>
                      <a:lnTo>
                        <a:pt x="149" y="216"/>
                      </a:lnTo>
                      <a:lnTo>
                        <a:pt x="155" y="217"/>
                      </a:lnTo>
                      <a:lnTo>
                        <a:pt x="160" y="218"/>
                      </a:lnTo>
                      <a:lnTo>
                        <a:pt x="165" y="219"/>
                      </a:lnTo>
                      <a:lnTo>
                        <a:pt x="170" y="219"/>
                      </a:lnTo>
                      <a:lnTo>
                        <a:pt x="176" y="220"/>
                      </a:lnTo>
                      <a:lnTo>
                        <a:pt x="181" y="221"/>
                      </a:lnTo>
                      <a:lnTo>
                        <a:pt x="186" y="221"/>
                      </a:lnTo>
                      <a:lnTo>
                        <a:pt x="192" y="222"/>
                      </a:lnTo>
                      <a:lnTo>
                        <a:pt x="197" y="222"/>
                      </a:lnTo>
                      <a:lnTo>
                        <a:pt x="202" y="222"/>
                      </a:lnTo>
                      <a:lnTo>
                        <a:pt x="208" y="222"/>
                      </a:lnTo>
                      <a:lnTo>
                        <a:pt x="213" y="221"/>
                      </a:lnTo>
                      <a:lnTo>
                        <a:pt x="218" y="221"/>
                      </a:lnTo>
                      <a:lnTo>
                        <a:pt x="224" y="220"/>
                      </a:lnTo>
                      <a:lnTo>
                        <a:pt x="229" y="219"/>
                      </a:lnTo>
                      <a:lnTo>
                        <a:pt x="235" y="219"/>
                      </a:lnTo>
                      <a:lnTo>
                        <a:pt x="240" y="218"/>
                      </a:lnTo>
                      <a:lnTo>
                        <a:pt x="245" y="217"/>
                      </a:lnTo>
                      <a:lnTo>
                        <a:pt x="251" y="216"/>
                      </a:lnTo>
                      <a:lnTo>
                        <a:pt x="255" y="214"/>
                      </a:lnTo>
                      <a:lnTo>
                        <a:pt x="260" y="213"/>
                      </a:lnTo>
                      <a:lnTo>
                        <a:pt x="265" y="212"/>
                      </a:lnTo>
                      <a:lnTo>
                        <a:pt x="269" y="210"/>
                      </a:lnTo>
                      <a:lnTo>
                        <a:pt x="274" y="208"/>
                      </a:lnTo>
                      <a:lnTo>
                        <a:pt x="278" y="207"/>
                      </a:lnTo>
                      <a:lnTo>
                        <a:pt x="282" y="205"/>
                      </a:lnTo>
                      <a:lnTo>
                        <a:pt x="286" y="203"/>
                      </a:lnTo>
                      <a:lnTo>
                        <a:pt x="290" y="201"/>
                      </a:lnTo>
                      <a:lnTo>
                        <a:pt x="293" y="199"/>
                      </a:lnTo>
                      <a:lnTo>
                        <a:pt x="297" y="197"/>
                      </a:lnTo>
                      <a:lnTo>
                        <a:pt x="301" y="195"/>
                      </a:lnTo>
                      <a:lnTo>
                        <a:pt x="304" y="193"/>
                      </a:lnTo>
                      <a:lnTo>
                        <a:pt x="307" y="191"/>
                      </a:lnTo>
                      <a:lnTo>
                        <a:pt x="310" y="189"/>
                      </a:lnTo>
                      <a:lnTo>
                        <a:pt x="313" y="187"/>
                      </a:lnTo>
                      <a:lnTo>
                        <a:pt x="316" y="184"/>
                      </a:lnTo>
                      <a:lnTo>
                        <a:pt x="318" y="182"/>
                      </a:lnTo>
                      <a:lnTo>
                        <a:pt x="321" y="180"/>
                      </a:lnTo>
                      <a:lnTo>
                        <a:pt x="323" y="178"/>
                      </a:lnTo>
                      <a:lnTo>
                        <a:pt x="326" y="175"/>
                      </a:lnTo>
                      <a:lnTo>
                        <a:pt x="327" y="173"/>
                      </a:lnTo>
                      <a:lnTo>
                        <a:pt x="330" y="170"/>
                      </a:lnTo>
                      <a:lnTo>
                        <a:pt x="331" y="167"/>
                      </a:lnTo>
                      <a:lnTo>
                        <a:pt x="333" y="165"/>
                      </a:lnTo>
                      <a:lnTo>
                        <a:pt x="335" y="162"/>
                      </a:lnTo>
                      <a:lnTo>
                        <a:pt x="337" y="160"/>
                      </a:lnTo>
                      <a:lnTo>
                        <a:pt x="338" y="158"/>
                      </a:lnTo>
                      <a:lnTo>
                        <a:pt x="340" y="155"/>
                      </a:lnTo>
                      <a:lnTo>
                        <a:pt x="341" y="153"/>
                      </a:lnTo>
                      <a:lnTo>
                        <a:pt x="342" y="150"/>
                      </a:lnTo>
                      <a:lnTo>
                        <a:pt x="344" y="147"/>
                      </a:lnTo>
                      <a:lnTo>
                        <a:pt x="345" y="145"/>
                      </a:lnTo>
                      <a:lnTo>
                        <a:pt x="345" y="142"/>
                      </a:lnTo>
                      <a:lnTo>
                        <a:pt x="346" y="139"/>
                      </a:lnTo>
                      <a:lnTo>
                        <a:pt x="347" y="137"/>
                      </a:lnTo>
                      <a:lnTo>
                        <a:pt x="348" y="134"/>
                      </a:lnTo>
                      <a:lnTo>
                        <a:pt x="348" y="132"/>
                      </a:lnTo>
                      <a:lnTo>
                        <a:pt x="349" y="129"/>
                      </a:lnTo>
                      <a:lnTo>
                        <a:pt x="349" y="127"/>
                      </a:lnTo>
                      <a:lnTo>
                        <a:pt x="350" y="124"/>
                      </a:lnTo>
                      <a:lnTo>
                        <a:pt x="350" y="121"/>
                      </a:lnTo>
                      <a:lnTo>
                        <a:pt x="350" y="119"/>
                      </a:lnTo>
                      <a:lnTo>
                        <a:pt x="350" y="117"/>
                      </a:lnTo>
                      <a:lnTo>
                        <a:pt x="350" y="114"/>
                      </a:lnTo>
                      <a:lnTo>
                        <a:pt x="350" y="112"/>
                      </a:lnTo>
                      <a:lnTo>
                        <a:pt x="350" y="109"/>
                      </a:lnTo>
                      <a:lnTo>
                        <a:pt x="350" y="107"/>
                      </a:lnTo>
                      <a:lnTo>
                        <a:pt x="350" y="105"/>
                      </a:lnTo>
                      <a:lnTo>
                        <a:pt x="350" y="103"/>
                      </a:lnTo>
                      <a:lnTo>
                        <a:pt x="349" y="101"/>
                      </a:lnTo>
                      <a:lnTo>
                        <a:pt x="349" y="98"/>
                      </a:lnTo>
                      <a:lnTo>
                        <a:pt x="349" y="96"/>
                      </a:lnTo>
                      <a:lnTo>
                        <a:pt x="348" y="94"/>
                      </a:lnTo>
                      <a:lnTo>
                        <a:pt x="348" y="92"/>
                      </a:lnTo>
                      <a:lnTo>
                        <a:pt x="347" y="90"/>
                      </a:lnTo>
                      <a:lnTo>
                        <a:pt x="347" y="88"/>
                      </a:lnTo>
                      <a:lnTo>
                        <a:pt x="346" y="86"/>
                      </a:lnTo>
                      <a:lnTo>
                        <a:pt x="345" y="84"/>
                      </a:lnTo>
                      <a:lnTo>
                        <a:pt x="344" y="83"/>
                      </a:lnTo>
                      <a:lnTo>
                        <a:pt x="344" y="81"/>
                      </a:lnTo>
                      <a:lnTo>
                        <a:pt x="343" y="79"/>
                      </a:lnTo>
                      <a:lnTo>
                        <a:pt x="342" y="78"/>
                      </a:lnTo>
                      <a:lnTo>
                        <a:pt x="325" y="79"/>
                      </a:lnTo>
                      <a:lnTo>
                        <a:pt x="343" y="112"/>
                      </a:lnTo>
                      <a:lnTo>
                        <a:pt x="341" y="115"/>
                      </a:lnTo>
                      <a:lnTo>
                        <a:pt x="340" y="119"/>
                      </a:lnTo>
                      <a:lnTo>
                        <a:pt x="338" y="122"/>
                      </a:lnTo>
                      <a:lnTo>
                        <a:pt x="336" y="125"/>
                      </a:lnTo>
                      <a:lnTo>
                        <a:pt x="334" y="128"/>
                      </a:lnTo>
                      <a:lnTo>
                        <a:pt x="332" y="131"/>
                      </a:lnTo>
                      <a:lnTo>
                        <a:pt x="329" y="134"/>
                      </a:lnTo>
                      <a:lnTo>
                        <a:pt x="327" y="137"/>
                      </a:lnTo>
                      <a:lnTo>
                        <a:pt x="325" y="139"/>
                      </a:lnTo>
                      <a:lnTo>
                        <a:pt x="323" y="141"/>
                      </a:lnTo>
                      <a:lnTo>
                        <a:pt x="320" y="144"/>
                      </a:lnTo>
                      <a:lnTo>
                        <a:pt x="318" y="146"/>
                      </a:lnTo>
                      <a:lnTo>
                        <a:pt x="315" y="148"/>
                      </a:lnTo>
                      <a:lnTo>
                        <a:pt x="312" y="150"/>
                      </a:lnTo>
                      <a:lnTo>
                        <a:pt x="309" y="152"/>
                      </a:lnTo>
                      <a:lnTo>
                        <a:pt x="307" y="154"/>
                      </a:lnTo>
                      <a:lnTo>
                        <a:pt x="304" y="156"/>
                      </a:lnTo>
                      <a:lnTo>
                        <a:pt x="301" y="158"/>
                      </a:lnTo>
                      <a:lnTo>
                        <a:pt x="298" y="159"/>
                      </a:lnTo>
                      <a:lnTo>
                        <a:pt x="295" y="161"/>
                      </a:lnTo>
                      <a:lnTo>
                        <a:pt x="292" y="162"/>
                      </a:lnTo>
                      <a:lnTo>
                        <a:pt x="289" y="164"/>
                      </a:lnTo>
                      <a:lnTo>
                        <a:pt x="286" y="165"/>
                      </a:lnTo>
                      <a:lnTo>
                        <a:pt x="283" y="167"/>
                      </a:lnTo>
                      <a:lnTo>
                        <a:pt x="280" y="168"/>
                      </a:lnTo>
                      <a:lnTo>
                        <a:pt x="277" y="169"/>
                      </a:lnTo>
                      <a:lnTo>
                        <a:pt x="274" y="170"/>
                      </a:lnTo>
                      <a:lnTo>
                        <a:pt x="270" y="171"/>
                      </a:lnTo>
                      <a:lnTo>
                        <a:pt x="267" y="172"/>
                      </a:lnTo>
                      <a:lnTo>
                        <a:pt x="264" y="173"/>
                      </a:lnTo>
                      <a:lnTo>
                        <a:pt x="261" y="174"/>
                      </a:lnTo>
                      <a:lnTo>
                        <a:pt x="259" y="175"/>
                      </a:lnTo>
                      <a:lnTo>
                        <a:pt x="256" y="176"/>
                      </a:lnTo>
                      <a:lnTo>
                        <a:pt x="252" y="176"/>
                      </a:lnTo>
                      <a:lnTo>
                        <a:pt x="249" y="176"/>
                      </a:lnTo>
                      <a:lnTo>
                        <a:pt x="247" y="177"/>
                      </a:lnTo>
                      <a:lnTo>
                        <a:pt x="244" y="178"/>
                      </a:lnTo>
                      <a:lnTo>
                        <a:pt x="241" y="178"/>
                      </a:lnTo>
                      <a:lnTo>
                        <a:pt x="238" y="179"/>
                      </a:lnTo>
                      <a:lnTo>
                        <a:pt x="236" y="179"/>
                      </a:lnTo>
                      <a:lnTo>
                        <a:pt x="233" y="179"/>
                      </a:lnTo>
                      <a:lnTo>
                        <a:pt x="230" y="180"/>
                      </a:lnTo>
                      <a:lnTo>
                        <a:pt x="228" y="180"/>
                      </a:lnTo>
                      <a:lnTo>
                        <a:pt x="225" y="180"/>
                      </a:lnTo>
                      <a:lnTo>
                        <a:pt x="223" y="180"/>
                      </a:lnTo>
                      <a:lnTo>
                        <a:pt x="221" y="181"/>
                      </a:lnTo>
                      <a:lnTo>
                        <a:pt x="218" y="181"/>
                      </a:lnTo>
                      <a:lnTo>
                        <a:pt x="217" y="181"/>
                      </a:lnTo>
                      <a:lnTo>
                        <a:pt x="215" y="181"/>
                      </a:lnTo>
                      <a:lnTo>
                        <a:pt x="213" y="181"/>
                      </a:lnTo>
                      <a:lnTo>
                        <a:pt x="211" y="181"/>
                      </a:lnTo>
                      <a:lnTo>
                        <a:pt x="209" y="181"/>
                      </a:lnTo>
                      <a:lnTo>
                        <a:pt x="207" y="181"/>
                      </a:lnTo>
                      <a:lnTo>
                        <a:pt x="206" y="181"/>
                      </a:lnTo>
                      <a:lnTo>
                        <a:pt x="205" y="181"/>
                      </a:lnTo>
                      <a:lnTo>
                        <a:pt x="204" y="181"/>
                      </a:lnTo>
                      <a:lnTo>
                        <a:pt x="202" y="181"/>
                      </a:lnTo>
                      <a:lnTo>
                        <a:pt x="200" y="181"/>
                      </a:lnTo>
                      <a:lnTo>
                        <a:pt x="199" y="181"/>
                      </a:lnTo>
                      <a:lnTo>
                        <a:pt x="198" y="182"/>
                      </a:lnTo>
                      <a:lnTo>
                        <a:pt x="197" y="183"/>
                      </a:lnTo>
                      <a:lnTo>
                        <a:pt x="195" y="184"/>
                      </a:lnTo>
                      <a:lnTo>
                        <a:pt x="194" y="184"/>
                      </a:lnTo>
                      <a:lnTo>
                        <a:pt x="192" y="185"/>
                      </a:lnTo>
                      <a:lnTo>
                        <a:pt x="191" y="186"/>
                      </a:lnTo>
                      <a:lnTo>
                        <a:pt x="190" y="186"/>
                      </a:lnTo>
                      <a:lnTo>
                        <a:pt x="189" y="187"/>
                      </a:lnTo>
                      <a:lnTo>
                        <a:pt x="187" y="187"/>
                      </a:lnTo>
                      <a:lnTo>
                        <a:pt x="186" y="189"/>
                      </a:lnTo>
                      <a:lnTo>
                        <a:pt x="185" y="189"/>
                      </a:lnTo>
                      <a:lnTo>
                        <a:pt x="183" y="190"/>
                      </a:lnTo>
                      <a:lnTo>
                        <a:pt x="182" y="191"/>
                      </a:lnTo>
                      <a:lnTo>
                        <a:pt x="180" y="191"/>
                      </a:lnTo>
                      <a:lnTo>
                        <a:pt x="178" y="192"/>
                      </a:lnTo>
                      <a:lnTo>
                        <a:pt x="176" y="193"/>
                      </a:lnTo>
                      <a:lnTo>
                        <a:pt x="175" y="194"/>
                      </a:lnTo>
                      <a:lnTo>
                        <a:pt x="173" y="195"/>
                      </a:lnTo>
                      <a:lnTo>
                        <a:pt x="171" y="196"/>
                      </a:lnTo>
                      <a:lnTo>
                        <a:pt x="169" y="196"/>
                      </a:lnTo>
                      <a:lnTo>
                        <a:pt x="167" y="197"/>
                      </a:lnTo>
                      <a:lnTo>
                        <a:pt x="165" y="198"/>
                      </a:lnTo>
                      <a:lnTo>
                        <a:pt x="163" y="199"/>
                      </a:lnTo>
                      <a:lnTo>
                        <a:pt x="161" y="199"/>
                      </a:lnTo>
                      <a:lnTo>
                        <a:pt x="159" y="200"/>
                      </a:lnTo>
                      <a:lnTo>
                        <a:pt x="157" y="201"/>
                      </a:lnTo>
                      <a:lnTo>
                        <a:pt x="155" y="201"/>
                      </a:lnTo>
                      <a:lnTo>
                        <a:pt x="153" y="202"/>
                      </a:lnTo>
                      <a:lnTo>
                        <a:pt x="151" y="202"/>
                      </a:lnTo>
                      <a:lnTo>
                        <a:pt x="149" y="203"/>
                      </a:lnTo>
                      <a:lnTo>
                        <a:pt x="147" y="203"/>
                      </a:lnTo>
                      <a:lnTo>
                        <a:pt x="145" y="204"/>
                      </a:lnTo>
                      <a:lnTo>
                        <a:pt x="143" y="205"/>
                      </a:lnTo>
                      <a:lnTo>
                        <a:pt x="140" y="205"/>
                      </a:lnTo>
                      <a:lnTo>
                        <a:pt x="138" y="205"/>
                      </a:lnTo>
                      <a:lnTo>
                        <a:pt x="136" y="205"/>
                      </a:lnTo>
                      <a:lnTo>
                        <a:pt x="134" y="205"/>
                      </a:lnTo>
                      <a:lnTo>
                        <a:pt x="132" y="205"/>
                      </a:lnTo>
                      <a:lnTo>
                        <a:pt x="130" y="205"/>
                      </a:lnTo>
                      <a:lnTo>
                        <a:pt x="128" y="205"/>
                      </a:lnTo>
                      <a:lnTo>
                        <a:pt x="126" y="205"/>
                      </a:lnTo>
                      <a:lnTo>
                        <a:pt x="124" y="205"/>
                      </a:lnTo>
                      <a:lnTo>
                        <a:pt x="122" y="205"/>
                      </a:lnTo>
                      <a:lnTo>
                        <a:pt x="121" y="204"/>
                      </a:lnTo>
                      <a:lnTo>
                        <a:pt x="119" y="204"/>
                      </a:lnTo>
                      <a:lnTo>
                        <a:pt x="117" y="203"/>
                      </a:lnTo>
                      <a:lnTo>
                        <a:pt x="115" y="202"/>
                      </a:lnTo>
                      <a:lnTo>
                        <a:pt x="114" y="202"/>
                      </a:lnTo>
                      <a:lnTo>
                        <a:pt x="112" y="201"/>
                      </a:lnTo>
                      <a:lnTo>
                        <a:pt x="110" y="200"/>
                      </a:lnTo>
                      <a:lnTo>
                        <a:pt x="109" y="199"/>
                      </a:lnTo>
                      <a:lnTo>
                        <a:pt x="107" y="197"/>
                      </a:lnTo>
                      <a:lnTo>
                        <a:pt x="106" y="196"/>
                      </a:lnTo>
                      <a:lnTo>
                        <a:pt x="105" y="195"/>
                      </a:lnTo>
                      <a:lnTo>
                        <a:pt x="103" y="193"/>
                      </a:lnTo>
                      <a:lnTo>
                        <a:pt x="102" y="191"/>
                      </a:lnTo>
                      <a:lnTo>
                        <a:pt x="101" y="190"/>
                      </a:lnTo>
                      <a:lnTo>
                        <a:pt x="100" y="188"/>
                      </a:lnTo>
                      <a:lnTo>
                        <a:pt x="61" y="129"/>
                      </a:lnTo>
                      <a:lnTo>
                        <a:pt x="36" y="119"/>
                      </a:lnTo>
                      <a:lnTo>
                        <a:pt x="31" y="86"/>
                      </a:lnTo>
                      <a:lnTo>
                        <a:pt x="66" y="76"/>
                      </a:lnTo>
                      <a:lnTo>
                        <a:pt x="68" y="70"/>
                      </a:lnTo>
                      <a:lnTo>
                        <a:pt x="67" y="69"/>
                      </a:lnTo>
                      <a:lnTo>
                        <a:pt x="66" y="69"/>
                      </a:lnTo>
                      <a:lnTo>
                        <a:pt x="65" y="69"/>
                      </a:lnTo>
                      <a:lnTo>
                        <a:pt x="64" y="69"/>
                      </a:lnTo>
                      <a:lnTo>
                        <a:pt x="62" y="68"/>
                      </a:lnTo>
                      <a:lnTo>
                        <a:pt x="61" y="68"/>
                      </a:lnTo>
                      <a:lnTo>
                        <a:pt x="59" y="67"/>
                      </a:lnTo>
                      <a:lnTo>
                        <a:pt x="57" y="66"/>
                      </a:lnTo>
                      <a:lnTo>
                        <a:pt x="56" y="65"/>
                      </a:lnTo>
                      <a:lnTo>
                        <a:pt x="55" y="65"/>
                      </a:lnTo>
                      <a:lnTo>
                        <a:pt x="53" y="64"/>
                      </a:lnTo>
                      <a:lnTo>
                        <a:pt x="52" y="63"/>
                      </a:lnTo>
                      <a:lnTo>
                        <a:pt x="50" y="62"/>
                      </a:lnTo>
                      <a:lnTo>
                        <a:pt x="49" y="61"/>
                      </a:lnTo>
                      <a:lnTo>
                        <a:pt x="48" y="60"/>
                      </a:lnTo>
                      <a:lnTo>
                        <a:pt x="47" y="59"/>
                      </a:lnTo>
                      <a:lnTo>
                        <a:pt x="46" y="57"/>
                      </a:lnTo>
                      <a:lnTo>
                        <a:pt x="45" y="57"/>
                      </a:lnTo>
                      <a:lnTo>
                        <a:pt x="44" y="55"/>
                      </a:lnTo>
                      <a:lnTo>
                        <a:pt x="43" y="54"/>
                      </a:lnTo>
                      <a:lnTo>
                        <a:pt x="42" y="53"/>
                      </a:lnTo>
                      <a:lnTo>
                        <a:pt x="42" y="52"/>
                      </a:lnTo>
                      <a:lnTo>
                        <a:pt x="41" y="51"/>
                      </a:lnTo>
                      <a:lnTo>
                        <a:pt x="41" y="50"/>
                      </a:lnTo>
                      <a:lnTo>
                        <a:pt x="40" y="49"/>
                      </a:lnTo>
                      <a:lnTo>
                        <a:pt x="40" y="48"/>
                      </a:lnTo>
                      <a:lnTo>
                        <a:pt x="39" y="46"/>
                      </a:lnTo>
                      <a:lnTo>
                        <a:pt x="39" y="45"/>
                      </a:lnTo>
                      <a:lnTo>
                        <a:pt x="39" y="44"/>
                      </a:lnTo>
                      <a:lnTo>
                        <a:pt x="39" y="43"/>
                      </a:lnTo>
                      <a:lnTo>
                        <a:pt x="39" y="41"/>
                      </a:lnTo>
                      <a:lnTo>
                        <a:pt x="39" y="39"/>
                      </a:lnTo>
                      <a:lnTo>
                        <a:pt x="39" y="38"/>
                      </a:lnTo>
                      <a:lnTo>
                        <a:pt x="40" y="37"/>
                      </a:lnTo>
                      <a:lnTo>
                        <a:pt x="40" y="36"/>
                      </a:lnTo>
                      <a:lnTo>
                        <a:pt x="41" y="35"/>
                      </a:lnTo>
                      <a:lnTo>
                        <a:pt x="42" y="33"/>
                      </a:lnTo>
                      <a:lnTo>
                        <a:pt x="43" y="31"/>
                      </a:lnTo>
                      <a:lnTo>
                        <a:pt x="44" y="30"/>
                      </a:lnTo>
                      <a:lnTo>
                        <a:pt x="45" y="28"/>
                      </a:lnTo>
                      <a:lnTo>
                        <a:pt x="46" y="27"/>
                      </a:lnTo>
                      <a:lnTo>
                        <a:pt x="48" y="26"/>
                      </a:lnTo>
                      <a:lnTo>
                        <a:pt x="49" y="24"/>
                      </a:lnTo>
                      <a:lnTo>
                        <a:pt x="51" y="23"/>
                      </a:lnTo>
                      <a:lnTo>
                        <a:pt x="52" y="22"/>
                      </a:lnTo>
                      <a:lnTo>
                        <a:pt x="54" y="21"/>
                      </a:lnTo>
                      <a:lnTo>
                        <a:pt x="55" y="21"/>
                      </a:lnTo>
                      <a:lnTo>
                        <a:pt x="57" y="20"/>
                      </a:lnTo>
                      <a:lnTo>
                        <a:pt x="59" y="19"/>
                      </a:lnTo>
                      <a:lnTo>
                        <a:pt x="60" y="19"/>
                      </a:lnTo>
                      <a:lnTo>
                        <a:pt x="62" y="18"/>
                      </a:lnTo>
                      <a:lnTo>
                        <a:pt x="63" y="18"/>
                      </a:lnTo>
                      <a:lnTo>
                        <a:pt x="65" y="17"/>
                      </a:lnTo>
                      <a:lnTo>
                        <a:pt x="67" y="17"/>
                      </a:lnTo>
                      <a:lnTo>
                        <a:pt x="68" y="17"/>
                      </a:lnTo>
                      <a:lnTo>
                        <a:pt x="69" y="17"/>
                      </a:lnTo>
                      <a:lnTo>
                        <a:pt x="70" y="17"/>
                      </a:lnTo>
                      <a:lnTo>
                        <a:pt x="72" y="17"/>
                      </a:lnTo>
                      <a:lnTo>
                        <a:pt x="73" y="17"/>
                      </a:lnTo>
                      <a:lnTo>
                        <a:pt x="73" y="16"/>
                      </a:lnTo>
                      <a:lnTo>
                        <a:pt x="74" y="16"/>
                      </a:lnTo>
                      <a:lnTo>
                        <a:pt x="75" y="16"/>
                      </a:lnTo>
                      <a:lnTo>
                        <a:pt x="76" y="16"/>
                      </a:lnTo>
                      <a:lnTo>
                        <a:pt x="77" y="17"/>
                      </a:lnTo>
                      <a:lnTo>
                        <a:pt x="37"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2" name="Freeform 519"/>
                <p:cNvSpPr>
                  <a:spLocks/>
                </p:cNvSpPr>
                <p:nvPr/>
              </p:nvSpPr>
              <p:spPr bwMode="auto">
                <a:xfrm>
                  <a:off x="4738" y="2238"/>
                  <a:ext cx="100" cy="101"/>
                </a:xfrm>
                <a:custGeom>
                  <a:avLst/>
                  <a:gdLst>
                    <a:gd name="T0" fmla="*/ 28 w 100"/>
                    <a:gd name="T1" fmla="*/ 62 h 101"/>
                    <a:gd name="T2" fmla="*/ 33 w 100"/>
                    <a:gd name="T3" fmla="*/ 60 h 101"/>
                    <a:gd name="T4" fmla="*/ 38 w 100"/>
                    <a:gd name="T5" fmla="*/ 58 h 101"/>
                    <a:gd name="T6" fmla="*/ 44 w 100"/>
                    <a:gd name="T7" fmla="*/ 56 h 101"/>
                    <a:gd name="T8" fmla="*/ 50 w 100"/>
                    <a:gd name="T9" fmla="*/ 56 h 101"/>
                    <a:gd name="T10" fmla="*/ 56 w 100"/>
                    <a:gd name="T11" fmla="*/ 56 h 101"/>
                    <a:gd name="T12" fmla="*/ 62 w 100"/>
                    <a:gd name="T13" fmla="*/ 59 h 101"/>
                    <a:gd name="T14" fmla="*/ 68 w 100"/>
                    <a:gd name="T15" fmla="*/ 64 h 101"/>
                    <a:gd name="T16" fmla="*/ 71 w 100"/>
                    <a:gd name="T17" fmla="*/ 70 h 101"/>
                    <a:gd name="T18" fmla="*/ 72 w 100"/>
                    <a:gd name="T19" fmla="*/ 76 h 101"/>
                    <a:gd name="T20" fmla="*/ 72 w 100"/>
                    <a:gd name="T21" fmla="*/ 82 h 101"/>
                    <a:gd name="T22" fmla="*/ 70 w 100"/>
                    <a:gd name="T23" fmla="*/ 88 h 101"/>
                    <a:gd name="T24" fmla="*/ 68 w 100"/>
                    <a:gd name="T25" fmla="*/ 94 h 101"/>
                    <a:gd name="T26" fmla="*/ 66 w 100"/>
                    <a:gd name="T27" fmla="*/ 99 h 101"/>
                    <a:gd name="T28" fmla="*/ 92 w 100"/>
                    <a:gd name="T29" fmla="*/ 97 h 101"/>
                    <a:gd name="T30" fmla="*/ 96 w 100"/>
                    <a:gd name="T31" fmla="*/ 92 h 101"/>
                    <a:gd name="T32" fmla="*/ 98 w 100"/>
                    <a:gd name="T33" fmla="*/ 86 h 101"/>
                    <a:gd name="T34" fmla="*/ 100 w 100"/>
                    <a:gd name="T35" fmla="*/ 80 h 101"/>
                    <a:gd name="T36" fmla="*/ 100 w 100"/>
                    <a:gd name="T37" fmla="*/ 73 h 101"/>
                    <a:gd name="T38" fmla="*/ 98 w 100"/>
                    <a:gd name="T39" fmla="*/ 67 h 101"/>
                    <a:gd name="T40" fmla="*/ 92 w 100"/>
                    <a:gd name="T41" fmla="*/ 60 h 101"/>
                    <a:gd name="T42" fmla="*/ 87 w 100"/>
                    <a:gd name="T43" fmla="*/ 57 h 101"/>
                    <a:gd name="T44" fmla="*/ 82 w 100"/>
                    <a:gd name="T45" fmla="*/ 54 h 101"/>
                    <a:gd name="T46" fmla="*/ 77 w 100"/>
                    <a:gd name="T47" fmla="*/ 52 h 101"/>
                    <a:gd name="T48" fmla="*/ 72 w 100"/>
                    <a:gd name="T49" fmla="*/ 50 h 101"/>
                    <a:gd name="T50" fmla="*/ 67 w 100"/>
                    <a:gd name="T51" fmla="*/ 49 h 101"/>
                    <a:gd name="T52" fmla="*/ 62 w 100"/>
                    <a:gd name="T53" fmla="*/ 48 h 101"/>
                    <a:gd name="T54" fmla="*/ 58 w 100"/>
                    <a:gd name="T55" fmla="*/ 47 h 101"/>
                    <a:gd name="T56" fmla="*/ 54 w 100"/>
                    <a:gd name="T57" fmla="*/ 47 h 101"/>
                    <a:gd name="T58" fmla="*/ 49 w 100"/>
                    <a:gd name="T59" fmla="*/ 47 h 101"/>
                    <a:gd name="T60" fmla="*/ 45 w 100"/>
                    <a:gd name="T61" fmla="*/ 47 h 101"/>
                    <a:gd name="T62" fmla="*/ 39 w 100"/>
                    <a:gd name="T63" fmla="*/ 46 h 101"/>
                    <a:gd name="T64" fmla="*/ 33 w 100"/>
                    <a:gd name="T65" fmla="*/ 46 h 101"/>
                    <a:gd name="T66" fmla="*/ 28 w 100"/>
                    <a:gd name="T67" fmla="*/ 44 h 101"/>
                    <a:gd name="T68" fmla="*/ 24 w 100"/>
                    <a:gd name="T69" fmla="*/ 38 h 101"/>
                    <a:gd name="T70" fmla="*/ 23 w 100"/>
                    <a:gd name="T71" fmla="*/ 34 h 101"/>
                    <a:gd name="T72" fmla="*/ 22 w 100"/>
                    <a:gd name="T73" fmla="*/ 29 h 101"/>
                    <a:gd name="T74" fmla="*/ 22 w 100"/>
                    <a:gd name="T75" fmla="*/ 24 h 101"/>
                    <a:gd name="T76" fmla="*/ 21 w 100"/>
                    <a:gd name="T77" fmla="*/ 19 h 101"/>
                    <a:gd name="T78" fmla="*/ 21 w 100"/>
                    <a:gd name="T79" fmla="*/ 14 h 101"/>
                    <a:gd name="T80" fmla="*/ 0 w 100"/>
                    <a:gd name="T81" fmla="*/ 1 h 101"/>
                    <a:gd name="T82" fmla="*/ 3 w 100"/>
                    <a:gd name="T83" fmla="*/ 7 h 101"/>
                    <a:gd name="T84" fmla="*/ 7 w 100"/>
                    <a:gd name="T85" fmla="*/ 12 h 101"/>
                    <a:gd name="T86" fmla="*/ 10 w 100"/>
                    <a:gd name="T87" fmla="*/ 18 h 101"/>
                    <a:gd name="T88" fmla="*/ 13 w 100"/>
                    <a:gd name="T89" fmla="*/ 24 h 101"/>
                    <a:gd name="T90" fmla="*/ 15 w 100"/>
                    <a:gd name="T91" fmla="*/ 30 h 101"/>
                    <a:gd name="T92" fmla="*/ 16 w 100"/>
                    <a:gd name="T93" fmla="*/ 34 h 101"/>
                    <a:gd name="T94" fmla="*/ 15 w 100"/>
                    <a:gd name="T95" fmla="*/ 38 h 101"/>
                    <a:gd name="T96" fmla="*/ 12 w 100"/>
                    <a:gd name="T97" fmla="*/ 42 h 101"/>
                    <a:gd name="T98" fmla="*/ 7 w 100"/>
                    <a:gd name="T99" fmla="*/ 47 h 1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0"/>
                    <a:gd name="T151" fmla="*/ 0 h 101"/>
                    <a:gd name="T152" fmla="*/ 100 w 100"/>
                    <a:gd name="T153" fmla="*/ 101 h 1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0" h="101">
                      <a:moveTo>
                        <a:pt x="7" y="47"/>
                      </a:moveTo>
                      <a:lnTo>
                        <a:pt x="27" y="63"/>
                      </a:lnTo>
                      <a:lnTo>
                        <a:pt x="27" y="62"/>
                      </a:lnTo>
                      <a:lnTo>
                        <a:pt x="28" y="62"/>
                      </a:lnTo>
                      <a:lnTo>
                        <a:pt x="29" y="61"/>
                      </a:lnTo>
                      <a:lnTo>
                        <a:pt x="31" y="61"/>
                      </a:lnTo>
                      <a:lnTo>
                        <a:pt x="32" y="60"/>
                      </a:lnTo>
                      <a:lnTo>
                        <a:pt x="33" y="60"/>
                      </a:lnTo>
                      <a:lnTo>
                        <a:pt x="34" y="59"/>
                      </a:lnTo>
                      <a:lnTo>
                        <a:pt x="35" y="59"/>
                      </a:lnTo>
                      <a:lnTo>
                        <a:pt x="36" y="58"/>
                      </a:lnTo>
                      <a:lnTo>
                        <a:pt x="38" y="58"/>
                      </a:lnTo>
                      <a:lnTo>
                        <a:pt x="39" y="57"/>
                      </a:lnTo>
                      <a:lnTo>
                        <a:pt x="41" y="57"/>
                      </a:lnTo>
                      <a:lnTo>
                        <a:pt x="42" y="56"/>
                      </a:lnTo>
                      <a:lnTo>
                        <a:pt x="44" y="56"/>
                      </a:lnTo>
                      <a:lnTo>
                        <a:pt x="45" y="56"/>
                      </a:lnTo>
                      <a:lnTo>
                        <a:pt x="47" y="56"/>
                      </a:lnTo>
                      <a:lnTo>
                        <a:pt x="48" y="56"/>
                      </a:lnTo>
                      <a:lnTo>
                        <a:pt x="50" y="56"/>
                      </a:lnTo>
                      <a:lnTo>
                        <a:pt x="51" y="56"/>
                      </a:lnTo>
                      <a:lnTo>
                        <a:pt x="53" y="56"/>
                      </a:lnTo>
                      <a:lnTo>
                        <a:pt x="55" y="56"/>
                      </a:lnTo>
                      <a:lnTo>
                        <a:pt x="56" y="56"/>
                      </a:lnTo>
                      <a:lnTo>
                        <a:pt x="58" y="57"/>
                      </a:lnTo>
                      <a:lnTo>
                        <a:pt x="60" y="57"/>
                      </a:lnTo>
                      <a:lnTo>
                        <a:pt x="61" y="58"/>
                      </a:lnTo>
                      <a:lnTo>
                        <a:pt x="62" y="59"/>
                      </a:lnTo>
                      <a:lnTo>
                        <a:pt x="64" y="60"/>
                      </a:lnTo>
                      <a:lnTo>
                        <a:pt x="66" y="61"/>
                      </a:lnTo>
                      <a:lnTo>
                        <a:pt x="67" y="62"/>
                      </a:lnTo>
                      <a:lnTo>
                        <a:pt x="68" y="64"/>
                      </a:lnTo>
                      <a:lnTo>
                        <a:pt x="69" y="65"/>
                      </a:lnTo>
                      <a:lnTo>
                        <a:pt x="70" y="67"/>
                      </a:lnTo>
                      <a:lnTo>
                        <a:pt x="70" y="68"/>
                      </a:lnTo>
                      <a:lnTo>
                        <a:pt x="71" y="70"/>
                      </a:lnTo>
                      <a:lnTo>
                        <a:pt x="72" y="71"/>
                      </a:lnTo>
                      <a:lnTo>
                        <a:pt x="72" y="73"/>
                      </a:lnTo>
                      <a:lnTo>
                        <a:pt x="72" y="75"/>
                      </a:lnTo>
                      <a:lnTo>
                        <a:pt x="72" y="76"/>
                      </a:lnTo>
                      <a:lnTo>
                        <a:pt x="72" y="78"/>
                      </a:lnTo>
                      <a:lnTo>
                        <a:pt x="72" y="79"/>
                      </a:lnTo>
                      <a:lnTo>
                        <a:pt x="72" y="81"/>
                      </a:lnTo>
                      <a:lnTo>
                        <a:pt x="72" y="82"/>
                      </a:lnTo>
                      <a:lnTo>
                        <a:pt x="71" y="84"/>
                      </a:lnTo>
                      <a:lnTo>
                        <a:pt x="71" y="86"/>
                      </a:lnTo>
                      <a:lnTo>
                        <a:pt x="70" y="87"/>
                      </a:lnTo>
                      <a:lnTo>
                        <a:pt x="70" y="88"/>
                      </a:lnTo>
                      <a:lnTo>
                        <a:pt x="70" y="90"/>
                      </a:lnTo>
                      <a:lnTo>
                        <a:pt x="69" y="91"/>
                      </a:lnTo>
                      <a:lnTo>
                        <a:pt x="69" y="93"/>
                      </a:lnTo>
                      <a:lnTo>
                        <a:pt x="68" y="94"/>
                      </a:lnTo>
                      <a:lnTo>
                        <a:pt x="68" y="95"/>
                      </a:lnTo>
                      <a:lnTo>
                        <a:pt x="67" y="96"/>
                      </a:lnTo>
                      <a:lnTo>
                        <a:pt x="67" y="98"/>
                      </a:lnTo>
                      <a:lnTo>
                        <a:pt x="66" y="99"/>
                      </a:lnTo>
                      <a:lnTo>
                        <a:pt x="65" y="100"/>
                      </a:lnTo>
                      <a:lnTo>
                        <a:pt x="65" y="101"/>
                      </a:lnTo>
                      <a:lnTo>
                        <a:pt x="92" y="97"/>
                      </a:lnTo>
                      <a:lnTo>
                        <a:pt x="93" y="96"/>
                      </a:lnTo>
                      <a:lnTo>
                        <a:pt x="94" y="95"/>
                      </a:lnTo>
                      <a:lnTo>
                        <a:pt x="95" y="93"/>
                      </a:lnTo>
                      <a:lnTo>
                        <a:pt x="96" y="92"/>
                      </a:lnTo>
                      <a:lnTo>
                        <a:pt x="96" y="90"/>
                      </a:lnTo>
                      <a:lnTo>
                        <a:pt x="96" y="89"/>
                      </a:lnTo>
                      <a:lnTo>
                        <a:pt x="97" y="88"/>
                      </a:lnTo>
                      <a:lnTo>
                        <a:pt x="98" y="86"/>
                      </a:lnTo>
                      <a:lnTo>
                        <a:pt x="98" y="85"/>
                      </a:lnTo>
                      <a:lnTo>
                        <a:pt x="99" y="84"/>
                      </a:lnTo>
                      <a:lnTo>
                        <a:pt x="99" y="82"/>
                      </a:lnTo>
                      <a:lnTo>
                        <a:pt x="100" y="80"/>
                      </a:lnTo>
                      <a:lnTo>
                        <a:pt x="100" y="79"/>
                      </a:lnTo>
                      <a:lnTo>
                        <a:pt x="100" y="77"/>
                      </a:lnTo>
                      <a:lnTo>
                        <a:pt x="100" y="75"/>
                      </a:lnTo>
                      <a:lnTo>
                        <a:pt x="100" y="73"/>
                      </a:lnTo>
                      <a:lnTo>
                        <a:pt x="99" y="72"/>
                      </a:lnTo>
                      <a:lnTo>
                        <a:pt x="99" y="70"/>
                      </a:lnTo>
                      <a:lnTo>
                        <a:pt x="98" y="69"/>
                      </a:lnTo>
                      <a:lnTo>
                        <a:pt x="98" y="67"/>
                      </a:lnTo>
                      <a:lnTo>
                        <a:pt x="96" y="65"/>
                      </a:lnTo>
                      <a:lnTo>
                        <a:pt x="95" y="64"/>
                      </a:lnTo>
                      <a:lnTo>
                        <a:pt x="94" y="62"/>
                      </a:lnTo>
                      <a:lnTo>
                        <a:pt x="92" y="60"/>
                      </a:lnTo>
                      <a:lnTo>
                        <a:pt x="91" y="59"/>
                      </a:lnTo>
                      <a:lnTo>
                        <a:pt x="90" y="58"/>
                      </a:lnTo>
                      <a:lnTo>
                        <a:pt x="88" y="57"/>
                      </a:lnTo>
                      <a:lnTo>
                        <a:pt x="87" y="57"/>
                      </a:lnTo>
                      <a:lnTo>
                        <a:pt x="86" y="56"/>
                      </a:lnTo>
                      <a:lnTo>
                        <a:pt x="85" y="56"/>
                      </a:lnTo>
                      <a:lnTo>
                        <a:pt x="84" y="55"/>
                      </a:lnTo>
                      <a:lnTo>
                        <a:pt x="82" y="54"/>
                      </a:lnTo>
                      <a:lnTo>
                        <a:pt x="81" y="54"/>
                      </a:lnTo>
                      <a:lnTo>
                        <a:pt x="80" y="53"/>
                      </a:lnTo>
                      <a:lnTo>
                        <a:pt x="78" y="53"/>
                      </a:lnTo>
                      <a:lnTo>
                        <a:pt x="77" y="52"/>
                      </a:lnTo>
                      <a:lnTo>
                        <a:pt x="76" y="52"/>
                      </a:lnTo>
                      <a:lnTo>
                        <a:pt x="75" y="51"/>
                      </a:lnTo>
                      <a:lnTo>
                        <a:pt x="74" y="51"/>
                      </a:lnTo>
                      <a:lnTo>
                        <a:pt x="72" y="50"/>
                      </a:lnTo>
                      <a:lnTo>
                        <a:pt x="71" y="50"/>
                      </a:lnTo>
                      <a:lnTo>
                        <a:pt x="70" y="50"/>
                      </a:lnTo>
                      <a:lnTo>
                        <a:pt x="69" y="50"/>
                      </a:lnTo>
                      <a:lnTo>
                        <a:pt x="67" y="49"/>
                      </a:lnTo>
                      <a:lnTo>
                        <a:pt x="66" y="49"/>
                      </a:lnTo>
                      <a:lnTo>
                        <a:pt x="65" y="49"/>
                      </a:lnTo>
                      <a:lnTo>
                        <a:pt x="64" y="48"/>
                      </a:lnTo>
                      <a:lnTo>
                        <a:pt x="62" y="48"/>
                      </a:lnTo>
                      <a:lnTo>
                        <a:pt x="60" y="48"/>
                      </a:lnTo>
                      <a:lnTo>
                        <a:pt x="59" y="47"/>
                      </a:lnTo>
                      <a:lnTo>
                        <a:pt x="58" y="47"/>
                      </a:lnTo>
                      <a:lnTo>
                        <a:pt x="57" y="47"/>
                      </a:lnTo>
                      <a:lnTo>
                        <a:pt x="56" y="47"/>
                      </a:lnTo>
                      <a:lnTo>
                        <a:pt x="55" y="47"/>
                      </a:lnTo>
                      <a:lnTo>
                        <a:pt x="54" y="47"/>
                      </a:lnTo>
                      <a:lnTo>
                        <a:pt x="52" y="47"/>
                      </a:lnTo>
                      <a:lnTo>
                        <a:pt x="51" y="47"/>
                      </a:lnTo>
                      <a:lnTo>
                        <a:pt x="50" y="47"/>
                      </a:lnTo>
                      <a:lnTo>
                        <a:pt x="49" y="47"/>
                      </a:lnTo>
                      <a:lnTo>
                        <a:pt x="48" y="47"/>
                      </a:lnTo>
                      <a:lnTo>
                        <a:pt x="47" y="47"/>
                      </a:lnTo>
                      <a:lnTo>
                        <a:pt x="46" y="47"/>
                      </a:lnTo>
                      <a:lnTo>
                        <a:pt x="45" y="47"/>
                      </a:lnTo>
                      <a:lnTo>
                        <a:pt x="44" y="47"/>
                      </a:lnTo>
                      <a:lnTo>
                        <a:pt x="42" y="47"/>
                      </a:lnTo>
                      <a:lnTo>
                        <a:pt x="41" y="47"/>
                      </a:lnTo>
                      <a:lnTo>
                        <a:pt x="39" y="46"/>
                      </a:lnTo>
                      <a:lnTo>
                        <a:pt x="37" y="46"/>
                      </a:lnTo>
                      <a:lnTo>
                        <a:pt x="36" y="46"/>
                      </a:lnTo>
                      <a:lnTo>
                        <a:pt x="34" y="46"/>
                      </a:lnTo>
                      <a:lnTo>
                        <a:pt x="33" y="46"/>
                      </a:lnTo>
                      <a:lnTo>
                        <a:pt x="31" y="45"/>
                      </a:lnTo>
                      <a:lnTo>
                        <a:pt x="30" y="45"/>
                      </a:lnTo>
                      <a:lnTo>
                        <a:pt x="28" y="44"/>
                      </a:lnTo>
                      <a:lnTo>
                        <a:pt x="26" y="43"/>
                      </a:lnTo>
                      <a:lnTo>
                        <a:pt x="26" y="41"/>
                      </a:lnTo>
                      <a:lnTo>
                        <a:pt x="25" y="40"/>
                      </a:lnTo>
                      <a:lnTo>
                        <a:pt x="24" y="38"/>
                      </a:lnTo>
                      <a:lnTo>
                        <a:pt x="24" y="36"/>
                      </a:lnTo>
                      <a:lnTo>
                        <a:pt x="23" y="35"/>
                      </a:lnTo>
                      <a:lnTo>
                        <a:pt x="23" y="34"/>
                      </a:lnTo>
                      <a:lnTo>
                        <a:pt x="23" y="33"/>
                      </a:lnTo>
                      <a:lnTo>
                        <a:pt x="23" y="32"/>
                      </a:lnTo>
                      <a:lnTo>
                        <a:pt x="22" y="30"/>
                      </a:lnTo>
                      <a:lnTo>
                        <a:pt x="22" y="29"/>
                      </a:lnTo>
                      <a:lnTo>
                        <a:pt x="22" y="28"/>
                      </a:lnTo>
                      <a:lnTo>
                        <a:pt x="22" y="27"/>
                      </a:lnTo>
                      <a:lnTo>
                        <a:pt x="22" y="26"/>
                      </a:lnTo>
                      <a:lnTo>
                        <a:pt x="22" y="24"/>
                      </a:lnTo>
                      <a:lnTo>
                        <a:pt x="22" y="23"/>
                      </a:lnTo>
                      <a:lnTo>
                        <a:pt x="22" y="22"/>
                      </a:lnTo>
                      <a:lnTo>
                        <a:pt x="22" y="21"/>
                      </a:lnTo>
                      <a:lnTo>
                        <a:pt x="21" y="19"/>
                      </a:lnTo>
                      <a:lnTo>
                        <a:pt x="21" y="17"/>
                      </a:lnTo>
                      <a:lnTo>
                        <a:pt x="21" y="15"/>
                      </a:lnTo>
                      <a:lnTo>
                        <a:pt x="21" y="14"/>
                      </a:lnTo>
                      <a:lnTo>
                        <a:pt x="22" y="14"/>
                      </a:lnTo>
                      <a:lnTo>
                        <a:pt x="0" y="0"/>
                      </a:lnTo>
                      <a:lnTo>
                        <a:pt x="0" y="1"/>
                      </a:lnTo>
                      <a:lnTo>
                        <a:pt x="1" y="3"/>
                      </a:lnTo>
                      <a:lnTo>
                        <a:pt x="2" y="4"/>
                      </a:lnTo>
                      <a:lnTo>
                        <a:pt x="3" y="6"/>
                      </a:lnTo>
                      <a:lnTo>
                        <a:pt x="3" y="7"/>
                      </a:lnTo>
                      <a:lnTo>
                        <a:pt x="4" y="8"/>
                      </a:lnTo>
                      <a:lnTo>
                        <a:pt x="5" y="9"/>
                      </a:lnTo>
                      <a:lnTo>
                        <a:pt x="6" y="10"/>
                      </a:lnTo>
                      <a:lnTo>
                        <a:pt x="7" y="12"/>
                      </a:lnTo>
                      <a:lnTo>
                        <a:pt x="7" y="13"/>
                      </a:lnTo>
                      <a:lnTo>
                        <a:pt x="8" y="15"/>
                      </a:lnTo>
                      <a:lnTo>
                        <a:pt x="9" y="16"/>
                      </a:lnTo>
                      <a:lnTo>
                        <a:pt x="10" y="18"/>
                      </a:lnTo>
                      <a:lnTo>
                        <a:pt x="10" y="19"/>
                      </a:lnTo>
                      <a:lnTo>
                        <a:pt x="12" y="21"/>
                      </a:lnTo>
                      <a:lnTo>
                        <a:pt x="12" y="22"/>
                      </a:lnTo>
                      <a:lnTo>
                        <a:pt x="13" y="24"/>
                      </a:lnTo>
                      <a:lnTo>
                        <a:pt x="13" y="25"/>
                      </a:lnTo>
                      <a:lnTo>
                        <a:pt x="14" y="27"/>
                      </a:lnTo>
                      <a:lnTo>
                        <a:pt x="14" y="28"/>
                      </a:lnTo>
                      <a:lnTo>
                        <a:pt x="15" y="30"/>
                      </a:lnTo>
                      <a:lnTo>
                        <a:pt x="15" y="31"/>
                      </a:lnTo>
                      <a:lnTo>
                        <a:pt x="15" y="32"/>
                      </a:lnTo>
                      <a:lnTo>
                        <a:pt x="15" y="33"/>
                      </a:lnTo>
                      <a:lnTo>
                        <a:pt x="16" y="34"/>
                      </a:lnTo>
                      <a:lnTo>
                        <a:pt x="16" y="35"/>
                      </a:lnTo>
                      <a:lnTo>
                        <a:pt x="16" y="36"/>
                      </a:lnTo>
                      <a:lnTo>
                        <a:pt x="15" y="37"/>
                      </a:lnTo>
                      <a:lnTo>
                        <a:pt x="15" y="38"/>
                      </a:lnTo>
                      <a:lnTo>
                        <a:pt x="14" y="39"/>
                      </a:lnTo>
                      <a:lnTo>
                        <a:pt x="13" y="41"/>
                      </a:lnTo>
                      <a:lnTo>
                        <a:pt x="12" y="41"/>
                      </a:lnTo>
                      <a:lnTo>
                        <a:pt x="12" y="42"/>
                      </a:lnTo>
                      <a:lnTo>
                        <a:pt x="11" y="43"/>
                      </a:lnTo>
                      <a:lnTo>
                        <a:pt x="10" y="44"/>
                      </a:lnTo>
                      <a:lnTo>
                        <a:pt x="8" y="45"/>
                      </a:lnTo>
                      <a:lnTo>
                        <a:pt x="7" y="47"/>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3" name="Freeform 520"/>
                <p:cNvSpPr>
                  <a:spLocks/>
                </p:cNvSpPr>
                <p:nvPr/>
              </p:nvSpPr>
              <p:spPr bwMode="auto">
                <a:xfrm>
                  <a:off x="4533" y="2246"/>
                  <a:ext cx="166" cy="88"/>
                </a:xfrm>
                <a:custGeom>
                  <a:avLst/>
                  <a:gdLst>
                    <a:gd name="T0" fmla="*/ 1 w 166"/>
                    <a:gd name="T1" fmla="*/ 19 h 88"/>
                    <a:gd name="T2" fmla="*/ 4 w 166"/>
                    <a:gd name="T3" fmla="*/ 22 h 88"/>
                    <a:gd name="T4" fmla="*/ 7 w 166"/>
                    <a:gd name="T5" fmla="*/ 24 h 88"/>
                    <a:gd name="T6" fmla="*/ 10 w 166"/>
                    <a:gd name="T7" fmla="*/ 26 h 88"/>
                    <a:gd name="T8" fmla="*/ 13 w 166"/>
                    <a:gd name="T9" fmla="*/ 28 h 88"/>
                    <a:gd name="T10" fmla="*/ 16 w 166"/>
                    <a:gd name="T11" fmla="*/ 29 h 88"/>
                    <a:gd name="T12" fmla="*/ 20 w 166"/>
                    <a:gd name="T13" fmla="*/ 30 h 88"/>
                    <a:gd name="T14" fmla="*/ 25 w 166"/>
                    <a:gd name="T15" fmla="*/ 32 h 88"/>
                    <a:gd name="T16" fmla="*/ 30 w 166"/>
                    <a:gd name="T17" fmla="*/ 33 h 88"/>
                    <a:gd name="T18" fmla="*/ 114 w 166"/>
                    <a:gd name="T19" fmla="*/ 79 h 88"/>
                    <a:gd name="T20" fmla="*/ 116 w 166"/>
                    <a:gd name="T21" fmla="*/ 77 h 88"/>
                    <a:gd name="T22" fmla="*/ 119 w 166"/>
                    <a:gd name="T23" fmla="*/ 74 h 88"/>
                    <a:gd name="T24" fmla="*/ 123 w 166"/>
                    <a:gd name="T25" fmla="*/ 70 h 88"/>
                    <a:gd name="T26" fmla="*/ 128 w 166"/>
                    <a:gd name="T27" fmla="*/ 66 h 88"/>
                    <a:gd name="T28" fmla="*/ 133 w 166"/>
                    <a:gd name="T29" fmla="*/ 63 h 88"/>
                    <a:gd name="T30" fmla="*/ 137 w 166"/>
                    <a:gd name="T31" fmla="*/ 60 h 88"/>
                    <a:gd name="T32" fmla="*/ 140 w 166"/>
                    <a:gd name="T33" fmla="*/ 59 h 88"/>
                    <a:gd name="T34" fmla="*/ 143 w 166"/>
                    <a:gd name="T35" fmla="*/ 58 h 88"/>
                    <a:gd name="T36" fmla="*/ 146 w 166"/>
                    <a:gd name="T37" fmla="*/ 58 h 88"/>
                    <a:gd name="T38" fmla="*/ 150 w 166"/>
                    <a:gd name="T39" fmla="*/ 58 h 88"/>
                    <a:gd name="T40" fmla="*/ 155 w 166"/>
                    <a:gd name="T41" fmla="*/ 59 h 88"/>
                    <a:gd name="T42" fmla="*/ 160 w 166"/>
                    <a:gd name="T43" fmla="*/ 63 h 88"/>
                    <a:gd name="T44" fmla="*/ 86 w 166"/>
                    <a:gd name="T45" fmla="*/ 77 h 88"/>
                    <a:gd name="T46" fmla="*/ 82 w 166"/>
                    <a:gd name="T47" fmla="*/ 74 h 88"/>
                    <a:gd name="T48" fmla="*/ 78 w 166"/>
                    <a:gd name="T49" fmla="*/ 71 h 88"/>
                    <a:gd name="T50" fmla="*/ 75 w 166"/>
                    <a:gd name="T51" fmla="*/ 68 h 88"/>
                    <a:gd name="T52" fmla="*/ 72 w 166"/>
                    <a:gd name="T53" fmla="*/ 65 h 88"/>
                    <a:gd name="T54" fmla="*/ 69 w 166"/>
                    <a:gd name="T55" fmla="*/ 62 h 88"/>
                    <a:gd name="T56" fmla="*/ 66 w 166"/>
                    <a:gd name="T57" fmla="*/ 59 h 88"/>
                    <a:gd name="T58" fmla="*/ 63 w 166"/>
                    <a:gd name="T59" fmla="*/ 56 h 88"/>
                    <a:gd name="T60" fmla="*/ 60 w 166"/>
                    <a:gd name="T61" fmla="*/ 53 h 88"/>
                    <a:gd name="T62" fmla="*/ 54 w 166"/>
                    <a:gd name="T63" fmla="*/ 48 h 88"/>
                    <a:gd name="T64" fmla="*/ 49 w 166"/>
                    <a:gd name="T65" fmla="*/ 44 h 88"/>
                    <a:gd name="T66" fmla="*/ 45 w 166"/>
                    <a:gd name="T67" fmla="*/ 40 h 88"/>
                    <a:gd name="T68" fmla="*/ 41 w 166"/>
                    <a:gd name="T69" fmla="*/ 37 h 88"/>
                    <a:gd name="T70" fmla="*/ 36 w 166"/>
                    <a:gd name="T71" fmla="*/ 34 h 88"/>
                    <a:gd name="T72" fmla="*/ 33 w 166"/>
                    <a:gd name="T73" fmla="*/ 31 h 88"/>
                    <a:gd name="T74" fmla="*/ 29 w 166"/>
                    <a:gd name="T75" fmla="*/ 30 h 88"/>
                    <a:gd name="T76" fmla="*/ 26 w 166"/>
                    <a:gd name="T77" fmla="*/ 27 h 88"/>
                    <a:gd name="T78" fmla="*/ 22 w 166"/>
                    <a:gd name="T79" fmla="*/ 25 h 88"/>
                    <a:gd name="T80" fmla="*/ 19 w 166"/>
                    <a:gd name="T81" fmla="*/ 22 h 88"/>
                    <a:gd name="T82" fmla="*/ 15 w 166"/>
                    <a:gd name="T83" fmla="*/ 19 h 88"/>
                    <a:gd name="T84" fmla="*/ 12 w 166"/>
                    <a:gd name="T85" fmla="*/ 16 h 88"/>
                    <a:gd name="T86" fmla="*/ 9 w 166"/>
                    <a:gd name="T87" fmla="*/ 12 h 88"/>
                    <a:gd name="T88" fmla="*/ 5 w 166"/>
                    <a:gd name="T89" fmla="*/ 7 h 88"/>
                    <a:gd name="T90" fmla="*/ 1 w 166"/>
                    <a:gd name="T91" fmla="*/ 2 h 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88"/>
                    <a:gd name="T140" fmla="*/ 166 w 166"/>
                    <a:gd name="T141" fmla="*/ 88 h 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88">
                      <a:moveTo>
                        <a:pt x="0" y="0"/>
                      </a:moveTo>
                      <a:lnTo>
                        <a:pt x="1" y="19"/>
                      </a:lnTo>
                      <a:lnTo>
                        <a:pt x="2" y="20"/>
                      </a:lnTo>
                      <a:lnTo>
                        <a:pt x="3" y="21"/>
                      </a:lnTo>
                      <a:lnTo>
                        <a:pt x="4" y="22"/>
                      </a:lnTo>
                      <a:lnTo>
                        <a:pt x="5" y="23"/>
                      </a:lnTo>
                      <a:lnTo>
                        <a:pt x="6" y="23"/>
                      </a:lnTo>
                      <a:lnTo>
                        <a:pt x="7" y="24"/>
                      </a:lnTo>
                      <a:lnTo>
                        <a:pt x="8" y="25"/>
                      </a:lnTo>
                      <a:lnTo>
                        <a:pt x="9" y="25"/>
                      </a:lnTo>
                      <a:lnTo>
                        <a:pt x="10" y="26"/>
                      </a:lnTo>
                      <a:lnTo>
                        <a:pt x="10" y="27"/>
                      </a:lnTo>
                      <a:lnTo>
                        <a:pt x="11" y="27"/>
                      </a:lnTo>
                      <a:lnTo>
                        <a:pt x="13" y="28"/>
                      </a:lnTo>
                      <a:lnTo>
                        <a:pt x="14" y="28"/>
                      </a:lnTo>
                      <a:lnTo>
                        <a:pt x="15" y="29"/>
                      </a:lnTo>
                      <a:lnTo>
                        <a:pt x="16" y="29"/>
                      </a:lnTo>
                      <a:lnTo>
                        <a:pt x="18" y="30"/>
                      </a:lnTo>
                      <a:lnTo>
                        <a:pt x="19" y="30"/>
                      </a:lnTo>
                      <a:lnTo>
                        <a:pt x="20" y="30"/>
                      </a:lnTo>
                      <a:lnTo>
                        <a:pt x="22" y="31"/>
                      </a:lnTo>
                      <a:lnTo>
                        <a:pt x="23" y="32"/>
                      </a:lnTo>
                      <a:lnTo>
                        <a:pt x="25" y="32"/>
                      </a:lnTo>
                      <a:lnTo>
                        <a:pt x="26" y="32"/>
                      </a:lnTo>
                      <a:lnTo>
                        <a:pt x="28" y="33"/>
                      </a:lnTo>
                      <a:lnTo>
                        <a:pt x="30" y="33"/>
                      </a:lnTo>
                      <a:lnTo>
                        <a:pt x="67" y="76"/>
                      </a:lnTo>
                      <a:lnTo>
                        <a:pt x="88" y="88"/>
                      </a:lnTo>
                      <a:lnTo>
                        <a:pt x="114" y="79"/>
                      </a:lnTo>
                      <a:lnTo>
                        <a:pt x="114" y="78"/>
                      </a:lnTo>
                      <a:lnTo>
                        <a:pt x="115" y="77"/>
                      </a:lnTo>
                      <a:lnTo>
                        <a:pt x="116" y="77"/>
                      </a:lnTo>
                      <a:lnTo>
                        <a:pt x="116" y="76"/>
                      </a:lnTo>
                      <a:lnTo>
                        <a:pt x="117" y="75"/>
                      </a:lnTo>
                      <a:lnTo>
                        <a:pt x="119" y="74"/>
                      </a:lnTo>
                      <a:lnTo>
                        <a:pt x="120" y="72"/>
                      </a:lnTo>
                      <a:lnTo>
                        <a:pt x="121" y="71"/>
                      </a:lnTo>
                      <a:lnTo>
                        <a:pt x="123" y="70"/>
                      </a:lnTo>
                      <a:lnTo>
                        <a:pt x="124" y="69"/>
                      </a:lnTo>
                      <a:lnTo>
                        <a:pt x="126" y="68"/>
                      </a:lnTo>
                      <a:lnTo>
                        <a:pt x="128" y="66"/>
                      </a:lnTo>
                      <a:lnTo>
                        <a:pt x="130" y="65"/>
                      </a:lnTo>
                      <a:lnTo>
                        <a:pt x="132" y="64"/>
                      </a:lnTo>
                      <a:lnTo>
                        <a:pt x="133" y="63"/>
                      </a:lnTo>
                      <a:lnTo>
                        <a:pt x="135" y="62"/>
                      </a:lnTo>
                      <a:lnTo>
                        <a:pt x="136" y="61"/>
                      </a:lnTo>
                      <a:lnTo>
                        <a:pt x="137" y="60"/>
                      </a:lnTo>
                      <a:lnTo>
                        <a:pt x="138" y="60"/>
                      </a:lnTo>
                      <a:lnTo>
                        <a:pt x="139" y="60"/>
                      </a:lnTo>
                      <a:lnTo>
                        <a:pt x="140" y="59"/>
                      </a:lnTo>
                      <a:lnTo>
                        <a:pt x="141" y="59"/>
                      </a:lnTo>
                      <a:lnTo>
                        <a:pt x="142" y="59"/>
                      </a:lnTo>
                      <a:lnTo>
                        <a:pt x="143" y="58"/>
                      </a:lnTo>
                      <a:lnTo>
                        <a:pt x="144" y="58"/>
                      </a:lnTo>
                      <a:lnTo>
                        <a:pt x="145" y="58"/>
                      </a:lnTo>
                      <a:lnTo>
                        <a:pt x="146" y="58"/>
                      </a:lnTo>
                      <a:lnTo>
                        <a:pt x="147" y="58"/>
                      </a:lnTo>
                      <a:lnTo>
                        <a:pt x="148" y="57"/>
                      </a:lnTo>
                      <a:lnTo>
                        <a:pt x="150" y="58"/>
                      </a:lnTo>
                      <a:lnTo>
                        <a:pt x="152" y="58"/>
                      </a:lnTo>
                      <a:lnTo>
                        <a:pt x="154" y="58"/>
                      </a:lnTo>
                      <a:lnTo>
                        <a:pt x="155" y="59"/>
                      </a:lnTo>
                      <a:lnTo>
                        <a:pt x="157" y="60"/>
                      </a:lnTo>
                      <a:lnTo>
                        <a:pt x="158" y="62"/>
                      </a:lnTo>
                      <a:lnTo>
                        <a:pt x="160" y="63"/>
                      </a:lnTo>
                      <a:lnTo>
                        <a:pt x="165" y="60"/>
                      </a:lnTo>
                      <a:lnTo>
                        <a:pt x="166" y="50"/>
                      </a:lnTo>
                      <a:lnTo>
                        <a:pt x="86" y="77"/>
                      </a:lnTo>
                      <a:lnTo>
                        <a:pt x="85" y="76"/>
                      </a:lnTo>
                      <a:lnTo>
                        <a:pt x="83" y="75"/>
                      </a:lnTo>
                      <a:lnTo>
                        <a:pt x="82" y="74"/>
                      </a:lnTo>
                      <a:lnTo>
                        <a:pt x="81" y="73"/>
                      </a:lnTo>
                      <a:lnTo>
                        <a:pt x="80" y="71"/>
                      </a:lnTo>
                      <a:lnTo>
                        <a:pt x="78" y="71"/>
                      </a:lnTo>
                      <a:lnTo>
                        <a:pt x="78" y="70"/>
                      </a:lnTo>
                      <a:lnTo>
                        <a:pt x="77" y="69"/>
                      </a:lnTo>
                      <a:lnTo>
                        <a:pt x="75" y="68"/>
                      </a:lnTo>
                      <a:lnTo>
                        <a:pt x="74" y="67"/>
                      </a:lnTo>
                      <a:lnTo>
                        <a:pt x="73" y="65"/>
                      </a:lnTo>
                      <a:lnTo>
                        <a:pt x="72" y="65"/>
                      </a:lnTo>
                      <a:lnTo>
                        <a:pt x="71" y="64"/>
                      </a:lnTo>
                      <a:lnTo>
                        <a:pt x="70" y="62"/>
                      </a:lnTo>
                      <a:lnTo>
                        <a:pt x="69" y="62"/>
                      </a:lnTo>
                      <a:lnTo>
                        <a:pt x="68" y="61"/>
                      </a:lnTo>
                      <a:lnTo>
                        <a:pt x="67" y="60"/>
                      </a:lnTo>
                      <a:lnTo>
                        <a:pt x="66" y="59"/>
                      </a:lnTo>
                      <a:lnTo>
                        <a:pt x="65" y="58"/>
                      </a:lnTo>
                      <a:lnTo>
                        <a:pt x="64" y="57"/>
                      </a:lnTo>
                      <a:lnTo>
                        <a:pt x="63" y="56"/>
                      </a:lnTo>
                      <a:lnTo>
                        <a:pt x="62" y="55"/>
                      </a:lnTo>
                      <a:lnTo>
                        <a:pt x="61" y="54"/>
                      </a:lnTo>
                      <a:lnTo>
                        <a:pt x="60" y="53"/>
                      </a:lnTo>
                      <a:lnTo>
                        <a:pt x="58" y="52"/>
                      </a:lnTo>
                      <a:lnTo>
                        <a:pt x="56" y="50"/>
                      </a:lnTo>
                      <a:lnTo>
                        <a:pt x="54" y="48"/>
                      </a:lnTo>
                      <a:lnTo>
                        <a:pt x="53" y="47"/>
                      </a:lnTo>
                      <a:lnTo>
                        <a:pt x="51" y="45"/>
                      </a:lnTo>
                      <a:lnTo>
                        <a:pt x="49" y="44"/>
                      </a:lnTo>
                      <a:lnTo>
                        <a:pt x="48" y="42"/>
                      </a:lnTo>
                      <a:lnTo>
                        <a:pt x="46" y="42"/>
                      </a:lnTo>
                      <a:lnTo>
                        <a:pt x="45" y="40"/>
                      </a:lnTo>
                      <a:lnTo>
                        <a:pt x="43" y="39"/>
                      </a:lnTo>
                      <a:lnTo>
                        <a:pt x="42" y="38"/>
                      </a:lnTo>
                      <a:lnTo>
                        <a:pt x="41" y="37"/>
                      </a:lnTo>
                      <a:lnTo>
                        <a:pt x="39" y="36"/>
                      </a:lnTo>
                      <a:lnTo>
                        <a:pt x="37" y="35"/>
                      </a:lnTo>
                      <a:lnTo>
                        <a:pt x="36" y="34"/>
                      </a:lnTo>
                      <a:lnTo>
                        <a:pt x="35" y="33"/>
                      </a:lnTo>
                      <a:lnTo>
                        <a:pt x="34" y="32"/>
                      </a:lnTo>
                      <a:lnTo>
                        <a:pt x="33" y="31"/>
                      </a:lnTo>
                      <a:lnTo>
                        <a:pt x="32" y="31"/>
                      </a:lnTo>
                      <a:lnTo>
                        <a:pt x="31" y="30"/>
                      </a:lnTo>
                      <a:lnTo>
                        <a:pt x="29" y="30"/>
                      </a:lnTo>
                      <a:lnTo>
                        <a:pt x="28" y="29"/>
                      </a:lnTo>
                      <a:lnTo>
                        <a:pt x="27" y="28"/>
                      </a:lnTo>
                      <a:lnTo>
                        <a:pt x="26" y="27"/>
                      </a:lnTo>
                      <a:lnTo>
                        <a:pt x="25" y="26"/>
                      </a:lnTo>
                      <a:lnTo>
                        <a:pt x="23" y="25"/>
                      </a:lnTo>
                      <a:lnTo>
                        <a:pt x="22" y="25"/>
                      </a:lnTo>
                      <a:lnTo>
                        <a:pt x="21" y="24"/>
                      </a:lnTo>
                      <a:lnTo>
                        <a:pt x="20" y="23"/>
                      </a:lnTo>
                      <a:lnTo>
                        <a:pt x="19" y="22"/>
                      </a:lnTo>
                      <a:lnTo>
                        <a:pt x="18" y="21"/>
                      </a:lnTo>
                      <a:lnTo>
                        <a:pt x="16" y="20"/>
                      </a:lnTo>
                      <a:lnTo>
                        <a:pt x="15" y="19"/>
                      </a:lnTo>
                      <a:lnTo>
                        <a:pt x="14" y="18"/>
                      </a:lnTo>
                      <a:lnTo>
                        <a:pt x="13" y="17"/>
                      </a:lnTo>
                      <a:lnTo>
                        <a:pt x="12" y="16"/>
                      </a:lnTo>
                      <a:lnTo>
                        <a:pt x="11" y="14"/>
                      </a:lnTo>
                      <a:lnTo>
                        <a:pt x="10" y="13"/>
                      </a:lnTo>
                      <a:lnTo>
                        <a:pt x="9" y="12"/>
                      </a:lnTo>
                      <a:lnTo>
                        <a:pt x="8" y="11"/>
                      </a:lnTo>
                      <a:lnTo>
                        <a:pt x="6" y="9"/>
                      </a:lnTo>
                      <a:lnTo>
                        <a:pt x="5" y="7"/>
                      </a:lnTo>
                      <a:lnTo>
                        <a:pt x="3" y="5"/>
                      </a:lnTo>
                      <a:lnTo>
                        <a:pt x="2" y="4"/>
                      </a:lnTo>
                      <a:lnTo>
                        <a:pt x="1" y="2"/>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4" name="Freeform 521"/>
                <p:cNvSpPr>
                  <a:spLocks/>
                </p:cNvSpPr>
                <p:nvPr/>
              </p:nvSpPr>
              <p:spPr bwMode="auto">
                <a:xfrm>
                  <a:off x="4592" y="2361"/>
                  <a:ext cx="37" cy="30"/>
                </a:xfrm>
                <a:custGeom>
                  <a:avLst/>
                  <a:gdLst>
                    <a:gd name="T0" fmla="*/ 13 w 37"/>
                    <a:gd name="T1" fmla="*/ 26 h 30"/>
                    <a:gd name="T2" fmla="*/ 16 w 37"/>
                    <a:gd name="T3" fmla="*/ 28 h 30"/>
                    <a:gd name="T4" fmla="*/ 19 w 37"/>
                    <a:gd name="T5" fmla="*/ 29 h 30"/>
                    <a:gd name="T6" fmla="*/ 23 w 37"/>
                    <a:gd name="T7" fmla="*/ 30 h 30"/>
                    <a:gd name="T8" fmla="*/ 26 w 37"/>
                    <a:gd name="T9" fmla="*/ 30 h 30"/>
                    <a:gd name="T10" fmla="*/ 29 w 37"/>
                    <a:gd name="T11" fmla="*/ 30 h 30"/>
                    <a:gd name="T12" fmla="*/ 32 w 37"/>
                    <a:gd name="T13" fmla="*/ 29 h 30"/>
                    <a:gd name="T14" fmla="*/ 34 w 37"/>
                    <a:gd name="T15" fmla="*/ 28 h 30"/>
                    <a:gd name="T16" fmla="*/ 36 w 37"/>
                    <a:gd name="T17" fmla="*/ 25 h 30"/>
                    <a:gd name="T18" fmla="*/ 37 w 37"/>
                    <a:gd name="T19" fmla="*/ 23 h 30"/>
                    <a:gd name="T20" fmla="*/ 37 w 37"/>
                    <a:gd name="T21" fmla="*/ 20 h 30"/>
                    <a:gd name="T22" fmla="*/ 37 w 37"/>
                    <a:gd name="T23" fmla="*/ 18 h 30"/>
                    <a:gd name="T24" fmla="*/ 35 w 37"/>
                    <a:gd name="T25" fmla="*/ 15 h 30"/>
                    <a:gd name="T26" fmla="*/ 34 w 37"/>
                    <a:gd name="T27" fmla="*/ 12 h 30"/>
                    <a:gd name="T28" fmla="*/ 31 w 37"/>
                    <a:gd name="T29" fmla="*/ 9 h 30"/>
                    <a:gd name="T30" fmla="*/ 29 w 37"/>
                    <a:gd name="T31" fmla="*/ 6 h 30"/>
                    <a:gd name="T32" fmla="*/ 25 w 37"/>
                    <a:gd name="T33" fmla="*/ 4 h 30"/>
                    <a:gd name="T34" fmla="*/ 21 w 37"/>
                    <a:gd name="T35" fmla="*/ 2 h 30"/>
                    <a:gd name="T36" fmla="*/ 18 w 37"/>
                    <a:gd name="T37" fmla="*/ 1 h 30"/>
                    <a:gd name="T38" fmla="*/ 14 w 37"/>
                    <a:gd name="T39" fmla="*/ 0 h 30"/>
                    <a:gd name="T40" fmla="*/ 11 w 37"/>
                    <a:gd name="T41" fmla="*/ 0 h 30"/>
                    <a:gd name="T42" fmla="*/ 8 w 37"/>
                    <a:gd name="T43" fmla="*/ 0 h 30"/>
                    <a:gd name="T44" fmla="*/ 5 w 37"/>
                    <a:gd name="T45" fmla="*/ 1 h 30"/>
                    <a:gd name="T46" fmla="*/ 3 w 37"/>
                    <a:gd name="T47" fmla="*/ 2 h 30"/>
                    <a:gd name="T48" fmla="*/ 1 w 37"/>
                    <a:gd name="T49" fmla="*/ 5 h 30"/>
                    <a:gd name="T50" fmla="*/ 0 w 37"/>
                    <a:gd name="T51" fmla="*/ 7 h 30"/>
                    <a:gd name="T52" fmla="*/ 0 w 37"/>
                    <a:gd name="T53" fmla="*/ 10 h 30"/>
                    <a:gd name="T54" fmla="*/ 1 w 37"/>
                    <a:gd name="T55" fmla="*/ 13 h 30"/>
                    <a:gd name="T56" fmla="*/ 2 w 37"/>
                    <a:gd name="T57" fmla="*/ 16 h 30"/>
                    <a:gd name="T58" fmla="*/ 3 w 37"/>
                    <a:gd name="T59" fmla="*/ 18 h 30"/>
                    <a:gd name="T60" fmla="*/ 6 w 37"/>
                    <a:gd name="T61" fmla="*/ 21 h 30"/>
                    <a:gd name="T62" fmla="*/ 9 w 37"/>
                    <a:gd name="T63" fmla="*/ 24 h 30"/>
                    <a:gd name="T64" fmla="*/ 11 w 37"/>
                    <a:gd name="T65" fmla="*/ 25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
                    <a:gd name="T100" fmla="*/ 0 h 30"/>
                    <a:gd name="T101" fmla="*/ 37 w 37"/>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 h="30">
                      <a:moveTo>
                        <a:pt x="11" y="25"/>
                      </a:moveTo>
                      <a:lnTo>
                        <a:pt x="13" y="26"/>
                      </a:lnTo>
                      <a:lnTo>
                        <a:pt x="14" y="27"/>
                      </a:lnTo>
                      <a:lnTo>
                        <a:pt x="16" y="28"/>
                      </a:lnTo>
                      <a:lnTo>
                        <a:pt x="18" y="29"/>
                      </a:lnTo>
                      <a:lnTo>
                        <a:pt x="19" y="29"/>
                      </a:lnTo>
                      <a:lnTo>
                        <a:pt x="21" y="30"/>
                      </a:lnTo>
                      <a:lnTo>
                        <a:pt x="23" y="30"/>
                      </a:lnTo>
                      <a:lnTo>
                        <a:pt x="25" y="30"/>
                      </a:lnTo>
                      <a:lnTo>
                        <a:pt x="26" y="30"/>
                      </a:lnTo>
                      <a:lnTo>
                        <a:pt x="28" y="30"/>
                      </a:lnTo>
                      <a:lnTo>
                        <a:pt x="29" y="30"/>
                      </a:lnTo>
                      <a:lnTo>
                        <a:pt x="31" y="29"/>
                      </a:lnTo>
                      <a:lnTo>
                        <a:pt x="32" y="29"/>
                      </a:lnTo>
                      <a:lnTo>
                        <a:pt x="33" y="28"/>
                      </a:lnTo>
                      <a:lnTo>
                        <a:pt x="34" y="28"/>
                      </a:lnTo>
                      <a:lnTo>
                        <a:pt x="35" y="27"/>
                      </a:lnTo>
                      <a:lnTo>
                        <a:pt x="36" y="25"/>
                      </a:lnTo>
                      <a:lnTo>
                        <a:pt x="37" y="24"/>
                      </a:lnTo>
                      <a:lnTo>
                        <a:pt x="37" y="23"/>
                      </a:lnTo>
                      <a:lnTo>
                        <a:pt x="37" y="22"/>
                      </a:lnTo>
                      <a:lnTo>
                        <a:pt x="37" y="20"/>
                      </a:lnTo>
                      <a:lnTo>
                        <a:pt x="37" y="19"/>
                      </a:lnTo>
                      <a:lnTo>
                        <a:pt x="37" y="18"/>
                      </a:lnTo>
                      <a:lnTo>
                        <a:pt x="36" y="16"/>
                      </a:lnTo>
                      <a:lnTo>
                        <a:pt x="35" y="15"/>
                      </a:lnTo>
                      <a:lnTo>
                        <a:pt x="35" y="13"/>
                      </a:lnTo>
                      <a:lnTo>
                        <a:pt x="34" y="12"/>
                      </a:lnTo>
                      <a:lnTo>
                        <a:pt x="33" y="11"/>
                      </a:lnTo>
                      <a:lnTo>
                        <a:pt x="31" y="9"/>
                      </a:lnTo>
                      <a:lnTo>
                        <a:pt x="30" y="8"/>
                      </a:lnTo>
                      <a:lnTo>
                        <a:pt x="29" y="6"/>
                      </a:lnTo>
                      <a:lnTo>
                        <a:pt x="27" y="5"/>
                      </a:lnTo>
                      <a:lnTo>
                        <a:pt x="25" y="4"/>
                      </a:lnTo>
                      <a:lnTo>
                        <a:pt x="23" y="3"/>
                      </a:lnTo>
                      <a:lnTo>
                        <a:pt x="21" y="2"/>
                      </a:lnTo>
                      <a:lnTo>
                        <a:pt x="19" y="2"/>
                      </a:lnTo>
                      <a:lnTo>
                        <a:pt x="18" y="1"/>
                      </a:lnTo>
                      <a:lnTo>
                        <a:pt x="16" y="0"/>
                      </a:lnTo>
                      <a:lnTo>
                        <a:pt x="14" y="0"/>
                      </a:lnTo>
                      <a:lnTo>
                        <a:pt x="13" y="0"/>
                      </a:lnTo>
                      <a:lnTo>
                        <a:pt x="11" y="0"/>
                      </a:lnTo>
                      <a:lnTo>
                        <a:pt x="9" y="0"/>
                      </a:lnTo>
                      <a:lnTo>
                        <a:pt x="8" y="0"/>
                      </a:lnTo>
                      <a:lnTo>
                        <a:pt x="6" y="1"/>
                      </a:lnTo>
                      <a:lnTo>
                        <a:pt x="5" y="1"/>
                      </a:lnTo>
                      <a:lnTo>
                        <a:pt x="4" y="2"/>
                      </a:lnTo>
                      <a:lnTo>
                        <a:pt x="3" y="2"/>
                      </a:lnTo>
                      <a:lnTo>
                        <a:pt x="2" y="4"/>
                      </a:lnTo>
                      <a:lnTo>
                        <a:pt x="1" y="5"/>
                      </a:lnTo>
                      <a:lnTo>
                        <a:pt x="1" y="6"/>
                      </a:lnTo>
                      <a:lnTo>
                        <a:pt x="0" y="7"/>
                      </a:lnTo>
                      <a:lnTo>
                        <a:pt x="0" y="8"/>
                      </a:lnTo>
                      <a:lnTo>
                        <a:pt x="0" y="10"/>
                      </a:lnTo>
                      <a:lnTo>
                        <a:pt x="0" y="11"/>
                      </a:lnTo>
                      <a:lnTo>
                        <a:pt x="1" y="13"/>
                      </a:lnTo>
                      <a:lnTo>
                        <a:pt x="1" y="14"/>
                      </a:lnTo>
                      <a:lnTo>
                        <a:pt x="2" y="16"/>
                      </a:lnTo>
                      <a:lnTo>
                        <a:pt x="3" y="17"/>
                      </a:lnTo>
                      <a:lnTo>
                        <a:pt x="3" y="18"/>
                      </a:lnTo>
                      <a:lnTo>
                        <a:pt x="5" y="20"/>
                      </a:lnTo>
                      <a:lnTo>
                        <a:pt x="6" y="21"/>
                      </a:lnTo>
                      <a:lnTo>
                        <a:pt x="8" y="22"/>
                      </a:lnTo>
                      <a:lnTo>
                        <a:pt x="9" y="24"/>
                      </a:lnTo>
                      <a:lnTo>
                        <a:pt x="11" y="2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5" name="Freeform 522"/>
                <p:cNvSpPr>
                  <a:spLocks/>
                </p:cNvSpPr>
                <p:nvPr/>
              </p:nvSpPr>
              <p:spPr bwMode="auto">
                <a:xfrm>
                  <a:off x="4611" y="2358"/>
                  <a:ext cx="50" cy="60"/>
                </a:xfrm>
                <a:custGeom>
                  <a:avLst/>
                  <a:gdLst>
                    <a:gd name="T0" fmla="*/ 18 w 50"/>
                    <a:gd name="T1" fmla="*/ 3 h 60"/>
                    <a:gd name="T2" fmla="*/ 22 w 50"/>
                    <a:gd name="T3" fmla="*/ 7 h 60"/>
                    <a:gd name="T4" fmla="*/ 25 w 50"/>
                    <a:gd name="T5" fmla="*/ 9 h 60"/>
                    <a:gd name="T6" fmla="*/ 28 w 50"/>
                    <a:gd name="T7" fmla="*/ 11 h 60"/>
                    <a:gd name="T8" fmla="*/ 31 w 50"/>
                    <a:gd name="T9" fmla="*/ 14 h 60"/>
                    <a:gd name="T10" fmla="*/ 34 w 50"/>
                    <a:gd name="T11" fmla="*/ 18 h 60"/>
                    <a:gd name="T12" fmla="*/ 38 w 50"/>
                    <a:gd name="T13" fmla="*/ 23 h 60"/>
                    <a:gd name="T14" fmla="*/ 40 w 50"/>
                    <a:gd name="T15" fmla="*/ 26 h 60"/>
                    <a:gd name="T16" fmla="*/ 41 w 50"/>
                    <a:gd name="T17" fmla="*/ 30 h 60"/>
                    <a:gd name="T18" fmla="*/ 38 w 50"/>
                    <a:gd name="T19" fmla="*/ 35 h 60"/>
                    <a:gd name="T20" fmla="*/ 36 w 50"/>
                    <a:gd name="T21" fmla="*/ 38 h 60"/>
                    <a:gd name="T22" fmla="*/ 37 w 50"/>
                    <a:gd name="T23" fmla="*/ 42 h 60"/>
                    <a:gd name="T24" fmla="*/ 38 w 50"/>
                    <a:gd name="T25" fmla="*/ 45 h 60"/>
                    <a:gd name="T26" fmla="*/ 40 w 50"/>
                    <a:gd name="T27" fmla="*/ 48 h 60"/>
                    <a:gd name="T28" fmla="*/ 40 w 50"/>
                    <a:gd name="T29" fmla="*/ 50 h 60"/>
                    <a:gd name="T30" fmla="*/ 38 w 50"/>
                    <a:gd name="T31" fmla="*/ 52 h 60"/>
                    <a:gd name="T32" fmla="*/ 33 w 50"/>
                    <a:gd name="T33" fmla="*/ 53 h 60"/>
                    <a:gd name="T34" fmla="*/ 28 w 50"/>
                    <a:gd name="T35" fmla="*/ 54 h 60"/>
                    <a:gd name="T36" fmla="*/ 24 w 50"/>
                    <a:gd name="T37" fmla="*/ 54 h 60"/>
                    <a:gd name="T38" fmla="*/ 21 w 50"/>
                    <a:gd name="T39" fmla="*/ 54 h 60"/>
                    <a:gd name="T40" fmla="*/ 15 w 50"/>
                    <a:gd name="T41" fmla="*/ 53 h 60"/>
                    <a:gd name="T42" fmla="*/ 10 w 50"/>
                    <a:gd name="T43" fmla="*/ 53 h 60"/>
                    <a:gd name="T44" fmla="*/ 6 w 50"/>
                    <a:gd name="T45" fmla="*/ 52 h 60"/>
                    <a:gd name="T46" fmla="*/ 3 w 50"/>
                    <a:gd name="T47" fmla="*/ 52 h 60"/>
                    <a:gd name="T48" fmla="*/ 2 w 50"/>
                    <a:gd name="T49" fmla="*/ 54 h 60"/>
                    <a:gd name="T50" fmla="*/ 5 w 50"/>
                    <a:gd name="T51" fmla="*/ 55 h 60"/>
                    <a:gd name="T52" fmla="*/ 10 w 50"/>
                    <a:gd name="T53" fmla="*/ 57 h 60"/>
                    <a:gd name="T54" fmla="*/ 14 w 50"/>
                    <a:gd name="T55" fmla="*/ 58 h 60"/>
                    <a:gd name="T56" fmla="*/ 17 w 50"/>
                    <a:gd name="T57" fmla="*/ 59 h 60"/>
                    <a:gd name="T58" fmla="*/ 20 w 50"/>
                    <a:gd name="T59" fmla="*/ 60 h 60"/>
                    <a:gd name="T60" fmla="*/ 24 w 50"/>
                    <a:gd name="T61" fmla="*/ 60 h 60"/>
                    <a:gd name="T62" fmla="*/ 27 w 50"/>
                    <a:gd name="T63" fmla="*/ 60 h 60"/>
                    <a:gd name="T64" fmla="*/ 30 w 50"/>
                    <a:gd name="T65" fmla="*/ 60 h 60"/>
                    <a:gd name="T66" fmla="*/ 33 w 50"/>
                    <a:gd name="T67" fmla="*/ 60 h 60"/>
                    <a:gd name="T68" fmla="*/ 36 w 50"/>
                    <a:gd name="T69" fmla="*/ 59 h 60"/>
                    <a:gd name="T70" fmla="*/ 40 w 50"/>
                    <a:gd name="T71" fmla="*/ 57 h 60"/>
                    <a:gd name="T72" fmla="*/ 45 w 50"/>
                    <a:gd name="T73" fmla="*/ 54 h 60"/>
                    <a:gd name="T74" fmla="*/ 47 w 50"/>
                    <a:gd name="T75" fmla="*/ 48 h 60"/>
                    <a:gd name="T76" fmla="*/ 49 w 50"/>
                    <a:gd name="T77" fmla="*/ 45 h 60"/>
                    <a:gd name="T78" fmla="*/ 50 w 50"/>
                    <a:gd name="T79" fmla="*/ 40 h 60"/>
                    <a:gd name="T80" fmla="*/ 50 w 50"/>
                    <a:gd name="T81" fmla="*/ 37 h 60"/>
                    <a:gd name="T82" fmla="*/ 49 w 50"/>
                    <a:gd name="T83" fmla="*/ 33 h 60"/>
                    <a:gd name="T84" fmla="*/ 48 w 50"/>
                    <a:gd name="T85" fmla="*/ 29 h 60"/>
                    <a:gd name="T86" fmla="*/ 47 w 50"/>
                    <a:gd name="T87" fmla="*/ 26 h 60"/>
                    <a:gd name="T88" fmla="*/ 45 w 50"/>
                    <a:gd name="T89" fmla="*/ 23 h 60"/>
                    <a:gd name="T90" fmla="*/ 42 w 50"/>
                    <a:gd name="T91" fmla="*/ 19 h 60"/>
                    <a:gd name="T92" fmla="*/ 38 w 50"/>
                    <a:gd name="T93" fmla="*/ 14 h 60"/>
                    <a:gd name="T94" fmla="*/ 33 w 50"/>
                    <a:gd name="T95" fmla="*/ 11 h 60"/>
                    <a:gd name="T96" fmla="*/ 30 w 50"/>
                    <a:gd name="T97" fmla="*/ 8 h 60"/>
                    <a:gd name="T98" fmla="*/ 25 w 50"/>
                    <a:gd name="T99" fmla="*/ 5 h 60"/>
                    <a:gd name="T100" fmla="*/ 20 w 50"/>
                    <a:gd name="T101" fmla="*/ 3 h 60"/>
                    <a:gd name="T102" fmla="*/ 16 w 50"/>
                    <a:gd name="T103" fmla="*/ 1 h 60"/>
                    <a:gd name="T104" fmla="*/ 14 w 50"/>
                    <a:gd name="T105" fmla="*/ 0 h 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
                    <a:gd name="T160" fmla="*/ 0 h 60"/>
                    <a:gd name="T161" fmla="*/ 50 w 50"/>
                    <a:gd name="T162" fmla="*/ 60 h 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 h="60">
                      <a:moveTo>
                        <a:pt x="16" y="2"/>
                      </a:moveTo>
                      <a:lnTo>
                        <a:pt x="17" y="3"/>
                      </a:lnTo>
                      <a:lnTo>
                        <a:pt x="18" y="3"/>
                      </a:lnTo>
                      <a:lnTo>
                        <a:pt x="19" y="5"/>
                      </a:lnTo>
                      <a:lnTo>
                        <a:pt x="20" y="5"/>
                      </a:lnTo>
                      <a:lnTo>
                        <a:pt x="22" y="7"/>
                      </a:lnTo>
                      <a:lnTo>
                        <a:pt x="23" y="7"/>
                      </a:lnTo>
                      <a:lnTo>
                        <a:pt x="24" y="8"/>
                      </a:lnTo>
                      <a:lnTo>
                        <a:pt x="25" y="9"/>
                      </a:lnTo>
                      <a:lnTo>
                        <a:pt x="26" y="10"/>
                      </a:lnTo>
                      <a:lnTo>
                        <a:pt x="27" y="11"/>
                      </a:lnTo>
                      <a:lnTo>
                        <a:pt x="28" y="11"/>
                      </a:lnTo>
                      <a:lnTo>
                        <a:pt x="29" y="12"/>
                      </a:lnTo>
                      <a:lnTo>
                        <a:pt x="29" y="14"/>
                      </a:lnTo>
                      <a:lnTo>
                        <a:pt x="31" y="14"/>
                      </a:lnTo>
                      <a:lnTo>
                        <a:pt x="32" y="16"/>
                      </a:lnTo>
                      <a:lnTo>
                        <a:pt x="33" y="17"/>
                      </a:lnTo>
                      <a:lnTo>
                        <a:pt x="34" y="18"/>
                      </a:lnTo>
                      <a:lnTo>
                        <a:pt x="35" y="19"/>
                      </a:lnTo>
                      <a:lnTo>
                        <a:pt x="37" y="22"/>
                      </a:lnTo>
                      <a:lnTo>
                        <a:pt x="38" y="23"/>
                      </a:lnTo>
                      <a:lnTo>
                        <a:pt x="38" y="24"/>
                      </a:lnTo>
                      <a:lnTo>
                        <a:pt x="39" y="25"/>
                      </a:lnTo>
                      <a:lnTo>
                        <a:pt x="40" y="26"/>
                      </a:lnTo>
                      <a:lnTo>
                        <a:pt x="41" y="28"/>
                      </a:lnTo>
                      <a:lnTo>
                        <a:pt x="41" y="29"/>
                      </a:lnTo>
                      <a:lnTo>
                        <a:pt x="41" y="30"/>
                      </a:lnTo>
                      <a:lnTo>
                        <a:pt x="41" y="32"/>
                      </a:lnTo>
                      <a:lnTo>
                        <a:pt x="40" y="34"/>
                      </a:lnTo>
                      <a:lnTo>
                        <a:pt x="38" y="35"/>
                      </a:lnTo>
                      <a:lnTo>
                        <a:pt x="38" y="36"/>
                      </a:lnTo>
                      <a:lnTo>
                        <a:pt x="37" y="37"/>
                      </a:lnTo>
                      <a:lnTo>
                        <a:pt x="36" y="38"/>
                      </a:lnTo>
                      <a:lnTo>
                        <a:pt x="36" y="39"/>
                      </a:lnTo>
                      <a:lnTo>
                        <a:pt x="36" y="40"/>
                      </a:lnTo>
                      <a:lnTo>
                        <a:pt x="37" y="42"/>
                      </a:lnTo>
                      <a:lnTo>
                        <a:pt x="37" y="43"/>
                      </a:lnTo>
                      <a:lnTo>
                        <a:pt x="38" y="43"/>
                      </a:lnTo>
                      <a:lnTo>
                        <a:pt x="38" y="45"/>
                      </a:lnTo>
                      <a:lnTo>
                        <a:pt x="39" y="46"/>
                      </a:lnTo>
                      <a:lnTo>
                        <a:pt x="40" y="47"/>
                      </a:lnTo>
                      <a:lnTo>
                        <a:pt x="40" y="48"/>
                      </a:lnTo>
                      <a:lnTo>
                        <a:pt x="40" y="50"/>
                      </a:lnTo>
                      <a:lnTo>
                        <a:pt x="39" y="51"/>
                      </a:lnTo>
                      <a:lnTo>
                        <a:pt x="38" y="51"/>
                      </a:lnTo>
                      <a:lnTo>
                        <a:pt x="38" y="52"/>
                      </a:lnTo>
                      <a:lnTo>
                        <a:pt x="36" y="52"/>
                      </a:lnTo>
                      <a:lnTo>
                        <a:pt x="35" y="53"/>
                      </a:lnTo>
                      <a:lnTo>
                        <a:pt x="33" y="53"/>
                      </a:lnTo>
                      <a:lnTo>
                        <a:pt x="32" y="53"/>
                      </a:lnTo>
                      <a:lnTo>
                        <a:pt x="30" y="53"/>
                      </a:lnTo>
                      <a:lnTo>
                        <a:pt x="28" y="54"/>
                      </a:lnTo>
                      <a:lnTo>
                        <a:pt x="26" y="54"/>
                      </a:lnTo>
                      <a:lnTo>
                        <a:pt x="25" y="54"/>
                      </a:lnTo>
                      <a:lnTo>
                        <a:pt x="24" y="54"/>
                      </a:lnTo>
                      <a:lnTo>
                        <a:pt x="23" y="54"/>
                      </a:lnTo>
                      <a:lnTo>
                        <a:pt x="22" y="54"/>
                      </a:lnTo>
                      <a:lnTo>
                        <a:pt x="21" y="54"/>
                      </a:lnTo>
                      <a:lnTo>
                        <a:pt x="19" y="53"/>
                      </a:lnTo>
                      <a:lnTo>
                        <a:pt x="17" y="53"/>
                      </a:lnTo>
                      <a:lnTo>
                        <a:pt x="15" y="53"/>
                      </a:lnTo>
                      <a:lnTo>
                        <a:pt x="13" y="53"/>
                      </a:lnTo>
                      <a:lnTo>
                        <a:pt x="12" y="53"/>
                      </a:lnTo>
                      <a:lnTo>
                        <a:pt x="10" y="53"/>
                      </a:lnTo>
                      <a:lnTo>
                        <a:pt x="9" y="53"/>
                      </a:lnTo>
                      <a:lnTo>
                        <a:pt x="7" y="52"/>
                      </a:lnTo>
                      <a:lnTo>
                        <a:pt x="6" y="52"/>
                      </a:lnTo>
                      <a:lnTo>
                        <a:pt x="5" y="52"/>
                      </a:lnTo>
                      <a:lnTo>
                        <a:pt x="4" y="52"/>
                      </a:lnTo>
                      <a:lnTo>
                        <a:pt x="3" y="52"/>
                      </a:lnTo>
                      <a:lnTo>
                        <a:pt x="0" y="53"/>
                      </a:lnTo>
                      <a:lnTo>
                        <a:pt x="2" y="54"/>
                      </a:lnTo>
                      <a:lnTo>
                        <a:pt x="4" y="54"/>
                      </a:lnTo>
                      <a:lnTo>
                        <a:pt x="5" y="55"/>
                      </a:lnTo>
                      <a:lnTo>
                        <a:pt x="7" y="56"/>
                      </a:lnTo>
                      <a:lnTo>
                        <a:pt x="8" y="57"/>
                      </a:lnTo>
                      <a:lnTo>
                        <a:pt x="10" y="57"/>
                      </a:lnTo>
                      <a:lnTo>
                        <a:pt x="12" y="57"/>
                      </a:lnTo>
                      <a:lnTo>
                        <a:pt x="13" y="58"/>
                      </a:lnTo>
                      <a:lnTo>
                        <a:pt x="14" y="58"/>
                      </a:lnTo>
                      <a:lnTo>
                        <a:pt x="15" y="59"/>
                      </a:lnTo>
                      <a:lnTo>
                        <a:pt x="16" y="59"/>
                      </a:lnTo>
                      <a:lnTo>
                        <a:pt x="17" y="59"/>
                      </a:lnTo>
                      <a:lnTo>
                        <a:pt x="18" y="59"/>
                      </a:lnTo>
                      <a:lnTo>
                        <a:pt x="20" y="59"/>
                      </a:lnTo>
                      <a:lnTo>
                        <a:pt x="20" y="60"/>
                      </a:lnTo>
                      <a:lnTo>
                        <a:pt x="22" y="60"/>
                      </a:lnTo>
                      <a:lnTo>
                        <a:pt x="23" y="60"/>
                      </a:lnTo>
                      <a:lnTo>
                        <a:pt x="24" y="60"/>
                      </a:lnTo>
                      <a:lnTo>
                        <a:pt x="25" y="60"/>
                      </a:lnTo>
                      <a:lnTo>
                        <a:pt x="26" y="60"/>
                      </a:lnTo>
                      <a:lnTo>
                        <a:pt x="27" y="60"/>
                      </a:lnTo>
                      <a:lnTo>
                        <a:pt x="28" y="60"/>
                      </a:lnTo>
                      <a:lnTo>
                        <a:pt x="29" y="60"/>
                      </a:lnTo>
                      <a:lnTo>
                        <a:pt x="30" y="60"/>
                      </a:lnTo>
                      <a:lnTo>
                        <a:pt x="31" y="60"/>
                      </a:lnTo>
                      <a:lnTo>
                        <a:pt x="32" y="60"/>
                      </a:lnTo>
                      <a:lnTo>
                        <a:pt x="33" y="60"/>
                      </a:lnTo>
                      <a:lnTo>
                        <a:pt x="34" y="60"/>
                      </a:lnTo>
                      <a:lnTo>
                        <a:pt x="35" y="59"/>
                      </a:lnTo>
                      <a:lnTo>
                        <a:pt x="36" y="59"/>
                      </a:lnTo>
                      <a:lnTo>
                        <a:pt x="37" y="59"/>
                      </a:lnTo>
                      <a:lnTo>
                        <a:pt x="38" y="58"/>
                      </a:lnTo>
                      <a:lnTo>
                        <a:pt x="40" y="57"/>
                      </a:lnTo>
                      <a:lnTo>
                        <a:pt x="42" y="56"/>
                      </a:lnTo>
                      <a:lnTo>
                        <a:pt x="43" y="55"/>
                      </a:lnTo>
                      <a:lnTo>
                        <a:pt x="45" y="54"/>
                      </a:lnTo>
                      <a:lnTo>
                        <a:pt x="46" y="51"/>
                      </a:lnTo>
                      <a:lnTo>
                        <a:pt x="47" y="50"/>
                      </a:lnTo>
                      <a:lnTo>
                        <a:pt x="47" y="48"/>
                      </a:lnTo>
                      <a:lnTo>
                        <a:pt x="48" y="47"/>
                      </a:lnTo>
                      <a:lnTo>
                        <a:pt x="49" y="46"/>
                      </a:lnTo>
                      <a:lnTo>
                        <a:pt x="49" y="45"/>
                      </a:lnTo>
                      <a:lnTo>
                        <a:pt x="49" y="43"/>
                      </a:lnTo>
                      <a:lnTo>
                        <a:pt x="49" y="42"/>
                      </a:lnTo>
                      <a:lnTo>
                        <a:pt x="50" y="40"/>
                      </a:lnTo>
                      <a:lnTo>
                        <a:pt x="50" y="39"/>
                      </a:lnTo>
                      <a:lnTo>
                        <a:pt x="50" y="38"/>
                      </a:lnTo>
                      <a:lnTo>
                        <a:pt x="50" y="37"/>
                      </a:lnTo>
                      <a:lnTo>
                        <a:pt x="49" y="35"/>
                      </a:lnTo>
                      <a:lnTo>
                        <a:pt x="49" y="34"/>
                      </a:lnTo>
                      <a:lnTo>
                        <a:pt x="49" y="33"/>
                      </a:lnTo>
                      <a:lnTo>
                        <a:pt x="49" y="32"/>
                      </a:lnTo>
                      <a:lnTo>
                        <a:pt x="48" y="31"/>
                      </a:lnTo>
                      <a:lnTo>
                        <a:pt x="48" y="29"/>
                      </a:lnTo>
                      <a:lnTo>
                        <a:pt x="48" y="28"/>
                      </a:lnTo>
                      <a:lnTo>
                        <a:pt x="47" y="27"/>
                      </a:lnTo>
                      <a:lnTo>
                        <a:pt x="47" y="26"/>
                      </a:lnTo>
                      <a:lnTo>
                        <a:pt x="46" y="25"/>
                      </a:lnTo>
                      <a:lnTo>
                        <a:pt x="46" y="24"/>
                      </a:lnTo>
                      <a:lnTo>
                        <a:pt x="45" y="23"/>
                      </a:lnTo>
                      <a:lnTo>
                        <a:pt x="44" y="22"/>
                      </a:lnTo>
                      <a:lnTo>
                        <a:pt x="44" y="21"/>
                      </a:lnTo>
                      <a:lnTo>
                        <a:pt x="42" y="19"/>
                      </a:lnTo>
                      <a:lnTo>
                        <a:pt x="41" y="17"/>
                      </a:lnTo>
                      <a:lnTo>
                        <a:pt x="39" y="16"/>
                      </a:lnTo>
                      <a:lnTo>
                        <a:pt x="38" y="14"/>
                      </a:lnTo>
                      <a:lnTo>
                        <a:pt x="36" y="12"/>
                      </a:lnTo>
                      <a:lnTo>
                        <a:pt x="34" y="11"/>
                      </a:lnTo>
                      <a:lnTo>
                        <a:pt x="33" y="11"/>
                      </a:lnTo>
                      <a:lnTo>
                        <a:pt x="32" y="10"/>
                      </a:lnTo>
                      <a:lnTo>
                        <a:pt x="31" y="9"/>
                      </a:lnTo>
                      <a:lnTo>
                        <a:pt x="30" y="8"/>
                      </a:lnTo>
                      <a:lnTo>
                        <a:pt x="28" y="7"/>
                      </a:lnTo>
                      <a:lnTo>
                        <a:pt x="27" y="6"/>
                      </a:lnTo>
                      <a:lnTo>
                        <a:pt x="25" y="5"/>
                      </a:lnTo>
                      <a:lnTo>
                        <a:pt x="23" y="5"/>
                      </a:lnTo>
                      <a:lnTo>
                        <a:pt x="22" y="3"/>
                      </a:lnTo>
                      <a:lnTo>
                        <a:pt x="20" y="3"/>
                      </a:lnTo>
                      <a:lnTo>
                        <a:pt x="19" y="2"/>
                      </a:lnTo>
                      <a:lnTo>
                        <a:pt x="18" y="2"/>
                      </a:lnTo>
                      <a:lnTo>
                        <a:pt x="16" y="1"/>
                      </a:lnTo>
                      <a:lnTo>
                        <a:pt x="14" y="0"/>
                      </a:lnTo>
                      <a:lnTo>
                        <a:pt x="16"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6" name="Freeform 523"/>
                <p:cNvSpPr>
                  <a:spLocks/>
                </p:cNvSpPr>
                <p:nvPr/>
              </p:nvSpPr>
              <p:spPr bwMode="auto">
                <a:xfrm>
                  <a:off x="4568" y="2365"/>
                  <a:ext cx="122" cy="87"/>
                </a:xfrm>
                <a:custGeom>
                  <a:avLst/>
                  <a:gdLst>
                    <a:gd name="T0" fmla="*/ 2 w 122"/>
                    <a:gd name="T1" fmla="*/ 28 h 87"/>
                    <a:gd name="T2" fmla="*/ 9 w 122"/>
                    <a:gd name="T3" fmla="*/ 30 h 87"/>
                    <a:gd name="T4" fmla="*/ 17 w 122"/>
                    <a:gd name="T5" fmla="*/ 36 h 87"/>
                    <a:gd name="T6" fmla="*/ 21 w 122"/>
                    <a:gd name="T7" fmla="*/ 43 h 87"/>
                    <a:gd name="T8" fmla="*/ 25 w 122"/>
                    <a:gd name="T9" fmla="*/ 51 h 87"/>
                    <a:gd name="T10" fmla="*/ 29 w 122"/>
                    <a:gd name="T11" fmla="*/ 59 h 87"/>
                    <a:gd name="T12" fmla="*/ 34 w 122"/>
                    <a:gd name="T13" fmla="*/ 67 h 87"/>
                    <a:gd name="T14" fmla="*/ 40 w 122"/>
                    <a:gd name="T15" fmla="*/ 73 h 87"/>
                    <a:gd name="T16" fmla="*/ 47 w 122"/>
                    <a:gd name="T17" fmla="*/ 78 h 87"/>
                    <a:gd name="T18" fmla="*/ 52 w 122"/>
                    <a:gd name="T19" fmla="*/ 80 h 87"/>
                    <a:gd name="T20" fmla="*/ 58 w 122"/>
                    <a:gd name="T21" fmla="*/ 82 h 87"/>
                    <a:gd name="T22" fmla="*/ 64 w 122"/>
                    <a:gd name="T23" fmla="*/ 82 h 87"/>
                    <a:gd name="T24" fmla="*/ 70 w 122"/>
                    <a:gd name="T25" fmla="*/ 81 h 87"/>
                    <a:gd name="T26" fmla="*/ 75 w 122"/>
                    <a:gd name="T27" fmla="*/ 80 h 87"/>
                    <a:gd name="T28" fmla="*/ 84 w 122"/>
                    <a:gd name="T29" fmla="*/ 77 h 87"/>
                    <a:gd name="T30" fmla="*/ 91 w 122"/>
                    <a:gd name="T31" fmla="*/ 72 h 87"/>
                    <a:gd name="T32" fmla="*/ 96 w 122"/>
                    <a:gd name="T33" fmla="*/ 65 h 87"/>
                    <a:gd name="T34" fmla="*/ 98 w 122"/>
                    <a:gd name="T35" fmla="*/ 57 h 87"/>
                    <a:gd name="T36" fmla="*/ 97 w 122"/>
                    <a:gd name="T37" fmla="*/ 50 h 87"/>
                    <a:gd name="T38" fmla="*/ 96 w 122"/>
                    <a:gd name="T39" fmla="*/ 43 h 87"/>
                    <a:gd name="T40" fmla="*/ 99 w 122"/>
                    <a:gd name="T41" fmla="*/ 38 h 87"/>
                    <a:gd name="T42" fmla="*/ 104 w 122"/>
                    <a:gd name="T43" fmla="*/ 35 h 87"/>
                    <a:gd name="T44" fmla="*/ 110 w 122"/>
                    <a:gd name="T45" fmla="*/ 32 h 87"/>
                    <a:gd name="T46" fmla="*/ 116 w 122"/>
                    <a:gd name="T47" fmla="*/ 27 h 87"/>
                    <a:gd name="T48" fmla="*/ 119 w 122"/>
                    <a:gd name="T49" fmla="*/ 21 h 87"/>
                    <a:gd name="T50" fmla="*/ 118 w 122"/>
                    <a:gd name="T51" fmla="*/ 15 h 87"/>
                    <a:gd name="T52" fmla="*/ 116 w 122"/>
                    <a:gd name="T53" fmla="*/ 8 h 87"/>
                    <a:gd name="T54" fmla="*/ 112 w 122"/>
                    <a:gd name="T55" fmla="*/ 1 h 87"/>
                    <a:gd name="T56" fmla="*/ 113 w 122"/>
                    <a:gd name="T57" fmla="*/ 0 h 87"/>
                    <a:gd name="T58" fmla="*/ 119 w 122"/>
                    <a:gd name="T59" fmla="*/ 7 h 87"/>
                    <a:gd name="T60" fmla="*/ 121 w 122"/>
                    <a:gd name="T61" fmla="*/ 13 h 87"/>
                    <a:gd name="T62" fmla="*/ 122 w 122"/>
                    <a:gd name="T63" fmla="*/ 21 h 87"/>
                    <a:gd name="T64" fmla="*/ 121 w 122"/>
                    <a:gd name="T65" fmla="*/ 27 h 87"/>
                    <a:gd name="T66" fmla="*/ 120 w 122"/>
                    <a:gd name="T67" fmla="*/ 33 h 87"/>
                    <a:gd name="T68" fmla="*/ 118 w 122"/>
                    <a:gd name="T69" fmla="*/ 39 h 87"/>
                    <a:gd name="T70" fmla="*/ 108 w 122"/>
                    <a:gd name="T71" fmla="*/ 58 h 87"/>
                    <a:gd name="T72" fmla="*/ 108 w 122"/>
                    <a:gd name="T73" fmla="*/ 61 h 87"/>
                    <a:gd name="T74" fmla="*/ 107 w 122"/>
                    <a:gd name="T75" fmla="*/ 68 h 87"/>
                    <a:gd name="T76" fmla="*/ 103 w 122"/>
                    <a:gd name="T77" fmla="*/ 75 h 87"/>
                    <a:gd name="T78" fmla="*/ 95 w 122"/>
                    <a:gd name="T79" fmla="*/ 82 h 87"/>
                    <a:gd name="T80" fmla="*/ 90 w 122"/>
                    <a:gd name="T81" fmla="*/ 84 h 87"/>
                    <a:gd name="T82" fmla="*/ 84 w 122"/>
                    <a:gd name="T83" fmla="*/ 86 h 87"/>
                    <a:gd name="T84" fmla="*/ 76 w 122"/>
                    <a:gd name="T85" fmla="*/ 87 h 87"/>
                    <a:gd name="T86" fmla="*/ 66 w 122"/>
                    <a:gd name="T87" fmla="*/ 87 h 87"/>
                    <a:gd name="T88" fmla="*/ 56 w 122"/>
                    <a:gd name="T89" fmla="*/ 86 h 87"/>
                    <a:gd name="T90" fmla="*/ 47 w 122"/>
                    <a:gd name="T91" fmla="*/ 84 h 87"/>
                    <a:gd name="T92" fmla="*/ 40 w 122"/>
                    <a:gd name="T93" fmla="*/ 82 h 87"/>
                    <a:gd name="T94" fmla="*/ 33 w 122"/>
                    <a:gd name="T95" fmla="*/ 78 h 87"/>
                    <a:gd name="T96" fmla="*/ 28 w 122"/>
                    <a:gd name="T97" fmla="*/ 75 h 87"/>
                    <a:gd name="T98" fmla="*/ 22 w 122"/>
                    <a:gd name="T99" fmla="*/ 70 h 87"/>
                    <a:gd name="T100" fmla="*/ 15 w 122"/>
                    <a:gd name="T101" fmla="*/ 62 h 87"/>
                    <a:gd name="T102" fmla="*/ 12 w 122"/>
                    <a:gd name="T103" fmla="*/ 56 h 87"/>
                    <a:gd name="T104" fmla="*/ 5 w 122"/>
                    <a:gd name="T105" fmla="*/ 35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
                    <a:gd name="T160" fmla="*/ 0 h 87"/>
                    <a:gd name="T161" fmla="*/ 122 w 122"/>
                    <a:gd name="T162" fmla="*/ 87 h 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 h="87">
                      <a:moveTo>
                        <a:pt x="0" y="30"/>
                      </a:moveTo>
                      <a:lnTo>
                        <a:pt x="0" y="29"/>
                      </a:lnTo>
                      <a:lnTo>
                        <a:pt x="1" y="29"/>
                      </a:lnTo>
                      <a:lnTo>
                        <a:pt x="2" y="29"/>
                      </a:lnTo>
                      <a:lnTo>
                        <a:pt x="2" y="28"/>
                      </a:lnTo>
                      <a:lnTo>
                        <a:pt x="4" y="28"/>
                      </a:lnTo>
                      <a:lnTo>
                        <a:pt x="5" y="29"/>
                      </a:lnTo>
                      <a:lnTo>
                        <a:pt x="6" y="29"/>
                      </a:lnTo>
                      <a:lnTo>
                        <a:pt x="7" y="30"/>
                      </a:lnTo>
                      <a:lnTo>
                        <a:pt x="9" y="30"/>
                      </a:lnTo>
                      <a:lnTo>
                        <a:pt x="11" y="31"/>
                      </a:lnTo>
                      <a:lnTo>
                        <a:pt x="12" y="33"/>
                      </a:lnTo>
                      <a:lnTo>
                        <a:pt x="14" y="34"/>
                      </a:lnTo>
                      <a:lnTo>
                        <a:pt x="15" y="35"/>
                      </a:lnTo>
                      <a:lnTo>
                        <a:pt x="17" y="36"/>
                      </a:lnTo>
                      <a:lnTo>
                        <a:pt x="17" y="38"/>
                      </a:lnTo>
                      <a:lnTo>
                        <a:pt x="19" y="39"/>
                      </a:lnTo>
                      <a:lnTo>
                        <a:pt x="19" y="40"/>
                      </a:lnTo>
                      <a:lnTo>
                        <a:pt x="20" y="41"/>
                      </a:lnTo>
                      <a:lnTo>
                        <a:pt x="21" y="43"/>
                      </a:lnTo>
                      <a:lnTo>
                        <a:pt x="22" y="44"/>
                      </a:lnTo>
                      <a:lnTo>
                        <a:pt x="23" y="46"/>
                      </a:lnTo>
                      <a:lnTo>
                        <a:pt x="24" y="47"/>
                      </a:lnTo>
                      <a:lnTo>
                        <a:pt x="25" y="49"/>
                      </a:lnTo>
                      <a:lnTo>
                        <a:pt x="25" y="51"/>
                      </a:lnTo>
                      <a:lnTo>
                        <a:pt x="26" y="52"/>
                      </a:lnTo>
                      <a:lnTo>
                        <a:pt x="27" y="54"/>
                      </a:lnTo>
                      <a:lnTo>
                        <a:pt x="28" y="56"/>
                      </a:lnTo>
                      <a:lnTo>
                        <a:pt x="29" y="57"/>
                      </a:lnTo>
                      <a:lnTo>
                        <a:pt x="29" y="59"/>
                      </a:lnTo>
                      <a:lnTo>
                        <a:pt x="30" y="61"/>
                      </a:lnTo>
                      <a:lnTo>
                        <a:pt x="31" y="62"/>
                      </a:lnTo>
                      <a:lnTo>
                        <a:pt x="32" y="64"/>
                      </a:lnTo>
                      <a:lnTo>
                        <a:pt x="33" y="65"/>
                      </a:lnTo>
                      <a:lnTo>
                        <a:pt x="34" y="67"/>
                      </a:lnTo>
                      <a:lnTo>
                        <a:pt x="35" y="68"/>
                      </a:lnTo>
                      <a:lnTo>
                        <a:pt x="36" y="70"/>
                      </a:lnTo>
                      <a:lnTo>
                        <a:pt x="37" y="71"/>
                      </a:lnTo>
                      <a:lnTo>
                        <a:pt x="38" y="73"/>
                      </a:lnTo>
                      <a:lnTo>
                        <a:pt x="40" y="73"/>
                      </a:lnTo>
                      <a:lnTo>
                        <a:pt x="42" y="75"/>
                      </a:lnTo>
                      <a:lnTo>
                        <a:pt x="43" y="76"/>
                      </a:lnTo>
                      <a:lnTo>
                        <a:pt x="45" y="77"/>
                      </a:lnTo>
                      <a:lnTo>
                        <a:pt x="46" y="77"/>
                      </a:lnTo>
                      <a:lnTo>
                        <a:pt x="47" y="78"/>
                      </a:lnTo>
                      <a:lnTo>
                        <a:pt x="48" y="78"/>
                      </a:lnTo>
                      <a:lnTo>
                        <a:pt x="49" y="79"/>
                      </a:lnTo>
                      <a:lnTo>
                        <a:pt x="50" y="79"/>
                      </a:lnTo>
                      <a:lnTo>
                        <a:pt x="51" y="79"/>
                      </a:lnTo>
                      <a:lnTo>
                        <a:pt x="52" y="80"/>
                      </a:lnTo>
                      <a:lnTo>
                        <a:pt x="53" y="80"/>
                      </a:lnTo>
                      <a:lnTo>
                        <a:pt x="54" y="80"/>
                      </a:lnTo>
                      <a:lnTo>
                        <a:pt x="55" y="81"/>
                      </a:lnTo>
                      <a:lnTo>
                        <a:pt x="57" y="81"/>
                      </a:lnTo>
                      <a:lnTo>
                        <a:pt x="58" y="82"/>
                      </a:lnTo>
                      <a:lnTo>
                        <a:pt x="59" y="82"/>
                      </a:lnTo>
                      <a:lnTo>
                        <a:pt x="61" y="82"/>
                      </a:lnTo>
                      <a:lnTo>
                        <a:pt x="63" y="82"/>
                      </a:lnTo>
                      <a:lnTo>
                        <a:pt x="64" y="82"/>
                      </a:lnTo>
                      <a:lnTo>
                        <a:pt x="65" y="82"/>
                      </a:lnTo>
                      <a:lnTo>
                        <a:pt x="66" y="82"/>
                      </a:lnTo>
                      <a:lnTo>
                        <a:pt x="68" y="82"/>
                      </a:lnTo>
                      <a:lnTo>
                        <a:pt x="69" y="82"/>
                      </a:lnTo>
                      <a:lnTo>
                        <a:pt x="70" y="81"/>
                      </a:lnTo>
                      <a:lnTo>
                        <a:pt x="71" y="81"/>
                      </a:lnTo>
                      <a:lnTo>
                        <a:pt x="72" y="81"/>
                      </a:lnTo>
                      <a:lnTo>
                        <a:pt x="73" y="81"/>
                      </a:lnTo>
                      <a:lnTo>
                        <a:pt x="74" y="81"/>
                      </a:lnTo>
                      <a:lnTo>
                        <a:pt x="75" y="80"/>
                      </a:lnTo>
                      <a:lnTo>
                        <a:pt x="77" y="80"/>
                      </a:lnTo>
                      <a:lnTo>
                        <a:pt x="78" y="79"/>
                      </a:lnTo>
                      <a:lnTo>
                        <a:pt x="80" y="79"/>
                      </a:lnTo>
                      <a:lnTo>
                        <a:pt x="82" y="78"/>
                      </a:lnTo>
                      <a:lnTo>
                        <a:pt x="84" y="77"/>
                      </a:lnTo>
                      <a:lnTo>
                        <a:pt x="86" y="76"/>
                      </a:lnTo>
                      <a:lnTo>
                        <a:pt x="87" y="75"/>
                      </a:lnTo>
                      <a:lnTo>
                        <a:pt x="89" y="74"/>
                      </a:lnTo>
                      <a:lnTo>
                        <a:pt x="90" y="73"/>
                      </a:lnTo>
                      <a:lnTo>
                        <a:pt x="91" y="72"/>
                      </a:lnTo>
                      <a:lnTo>
                        <a:pt x="92" y="70"/>
                      </a:lnTo>
                      <a:lnTo>
                        <a:pt x="94" y="69"/>
                      </a:lnTo>
                      <a:lnTo>
                        <a:pt x="95" y="68"/>
                      </a:lnTo>
                      <a:lnTo>
                        <a:pt x="95" y="66"/>
                      </a:lnTo>
                      <a:lnTo>
                        <a:pt x="96" y="65"/>
                      </a:lnTo>
                      <a:lnTo>
                        <a:pt x="97" y="64"/>
                      </a:lnTo>
                      <a:lnTo>
                        <a:pt x="97" y="62"/>
                      </a:lnTo>
                      <a:lnTo>
                        <a:pt x="97" y="60"/>
                      </a:lnTo>
                      <a:lnTo>
                        <a:pt x="98" y="59"/>
                      </a:lnTo>
                      <a:lnTo>
                        <a:pt x="98" y="57"/>
                      </a:lnTo>
                      <a:lnTo>
                        <a:pt x="98" y="56"/>
                      </a:lnTo>
                      <a:lnTo>
                        <a:pt x="98" y="54"/>
                      </a:lnTo>
                      <a:lnTo>
                        <a:pt x="98" y="53"/>
                      </a:lnTo>
                      <a:lnTo>
                        <a:pt x="97" y="51"/>
                      </a:lnTo>
                      <a:lnTo>
                        <a:pt x="97" y="50"/>
                      </a:lnTo>
                      <a:lnTo>
                        <a:pt x="97" y="47"/>
                      </a:lnTo>
                      <a:lnTo>
                        <a:pt x="96" y="46"/>
                      </a:lnTo>
                      <a:lnTo>
                        <a:pt x="96" y="45"/>
                      </a:lnTo>
                      <a:lnTo>
                        <a:pt x="96" y="44"/>
                      </a:lnTo>
                      <a:lnTo>
                        <a:pt x="96" y="43"/>
                      </a:lnTo>
                      <a:lnTo>
                        <a:pt x="97" y="41"/>
                      </a:lnTo>
                      <a:lnTo>
                        <a:pt x="98" y="40"/>
                      </a:lnTo>
                      <a:lnTo>
                        <a:pt x="99" y="38"/>
                      </a:lnTo>
                      <a:lnTo>
                        <a:pt x="100" y="37"/>
                      </a:lnTo>
                      <a:lnTo>
                        <a:pt x="101" y="36"/>
                      </a:lnTo>
                      <a:lnTo>
                        <a:pt x="102" y="36"/>
                      </a:lnTo>
                      <a:lnTo>
                        <a:pt x="103" y="36"/>
                      </a:lnTo>
                      <a:lnTo>
                        <a:pt x="104" y="35"/>
                      </a:lnTo>
                      <a:lnTo>
                        <a:pt x="105" y="34"/>
                      </a:lnTo>
                      <a:lnTo>
                        <a:pt x="107" y="33"/>
                      </a:lnTo>
                      <a:lnTo>
                        <a:pt x="108" y="33"/>
                      </a:lnTo>
                      <a:lnTo>
                        <a:pt x="109" y="32"/>
                      </a:lnTo>
                      <a:lnTo>
                        <a:pt x="110" y="32"/>
                      </a:lnTo>
                      <a:lnTo>
                        <a:pt x="111" y="31"/>
                      </a:lnTo>
                      <a:lnTo>
                        <a:pt x="112" y="30"/>
                      </a:lnTo>
                      <a:lnTo>
                        <a:pt x="113" y="30"/>
                      </a:lnTo>
                      <a:lnTo>
                        <a:pt x="114" y="29"/>
                      </a:lnTo>
                      <a:lnTo>
                        <a:pt x="116" y="27"/>
                      </a:lnTo>
                      <a:lnTo>
                        <a:pt x="117" y="26"/>
                      </a:lnTo>
                      <a:lnTo>
                        <a:pt x="118" y="25"/>
                      </a:lnTo>
                      <a:lnTo>
                        <a:pt x="118" y="24"/>
                      </a:lnTo>
                      <a:lnTo>
                        <a:pt x="118" y="23"/>
                      </a:lnTo>
                      <a:lnTo>
                        <a:pt x="119" y="21"/>
                      </a:lnTo>
                      <a:lnTo>
                        <a:pt x="119" y="20"/>
                      </a:lnTo>
                      <a:lnTo>
                        <a:pt x="119" y="19"/>
                      </a:lnTo>
                      <a:lnTo>
                        <a:pt x="118" y="18"/>
                      </a:lnTo>
                      <a:lnTo>
                        <a:pt x="118" y="16"/>
                      </a:lnTo>
                      <a:lnTo>
                        <a:pt x="118" y="15"/>
                      </a:lnTo>
                      <a:lnTo>
                        <a:pt x="118" y="14"/>
                      </a:lnTo>
                      <a:lnTo>
                        <a:pt x="118" y="13"/>
                      </a:lnTo>
                      <a:lnTo>
                        <a:pt x="117" y="12"/>
                      </a:lnTo>
                      <a:lnTo>
                        <a:pt x="117" y="10"/>
                      </a:lnTo>
                      <a:lnTo>
                        <a:pt x="116" y="8"/>
                      </a:lnTo>
                      <a:lnTo>
                        <a:pt x="115" y="7"/>
                      </a:lnTo>
                      <a:lnTo>
                        <a:pt x="115" y="5"/>
                      </a:lnTo>
                      <a:lnTo>
                        <a:pt x="113" y="4"/>
                      </a:lnTo>
                      <a:lnTo>
                        <a:pt x="113" y="3"/>
                      </a:lnTo>
                      <a:lnTo>
                        <a:pt x="112" y="1"/>
                      </a:lnTo>
                      <a:lnTo>
                        <a:pt x="111" y="1"/>
                      </a:lnTo>
                      <a:lnTo>
                        <a:pt x="110" y="0"/>
                      </a:lnTo>
                      <a:lnTo>
                        <a:pt x="113" y="0"/>
                      </a:lnTo>
                      <a:lnTo>
                        <a:pt x="114" y="1"/>
                      </a:lnTo>
                      <a:lnTo>
                        <a:pt x="115" y="2"/>
                      </a:lnTo>
                      <a:lnTo>
                        <a:pt x="116" y="4"/>
                      </a:lnTo>
                      <a:lnTo>
                        <a:pt x="118" y="6"/>
                      </a:lnTo>
                      <a:lnTo>
                        <a:pt x="119" y="7"/>
                      </a:lnTo>
                      <a:lnTo>
                        <a:pt x="119" y="8"/>
                      </a:lnTo>
                      <a:lnTo>
                        <a:pt x="120" y="9"/>
                      </a:lnTo>
                      <a:lnTo>
                        <a:pt x="121" y="10"/>
                      </a:lnTo>
                      <a:lnTo>
                        <a:pt x="121" y="12"/>
                      </a:lnTo>
                      <a:lnTo>
                        <a:pt x="121" y="13"/>
                      </a:lnTo>
                      <a:lnTo>
                        <a:pt x="121" y="15"/>
                      </a:lnTo>
                      <a:lnTo>
                        <a:pt x="122" y="17"/>
                      </a:lnTo>
                      <a:lnTo>
                        <a:pt x="122" y="18"/>
                      </a:lnTo>
                      <a:lnTo>
                        <a:pt x="122" y="20"/>
                      </a:lnTo>
                      <a:lnTo>
                        <a:pt x="122" y="21"/>
                      </a:lnTo>
                      <a:lnTo>
                        <a:pt x="122" y="22"/>
                      </a:lnTo>
                      <a:lnTo>
                        <a:pt x="122" y="24"/>
                      </a:lnTo>
                      <a:lnTo>
                        <a:pt x="122" y="25"/>
                      </a:lnTo>
                      <a:lnTo>
                        <a:pt x="122" y="26"/>
                      </a:lnTo>
                      <a:lnTo>
                        <a:pt x="121" y="27"/>
                      </a:lnTo>
                      <a:lnTo>
                        <a:pt x="121" y="28"/>
                      </a:lnTo>
                      <a:lnTo>
                        <a:pt x="121" y="29"/>
                      </a:lnTo>
                      <a:lnTo>
                        <a:pt x="121" y="30"/>
                      </a:lnTo>
                      <a:lnTo>
                        <a:pt x="121" y="31"/>
                      </a:lnTo>
                      <a:lnTo>
                        <a:pt x="120" y="33"/>
                      </a:lnTo>
                      <a:lnTo>
                        <a:pt x="120" y="34"/>
                      </a:lnTo>
                      <a:lnTo>
                        <a:pt x="119" y="35"/>
                      </a:lnTo>
                      <a:lnTo>
                        <a:pt x="119" y="36"/>
                      </a:lnTo>
                      <a:lnTo>
                        <a:pt x="118" y="38"/>
                      </a:lnTo>
                      <a:lnTo>
                        <a:pt x="118" y="39"/>
                      </a:lnTo>
                      <a:lnTo>
                        <a:pt x="117" y="41"/>
                      </a:lnTo>
                      <a:lnTo>
                        <a:pt x="116" y="42"/>
                      </a:lnTo>
                      <a:lnTo>
                        <a:pt x="116" y="43"/>
                      </a:lnTo>
                      <a:lnTo>
                        <a:pt x="115" y="45"/>
                      </a:lnTo>
                      <a:lnTo>
                        <a:pt x="108" y="58"/>
                      </a:lnTo>
                      <a:lnTo>
                        <a:pt x="108" y="59"/>
                      </a:lnTo>
                      <a:lnTo>
                        <a:pt x="108" y="61"/>
                      </a:lnTo>
                      <a:lnTo>
                        <a:pt x="108" y="63"/>
                      </a:lnTo>
                      <a:lnTo>
                        <a:pt x="107" y="64"/>
                      </a:lnTo>
                      <a:lnTo>
                        <a:pt x="107" y="65"/>
                      </a:lnTo>
                      <a:lnTo>
                        <a:pt x="107" y="66"/>
                      </a:lnTo>
                      <a:lnTo>
                        <a:pt x="107" y="68"/>
                      </a:lnTo>
                      <a:lnTo>
                        <a:pt x="106" y="69"/>
                      </a:lnTo>
                      <a:lnTo>
                        <a:pt x="105" y="70"/>
                      </a:lnTo>
                      <a:lnTo>
                        <a:pt x="105" y="72"/>
                      </a:lnTo>
                      <a:lnTo>
                        <a:pt x="104" y="73"/>
                      </a:lnTo>
                      <a:lnTo>
                        <a:pt x="103" y="75"/>
                      </a:lnTo>
                      <a:lnTo>
                        <a:pt x="102" y="76"/>
                      </a:lnTo>
                      <a:lnTo>
                        <a:pt x="100" y="78"/>
                      </a:lnTo>
                      <a:lnTo>
                        <a:pt x="99" y="79"/>
                      </a:lnTo>
                      <a:lnTo>
                        <a:pt x="97" y="80"/>
                      </a:lnTo>
                      <a:lnTo>
                        <a:pt x="95" y="82"/>
                      </a:lnTo>
                      <a:lnTo>
                        <a:pt x="94" y="83"/>
                      </a:lnTo>
                      <a:lnTo>
                        <a:pt x="92" y="83"/>
                      </a:lnTo>
                      <a:lnTo>
                        <a:pt x="92" y="84"/>
                      </a:lnTo>
                      <a:lnTo>
                        <a:pt x="90" y="84"/>
                      </a:lnTo>
                      <a:lnTo>
                        <a:pt x="89" y="85"/>
                      </a:lnTo>
                      <a:lnTo>
                        <a:pt x="88" y="85"/>
                      </a:lnTo>
                      <a:lnTo>
                        <a:pt x="87" y="86"/>
                      </a:lnTo>
                      <a:lnTo>
                        <a:pt x="85" y="86"/>
                      </a:lnTo>
                      <a:lnTo>
                        <a:pt x="84" y="86"/>
                      </a:lnTo>
                      <a:lnTo>
                        <a:pt x="82" y="86"/>
                      </a:lnTo>
                      <a:lnTo>
                        <a:pt x="81" y="87"/>
                      </a:lnTo>
                      <a:lnTo>
                        <a:pt x="79" y="87"/>
                      </a:lnTo>
                      <a:lnTo>
                        <a:pt x="77" y="87"/>
                      </a:lnTo>
                      <a:lnTo>
                        <a:pt x="76" y="87"/>
                      </a:lnTo>
                      <a:lnTo>
                        <a:pt x="74" y="87"/>
                      </a:lnTo>
                      <a:lnTo>
                        <a:pt x="72" y="87"/>
                      </a:lnTo>
                      <a:lnTo>
                        <a:pt x="70" y="87"/>
                      </a:lnTo>
                      <a:lnTo>
                        <a:pt x="68" y="87"/>
                      </a:lnTo>
                      <a:lnTo>
                        <a:pt x="66" y="87"/>
                      </a:lnTo>
                      <a:lnTo>
                        <a:pt x="64" y="87"/>
                      </a:lnTo>
                      <a:lnTo>
                        <a:pt x="62" y="87"/>
                      </a:lnTo>
                      <a:lnTo>
                        <a:pt x="60" y="87"/>
                      </a:lnTo>
                      <a:lnTo>
                        <a:pt x="58" y="87"/>
                      </a:lnTo>
                      <a:lnTo>
                        <a:pt x="56" y="86"/>
                      </a:lnTo>
                      <a:lnTo>
                        <a:pt x="54" y="86"/>
                      </a:lnTo>
                      <a:lnTo>
                        <a:pt x="52" y="85"/>
                      </a:lnTo>
                      <a:lnTo>
                        <a:pt x="51" y="85"/>
                      </a:lnTo>
                      <a:lnTo>
                        <a:pt x="49" y="85"/>
                      </a:lnTo>
                      <a:lnTo>
                        <a:pt x="47" y="84"/>
                      </a:lnTo>
                      <a:lnTo>
                        <a:pt x="46" y="84"/>
                      </a:lnTo>
                      <a:lnTo>
                        <a:pt x="44" y="83"/>
                      </a:lnTo>
                      <a:lnTo>
                        <a:pt x="43" y="82"/>
                      </a:lnTo>
                      <a:lnTo>
                        <a:pt x="41" y="82"/>
                      </a:lnTo>
                      <a:lnTo>
                        <a:pt x="40" y="82"/>
                      </a:lnTo>
                      <a:lnTo>
                        <a:pt x="38" y="81"/>
                      </a:lnTo>
                      <a:lnTo>
                        <a:pt x="37" y="80"/>
                      </a:lnTo>
                      <a:lnTo>
                        <a:pt x="36" y="79"/>
                      </a:lnTo>
                      <a:lnTo>
                        <a:pt x="34" y="79"/>
                      </a:lnTo>
                      <a:lnTo>
                        <a:pt x="33" y="78"/>
                      </a:lnTo>
                      <a:lnTo>
                        <a:pt x="32" y="77"/>
                      </a:lnTo>
                      <a:lnTo>
                        <a:pt x="31" y="77"/>
                      </a:lnTo>
                      <a:lnTo>
                        <a:pt x="30" y="76"/>
                      </a:lnTo>
                      <a:lnTo>
                        <a:pt x="29" y="76"/>
                      </a:lnTo>
                      <a:lnTo>
                        <a:pt x="28" y="75"/>
                      </a:lnTo>
                      <a:lnTo>
                        <a:pt x="27" y="74"/>
                      </a:lnTo>
                      <a:lnTo>
                        <a:pt x="25" y="73"/>
                      </a:lnTo>
                      <a:lnTo>
                        <a:pt x="23" y="71"/>
                      </a:lnTo>
                      <a:lnTo>
                        <a:pt x="22" y="70"/>
                      </a:lnTo>
                      <a:lnTo>
                        <a:pt x="20" y="68"/>
                      </a:lnTo>
                      <a:lnTo>
                        <a:pt x="19" y="66"/>
                      </a:lnTo>
                      <a:lnTo>
                        <a:pt x="17" y="65"/>
                      </a:lnTo>
                      <a:lnTo>
                        <a:pt x="16" y="64"/>
                      </a:lnTo>
                      <a:lnTo>
                        <a:pt x="15" y="62"/>
                      </a:lnTo>
                      <a:lnTo>
                        <a:pt x="14" y="61"/>
                      </a:lnTo>
                      <a:lnTo>
                        <a:pt x="13" y="59"/>
                      </a:lnTo>
                      <a:lnTo>
                        <a:pt x="12" y="57"/>
                      </a:lnTo>
                      <a:lnTo>
                        <a:pt x="12" y="56"/>
                      </a:lnTo>
                      <a:lnTo>
                        <a:pt x="11" y="55"/>
                      </a:lnTo>
                      <a:lnTo>
                        <a:pt x="11" y="54"/>
                      </a:lnTo>
                      <a:lnTo>
                        <a:pt x="11" y="53"/>
                      </a:lnTo>
                      <a:lnTo>
                        <a:pt x="5" y="35"/>
                      </a:lnTo>
                      <a:lnTo>
                        <a:pt x="0" y="30"/>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7" name="Freeform 524"/>
                <p:cNvSpPr>
                  <a:spLocks/>
                </p:cNvSpPr>
                <p:nvPr/>
              </p:nvSpPr>
              <p:spPr bwMode="auto">
                <a:xfrm>
                  <a:off x="4683" y="2336"/>
                  <a:ext cx="115" cy="108"/>
                </a:xfrm>
                <a:custGeom>
                  <a:avLst/>
                  <a:gdLst>
                    <a:gd name="T0" fmla="*/ 14 w 115"/>
                    <a:gd name="T1" fmla="*/ 73 h 108"/>
                    <a:gd name="T2" fmla="*/ 23 w 115"/>
                    <a:gd name="T3" fmla="*/ 81 h 108"/>
                    <a:gd name="T4" fmla="*/ 29 w 115"/>
                    <a:gd name="T5" fmla="*/ 85 h 108"/>
                    <a:gd name="T6" fmla="*/ 36 w 115"/>
                    <a:gd name="T7" fmla="*/ 89 h 108"/>
                    <a:gd name="T8" fmla="*/ 43 w 115"/>
                    <a:gd name="T9" fmla="*/ 91 h 108"/>
                    <a:gd name="T10" fmla="*/ 50 w 115"/>
                    <a:gd name="T11" fmla="*/ 93 h 108"/>
                    <a:gd name="T12" fmla="*/ 58 w 115"/>
                    <a:gd name="T13" fmla="*/ 91 h 108"/>
                    <a:gd name="T14" fmla="*/ 66 w 115"/>
                    <a:gd name="T15" fmla="*/ 88 h 108"/>
                    <a:gd name="T16" fmla="*/ 73 w 115"/>
                    <a:gd name="T17" fmla="*/ 82 h 108"/>
                    <a:gd name="T18" fmla="*/ 80 w 115"/>
                    <a:gd name="T19" fmla="*/ 76 h 108"/>
                    <a:gd name="T20" fmla="*/ 87 w 115"/>
                    <a:gd name="T21" fmla="*/ 72 h 108"/>
                    <a:gd name="T22" fmla="*/ 96 w 115"/>
                    <a:gd name="T23" fmla="*/ 66 h 108"/>
                    <a:gd name="T24" fmla="*/ 104 w 115"/>
                    <a:gd name="T25" fmla="*/ 62 h 108"/>
                    <a:gd name="T26" fmla="*/ 107 w 115"/>
                    <a:gd name="T27" fmla="*/ 53 h 108"/>
                    <a:gd name="T28" fmla="*/ 105 w 115"/>
                    <a:gd name="T29" fmla="*/ 43 h 108"/>
                    <a:gd name="T30" fmla="*/ 99 w 115"/>
                    <a:gd name="T31" fmla="*/ 35 h 108"/>
                    <a:gd name="T32" fmla="*/ 93 w 115"/>
                    <a:gd name="T33" fmla="*/ 29 h 108"/>
                    <a:gd name="T34" fmla="*/ 85 w 115"/>
                    <a:gd name="T35" fmla="*/ 25 h 108"/>
                    <a:gd name="T36" fmla="*/ 78 w 115"/>
                    <a:gd name="T37" fmla="*/ 21 h 108"/>
                    <a:gd name="T38" fmla="*/ 71 w 115"/>
                    <a:gd name="T39" fmla="*/ 18 h 108"/>
                    <a:gd name="T40" fmla="*/ 64 w 115"/>
                    <a:gd name="T41" fmla="*/ 15 h 108"/>
                    <a:gd name="T42" fmla="*/ 58 w 115"/>
                    <a:gd name="T43" fmla="*/ 14 h 108"/>
                    <a:gd name="T44" fmla="*/ 50 w 115"/>
                    <a:gd name="T45" fmla="*/ 12 h 108"/>
                    <a:gd name="T46" fmla="*/ 41 w 115"/>
                    <a:gd name="T47" fmla="*/ 2 h 108"/>
                    <a:gd name="T48" fmla="*/ 48 w 115"/>
                    <a:gd name="T49" fmla="*/ 6 h 108"/>
                    <a:gd name="T50" fmla="*/ 56 w 115"/>
                    <a:gd name="T51" fmla="*/ 9 h 108"/>
                    <a:gd name="T52" fmla="*/ 65 w 115"/>
                    <a:gd name="T53" fmla="*/ 11 h 108"/>
                    <a:gd name="T54" fmla="*/ 71 w 115"/>
                    <a:gd name="T55" fmla="*/ 13 h 108"/>
                    <a:gd name="T56" fmla="*/ 78 w 115"/>
                    <a:gd name="T57" fmla="*/ 15 h 108"/>
                    <a:gd name="T58" fmla="*/ 85 w 115"/>
                    <a:gd name="T59" fmla="*/ 17 h 108"/>
                    <a:gd name="T60" fmla="*/ 93 w 115"/>
                    <a:gd name="T61" fmla="*/ 21 h 108"/>
                    <a:gd name="T62" fmla="*/ 102 w 115"/>
                    <a:gd name="T63" fmla="*/ 28 h 108"/>
                    <a:gd name="T64" fmla="*/ 107 w 115"/>
                    <a:gd name="T65" fmla="*/ 35 h 108"/>
                    <a:gd name="T66" fmla="*/ 111 w 115"/>
                    <a:gd name="T67" fmla="*/ 41 h 108"/>
                    <a:gd name="T68" fmla="*/ 112 w 115"/>
                    <a:gd name="T69" fmla="*/ 47 h 108"/>
                    <a:gd name="T70" fmla="*/ 114 w 115"/>
                    <a:gd name="T71" fmla="*/ 57 h 108"/>
                    <a:gd name="T72" fmla="*/ 115 w 115"/>
                    <a:gd name="T73" fmla="*/ 64 h 108"/>
                    <a:gd name="T74" fmla="*/ 114 w 115"/>
                    <a:gd name="T75" fmla="*/ 71 h 108"/>
                    <a:gd name="T76" fmla="*/ 111 w 115"/>
                    <a:gd name="T77" fmla="*/ 80 h 108"/>
                    <a:gd name="T78" fmla="*/ 103 w 115"/>
                    <a:gd name="T79" fmla="*/ 88 h 108"/>
                    <a:gd name="T80" fmla="*/ 96 w 115"/>
                    <a:gd name="T81" fmla="*/ 90 h 108"/>
                    <a:gd name="T82" fmla="*/ 86 w 115"/>
                    <a:gd name="T83" fmla="*/ 91 h 108"/>
                    <a:gd name="T84" fmla="*/ 78 w 115"/>
                    <a:gd name="T85" fmla="*/ 92 h 108"/>
                    <a:gd name="T86" fmla="*/ 71 w 115"/>
                    <a:gd name="T87" fmla="*/ 93 h 108"/>
                    <a:gd name="T88" fmla="*/ 63 w 115"/>
                    <a:gd name="T89" fmla="*/ 94 h 108"/>
                    <a:gd name="T90" fmla="*/ 55 w 115"/>
                    <a:gd name="T91" fmla="*/ 97 h 108"/>
                    <a:gd name="T92" fmla="*/ 49 w 115"/>
                    <a:gd name="T93" fmla="*/ 101 h 108"/>
                    <a:gd name="T94" fmla="*/ 42 w 115"/>
                    <a:gd name="T95" fmla="*/ 107 h 108"/>
                    <a:gd name="T96" fmla="*/ 36 w 115"/>
                    <a:gd name="T97" fmla="*/ 108 h 108"/>
                    <a:gd name="T98" fmla="*/ 28 w 115"/>
                    <a:gd name="T99" fmla="*/ 108 h 108"/>
                    <a:gd name="T100" fmla="*/ 20 w 115"/>
                    <a:gd name="T101" fmla="*/ 105 h 108"/>
                    <a:gd name="T102" fmla="*/ 13 w 115"/>
                    <a:gd name="T103" fmla="*/ 103 h 108"/>
                    <a:gd name="T104" fmla="*/ 4 w 115"/>
                    <a:gd name="T105" fmla="*/ 97 h 108"/>
                    <a:gd name="T106" fmla="*/ 0 w 115"/>
                    <a:gd name="T107" fmla="*/ 89 h 1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5"/>
                    <a:gd name="T163" fmla="*/ 0 h 108"/>
                    <a:gd name="T164" fmla="*/ 115 w 115"/>
                    <a:gd name="T165" fmla="*/ 108 h 1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5" h="108">
                      <a:moveTo>
                        <a:pt x="10" y="68"/>
                      </a:moveTo>
                      <a:lnTo>
                        <a:pt x="10" y="69"/>
                      </a:lnTo>
                      <a:lnTo>
                        <a:pt x="11" y="70"/>
                      </a:lnTo>
                      <a:lnTo>
                        <a:pt x="12" y="70"/>
                      </a:lnTo>
                      <a:lnTo>
                        <a:pt x="13" y="72"/>
                      </a:lnTo>
                      <a:lnTo>
                        <a:pt x="14" y="73"/>
                      </a:lnTo>
                      <a:lnTo>
                        <a:pt x="15" y="74"/>
                      </a:lnTo>
                      <a:lnTo>
                        <a:pt x="16" y="76"/>
                      </a:lnTo>
                      <a:lnTo>
                        <a:pt x="18" y="77"/>
                      </a:lnTo>
                      <a:lnTo>
                        <a:pt x="20" y="79"/>
                      </a:lnTo>
                      <a:lnTo>
                        <a:pt x="22" y="80"/>
                      </a:lnTo>
                      <a:lnTo>
                        <a:pt x="23" y="81"/>
                      </a:lnTo>
                      <a:lnTo>
                        <a:pt x="24" y="81"/>
                      </a:lnTo>
                      <a:lnTo>
                        <a:pt x="24" y="82"/>
                      </a:lnTo>
                      <a:lnTo>
                        <a:pt x="26" y="83"/>
                      </a:lnTo>
                      <a:lnTo>
                        <a:pt x="27" y="83"/>
                      </a:lnTo>
                      <a:lnTo>
                        <a:pt x="28" y="84"/>
                      </a:lnTo>
                      <a:lnTo>
                        <a:pt x="29" y="85"/>
                      </a:lnTo>
                      <a:lnTo>
                        <a:pt x="30" y="86"/>
                      </a:lnTo>
                      <a:lnTo>
                        <a:pt x="31" y="86"/>
                      </a:lnTo>
                      <a:lnTo>
                        <a:pt x="32" y="87"/>
                      </a:lnTo>
                      <a:lnTo>
                        <a:pt x="33" y="88"/>
                      </a:lnTo>
                      <a:lnTo>
                        <a:pt x="34" y="88"/>
                      </a:lnTo>
                      <a:lnTo>
                        <a:pt x="36" y="89"/>
                      </a:lnTo>
                      <a:lnTo>
                        <a:pt x="37" y="89"/>
                      </a:lnTo>
                      <a:lnTo>
                        <a:pt x="38" y="90"/>
                      </a:lnTo>
                      <a:lnTo>
                        <a:pt x="39" y="90"/>
                      </a:lnTo>
                      <a:lnTo>
                        <a:pt x="40" y="90"/>
                      </a:lnTo>
                      <a:lnTo>
                        <a:pt x="42" y="91"/>
                      </a:lnTo>
                      <a:lnTo>
                        <a:pt x="43" y="91"/>
                      </a:lnTo>
                      <a:lnTo>
                        <a:pt x="44" y="92"/>
                      </a:lnTo>
                      <a:lnTo>
                        <a:pt x="45" y="92"/>
                      </a:lnTo>
                      <a:lnTo>
                        <a:pt x="47" y="93"/>
                      </a:lnTo>
                      <a:lnTo>
                        <a:pt x="48" y="93"/>
                      </a:lnTo>
                      <a:lnTo>
                        <a:pt x="50" y="93"/>
                      </a:lnTo>
                      <a:lnTo>
                        <a:pt x="52" y="93"/>
                      </a:lnTo>
                      <a:lnTo>
                        <a:pt x="53" y="93"/>
                      </a:lnTo>
                      <a:lnTo>
                        <a:pt x="55" y="93"/>
                      </a:lnTo>
                      <a:lnTo>
                        <a:pt x="56" y="92"/>
                      </a:lnTo>
                      <a:lnTo>
                        <a:pt x="57" y="92"/>
                      </a:lnTo>
                      <a:lnTo>
                        <a:pt x="58" y="91"/>
                      </a:lnTo>
                      <a:lnTo>
                        <a:pt x="60" y="91"/>
                      </a:lnTo>
                      <a:lnTo>
                        <a:pt x="61" y="90"/>
                      </a:lnTo>
                      <a:lnTo>
                        <a:pt x="62" y="90"/>
                      </a:lnTo>
                      <a:lnTo>
                        <a:pt x="63" y="89"/>
                      </a:lnTo>
                      <a:lnTo>
                        <a:pt x="65" y="89"/>
                      </a:lnTo>
                      <a:lnTo>
                        <a:pt x="66" y="88"/>
                      </a:lnTo>
                      <a:lnTo>
                        <a:pt x="67" y="87"/>
                      </a:lnTo>
                      <a:lnTo>
                        <a:pt x="69" y="86"/>
                      </a:lnTo>
                      <a:lnTo>
                        <a:pt x="70" y="85"/>
                      </a:lnTo>
                      <a:lnTo>
                        <a:pt x="71" y="84"/>
                      </a:lnTo>
                      <a:lnTo>
                        <a:pt x="72" y="83"/>
                      </a:lnTo>
                      <a:lnTo>
                        <a:pt x="73" y="82"/>
                      </a:lnTo>
                      <a:lnTo>
                        <a:pt x="75" y="81"/>
                      </a:lnTo>
                      <a:lnTo>
                        <a:pt x="76" y="79"/>
                      </a:lnTo>
                      <a:lnTo>
                        <a:pt x="77" y="79"/>
                      </a:lnTo>
                      <a:lnTo>
                        <a:pt x="78" y="78"/>
                      </a:lnTo>
                      <a:lnTo>
                        <a:pt x="79" y="77"/>
                      </a:lnTo>
                      <a:lnTo>
                        <a:pt x="80" y="76"/>
                      </a:lnTo>
                      <a:lnTo>
                        <a:pt x="81" y="76"/>
                      </a:lnTo>
                      <a:lnTo>
                        <a:pt x="83" y="75"/>
                      </a:lnTo>
                      <a:lnTo>
                        <a:pt x="83" y="74"/>
                      </a:lnTo>
                      <a:lnTo>
                        <a:pt x="85" y="73"/>
                      </a:lnTo>
                      <a:lnTo>
                        <a:pt x="86" y="73"/>
                      </a:lnTo>
                      <a:lnTo>
                        <a:pt x="87" y="72"/>
                      </a:lnTo>
                      <a:lnTo>
                        <a:pt x="88" y="72"/>
                      </a:lnTo>
                      <a:lnTo>
                        <a:pt x="89" y="70"/>
                      </a:lnTo>
                      <a:lnTo>
                        <a:pt x="91" y="69"/>
                      </a:lnTo>
                      <a:lnTo>
                        <a:pt x="93" y="68"/>
                      </a:lnTo>
                      <a:lnTo>
                        <a:pt x="95" y="67"/>
                      </a:lnTo>
                      <a:lnTo>
                        <a:pt x="96" y="66"/>
                      </a:lnTo>
                      <a:lnTo>
                        <a:pt x="98" y="65"/>
                      </a:lnTo>
                      <a:lnTo>
                        <a:pt x="99" y="65"/>
                      </a:lnTo>
                      <a:lnTo>
                        <a:pt x="101" y="64"/>
                      </a:lnTo>
                      <a:lnTo>
                        <a:pt x="102" y="63"/>
                      </a:lnTo>
                      <a:lnTo>
                        <a:pt x="103" y="62"/>
                      </a:lnTo>
                      <a:lnTo>
                        <a:pt x="104" y="62"/>
                      </a:lnTo>
                      <a:lnTo>
                        <a:pt x="105" y="61"/>
                      </a:lnTo>
                      <a:lnTo>
                        <a:pt x="106" y="59"/>
                      </a:lnTo>
                      <a:lnTo>
                        <a:pt x="107" y="57"/>
                      </a:lnTo>
                      <a:lnTo>
                        <a:pt x="107" y="56"/>
                      </a:lnTo>
                      <a:lnTo>
                        <a:pt x="107" y="54"/>
                      </a:lnTo>
                      <a:lnTo>
                        <a:pt x="107" y="53"/>
                      </a:lnTo>
                      <a:lnTo>
                        <a:pt x="107" y="52"/>
                      </a:lnTo>
                      <a:lnTo>
                        <a:pt x="107" y="50"/>
                      </a:lnTo>
                      <a:lnTo>
                        <a:pt x="107" y="48"/>
                      </a:lnTo>
                      <a:lnTo>
                        <a:pt x="106" y="46"/>
                      </a:lnTo>
                      <a:lnTo>
                        <a:pt x="106" y="44"/>
                      </a:lnTo>
                      <a:lnTo>
                        <a:pt x="105" y="43"/>
                      </a:lnTo>
                      <a:lnTo>
                        <a:pt x="105" y="42"/>
                      </a:lnTo>
                      <a:lnTo>
                        <a:pt x="104" y="41"/>
                      </a:lnTo>
                      <a:lnTo>
                        <a:pt x="104" y="40"/>
                      </a:lnTo>
                      <a:lnTo>
                        <a:pt x="102" y="38"/>
                      </a:lnTo>
                      <a:lnTo>
                        <a:pt x="101" y="36"/>
                      </a:lnTo>
                      <a:lnTo>
                        <a:pt x="99" y="35"/>
                      </a:lnTo>
                      <a:lnTo>
                        <a:pt x="98" y="33"/>
                      </a:lnTo>
                      <a:lnTo>
                        <a:pt x="96" y="32"/>
                      </a:lnTo>
                      <a:lnTo>
                        <a:pt x="96" y="31"/>
                      </a:lnTo>
                      <a:lnTo>
                        <a:pt x="94" y="30"/>
                      </a:lnTo>
                      <a:lnTo>
                        <a:pt x="93" y="29"/>
                      </a:lnTo>
                      <a:lnTo>
                        <a:pt x="91" y="28"/>
                      </a:lnTo>
                      <a:lnTo>
                        <a:pt x="90" y="27"/>
                      </a:lnTo>
                      <a:lnTo>
                        <a:pt x="89" y="27"/>
                      </a:lnTo>
                      <a:lnTo>
                        <a:pt x="88" y="26"/>
                      </a:lnTo>
                      <a:lnTo>
                        <a:pt x="87" y="25"/>
                      </a:lnTo>
                      <a:lnTo>
                        <a:pt x="85" y="25"/>
                      </a:lnTo>
                      <a:lnTo>
                        <a:pt x="85" y="24"/>
                      </a:lnTo>
                      <a:lnTo>
                        <a:pt x="83" y="24"/>
                      </a:lnTo>
                      <a:lnTo>
                        <a:pt x="82" y="23"/>
                      </a:lnTo>
                      <a:lnTo>
                        <a:pt x="81" y="22"/>
                      </a:lnTo>
                      <a:lnTo>
                        <a:pt x="80" y="22"/>
                      </a:lnTo>
                      <a:lnTo>
                        <a:pt x="78" y="21"/>
                      </a:lnTo>
                      <a:lnTo>
                        <a:pt x="77" y="21"/>
                      </a:lnTo>
                      <a:lnTo>
                        <a:pt x="76" y="20"/>
                      </a:lnTo>
                      <a:lnTo>
                        <a:pt x="75" y="20"/>
                      </a:lnTo>
                      <a:lnTo>
                        <a:pt x="73" y="19"/>
                      </a:lnTo>
                      <a:lnTo>
                        <a:pt x="72" y="18"/>
                      </a:lnTo>
                      <a:lnTo>
                        <a:pt x="71" y="18"/>
                      </a:lnTo>
                      <a:lnTo>
                        <a:pt x="70" y="18"/>
                      </a:lnTo>
                      <a:lnTo>
                        <a:pt x="69" y="17"/>
                      </a:lnTo>
                      <a:lnTo>
                        <a:pt x="67" y="17"/>
                      </a:lnTo>
                      <a:lnTo>
                        <a:pt x="67" y="16"/>
                      </a:lnTo>
                      <a:lnTo>
                        <a:pt x="65" y="16"/>
                      </a:lnTo>
                      <a:lnTo>
                        <a:pt x="64" y="15"/>
                      </a:lnTo>
                      <a:lnTo>
                        <a:pt x="63" y="15"/>
                      </a:lnTo>
                      <a:lnTo>
                        <a:pt x="62" y="15"/>
                      </a:lnTo>
                      <a:lnTo>
                        <a:pt x="61" y="15"/>
                      </a:lnTo>
                      <a:lnTo>
                        <a:pt x="60" y="14"/>
                      </a:lnTo>
                      <a:lnTo>
                        <a:pt x="59" y="14"/>
                      </a:lnTo>
                      <a:lnTo>
                        <a:pt x="58" y="14"/>
                      </a:lnTo>
                      <a:lnTo>
                        <a:pt x="57" y="14"/>
                      </a:lnTo>
                      <a:lnTo>
                        <a:pt x="55" y="13"/>
                      </a:lnTo>
                      <a:lnTo>
                        <a:pt x="54" y="13"/>
                      </a:lnTo>
                      <a:lnTo>
                        <a:pt x="53" y="13"/>
                      </a:lnTo>
                      <a:lnTo>
                        <a:pt x="52" y="12"/>
                      </a:lnTo>
                      <a:lnTo>
                        <a:pt x="50" y="12"/>
                      </a:lnTo>
                      <a:lnTo>
                        <a:pt x="39" y="0"/>
                      </a:lnTo>
                      <a:lnTo>
                        <a:pt x="39" y="1"/>
                      </a:lnTo>
                      <a:lnTo>
                        <a:pt x="41" y="2"/>
                      </a:lnTo>
                      <a:lnTo>
                        <a:pt x="43" y="3"/>
                      </a:lnTo>
                      <a:lnTo>
                        <a:pt x="44" y="4"/>
                      </a:lnTo>
                      <a:lnTo>
                        <a:pt x="45" y="4"/>
                      </a:lnTo>
                      <a:lnTo>
                        <a:pt x="45" y="5"/>
                      </a:lnTo>
                      <a:lnTo>
                        <a:pt x="47" y="5"/>
                      </a:lnTo>
                      <a:lnTo>
                        <a:pt x="48" y="6"/>
                      </a:lnTo>
                      <a:lnTo>
                        <a:pt x="49" y="6"/>
                      </a:lnTo>
                      <a:lnTo>
                        <a:pt x="50" y="7"/>
                      </a:lnTo>
                      <a:lnTo>
                        <a:pt x="51" y="7"/>
                      </a:lnTo>
                      <a:lnTo>
                        <a:pt x="53" y="8"/>
                      </a:lnTo>
                      <a:lnTo>
                        <a:pt x="54" y="8"/>
                      </a:lnTo>
                      <a:lnTo>
                        <a:pt x="56" y="9"/>
                      </a:lnTo>
                      <a:lnTo>
                        <a:pt x="58" y="10"/>
                      </a:lnTo>
                      <a:lnTo>
                        <a:pt x="59" y="10"/>
                      </a:lnTo>
                      <a:lnTo>
                        <a:pt x="61" y="10"/>
                      </a:lnTo>
                      <a:lnTo>
                        <a:pt x="62" y="11"/>
                      </a:lnTo>
                      <a:lnTo>
                        <a:pt x="63" y="11"/>
                      </a:lnTo>
                      <a:lnTo>
                        <a:pt x="65" y="11"/>
                      </a:lnTo>
                      <a:lnTo>
                        <a:pt x="65" y="12"/>
                      </a:lnTo>
                      <a:lnTo>
                        <a:pt x="67" y="12"/>
                      </a:lnTo>
                      <a:lnTo>
                        <a:pt x="68" y="12"/>
                      </a:lnTo>
                      <a:lnTo>
                        <a:pt x="69" y="13"/>
                      </a:lnTo>
                      <a:lnTo>
                        <a:pt x="70" y="13"/>
                      </a:lnTo>
                      <a:lnTo>
                        <a:pt x="71" y="13"/>
                      </a:lnTo>
                      <a:lnTo>
                        <a:pt x="72" y="13"/>
                      </a:lnTo>
                      <a:lnTo>
                        <a:pt x="73" y="13"/>
                      </a:lnTo>
                      <a:lnTo>
                        <a:pt x="75" y="14"/>
                      </a:lnTo>
                      <a:lnTo>
                        <a:pt x="76" y="14"/>
                      </a:lnTo>
                      <a:lnTo>
                        <a:pt x="77" y="14"/>
                      </a:lnTo>
                      <a:lnTo>
                        <a:pt x="78" y="15"/>
                      </a:lnTo>
                      <a:lnTo>
                        <a:pt x="80" y="15"/>
                      </a:lnTo>
                      <a:lnTo>
                        <a:pt x="81" y="15"/>
                      </a:lnTo>
                      <a:lnTo>
                        <a:pt x="83" y="15"/>
                      </a:lnTo>
                      <a:lnTo>
                        <a:pt x="84" y="16"/>
                      </a:lnTo>
                      <a:lnTo>
                        <a:pt x="85" y="17"/>
                      </a:lnTo>
                      <a:lnTo>
                        <a:pt x="86" y="17"/>
                      </a:lnTo>
                      <a:lnTo>
                        <a:pt x="87" y="18"/>
                      </a:lnTo>
                      <a:lnTo>
                        <a:pt x="88" y="18"/>
                      </a:lnTo>
                      <a:lnTo>
                        <a:pt x="89" y="19"/>
                      </a:lnTo>
                      <a:lnTo>
                        <a:pt x="91" y="20"/>
                      </a:lnTo>
                      <a:lnTo>
                        <a:pt x="93" y="21"/>
                      </a:lnTo>
                      <a:lnTo>
                        <a:pt x="94" y="22"/>
                      </a:lnTo>
                      <a:lnTo>
                        <a:pt x="96" y="23"/>
                      </a:lnTo>
                      <a:lnTo>
                        <a:pt x="98" y="24"/>
                      </a:lnTo>
                      <a:lnTo>
                        <a:pt x="99" y="26"/>
                      </a:lnTo>
                      <a:lnTo>
                        <a:pt x="101" y="27"/>
                      </a:lnTo>
                      <a:lnTo>
                        <a:pt x="102" y="28"/>
                      </a:lnTo>
                      <a:lnTo>
                        <a:pt x="103" y="29"/>
                      </a:lnTo>
                      <a:lnTo>
                        <a:pt x="104" y="30"/>
                      </a:lnTo>
                      <a:lnTo>
                        <a:pt x="105" y="31"/>
                      </a:lnTo>
                      <a:lnTo>
                        <a:pt x="106" y="33"/>
                      </a:lnTo>
                      <a:lnTo>
                        <a:pt x="107" y="35"/>
                      </a:lnTo>
                      <a:lnTo>
                        <a:pt x="108" y="36"/>
                      </a:lnTo>
                      <a:lnTo>
                        <a:pt x="109" y="38"/>
                      </a:lnTo>
                      <a:lnTo>
                        <a:pt x="110" y="39"/>
                      </a:lnTo>
                      <a:lnTo>
                        <a:pt x="111" y="40"/>
                      </a:lnTo>
                      <a:lnTo>
                        <a:pt x="111" y="41"/>
                      </a:lnTo>
                      <a:lnTo>
                        <a:pt x="112" y="43"/>
                      </a:lnTo>
                      <a:lnTo>
                        <a:pt x="112" y="44"/>
                      </a:lnTo>
                      <a:lnTo>
                        <a:pt x="112" y="45"/>
                      </a:lnTo>
                      <a:lnTo>
                        <a:pt x="112" y="47"/>
                      </a:lnTo>
                      <a:lnTo>
                        <a:pt x="113" y="49"/>
                      </a:lnTo>
                      <a:lnTo>
                        <a:pt x="113" y="50"/>
                      </a:lnTo>
                      <a:lnTo>
                        <a:pt x="114" y="52"/>
                      </a:lnTo>
                      <a:lnTo>
                        <a:pt x="114" y="54"/>
                      </a:lnTo>
                      <a:lnTo>
                        <a:pt x="114" y="56"/>
                      </a:lnTo>
                      <a:lnTo>
                        <a:pt x="114" y="57"/>
                      </a:lnTo>
                      <a:lnTo>
                        <a:pt x="114" y="59"/>
                      </a:lnTo>
                      <a:lnTo>
                        <a:pt x="115" y="61"/>
                      </a:lnTo>
                      <a:lnTo>
                        <a:pt x="115" y="62"/>
                      </a:lnTo>
                      <a:lnTo>
                        <a:pt x="115" y="63"/>
                      </a:lnTo>
                      <a:lnTo>
                        <a:pt x="115" y="64"/>
                      </a:lnTo>
                      <a:lnTo>
                        <a:pt x="115" y="65"/>
                      </a:lnTo>
                      <a:lnTo>
                        <a:pt x="115" y="66"/>
                      </a:lnTo>
                      <a:lnTo>
                        <a:pt x="114" y="67"/>
                      </a:lnTo>
                      <a:lnTo>
                        <a:pt x="114" y="69"/>
                      </a:lnTo>
                      <a:lnTo>
                        <a:pt x="114" y="70"/>
                      </a:lnTo>
                      <a:lnTo>
                        <a:pt x="114" y="71"/>
                      </a:lnTo>
                      <a:lnTo>
                        <a:pt x="114" y="72"/>
                      </a:lnTo>
                      <a:lnTo>
                        <a:pt x="114" y="73"/>
                      </a:lnTo>
                      <a:lnTo>
                        <a:pt x="113" y="74"/>
                      </a:lnTo>
                      <a:lnTo>
                        <a:pt x="113" y="76"/>
                      </a:lnTo>
                      <a:lnTo>
                        <a:pt x="112" y="79"/>
                      </a:lnTo>
                      <a:lnTo>
                        <a:pt x="111" y="80"/>
                      </a:lnTo>
                      <a:lnTo>
                        <a:pt x="110" y="82"/>
                      </a:lnTo>
                      <a:lnTo>
                        <a:pt x="108" y="84"/>
                      </a:lnTo>
                      <a:lnTo>
                        <a:pt x="107" y="85"/>
                      </a:lnTo>
                      <a:lnTo>
                        <a:pt x="106" y="86"/>
                      </a:lnTo>
                      <a:lnTo>
                        <a:pt x="104" y="87"/>
                      </a:lnTo>
                      <a:lnTo>
                        <a:pt x="103" y="88"/>
                      </a:lnTo>
                      <a:lnTo>
                        <a:pt x="102" y="88"/>
                      </a:lnTo>
                      <a:lnTo>
                        <a:pt x="101" y="88"/>
                      </a:lnTo>
                      <a:lnTo>
                        <a:pt x="100" y="89"/>
                      </a:lnTo>
                      <a:lnTo>
                        <a:pt x="99" y="90"/>
                      </a:lnTo>
                      <a:lnTo>
                        <a:pt x="98" y="90"/>
                      </a:lnTo>
                      <a:lnTo>
                        <a:pt x="96" y="90"/>
                      </a:lnTo>
                      <a:lnTo>
                        <a:pt x="94" y="90"/>
                      </a:lnTo>
                      <a:lnTo>
                        <a:pt x="93" y="90"/>
                      </a:lnTo>
                      <a:lnTo>
                        <a:pt x="91" y="91"/>
                      </a:lnTo>
                      <a:lnTo>
                        <a:pt x="90" y="91"/>
                      </a:lnTo>
                      <a:lnTo>
                        <a:pt x="88" y="91"/>
                      </a:lnTo>
                      <a:lnTo>
                        <a:pt x="86" y="91"/>
                      </a:lnTo>
                      <a:lnTo>
                        <a:pt x="85" y="91"/>
                      </a:lnTo>
                      <a:lnTo>
                        <a:pt x="83" y="91"/>
                      </a:lnTo>
                      <a:lnTo>
                        <a:pt x="82" y="91"/>
                      </a:lnTo>
                      <a:lnTo>
                        <a:pt x="80" y="91"/>
                      </a:lnTo>
                      <a:lnTo>
                        <a:pt x="79" y="92"/>
                      </a:lnTo>
                      <a:lnTo>
                        <a:pt x="78" y="92"/>
                      </a:lnTo>
                      <a:lnTo>
                        <a:pt x="76" y="92"/>
                      </a:lnTo>
                      <a:lnTo>
                        <a:pt x="75" y="92"/>
                      </a:lnTo>
                      <a:lnTo>
                        <a:pt x="74" y="92"/>
                      </a:lnTo>
                      <a:lnTo>
                        <a:pt x="73" y="92"/>
                      </a:lnTo>
                      <a:lnTo>
                        <a:pt x="72" y="93"/>
                      </a:lnTo>
                      <a:lnTo>
                        <a:pt x="71" y="93"/>
                      </a:lnTo>
                      <a:lnTo>
                        <a:pt x="70" y="93"/>
                      </a:lnTo>
                      <a:lnTo>
                        <a:pt x="68" y="93"/>
                      </a:lnTo>
                      <a:lnTo>
                        <a:pt x="67" y="93"/>
                      </a:lnTo>
                      <a:lnTo>
                        <a:pt x="66" y="93"/>
                      </a:lnTo>
                      <a:lnTo>
                        <a:pt x="65" y="93"/>
                      </a:lnTo>
                      <a:lnTo>
                        <a:pt x="63" y="94"/>
                      </a:lnTo>
                      <a:lnTo>
                        <a:pt x="62" y="95"/>
                      </a:lnTo>
                      <a:lnTo>
                        <a:pt x="60" y="95"/>
                      </a:lnTo>
                      <a:lnTo>
                        <a:pt x="58" y="96"/>
                      </a:lnTo>
                      <a:lnTo>
                        <a:pt x="57" y="96"/>
                      </a:lnTo>
                      <a:lnTo>
                        <a:pt x="56" y="97"/>
                      </a:lnTo>
                      <a:lnTo>
                        <a:pt x="55" y="97"/>
                      </a:lnTo>
                      <a:lnTo>
                        <a:pt x="54" y="98"/>
                      </a:lnTo>
                      <a:lnTo>
                        <a:pt x="53" y="99"/>
                      </a:lnTo>
                      <a:lnTo>
                        <a:pt x="52" y="99"/>
                      </a:lnTo>
                      <a:lnTo>
                        <a:pt x="51" y="99"/>
                      </a:lnTo>
                      <a:lnTo>
                        <a:pt x="50" y="100"/>
                      </a:lnTo>
                      <a:lnTo>
                        <a:pt x="49" y="101"/>
                      </a:lnTo>
                      <a:lnTo>
                        <a:pt x="49" y="102"/>
                      </a:lnTo>
                      <a:lnTo>
                        <a:pt x="47" y="102"/>
                      </a:lnTo>
                      <a:lnTo>
                        <a:pt x="46" y="104"/>
                      </a:lnTo>
                      <a:lnTo>
                        <a:pt x="45" y="105"/>
                      </a:lnTo>
                      <a:lnTo>
                        <a:pt x="44" y="106"/>
                      </a:lnTo>
                      <a:lnTo>
                        <a:pt x="42" y="107"/>
                      </a:lnTo>
                      <a:lnTo>
                        <a:pt x="41" y="108"/>
                      </a:lnTo>
                      <a:lnTo>
                        <a:pt x="40" y="108"/>
                      </a:lnTo>
                      <a:lnTo>
                        <a:pt x="39" y="108"/>
                      </a:lnTo>
                      <a:lnTo>
                        <a:pt x="37" y="108"/>
                      </a:lnTo>
                      <a:lnTo>
                        <a:pt x="36" y="108"/>
                      </a:lnTo>
                      <a:lnTo>
                        <a:pt x="34" y="108"/>
                      </a:lnTo>
                      <a:lnTo>
                        <a:pt x="33" y="108"/>
                      </a:lnTo>
                      <a:lnTo>
                        <a:pt x="32" y="108"/>
                      </a:lnTo>
                      <a:lnTo>
                        <a:pt x="31" y="108"/>
                      </a:lnTo>
                      <a:lnTo>
                        <a:pt x="29" y="108"/>
                      </a:lnTo>
                      <a:lnTo>
                        <a:pt x="28" y="108"/>
                      </a:lnTo>
                      <a:lnTo>
                        <a:pt x="27" y="108"/>
                      </a:lnTo>
                      <a:lnTo>
                        <a:pt x="26" y="107"/>
                      </a:lnTo>
                      <a:lnTo>
                        <a:pt x="24" y="107"/>
                      </a:lnTo>
                      <a:lnTo>
                        <a:pt x="23" y="106"/>
                      </a:lnTo>
                      <a:lnTo>
                        <a:pt x="22" y="106"/>
                      </a:lnTo>
                      <a:lnTo>
                        <a:pt x="20" y="105"/>
                      </a:lnTo>
                      <a:lnTo>
                        <a:pt x="19" y="105"/>
                      </a:lnTo>
                      <a:lnTo>
                        <a:pt x="18" y="105"/>
                      </a:lnTo>
                      <a:lnTo>
                        <a:pt x="16" y="105"/>
                      </a:lnTo>
                      <a:lnTo>
                        <a:pt x="15" y="104"/>
                      </a:lnTo>
                      <a:lnTo>
                        <a:pt x="14" y="103"/>
                      </a:lnTo>
                      <a:lnTo>
                        <a:pt x="13" y="103"/>
                      </a:lnTo>
                      <a:lnTo>
                        <a:pt x="12" y="102"/>
                      </a:lnTo>
                      <a:lnTo>
                        <a:pt x="10" y="102"/>
                      </a:lnTo>
                      <a:lnTo>
                        <a:pt x="8" y="100"/>
                      </a:lnTo>
                      <a:lnTo>
                        <a:pt x="7" y="99"/>
                      </a:lnTo>
                      <a:lnTo>
                        <a:pt x="6" y="98"/>
                      </a:lnTo>
                      <a:lnTo>
                        <a:pt x="4" y="97"/>
                      </a:lnTo>
                      <a:lnTo>
                        <a:pt x="3" y="96"/>
                      </a:lnTo>
                      <a:lnTo>
                        <a:pt x="2" y="94"/>
                      </a:lnTo>
                      <a:lnTo>
                        <a:pt x="1" y="92"/>
                      </a:lnTo>
                      <a:lnTo>
                        <a:pt x="0" y="90"/>
                      </a:lnTo>
                      <a:lnTo>
                        <a:pt x="0" y="89"/>
                      </a:lnTo>
                      <a:lnTo>
                        <a:pt x="8" y="72"/>
                      </a:lnTo>
                      <a:lnTo>
                        <a:pt x="10" y="68"/>
                      </a:lnTo>
                      <a:close/>
                    </a:path>
                  </a:pathLst>
                </a:custGeom>
                <a:solidFill>
                  <a:srgbClr val="F5E8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8" name="Freeform 525"/>
                <p:cNvSpPr>
                  <a:spLocks/>
                </p:cNvSpPr>
                <p:nvPr/>
              </p:nvSpPr>
              <p:spPr bwMode="auto">
                <a:xfrm>
                  <a:off x="4668" y="2237"/>
                  <a:ext cx="47" cy="23"/>
                </a:xfrm>
                <a:custGeom>
                  <a:avLst/>
                  <a:gdLst>
                    <a:gd name="T0" fmla="*/ 0 w 47"/>
                    <a:gd name="T1" fmla="*/ 0 h 23"/>
                    <a:gd name="T2" fmla="*/ 0 w 47"/>
                    <a:gd name="T3" fmla="*/ 0 h 23"/>
                    <a:gd name="T4" fmla="*/ 1 w 47"/>
                    <a:gd name="T5" fmla="*/ 0 h 23"/>
                    <a:gd name="T6" fmla="*/ 2 w 47"/>
                    <a:gd name="T7" fmla="*/ 0 h 23"/>
                    <a:gd name="T8" fmla="*/ 3 w 47"/>
                    <a:gd name="T9" fmla="*/ 0 h 23"/>
                    <a:gd name="T10" fmla="*/ 4 w 47"/>
                    <a:gd name="T11" fmla="*/ 0 h 23"/>
                    <a:gd name="T12" fmla="*/ 5 w 47"/>
                    <a:gd name="T13" fmla="*/ 0 h 23"/>
                    <a:gd name="T14" fmla="*/ 6 w 47"/>
                    <a:gd name="T15" fmla="*/ 0 h 23"/>
                    <a:gd name="T16" fmla="*/ 8 w 47"/>
                    <a:gd name="T17" fmla="*/ 1 h 23"/>
                    <a:gd name="T18" fmla="*/ 9 w 47"/>
                    <a:gd name="T19" fmla="*/ 1 h 23"/>
                    <a:gd name="T20" fmla="*/ 11 w 47"/>
                    <a:gd name="T21" fmla="*/ 1 h 23"/>
                    <a:gd name="T22" fmla="*/ 12 w 47"/>
                    <a:gd name="T23" fmla="*/ 1 h 23"/>
                    <a:gd name="T24" fmla="*/ 14 w 47"/>
                    <a:gd name="T25" fmla="*/ 2 h 23"/>
                    <a:gd name="T26" fmla="*/ 16 w 47"/>
                    <a:gd name="T27" fmla="*/ 2 h 23"/>
                    <a:gd name="T28" fmla="*/ 18 w 47"/>
                    <a:gd name="T29" fmla="*/ 2 h 23"/>
                    <a:gd name="T30" fmla="*/ 19 w 47"/>
                    <a:gd name="T31" fmla="*/ 3 h 23"/>
                    <a:gd name="T32" fmla="*/ 21 w 47"/>
                    <a:gd name="T33" fmla="*/ 3 h 23"/>
                    <a:gd name="T34" fmla="*/ 22 w 47"/>
                    <a:gd name="T35" fmla="*/ 3 h 23"/>
                    <a:gd name="T36" fmla="*/ 23 w 47"/>
                    <a:gd name="T37" fmla="*/ 4 h 23"/>
                    <a:gd name="T38" fmla="*/ 24 w 47"/>
                    <a:gd name="T39" fmla="*/ 4 h 23"/>
                    <a:gd name="T40" fmla="*/ 25 w 47"/>
                    <a:gd name="T41" fmla="*/ 4 h 23"/>
                    <a:gd name="T42" fmla="*/ 26 w 47"/>
                    <a:gd name="T43" fmla="*/ 4 h 23"/>
                    <a:gd name="T44" fmla="*/ 27 w 47"/>
                    <a:gd name="T45" fmla="*/ 5 h 23"/>
                    <a:gd name="T46" fmla="*/ 28 w 47"/>
                    <a:gd name="T47" fmla="*/ 5 h 23"/>
                    <a:gd name="T48" fmla="*/ 29 w 47"/>
                    <a:gd name="T49" fmla="*/ 5 h 23"/>
                    <a:gd name="T50" fmla="*/ 30 w 47"/>
                    <a:gd name="T51" fmla="*/ 5 h 23"/>
                    <a:gd name="T52" fmla="*/ 31 w 47"/>
                    <a:gd name="T53" fmla="*/ 6 h 23"/>
                    <a:gd name="T54" fmla="*/ 32 w 47"/>
                    <a:gd name="T55" fmla="*/ 6 h 23"/>
                    <a:gd name="T56" fmla="*/ 33 w 47"/>
                    <a:gd name="T57" fmla="*/ 7 h 23"/>
                    <a:gd name="T58" fmla="*/ 35 w 47"/>
                    <a:gd name="T59" fmla="*/ 7 h 23"/>
                    <a:gd name="T60" fmla="*/ 37 w 47"/>
                    <a:gd name="T61" fmla="*/ 8 h 23"/>
                    <a:gd name="T62" fmla="*/ 38 w 47"/>
                    <a:gd name="T63" fmla="*/ 9 h 23"/>
                    <a:gd name="T64" fmla="*/ 40 w 47"/>
                    <a:gd name="T65" fmla="*/ 10 h 23"/>
                    <a:gd name="T66" fmla="*/ 42 w 47"/>
                    <a:gd name="T67" fmla="*/ 11 h 23"/>
                    <a:gd name="T68" fmla="*/ 44 w 47"/>
                    <a:gd name="T69" fmla="*/ 12 h 23"/>
                    <a:gd name="T70" fmla="*/ 45 w 47"/>
                    <a:gd name="T71" fmla="*/ 13 h 23"/>
                    <a:gd name="T72" fmla="*/ 47 w 47"/>
                    <a:gd name="T73" fmla="*/ 14 h 23"/>
                    <a:gd name="T74" fmla="*/ 19 w 47"/>
                    <a:gd name="T75" fmla="*/ 23 h 23"/>
                    <a:gd name="T76" fmla="*/ 2 w 47"/>
                    <a:gd name="T77" fmla="*/ 13 h 23"/>
                    <a:gd name="T78" fmla="*/ 0 w 47"/>
                    <a:gd name="T79" fmla="*/ 0 h 23"/>
                    <a:gd name="T80" fmla="*/ 0 w 47"/>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
                    <a:gd name="T124" fmla="*/ 0 h 23"/>
                    <a:gd name="T125" fmla="*/ 47 w 47"/>
                    <a:gd name="T126" fmla="*/ 23 h 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 h="23">
                      <a:moveTo>
                        <a:pt x="0" y="0"/>
                      </a:moveTo>
                      <a:lnTo>
                        <a:pt x="0" y="0"/>
                      </a:lnTo>
                      <a:lnTo>
                        <a:pt x="1" y="0"/>
                      </a:lnTo>
                      <a:lnTo>
                        <a:pt x="2" y="0"/>
                      </a:lnTo>
                      <a:lnTo>
                        <a:pt x="3" y="0"/>
                      </a:lnTo>
                      <a:lnTo>
                        <a:pt x="4" y="0"/>
                      </a:lnTo>
                      <a:lnTo>
                        <a:pt x="5" y="0"/>
                      </a:lnTo>
                      <a:lnTo>
                        <a:pt x="6" y="0"/>
                      </a:lnTo>
                      <a:lnTo>
                        <a:pt x="8" y="1"/>
                      </a:lnTo>
                      <a:lnTo>
                        <a:pt x="9" y="1"/>
                      </a:lnTo>
                      <a:lnTo>
                        <a:pt x="11" y="1"/>
                      </a:lnTo>
                      <a:lnTo>
                        <a:pt x="12" y="1"/>
                      </a:lnTo>
                      <a:lnTo>
                        <a:pt x="14" y="2"/>
                      </a:lnTo>
                      <a:lnTo>
                        <a:pt x="16" y="2"/>
                      </a:lnTo>
                      <a:lnTo>
                        <a:pt x="18" y="2"/>
                      </a:lnTo>
                      <a:lnTo>
                        <a:pt x="19" y="3"/>
                      </a:lnTo>
                      <a:lnTo>
                        <a:pt x="21" y="3"/>
                      </a:lnTo>
                      <a:lnTo>
                        <a:pt x="22" y="3"/>
                      </a:lnTo>
                      <a:lnTo>
                        <a:pt x="23" y="4"/>
                      </a:lnTo>
                      <a:lnTo>
                        <a:pt x="24" y="4"/>
                      </a:lnTo>
                      <a:lnTo>
                        <a:pt x="25" y="4"/>
                      </a:lnTo>
                      <a:lnTo>
                        <a:pt x="26" y="4"/>
                      </a:lnTo>
                      <a:lnTo>
                        <a:pt x="27" y="5"/>
                      </a:lnTo>
                      <a:lnTo>
                        <a:pt x="28" y="5"/>
                      </a:lnTo>
                      <a:lnTo>
                        <a:pt x="29" y="5"/>
                      </a:lnTo>
                      <a:lnTo>
                        <a:pt x="30" y="5"/>
                      </a:lnTo>
                      <a:lnTo>
                        <a:pt x="31" y="6"/>
                      </a:lnTo>
                      <a:lnTo>
                        <a:pt x="32" y="6"/>
                      </a:lnTo>
                      <a:lnTo>
                        <a:pt x="33" y="7"/>
                      </a:lnTo>
                      <a:lnTo>
                        <a:pt x="35" y="7"/>
                      </a:lnTo>
                      <a:lnTo>
                        <a:pt x="37" y="8"/>
                      </a:lnTo>
                      <a:lnTo>
                        <a:pt x="38" y="9"/>
                      </a:lnTo>
                      <a:lnTo>
                        <a:pt x="40" y="10"/>
                      </a:lnTo>
                      <a:lnTo>
                        <a:pt x="42" y="11"/>
                      </a:lnTo>
                      <a:lnTo>
                        <a:pt x="44" y="12"/>
                      </a:lnTo>
                      <a:lnTo>
                        <a:pt x="45" y="13"/>
                      </a:lnTo>
                      <a:lnTo>
                        <a:pt x="47" y="14"/>
                      </a:lnTo>
                      <a:lnTo>
                        <a:pt x="19" y="23"/>
                      </a:lnTo>
                      <a:lnTo>
                        <a:pt x="2" y="13"/>
                      </a:lnTo>
                      <a:lnTo>
                        <a:pt x="0"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19" name="Freeform 526"/>
                <p:cNvSpPr>
                  <a:spLocks/>
                </p:cNvSpPr>
                <p:nvPr/>
              </p:nvSpPr>
              <p:spPr bwMode="auto">
                <a:xfrm>
                  <a:off x="4530" y="2455"/>
                  <a:ext cx="272" cy="58"/>
                </a:xfrm>
                <a:custGeom>
                  <a:avLst/>
                  <a:gdLst>
                    <a:gd name="T0" fmla="*/ 0 w 272"/>
                    <a:gd name="T1" fmla="*/ 30 h 58"/>
                    <a:gd name="T2" fmla="*/ 272 w 272"/>
                    <a:gd name="T3" fmla="*/ 35 h 58"/>
                    <a:gd name="T4" fmla="*/ 269 w 272"/>
                    <a:gd name="T5" fmla="*/ 15 h 58"/>
                    <a:gd name="T6" fmla="*/ 266 w 272"/>
                    <a:gd name="T7" fmla="*/ 17 h 58"/>
                    <a:gd name="T8" fmla="*/ 264 w 272"/>
                    <a:gd name="T9" fmla="*/ 19 h 58"/>
                    <a:gd name="T10" fmla="*/ 261 w 272"/>
                    <a:gd name="T11" fmla="*/ 21 h 58"/>
                    <a:gd name="T12" fmla="*/ 259 w 272"/>
                    <a:gd name="T13" fmla="*/ 22 h 58"/>
                    <a:gd name="T14" fmla="*/ 257 w 272"/>
                    <a:gd name="T15" fmla="*/ 23 h 58"/>
                    <a:gd name="T16" fmla="*/ 255 w 272"/>
                    <a:gd name="T17" fmla="*/ 25 h 58"/>
                    <a:gd name="T18" fmla="*/ 252 w 272"/>
                    <a:gd name="T19" fmla="*/ 26 h 58"/>
                    <a:gd name="T20" fmla="*/ 249 w 272"/>
                    <a:gd name="T21" fmla="*/ 28 h 58"/>
                    <a:gd name="T22" fmla="*/ 246 w 272"/>
                    <a:gd name="T23" fmla="*/ 30 h 58"/>
                    <a:gd name="T24" fmla="*/ 244 w 272"/>
                    <a:gd name="T25" fmla="*/ 32 h 58"/>
                    <a:gd name="T26" fmla="*/ 240 w 272"/>
                    <a:gd name="T27" fmla="*/ 33 h 58"/>
                    <a:gd name="T28" fmla="*/ 237 w 272"/>
                    <a:gd name="T29" fmla="*/ 35 h 58"/>
                    <a:gd name="T30" fmla="*/ 233 w 272"/>
                    <a:gd name="T31" fmla="*/ 37 h 58"/>
                    <a:gd name="T32" fmla="*/ 229 w 272"/>
                    <a:gd name="T33" fmla="*/ 38 h 58"/>
                    <a:gd name="T34" fmla="*/ 226 w 272"/>
                    <a:gd name="T35" fmla="*/ 40 h 58"/>
                    <a:gd name="T36" fmla="*/ 222 w 272"/>
                    <a:gd name="T37" fmla="*/ 42 h 58"/>
                    <a:gd name="T38" fmla="*/ 218 w 272"/>
                    <a:gd name="T39" fmla="*/ 43 h 58"/>
                    <a:gd name="T40" fmla="*/ 213 w 272"/>
                    <a:gd name="T41" fmla="*/ 45 h 58"/>
                    <a:gd name="T42" fmla="*/ 209 w 272"/>
                    <a:gd name="T43" fmla="*/ 46 h 58"/>
                    <a:gd name="T44" fmla="*/ 205 w 272"/>
                    <a:gd name="T45" fmla="*/ 47 h 58"/>
                    <a:gd name="T46" fmla="*/ 200 w 272"/>
                    <a:gd name="T47" fmla="*/ 48 h 58"/>
                    <a:gd name="T48" fmla="*/ 195 w 272"/>
                    <a:gd name="T49" fmla="*/ 49 h 58"/>
                    <a:gd name="T50" fmla="*/ 190 w 272"/>
                    <a:gd name="T51" fmla="*/ 50 h 58"/>
                    <a:gd name="T52" fmla="*/ 185 w 272"/>
                    <a:gd name="T53" fmla="*/ 51 h 58"/>
                    <a:gd name="T54" fmla="*/ 181 w 272"/>
                    <a:gd name="T55" fmla="*/ 51 h 58"/>
                    <a:gd name="T56" fmla="*/ 176 w 272"/>
                    <a:gd name="T57" fmla="*/ 52 h 58"/>
                    <a:gd name="T58" fmla="*/ 171 w 272"/>
                    <a:gd name="T59" fmla="*/ 52 h 58"/>
                    <a:gd name="T60" fmla="*/ 165 w 272"/>
                    <a:gd name="T61" fmla="*/ 51 h 58"/>
                    <a:gd name="T62" fmla="*/ 160 w 272"/>
                    <a:gd name="T63" fmla="*/ 51 h 58"/>
                    <a:gd name="T64" fmla="*/ 155 w 272"/>
                    <a:gd name="T65" fmla="*/ 51 h 58"/>
                    <a:gd name="T66" fmla="*/ 149 w 272"/>
                    <a:gd name="T67" fmla="*/ 50 h 58"/>
                    <a:gd name="T68" fmla="*/ 144 w 272"/>
                    <a:gd name="T69" fmla="*/ 49 h 58"/>
                    <a:gd name="T70" fmla="*/ 139 w 272"/>
                    <a:gd name="T71" fmla="*/ 49 h 58"/>
                    <a:gd name="T72" fmla="*/ 133 w 272"/>
                    <a:gd name="T73" fmla="*/ 48 h 58"/>
                    <a:gd name="T74" fmla="*/ 128 w 272"/>
                    <a:gd name="T75" fmla="*/ 47 h 58"/>
                    <a:gd name="T76" fmla="*/ 123 w 272"/>
                    <a:gd name="T77" fmla="*/ 46 h 58"/>
                    <a:gd name="T78" fmla="*/ 118 w 272"/>
                    <a:gd name="T79" fmla="*/ 44 h 58"/>
                    <a:gd name="T80" fmla="*/ 114 w 272"/>
                    <a:gd name="T81" fmla="*/ 44 h 58"/>
                    <a:gd name="T82" fmla="*/ 109 w 272"/>
                    <a:gd name="T83" fmla="*/ 42 h 58"/>
                    <a:gd name="T84" fmla="*/ 104 w 272"/>
                    <a:gd name="T85" fmla="*/ 41 h 58"/>
                    <a:gd name="T86" fmla="*/ 99 w 272"/>
                    <a:gd name="T87" fmla="*/ 39 h 58"/>
                    <a:gd name="T88" fmla="*/ 95 w 272"/>
                    <a:gd name="T89" fmla="*/ 38 h 58"/>
                    <a:gd name="T90" fmla="*/ 91 w 272"/>
                    <a:gd name="T91" fmla="*/ 37 h 58"/>
                    <a:gd name="T92" fmla="*/ 87 w 272"/>
                    <a:gd name="T93" fmla="*/ 35 h 58"/>
                    <a:gd name="T94" fmla="*/ 83 w 272"/>
                    <a:gd name="T95" fmla="*/ 34 h 58"/>
                    <a:gd name="T96" fmla="*/ 79 w 272"/>
                    <a:gd name="T97" fmla="*/ 32 h 58"/>
                    <a:gd name="T98" fmla="*/ 76 w 272"/>
                    <a:gd name="T99" fmla="*/ 31 h 58"/>
                    <a:gd name="T100" fmla="*/ 72 w 272"/>
                    <a:gd name="T101" fmla="*/ 30 h 58"/>
                    <a:gd name="T102" fmla="*/ 69 w 272"/>
                    <a:gd name="T103" fmla="*/ 29 h 58"/>
                    <a:gd name="T104" fmla="*/ 67 w 272"/>
                    <a:gd name="T105" fmla="*/ 28 h 58"/>
                    <a:gd name="T106" fmla="*/ 64 w 272"/>
                    <a:gd name="T107" fmla="*/ 26 h 58"/>
                    <a:gd name="T108" fmla="*/ 62 w 272"/>
                    <a:gd name="T109" fmla="*/ 26 h 58"/>
                    <a:gd name="T110" fmla="*/ 58 w 272"/>
                    <a:gd name="T111" fmla="*/ 24 h 58"/>
                    <a:gd name="T112" fmla="*/ 56 w 272"/>
                    <a:gd name="T113" fmla="*/ 23 h 58"/>
                    <a:gd name="T114" fmla="*/ 55 w 272"/>
                    <a:gd name="T115" fmla="*/ 23 h 58"/>
                    <a:gd name="T116" fmla="*/ 11 w 272"/>
                    <a:gd name="T117" fmla="*/ 0 h 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2"/>
                    <a:gd name="T178" fmla="*/ 0 h 58"/>
                    <a:gd name="T179" fmla="*/ 272 w 272"/>
                    <a:gd name="T180" fmla="*/ 58 h 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2" h="58">
                      <a:moveTo>
                        <a:pt x="11" y="0"/>
                      </a:moveTo>
                      <a:lnTo>
                        <a:pt x="0" y="30"/>
                      </a:lnTo>
                      <a:lnTo>
                        <a:pt x="169" y="58"/>
                      </a:lnTo>
                      <a:lnTo>
                        <a:pt x="272" y="35"/>
                      </a:lnTo>
                      <a:lnTo>
                        <a:pt x="270" y="15"/>
                      </a:lnTo>
                      <a:lnTo>
                        <a:pt x="269" y="15"/>
                      </a:lnTo>
                      <a:lnTo>
                        <a:pt x="268" y="16"/>
                      </a:lnTo>
                      <a:lnTo>
                        <a:pt x="266" y="17"/>
                      </a:lnTo>
                      <a:lnTo>
                        <a:pt x="265" y="18"/>
                      </a:lnTo>
                      <a:lnTo>
                        <a:pt x="264" y="19"/>
                      </a:lnTo>
                      <a:lnTo>
                        <a:pt x="262" y="20"/>
                      </a:lnTo>
                      <a:lnTo>
                        <a:pt x="261" y="21"/>
                      </a:lnTo>
                      <a:lnTo>
                        <a:pt x="260" y="21"/>
                      </a:lnTo>
                      <a:lnTo>
                        <a:pt x="259" y="22"/>
                      </a:lnTo>
                      <a:lnTo>
                        <a:pt x="258" y="23"/>
                      </a:lnTo>
                      <a:lnTo>
                        <a:pt x="257" y="23"/>
                      </a:lnTo>
                      <a:lnTo>
                        <a:pt x="256" y="24"/>
                      </a:lnTo>
                      <a:lnTo>
                        <a:pt x="255" y="25"/>
                      </a:lnTo>
                      <a:lnTo>
                        <a:pt x="254" y="26"/>
                      </a:lnTo>
                      <a:lnTo>
                        <a:pt x="252" y="26"/>
                      </a:lnTo>
                      <a:lnTo>
                        <a:pt x="251" y="28"/>
                      </a:lnTo>
                      <a:lnTo>
                        <a:pt x="249" y="28"/>
                      </a:lnTo>
                      <a:lnTo>
                        <a:pt x="248" y="29"/>
                      </a:lnTo>
                      <a:lnTo>
                        <a:pt x="246" y="30"/>
                      </a:lnTo>
                      <a:lnTo>
                        <a:pt x="245" y="31"/>
                      </a:lnTo>
                      <a:lnTo>
                        <a:pt x="244" y="32"/>
                      </a:lnTo>
                      <a:lnTo>
                        <a:pt x="242" y="33"/>
                      </a:lnTo>
                      <a:lnTo>
                        <a:pt x="240" y="33"/>
                      </a:lnTo>
                      <a:lnTo>
                        <a:pt x="239" y="35"/>
                      </a:lnTo>
                      <a:lnTo>
                        <a:pt x="237" y="35"/>
                      </a:lnTo>
                      <a:lnTo>
                        <a:pt x="235" y="36"/>
                      </a:lnTo>
                      <a:lnTo>
                        <a:pt x="233" y="37"/>
                      </a:lnTo>
                      <a:lnTo>
                        <a:pt x="231" y="38"/>
                      </a:lnTo>
                      <a:lnTo>
                        <a:pt x="229" y="38"/>
                      </a:lnTo>
                      <a:lnTo>
                        <a:pt x="228" y="40"/>
                      </a:lnTo>
                      <a:lnTo>
                        <a:pt x="226" y="40"/>
                      </a:lnTo>
                      <a:lnTo>
                        <a:pt x="224" y="41"/>
                      </a:lnTo>
                      <a:lnTo>
                        <a:pt x="222" y="42"/>
                      </a:lnTo>
                      <a:lnTo>
                        <a:pt x="220" y="43"/>
                      </a:lnTo>
                      <a:lnTo>
                        <a:pt x="218" y="43"/>
                      </a:lnTo>
                      <a:lnTo>
                        <a:pt x="216" y="44"/>
                      </a:lnTo>
                      <a:lnTo>
                        <a:pt x="213" y="45"/>
                      </a:lnTo>
                      <a:lnTo>
                        <a:pt x="211" y="46"/>
                      </a:lnTo>
                      <a:lnTo>
                        <a:pt x="209" y="46"/>
                      </a:lnTo>
                      <a:lnTo>
                        <a:pt x="207" y="47"/>
                      </a:lnTo>
                      <a:lnTo>
                        <a:pt x="205" y="47"/>
                      </a:lnTo>
                      <a:lnTo>
                        <a:pt x="202" y="48"/>
                      </a:lnTo>
                      <a:lnTo>
                        <a:pt x="200" y="48"/>
                      </a:lnTo>
                      <a:lnTo>
                        <a:pt x="198" y="49"/>
                      </a:lnTo>
                      <a:lnTo>
                        <a:pt x="195" y="49"/>
                      </a:lnTo>
                      <a:lnTo>
                        <a:pt x="193" y="50"/>
                      </a:lnTo>
                      <a:lnTo>
                        <a:pt x="190" y="50"/>
                      </a:lnTo>
                      <a:lnTo>
                        <a:pt x="188" y="50"/>
                      </a:lnTo>
                      <a:lnTo>
                        <a:pt x="185" y="51"/>
                      </a:lnTo>
                      <a:lnTo>
                        <a:pt x="183" y="51"/>
                      </a:lnTo>
                      <a:lnTo>
                        <a:pt x="181" y="51"/>
                      </a:lnTo>
                      <a:lnTo>
                        <a:pt x="178" y="51"/>
                      </a:lnTo>
                      <a:lnTo>
                        <a:pt x="176" y="52"/>
                      </a:lnTo>
                      <a:lnTo>
                        <a:pt x="173" y="52"/>
                      </a:lnTo>
                      <a:lnTo>
                        <a:pt x="171" y="52"/>
                      </a:lnTo>
                      <a:lnTo>
                        <a:pt x="168" y="52"/>
                      </a:lnTo>
                      <a:lnTo>
                        <a:pt x="165" y="51"/>
                      </a:lnTo>
                      <a:lnTo>
                        <a:pt x="163" y="51"/>
                      </a:lnTo>
                      <a:lnTo>
                        <a:pt x="160" y="51"/>
                      </a:lnTo>
                      <a:lnTo>
                        <a:pt x="157" y="51"/>
                      </a:lnTo>
                      <a:lnTo>
                        <a:pt x="155" y="51"/>
                      </a:lnTo>
                      <a:lnTo>
                        <a:pt x="152" y="51"/>
                      </a:lnTo>
                      <a:lnTo>
                        <a:pt x="149" y="50"/>
                      </a:lnTo>
                      <a:lnTo>
                        <a:pt x="147" y="50"/>
                      </a:lnTo>
                      <a:lnTo>
                        <a:pt x="144" y="49"/>
                      </a:lnTo>
                      <a:lnTo>
                        <a:pt x="141" y="49"/>
                      </a:lnTo>
                      <a:lnTo>
                        <a:pt x="139" y="49"/>
                      </a:lnTo>
                      <a:lnTo>
                        <a:pt x="136" y="48"/>
                      </a:lnTo>
                      <a:lnTo>
                        <a:pt x="133" y="48"/>
                      </a:lnTo>
                      <a:lnTo>
                        <a:pt x="131" y="47"/>
                      </a:lnTo>
                      <a:lnTo>
                        <a:pt x="128" y="47"/>
                      </a:lnTo>
                      <a:lnTo>
                        <a:pt x="126" y="46"/>
                      </a:lnTo>
                      <a:lnTo>
                        <a:pt x="123" y="46"/>
                      </a:lnTo>
                      <a:lnTo>
                        <a:pt x="121" y="45"/>
                      </a:lnTo>
                      <a:lnTo>
                        <a:pt x="118" y="44"/>
                      </a:lnTo>
                      <a:lnTo>
                        <a:pt x="116" y="44"/>
                      </a:lnTo>
                      <a:lnTo>
                        <a:pt x="114" y="44"/>
                      </a:lnTo>
                      <a:lnTo>
                        <a:pt x="111" y="43"/>
                      </a:lnTo>
                      <a:lnTo>
                        <a:pt x="109" y="42"/>
                      </a:lnTo>
                      <a:lnTo>
                        <a:pt x="106" y="41"/>
                      </a:lnTo>
                      <a:lnTo>
                        <a:pt x="104" y="41"/>
                      </a:lnTo>
                      <a:lnTo>
                        <a:pt x="102" y="40"/>
                      </a:lnTo>
                      <a:lnTo>
                        <a:pt x="99" y="39"/>
                      </a:lnTo>
                      <a:lnTo>
                        <a:pt x="97" y="39"/>
                      </a:lnTo>
                      <a:lnTo>
                        <a:pt x="95" y="38"/>
                      </a:lnTo>
                      <a:lnTo>
                        <a:pt x="93" y="38"/>
                      </a:lnTo>
                      <a:lnTo>
                        <a:pt x="91" y="37"/>
                      </a:lnTo>
                      <a:lnTo>
                        <a:pt x="89" y="36"/>
                      </a:lnTo>
                      <a:lnTo>
                        <a:pt x="87" y="35"/>
                      </a:lnTo>
                      <a:lnTo>
                        <a:pt x="85" y="35"/>
                      </a:lnTo>
                      <a:lnTo>
                        <a:pt x="83" y="34"/>
                      </a:lnTo>
                      <a:lnTo>
                        <a:pt x="81" y="33"/>
                      </a:lnTo>
                      <a:lnTo>
                        <a:pt x="79" y="32"/>
                      </a:lnTo>
                      <a:lnTo>
                        <a:pt x="77" y="32"/>
                      </a:lnTo>
                      <a:lnTo>
                        <a:pt x="76" y="31"/>
                      </a:lnTo>
                      <a:lnTo>
                        <a:pt x="74" y="31"/>
                      </a:lnTo>
                      <a:lnTo>
                        <a:pt x="72" y="30"/>
                      </a:lnTo>
                      <a:lnTo>
                        <a:pt x="71" y="29"/>
                      </a:lnTo>
                      <a:lnTo>
                        <a:pt x="69" y="29"/>
                      </a:lnTo>
                      <a:lnTo>
                        <a:pt x="68" y="28"/>
                      </a:lnTo>
                      <a:lnTo>
                        <a:pt x="67" y="28"/>
                      </a:lnTo>
                      <a:lnTo>
                        <a:pt x="65" y="27"/>
                      </a:lnTo>
                      <a:lnTo>
                        <a:pt x="64" y="26"/>
                      </a:lnTo>
                      <a:lnTo>
                        <a:pt x="63" y="26"/>
                      </a:lnTo>
                      <a:lnTo>
                        <a:pt x="62" y="26"/>
                      </a:lnTo>
                      <a:lnTo>
                        <a:pt x="61" y="25"/>
                      </a:lnTo>
                      <a:lnTo>
                        <a:pt x="58" y="24"/>
                      </a:lnTo>
                      <a:lnTo>
                        <a:pt x="57" y="24"/>
                      </a:lnTo>
                      <a:lnTo>
                        <a:pt x="56" y="23"/>
                      </a:lnTo>
                      <a:lnTo>
                        <a:pt x="55" y="23"/>
                      </a:lnTo>
                      <a:lnTo>
                        <a:pt x="11"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0" name="Freeform 527"/>
                <p:cNvSpPr>
                  <a:spLocks/>
                </p:cNvSpPr>
                <p:nvPr/>
              </p:nvSpPr>
              <p:spPr bwMode="auto">
                <a:xfrm>
                  <a:off x="4683" y="2074"/>
                  <a:ext cx="24" cy="162"/>
                </a:xfrm>
                <a:custGeom>
                  <a:avLst/>
                  <a:gdLst>
                    <a:gd name="T0" fmla="*/ 10 w 24"/>
                    <a:gd name="T1" fmla="*/ 158 h 162"/>
                    <a:gd name="T2" fmla="*/ 10 w 24"/>
                    <a:gd name="T3" fmla="*/ 156 h 162"/>
                    <a:gd name="T4" fmla="*/ 10 w 24"/>
                    <a:gd name="T5" fmla="*/ 153 h 162"/>
                    <a:gd name="T6" fmla="*/ 10 w 24"/>
                    <a:gd name="T7" fmla="*/ 150 h 162"/>
                    <a:gd name="T8" fmla="*/ 10 w 24"/>
                    <a:gd name="T9" fmla="*/ 147 h 162"/>
                    <a:gd name="T10" fmla="*/ 10 w 24"/>
                    <a:gd name="T11" fmla="*/ 145 h 162"/>
                    <a:gd name="T12" fmla="*/ 9 w 24"/>
                    <a:gd name="T13" fmla="*/ 142 h 162"/>
                    <a:gd name="T14" fmla="*/ 9 w 24"/>
                    <a:gd name="T15" fmla="*/ 139 h 162"/>
                    <a:gd name="T16" fmla="*/ 9 w 24"/>
                    <a:gd name="T17" fmla="*/ 136 h 162"/>
                    <a:gd name="T18" fmla="*/ 8 w 24"/>
                    <a:gd name="T19" fmla="*/ 132 h 162"/>
                    <a:gd name="T20" fmla="*/ 8 w 24"/>
                    <a:gd name="T21" fmla="*/ 128 h 162"/>
                    <a:gd name="T22" fmla="*/ 8 w 24"/>
                    <a:gd name="T23" fmla="*/ 124 h 162"/>
                    <a:gd name="T24" fmla="*/ 8 w 24"/>
                    <a:gd name="T25" fmla="*/ 120 h 162"/>
                    <a:gd name="T26" fmla="*/ 8 w 24"/>
                    <a:gd name="T27" fmla="*/ 116 h 162"/>
                    <a:gd name="T28" fmla="*/ 7 w 24"/>
                    <a:gd name="T29" fmla="*/ 112 h 162"/>
                    <a:gd name="T30" fmla="*/ 7 w 24"/>
                    <a:gd name="T31" fmla="*/ 108 h 162"/>
                    <a:gd name="T32" fmla="*/ 6 w 24"/>
                    <a:gd name="T33" fmla="*/ 104 h 162"/>
                    <a:gd name="T34" fmla="*/ 6 w 24"/>
                    <a:gd name="T35" fmla="*/ 99 h 162"/>
                    <a:gd name="T36" fmla="*/ 6 w 24"/>
                    <a:gd name="T37" fmla="*/ 95 h 162"/>
                    <a:gd name="T38" fmla="*/ 6 w 24"/>
                    <a:gd name="T39" fmla="*/ 90 h 162"/>
                    <a:gd name="T40" fmla="*/ 5 w 24"/>
                    <a:gd name="T41" fmla="*/ 86 h 162"/>
                    <a:gd name="T42" fmla="*/ 5 w 24"/>
                    <a:gd name="T43" fmla="*/ 82 h 162"/>
                    <a:gd name="T44" fmla="*/ 5 w 24"/>
                    <a:gd name="T45" fmla="*/ 78 h 162"/>
                    <a:gd name="T46" fmla="*/ 4 w 24"/>
                    <a:gd name="T47" fmla="*/ 73 h 162"/>
                    <a:gd name="T48" fmla="*/ 4 w 24"/>
                    <a:gd name="T49" fmla="*/ 69 h 162"/>
                    <a:gd name="T50" fmla="*/ 4 w 24"/>
                    <a:gd name="T51" fmla="*/ 66 h 162"/>
                    <a:gd name="T52" fmla="*/ 3 w 24"/>
                    <a:gd name="T53" fmla="*/ 62 h 162"/>
                    <a:gd name="T54" fmla="*/ 3 w 24"/>
                    <a:gd name="T55" fmla="*/ 59 h 162"/>
                    <a:gd name="T56" fmla="*/ 3 w 24"/>
                    <a:gd name="T57" fmla="*/ 55 h 162"/>
                    <a:gd name="T58" fmla="*/ 3 w 24"/>
                    <a:gd name="T59" fmla="*/ 52 h 162"/>
                    <a:gd name="T60" fmla="*/ 2 w 24"/>
                    <a:gd name="T61" fmla="*/ 49 h 162"/>
                    <a:gd name="T62" fmla="*/ 2 w 24"/>
                    <a:gd name="T63" fmla="*/ 46 h 162"/>
                    <a:gd name="T64" fmla="*/ 2 w 24"/>
                    <a:gd name="T65" fmla="*/ 43 h 162"/>
                    <a:gd name="T66" fmla="*/ 1 w 24"/>
                    <a:gd name="T67" fmla="*/ 41 h 162"/>
                    <a:gd name="T68" fmla="*/ 1 w 24"/>
                    <a:gd name="T69" fmla="*/ 38 h 162"/>
                    <a:gd name="T70" fmla="*/ 1 w 24"/>
                    <a:gd name="T71" fmla="*/ 35 h 162"/>
                    <a:gd name="T72" fmla="*/ 1 w 24"/>
                    <a:gd name="T73" fmla="*/ 33 h 162"/>
                    <a:gd name="T74" fmla="*/ 1 w 24"/>
                    <a:gd name="T75" fmla="*/ 30 h 162"/>
                    <a:gd name="T76" fmla="*/ 0 w 24"/>
                    <a:gd name="T77" fmla="*/ 28 h 162"/>
                    <a:gd name="T78" fmla="*/ 0 w 24"/>
                    <a:gd name="T79" fmla="*/ 26 h 162"/>
                    <a:gd name="T80" fmla="*/ 0 w 24"/>
                    <a:gd name="T81" fmla="*/ 23 h 162"/>
                    <a:gd name="T82" fmla="*/ 0 w 24"/>
                    <a:gd name="T83" fmla="*/ 20 h 162"/>
                    <a:gd name="T84" fmla="*/ 0 w 24"/>
                    <a:gd name="T85" fmla="*/ 17 h 162"/>
                    <a:gd name="T86" fmla="*/ 0 w 24"/>
                    <a:gd name="T87" fmla="*/ 14 h 162"/>
                    <a:gd name="T88" fmla="*/ 0 w 24"/>
                    <a:gd name="T89" fmla="*/ 11 h 162"/>
                    <a:gd name="T90" fmla="*/ 0 w 24"/>
                    <a:gd name="T91" fmla="*/ 9 h 162"/>
                    <a:gd name="T92" fmla="*/ 0 w 24"/>
                    <a:gd name="T93" fmla="*/ 6 h 162"/>
                    <a:gd name="T94" fmla="*/ 0 w 24"/>
                    <a:gd name="T95" fmla="*/ 4 h 162"/>
                    <a:gd name="T96" fmla="*/ 0 w 24"/>
                    <a:gd name="T97" fmla="*/ 3 h 162"/>
                    <a:gd name="T98" fmla="*/ 7 w 24"/>
                    <a:gd name="T99" fmla="*/ 46 h 162"/>
                    <a:gd name="T100" fmla="*/ 24 w 24"/>
                    <a:gd name="T101" fmla="*/ 162 h 162"/>
                    <a:gd name="T102" fmla="*/ 10 w 24"/>
                    <a:gd name="T103" fmla="*/ 158 h 1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162"/>
                    <a:gd name="T158" fmla="*/ 24 w 24"/>
                    <a:gd name="T159" fmla="*/ 162 h 1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162">
                      <a:moveTo>
                        <a:pt x="10" y="158"/>
                      </a:moveTo>
                      <a:lnTo>
                        <a:pt x="10" y="158"/>
                      </a:lnTo>
                      <a:lnTo>
                        <a:pt x="10" y="157"/>
                      </a:lnTo>
                      <a:lnTo>
                        <a:pt x="10" y="156"/>
                      </a:lnTo>
                      <a:lnTo>
                        <a:pt x="10" y="155"/>
                      </a:lnTo>
                      <a:lnTo>
                        <a:pt x="10" y="153"/>
                      </a:lnTo>
                      <a:lnTo>
                        <a:pt x="10" y="151"/>
                      </a:lnTo>
                      <a:lnTo>
                        <a:pt x="10" y="150"/>
                      </a:lnTo>
                      <a:lnTo>
                        <a:pt x="10" y="149"/>
                      </a:lnTo>
                      <a:lnTo>
                        <a:pt x="10" y="147"/>
                      </a:lnTo>
                      <a:lnTo>
                        <a:pt x="10" y="145"/>
                      </a:lnTo>
                      <a:lnTo>
                        <a:pt x="9" y="143"/>
                      </a:lnTo>
                      <a:lnTo>
                        <a:pt x="9" y="142"/>
                      </a:lnTo>
                      <a:lnTo>
                        <a:pt x="9" y="141"/>
                      </a:lnTo>
                      <a:lnTo>
                        <a:pt x="9" y="139"/>
                      </a:lnTo>
                      <a:lnTo>
                        <a:pt x="9" y="137"/>
                      </a:lnTo>
                      <a:lnTo>
                        <a:pt x="9" y="136"/>
                      </a:lnTo>
                      <a:lnTo>
                        <a:pt x="9" y="134"/>
                      </a:lnTo>
                      <a:lnTo>
                        <a:pt x="8" y="132"/>
                      </a:lnTo>
                      <a:lnTo>
                        <a:pt x="8" y="130"/>
                      </a:lnTo>
                      <a:lnTo>
                        <a:pt x="8" y="128"/>
                      </a:lnTo>
                      <a:lnTo>
                        <a:pt x="8" y="126"/>
                      </a:lnTo>
                      <a:lnTo>
                        <a:pt x="8" y="124"/>
                      </a:lnTo>
                      <a:lnTo>
                        <a:pt x="8" y="122"/>
                      </a:lnTo>
                      <a:lnTo>
                        <a:pt x="8" y="120"/>
                      </a:lnTo>
                      <a:lnTo>
                        <a:pt x="8" y="119"/>
                      </a:lnTo>
                      <a:lnTo>
                        <a:pt x="8" y="116"/>
                      </a:lnTo>
                      <a:lnTo>
                        <a:pt x="8" y="114"/>
                      </a:lnTo>
                      <a:lnTo>
                        <a:pt x="7" y="112"/>
                      </a:lnTo>
                      <a:lnTo>
                        <a:pt x="7" y="110"/>
                      </a:lnTo>
                      <a:lnTo>
                        <a:pt x="7" y="108"/>
                      </a:lnTo>
                      <a:lnTo>
                        <a:pt x="7" y="106"/>
                      </a:lnTo>
                      <a:lnTo>
                        <a:pt x="6" y="104"/>
                      </a:lnTo>
                      <a:lnTo>
                        <a:pt x="6" y="101"/>
                      </a:lnTo>
                      <a:lnTo>
                        <a:pt x="6" y="99"/>
                      </a:lnTo>
                      <a:lnTo>
                        <a:pt x="6" y="97"/>
                      </a:lnTo>
                      <a:lnTo>
                        <a:pt x="6" y="95"/>
                      </a:lnTo>
                      <a:lnTo>
                        <a:pt x="6" y="93"/>
                      </a:lnTo>
                      <a:lnTo>
                        <a:pt x="6" y="90"/>
                      </a:lnTo>
                      <a:lnTo>
                        <a:pt x="6" y="88"/>
                      </a:lnTo>
                      <a:lnTo>
                        <a:pt x="5" y="86"/>
                      </a:lnTo>
                      <a:lnTo>
                        <a:pt x="5" y="84"/>
                      </a:lnTo>
                      <a:lnTo>
                        <a:pt x="5" y="82"/>
                      </a:lnTo>
                      <a:lnTo>
                        <a:pt x="5" y="80"/>
                      </a:lnTo>
                      <a:lnTo>
                        <a:pt x="5" y="78"/>
                      </a:lnTo>
                      <a:lnTo>
                        <a:pt x="5" y="75"/>
                      </a:lnTo>
                      <a:lnTo>
                        <a:pt x="4" y="73"/>
                      </a:lnTo>
                      <a:lnTo>
                        <a:pt x="4" y="72"/>
                      </a:lnTo>
                      <a:lnTo>
                        <a:pt x="4" y="69"/>
                      </a:lnTo>
                      <a:lnTo>
                        <a:pt x="4" y="68"/>
                      </a:lnTo>
                      <a:lnTo>
                        <a:pt x="4" y="66"/>
                      </a:lnTo>
                      <a:lnTo>
                        <a:pt x="4" y="64"/>
                      </a:lnTo>
                      <a:lnTo>
                        <a:pt x="3" y="62"/>
                      </a:lnTo>
                      <a:lnTo>
                        <a:pt x="3" y="61"/>
                      </a:lnTo>
                      <a:lnTo>
                        <a:pt x="3" y="59"/>
                      </a:lnTo>
                      <a:lnTo>
                        <a:pt x="3" y="57"/>
                      </a:lnTo>
                      <a:lnTo>
                        <a:pt x="3" y="55"/>
                      </a:lnTo>
                      <a:lnTo>
                        <a:pt x="3" y="54"/>
                      </a:lnTo>
                      <a:lnTo>
                        <a:pt x="3" y="52"/>
                      </a:lnTo>
                      <a:lnTo>
                        <a:pt x="2" y="50"/>
                      </a:lnTo>
                      <a:lnTo>
                        <a:pt x="2" y="49"/>
                      </a:lnTo>
                      <a:lnTo>
                        <a:pt x="2" y="48"/>
                      </a:lnTo>
                      <a:lnTo>
                        <a:pt x="2" y="46"/>
                      </a:lnTo>
                      <a:lnTo>
                        <a:pt x="2" y="45"/>
                      </a:lnTo>
                      <a:lnTo>
                        <a:pt x="2" y="43"/>
                      </a:lnTo>
                      <a:lnTo>
                        <a:pt x="2" y="42"/>
                      </a:lnTo>
                      <a:lnTo>
                        <a:pt x="1" y="41"/>
                      </a:lnTo>
                      <a:lnTo>
                        <a:pt x="1" y="39"/>
                      </a:lnTo>
                      <a:lnTo>
                        <a:pt x="1" y="38"/>
                      </a:lnTo>
                      <a:lnTo>
                        <a:pt x="1" y="36"/>
                      </a:lnTo>
                      <a:lnTo>
                        <a:pt x="1" y="35"/>
                      </a:lnTo>
                      <a:lnTo>
                        <a:pt x="1" y="34"/>
                      </a:lnTo>
                      <a:lnTo>
                        <a:pt x="1" y="33"/>
                      </a:lnTo>
                      <a:lnTo>
                        <a:pt x="1" y="32"/>
                      </a:lnTo>
                      <a:lnTo>
                        <a:pt x="1" y="30"/>
                      </a:lnTo>
                      <a:lnTo>
                        <a:pt x="0" y="29"/>
                      </a:lnTo>
                      <a:lnTo>
                        <a:pt x="0" y="28"/>
                      </a:lnTo>
                      <a:lnTo>
                        <a:pt x="0" y="27"/>
                      </a:lnTo>
                      <a:lnTo>
                        <a:pt x="0" y="26"/>
                      </a:lnTo>
                      <a:lnTo>
                        <a:pt x="0" y="25"/>
                      </a:lnTo>
                      <a:lnTo>
                        <a:pt x="0" y="23"/>
                      </a:lnTo>
                      <a:lnTo>
                        <a:pt x="0" y="20"/>
                      </a:lnTo>
                      <a:lnTo>
                        <a:pt x="0" y="19"/>
                      </a:lnTo>
                      <a:lnTo>
                        <a:pt x="0" y="17"/>
                      </a:lnTo>
                      <a:lnTo>
                        <a:pt x="0" y="16"/>
                      </a:lnTo>
                      <a:lnTo>
                        <a:pt x="0" y="14"/>
                      </a:lnTo>
                      <a:lnTo>
                        <a:pt x="0" y="13"/>
                      </a:lnTo>
                      <a:lnTo>
                        <a:pt x="0" y="11"/>
                      </a:lnTo>
                      <a:lnTo>
                        <a:pt x="0" y="10"/>
                      </a:lnTo>
                      <a:lnTo>
                        <a:pt x="0" y="9"/>
                      </a:lnTo>
                      <a:lnTo>
                        <a:pt x="0" y="8"/>
                      </a:lnTo>
                      <a:lnTo>
                        <a:pt x="0" y="6"/>
                      </a:lnTo>
                      <a:lnTo>
                        <a:pt x="0" y="4"/>
                      </a:lnTo>
                      <a:lnTo>
                        <a:pt x="0" y="3"/>
                      </a:lnTo>
                      <a:lnTo>
                        <a:pt x="15" y="0"/>
                      </a:lnTo>
                      <a:lnTo>
                        <a:pt x="7" y="46"/>
                      </a:lnTo>
                      <a:lnTo>
                        <a:pt x="13" y="116"/>
                      </a:lnTo>
                      <a:lnTo>
                        <a:pt x="24" y="162"/>
                      </a:lnTo>
                      <a:lnTo>
                        <a:pt x="10" y="15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1" name="Freeform 528"/>
                <p:cNvSpPr>
                  <a:spLocks/>
                </p:cNvSpPr>
                <p:nvPr/>
              </p:nvSpPr>
              <p:spPr bwMode="auto">
                <a:xfrm>
                  <a:off x="4700" y="2143"/>
                  <a:ext cx="85" cy="111"/>
                </a:xfrm>
                <a:custGeom>
                  <a:avLst/>
                  <a:gdLst>
                    <a:gd name="T0" fmla="*/ 0 w 85"/>
                    <a:gd name="T1" fmla="*/ 0 h 111"/>
                    <a:gd name="T2" fmla="*/ 85 w 85"/>
                    <a:gd name="T3" fmla="*/ 0 h 111"/>
                    <a:gd name="T4" fmla="*/ 77 w 85"/>
                    <a:gd name="T5" fmla="*/ 63 h 111"/>
                    <a:gd name="T6" fmla="*/ 65 w 85"/>
                    <a:gd name="T7" fmla="*/ 111 h 111"/>
                    <a:gd name="T8" fmla="*/ 55 w 85"/>
                    <a:gd name="T9" fmla="*/ 90 h 111"/>
                    <a:gd name="T10" fmla="*/ 53 w 85"/>
                    <a:gd name="T11" fmla="*/ 89 h 111"/>
                    <a:gd name="T12" fmla="*/ 52 w 85"/>
                    <a:gd name="T13" fmla="*/ 88 h 111"/>
                    <a:gd name="T14" fmla="*/ 50 w 85"/>
                    <a:gd name="T15" fmla="*/ 87 h 111"/>
                    <a:gd name="T16" fmla="*/ 49 w 85"/>
                    <a:gd name="T17" fmla="*/ 87 h 111"/>
                    <a:gd name="T18" fmla="*/ 47 w 85"/>
                    <a:gd name="T19" fmla="*/ 87 h 111"/>
                    <a:gd name="T20" fmla="*/ 45 w 85"/>
                    <a:gd name="T21" fmla="*/ 87 h 111"/>
                    <a:gd name="T22" fmla="*/ 44 w 85"/>
                    <a:gd name="T23" fmla="*/ 87 h 111"/>
                    <a:gd name="T24" fmla="*/ 43 w 85"/>
                    <a:gd name="T25" fmla="*/ 87 h 111"/>
                    <a:gd name="T26" fmla="*/ 41 w 85"/>
                    <a:gd name="T27" fmla="*/ 87 h 111"/>
                    <a:gd name="T28" fmla="*/ 40 w 85"/>
                    <a:gd name="T29" fmla="*/ 87 h 111"/>
                    <a:gd name="T30" fmla="*/ 39 w 85"/>
                    <a:gd name="T31" fmla="*/ 87 h 111"/>
                    <a:gd name="T32" fmla="*/ 38 w 85"/>
                    <a:gd name="T33" fmla="*/ 87 h 111"/>
                    <a:gd name="T34" fmla="*/ 37 w 85"/>
                    <a:gd name="T35" fmla="*/ 87 h 111"/>
                    <a:gd name="T36" fmla="*/ 35 w 85"/>
                    <a:gd name="T37" fmla="*/ 87 h 111"/>
                    <a:gd name="T38" fmla="*/ 34 w 85"/>
                    <a:gd name="T39" fmla="*/ 88 h 111"/>
                    <a:gd name="T40" fmla="*/ 33 w 85"/>
                    <a:gd name="T41" fmla="*/ 88 h 111"/>
                    <a:gd name="T42" fmla="*/ 32 w 85"/>
                    <a:gd name="T43" fmla="*/ 89 h 111"/>
                    <a:gd name="T44" fmla="*/ 32 w 85"/>
                    <a:gd name="T45" fmla="*/ 89 h 111"/>
                    <a:gd name="T46" fmla="*/ 30 w 85"/>
                    <a:gd name="T47" fmla="*/ 90 h 111"/>
                    <a:gd name="T48" fmla="*/ 30 w 85"/>
                    <a:gd name="T49" fmla="*/ 90 h 111"/>
                    <a:gd name="T50" fmla="*/ 28 w 85"/>
                    <a:gd name="T51" fmla="*/ 91 h 111"/>
                    <a:gd name="T52" fmla="*/ 27 w 85"/>
                    <a:gd name="T53" fmla="*/ 92 h 111"/>
                    <a:gd name="T54" fmla="*/ 26 w 85"/>
                    <a:gd name="T55" fmla="*/ 93 h 111"/>
                    <a:gd name="T56" fmla="*/ 25 w 85"/>
                    <a:gd name="T57" fmla="*/ 93 h 111"/>
                    <a:gd name="T58" fmla="*/ 25 w 85"/>
                    <a:gd name="T59" fmla="*/ 94 h 111"/>
                    <a:gd name="T60" fmla="*/ 25 w 85"/>
                    <a:gd name="T61" fmla="*/ 94 h 111"/>
                    <a:gd name="T62" fmla="*/ 12 w 85"/>
                    <a:gd name="T63" fmla="*/ 94 h 111"/>
                    <a:gd name="T64" fmla="*/ 2 w 85"/>
                    <a:gd name="T65" fmla="*/ 43 h 111"/>
                    <a:gd name="T66" fmla="*/ 0 w 85"/>
                    <a:gd name="T67" fmla="*/ 0 h 111"/>
                    <a:gd name="T68" fmla="*/ 0 w 85"/>
                    <a:gd name="T69" fmla="*/ 0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1"/>
                    <a:gd name="T107" fmla="*/ 85 w 85"/>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1">
                      <a:moveTo>
                        <a:pt x="0" y="0"/>
                      </a:moveTo>
                      <a:lnTo>
                        <a:pt x="85" y="0"/>
                      </a:lnTo>
                      <a:lnTo>
                        <a:pt x="77" y="63"/>
                      </a:lnTo>
                      <a:lnTo>
                        <a:pt x="65" y="111"/>
                      </a:lnTo>
                      <a:lnTo>
                        <a:pt x="55" y="90"/>
                      </a:lnTo>
                      <a:lnTo>
                        <a:pt x="53" y="89"/>
                      </a:lnTo>
                      <a:lnTo>
                        <a:pt x="52" y="88"/>
                      </a:lnTo>
                      <a:lnTo>
                        <a:pt x="50" y="87"/>
                      </a:lnTo>
                      <a:lnTo>
                        <a:pt x="49" y="87"/>
                      </a:lnTo>
                      <a:lnTo>
                        <a:pt x="47" y="87"/>
                      </a:lnTo>
                      <a:lnTo>
                        <a:pt x="45" y="87"/>
                      </a:lnTo>
                      <a:lnTo>
                        <a:pt x="44" y="87"/>
                      </a:lnTo>
                      <a:lnTo>
                        <a:pt x="43" y="87"/>
                      </a:lnTo>
                      <a:lnTo>
                        <a:pt x="41" y="87"/>
                      </a:lnTo>
                      <a:lnTo>
                        <a:pt x="40" y="87"/>
                      </a:lnTo>
                      <a:lnTo>
                        <a:pt x="39" y="87"/>
                      </a:lnTo>
                      <a:lnTo>
                        <a:pt x="38" y="87"/>
                      </a:lnTo>
                      <a:lnTo>
                        <a:pt x="37" y="87"/>
                      </a:lnTo>
                      <a:lnTo>
                        <a:pt x="35" y="87"/>
                      </a:lnTo>
                      <a:lnTo>
                        <a:pt x="34" y="88"/>
                      </a:lnTo>
                      <a:lnTo>
                        <a:pt x="33" y="88"/>
                      </a:lnTo>
                      <a:lnTo>
                        <a:pt x="32" y="89"/>
                      </a:lnTo>
                      <a:lnTo>
                        <a:pt x="30" y="90"/>
                      </a:lnTo>
                      <a:lnTo>
                        <a:pt x="28" y="91"/>
                      </a:lnTo>
                      <a:lnTo>
                        <a:pt x="27" y="92"/>
                      </a:lnTo>
                      <a:lnTo>
                        <a:pt x="26" y="93"/>
                      </a:lnTo>
                      <a:lnTo>
                        <a:pt x="25" y="93"/>
                      </a:lnTo>
                      <a:lnTo>
                        <a:pt x="25" y="94"/>
                      </a:lnTo>
                      <a:lnTo>
                        <a:pt x="12" y="94"/>
                      </a:lnTo>
                      <a:lnTo>
                        <a:pt x="2" y="43"/>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2" name="Freeform 529"/>
                <p:cNvSpPr>
                  <a:spLocks/>
                </p:cNvSpPr>
                <p:nvPr/>
              </p:nvSpPr>
              <p:spPr bwMode="auto">
                <a:xfrm>
                  <a:off x="4768" y="2074"/>
                  <a:ext cx="32" cy="201"/>
                </a:xfrm>
                <a:custGeom>
                  <a:avLst/>
                  <a:gdLst>
                    <a:gd name="T0" fmla="*/ 16 w 32"/>
                    <a:gd name="T1" fmla="*/ 199 h 201"/>
                    <a:gd name="T2" fmla="*/ 16 w 32"/>
                    <a:gd name="T3" fmla="*/ 197 h 201"/>
                    <a:gd name="T4" fmla="*/ 17 w 32"/>
                    <a:gd name="T5" fmla="*/ 195 h 201"/>
                    <a:gd name="T6" fmla="*/ 17 w 32"/>
                    <a:gd name="T7" fmla="*/ 193 h 201"/>
                    <a:gd name="T8" fmla="*/ 17 w 32"/>
                    <a:gd name="T9" fmla="*/ 190 h 201"/>
                    <a:gd name="T10" fmla="*/ 17 w 32"/>
                    <a:gd name="T11" fmla="*/ 187 h 201"/>
                    <a:gd name="T12" fmla="*/ 17 w 32"/>
                    <a:gd name="T13" fmla="*/ 183 h 201"/>
                    <a:gd name="T14" fmla="*/ 18 w 32"/>
                    <a:gd name="T15" fmla="*/ 179 h 201"/>
                    <a:gd name="T16" fmla="*/ 18 w 32"/>
                    <a:gd name="T17" fmla="*/ 175 h 201"/>
                    <a:gd name="T18" fmla="*/ 18 w 32"/>
                    <a:gd name="T19" fmla="*/ 170 h 201"/>
                    <a:gd name="T20" fmla="*/ 19 w 32"/>
                    <a:gd name="T21" fmla="*/ 165 h 201"/>
                    <a:gd name="T22" fmla="*/ 19 w 32"/>
                    <a:gd name="T23" fmla="*/ 159 h 201"/>
                    <a:gd name="T24" fmla="*/ 20 w 32"/>
                    <a:gd name="T25" fmla="*/ 153 h 201"/>
                    <a:gd name="T26" fmla="*/ 20 w 32"/>
                    <a:gd name="T27" fmla="*/ 148 h 201"/>
                    <a:gd name="T28" fmla="*/ 21 w 32"/>
                    <a:gd name="T29" fmla="*/ 142 h 201"/>
                    <a:gd name="T30" fmla="*/ 21 w 32"/>
                    <a:gd name="T31" fmla="*/ 136 h 201"/>
                    <a:gd name="T32" fmla="*/ 22 w 32"/>
                    <a:gd name="T33" fmla="*/ 130 h 201"/>
                    <a:gd name="T34" fmla="*/ 22 w 32"/>
                    <a:gd name="T35" fmla="*/ 124 h 201"/>
                    <a:gd name="T36" fmla="*/ 23 w 32"/>
                    <a:gd name="T37" fmla="*/ 117 h 201"/>
                    <a:gd name="T38" fmla="*/ 23 w 32"/>
                    <a:gd name="T39" fmla="*/ 111 h 201"/>
                    <a:gd name="T40" fmla="*/ 24 w 32"/>
                    <a:gd name="T41" fmla="*/ 105 h 201"/>
                    <a:gd name="T42" fmla="*/ 24 w 32"/>
                    <a:gd name="T43" fmla="*/ 99 h 201"/>
                    <a:gd name="T44" fmla="*/ 25 w 32"/>
                    <a:gd name="T45" fmla="*/ 93 h 201"/>
                    <a:gd name="T46" fmla="*/ 25 w 32"/>
                    <a:gd name="T47" fmla="*/ 88 h 201"/>
                    <a:gd name="T48" fmla="*/ 26 w 32"/>
                    <a:gd name="T49" fmla="*/ 82 h 201"/>
                    <a:gd name="T50" fmla="*/ 26 w 32"/>
                    <a:gd name="T51" fmla="*/ 77 h 201"/>
                    <a:gd name="T52" fmla="*/ 27 w 32"/>
                    <a:gd name="T53" fmla="*/ 72 h 201"/>
                    <a:gd name="T54" fmla="*/ 27 w 32"/>
                    <a:gd name="T55" fmla="*/ 67 h 201"/>
                    <a:gd name="T56" fmla="*/ 27 w 32"/>
                    <a:gd name="T57" fmla="*/ 63 h 201"/>
                    <a:gd name="T58" fmla="*/ 28 w 32"/>
                    <a:gd name="T59" fmla="*/ 59 h 201"/>
                    <a:gd name="T60" fmla="*/ 28 w 32"/>
                    <a:gd name="T61" fmla="*/ 55 h 201"/>
                    <a:gd name="T62" fmla="*/ 29 w 32"/>
                    <a:gd name="T63" fmla="*/ 52 h 201"/>
                    <a:gd name="T64" fmla="*/ 29 w 32"/>
                    <a:gd name="T65" fmla="*/ 49 h 201"/>
                    <a:gd name="T66" fmla="*/ 29 w 32"/>
                    <a:gd name="T67" fmla="*/ 46 h 201"/>
                    <a:gd name="T68" fmla="*/ 29 w 32"/>
                    <a:gd name="T69" fmla="*/ 43 h 201"/>
                    <a:gd name="T70" fmla="*/ 29 w 32"/>
                    <a:gd name="T71" fmla="*/ 41 h 201"/>
                    <a:gd name="T72" fmla="*/ 30 w 32"/>
                    <a:gd name="T73" fmla="*/ 38 h 201"/>
                    <a:gd name="T74" fmla="*/ 30 w 32"/>
                    <a:gd name="T75" fmla="*/ 35 h 201"/>
                    <a:gd name="T76" fmla="*/ 30 w 32"/>
                    <a:gd name="T77" fmla="*/ 33 h 201"/>
                    <a:gd name="T78" fmla="*/ 30 w 32"/>
                    <a:gd name="T79" fmla="*/ 30 h 201"/>
                    <a:gd name="T80" fmla="*/ 30 w 32"/>
                    <a:gd name="T81" fmla="*/ 28 h 201"/>
                    <a:gd name="T82" fmla="*/ 30 w 32"/>
                    <a:gd name="T83" fmla="*/ 26 h 201"/>
                    <a:gd name="T84" fmla="*/ 30 w 32"/>
                    <a:gd name="T85" fmla="*/ 23 h 201"/>
                    <a:gd name="T86" fmla="*/ 31 w 32"/>
                    <a:gd name="T87" fmla="*/ 20 h 201"/>
                    <a:gd name="T88" fmla="*/ 31 w 32"/>
                    <a:gd name="T89" fmla="*/ 17 h 201"/>
                    <a:gd name="T90" fmla="*/ 31 w 32"/>
                    <a:gd name="T91" fmla="*/ 14 h 201"/>
                    <a:gd name="T92" fmla="*/ 31 w 32"/>
                    <a:gd name="T93" fmla="*/ 11 h 201"/>
                    <a:gd name="T94" fmla="*/ 32 w 32"/>
                    <a:gd name="T95" fmla="*/ 9 h 201"/>
                    <a:gd name="T96" fmla="*/ 32 w 32"/>
                    <a:gd name="T97" fmla="*/ 6 h 201"/>
                    <a:gd name="T98" fmla="*/ 32 w 32"/>
                    <a:gd name="T99" fmla="*/ 4 h 201"/>
                    <a:gd name="T100" fmla="*/ 32 w 32"/>
                    <a:gd name="T101" fmla="*/ 3 h 201"/>
                    <a:gd name="T102" fmla="*/ 23 w 32"/>
                    <a:gd name="T103" fmla="*/ 0 h 201"/>
                    <a:gd name="T104" fmla="*/ 19 w 32"/>
                    <a:gd name="T105" fmla="*/ 132 h 201"/>
                    <a:gd name="T106" fmla="*/ 16 w 32"/>
                    <a:gd name="T107" fmla="*/ 199 h 2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201"/>
                    <a:gd name="T164" fmla="*/ 32 w 32"/>
                    <a:gd name="T165" fmla="*/ 201 h 2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201">
                      <a:moveTo>
                        <a:pt x="16" y="199"/>
                      </a:moveTo>
                      <a:lnTo>
                        <a:pt x="16" y="199"/>
                      </a:lnTo>
                      <a:lnTo>
                        <a:pt x="16" y="198"/>
                      </a:lnTo>
                      <a:lnTo>
                        <a:pt x="16" y="197"/>
                      </a:lnTo>
                      <a:lnTo>
                        <a:pt x="17" y="195"/>
                      </a:lnTo>
                      <a:lnTo>
                        <a:pt x="17" y="194"/>
                      </a:lnTo>
                      <a:lnTo>
                        <a:pt x="17" y="193"/>
                      </a:lnTo>
                      <a:lnTo>
                        <a:pt x="17" y="192"/>
                      </a:lnTo>
                      <a:lnTo>
                        <a:pt x="17" y="190"/>
                      </a:lnTo>
                      <a:lnTo>
                        <a:pt x="17" y="189"/>
                      </a:lnTo>
                      <a:lnTo>
                        <a:pt x="17" y="187"/>
                      </a:lnTo>
                      <a:lnTo>
                        <a:pt x="17" y="185"/>
                      </a:lnTo>
                      <a:lnTo>
                        <a:pt x="17" y="183"/>
                      </a:lnTo>
                      <a:lnTo>
                        <a:pt x="18" y="182"/>
                      </a:lnTo>
                      <a:lnTo>
                        <a:pt x="18" y="179"/>
                      </a:lnTo>
                      <a:lnTo>
                        <a:pt x="18" y="177"/>
                      </a:lnTo>
                      <a:lnTo>
                        <a:pt x="18" y="175"/>
                      </a:lnTo>
                      <a:lnTo>
                        <a:pt x="18" y="172"/>
                      </a:lnTo>
                      <a:lnTo>
                        <a:pt x="18" y="170"/>
                      </a:lnTo>
                      <a:lnTo>
                        <a:pt x="19" y="167"/>
                      </a:lnTo>
                      <a:lnTo>
                        <a:pt x="19" y="165"/>
                      </a:lnTo>
                      <a:lnTo>
                        <a:pt x="19" y="162"/>
                      </a:lnTo>
                      <a:lnTo>
                        <a:pt x="19" y="159"/>
                      </a:lnTo>
                      <a:lnTo>
                        <a:pt x="20" y="156"/>
                      </a:lnTo>
                      <a:lnTo>
                        <a:pt x="20" y="153"/>
                      </a:lnTo>
                      <a:lnTo>
                        <a:pt x="20" y="151"/>
                      </a:lnTo>
                      <a:lnTo>
                        <a:pt x="20" y="148"/>
                      </a:lnTo>
                      <a:lnTo>
                        <a:pt x="21" y="145"/>
                      </a:lnTo>
                      <a:lnTo>
                        <a:pt x="21" y="142"/>
                      </a:lnTo>
                      <a:lnTo>
                        <a:pt x="21" y="139"/>
                      </a:lnTo>
                      <a:lnTo>
                        <a:pt x="21" y="136"/>
                      </a:lnTo>
                      <a:lnTo>
                        <a:pt x="22" y="133"/>
                      </a:lnTo>
                      <a:lnTo>
                        <a:pt x="22" y="130"/>
                      </a:lnTo>
                      <a:lnTo>
                        <a:pt x="22" y="127"/>
                      </a:lnTo>
                      <a:lnTo>
                        <a:pt x="22" y="124"/>
                      </a:lnTo>
                      <a:lnTo>
                        <a:pt x="22" y="120"/>
                      </a:lnTo>
                      <a:lnTo>
                        <a:pt x="23" y="117"/>
                      </a:lnTo>
                      <a:lnTo>
                        <a:pt x="23" y="114"/>
                      </a:lnTo>
                      <a:lnTo>
                        <a:pt x="23" y="111"/>
                      </a:lnTo>
                      <a:lnTo>
                        <a:pt x="24" y="108"/>
                      </a:lnTo>
                      <a:lnTo>
                        <a:pt x="24" y="105"/>
                      </a:lnTo>
                      <a:lnTo>
                        <a:pt x="24" y="102"/>
                      </a:lnTo>
                      <a:lnTo>
                        <a:pt x="24" y="99"/>
                      </a:lnTo>
                      <a:lnTo>
                        <a:pt x="25" y="96"/>
                      </a:lnTo>
                      <a:lnTo>
                        <a:pt x="25" y="93"/>
                      </a:lnTo>
                      <a:lnTo>
                        <a:pt x="25" y="91"/>
                      </a:lnTo>
                      <a:lnTo>
                        <a:pt x="25" y="88"/>
                      </a:lnTo>
                      <a:lnTo>
                        <a:pt x="26" y="85"/>
                      </a:lnTo>
                      <a:lnTo>
                        <a:pt x="26" y="82"/>
                      </a:lnTo>
                      <a:lnTo>
                        <a:pt x="26" y="79"/>
                      </a:lnTo>
                      <a:lnTo>
                        <a:pt x="26" y="77"/>
                      </a:lnTo>
                      <a:lnTo>
                        <a:pt x="26" y="74"/>
                      </a:lnTo>
                      <a:lnTo>
                        <a:pt x="27" y="72"/>
                      </a:lnTo>
                      <a:lnTo>
                        <a:pt x="27" y="69"/>
                      </a:lnTo>
                      <a:lnTo>
                        <a:pt x="27" y="67"/>
                      </a:lnTo>
                      <a:lnTo>
                        <a:pt x="27" y="65"/>
                      </a:lnTo>
                      <a:lnTo>
                        <a:pt x="27" y="63"/>
                      </a:lnTo>
                      <a:lnTo>
                        <a:pt x="28" y="61"/>
                      </a:lnTo>
                      <a:lnTo>
                        <a:pt x="28" y="59"/>
                      </a:lnTo>
                      <a:lnTo>
                        <a:pt x="28" y="57"/>
                      </a:lnTo>
                      <a:lnTo>
                        <a:pt x="28" y="55"/>
                      </a:lnTo>
                      <a:lnTo>
                        <a:pt x="29" y="54"/>
                      </a:lnTo>
                      <a:lnTo>
                        <a:pt x="29" y="52"/>
                      </a:lnTo>
                      <a:lnTo>
                        <a:pt x="29" y="50"/>
                      </a:lnTo>
                      <a:lnTo>
                        <a:pt x="29" y="49"/>
                      </a:lnTo>
                      <a:lnTo>
                        <a:pt x="29" y="48"/>
                      </a:lnTo>
                      <a:lnTo>
                        <a:pt x="29" y="46"/>
                      </a:lnTo>
                      <a:lnTo>
                        <a:pt x="29" y="45"/>
                      </a:lnTo>
                      <a:lnTo>
                        <a:pt x="29" y="43"/>
                      </a:lnTo>
                      <a:lnTo>
                        <a:pt x="29" y="42"/>
                      </a:lnTo>
                      <a:lnTo>
                        <a:pt x="29" y="41"/>
                      </a:lnTo>
                      <a:lnTo>
                        <a:pt x="30" y="39"/>
                      </a:lnTo>
                      <a:lnTo>
                        <a:pt x="30" y="38"/>
                      </a:lnTo>
                      <a:lnTo>
                        <a:pt x="30" y="36"/>
                      </a:lnTo>
                      <a:lnTo>
                        <a:pt x="30" y="35"/>
                      </a:lnTo>
                      <a:lnTo>
                        <a:pt x="30" y="34"/>
                      </a:lnTo>
                      <a:lnTo>
                        <a:pt x="30" y="33"/>
                      </a:lnTo>
                      <a:lnTo>
                        <a:pt x="30" y="32"/>
                      </a:lnTo>
                      <a:lnTo>
                        <a:pt x="30" y="30"/>
                      </a:lnTo>
                      <a:lnTo>
                        <a:pt x="30" y="29"/>
                      </a:lnTo>
                      <a:lnTo>
                        <a:pt x="30" y="28"/>
                      </a:lnTo>
                      <a:lnTo>
                        <a:pt x="30" y="27"/>
                      </a:lnTo>
                      <a:lnTo>
                        <a:pt x="30" y="26"/>
                      </a:lnTo>
                      <a:lnTo>
                        <a:pt x="30" y="25"/>
                      </a:lnTo>
                      <a:lnTo>
                        <a:pt x="30" y="23"/>
                      </a:lnTo>
                      <a:lnTo>
                        <a:pt x="31" y="23"/>
                      </a:lnTo>
                      <a:lnTo>
                        <a:pt x="31" y="20"/>
                      </a:lnTo>
                      <a:lnTo>
                        <a:pt x="31" y="19"/>
                      </a:lnTo>
                      <a:lnTo>
                        <a:pt x="31" y="17"/>
                      </a:lnTo>
                      <a:lnTo>
                        <a:pt x="31" y="16"/>
                      </a:lnTo>
                      <a:lnTo>
                        <a:pt x="31" y="14"/>
                      </a:lnTo>
                      <a:lnTo>
                        <a:pt x="31" y="13"/>
                      </a:lnTo>
                      <a:lnTo>
                        <a:pt x="31" y="11"/>
                      </a:lnTo>
                      <a:lnTo>
                        <a:pt x="32" y="10"/>
                      </a:lnTo>
                      <a:lnTo>
                        <a:pt x="32" y="9"/>
                      </a:lnTo>
                      <a:lnTo>
                        <a:pt x="32" y="8"/>
                      </a:lnTo>
                      <a:lnTo>
                        <a:pt x="32" y="6"/>
                      </a:lnTo>
                      <a:lnTo>
                        <a:pt x="32" y="4"/>
                      </a:lnTo>
                      <a:lnTo>
                        <a:pt x="32" y="3"/>
                      </a:lnTo>
                      <a:lnTo>
                        <a:pt x="23" y="0"/>
                      </a:lnTo>
                      <a:lnTo>
                        <a:pt x="27" y="46"/>
                      </a:lnTo>
                      <a:lnTo>
                        <a:pt x="19" y="132"/>
                      </a:lnTo>
                      <a:lnTo>
                        <a:pt x="0" y="201"/>
                      </a:lnTo>
                      <a:lnTo>
                        <a:pt x="16" y="19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3" name="Freeform 530"/>
                <p:cNvSpPr>
                  <a:spLocks/>
                </p:cNvSpPr>
                <p:nvPr/>
              </p:nvSpPr>
              <p:spPr bwMode="auto">
                <a:xfrm>
                  <a:off x="4755" y="2142"/>
                  <a:ext cx="21" cy="107"/>
                </a:xfrm>
                <a:custGeom>
                  <a:avLst/>
                  <a:gdLst>
                    <a:gd name="T0" fmla="*/ 6 w 21"/>
                    <a:gd name="T1" fmla="*/ 1 h 107"/>
                    <a:gd name="T2" fmla="*/ 6 w 21"/>
                    <a:gd name="T3" fmla="*/ 39 h 107"/>
                    <a:gd name="T4" fmla="*/ 0 w 21"/>
                    <a:gd name="T5" fmla="*/ 91 h 107"/>
                    <a:gd name="T6" fmla="*/ 7 w 21"/>
                    <a:gd name="T7" fmla="*/ 107 h 107"/>
                    <a:gd name="T8" fmla="*/ 16 w 21"/>
                    <a:gd name="T9" fmla="*/ 56 h 107"/>
                    <a:gd name="T10" fmla="*/ 21 w 21"/>
                    <a:gd name="T11" fmla="*/ 0 h 107"/>
                    <a:gd name="T12" fmla="*/ 6 w 21"/>
                    <a:gd name="T13" fmla="*/ 1 h 107"/>
                    <a:gd name="T14" fmla="*/ 6 w 21"/>
                    <a:gd name="T15" fmla="*/ 1 h 107"/>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7"/>
                    <a:gd name="T26" fmla="*/ 21 w 21"/>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7">
                      <a:moveTo>
                        <a:pt x="6" y="1"/>
                      </a:moveTo>
                      <a:lnTo>
                        <a:pt x="6" y="39"/>
                      </a:lnTo>
                      <a:lnTo>
                        <a:pt x="0" y="91"/>
                      </a:lnTo>
                      <a:lnTo>
                        <a:pt x="7" y="107"/>
                      </a:lnTo>
                      <a:lnTo>
                        <a:pt x="16" y="56"/>
                      </a:lnTo>
                      <a:lnTo>
                        <a:pt x="21" y="0"/>
                      </a:lnTo>
                      <a:lnTo>
                        <a:pt x="6" y="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4" name="Freeform 531"/>
                <p:cNvSpPr>
                  <a:spLocks/>
                </p:cNvSpPr>
                <p:nvPr/>
              </p:nvSpPr>
              <p:spPr bwMode="auto">
                <a:xfrm>
                  <a:off x="4761" y="2074"/>
                  <a:ext cx="22" cy="69"/>
                </a:xfrm>
                <a:custGeom>
                  <a:avLst/>
                  <a:gdLst>
                    <a:gd name="T0" fmla="*/ 15 w 22"/>
                    <a:gd name="T1" fmla="*/ 69 h 69"/>
                    <a:gd name="T2" fmla="*/ 0 w 22"/>
                    <a:gd name="T3" fmla="*/ 69 h 69"/>
                    <a:gd name="T4" fmla="*/ 0 w 22"/>
                    <a:gd name="T5" fmla="*/ 0 h 69"/>
                    <a:gd name="T6" fmla="*/ 22 w 22"/>
                    <a:gd name="T7" fmla="*/ 0 h 69"/>
                    <a:gd name="T8" fmla="*/ 15 w 22"/>
                    <a:gd name="T9" fmla="*/ 69 h 69"/>
                    <a:gd name="T10" fmla="*/ 15 w 22"/>
                    <a:gd name="T11" fmla="*/ 69 h 69"/>
                    <a:gd name="T12" fmla="*/ 0 60000 65536"/>
                    <a:gd name="T13" fmla="*/ 0 60000 65536"/>
                    <a:gd name="T14" fmla="*/ 0 60000 65536"/>
                    <a:gd name="T15" fmla="*/ 0 60000 65536"/>
                    <a:gd name="T16" fmla="*/ 0 60000 65536"/>
                    <a:gd name="T17" fmla="*/ 0 60000 65536"/>
                    <a:gd name="T18" fmla="*/ 0 w 22"/>
                    <a:gd name="T19" fmla="*/ 0 h 69"/>
                    <a:gd name="T20" fmla="*/ 22 w 22"/>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2" h="69">
                      <a:moveTo>
                        <a:pt x="15" y="69"/>
                      </a:moveTo>
                      <a:lnTo>
                        <a:pt x="0" y="69"/>
                      </a:lnTo>
                      <a:lnTo>
                        <a:pt x="0" y="0"/>
                      </a:lnTo>
                      <a:lnTo>
                        <a:pt x="22" y="0"/>
                      </a:lnTo>
                      <a:lnTo>
                        <a:pt x="15"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5" name="Freeform 532"/>
                <p:cNvSpPr>
                  <a:spLocks/>
                </p:cNvSpPr>
                <p:nvPr/>
              </p:nvSpPr>
              <p:spPr bwMode="auto">
                <a:xfrm>
                  <a:off x="4749" y="2273"/>
                  <a:ext cx="85" cy="42"/>
                </a:xfrm>
                <a:custGeom>
                  <a:avLst/>
                  <a:gdLst>
                    <a:gd name="T0" fmla="*/ 9 w 85"/>
                    <a:gd name="T1" fmla="*/ 10 h 42"/>
                    <a:gd name="T2" fmla="*/ 11 w 85"/>
                    <a:gd name="T3" fmla="*/ 12 h 42"/>
                    <a:gd name="T4" fmla="*/ 13 w 85"/>
                    <a:gd name="T5" fmla="*/ 13 h 42"/>
                    <a:gd name="T6" fmla="*/ 15 w 85"/>
                    <a:gd name="T7" fmla="*/ 14 h 42"/>
                    <a:gd name="T8" fmla="*/ 17 w 85"/>
                    <a:gd name="T9" fmla="*/ 15 h 42"/>
                    <a:gd name="T10" fmla="*/ 19 w 85"/>
                    <a:gd name="T11" fmla="*/ 15 h 42"/>
                    <a:gd name="T12" fmla="*/ 21 w 85"/>
                    <a:gd name="T13" fmla="*/ 15 h 42"/>
                    <a:gd name="T14" fmla="*/ 23 w 85"/>
                    <a:gd name="T15" fmla="*/ 16 h 42"/>
                    <a:gd name="T16" fmla="*/ 26 w 85"/>
                    <a:gd name="T17" fmla="*/ 16 h 42"/>
                    <a:gd name="T18" fmla="*/ 29 w 85"/>
                    <a:gd name="T19" fmla="*/ 16 h 42"/>
                    <a:gd name="T20" fmla="*/ 32 w 85"/>
                    <a:gd name="T21" fmla="*/ 16 h 42"/>
                    <a:gd name="T22" fmla="*/ 34 w 85"/>
                    <a:gd name="T23" fmla="*/ 16 h 42"/>
                    <a:gd name="T24" fmla="*/ 36 w 85"/>
                    <a:gd name="T25" fmla="*/ 15 h 42"/>
                    <a:gd name="T26" fmla="*/ 39 w 85"/>
                    <a:gd name="T27" fmla="*/ 15 h 42"/>
                    <a:gd name="T28" fmla="*/ 41 w 85"/>
                    <a:gd name="T29" fmla="*/ 15 h 42"/>
                    <a:gd name="T30" fmla="*/ 43 w 85"/>
                    <a:gd name="T31" fmla="*/ 15 h 42"/>
                    <a:gd name="T32" fmla="*/ 46 w 85"/>
                    <a:gd name="T33" fmla="*/ 15 h 42"/>
                    <a:gd name="T34" fmla="*/ 48 w 85"/>
                    <a:gd name="T35" fmla="*/ 15 h 42"/>
                    <a:gd name="T36" fmla="*/ 50 w 85"/>
                    <a:gd name="T37" fmla="*/ 16 h 42"/>
                    <a:gd name="T38" fmla="*/ 52 w 85"/>
                    <a:gd name="T39" fmla="*/ 16 h 42"/>
                    <a:gd name="T40" fmla="*/ 54 w 85"/>
                    <a:gd name="T41" fmla="*/ 17 h 42"/>
                    <a:gd name="T42" fmla="*/ 56 w 85"/>
                    <a:gd name="T43" fmla="*/ 18 h 42"/>
                    <a:gd name="T44" fmla="*/ 58 w 85"/>
                    <a:gd name="T45" fmla="*/ 18 h 42"/>
                    <a:gd name="T46" fmla="*/ 60 w 85"/>
                    <a:gd name="T47" fmla="*/ 19 h 42"/>
                    <a:gd name="T48" fmla="*/ 62 w 85"/>
                    <a:gd name="T49" fmla="*/ 20 h 42"/>
                    <a:gd name="T50" fmla="*/ 64 w 85"/>
                    <a:gd name="T51" fmla="*/ 21 h 42"/>
                    <a:gd name="T52" fmla="*/ 66 w 85"/>
                    <a:gd name="T53" fmla="*/ 22 h 42"/>
                    <a:gd name="T54" fmla="*/ 68 w 85"/>
                    <a:gd name="T55" fmla="*/ 24 h 42"/>
                    <a:gd name="T56" fmla="*/ 72 w 85"/>
                    <a:gd name="T57" fmla="*/ 26 h 42"/>
                    <a:gd name="T58" fmla="*/ 75 w 85"/>
                    <a:gd name="T59" fmla="*/ 28 h 42"/>
                    <a:gd name="T60" fmla="*/ 77 w 85"/>
                    <a:gd name="T61" fmla="*/ 31 h 42"/>
                    <a:gd name="T62" fmla="*/ 80 w 85"/>
                    <a:gd name="T63" fmla="*/ 33 h 42"/>
                    <a:gd name="T64" fmla="*/ 82 w 85"/>
                    <a:gd name="T65" fmla="*/ 35 h 42"/>
                    <a:gd name="T66" fmla="*/ 84 w 85"/>
                    <a:gd name="T67" fmla="*/ 38 h 42"/>
                    <a:gd name="T68" fmla="*/ 85 w 85"/>
                    <a:gd name="T69" fmla="*/ 41 h 42"/>
                    <a:gd name="T70" fmla="*/ 64 w 85"/>
                    <a:gd name="T71" fmla="*/ 36 h 42"/>
                    <a:gd name="T72" fmla="*/ 63 w 85"/>
                    <a:gd name="T73" fmla="*/ 34 h 42"/>
                    <a:gd name="T74" fmla="*/ 62 w 85"/>
                    <a:gd name="T75" fmla="*/ 32 h 42"/>
                    <a:gd name="T76" fmla="*/ 61 w 85"/>
                    <a:gd name="T77" fmla="*/ 29 h 42"/>
                    <a:gd name="T78" fmla="*/ 58 w 85"/>
                    <a:gd name="T79" fmla="*/ 26 h 42"/>
                    <a:gd name="T80" fmla="*/ 54 w 85"/>
                    <a:gd name="T81" fmla="*/ 23 h 42"/>
                    <a:gd name="T82" fmla="*/ 53 w 85"/>
                    <a:gd name="T83" fmla="*/ 21 h 42"/>
                    <a:gd name="T84" fmla="*/ 50 w 85"/>
                    <a:gd name="T85" fmla="*/ 20 h 42"/>
                    <a:gd name="T86" fmla="*/ 48 w 85"/>
                    <a:gd name="T87" fmla="*/ 19 h 42"/>
                    <a:gd name="T88" fmla="*/ 45 w 85"/>
                    <a:gd name="T89" fmla="*/ 18 h 42"/>
                    <a:gd name="T90" fmla="*/ 42 w 85"/>
                    <a:gd name="T91" fmla="*/ 18 h 42"/>
                    <a:gd name="T92" fmla="*/ 39 w 85"/>
                    <a:gd name="T93" fmla="*/ 17 h 42"/>
                    <a:gd name="T94" fmla="*/ 36 w 85"/>
                    <a:gd name="T95" fmla="*/ 17 h 42"/>
                    <a:gd name="T96" fmla="*/ 34 w 85"/>
                    <a:gd name="T97" fmla="*/ 17 h 42"/>
                    <a:gd name="T98" fmla="*/ 31 w 85"/>
                    <a:gd name="T99" fmla="*/ 17 h 42"/>
                    <a:gd name="T100" fmla="*/ 28 w 85"/>
                    <a:gd name="T101" fmla="*/ 17 h 42"/>
                    <a:gd name="T102" fmla="*/ 27 w 85"/>
                    <a:gd name="T103" fmla="*/ 17 h 42"/>
                    <a:gd name="T104" fmla="*/ 25 w 85"/>
                    <a:gd name="T105" fmla="*/ 18 h 42"/>
                    <a:gd name="T106" fmla="*/ 22 w 85"/>
                    <a:gd name="T107" fmla="*/ 18 h 42"/>
                    <a:gd name="T108" fmla="*/ 21 w 85"/>
                    <a:gd name="T109" fmla="*/ 18 h 42"/>
                    <a:gd name="T110" fmla="*/ 18 w 85"/>
                    <a:gd name="T111" fmla="*/ 19 h 42"/>
                    <a:gd name="T112" fmla="*/ 16 w 85"/>
                    <a:gd name="T113" fmla="*/ 20 h 42"/>
                    <a:gd name="T114" fmla="*/ 16 w 85"/>
                    <a:gd name="T115" fmla="*/ 20 h 42"/>
                    <a:gd name="T116" fmla="*/ 8 w 85"/>
                    <a:gd name="T117" fmla="*/ 0 h 42"/>
                    <a:gd name="T118" fmla="*/ 9 w 85"/>
                    <a:gd name="T119" fmla="*/ 10 h 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
                    <a:gd name="T181" fmla="*/ 0 h 42"/>
                    <a:gd name="T182" fmla="*/ 85 w 85"/>
                    <a:gd name="T183" fmla="*/ 42 h 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 h="42">
                      <a:moveTo>
                        <a:pt x="9" y="10"/>
                      </a:moveTo>
                      <a:lnTo>
                        <a:pt x="9" y="10"/>
                      </a:lnTo>
                      <a:lnTo>
                        <a:pt x="10" y="11"/>
                      </a:lnTo>
                      <a:lnTo>
                        <a:pt x="11" y="12"/>
                      </a:lnTo>
                      <a:lnTo>
                        <a:pt x="12" y="12"/>
                      </a:lnTo>
                      <a:lnTo>
                        <a:pt x="13" y="13"/>
                      </a:lnTo>
                      <a:lnTo>
                        <a:pt x="14" y="14"/>
                      </a:lnTo>
                      <a:lnTo>
                        <a:pt x="15" y="14"/>
                      </a:lnTo>
                      <a:lnTo>
                        <a:pt x="15" y="15"/>
                      </a:lnTo>
                      <a:lnTo>
                        <a:pt x="17" y="15"/>
                      </a:lnTo>
                      <a:lnTo>
                        <a:pt x="19" y="15"/>
                      </a:lnTo>
                      <a:lnTo>
                        <a:pt x="21" y="15"/>
                      </a:lnTo>
                      <a:lnTo>
                        <a:pt x="22" y="16"/>
                      </a:lnTo>
                      <a:lnTo>
                        <a:pt x="23" y="16"/>
                      </a:lnTo>
                      <a:lnTo>
                        <a:pt x="25" y="16"/>
                      </a:lnTo>
                      <a:lnTo>
                        <a:pt x="26" y="16"/>
                      </a:lnTo>
                      <a:lnTo>
                        <a:pt x="28" y="16"/>
                      </a:lnTo>
                      <a:lnTo>
                        <a:pt x="29" y="16"/>
                      </a:lnTo>
                      <a:lnTo>
                        <a:pt x="31" y="16"/>
                      </a:lnTo>
                      <a:lnTo>
                        <a:pt x="32" y="16"/>
                      </a:lnTo>
                      <a:lnTo>
                        <a:pt x="33" y="16"/>
                      </a:lnTo>
                      <a:lnTo>
                        <a:pt x="34" y="16"/>
                      </a:lnTo>
                      <a:lnTo>
                        <a:pt x="35" y="16"/>
                      </a:lnTo>
                      <a:lnTo>
                        <a:pt x="36" y="15"/>
                      </a:lnTo>
                      <a:lnTo>
                        <a:pt x="38" y="15"/>
                      </a:lnTo>
                      <a:lnTo>
                        <a:pt x="39" y="15"/>
                      </a:lnTo>
                      <a:lnTo>
                        <a:pt x="40" y="15"/>
                      </a:lnTo>
                      <a:lnTo>
                        <a:pt x="41" y="15"/>
                      </a:lnTo>
                      <a:lnTo>
                        <a:pt x="43" y="15"/>
                      </a:lnTo>
                      <a:lnTo>
                        <a:pt x="45" y="15"/>
                      </a:lnTo>
                      <a:lnTo>
                        <a:pt x="46" y="15"/>
                      </a:lnTo>
                      <a:lnTo>
                        <a:pt x="47" y="15"/>
                      </a:lnTo>
                      <a:lnTo>
                        <a:pt x="48" y="15"/>
                      </a:lnTo>
                      <a:lnTo>
                        <a:pt x="49" y="16"/>
                      </a:lnTo>
                      <a:lnTo>
                        <a:pt x="50" y="16"/>
                      </a:lnTo>
                      <a:lnTo>
                        <a:pt x="51" y="16"/>
                      </a:lnTo>
                      <a:lnTo>
                        <a:pt x="52" y="16"/>
                      </a:lnTo>
                      <a:lnTo>
                        <a:pt x="53" y="17"/>
                      </a:lnTo>
                      <a:lnTo>
                        <a:pt x="54" y="17"/>
                      </a:lnTo>
                      <a:lnTo>
                        <a:pt x="55" y="17"/>
                      </a:lnTo>
                      <a:lnTo>
                        <a:pt x="56" y="18"/>
                      </a:lnTo>
                      <a:lnTo>
                        <a:pt x="57" y="18"/>
                      </a:lnTo>
                      <a:lnTo>
                        <a:pt x="58" y="18"/>
                      </a:lnTo>
                      <a:lnTo>
                        <a:pt x="59" y="19"/>
                      </a:lnTo>
                      <a:lnTo>
                        <a:pt x="60" y="19"/>
                      </a:lnTo>
                      <a:lnTo>
                        <a:pt x="61" y="19"/>
                      </a:lnTo>
                      <a:lnTo>
                        <a:pt x="62" y="20"/>
                      </a:lnTo>
                      <a:lnTo>
                        <a:pt x="63" y="21"/>
                      </a:lnTo>
                      <a:lnTo>
                        <a:pt x="64" y="21"/>
                      </a:lnTo>
                      <a:lnTo>
                        <a:pt x="65" y="21"/>
                      </a:lnTo>
                      <a:lnTo>
                        <a:pt x="66" y="22"/>
                      </a:lnTo>
                      <a:lnTo>
                        <a:pt x="67" y="23"/>
                      </a:lnTo>
                      <a:lnTo>
                        <a:pt x="68" y="24"/>
                      </a:lnTo>
                      <a:lnTo>
                        <a:pt x="70" y="24"/>
                      </a:lnTo>
                      <a:lnTo>
                        <a:pt x="72" y="26"/>
                      </a:lnTo>
                      <a:lnTo>
                        <a:pt x="73" y="27"/>
                      </a:lnTo>
                      <a:lnTo>
                        <a:pt x="75" y="28"/>
                      </a:lnTo>
                      <a:lnTo>
                        <a:pt x="76" y="29"/>
                      </a:lnTo>
                      <a:lnTo>
                        <a:pt x="77" y="31"/>
                      </a:lnTo>
                      <a:lnTo>
                        <a:pt x="79" y="32"/>
                      </a:lnTo>
                      <a:lnTo>
                        <a:pt x="80" y="33"/>
                      </a:lnTo>
                      <a:lnTo>
                        <a:pt x="81" y="34"/>
                      </a:lnTo>
                      <a:lnTo>
                        <a:pt x="82" y="35"/>
                      </a:lnTo>
                      <a:lnTo>
                        <a:pt x="83" y="37"/>
                      </a:lnTo>
                      <a:lnTo>
                        <a:pt x="84" y="38"/>
                      </a:lnTo>
                      <a:lnTo>
                        <a:pt x="84" y="39"/>
                      </a:lnTo>
                      <a:lnTo>
                        <a:pt x="85" y="41"/>
                      </a:lnTo>
                      <a:lnTo>
                        <a:pt x="85" y="42"/>
                      </a:lnTo>
                      <a:lnTo>
                        <a:pt x="64" y="36"/>
                      </a:lnTo>
                      <a:lnTo>
                        <a:pt x="64" y="35"/>
                      </a:lnTo>
                      <a:lnTo>
                        <a:pt x="63" y="34"/>
                      </a:lnTo>
                      <a:lnTo>
                        <a:pt x="63" y="33"/>
                      </a:lnTo>
                      <a:lnTo>
                        <a:pt x="62" y="32"/>
                      </a:lnTo>
                      <a:lnTo>
                        <a:pt x="61" y="30"/>
                      </a:lnTo>
                      <a:lnTo>
                        <a:pt x="61" y="29"/>
                      </a:lnTo>
                      <a:lnTo>
                        <a:pt x="59" y="27"/>
                      </a:lnTo>
                      <a:lnTo>
                        <a:pt x="58" y="26"/>
                      </a:lnTo>
                      <a:lnTo>
                        <a:pt x="56" y="24"/>
                      </a:lnTo>
                      <a:lnTo>
                        <a:pt x="54" y="23"/>
                      </a:lnTo>
                      <a:lnTo>
                        <a:pt x="53" y="22"/>
                      </a:lnTo>
                      <a:lnTo>
                        <a:pt x="53" y="21"/>
                      </a:lnTo>
                      <a:lnTo>
                        <a:pt x="51" y="21"/>
                      </a:lnTo>
                      <a:lnTo>
                        <a:pt x="50" y="20"/>
                      </a:lnTo>
                      <a:lnTo>
                        <a:pt x="49" y="20"/>
                      </a:lnTo>
                      <a:lnTo>
                        <a:pt x="48" y="19"/>
                      </a:lnTo>
                      <a:lnTo>
                        <a:pt x="46" y="19"/>
                      </a:lnTo>
                      <a:lnTo>
                        <a:pt x="45" y="18"/>
                      </a:lnTo>
                      <a:lnTo>
                        <a:pt x="43" y="18"/>
                      </a:lnTo>
                      <a:lnTo>
                        <a:pt x="42" y="18"/>
                      </a:lnTo>
                      <a:lnTo>
                        <a:pt x="41" y="17"/>
                      </a:lnTo>
                      <a:lnTo>
                        <a:pt x="39" y="17"/>
                      </a:lnTo>
                      <a:lnTo>
                        <a:pt x="38" y="17"/>
                      </a:lnTo>
                      <a:lnTo>
                        <a:pt x="36" y="17"/>
                      </a:lnTo>
                      <a:lnTo>
                        <a:pt x="35" y="17"/>
                      </a:lnTo>
                      <a:lnTo>
                        <a:pt x="34" y="17"/>
                      </a:lnTo>
                      <a:lnTo>
                        <a:pt x="32" y="17"/>
                      </a:lnTo>
                      <a:lnTo>
                        <a:pt x="31" y="17"/>
                      </a:lnTo>
                      <a:lnTo>
                        <a:pt x="30" y="17"/>
                      </a:lnTo>
                      <a:lnTo>
                        <a:pt x="28" y="17"/>
                      </a:lnTo>
                      <a:lnTo>
                        <a:pt x="27" y="17"/>
                      </a:lnTo>
                      <a:lnTo>
                        <a:pt x="25" y="17"/>
                      </a:lnTo>
                      <a:lnTo>
                        <a:pt x="25" y="18"/>
                      </a:lnTo>
                      <a:lnTo>
                        <a:pt x="23" y="18"/>
                      </a:lnTo>
                      <a:lnTo>
                        <a:pt x="22" y="18"/>
                      </a:lnTo>
                      <a:lnTo>
                        <a:pt x="21" y="18"/>
                      </a:lnTo>
                      <a:lnTo>
                        <a:pt x="19" y="19"/>
                      </a:lnTo>
                      <a:lnTo>
                        <a:pt x="18" y="19"/>
                      </a:lnTo>
                      <a:lnTo>
                        <a:pt x="17" y="19"/>
                      </a:lnTo>
                      <a:lnTo>
                        <a:pt x="16" y="20"/>
                      </a:lnTo>
                      <a:lnTo>
                        <a:pt x="0" y="13"/>
                      </a:lnTo>
                      <a:lnTo>
                        <a:pt x="8" y="0"/>
                      </a:lnTo>
                      <a:lnTo>
                        <a:pt x="12" y="0"/>
                      </a:lnTo>
                      <a:lnTo>
                        <a:pt x="9" y="10"/>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6" name="Freeform 533"/>
                <p:cNvSpPr>
                  <a:spLocks/>
                </p:cNvSpPr>
                <p:nvPr/>
              </p:nvSpPr>
              <p:spPr bwMode="auto">
                <a:xfrm>
                  <a:off x="4768" y="2314"/>
                  <a:ext cx="47" cy="63"/>
                </a:xfrm>
                <a:custGeom>
                  <a:avLst/>
                  <a:gdLst>
                    <a:gd name="T0" fmla="*/ 0 w 47"/>
                    <a:gd name="T1" fmla="*/ 6 h 63"/>
                    <a:gd name="T2" fmla="*/ 2 w 47"/>
                    <a:gd name="T3" fmla="*/ 6 h 63"/>
                    <a:gd name="T4" fmla="*/ 5 w 47"/>
                    <a:gd name="T5" fmla="*/ 4 h 63"/>
                    <a:gd name="T6" fmla="*/ 8 w 47"/>
                    <a:gd name="T7" fmla="*/ 3 h 63"/>
                    <a:gd name="T8" fmla="*/ 11 w 47"/>
                    <a:gd name="T9" fmla="*/ 2 h 63"/>
                    <a:gd name="T10" fmla="*/ 14 w 47"/>
                    <a:gd name="T11" fmla="*/ 2 h 63"/>
                    <a:gd name="T12" fmla="*/ 16 w 47"/>
                    <a:gd name="T13" fmla="*/ 3 h 63"/>
                    <a:gd name="T14" fmla="*/ 16 w 47"/>
                    <a:gd name="T15" fmla="*/ 6 h 63"/>
                    <a:gd name="T16" fmla="*/ 16 w 47"/>
                    <a:gd name="T17" fmla="*/ 9 h 63"/>
                    <a:gd name="T18" fmla="*/ 15 w 47"/>
                    <a:gd name="T19" fmla="*/ 11 h 63"/>
                    <a:gd name="T20" fmla="*/ 15 w 47"/>
                    <a:gd name="T21" fmla="*/ 14 h 63"/>
                    <a:gd name="T22" fmla="*/ 14 w 47"/>
                    <a:gd name="T23" fmla="*/ 15 h 63"/>
                    <a:gd name="T24" fmla="*/ 13 w 47"/>
                    <a:gd name="T25" fmla="*/ 18 h 63"/>
                    <a:gd name="T26" fmla="*/ 12 w 47"/>
                    <a:gd name="T27" fmla="*/ 20 h 63"/>
                    <a:gd name="T28" fmla="*/ 11 w 47"/>
                    <a:gd name="T29" fmla="*/ 22 h 63"/>
                    <a:gd name="T30" fmla="*/ 8 w 47"/>
                    <a:gd name="T31" fmla="*/ 26 h 63"/>
                    <a:gd name="T32" fmla="*/ 6 w 47"/>
                    <a:gd name="T33" fmla="*/ 29 h 63"/>
                    <a:gd name="T34" fmla="*/ 5 w 47"/>
                    <a:gd name="T35" fmla="*/ 31 h 63"/>
                    <a:gd name="T36" fmla="*/ 4 w 47"/>
                    <a:gd name="T37" fmla="*/ 32 h 63"/>
                    <a:gd name="T38" fmla="*/ 34 w 47"/>
                    <a:gd name="T39" fmla="*/ 63 h 63"/>
                    <a:gd name="T40" fmla="*/ 45 w 47"/>
                    <a:gd name="T41" fmla="*/ 60 h 63"/>
                    <a:gd name="T42" fmla="*/ 44 w 47"/>
                    <a:gd name="T43" fmla="*/ 58 h 63"/>
                    <a:gd name="T44" fmla="*/ 41 w 47"/>
                    <a:gd name="T45" fmla="*/ 57 h 63"/>
                    <a:gd name="T46" fmla="*/ 39 w 47"/>
                    <a:gd name="T47" fmla="*/ 55 h 63"/>
                    <a:gd name="T48" fmla="*/ 37 w 47"/>
                    <a:gd name="T49" fmla="*/ 53 h 63"/>
                    <a:gd name="T50" fmla="*/ 33 w 47"/>
                    <a:gd name="T51" fmla="*/ 50 h 63"/>
                    <a:gd name="T52" fmla="*/ 30 w 47"/>
                    <a:gd name="T53" fmla="*/ 47 h 63"/>
                    <a:gd name="T54" fmla="*/ 27 w 47"/>
                    <a:gd name="T55" fmla="*/ 43 h 63"/>
                    <a:gd name="T56" fmla="*/ 25 w 47"/>
                    <a:gd name="T57" fmla="*/ 40 h 63"/>
                    <a:gd name="T58" fmla="*/ 23 w 47"/>
                    <a:gd name="T59" fmla="*/ 37 h 63"/>
                    <a:gd name="T60" fmla="*/ 22 w 47"/>
                    <a:gd name="T61" fmla="*/ 35 h 63"/>
                    <a:gd name="T62" fmla="*/ 21 w 47"/>
                    <a:gd name="T63" fmla="*/ 33 h 63"/>
                    <a:gd name="T64" fmla="*/ 21 w 47"/>
                    <a:gd name="T65" fmla="*/ 30 h 63"/>
                    <a:gd name="T66" fmla="*/ 21 w 47"/>
                    <a:gd name="T67" fmla="*/ 28 h 63"/>
                    <a:gd name="T68" fmla="*/ 21 w 47"/>
                    <a:gd name="T69" fmla="*/ 26 h 63"/>
                    <a:gd name="T70" fmla="*/ 21 w 47"/>
                    <a:gd name="T71" fmla="*/ 24 h 63"/>
                    <a:gd name="T72" fmla="*/ 22 w 47"/>
                    <a:gd name="T73" fmla="*/ 20 h 63"/>
                    <a:gd name="T74" fmla="*/ 23 w 47"/>
                    <a:gd name="T75" fmla="*/ 17 h 63"/>
                    <a:gd name="T76" fmla="*/ 24 w 47"/>
                    <a:gd name="T77" fmla="*/ 13 h 63"/>
                    <a:gd name="T78" fmla="*/ 26 w 47"/>
                    <a:gd name="T79" fmla="*/ 10 h 63"/>
                    <a:gd name="T80" fmla="*/ 26 w 47"/>
                    <a:gd name="T81" fmla="*/ 6 h 63"/>
                    <a:gd name="T82" fmla="*/ 24 w 47"/>
                    <a:gd name="T83" fmla="*/ 4 h 63"/>
                    <a:gd name="T84" fmla="*/ 21 w 47"/>
                    <a:gd name="T85" fmla="*/ 2 h 63"/>
                    <a:gd name="T86" fmla="*/ 18 w 47"/>
                    <a:gd name="T87" fmla="*/ 1 h 63"/>
                    <a:gd name="T88" fmla="*/ 16 w 47"/>
                    <a:gd name="T89" fmla="*/ 0 h 63"/>
                    <a:gd name="T90" fmla="*/ 14 w 47"/>
                    <a:gd name="T91" fmla="*/ 0 h 63"/>
                    <a:gd name="T92" fmla="*/ 12 w 47"/>
                    <a:gd name="T93" fmla="*/ 0 h 63"/>
                    <a:gd name="T94" fmla="*/ 10 w 47"/>
                    <a:gd name="T95" fmla="*/ 0 h 63"/>
                    <a:gd name="T96" fmla="*/ 8 w 47"/>
                    <a:gd name="T97" fmla="*/ 0 h 63"/>
                    <a:gd name="T98" fmla="*/ 5 w 47"/>
                    <a:gd name="T99" fmla="*/ 0 h 63"/>
                    <a:gd name="T100" fmla="*/ 2 w 47"/>
                    <a:gd name="T101" fmla="*/ 0 h 63"/>
                    <a:gd name="T102" fmla="*/ 0 w 47"/>
                    <a:gd name="T103" fmla="*/ 1 h 63"/>
                    <a:gd name="T104" fmla="*/ 0 w 47"/>
                    <a:gd name="T105" fmla="*/ 7 h 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7"/>
                    <a:gd name="T160" fmla="*/ 0 h 63"/>
                    <a:gd name="T161" fmla="*/ 47 w 47"/>
                    <a:gd name="T162" fmla="*/ 63 h 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7" h="63">
                      <a:moveTo>
                        <a:pt x="0" y="7"/>
                      </a:moveTo>
                      <a:lnTo>
                        <a:pt x="0" y="6"/>
                      </a:lnTo>
                      <a:lnTo>
                        <a:pt x="1" y="6"/>
                      </a:lnTo>
                      <a:lnTo>
                        <a:pt x="2" y="6"/>
                      </a:lnTo>
                      <a:lnTo>
                        <a:pt x="3" y="5"/>
                      </a:lnTo>
                      <a:lnTo>
                        <a:pt x="5" y="4"/>
                      </a:lnTo>
                      <a:lnTo>
                        <a:pt x="6" y="3"/>
                      </a:lnTo>
                      <a:lnTo>
                        <a:pt x="8" y="3"/>
                      </a:lnTo>
                      <a:lnTo>
                        <a:pt x="9" y="2"/>
                      </a:lnTo>
                      <a:lnTo>
                        <a:pt x="11" y="2"/>
                      </a:lnTo>
                      <a:lnTo>
                        <a:pt x="13" y="2"/>
                      </a:lnTo>
                      <a:lnTo>
                        <a:pt x="14" y="2"/>
                      </a:lnTo>
                      <a:lnTo>
                        <a:pt x="15" y="2"/>
                      </a:lnTo>
                      <a:lnTo>
                        <a:pt x="16" y="3"/>
                      </a:lnTo>
                      <a:lnTo>
                        <a:pt x="16" y="4"/>
                      </a:lnTo>
                      <a:lnTo>
                        <a:pt x="16" y="6"/>
                      </a:lnTo>
                      <a:lnTo>
                        <a:pt x="16" y="7"/>
                      </a:lnTo>
                      <a:lnTo>
                        <a:pt x="16" y="9"/>
                      </a:lnTo>
                      <a:lnTo>
                        <a:pt x="16" y="10"/>
                      </a:lnTo>
                      <a:lnTo>
                        <a:pt x="15" y="11"/>
                      </a:lnTo>
                      <a:lnTo>
                        <a:pt x="15" y="12"/>
                      </a:lnTo>
                      <a:lnTo>
                        <a:pt x="15" y="14"/>
                      </a:lnTo>
                      <a:lnTo>
                        <a:pt x="14" y="14"/>
                      </a:lnTo>
                      <a:lnTo>
                        <a:pt x="14" y="15"/>
                      </a:lnTo>
                      <a:lnTo>
                        <a:pt x="13" y="17"/>
                      </a:lnTo>
                      <a:lnTo>
                        <a:pt x="13" y="18"/>
                      </a:lnTo>
                      <a:lnTo>
                        <a:pt x="12" y="19"/>
                      </a:lnTo>
                      <a:lnTo>
                        <a:pt x="12" y="20"/>
                      </a:lnTo>
                      <a:lnTo>
                        <a:pt x="11" y="21"/>
                      </a:lnTo>
                      <a:lnTo>
                        <a:pt x="11" y="22"/>
                      </a:lnTo>
                      <a:lnTo>
                        <a:pt x="9" y="24"/>
                      </a:lnTo>
                      <a:lnTo>
                        <a:pt x="8" y="26"/>
                      </a:lnTo>
                      <a:lnTo>
                        <a:pt x="7" y="27"/>
                      </a:lnTo>
                      <a:lnTo>
                        <a:pt x="6" y="29"/>
                      </a:lnTo>
                      <a:lnTo>
                        <a:pt x="6" y="30"/>
                      </a:lnTo>
                      <a:lnTo>
                        <a:pt x="5" y="31"/>
                      </a:lnTo>
                      <a:lnTo>
                        <a:pt x="4" y="32"/>
                      </a:lnTo>
                      <a:lnTo>
                        <a:pt x="16" y="34"/>
                      </a:lnTo>
                      <a:lnTo>
                        <a:pt x="34" y="63"/>
                      </a:lnTo>
                      <a:lnTo>
                        <a:pt x="47" y="60"/>
                      </a:lnTo>
                      <a:lnTo>
                        <a:pt x="45" y="60"/>
                      </a:lnTo>
                      <a:lnTo>
                        <a:pt x="44" y="59"/>
                      </a:lnTo>
                      <a:lnTo>
                        <a:pt x="44" y="58"/>
                      </a:lnTo>
                      <a:lnTo>
                        <a:pt x="42" y="58"/>
                      </a:lnTo>
                      <a:lnTo>
                        <a:pt x="41" y="57"/>
                      </a:lnTo>
                      <a:lnTo>
                        <a:pt x="40" y="56"/>
                      </a:lnTo>
                      <a:lnTo>
                        <a:pt x="39" y="55"/>
                      </a:lnTo>
                      <a:lnTo>
                        <a:pt x="37" y="53"/>
                      </a:lnTo>
                      <a:lnTo>
                        <a:pt x="35" y="52"/>
                      </a:lnTo>
                      <a:lnTo>
                        <a:pt x="33" y="50"/>
                      </a:lnTo>
                      <a:lnTo>
                        <a:pt x="32" y="49"/>
                      </a:lnTo>
                      <a:lnTo>
                        <a:pt x="30" y="47"/>
                      </a:lnTo>
                      <a:lnTo>
                        <a:pt x="29" y="45"/>
                      </a:lnTo>
                      <a:lnTo>
                        <a:pt x="27" y="43"/>
                      </a:lnTo>
                      <a:lnTo>
                        <a:pt x="26" y="42"/>
                      </a:lnTo>
                      <a:lnTo>
                        <a:pt x="25" y="40"/>
                      </a:lnTo>
                      <a:lnTo>
                        <a:pt x="24" y="39"/>
                      </a:lnTo>
                      <a:lnTo>
                        <a:pt x="23" y="37"/>
                      </a:lnTo>
                      <a:lnTo>
                        <a:pt x="22" y="37"/>
                      </a:lnTo>
                      <a:lnTo>
                        <a:pt x="22" y="35"/>
                      </a:lnTo>
                      <a:lnTo>
                        <a:pt x="21" y="34"/>
                      </a:lnTo>
                      <a:lnTo>
                        <a:pt x="21" y="33"/>
                      </a:lnTo>
                      <a:lnTo>
                        <a:pt x="21" y="32"/>
                      </a:lnTo>
                      <a:lnTo>
                        <a:pt x="21" y="30"/>
                      </a:lnTo>
                      <a:lnTo>
                        <a:pt x="21" y="29"/>
                      </a:lnTo>
                      <a:lnTo>
                        <a:pt x="21" y="28"/>
                      </a:lnTo>
                      <a:lnTo>
                        <a:pt x="21" y="27"/>
                      </a:lnTo>
                      <a:lnTo>
                        <a:pt x="21" y="26"/>
                      </a:lnTo>
                      <a:lnTo>
                        <a:pt x="21" y="25"/>
                      </a:lnTo>
                      <a:lnTo>
                        <a:pt x="21" y="24"/>
                      </a:lnTo>
                      <a:lnTo>
                        <a:pt x="21" y="23"/>
                      </a:lnTo>
                      <a:lnTo>
                        <a:pt x="22" y="20"/>
                      </a:lnTo>
                      <a:lnTo>
                        <a:pt x="23" y="19"/>
                      </a:lnTo>
                      <a:lnTo>
                        <a:pt x="23" y="17"/>
                      </a:lnTo>
                      <a:lnTo>
                        <a:pt x="24" y="14"/>
                      </a:lnTo>
                      <a:lnTo>
                        <a:pt x="24" y="13"/>
                      </a:lnTo>
                      <a:lnTo>
                        <a:pt x="25" y="11"/>
                      </a:lnTo>
                      <a:lnTo>
                        <a:pt x="26" y="10"/>
                      </a:lnTo>
                      <a:lnTo>
                        <a:pt x="26" y="8"/>
                      </a:lnTo>
                      <a:lnTo>
                        <a:pt x="26" y="6"/>
                      </a:lnTo>
                      <a:lnTo>
                        <a:pt x="25" y="5"/>
                      </a:lnTo>
                      <a:lnTo>
                        <a:pt x="24" y="4"/>
                      </a:lnTo>
                      <a:lnTo>
                        <a:pt x="22" y="3"/>
                      </a:lnTo>
                      <a:lnTo>
                        <a:pt x="21" y="2"/>
                      </a:lnTo>
                      <a:lnTo>
                        <a:pt x="19" y="1"/>
                      </a:lnTo>
                      <a:lnTo>
                        <a:pt x="18" y="1"/>
                      </a:lnTo>
                      <a:lnTo>
                        <a:pt x="17" y="1"/>
                      </a:lnTo>
                      <a:lnTo>
                        <a:pt x="16" y="0"/>
                      </a:lnTo>
                      <a:lnTo>
                        <a:pt x="15" y="0"/>
                      </a:lnTo>
                      <a:lnTo>
                        <a:pt x="14" y="0"/>
                      </a:lnTo>
                      <a:lnTo>
                        <a:pt x="13" y="0"/>
                      </a:lnTo>
                      <a:lnTo>
                        <a:pt x="12" y="0"/>
                      </a:lnTo>
                      <a:lnTo>
                        <a:pt x="11" y="0"/>
                      </a:lnTo>
                      <a:lnTo>
                        <a:pt x="10" y="0"/>
                      </a:lnTo>
                      <a:lnTo>
                        <a:pt x="9" y="0"/>
                      </a:lnTo>
                      <a:lnTo>
                        <a:pt x="8" y="0"/>
                      </a:lnTo>
                      <a:lnTo>
                        <a:pt x="7" y="0"/>
                      </a:lnTo>
                      <a:lnTo>
                        <a:pt x="5" y="0"/>
                      </a:lnTo>
                      <a:lnTo>
                        <a:pt x="4" y="0"/>
                      </a:lnTo>
                      <a:lnTo>
                        <a:pt x="2" y="0"/>
                      </a:lnTo>
                      <a:lnTo>
                        <a:pt x="1" y="1"/>
                      </a:lnTo>
                      <a:lnTo>
                        <a:pt x="0" y="1"/>
                      </a:lnTo>
                      <a:lnTo>
                        <a:pt x="0" y="7"/>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7" name="Freeform 534"/>
                <p:cNvSpPr>
                  <a:spLocks/>
                </p:cNvSpPr>
                <p:nvPr/>
              </p:nvSpPr>
              <p:spPr bwMode="auto">
                <a:xfrm>
                  <a:off x="4727" y="2314"/>
                  <a:ext cx="25" cy="29"/>
                </a:xfrm>
                <a:custGeom>
                  <a:avLst/>
                  <a:gdLst>
                    <a:gd name="T0" fmla="*/ 0 w 25"/>
                    <a:gd name="T1" fmla="*/ 6 h 29"/>
                    <a:gd name="T2" fmla="*/ 0 w 25"/>
                    <a:gd name="T3" fmla="*/ 5 h 29"/>
                    <a:gd name="T4" fmla="*/ 1 w 25"/>
                    <a:gd name="T5" fmla="*/ 4 h 29"/>
                    <a:gd name="T6" fmla="*/ 2 w 25"/>
                    <a:gd name="T7" fmla="*/ 3 h 29"/>
                    <a:gd name="T8" fmla="*/ 4 w 25"/>
                    <a:gd name="T9" fmla="*/ 2 h 29"/>
                    <a:gd name="T10" fmla="*/ 5 w 25"/>
                    <a:gd name="T11" fmla="*/ 1 h 29"/>
                    <a:gd name="T12" fmla="*/ 6 w 25"/>
                    <a:gd name="T13" fmla="*/ 1 h 29"/>
                    <a:gd name="T14" fmla="*/ 6 w 25"/>
                    <a:gd name="T15" fmla="*/ 0 h 29"/>
                    <a:gd name="T16" fmla="*/ 8 w 25"/>
                    <a:gd name="T17" fmla="*/ 0 h 29"/>
                    <a:gd name="T18" fmla="*/ 9 w 25"/>
                    <a:gd name="T19" fmla="*/ 0 h 29"/>
                    <a:gd name="T20" fmla="*/ 10 w 25"/>
                    <a:gd name="T21" fmla="*/ 0 h 29"/>
                    <a:gd name="T22" fmla="*/ 12 w 25"/>
                    <a:gd name="T23" fmla="*/ 1 h 29"/>
                    <a:gd name="T24" fmla="*/ 13 w 25"/>
                    <a:gd name="T25" fmla="*/ 2 h 29"/>
                    <a:gd name="T26" fmla="*/ 14 w 25"/>
                    <a:gd name="T27" fmla="*/ 3 h 29"/>
                    <a:gd name="T28" fmla="*/ 16 w 25"/>
                    <a:gd name="T29" fmla="*/ 4 h 29"/>
                    <a:gd name="T30" fmla="*/ 17 w 25"/>
                    <a:gd name="T31" fmla="*/ 6 h 29"/>
                    <a:gd name="T32" fmla="*/ 18 w 25"/>
                    <a:gd name="T33" fmla="*/ 8 h 29"/>
                    <a:gd name="T34" fmla="*/ 18 w 25"/>
                    <a:gd name="T35" fmla="*/ 9 h 29"/>
                    <a:gd name="T36" fmla="*/ 19 w 25"/>
                    <a:gd name="T37" fmla="*/ 10 h 29"/>
                    <a:gd name="T38" fmla="*/ 19 w 25"/>
                    <a:gd name="T39" fmla="*/ 11 h 29"/>
                    <a:gd name="T40" fmla="*/ 20 w 25"/>
                    <a:gd name="T41" fmla="*/ 12 h 29"/>
                    <a:gd name="T42" fmla="*/ 21 w 25"/>
                    <a:gd name="T43" fmla="*/ 13 h 29"/>
                    <a:gd name="T44" fmla="*/ 21 w 25"/>
                    <a:gd name="T45" fmla="*/ 14 h 29"/>
                    <a:gd name="T46" fmla="*/ 21 w 25"/>
                    <a:gd name="T47" fmla="*/ 15 h 29"/>
                    <a:gd name="T48" fmla="*/ 22 w 25"/>
                    <a:gd name="T49" fmla="*/ 17 h 29"/>
                    <a:gd name="T50" fmla="*/ 22 w 25"/>
                    <a:gd name="T51" fmla="*/ 18 h 29"/>
                    <a:gd name="T52" fmla="*/ 23 w 25"/>
                    <a:gd name="T53" fmla="*/ 19 h 29"/>
                    <a:gd name="T54" fmla="*/ 23 w 25"/>
                    <a:gd name="T55" fmla="*/ 20 h 29"/>
                    <a:gd name="T56" fmla="*/ 23 w 25"/>
                    <a:gd name="T57" fmla="*/ 21 h 29"/>
                    <a:gd name="T58" fmla="*/ 23 w 25"/>
                    <a:gd name="T59" fmla="*/ 22 h 29"/>
                    <a:gd name="T60" fmla="*/ 24 w 25"/>
                    <a:gd name="T61" fmla="*/ 23 h 29"/>
                    <a:gd name="T62" fmla="*/ 24 w 25"/>
                    <a:gd name="T63" fmla="*/ 24 h 29"/>
                    <a:gd name="T64" fmla="*/ 24 w 25"/>
                    <a:gd name="T65" fmla="*/ 25 h 29"/>
                    <a:gd name="T66" fmla="*/ 24 w 25"/>
                    <a:gd name="T67" fmla="*/ 26 h 29"/>
                    <a:gd name="T68" fmla="*/ 25 w 25"/>
                    <a:gd name="T69" fmla="*/ 28 h 29"/>
                    <a:gd name="T70" fmla="*/ 25 w 25"/>
                    <a:gd name="T71" fmla="*/ 28 h 29"/>
                    <a:gd name="T72" fmla="*/ 25 w 25"/>
                    <a:gd name="T73" fmla="*/ 29 h 29"/>
                    <a:gd name="T74" fmla="*/ 10 w 25"/>
                    <a:gd name="T75" fmla="*/ 20 h 29"/>
                    <a:gd name="T76" fmla="*/ 10 w 25"/>
                    <a:gd name="T77" fmla="*/ 20 h 29"/>
                    <a:gd name="T78" fmla="*/ 11 w 25"/>
                    <a:gd name="T79" fmla="*/ 19 h 29"/>
                    <a:gd name="T80" fmla="*/ 11 w 25"/>
                    <a:gd name="T81" fmla="*/ 17 h 29"/>
                    <a:gd name="T82" fmla="*/ 12 w 25"/>
                    <a:gd name="T83" fmla="*/ 16 h 29"/>
                    <a:gd name="T84" fmla="*/ 13 w 25"/>
                    <a:gd name="T85" fmla="*/ 14 h 29"/>
                    <a:gd name="T86" fmla="*/ 13 w 25"/>
                    <a:gd name="T87" fmla="*/ 12 h 29"/>
                    <a:gd name="T88" fmla="*/ 14 w 25"/>
                    <a:gd name="T89" fmla="*/ 10 h 29"/>
                    <a:gd name="T90" fmla="*/ 14 w 25"/>
                    <a:gd name="T91" fmla="*/ 9 h 29"/>
                    <a:gd name="T92" fmla="*/ 13 w 25"/>
                    <a:gd name="T93" fmla="*/ 7 h 29"/>
                    <a:gd name="T94" fmla="*/ 11 w 25"/>
                    <a:gd name="T95" fmla="*/ 6 h 29"/>
                    <a:gd name="T96" fmla="*/ 10 w 25"/>
                    <a:gd name="T97" fmla="*/ 6 h 29"/>
                    <a:gd name="T98" fmla="*/ 9 w 25"/>
                    <a:gd name="T99" fmla="*/ 6 h 29"/>
                    <a:gd name="T100" fmla="*/ 8 w 25"/>
                    <a:gd name="T101" fmla="*/ 6 h 29"/>
                    <a:gd name="T102" fmla="*/ 8 w 25"/>
                    <a:gd name="T103" fmla="*/ 6 h 29"/>
                    <a:gd name="T104" fmla="*/ 6 w 25"/>
                    <a:gd name="T105" fmla="*/ 6 h 29"/>
                    <a:gd name="T106" fmla="*/ 5 w 25"/>
                    <a:gd name="T107" fmla="*/ 6 h 29"/>
                    <a:gd name="T108" fmla="*/ 5 w 25"/>
                    <a:gd name="T109" fmla="*/ 6 h 29"/>
                    <a:gd name="T110" fmla="*/ 4 w 25"/>
                    <a:gd name="T111" fmla="*/ 6 h 29"/>
                    <a:gd name="T112" fmla="*/ 3 w 25"/>
                    <a:gd name="T113" fmla="*/ 6 h 29"/>
                    <a:gd name="T114" fmla="*/ 3 w 25"/>
                    <a:gd name="T115" fmla="*/ 6 h 29"/>
                    <a:gd name="T116" fmla="*/ 0 w 25"/>
                    <a:gd name="T117" fmla="*/ 6 h 29"/>
                    <a:gd name="T118" fmla="*/ 0 w 25"/>
                    <a:gd name="T119" fmla="*/ 6 h 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
                    <a:gd name="T181" fmla="*/ 0 h 29"/>
                    <a:gd name="T182" fmla="*/ 25 w 25"/>
                    <a:gd name="T183" fmla="*/ 29 h 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 h="29">
                      <a:moveTo>
                        <a:pt x="0" y="6"/>
                      </a:moveTo>
                      <a:lnTo>
                        <a:pt x="0" y="5"/>
                      </a:lnTo>
                      <a:lnTo>
                        <a:pt x="1" y="4"/>
                      </a:lnTo>
                      <a:lnTo>
                        <a:pt x="2" y="3"/>
                      </a:lnTo>
                      <a:lnTo>
                        <a:pt x="4" y="2"/>
                      </a:lnTo>
                      <a:lnTo>
                        <a:pt x="5" y="1"/>
                      </a:lnTo>
                      <a:lnTo>
                        <a:pt x="6" y="1"/>
                      </a:lnTo>
                      <a:lnTo>
                        <a:pt x="6" y="0"/>
                      </a:lnTo>
                      <a:lnTo>
                        <a:pt x="8" y="0"/>
                      </a:lnTo>
                      <a:lnTo>
                        <a:pt x="9" y="0"/>
                      </a:lnTo>
                      <a:lnTo>
                        <a:pt x="10" y="0"/>
                      </a:lnTo>
                      <a:lnTo>
                        <a:pt x="12" y="1"/>
                      </a:lnTo>
                      <a:lnTo>
                        <a:pt x="13" y="2"/>
                      </a:lnTo>
                      <a:lnTo>
                        <a:pt x="14" y="3"/>
                      </a:lnTo>
                      <a:lnTo>
                        <a:pt x="16" y="4"/>
                      </a:lnTo>
                      <a:lnTo>
                        <a:pt x="17" y="6"/>
                      </a:lnTo>
                      <a:lnTo>
                        <a:pt x="18" y="8"/>
                      </a:lnTo>
                      <a:lnTo>
                        <a:pt x="18" y="9"/>
                      </a:lnTo>
                      <a:lnTo>
                        <a:pt x="19" y="10"/>
                      </a:lnTo>
                      <a:lnTo>
                        <a:pt x="19" y="11"/>
                      </a:lnTo>
                      <a:lnTo>
                        <a:pt x="20" y="12"/>
                      </a:lnTo>
                      <a:lnTo>
                        <a:pt x="21" y="13"/>
                      </a:lnTo>
                      <a:lnTo>
                        <a:pt x="21" y="14"/>
                      </a:lnTo>
                      <a:lnTo>
                        <a:pt x="21" y="15"/>
                      </a:lnTo>
                      <a:lnTo>
                        <a:pt x="22" y="17"/>
                      </a:lnTo>
                      <a:lnTo>
                        <a:pt x="22" y="18"/>
                      </a:lnTo>
                      <a:lnTo>
                        <a:pt x="23" y="19"/>
                      </a:lnTo>
                      <a:lnTo>
                        <a:pt x="23" y="20"/>
                      </a:lnTo>
                      <a:lnTo>
                        <a:pt x="23" y="21"/>
                      </a:lnTo>
                      <a:lnTo>
                        <a:pt x="23" y="22"/>
                      </a:lnTo>
                      <a:lnTo>
                        <a:pt x="24" y="23"/>
                      </a:lnTo>
                      <a:lnTo>
                        <a:pt x="24" y="24"/>
                      </a:lnTo>
                      <a:lnTo>
                        <a:pt x="24" y="25"/>
                      </a:lnTo>
                      <a:lnTo>
                        <a:pt x="24" y="26"/>
                      </a:lnTo>
                      <a:lnTo>
                        <a:pt x="25" y="28"/>
                      </a:lnTo>
                      <a:lnTo>
                        <a:pt x="25" y="29"/>
                      </a:lnTo>
                      <a:lnTo>
                        <a:pt x="10" y="20"/>
                      </a:lnTo>
                      <a:lnTo>
                        <a:pt x="11" y="19"/>
                      </a:lnTo>
                      <a:lnTo>
                        <a:pt x="11" y="17"/>
                      </a:lnTo>
                      <a:lnTo>
                        <a:pt x="12" y="16"/>
                      </a:lnTo>
                      <a:lnTo>
                        <a:pt x="13" y="14"/>
                      </a:lnTo>
                      <a:lnTo>
                        <a:pt x="13" y="12"/>
                      </a:lnTo>
                      <a:lnTo>
                        <a:pt x="14" y="10"/>
                      </a:lnTo>
                      <a:lnTo>
                        <a:pt x="14" y="9"/>
                      </a:lnTo>
                      <a:lnTo>
                        <a:pt x="13" y="7"/>
                      </a:lnTo>
                      <a:lnTo>
                        <a:pt x="11" y="6"/>
                      </a:lnTo>
                      <a:lnTo>
                        <a:pt x="10" y="6"/>
                      </a:lnTo>
                      <a:lnTo>
                        <a:pt x="9" y="6"/>
                      </a:lnTo>
                      <a:lnTo>
                        <a:pt x="8" y="6"/>
                      </a:lnTo>
                      <a:lnTo>
                        <a:pt x="6" y="6"/>
                      </a:lnTo>
                      <a:lnTo>
                        <a:pt x="5" y="6"/>
                      </a:lnTo>
                      <a:lnTo>
                        <a:pt x="4" y="6"/>
                      </a:lnTo>
                      <a:lnTo>
                        <a:pt x="3" y="6"/>
                      </a:lnTo>
                      <a:lnTo>
                        <a:pt x="0"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8" name="Freeform 535"/>
                <p:cNvSpPr>
                  <a:spLocks/>
                </p:cNvSpPr>
                <p:nvPr/>
              </p:nvSpPr>
              <p:spPr bwMode="auto">
                <a:xfrm>
                  <a:off x="4723" y="2244"/>
                  <a:ext cx="14" cy="58"/>
                </a:xfrm>
                <a:custGeom>
                  <a:avLst/>
                  <a:gdLst>
                    <a:gd name="T0" fmla="*/ 5 w 14"/>
                    <a:gd name="T1" fmla="*/ 7 h 58"/>
                    <a:gd name="T2" fmla="*/ 6 w 14"/>
                    <a:gd name="T3" fmla="*/ 9 h 58"/>
                    <a:gd name="T4" fmla="*/ 7 w 14"/>
                    <a:gd name="T5" fmla="*/ 12 h 58"/>
                    <a:gd name="T6" fmla="*/ 9 w 14"/>
                    <a:gd name="T7" fmla="*/ 14 h 58"/>
                    <a:gd name="T8" fmla="*/ 10 w 14"/>
                    <a:gd name="T9" fmla="*/ 17 h 58"/>
                    <a:gd name="T10" fmla="*/ 10 w 14"/>
                    <a:gd name="T11" fmla="*/ 21 h 58"/>
                    <a:gd name="T12" fmla="*/ 9 w 14"/>
                    <a:gd name="T13" fmla="*/ 24 h 58"/>
                    <a:gd name="T14" fmla="*/ 8 w 14"/>
                    <a:gd name="T15" fmla="*/ 27 h 58"/>
                    <a:gd name="T16" fmla="*/ 6 w 14"/>
                    <a:gd name="T17" fmla="*/ 29 h 58"/>
                    <a:gd name="T18" fmla="*/ 4 w 14"/>
                    <a:gd name="T19" fmla="*/ 32 h 58"/>
                    <a:gd name="T20" fmla="*/ 2 w 14"/>
                    <a:gd name="T21" fmla="*/ 35 h 58"/>
                    <a:gd name="T22" fmla="*/ 1 w 14"/>
                    <a:gd name="T23" fmla="*/ 36 h 58"/>
                    <a:gd name="T24" fmla="*/ 0 w 14"/>
                    <a:gd name="T25" fmla="*/ 36 h 58"/>
                    <a:gd name="T26" fmla="*/ 0 w 14"/>
                    <a:gd name="T27" fmla="*/ 38 h 58"/>
                    <a:gd name="T28" fmla="*/ 0 w 14"/>
                    <a:gd name="T29" fmla="*/ 41 h 58"/>
                    <a:gd name="T30" fmla="*/ 0 w 14"/>
                    <a:gd name="T31" fmla="*/ 45 h 58"/>
                    <a:gd name="T32" fmla="*/ 1 w 14"/>
                    <a:gd name="T33" fmla="*/ 49 h 58"/>
                    <a:gd name="T34" fmla="*/ 1 w 14"/>
                    <a:gd name="T35" fmla="*/ 53 h 58"/>
                    <a:gd name="T36" fmla="*/ 2 w 14"/>
                    <a:gd name="T37" fmla="*/ 56 h 58"/>
                    <a:gd name="T38" fmla="*/ 4 w 14"/>
                    <a:gd name="T39" fmla="*/ 58 h 58"/>
                    <a:gd name="T40" fmla="*/ 6 w 14"/>
                    <a:gd name="T41" fmla="*/ 58 h 58"/>
                    <a:gd name="T42" fmla="*/ 7 w 14"/>
                    <a:gd name="T43" fmla="*/ 58 h 58"/>
                    <a:gd name="T44" fmla="*/ 10 w 14"/>
                    <a:gd name="T45" fmla="*/ 57 h 58"/>
                    <a:gd name="T46" fmla="*/ 12 w 14"/>
                    <a:gd name="T47" fmla="*/ 55 h 58"/>
                    <a:gd name="T48" fmla="*/ 3 w 14"/>
                    <a:gd name="T49" fmla="*/ 36 h 58"/>
                    <a:gd name="T50" fmla="*/ 5 w 14"/>
                    <a:gd name="T51" fmla="*/ 35 h 58"/>
                    <a:gd name="T52" fmla="*/ 8 w 14"/>
                    <a:gd name="T53" fmla="*/ 32 h 58"/>
                    <a:gd name="T54" fmla="*/ 9 w 14"/>
                    <a:gd name="T55" fmla="*/ 30 h 58"/>
                    <a:gd name="T56" fmla="*/ 11 w 14"/>
                    <a:gd name="T57" fmla="*/ 28 h 58"/>
                    <a:gd name="T58" fmla="*/ 12 w 14"/>
                    <a:gd name="T59" fmla="*/ 25 h 58"/>
                    <a:gd name="T60" fmla="*/ 14 w 14"/>
                    <a:gd name="T61" fmla="*/ 21 h 58"/>
                    <a:gd name="T62" fmla="*/ 14 w 14"/>
                    <a:gd name="T63" fmla="*/ 17 h 58"/>
                    <a:gd name="T64" fmla="*/ 14 w 14"/>
                    <a:gd name="T65" fmla="*/ 13 h 58"/>
                    <a:gd name="T66" fmla="*/ 13 w 14"/>
                    <a:gd name="T67" fmla="*/ 9 h 58"/>
                    <a:gd name="T68" fmla="*/ 12 w 14"/>
                    <a:gd name="T69" fmla="*/ 6 h 58"/>
                    <a:gd name="T70" fmla="*/ 11 w 14"/>
                    <a:gd name="T71" fmla="*/ 4 h 58"/>
                    <a:gd name="T72" fmla="*/ 10 w 14"/>
                    <a:gd name="T73" fmla="*/ 2 h 58"/>
                    <a:gd name="T74" fmla="*/ 9 w 14"/>
                    <a:gd name="T75" fmla="*/ 0 h 58"/>
                    <a:gd name="T76" fmla="*/ 4 w 14"/>
                    <a:gd name="T77" fmla="*/ 6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
                    <a:gd name="T118" fmla="*/ 0 h 58"/>
                    <a:gd name="T119" fmla="*/ 14 w 14"/>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 h="58">
                      <a:moveTo>
                        <a:pt x="4" y="6"/>
                      </a:moveTo>
                      <a:lnTo>
                        <a:pt x="5" y="7"/>
                      </a:lnTo>
                      <a:lnTo>
                        <a:pt x="5" y="8"/>
                      </a:lnTo>
                      <a:lnTo>
                        <a:pt x="6" y="9"/>
                      </a:lnTo>
                      <a:lnTo>
                        <a:pt x="7" y="10"/>
                      </a:lnTo>
                      <a:lnTo>
                        <a:pt x="7" y="12"/>
                      </a:lnTo>
                      <a:lnTo>
                        <a:pt x="8" y="13"/>
                      </a:lnTo>
                      <a:lnTo>
                        <a:pt x="9" y="14"/>
                      </a:lnTo>
                      <a:lnTo>
                        <a:pt x="9" y="16"/>
                      </a:lnTo>
                      <a:lnTo>
                        <a:pt x="10" y="17"/>
                      </a:lnTo>
                      <a:lnTo>
                        <a:pt x="10" y="19"/>
                      </a:lnTo>
                      <a:lnTo>
                        <a:pt x="10" y="21"/>
                      </a:lnTo>
                      <a:lnTo>
                        <a:pt x="10" y="22"/>
                      </a:lnTo>
                      <a:lnTo>
                        <a:pt x="9" y="24"/>
                      </a:lnTo>
                      <a:lnTo>
                        <a:pt x="9" y="25"/>
                      </a:lnTo>
                      <a:lnTo>
                        <a:pt x="8" y="27"/>
                      </a:lnTo>
                      <a:lnTo>
                        <a:pt x="7" y="28"/>
                      </a:lnTo>
                      <a:lnTo>
                        <a:pt x="6" y="29"/>
                      </a:lnTo>
                      <a:lnTo>
                        <a:pt x="5" y="30"/>
                      </a:lnTo>
                      <a:lnTo>
                        <a:pt x="4" y="32"/>
                      </a:lnTo>
                      <a:lnTo>
                        <a:pt x="3" y="34"/>
                      </a:lnTo>
                      <a:lnTo>
                        <a:pt x="2" y="35"/>
                      </a:lnTo>
                      <a:lnTo>
                        <a:pt x="1" y="35"/>
                      </a:lnTo>
                      <a:lnTo>
                        <a:pt x="1" y="36"/>
                      </a:lnTo>
                      <a:lnTo>
                        <a:pt x="0" y="36"/>
                      </a:lnTo>
                      <a:lnTo>
                        <a:pt x="0" y="37"/>
                      </a:lnTo>
                      <a:lnTo>
                        <a:pt x="0" y="38"/>
                      </a:lnTo>
                      <a:lnTo>
                        <a:pt x="0" y="40"/>
                      </a:lnTo>
                      <a:lnTo>
                        <a:pt x="0" y="41"/>
                      </a:lnTo>
                      <a:lnTo>
                        <a:pt x="0" y="43"/>
                      </a:lnTo>
                      <a:lnTo>
                        <a:pt x="0" y="45"/>
                      </a:lnTo>
                      <a:lnTo>
                        <a:pt x="1" y="47"/>
                      </a:lnTo>
                      <a:lnTo>
                        <a:pt x="1" y="49"/>
                      </a:lnTo>
                      <a:lnTo>
                        <a:pt x="1" y="51"/>
                      </a:lnTo>
                      <a:lnTo>
                        <a:pt x="1" y="53"/>
                      </a:lnTo>
                      <a:lnTo>
                        <a:pt x="2" y="55"/>
                      </a:lnTo>
                      <a:lnTo>
                        <a:pt x="2" y="56"/>
                      </a:lnTo>
                      <a:lnTo>
                        <a:pt x="3" y="57"/>
                      </a:lnTo>
                      <a:lnTo>
                        <a:pt x="4" y="58"/>
                      </a:lnTo>
                      <a:lnTo>
                        <a:pt x="5" y="58"/>
                      </a:lnTo>
                      <a:lnTo>
                        <a:pt x="6" y="58"/>
                      </a:lnTo>
                      <a:lnTo>
                        <a:pt x="7" y="58"/>
                      </a:lnTo>
                      <a:lnTo>
                        <a:pt x="9" y="58"/>
                      </a:lnTo>
                      <a:lnTo>
                        <a:pt x="10" y="57"/>
                      </a:lnTo>
                      <a:lnTo>
                        <a:pt x="10" y="56"/>
                      </a:lnTo>
                      <a:lnTo>
                        <a:pt x="12" y="55"/>
                      </a:lnTo>
                      <a:lnTo>
                        <a:pt x="12" y="54"/>
                      </a:lnTo>
                      <a:lnTo>
                        <a:pt x="3" y="36"/>
                      </a:lnTo>
                      <a:lnTo>
                        <a:pt x="4" y="36"/>
                      </a:lnTo>
                      <a:lnTo>
                        <a:pt x="5" y="35"/>
                      </a:lnTo>
                      <a:lnTo>
                        <a:pt x="6" y="34"/>
                      </a:lnTo>
                      <a:lnTo>
                        <a:pt x="8" y="32"/>
                      </a:lnTo>
                      <a:lnTo>
                        <a:pt x="9" y="32"/>
                      </a:lnTo>
                      <a:lnTo>
                        <a:pt x="9" y="30"/>
                      </a:lnTo>
                      <a:lnTo>
                        <a:pt x="10" y="29"/>
                      </a:lnTo>
                      <a:lnTo>
                        <a:pt x="11" y="28"/>
                      </a:lnTo>
                      <a:lnTo>
                        <a:pt x="12" y="27"/>
                      </a:lnTo>
                      <a:lnTo>
                        <a:pt x="12" y="25"/>
                      </a:lnTo>
                      <a:lnTo>
                        <a:pt x="13" y="23"/>
                      </a:lnTo>
                      <a:lnTo>
                        <a:pt x="14" y="21"/>
                      </a:lnTo>
                      <a:lnTo>
                        <a:pt x="14" y="19"/>
                      </a:lnTo>
                      <a:lnTo>
                        <a:pt x="14" y="17"/>
                      </a:lnTo>
                      <a:lnTo>
                        <a:pt x="14" y="15"/>
                      </a:lnTo>
                      <a:lnTo>
                        <a:pt x="14" y="13"/>
                      </a:lnTo>
                      <a:lnTo>
                        <a:pt x="13" y="12"/>
                      </a:lnTo>
                      <a:lnTo>
                        <a:pt x="13" y="9"/>
                      </a:lnTo>
                      <a:lnTo>
                        <a:pt x="12" y="8"/>
                      </a:lnTo>
                      <a:lnTo>
                        <a:pt x="12" y="6"/>
                      </a:lnTo>
                      <a:lnTo>
                        <a:pt x="12" y="5"/>
                      </a:lnTo>
                      <a:lnTo>
                        <a:pt x="11" y="4"/>
                      </a:lnTo>
                      <a:lnTo>
                        <a:pt x="10" y="2"/>
                      </a:lnTo>
                      <a:lnTo>
                        <a:pt x="9" y="0"/>
                      </a:lnTo>
                      <a:lnTo>
                        <a:pt x="4" y="6"/>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29" name="Freeform 536"/>
                <p:cNvSpPr>
                  <a:spLocks/>
                </p:cNvSpPr>
                <p:nvPr/>
              </p:nvSpPr>
              <p:spPr bwMode="auto">
                <a:xfrm>
                  <a:off x="4698" y="2262"/>
                  <a:ext cx="22" cy="45"/>
                </a:xfrm>
                <a:custGeom>
                  <a:avLst/>
                  <a:gdLst>
                    <a:gd name="T0" fmla="*/ 4 w 22"/>
                    <a:gd name="T1" fmla="*/ 3 h 45"/>
                    <a:gd name="T2" fmla="*/ 3 w 22"/>
                    <a:gd name="T3" fmla="*/ 4 h 45"/>
                    <a:gd name="T4" fmla="*/ 2 w 22"/>
                    <a:gd name="T5" fmla="*/ 7 h 45"/>
                    <a:gd name="T6" fmla="*/ 1 w 22"/>
                    <a:gd name="T7" fmla="*/ 9 h 45"/>
                    <a:gd name="T8" fmla="*/ 1 w 22"/>
                    <a:gd name="T9" fmla="*/ 11 h 45"/>
                    <a:gd name="T10" fmla="*/ 0 w 22"/>
                    <a:gd name="T11" fmla="*/ 15 h 45"/>
                    <a:gd name="T12" fmla="*/ 0 w 22"/>
                    <a:gd name="T13" fmla="*/ 19 h 45"/>
                    <a:gd name="T14" fmla="*/ 1 w 22"/>
                    <a:gd name="T15" fmla="*/ 21 h 45"/>
                    <a:gd name="T16" fmla="*/ 3 w 22"/>
                    <a:gd name="T17" fmla="*/ 22 h 45"/>
                    <a:gd name="T18" fmla="*/ 6 w 22"/>
                    <a:gd name="T19" fmla="*/ 22 h 45"/>
                    <a:gd name="T20" fmla="*/ 9 w 22"/>
                    <a:gd name="T21" fmla="*/ 22 h 45"/>
                    <a:gd name="T22" fmla="*/ 11 w 22"/>
                    <a:gd name="T23" fmla="*/ 22 h 45"/>
                    <a:gd name="T24" fmla="*/ 14 w 22"/>
                    <a:gd name="T25" fmla="*/ 23 h 45"/>
                    <a:gd name="T26" fmla="*/ 16 w 22"/>
                    <a:gd name="T27" fmla="*/ 25 h 45"/>
                    <a:gd name="T28" fmla="*/ 16 w 22"/>
                    <a:gd name="T29" fmla="*/ 28 h 45"/>
                    <a:gd name="T30" fmla="*/ 16 w 22"/>
                    <a:gd name="T31" fmla="*/ 31 h 45"/>
                    <a:gd name="T32" fmla="*/ 16 w 22"/>
                    <a:gd name="T33" fmla="*/ 34 h 45"/>
                    <a:gd name="T34" fmla="*/ 15 w 22"/>
                    <a:gd name="T35" fmla="*/ 37 h 45"/>
                    <a:gd name="T36" fmla="*/ 15 w 22"/>
                    <a:gd name="T37" fmla="*/ 39 h 45"/>
                    <a:gd name="T38" fmla="*/ 14 w 22"/>
                    <a:gd name="T39" fmla="*/ 42 h 45"/>
                    <a:gd name="T40" fmla="*/ 13 w 22"/>
                    <a:gd name="T41" fmla="*/ 44 h 45"/>
                    <a:gd name="T42" fmla="*/ 17 w 22"/>
                    <a:gd name="T43" fmla="*/ 41 h 45"/>
                    <a:gd name="T44" fmla="*/ 18 w 22"/>
                    <a:gd name="T45" fmla="*/ 40 h 45"/>
                    <a:gd name="T46" fmla="*/ 19 w 22"/>
                    <a:gd name="T47" fmla="*/ 37 h 45"/>
                    <a:gd name="T48" fmla="*/ 21 w 22"/>
                    <a:gd name="T49" fmla="*/ 35 h 45"/>
                    <a:gd name="T50" fmla="*/ 21 w 22"/>
                    <a:gd name="T51" fmla="*/ 32 h 45"/>
                    <a:gd name="T52" fmla="*/ 22 w 22"/>
                    <a:gd name="T53" fmla="*/ 30 h 45"/>
                    <a:gd name="T54" fmla="*/ 21 w 22"/>
                    <a:gd name="T55" fmla="*/ 27 h 45"/>
                    <a:gd name="T56" fmla="*/ 20 w 22"/>
                    <a:gd name="T57" fmla="*/ 24 h 45"/>
                    <a:gd name="T58" fmla="*/ 17 w 22"/>
                    <a:gd name="T59" fmla="*/ 22 h 45"/>
                    <a:gd name="T60" fmla="*/ 14 w 22"/>
                    <a:gd name="T61" fmla="*/ 20 h 45"/>
                    <a:gd name="T62" fmla="*/ 11 w 22"/>
                    <a:gd name="T63" fmla="*/ 20 h 45"/>
                    <a:gd name="T64" fmla="*/ 9 w 22"/>
                    <a:gd name="T65" fmla="*/ 20 h 45"/>
                    <a:gd name="T66" fmla="*/ 6 w 22"/>
                    <a:gd name="T67" fmla="*/ 20 h 45"/>
                    <a:gd name="T68" fmla="*/ 4 w 22"/>
                    <a:gd name="T69" fmla="*/ 20 h 45"/>
                    <a:gd name="T70" fmla="*/ 3 w 22"/>
                    <a:gd name="T71" fmla="*/ 21 h 45"/>
                    <a:gd name="T72" fmla="*/ 4 w 22"/>
                    <a:gd name="T73" fmla="*/ 3 h 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45"/>
                    <a:gd name="T113" fmla="*/ 22 w 22"/>
                    <a:gd name="T114" fmla="*/ 45 h 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45">
                      <a:moveTo>
                        <a:pt x="4" y="3"/>
                      </a:moveTo>
                      <a:lnTo>
                        <a:pt x="4" y="3"/>
                      </a:lnTo>
                      <a:lnTo>
                        <a:pt x="3" y="3"/>
                      </a:lnTo>
                      <a:lnTo>
                        <a:pt x="3" y="4"/>
                      </a:lnTo>
                      <a:lnTo>
                        <a:pt x="2" y="6"/>
                      </a:lnTo>
                      <a:lnTo>
                        <a:pt x="2" y="7"/>
                      </a:lnTo>
                      <a:lnTo>
                        <a:pt x="1" y="8"/>
                      </a:lnTo>
                      <a:lnTo>
                        <a:pt x="1" y="9"/>
                      </a:lnTo>
                      <a:lnTo>
                        <a:pt x="1" y="10"/>
                      </a:lnTo>
                      <a:lnTo>
                        <a:pt x="1" y="11"/>
                      </a:lnTo>
                      <a:lnTo>
                        <a:pt x="0" y="13"/>
                      </a:lnTo>
                      <a:lnTo>
                        <a:pt x="0" y="15"/>
                      </a:lnTo>
                      <a:lnTo>
                        <a:pt x="0" y="17"/>
                      </a:lnTo>
                      <a:lnTo>
                        <a:pt x="0" y="19"/>
                      </a:lnTo>
                      <a:lnTo>
                        <a:pt x="1" y="20"/>
                      </a:lnTo>
                      <a:lnTo>
                        <a:pt x="1" y="21"/>
                      </a:lnTo>
                      <a:lnTo>
                        <a:pt x="2" y="21"/>
                      </a:lnTo>
                      <a:lnTo>
                        <a:pt x="3" y="22"/>
                      </a:lnTo>
                      <a:lnTo>
                        <a:pt x="4" y="22"/>
                      </a:lnTo>
                      <a:lnTo>
                        <a:pt x="6" y="22"/>
                      </a:lnTo>
                      <a:lnTo>
                        <a:pt x="8" y="22"/>
                      </a:lnTo>
                      <a:lnTo>
                        <a:pt x="9" y="22"/>
                      </a:lnTo>
                      <a:lnTo>
                        <a:pt x="10" y="22"/>
                      </a:lnTo>
                      <a:lnTo>
                        <a:pt x="11" y="22"/>
                      </a:lnTo>
                      <a:lnTo>
                        <a:pt x="13" y="23"/>
                      </a:lnTo>
                      <a:lnTo>
                        <a:pt x="14" y="23"/>
                      </a:lnTo>
                      <a:lnTo>
                        <a:pt x="15" y="23"/>
                      </a:lnTo>
                      <a:lnTo>
                        <a:pt x="16" y="25"/>
                      </a:lnTo>
                      <a:lnTo>
                        <a:pt x="16" y="26"/>
                      </a:lnTo>
                      <a:lnTo>
                        <a:pt x="16" y="28"/>
                      </a:lnTo>
                      <a:lnTo>
                        <a:pt x="17" y="29"/>
                      </a:lnTo>
                      <a:lnTo>
                        <a:pt x="16" y="31"/>
                      </a:lnTo>
                      <a:lnTo>
                        <a:pt x="16" y="32"/>
                      </a:lnTo>
                      <a:lnTo>
                        <a:pt x="16" y="34"/>
                      </a:lnTo>
                      <a:lnTo>
                        <a:pt x="16" y="35"/>
                      </a:lnTo>
                      <a:lnTo>
                        <a:pt x="15" y="37"/>
                      </a:lnTo>
                      <a:lnTo>
                        <a:pt x="15" y="38"/>
                      </a:lnTo>
                      <a:lnTo>
                        <a:pt x="15" y="39"/>
                      </a:lnTo>
                      <a:lnTo>
                        <a:pt x="14" y="40"/>
                      </a:lnTo>
                      <a:lnTo>
                        <a:pt x="14" y="42"/>
                      </a:lnTo>
                      <a:lnTo>
                        <a:pt x="14" y="43"/>
                      </a:lnTo>
                      <a:lnTo>
                        <a:pt x="13" y="44"/>
                      </a:lnTo>
                      <a:lnTo>
                        <a:pt x="13" y="45"/>
                      </a:lnTo>
                      <a:lnTo>
                        <a:pt x="17" y="41"/>
                      </a:lnTo>
                      <a:lnTo>
                        <a:pt x="18" y="40"/>
                      </a:lnTo>
                      <a:lnTo>
                        <a:pt x="19" y="39"/>
                      </a:lnTo>
                      <a:lnTo>
                        <a:pt x="19" y="37"/>
                      </a:lnTo>
                      <a:lnTo>
                        <a:pt x="20" y="37"/>
                      </a:lnTo>
                      <a:lnTo>
                        <a:pt x="21" y="35"/>
                      </a:lnTo>
                      <a:lnTo>
                        <a:pt x="21" y="34"/>
                      </a:lnTo>
                      <a:lnTo>
                        <a:pt x="21" y="32"/>
                      </a:lnTo>
                      <a:lnTo>
                        <a:pt x="22" y="31"/>
                      </a:lnTo>
                      <a:lnTo>
                        <a:pt x="22" y="30"/>
                      </a:lnTo>
                      <a:lnTo>
                        <a:pt x="22" y="28"/>
                      </a:lnTo>
                      <a:lnTo>
                        <a:pt x="21" y="27"/>
                      </a:lnTo>
                      <a:lnTo>
                        <a:pt x="21" y="26"/>
                      </a:lnTo>
                      <a:lnTo>
                        <a:pt x="20" y="24"/>
                      </a:lnTo>
                      <a:lnTo>
                        <a:pt x="19" y="23"/>
                      </a:lnTo>
                      <a:lnTo>
                        <a:pt x="17" y="22"/>
                      </a:lnTo>
                      <a:lnTo>
                        <a:pt x="16" y="21"/>
                      </a:lnTo>
                      <a:lnTo>
                        <a:pt x="14" y="20"/>
                      </a:lnTo>
                      <a:lnTo>
                        <a:pt x="13" y="20"/>
                      </a:lnTo>
                      <a:lnTo>
                        <a:pt x="11" y="20"/>
                      </a:lnTo>
                      <a:lnTo>
                        <a:pt x="10" y="20"/>
                      </a:lnTo>
                      <a:lnTo>
                        <a:pt x="9" y="20"/>
                      </a:lnTo>
                      <a:lnTo>
                        <a:pt x="8" y="20"/>
                      </a:lnTo>
                      <a:lnTo>
                        <a:pt x="6" y="20"/>
                      </a:lnTo>
                      <a:lnTo>
                        <a:pt x="5" y="20"/>
                      </a:lnTo>
                      <a:lnTo>
                        <a:pt x="4" y="20"/>
                      </a:lnTo>
                      <a:lnTo>
                        <a:pt x="3" y="21"/>
                      </a:lnTo>
                      <a:lnTo>
                        <a:pt x="10" y="0"/>
                      </a:lnTo>
                      <a:lnTo>
                        <a:pt x="4" y="3"/>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0" name="Freeform 537"/>
                <p:cNvSpPr>
                  <a:spLocks/>
                </p:cNvSpPr>
                <p:nvPr/>
              </p:nvSpPr>
              <p:spPr bwMode="auto">
                <a:xfrm>
                  <a:off x="4704" y="2142"/>
                  <a:ext cx="13" cy="69"/>
                </a:xfrm>
                <a:custGeom>
                  <a:avLst/>
                  <a:gdLst>
                    <a:gd name="T0" fmla="*/ 0 w 13"/>
                    <a:gd name="T1" fmla="*/ 1 h 69"/>
                    <a:gd name="T2" fmla="*/ 10 w 13"/>
                    <a:gd name="T3" fmla="*/ 69 h 69"/>
                    <a:gd name="T4" fmla="*/ 13 w 13"/>
                    <a:gd name="T5" fmla="*/ 39 h 69"/>
                    <a:gd name="T6" fmla="*/ 11 w 13"/>
                    <a:gd name="T7" fmla="*/ 0 h 69"/>
                    <a:gd name="T8" fmla="*/ 0 w 13"/>
                    <a:gd name="T9" fmla="*/ 1 h 69"/>
                    <a:gd name="T10" fmla="*/ 0 w 13"/>
                    <a:gd name="T11" fmla="*/ 1 h 69"/>
                    <a:gd name="T12" fmla="*/ 0 60000 65536"/>
                    <a:gd name="T13" fmla="*/ 0 60000 65536"/>
                    <a:gd name="T14" fmla="*/ 0 60000 65536"/>
                    <a:gd name="T15" fmla="*/ 0 60000 65536"/>
                    <a:gd name="T16" fmla="*/ 0 60000 65536"/>
                    <a:gd name="T17" fmla="*/ 0 60000 65536"/>
                    <a:gd name="T18" fmla="*/ 0 w 13"/>
                    <a:gd name="T19" fmla="*/ 0 h 69"/>
                    <a:gd name="T20" fmla="*/ 13 w 1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3" h="69">
                      <a:moveTo>
                        <a:pt x="0" y="1"/>
                      </a:moveTo>
                      <a:lnTo>
                        <a:pt x="10" y="69"/>
                      </a:lnTo>
                      <a:lnTo>
                        <a:pt x="13" y="39"/>
                      </a:lnTo>
                      <a:lnTo>
                        <a:pt x="11" y="0"/>
                      </a:lnTo>
                      <a:lnTo>
                        <a:pt x="0" y="1"/>
                      </a:lnTo>
                      <a:close/>
                    </a:path>
                  </a:pathLst>
                </a:custGeom>
                <a:solidFill>
                  <a:srgbClr val="F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1" name="Freeform 538"/>
                <p:cNvSpPr>
                  <a:spLocks/>
                </p:cNvSpPr>
                <p:nvPr/>
              </p:nvSpPr>
              <p:spPr bwMode="auto">
                <a:xfrm>
                  <a:off x="4692" y="2069"/>
                  <a:ext cx="51" cy="8"/>
                </a:xfrm>
                <a:custGeom>
                  <a:avLst/>
                  <a:gdLst>
                    <a:gd name="T0" fmla="*/ 0 w 51"/>
                    <a:gd name="T1" fmla="*/ 8 h 8"/>
                    <a:gd name="T2" fmla="*/ 51 w 51"/>
                    <a:gd name="T3" fmla="*/ 5 h 8"/>
                    <a:gd name="T4" fmla="*/ 51 w 51"/>
                    <a:gd name="T5" fmla="*/ 0 h 8"/>
                    <a:gd name="T6" fmla="*/ 4 w 51"/>
                    <a:gd name="T7" fmla="*/ 5 h 8"/>
                    <a:gd name="T8" fmla="*/ 0 w 51"/>
                    <a:gd name="T9" fmla="*/ 8 h 8"/>
                    <a:gd name="T10" fmla="*/ 0 w 51"/>
                    <a:gd name="T11" fmla="*/ 8 h 8"/>
                    <a:gd name="T12" fmla="*/ 0 60000 65536"/>
                    <a:gd name="T13" fmla="*/ 0 60000 65536"/>
                    <a:gd name="T14" fmla="*/ 0 60000 65536"/>
                    <a:gd name="T15" fmla="*/ 0 60000 65536"/>
                    <a:gd name="T16" fmla="*/ 0 60000 65536"/>
                    <a:gd name="T17" fmla="*/ 0 60000 65536"/>
                    <a:gd name="T18" fmla="*/ 0 w 51"/>
                    <a:gd name="T19" fmla="*/ 0 h 8"/>
                    <a:gd name="T20" fmla="*/ 51 w 51"/>
                    <a:gd name="T21" fmla="*/ 8 h 8"/>
                  </a:gdLst>
                  <a:ahLst/>
                  <a:cxnLst>
                    <a:cxn ang="T12">
                      <a:pos x="T0" y="T1"/>
                    </a:cxn>
                    <a:cxn ang="T13">
                      <a:pos x="T2" y="T3"/>
                    </a:cxn>
                    <a:cxn ang="T14">
                      <a:pos x="T4" y="T5"/>
                    </a:cxn>
                    <a:cxn ang="T15">
                      <a:pos x="T6" y="T7"/>
                    </a:cxn>
                    <a:cxn ang="T16">
                      <a:pos x="T8" y="T9"/>
                    </a:cxn>
                    <a:cxn ang="T17">
                      <a:pos x="T10" y="T11"/>
                    </a:cxn>
                  </a:cxnLst>
                  <a:rect l="T18" t="T19" r="T20" b="T21"/>
                  <a:pathLst>
                    <a:path w="51" h="8">
                      <a:moveTo>
                        <a:pt x="0" y="8"/>
                      </a:moveTo>
                      <a:lnTo>
                        <a:pt x="51" y="5"/>
                      </a:lnTo>
                      <a:lnTo>
                        <a:pt x="51" y="0"/>
                      </a:lnTo>
                      <a:lnTo>
                        <a:pt x="4" y="5"/>
                      </a:lnTo>
                      <a:lnTo>
                        <a:pt x="0" y="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2" name="Freeform 539"/>
                <p:cNvSpPr>
                  <a:spLocks/>
                </p:cNvSpPr>
                <p:nvPr/>
              </p:nvSpPr>
              <p:spPr bwMode="auto">
                <a:xfrm>
                  <a:off x="4492" y="2276"/>
                  <a:ext cx="97" cy="191"/>
                </a:xfrm>
                <a:custGeom>
                  <a:avLst/>
                  <a:gdLst>
                    <a:gd name="T0" fmla="*/ 29 w 97"/>
                    <a:gd name="T1" fmla="*/ 3 h 191"/>
                    <a:gd name="T2" fmla="*/ 27 w 97"/>
                    <a:gd name="T3" fmla="*/ 8 h 191"/>
                    <a:gd name="T4" fmla="*/ 24 w 97"/>
                    <a:gd name="T5" fmla="*/ 13 h 191"/>
                    <a:gd name="T6" fmla="*/ 22 w 97"/>
                    <a:gd name="T7" fmla="*/ 19 h 191"/>
                    <a:gd name="T8" fmla="*/ 19 w 97"/>
                    <a:gd name="T9" fmla="*/ 26 h 191"/>
                    <a:gd name="T10" fmla="*/ 17 w 97"/>
                    <a:gd name="T11" fmla="*/ 34 h 191"/>
                    <a:gd name="T12" fmla="*/ 15 w 97"/>
                    <a:gd name="T13" fmla="*/ 43 h 191"/>
                    <a:gd name="T14" fmla="*/ 14 w 97"/>
                    <a:gd name="T15" fmla="*/ 52 h 191"/>
                    <a:gd name="T16" fmla="*/ 14 w 97"/>
                    <a:gd name="T17" fmla="*/ 61 h 191"/>
                    <a:gd name="T18" fmla="*/ 14 w 97"/>
                    <a:gd name="T19" fmla="*/ 71 h 191"/>
                    <a:gd name="T20" fmla="*/ 16 w 97"/>
                    <a:gd name="T21" fmla="*/ 82 h 191"/>
                    <a:gd name="T22" fmla="*/ 18 w 97"/>
                    <a:gd name="T23" fmla="*/ 93 h 191"/>
                    <a:gd name="T24" fmla="*/ 23 w 97"/>
                    <a:gd name="T25" fmla="*/ 104 h 191"/>
                    <a:gd name="T26" fmla="*/ 29 w 97"/>
                    <a:gd name="T27" fmla="*/ 116 h 191"/>
                    <a:gd name="T28" fmla="*/ 35 w 97"/>
                    <a:gd name="T29" fmla="*/ 126 h 191"/>
                    <a:gd name="T30" fmla="*/ 41 w 97"/>
                    <a:gd name="T31" fmla="*/ 136 h 191"/>
                    <a:gd name="T32" fmla="*/ 48 w 97"/>
                    <a:gd name="T33" fmla="*/ 144 h 191"/>
                    <a:gd name="T34" fmla="*/ 54 w 97"/>
                    <a:gd name="T35" fmla="*/ 152 h 191"/>
                    <a:gd name="T36" fmla="*/ 59 w 97"/>
                    <a:gd name="T37" fmla="*/ 159 h 191"/>
                    <a:gd name="T38" fmla="*/ 65 w 97"/>
                    <a:gd name="T39" fmla="*/ 164 h 191"/>
                    <a:gd name="T40" fmla="*/ 70 w 97"/>
                    <a:gd name="T41" fmla="*/ 169 h 191"/>
                    <a:gd name="T42" fmla="*/ 75 w 97"/>
                    <a:gd name="T43" fmla="*/ 174 h 191"/>
                    <a:gd name="T44" fmla="*/ 80 w 97"/>
                    <a:gd name="T45" fmla="*/ 177 h 191"/>
                    <a:gd name="T46" fmla="*/ 85 w 97"/>
                    <a:gd name="T47" fmla="*/ 181 h 191"/>
                    <a:gd name="T48" fmla="*/ 91 w 97"/>
                    <a:gd name="T49" fmla="*/ 185 h 191"/>
                    <a:gd name="T50" fmla="*/ 96 w 97"/>
                    <a:gd name="T51" fmla="*/ 187 h 191"/>
                    <a:gd name="T52" fmla="*/ 96 w 97"/>
                    <a:gd name="T53" fmla="*/ 191 h 191"/>
                    <a:gd name="T54" fmla="*/ 91 w 97"/>
                    <a:gd name="T55" fmla="*/ 189 h 191"/>
                    <a:gd name="T56" fmla="*/ 87 w 97"/>
                    <a:gd name="T57" fmla="*/ 187 h 191"/>
                    <a:gd name="T58" fmla="*/ 82 w 97"/>
                    <a:gd name="T59" fmla="*/ 184 h 191"/>
                    <a:gd name="T60" fmla="*/ 77 w 97"/>
                    <a:gd name="T61" fmla="*/ 181 h 191"/>
                    <a:gd name="T62" fmla="*/ 70 w 97"/>
                    <a:gd name="T63" fmla="*/ 178 h 191"/>
                    <a:gd name="T64" fmla="*/ 64 w 97"/>
                    <a:gd name="T65" fmla="*/ 174 h 191"/>
                    <a:gd name="T66" fmla="*/ 57 w 97"/>
                    <a:gd name="T67" fmla="*/ 168 h 191"/>
                    <a:gd name="T68" fmla="*/ 49 w 97"/>
                    <a:gd name="T69" fmla="*/ 163 h 191"/>
                    <a:gd name="T70" fmla="*/ 42 w 97"/>
                    <a:gd name="T71" fmla="*/ 156 h 191"/>
                    <a:gd name="T72" fmla="*/ 35 w 97"/>
                    <a:gd name="T73" fmla="*/ 149 h 191"/>
                    <a:gd name="T74" fmla="*/ 28 w 97"/>
                    <a:gd name="T75" fmla="*/ 141 h 191"/>
                    <a:gd name="T76" fmla="*/ 22 w 97"/>
                    <a:gd name="T77" fmla="*/ 133 h 191"/>
                    <a:gd name="T78" fmla="*/ 16 w 97"/>
                    <a:gd name="T79" fmla="*/ 123 h 191"/>
                    <a:gd name="T80" fmla="*/ 10 w 97"/>
                    <a:gd name="T81" fmla="*/ 113 h 191"/>
                    <a:gd name="T82" fmla="*/ 6 w 97"/>
                    <a:gd name="T83" fmla="*/ 102 h 191"/>
                    <a:gd name="T84" fmla="*/ 3 w 97"/>
                    <a:gd name="T85" fmla="*/ 92 h 191"/>
                    <a:gd name="T86" fmla="*/ 1 w 97"/>
                    <a:gd name="T87" fmla="*/ 81 h 191"/>
                    <a:gd name="T88" fmla="*/ 1 w 97"/>
                    <a:gd name="T89" fmla="*/ 72 h 191"/>
                    <a:gd name="T90" fmla="*/ 1 w 97"/>
                    <a:gd name="T91" fmla="*/ 63 h 191"/>
                    <a:gd name="T92" fmla="*/ 2 w 97"/>
                    <a:gd name="T93" fmla="*/ 54 h 191"/>
                    <a:gd name="T94" fmla="*/ 4 w 97"/>
                    <a:gd name="T95" fmla="*/ 46 h 191"/>
                    <a:gd name="T96" fmla="*/ 6 w 97"/>
                    <a:gd name="T97" fmla="*/ 38 h 191"/>
                    <a:gd name="T98" fmla="*/ 8 w 97"/>
                    <a:gd name="T99" fmla="*/ 31 h 191"/>
                    <a:gd name="T100" fmla="*/ 11 w 97"/>
                    <a:gd name="T101" fmla="*/ 25 h 191"/>
                    <a:gd name="T102" fmla="*/ 14 w 97"/>
                    <a:gd name="T103" fmla="*/ 19 h 191"/>
                    <a:gd name="T104" fmla="*/ 17 w 97"/>
                    <a:gd name="T105" fmla="*/ 15 h 191"/>
                    <a:gd name="T106" fmla="*/ 20 w 97"/>
                    <a:gd name="T107" fmla="*/ 9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7"/>
                    <a:gd name="T163" fmla="*/ 0 h 191"/>
                    <a:gd name="T164" fmla="*/ 97 w 97"/>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7" h="191">
                      <a:moveTo>
                        <a:pt x="32" y="0"/>
                      </a:moveTo>
                      <a:lnTo>
                        <a:pt x="31" y="1"/>
                      </a:lnTo>
                      <a:lnTo>
                        <a:pt x="30" y="3"/>
                      </a:lnTo>
                      <a:lnTo>
                        <a:pt x="29" y="3"/>
                      </a:lnTo>
                      <a:lnTo>
                        <a:pt x="29" y="5"/>
                      </a:lnTo>
                      <a:lnTo>
                        <a:pt x="28" y="6"/>
                      </a:lnTo>
                      <a:lnTo>
                        <a:pt x="28" y="7"/>
                      </a:lnTo>
                      <a:lnTo>
                        <a:pt x="27" y="8"/>
                      </a:lnTo>
                      <a:lnTo>
                        <a:pt x="26" y="9"/>
                      </a:lnTo>
                      <a:lnTo>
                        <a:pt x="26" y="10"/>
                      </a:lnTo>
                      <a:lnTo>
                        <a:pt x="25" y="12"/>
                      </a:lnTo>
                      <a:lnTo>
                        <a:pt x="24" y="13"/>
                      </a:lnTo>
                      <a:lnTo>
                        <a:pt x="24" y="15"/>
                      </a:lnTo>
                      <a:lnTo>
                        <a:pt x="23" y="16"/>
                      </a:lnTo>
                      <a:lnTo>
                        <a:pt x="22" y="18"/>
                      </a:lnTo>
                      <a:lnTo>
                        <a:pt x="22" y="19"/>
                      </a:lnTo>
                      <a:lnTo>
                        <a:pt x="21" y="21"/>
                      </a:lnTo>
                      <a:lnTo>
                        <a:pt x="20" y="23"/>
                      </a:lnTo>
                      <a:lnTo>
                        <a:pt x="20" y="25"/>
                      </a:lnTo>
                      <a:lnTo>
                        <a:pt x="19" y="26"/>
                      </a:lnTo>
                      <a:lnTo>
                        <a:pt x="19" y="28"/>
                      </a:lnTo>
                      <a:lnTo>
                        <a:pt x="18" y="30"/>
                      </a:lnTo>
                      <a:lnTo>
                        <a:pt x="18" y="32"/>
                      </a:lnTo>
                      <a:lnTo>
                        <a:pt x="17" y="34"/>
                      </a:lnTo>
                      <a:lnTo>
                        <a:pt x="17" y="36"/>
                      </a:lnTo>
                      <a:lnTo>
                        <a:pt x="16" y="38"/>
                      </a:lnTo>
                      <a:lnTo>
                        <a:pt x="16" y="41"/>
                      </a:lnTo>
                      <a:lnTo>
                        <a:pt x="15" y="43"/>
                      </a:lnTo>
                      <a:lnTo>
                        <a:pt x="15" y="45"/>
                      </a:lnTo>
                      <a:lnTo>
                        <a:pt x="14" y="47"/>
                      </a:lnTo>
                      <a:lnTo>
                        <a:pt x="14" y="49"/>
                      </a:lnTo>
                      <a:lnTo>
                        <a:pt x="14" y="52"/>
                      </a:lnTo>
                      <a:lnTo>
                        <a:pt x="14" y="54"/>
                      </a:lnTo>
                      <a:lnTo>
                        <a:pt x="14" y="56"/>
                      </a:lnTo>
                      <a:lnTo>
                        <a:pt x="14" y="59"/>
                      </a:lnTo>
                      <a:lnTo>
                        <a:pt x="14" y="61"/>
                      </a:lnTo>
                      <a:lnTo>
                        <a:pt x="14" y="64"/>
                      </a:lnTo>
                      <a:lnTo>
                        <a:pt x="14" y="66"/>
                      </a:lnTo>
                      <a:lnTo>
                        <a:pt x="14" y="69"/>
                      </a:lnTo>
                      <a:lnTo>
                        <a:pt x="14" y="71"/>
                      </a:lnTo>
                      <a:lnTo>
                        <a:pt x="14" y="74"/>
                      </a:lnTo>
                      <a:lnTo>
                        <a:pt x="15" y="77"/>
                      </a:lnTo>
                      <a:lnTo>
                        <a:pt x="15" y="79"/>
                      </a:lnTo>
                      <a:lnTo>
                        <a:pt x="16" y="82"/>
                      </a:lnTo>
                      <a:lnTo>
                        <a:pt x="16" y="85"/>
                      </a:lnTo>
                      <a:lnTo>
                        <a:pt x="17" y="87"/>
                      </a:lnTo>
                      <a:lnTo>
                        <a:pt x="18" y="90"/>
                      </a:lnTo>
                      <a:lnTo>
                        <a:pt x="18" y="93"/>
                      </a:lnTo>
                      <a:lnTo>
                        <a:pt x="20" y="96"/>
                      </a:lnTo>
                      <a:lnTo>
                        <a:pt x="20" y="99"/>
                      </a:lnTo>
                      <a:lnTo>
                        <a:pt x="22" y="101"/>
                      </a:lnTo>
                      <a:lnTo>
                        <a:pt x="23" y="104"/>
                      </a:lnTo>
                      <a:lnTo>
                        <a:pt x="24" y="107"/>
                      </a:lnTo>
                      <a:lnTo>
                        <a:pt x="26" y="110"/>
                      </a:lnTo>
                      <a:lnTo>
                        <a:pt x="28" y="113"/>
                      </a:lnTo>
                      <a:lnTo>
                        <a:pt x="29" y="116"/>
                      </a:lnTo>
                      <a:lnTo>
                        <a:pt x="30" y="119"/>
                      </a:lnTo>
                      <a:lnTo>
                        <a:pt x="32" y="121"/>
                      </a:lnTo>
                      <a:lnTo>
                        <a:pt x="34" y="124"/>
                      </a:lnTo>
                      <a:lnTo>
                        <a:pt x="35" y="126"/>
                      </a:lnTo>
                      <a:lnTo>
                        <a:pt x="37" y="129"/>
                      </a:lnTo>
                      <a:lnTo>
                        <a:pt x="38" y="131"/>
                      </a:lnTo>
                      <a:lnTo>
                        <a:pt x="40" y="133"/>
                      </a:lnTo>
                      <a:lnTo>
                        <a:pt x="41" y="136"/>
                      </a:lnTo>
                      <a:lnTo>
                        <a:pt x="43" y="138"/>
                      </a:lnTo>
                      <a:lnTo>
                        <a:pt x="44" y="140"/>
                      </a:lnTo>
                      <a:lnTo>
                        <a:pt x="46" y="142"/>
                      </a:lnTo>
                      <a:lnTo>
                        <a:pt x="48" y="144"/>
                      </a:lnTo>
                      <a:lnTo>
                        <a:pt x="49" y="146"/>
                      </a:lnTo>
                      <a:lnTo>
                        <a:pt x="51" y="148"/>
                      </a:lnTo>
                      <a:lnTo>
                        <a:pt x="52" y="150"/>
                      </a:lnTo>
                      <a:lnTo>
                        <a:pt x="54" y="152"/>
                      </a:lnTo>
                      <a:lnTo>
                        <a:pt x="55" y="153"/>
                      </a:lnTo>
                      <a:lnTo>
                        <a:pt x="56" y="155"/>
                      </a:lnTo>
                      <a:lnTo>
                        <a:pt x="58" y="157"/>
                      </a:lnTo>
                      <a:lnTo>
                        <a:pt x="59" y="159"/>
                      </a:lnTo>
                      <a:lnTo>
                        <a:pt x="61" y="160"/>
                      </a:lnTo>
                      <a:lnTo>
                        <a:pt x="62" y="162"/>
                      </a:lnTo>
                      <a:lnTo>
                        <a:pt x="64" y="163"/>
                      </a:lnTo>
                      <a:lnTo>
                        <a:pt x="65" y="164"/>
                      </a:lnTo>
                      <a:lnTo>
                        <a:pt x="67" y="166"/>
                      </a:lnTo>
                      <a:lnTo>
                        <a:pt x="68" y="167"/>
                      </a:lnTo>
                      <a:lnTo>
                        <a:pt x="69" y="168"/>
                      </a:lnTo>
                      <a:lnTo>
                        <a:pt x="70" y="169"/>
                      </a:lnTo>
                      <a:lnTo>
                        <a:pt x="72" y="171"/>
                      </a:lnTo>
                      <a:lnTo>
                        <a:pt x="73" y="172"/>
                      </a:lnTo>
                      <a:lnTo>
                        <a:pt x="74" y="173"/>
                      </a:lnTo>
                      <a:lnTo>
                        <a:pt x="75" y="174"/>
                      </a:lnTo>
                      <a:lnTo>
                        <a:pt x="77" y="175"/>
                      </a:lnTo>
                      <a:lnTo>
                        <a:pt x="78" y="176"/>
                      </a:lnTo>
                      <a:lnTo>
                        <a:pt x="79" y="176"/>
                      </a:lnTo>
                      <a:lnTo>
                        <a:pt x="80" y="177"/>
                      </a:lnTo>
                      <a:lnTo>
                        <a:pt x="81" y="178"/>
                      </a:lnTo>
                      <a:lnTo>
                        <a:pt x="82" y="179"/>
                      </a:lnTo>
                      <a:lnTo>
                        <a:pt x="83" y="180"/>
                      </a:lnTo>
                      <a:lnTo>
                        <a:pt x="85" y="181"/>
                      </a:lnTo>
                      <a:lnTo>
                        <a:pt x="87" y="182"/>
                      </a:lnTo>
                      <a:lnTo>
                        <a:pt x="88" y="183"/>
                      </a:lnTo>
                      <a:lnTo>
                        <a:pt x="90" y="184"/>
                      </a:lnTo>
                      <a:lnTo>
                        <a:pt x="91" y="185"/>
                      </a:lnTo>
                      <a:lnTo>
                        <a:pt x="93" y="185"/>
                      </a:lnTo>
                      <a:lnTo>
                        <a:pt x="93" y="186"/>
                      </a:lnTo>
                      <a:lnTo>
                        <a:pt x="95" y="187"/>
                      </a:lnTo>
                      <a:lnTo>
                        <a:pt x="96" y="187"/>
                      </a:lnTo>
                      <a:lnTo>
                        <a:pt x="96" y="188"/>
                      </a:lnTo>
                      <a:lnTo>
                        <a:pt x="97" y="191"/>
                      </a:lnTo>
                      <a:lnTo>
                        <a:pt x="96" y="191"/>
                      </a:lnTo>
                      <a:lnTo>
                        <a:pt x="95" y="190"/>
                      </a:lnTo>
                      <a:lnTo>
                        <a:pt x="93" y="189"/>
                      </a:lnTo>
                      <a:lnTo>
                        <a:pt x="91" y="189"/>
                      </a:lnTo>
                      <a:lnTo>
                        <a:pt x="90" y="188"/>
                      </a:lnTo>
                      <a:lnTo>
                        <a:pt x="89" y="188"/>
                      </a:lnTo>
                      <a:lnTo>
                        <a:pt x="88" y="187"/>
                      </a:lnTo>
                      <a:lnTo>
                        <a:pt x="87" y="187"/>
                      </a:lnTo>
                      <a:lnTo>
                        <a:pt x="86" y="186"/>
                      </a:lnTo>
                      <a:lnTo>
                        <a:pt x="85" y="185"/>
                      </a:lnTo>
                      <a:lnTo>
                        <a:pt x="83" y="185"/>
                      </a:lnTo>
                      <a:lnTo>
                        <a:pt x="82" y="184"/>
                      </a:lnTo>
                      <a:lnTo>
                        <a:pt x="81" y="184"/>
                      </a:lnTo>
                      <a:lnTo>
                        <a:pt x="80" y="183"/>
                      </a:lnTo>
                      <a:lnTo>
                        <a:pt x="78" y="182"/>
                      </a:lnTo>
                      <a:lnTo>
                        <a:pt x="77" y="181"/>
                      </a:lnTo>
                      <a:lnTo>
                        <a:pt x="75" y="180"/>
                      </a:lnTo>
                      <a:lnTo>
                        <a:pt x="74" y="179"/>
                      </a:lnTo>
                      <a:lnTo>
                        <a:pt x="72" y="178"/>
                      </a:lnTo>
                      <a:lnTo>
                        <a:pt x="70" y="178"/>
                      </a:lnTo>
                      <a:lnTo>
                        <a:pt x="69" y="176"/>
                      </a:lnTo>
                      <a:lnTo>
                        <a:pt x="67" y="176"/>
                      </a:lnTo>
                      <a:lnTo>
                        <a:pt x="65" y="174"/>
                      </a:lnTo>
                      <a:lnTo>
                        <a:pt x="64" y="174"/>
                      </a:lnTo>
                      <a:lnTo>
                        <a:pt x="62" y="172"/>
                      </a:lnTo>
                      <a:lnTo>
                        <a:pt x="60" y="171"/>
                      </a:lnTo>
                      <a:lnTo>
                        <a:pt x="58" y="170"/>
                      </a:lnTo>
                      <a:lnTo>
                        <a:pt x="57" y="168"/>
                      </a:lnTo>
                      <a:lnTo>
                        <a:pt x="55" y="167"/>
                      </a:lnTo>
                      <a:lnTo>
                        <a:pt x="53" y="165"/>
                      </a:lnTo>
                      <a:lnTo>
                        <a:pt x="51" y="164"/>
                      </a:lnTo>
                      <a:lnTo>
                        <a:pt x="49" y="163"/>
                      </a:lnTo>
                      <a:lnTo>
                        <a:pt x="48" y="161"/>
                      </a:lnTo>
                      <a:lnTo>
                        <a:pt x="46" y="159"/>
                      </a:lnTo>
                      <a:lnTo>
                        <a:pt x="44" y="158"/>
                      </a:lnTo>
                      <a:lnTo>
                        <a:pt x="42" y="156"/>
                      </a:lnTo>
                      <a:lnTo>
                        <a:pt x="40" y="154"/>
                      </a:lnTo>
                      <a:lnTo>
                        <a:pt x="39" y="153"/>
                      </a:lnTo>
                      <a:lnTo>
                        <a:pt x="37" y="151"/>
                      </a:lnTo>
                      <a:lnTo>
                        <a:pt x="35" y="149"/>
                      </a:lnTo>
                      <a:lnTo>
                        <a:pt x="33" y="147"/>
                      </a:lnTo>
                      <a:lnTo>
                        <a:pt x="31" y="145"/>
                      </a:lnTo>
                      <a:lnTo>
                        <a:pt x="30" y="143"/>
                      </a:lnTo>
                      <a:lnTo>
                        <a:pt x="28" y="141"/>
                      </a:lnTo>
                      <a:lnTo>
                        <a:pt x="26" y="139"/>
                      </a:lnTo>
                      <a:lnTo>
                        <a:pt x="25" y="137"/>
                      </a:lnTo>
                      <a:lnTo>
                        <a:pt x="23" y="135"/>
                      </a:lnTo>
                      <a:lnTo>
                        <a:pt x="22" y="133"/>
                      </a:lnTo>
                      <a:lnTo>
                        <a:pt x="20" y="130"/>
                      </a:lnTo>
                      <a:lnTo>
                        <a:pt x="18" y="127"/>
                      </a:lnTo>
                      <a:lnTo>
                        <a:pt x="17" y="125"/>
                      </a:lnTo>
                      <a:lnTo>
                        <a:pt x="16" y="123"/>
                      </a:lnTo>
                      <a:lnTo>
                        <a:pt x="14" y="121"/>
                      </a:lnTo>
                      <a:lnTo>
                        <a:pt x="13" y="118"/>
                      </a:lnTo>
                      <a:lnTo>
                        <a:pt x="12" y="116"/>
                      </a:lnTo>
                      <a:lnTo>
                        <a:pt x="10" y="113"/>
                      </a:lnTo>
                      <a:lnTo>
                        <a:pt x="9" y="110"/>
                      </a:lnTo>
                      <a:lnTo>
                        <a:pt x="8" y="107"/>
                      </a:lnTo>
                      <a:lnTo>
                        <a:pt x="7" y="104"/>
                      </a:lnTo>
                      <a:lnTo>
                        <a:pt x="6" y="102"/>
                      </a:lnTo>
                      <a:lnTo>
                        <a:pt x="5" y="99"/>
                      </a:lnTo>
                      <a:lnTo>
                        <a:pt x="4" y="97"/>
                      </a:lnTo>
                      <a:lnTo>
                        <a:pt x="4" y="94"/>
                      </a:lnTo>
                      <a:lnTo>
                        <a:pt x="3" y="92"/>
                      </a:lnTo>
                      <a:lnTo>
                        <a:pt x="2" y="89"/>
                      </a:lnTo>
                      <a:lnTo>
                        <a:pt x="2" y="87"/>
                      </a:lnTo>
                      <a:lnTo>
                        <a:pt x="2" y="84"/>
                      </a:lnTo>
                      <a:lnTo>
                        <a:pt x="1" y="81"/>
                      </a:lnTo>
                      <a:lnTo>
                        <a:pt x="1" y="79"/>
                      </a:lnTo>
                      <a:lnTo>
                        <a:pt x="1" y="77"/>
                      </a:lnTo>
                      <a:lnTo>
                        <a:pt x="1" y="74"/>
                      </a:lnTo>
                      <a:lnTo>
                        <a:pt x="1" y="72"/>
                      </a:lnTo>
                      <a:lnTo>
                        <a:pt x="0" y="70"/>
                      </a:lnTo>
                      <a:lnTo>
                        <a:pt x="0" y="67"/>
                      </a:lnTo>
                      <a:lnTo>
                        <a:pt x="1" y="65"/>
                      </a:lnTo>
                      <a:lnTo>
                        <a:pt x="1" y="63"/>
                      </a:lnTo>
                      <a:lnTo>
                        <a:pt x="1" y="60"/>
                      </a:lnTo>
                      <a:lnTo>
                        <a:pt x="1" y="58"/>
                      </a:lnTo>
                      <a:lnTo>
                        <a:pt x="2" y="56"/>
                      </a:lnTo>
                      <a:lnTo>
                        <a:pt x="2" y="54"/>
                      </a:lnTo>
                      <a:lnTo>
                        <a:pt x="2" y="52"/>
                      </a:lnTo>
                      <a:lnTo>
                        <a:pt x="3" y="49"/>
                      </a:lnTo>
                      <a:lnTo>
                        <a:pt x="4" y="47"/>
                      </a:lnTo>
                      <a:lnTo>
                        <a:pt x="4" y="46"/>
                      </a:lnTo>
                      <a:lnTo>
                        <a:pt x="4" y="44"/>
                      </a:lnTo>
                      <a:lnTo>
                        <a:pt x="5" y="41"/>
                      </a:lnTo>
                      <a:lnTo>
                        <a:pt x="5" y="40"/>
                      </a:lnTo>
                      <a:lnTo>
                        <a:pt x="6" y="38"/>
                      </a:lnTo>
                      <a:lnTo>
                        <a:pt x="7" y="36"/>
                      </a:lnTo>
                      <a:lnTo>
                        <a:pt x="7" y="34"/>
                      </a:lnTo>
                      <a:lnTo>
                        <a:pt x="8" y="32"/>
                      </a:lnTo>
                      <a:lnTo>
                        <a:pt x="8" y="31"/>
                      </a:lnTo>
                      <a:lnTo>
                        <a:pt x="9" y="29"/>
                      </a:lnTo>
                      <a:lnTo>
                        <a:pt x="10" y="28"/>
                      </a:lnTo>
                      <a:lnTo>
                        <a:pt x="10" y="26"/>
                      </a:lnTo>
                      <a:lnTo>
                        <a:pt x="11" y="25"/>
                      </a:lnTo>
                      <a:lnTo>
                        <a:pt x="12" y="23"/>
                      </a:lnTo>
                      <a:lnTo>
                        <a:pt x="12" y="22"/>
                      </a:lnTo>
                      <a:lnTo>
                        <a:pt x="13" y="21"/>
                      </a:lnTo>
                      <a:lnTo>
                        <a:pt x="14" y="19"/>
                      </a:lnTo>
                      <a:lnTo>
                        <a:pt x="14" y="18"/>
                      </a:lnTo>
                      <a:lnTo>
                        <a:pt x="15" y="17"/>
                      </a:lnTo>
                      <a:lnTo>
                        <a:pt x="16" y="16"/>
                      </a:lnTo>
                      <a:lnTo>
                        <a:pt x="17" y="15"/>
                      </a:lnTo>
                      <a:lnTo>
                        <a:pt x="18" y="13"/>
                      </a:lnTo>
                      <a:lnTo>
                        <a:pt x="18" y="11"/>
                      </a:lnTo>
                      <a:lnTo>
                        <a:pt x="20" y="9"/>
                      </a:lnTo>
                      <a:lnTo>
                        <a:pt x="32"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3" name="Freeform 540"/>
                <p:cNvSpPr>
                  <a:spLocks/>
                </p:cNvSpPr>
                <p:nvPr/>
              </p:nvSpPr>
              <p:spPr bwMode="auto">
                <a:xfrm>
                  <a:off x="4489" y="2277"/>
                  <a:ext cx="92" cy="170"/>
                </a:xfrm>
                <a:custGeom>
                  <a:avLst/>
                  <a:gdLst>
                    <a:gd name="T0" fmla="*/ 7 w 92"/>
                    <a:gd name="T1" fmla="*/ 54 h 170"/>
                    <a:gd name="T2" fmla="*/ 14 w 92"/>
                    <a:gd name="T3" fmla="*/ 51 h 170"/>
                    <a:gd name="T4" fmla="*/ 21 w 92"/>
                    <a:gd name="T5" fmla="*/ 50 h 170"/>
                    <a:gd name="T6" fmla="*/ 28 w 92"/>
                    <a:gd name="T7" fmla="*/ 48 h 170"/>
                    <a:gd name="T8" fmla="*/ 33 w 92"/>
                    <a:gd name="T9" fmla="*/ 40 h 170"/>
                    <a:gd name="T10" fmla="*/ 34 w 92"/>
                    <a:gd name="T11" fmla="*/ 31 h 170"/>
                    <a:gd name="T12" fmla="*/ 36 w 92"/>
                    <a:gd name="T13" fmla="*/ 22 h 170"/>
                    <a:gd name="T14" fmla="*/ 37 w 92"/>
                    <a:gd name="T15" fmla="*/ 15 h 170"/>
                    <a:gd name="T16" fmla="*/ 44 w 92"/>
                    <a:gd name="T17" fmla="*/ 8 h 170"/>
                    <a:gd name="T18" fmla="*/ 49 w 92"/>
                    <a:gd name="T19" fmla="*/ 6 h 170"/>
                    <a:gd name="T20" fmla="*/ 56 w 92"/>
                    <a:gd name="T21" fmla="*/ 5 h 170"/>
                    <a:gd name="T22" fmla="*/ 51 w 92"/>
                    <a:gd name="T23" fmla="*/ 0 h 170"/>
                    <a:gd name="T24" fmla="*/ 46 w 92"/>
                    <a:gd name="T25" fmla="*/ 2 h 170"/>
                    <a:gd name="T26" fmla="*/ 39 w 92"/>
                    <a:gd name="T27" fmla="*/ 8 h 170"/>
                    <a:gd name="T28" fmla="*/ 36 w 92"/>
                    <a:gd name="T29" fmla="*/ 14 h 170"/>
                    <a:gd name="T30" fmla="*/ 32 w 92"/>
                    <a:gd name="T31" fmla="*/ 24 h 170"/>
                    <a:gd name="T32" fmla="*/ 28 w 92"/>
                    <a:gd name="T33" fmla="*/ 32 h 170"/>
                    <a:gd name="T34" fmla="*/ 20 w 92"/>
                    <a:gd name="T35" fmla="*/ 36 h 170"/>
                    <a:gd name="T36" fmla="*/ 13 w 92"/>
                    <a:gd name="T37" fmla="*/ 39 h 170"/>
                    <a:gd name="T38" fmla="*/ 7 w 92"/>
                    <a:gd name="T39" fmla="*/ 43 h 170"/>
                    <a:gd name="T40" fmla="*/ 2 w 92"/>
                    <a:gd name="T41" fmla="*/ 51 h 170"/>
                    <a:gd name="T42" fmla="*/ 3 w 92"/>
                    <a:gd name="T43" fmla="*/ 77 h 170"/>
                    <a:gd name="T44" fmla="*/ 9 w 92"/>
                    <a:gd name="T45" fmla="*/ 83 h 170"/>
                    <a:gd name="T46" fmla="*/ 16 w 92"/>
                    <a:gd name="T47" fmla="*/ 90 h 170"/>
                    <a:gd name="T48" fmla="*/ 22 w 92"/>
                    <a:gd name="T49" fmla="*/ 97 h 170"/>
                    <a:gd name="T50" fmla="*/ 26 w 92"/>
                    <a:gd name="T51" fmla="*/ 103 h 170"/>
                    <a:gd name="T52" fmla="*/ 28 w 92"/>
                    <a:gd name="T53" fmla="*/ 111 h 170"/>
                    <a:gd name="T54" fmla="*/ 29 w 92"/>
                    <a:gd name="T55" fmla="*/ 120 h 170"/>
                    <a:gd name="T56" fmla="*/ 32 w 92"/>
                    <a:gd name="T57" fmla="*/ 131 h 170"/>
                    <a:gd name="T58" fmla="*/ 37 w 92"/>
                    <a:gd name="T59" fmla="*/ 141 h 170"/>
                    <a:gd name="T60" fmla="*/ 44 w 92"/>
                    <a:gd name="T61" fmla="*/ 152 h 170"/>
                    <a:gd name="T62" fmla="*/ 51 w 92"/>
                    <a:gd name="T63" fmla="*/ 158 h 170"/>
                    <a:gd name="T64" fmla="*/ 57 w 92"/>
                    <a:gd name="T65" fmla="*/ 161 h 170"/>
                    <a:gd name="T66" fmla="*/ 65 w 92"/>
                    <a:gd name="T67" fmla="*/ 165 h 170"/>
                    <a:gd name="T68" fmla="*/ 76 w 92"/>
                    <a:gd name="T69" fmla="*/ 168 h 170"/>
                    <a:gd name="T70" fmla="*/ 84 w 92"/>
                    <a:gd name="T71" fmla="*/ 170 h 170"/>
                    <a:gd name="T72" fmla="*/ 90 w 92"/>
                    <a:gd name="T73" fmla="*/ 170 h 170"/>
                    <a:gd name="T74" fmla="*/ 83 w 92"/>
                    <a:gd name="T75" fmla="*/ 158 h 170"/>
                    <a:gd name="T76" fmla="*/ 77 w 92"/>
                    <a:gd name="T77" fmla="*/ 158 h 170"/>
                    <a:gd name="T78" fmla="*/ 69 w 92"/>
                    <a:gd name="T79" fmla="*/ 157 h 170"/>
                    <a:gd name="T80" fmla="*/ 59 w 92"/>
                    <a:gd name="T81" fmla="*/ 155 h 170"/>
                    <a:gd name="T82" fmla="*/ 51 w 92"/>
                    <a:gd name="T83" fmla="*/ 153 h 170"/>
                    <a:gd name="T84" fmla="*/ 44 w 92"/>
                    <a:gd name="T85" fmla="*/ 148 h 170"/>
                    <a:gd name="T86" fmla="*/ 40 w 92"/>
                    <a:gd name="T87" fmla="*/ 138 h 170"/>
                    <a:gd name="T88" fmla="*/ 38 w 92"/>
                    <a:gd name="T89" fmla="*/ 131 h 170"/>
                    <a:gd name="T90" fmla="*/ 37 w 92"/>
                    <a:gd name="T91" fmla="*/ 123 h 170"/>
                    <a:gd name="T92" fmla="*/ 36 w 92"/>
                    <a:gd name="T93" fmla="*/ 116 h 170"/>
                    <a:gd name="T94" fmla="*/ 35 w 92"/>
                    <a:gd name="T95" fmla="*/ 109 h 170"/>
                    <a:gd name="T96" fmla="*/ 34 w 92"/>
                    <a:gd name="T97" fmla="*/ 101 h 170"/>
                    <a:gd name="T98" fmla="*/ 33 w 92"/>
                    <a:gd name="T99" fmla="*/ 93 h 170"/>
                    <a:gd name="T100" fmla="*/ 28 w 92"/>
                    <a:gd name="T101" fmla="*/ 90 h 170"/>
                    <a:gd name="T102" fmla="*/ 20 w 92"/>
                    <a:gd name="T103" fmla="*/ 85 h 170"/>
                    <a:gd name="T104" fmla="*/ 11 w 92"/>
                    <a:gd name="T105" fmla="*/ 77 h 170"/>
                    <a:gd name="T106" fmla="*/ 5 w 92"/>
                    <a:gd name="T107" fmla="*/ 69 h 170"/>
                    <a:gd name="T108" fmla="*/ 4 w 92"/>
                    <a:gd name="T109" fmla="*/ 60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2"/>
                    <a:gd name="T166" fmla="*/ 0 h 170"/>
                    <a:gd name="T167" fmla="*/ 92 w 92"/>
                    <a:gd name="T168" fmla="*/ 170 h 17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2" h="170">
                      <a:moveTo>
                        <a:pt x="4" y="60"/>
                      </a:moveTo>
                      <a:lnTo>
                        <a:pt x="4" y="58"/>
                      </a:lnTo>
                      <a:lnTo>
                        <a:pt x="5" y="57"/>
                      </a:lnTo>
                      <a:lnTo>
                        <a:pt x="5" y="56"/>
                      </a:lnTo>
                      <a:lnTo>
                        <a:pt x="6" y="55"/>
                      </a:lnTo>
                      <a:lnTo>
                        <a:pt x="7" y="54"/>
                      </a:lnTo>
                      <a:lnTo>
                        <a:pt x="9" y="53"/>
                      </a:lnTo>
                      <a:lnTo>
                        <a:pt x="10" y="52"/>
                      </a:lnTo>
                      <a:lnTo>
                        <a:pt x="11" y="52"/>
                      </a:lnTo>
                      <a:lnTo>
                        <a:pt x="12" y="51"/>
                      </a:lnTo>
                      <a:lnTo>
                        <a:pt x="13" y="51"/>
                      </a:lnTo>
                      <a:lnTo>
                        <a:pt x="14" y="51"/>
                      </a:lnTo>
                      <a:lnTo>
                        <a:pt x="15" y="51"/>
                      </a:lnTo>
                      <a:lnTo>
                        <a:pt x="16" y="51"/>
                      </a:lnTo>
                      <a:lnTo>
                        <a:pt x="17" y="51"/>
                      </a:lnTo>
                      <a:lnTo>
                        <a:pt x="18" y="51"/>
                      </a:lnTo>
                      <a:lnTo>
                        <a:pt x="20" y="51"/>
                      </a:lnTo>
                      <a:lnTo>
                        <a:pt x="21" y="50"/>
                      </a:lnTo>
                      <a:lnTo>
                        <a:pt x="22" y="50"/>
                      </a:lnTo>
                      <a:lnTo>
                        <a:pt x="23" y="50"/>
                      </a:lnTo>
                      <a:lnTo>
                        <a:pt x="24" y="49"/>
                      </a:lnTo>
                      <a:lnTo>
                        <a:pt x="25" y="49"/>
                      </a:lnTo>
                      <a:lnTo>
                        <a:pt x="26" y="49"/>
                      </a:lnTo>
                      <a:lnTo>
                        <a:pt x="28" y="48"/>
                      </a:lnTo>
                      <a:lnTo>
                        <a:pt x="29" y="46"/>
                      </a:lnTo>
                      <a:lnTo>
                        <a:pt x="30" y="45"/>
                      </a:lnTo>
                      <a:lnTo>
                        <a:pt x="31" y="44"/>
                      </a:lnTo>
                      <a:lnTo>
                        <a:pt x="32" y="43"/>
                      </a:lnTo>
                      <a:lnTo>
                        <a:pt x="33" y="42"/>
                      </a:lnTo>
                      <a:lnTo>
                        <a:pt x="33" y="40"/>
                      </a:lnTo>
                      <a:lnTo>
                        <a:pt x="33" y="39"/>
                      </a:lnTo>
                      <a:lnTo>
                        <a:pt x="34" y="37"/>
                      </a:lnTo>
                      <a:lnTo>
                        <a:pt x="34" y="36"/>
                      </a:lnTo>
                      <a:lnTo>
                        <a:pt x="34" y="34"/>
                      </a:lnTo>
                      <a:lnTo>
                        <a:pt x="34" y="33"/>
                      </a:lnTo>
                      <a:lnTo>
                        <a:pt x="34" y="31"/>
                      </a:lnTo>
                      <a:lnTo>
                        <a:pt x="35" y="30"/>
                      </a:lnTo>
                      <a:lnTo>
                        <a:pt x="35" y="28"/>
                      </a:lnTo>
                      <a:lnTo>
                        <a:pt x="35" y="27"/>
                      </a:lnTo>
                      <a:lnTo>
                        <a:pt x="35" y="25"/>
                      </a:lnTo>
                      <a:lnTo>
                        <a:pt x="36" y="24"/>
                      </a:lnTo>
                      <a:lnTo>
                        <a:pt x="36" y="22"/>
                      </a:lnTo>
                      <a:lnTo>
                        <a:pt x="36" y="20"/>
                      </a:lnTo>
                      <a:lnTo>
                        <a:pt x="36" y="19"/>
                      </a:lnTo>
                      <a:lnTo>
                        <a:pt x="36" y="18"/>
                      </a:lnTo>
                      <a:lnTo>
                        <a:pt x="37" y="17"/>
                      </a:lnTo>
                      <a:lnTo>
                        <a:pt x="37" y="15"/>
                      </a:lnTo>
                      <a:lnTo>
                        <a:pt x="37" y="14"/>
                      </a:lnTo>
                      <a:lnTo>
                        <a:pt x="38" y="13"/>
                      </a:lnTo>
                      <a:lnTo>
                        <a:pt x="39" y="11"/>
                      </a:lnTo>
                      <a:lnTo>
                        <a:pt x="41" y="9"/>
                      </a:lnTo>
                      <a:lnTo>
                        <a:pt x="43" y="8"/>
                      </a:lnTo>
                      <a:lnTo>
                        <a:pt x="44" y="8"/>
                      </a:lnTo>
                      <a:lnTo>
                        <a:pt x="45" y="7"/>
                      </a:lnTo>
                      <a:lnTo>
                        <a:pt x="46" y="7"/>
                      </a:lnTo>
                      <a:lnTo>
                        <a:pt x="47" y="6"/>
                      </a:lnTo>
                      <a:lnTo>
                        <a:pt x="48" y="6"/>
                      </a:lnTo>
                      <a:lnTo>
                        <a:pt x="49" y="6"/>
                      </a:lnTo>
                      <a:lnTo>
                        <a:pt x="50" y="6"/>
                      </a:lnTo>
                      <a:lnTo>
                        <a:pt x="51" y="5"/>
                      </a:lnTo>
                      <a:lnTo>
                        <a:pt x="52" y="5"/>
                      </a:lnTo>
                      <a:lnTo>
                        <a:pt x="53" y="5"/>
                      </a:lnTo>
                      <a:lnTo>
                        <a:pt x="55" y="5"/>
                      </a:lnTo>
                      <a:lnTo>
                        <a:pt x="56" y="5"/>
                      </a:lnTo>
                      <a:lnTo>
                        <a:pt x="57" y="5"/>
                      </a:lnTo>
                      <a:lnTo>
                        <a:pt x="58" y="5"/>
                      </a:lnTo>
                      <a:lnTo>
                        <a:pt x="59" y="5"/>
                      </a:lnTo>
                      <a:lnTo>
                        <a:pt x="60" y="5"/>
                      </a:lnTo>
                      <a:lnTo>
                        <a:pt x="61" y="5"/>
                      </a:lnTo>
                      <a:lnTo>
                        <a:pt x="51" y="0"/>
                      </a:lnTo>
                      <a:lnTo>
                        <a:pt x="49" y="0"/>
                      </a:lnTo>
                      <a:lnTo>
                        <a:pt x="49" y="1"/>
                      </a:lnTo>
                      <a:lnTo>
                        <a:pt x="47" y="1"/>
                      </a:lnTo>
                      <a:lnTo>
                        <a:pt x="47" y="2"/>
                      </a:lnTo>
                      <a:lnTo>
                        <a:pt x="46" y="2"/>
                      </a:lnTo>
                      <a:lnTo>
                        <a:pt x="45" y="2"/>
                      </a:lnTo>
                      <a:lnTo>
                        <a:pt x="44" y="3"/>
                      </a:lnTo>
                      <a:lnTo>
                        <a:pt x="42" y="4"/>
                      </a:lnTo>
                      <a:lnTo>
                        <a:pt x="42" y="5"/>
                      </a:lnTo>
                      <a:lnTo>
                        <a:pt x="40" y="6"/>
                      </a:lnTo>
                      <a:lnTo>
                        <a:pt x="39" y="8"/>
                      </a:lnTo>
                      <a:lnTo>
                        <a:pt x="38" y="8"/>
                      </a:lnTo>
                      <a:lnTo>
                        <a:pt x="38" y="9"/>
                      </a:lnTo>
                      <a:lnTo>
                        <a:pt x="37" y="11"/>
                      </a:lnTo>
                      <a:lnTo>
                        <a:pt x="37" y="12"/>
                      </a:lnTo>
                      <a:lnTo>
                        <a:pt x="36" y="13"/>
                      </a:lnTo>
                      <a:lnTo>
                        <a:pt x="36" y="14"/>
                      </a:lnTo>
                      <a:lnTo>
                        <a:pt x="35" y="16"/>
                      </a:lnTo>
                      <a:lnTo>
                        <a:pt x="34" y="18"/>
                      </a:lnTo>
                      <a:lnTo>
                        <a:pt x="34" y="20"/>
                      </a:lnTo>
                      <a:lnTo>
                        <a:pt x="33" y="21"/>
                      </a:lnTo>
                      <a:lnTo>
                        <a:pt x="33" y="22"/>
                      </a:lnTo>
                      <a:lnTo>
                        <a:pt x="32" y="24"/>
                      </a:lnTo>
                      <a:lnTo>
                        <a:pt x="31" y="26"/>
                      </a:lnTo>
                      <a:lnTo>
                        <a:pt x="31" y="27"/>
                      </a:lnTo>
                      <a:lnTo>
                        <a:pt x="30" y="29"/>
                      </a:lnTo>
                      <a:lnTo>
                        <a:pt x="30" y="30"/>
                      </a:lnTo>
                      <a:lnTo>
                        <a:pt x="29" y="31"/>
                      </a:lnTo>
                      <a:lnTo>
                        <a:pt x="28" y="32"/>
                      </a:lnTo>
                      <a:lnTo>
                        <a:pt x="26" y="33"/>
                      </a:lnTo>
                      <a:lnTo>
                        <a:pt x="25" y="34"/>
                      </a:lnTo>
                      <a:lnTo>
                        <a:pt x="23" y="34"/>
                      </a:lnTo>
                      <a:lnTo>
                        <a:pt x="23" y="35"/>
                      </a:lnTo>
                      <a:lnTo>
                        <a:pt x="21" y="35"/>
                      </a:lnTo>
                      <a:lnTo>
                        <a:pt x="20" y="36"/>
                      </a:lnTo>
                      <a:lnTo>
                        <a:pt x="19" y="36"/>
                      </a:lnTo>
                      <a:lnTo>
                        <a:pt x="18" y="37"/>
                      </a:lnTo>
                      <a:lnTo>
                        <a:pt x="17" y="37"/>
                      </a:lnTo>
                      <a:lnTo>
                        <a:pt x="16" y="38"/>
                      </a:lnTo>
                      <a:lnTo>
                        <a:pt x="14" y="38"/>
                      </a:lnTo>
                      <a:lnTo>
                        <a:pt x="13" y="39"/>
                      </a:lnTo>
                      <a:lnTo>
                        <a:pt x="12" y="40"/>
                      </a:lnTo>
                      <a:lnTo>
                        <a:pt x="11" y="40"/>
                      </a:lnTo>
                      <a:lnTo>
                        <a:pt x="10" y="40"/>
                      </a:lnTo>
                      <a:lnTo>
                        <a:pt x="8" y="41"/>
                      </a:lnTo>
                      <a:lnTo>
                        <a:pt x="7" y="42"/>
                      </a:lnTo>
                      <a:lnTo>
                        <a:pt x="7" y="43"/>
                      </a:lnTo>
                      <a:lnTo>
                        <a:pt x="5" y="44"/>
                      </a:lnTo>
                      <a:lnTo>
                        <a:pt x="3" y="46"/>
                      </a:lnTo>
                      <a:lnTo>
                        <a:pt x="3" y="47"/>
                      </a:lnTo>
                      <a:lnTo>
                        <a:pt x="2" y="48"/>
                      </a:lnTo>
                      <a:lnTo>
                        <a:pt x="2" y="50"/>
                      </a:lnTo>
                      <a:lnTo>
                        <a:pt x="2" y="51"/>
                      </a:lnTo>
                      <a:lnTo>
                        <a:pt x="0" y="71"/>
                      </a:lnTo>
                      <a:lnTo>
                        <a:pt x="0" y="72"/>
                      </a:lnTo>
                      <a:lnTo>
                        <a:pt x="1" y="73"/>
                      </a:lnTo>
                      <a:lnTo>
                        <a:pt x="2" y="74"/>
                      </a:lnTo>
                      <a:lnTo>
                        <a:pt x="3" y="75"/>
                      </a:lnTo>
                      <a:lnTo>
                        <a:pt x="3" y="77"/>
                      </a:lnTo>
                      <a:lnTo>
                        <a:pt x="4" y="78"/>
                      </a:lnTo>
                      <a:lnTo>
                        <a:pt x="5" y="79"/>
                      </a:lnTo>
                      <a:lnTo>
                        <a:pt x="6" y="80"/>
                      </a:lnTo>
                      <a:lnTo>
                        <a:pt x="7" y="81"/>
                      </a:lnTo>
                      <a:lnTo>
                        <a:pt x="8" y="82"/>
                      </a:lnTo>
                      <a:lnTo>
                        <a:pt x="9" y="83"/>
                      </a:lnTo>
                      <a:lnTo>
                        <a:pt x="10" y="85"/>
                      </a:lnTo>
                      <a:lnTo>
                        <a:pt x="11" y="86"/>
                      </a:lnTo>
                      <a:lnTo>
                        <a:pt x="13" y="87"/>
                      </a:lnTo>
                      <a:lnTo>
                        <a:pt x="14" y="88"/>
                      </a:lnTo>
                      <a:lnTo>
                        <a:pt x="15" y="89"/>
                      </a:lnTo>
                      <a:lnTo>
                        <a:pt x="16" y="90"/>
                      </a:lnTo>
                      <a:lnTo>
                        <a:pt x="17" y="92"/>
                      </a:lnTo>
                      <a:lnTo>
                        <a:pt x="18" y="92"/>
                      </a:lnTo>
                      <a:lnTo>
                        <a:pt x="19" y="94"/>
                      </a:lnTo>
                      <a:lnTo>
                        <a:pt x="20" y="95"/>
                      </a:lnTo>
                      <a:lnTo>
                        <a:pt x="21" y="96"/>
                      </a:lnTo>
                      <a:lnTo>
                        <a:pt x="22" y="97"/>
                      </a:lnTo>
                      <a:lnTo>
                        <a:pt x="23" y="98"/>
                      </a:lnTo>
                      <a:lnTo>
                        <a:pt x="24" y="99"/>
                      </a:lnTo>
                      <a:lnTo>
                        <a:pt x="24" y="100"/>
                      </a:lnTo>
                      <a:lnTo>
                        <a:pt x="25" y="101"/>
                      </a:lnTo>
                      <a:lnTo>
                        <a:pt x="26" y="102"/>
                      </a:lnTo>
                      <a:lnTo>
                        <a:pt x="26" y="103"/>
                      </a:lnTo>
                      <a:lnTo>
                        <a:pt x="27" y="104"/>
                      </a:lnTo>
                      <a:lnTo>
                        <a:pt x="27" y="106"/>
                      </a:lnTo>
                      <a:lnTo>
                        <a:pt x="28" y="106"/>
                      </a:lnTo>
                      <a:lnTo>
                        <a:pt x="28" y="108"/>
                      </a:lnTo>
                      <a:lnTo>
                        <a:pt x="28" y="109"/>
                      </a:lnTo>
                      <a:lnTo>
                        <a:pt x="28" y="111"/>
                      </a:lnTo>
                      <a:lnTo>
                        <a:pt x="28" y="112"/>
                      </a:lnTo>
                      <a:lnTo>
                        <a:pt x="28" y="113"/>
                      </a:lnTo>
                      <a:lnTo>
                        <a:pt x="29" y="115"/>
                      </a:lnTo>
                      <a:lnTo>
                        <a:pt x="29" y="117"/>
                      </a:lnTo>
                      <a:lnTo>
                        <a:pt x="29" y="118"/>
                      </a:lnTo>
                      <a:lnTo>
                        <a:pt x="29" y="120"/>
                      </a:lnTo>
                      <a:lnTo>
                        <a:pt x="30" y="122"/>
                      </a:lnTo>
                      <a:lnTo>
                        <a:pt x="30" y="124"/>
                      </a:lnTo>
                      <a:lnTo>
                        <a:pt x="31" y="125"/>
                      </a:lnTo>
                      <a:lnTo>
                        <a:pt x="31" y="127"/>
                      </a:lnTo>
                      <a:lnTo>
                        <a:pt x="32" y="129"/>
                      </a:lnTo>
                      <a:lnTo>
                        <a:pt x="32" y="131"/>
                      </a:lnTo>
                      <a:lnTo>
                        <a:pt x="33" y="133"/>
                      </a:lnTo>
                      <a:lnTo>
                        <a:pt x="33" y="135"/>
                      </a:lnTo>
                      <a:lnTo>
                        <a:pt x="34" y="136"/>
                      </a:lnTo>
                      <a:lnTo>
                        <a:pt x="35" y="138"/>
                      </a:lnTo>
                      <a:lnTo>
                        <a:pt x="36" y="140"/>
                      </a:lnTo>
                      <a:lnTo>
                        <a:pt x="37" y="141"/>
                      </a:lnTo>
                      <a:lnTo>
                        <a:pt x="37" y="143"/>
                      </a:lnTo>
                      <a:lnTo>
                        <a:pt x="39" y="145"/>
                      </a:lnTo>
                      <a:lnTo>
                        <a:pt x="40" y="147"/>
                      </a:lnTo>
                      <a:lnTo>
                        <a:pt x="41" y="148"/>
                      </a:lnTo>
                      <a:lnTo>
                        <a:pt x="42" y="150"/>
                      </a:lnTo>
                      <a:lnTo>
                        <a:pt x="44" y="152"/>
                      </a:lnTo>
                      <a:lnTo>
                        <a:pt x="45" y="153"/>
                      </a:lnTo>
                      <a:lnTo>
                        <a:pt x="47" y="154"/>
                      </a:lnTo>
                      <a:lnTo>
                        <a:pt x="49" y="156"/>
                      </a:lnTo>
                      <a:lnTo>
                        <a:pt x="51" y="157"/>
                      </a:lnTo>
                      <a:lnTo>
                        <a:pt x="51" y="158"/>
                      </a:lnTo>
                      <a:lnTo>
                        <a:pt x="52" y="159"/>
                      </a:lnTo>
                      <a:lnTo>
                        <a:pt x="53" y="159"/>
                      </a:lnTo>
                      <a:lnTo>
                        <a:pt x="54" y="160"/>
                      </a:lnTo>
                      <a:lnTo>
                        <a:pt x="55" y="161"/>
                      </a:lnTo>
                      <a:lnTo>
                        <a:pt x="56" y="161"/>
                      </a:lnTo>
                      <a:lnTo>
                        <a:pt x="57" y="161"/>
                      </a:lnTo>
                      <a:lnTo>
                        <a:pt x="58" y="162"/>
                      </a:lnTo>
                      <a:lnTo>
                        <a:pt x="59" y="163"/>
                      </a:lnTo>
                      <a:lnTo>
                        <a:pt x="60" y="163"/>
                      </a:lnTo>
                      <a:lnTo>
                        <a:pt x="62" y="164"/>
                      </a:lnTo>
                      <a:lnTo>
                        <a:pt x="64" y="165"/>
                      </a:lnTo>
                      <a:lnTo>
                        <a:pt x="65" y="165"/>
                      </a:lnTo>
                      <a:lnTo>
                        <a:pt x="67" y="166"/>
                      </a:lnTo>
                      <a:lnTo>
                        <a:pt x="69" y="167"/>
                      </a:lnTo>
                      <a:lnTo>
                        <a:pt x="71" y="167"/>
                      </a:lnTo>
                      <a:lnTo>
                        <a:pt x="72" y="167"/>
                      </a:lnTo>
                      <a:lnTo>
                        <a:pt x="74" y="168"/>
                      </a:lnTo>
                      <a:lnTo>
                        <a:pt x="76" y="168"/>
                      </a:lnTo>
                      <a:lnTo>
                        <a:pt x="77" y="169"/>
                      </a:lnTo>
                      <a:lnTo>
                        <a:pt x="79" y="169"/>
                      </a:lnTo>
                      <a:lnTo>
                        <a:pt x="80" y="170"/>
                      </a:lnTo>
                      <a:lnTo>
                        <a:pt x="81" y="170"/>
                      </a:lnTo>
                      <a:lnTo>
                        <a:pt x="83" y="170"/>
                      </a:lnTo>
                      <a:lnTo>
                        <a:pt x="84" y="170"/>
                      </a:lnTo>
                      <a:lnTo>
                        <a:pt x="85" y="170"/>
                      </a:lnTo>
                      <a:lnTo>
                        <a:pt x="86" y="170"/>
                      </a:lnTo>
                      <a:lnTo>
                        <a:pt x="87" y="170"/>
                      </a:lnTo>
                      <a:lnTo>
                        <a:pt x="88" y="170"/>
                      </a:lnTo>
                      <a:lnTo>
                        <a:pt x="89" y="170"/>
                      </a:lnTo>
                      <a:lnTo>
                        <a:pt x="90" y="170"/>
                      </a:lnTo>
                      <a:lnTo>
                        <a:pt x="91" y="170"/>
                      </a:lnTo>
                      <a:lnTo>
                        <a:pt x="92" y="170"/>
                      </a:lnTo>
                      <a:lnTo>
                        <a:pt x="85" y="158"/>
                      </a:lnTo>
                      <a:lnTo>
                        <a:pt x="84" y="158"/>
                      </a:lnTo>
                      <a:lnTo>
                        <a:pt x="83" y="158"/>
                      </a:lnTo>
                      <a:lnTo>
                        <a:pt x="82" y="158"/>
                      </a:lnTo>
                      <a:lnTo>
                        <a:pt x="81" y="158"/>
                      </a:lnTo>
                      <a:lnTo>
                        <a:pt x="80" y="158"/>
                      </a:lnTo>
                      <a:lnTo>
                        <a:pt x="78" y="158"/>
                      </a:lnTo>
                      <a:lnTo>
                        <a:pt x="77" y="158"/>
                      </a:lnTo>
                      <a:lnTo>
                        <a:pt x="76" y="157"/>
                      </a:lnTo>
                      <a:lnTo>
                        <a:pt x="75" y="157"/>
                      </a:lnTo>
                      <a:lnTo>
                        <a:pt x="73" y="157"/>
                      </a:lnTo>
                      <a:lnTo>
                        <a:pt x="72" y="157"/>
                      </a:lnTo>
                      <a:lnTo>
                        <a:pt x="70" y="157"/>
                      </a:lnTo>
                      <a:lnTo>
                        <a:pt x="69" y="157"/>
                      </a:lnTo>
                      <a:lnTo>
                        <a:pt x="67" y="157"/>
                      </a:lnTo>
                      <a:lnTo>
                        <a:pt x="65" y="156"/>
                      </a:lnTo>
                      <a:lnTo>
                        <a:pt x="64" y="156"/>
                      </a:lnTo>
                      <a:lnTo>
                        <a:pt x="62" y="156"/>
                      </a:lnTo>
                      <a:lnTo>
                        <a:pt x="60" y="156"/>
                      </a:lnTo>
                      <a:lnTo>
                        <a:pt x="59" y="155"/>
                      </a:lnTo>
                      <a:lnTo>
                        <a:pt x="57" y="155"/>
                      </a:lnTo>
                      <a:lnTo>
                        <a:pt x="56" y="155"/>
                      </a:lnTo>
                      <a:lnTo>
                        <a:pt x="54" y="154"/>
                      </a:lnTo>
                      <a:lnTo>
                        <a:pt x="53" y="154"/>
                      </a:lnTo>
                      <a:lnTo>
                        <a:pt x="51" y="153"/>
                      </a:lnTo>
                      <a:lnTo>
                        <a:pt x="49" y="152"/>
                      </a:lnTo>
                      <a:lnTo>
                        <a:pt x="48" y="152"/>
                      </a:lnTo>
                      <a:lnTo>
                        <a:pt x="47" y="151"/>
                      </a:lnTo>
                      <a:lnTo>
                        <a:pt x="46" y="150"/>
                      </a:lnTo>
                      <a:lnTo>
                        <a:pt x="45" y="149"/>
                      </a:lnTo>
                      <a:lnTo>
                        <a:pt x="44" y="148"/>
                      </a:lnTo>
                      <a:lnTo>
                        <a:pt x="44" y="147"/>
                      </a:lnTo>
                      <a:lnTo>
                        <a:pt x="43" y="145"/>
                      </a:lnTo>
                      <a:lnTo>
                        <a:pt x="42" y="143"/>
                      </a:lnTo>
                      <a:lnTo>
                        <a:pt x="41" y="141"/>
                      </a:lnTo>
                      <a:lnTo>
                        <a:pt x="41" y="140"/>
                      </a:lnTo>
                      <a:lnTo>
                        <a:pt x="40" y="138"/>
                      </a:lnTo>
                      <a:lnTo>
                        <a:pt x="40" y="136"/>
                      </a:lnTo>
                      <a:lnTo>
                        <a:pt x="39" y="135"/>
                      </a:lnTo>
                      <a:lnTo>
                        <a:pt x="39" y="134"/>
                      </a:lnTo>
                      <a:lnTo>
                        <a:pt x="39" y="133"/>
                      </a:lnTo>
                      <a:lnTo>
                        <a:pt x="39" y="132"/>
                      </a:lnTo>
                      <a:lnTo>
                        <a:pt x="38" y="131"/>
                      </a:lnTo>
                      <a:lnTo>
                        <a:pt x="38" y="129"/>
                      </a:lnTo>
                      <a:lnTo>
                        <a:pt x="38" y="128"/>
                      </a:lnTo>
                      <a:lnTo>
                        <a:pt x="37" y="127"/>
                      </a:lnTo>
                      <a:lnTo>
                        <a:pt x="37" y="126"/>
                      </a:lnTo>
                      <a:lnTo>
                        <a:pt x="37" y="124"/>
                      </a:lnTo>
                      <a:lnTo>
                        <a:pt x="37" y="123"/>
                      </a:lnTo>
                      <a:lnTo>
                        <a:pt x="37" y="122"/>
                      </a:lnTo>
                      <a:lnTo>
                        <a:pt x="37" y="121"/>
                      </a:lnTo>
                      <a:lnTo>
                        <a:pt x="36" y="120"/>
                      </a:lnTo>
                      <a:lnTo>
                        <a:pt x="36" y="118"/>
                      </a:lnTo>
                      <a:lnTo>
                        <a:pt x="36" y="117"/>
                      </a:lnTo>
                      <a:lnTo>
                        <a:pt x="36" y="116"/>
                      </a:lnTo>
                      <a:lnTo>
                        <a:pt x="36" y="115"/>
                      </a:lnTo>
                      <a:lnTo>
                        <a:pt x="35" y="113"/>
                      </a:lnTo>
                      <a:lnTo>
                        <a:pt x="35" y="112"/>
                      </a:lnTo>
                      <a:lnTo>
                        <a:pt x="35" y="111"/>
                      </a:lnTo>
                      <a:lnTo>
                        <a:pt x="35" y="110"/>
                      </a:lnTo>
                      <a:lnTo>
                        <a:pt x="35" y="109"/>
                      </a:lnTo>
                      <a:lnTo>
                        <a:pt x="34" y="108"/>
                      </a:lnTo>
                      <a:lnTo>
                        <a:pt x="34" y="106"/>
                      </a:lnTo>
                      <a:lnTo>
                        <a:pt x="34" y="104"/>
                      </a:lnTo>
                      <a:lnTo>
                        <a:pt x="34" y="103"/>
                      </a:lnTo>
                      <a:lnTo>
                        <a:pt x="34" y="101"/>
                      </a:lnTo>
                      <a:lnTo>
                        <a:pt x="34" y="99"/>
                      </a:lnTo>
                      <a:lnTo>
                        <a:pt x="33" y="98"/>
                      </a:lnTo>
                      <a:lnTo>
                        <a:pt x="33" y="96"/>
                      </a:lnTo>
                      <a:lnTo>
                        <a:pt x="33" y="95"/>
                      </a:lnTo>
                      <a:lnTo>
                        <a:pt x="33" y="94"/>
                      </a:lnTo>
                      <a:lnTo>
                        <a:pt x="33" y="93"/>
                      </a:lnTo>
                      <a:lnTo>
                        <a:pt x="32" y="92"/>
                      </a:lnTo>
                      <a:lnTo>
                        <a:pt x="31" y="92"/>
                      </a:lnTo>
                      <a:lnTo>
                        <a:pt x="30" y="92"/>
                      </a:lnTo>
                      <a:lnTo>
                        <a:pt x="29" y="91"/>
                      </a:lnTo>
                      <a:lnTo>
                        <a:pt x="28" y="90"/>
                      </a:lnTo>
                      <a:lnTo>
                        <a:pt x="27" y="89"/>
                      </a:lnTo>
                      <a:lnTo>
                        <a:pt x="25" y="89"/>
                      </a:lnTo>
                      <a:lnTo>
                        <a:pt x="24" y="88"/>
                      </a:lnTo>
                      <a:lnTo>
                        <a:pt x="23" y="87"/>
                      </a:lnTo>
                      <a:lnTo>
                        <a:pt x="21" y="86"/>
                      </a:lnTo>
                      <a:lnTo>
                        <a:pt x="20" y="85"/>
                      </a:lnTo>
                      <a:lnTo>
                        <a:pt x="18" y="83"/>
                      </a:lnTo>
                      <a:lnTo>
                        <a:pt x="17" y="83"/>
                      </a:lnTo>
                      <a:lnTo>
                        <a:pt x="15" y="81"/>
                      </a:lnTo>
                      <a:lnTo>
                        <a:pt x="14" y="80"/>
                      </a:lnTo>
                      <a:lnTo>
                        <a:pt x="13" y="78"/>
                      </a:lnTo>
                      <a:lnTo>
                        <a:pt x="11" y="77"/>
                      </a:lnTo>
                      <a:lnTo>
                        <a:pt x="10" y="76"/>
                      </a:lnTo>
                      <a:lnTo>
                        <a:pt x="9" y="74"/>
                      </a:lnTo>
                      <a:lnTo>
                        <a:pt x="8" y="73"/>
                      </a:lnTo>
                      <a:lnTo>
                        <a:pt x="7" y="72"/>
                      </a:lnTo>
                      <a:lnTo>
                        <a:pt x="6" y="70"/>
                      </a:lnTo>
                      <a:lnTo>
                        <a:pt x="5" y="69"/>
                      </a:lnTo>
                      <a:lnTo>
                        <a:pt x="5" y="67"/>
                      </a:lnTo>
                      <a:lnTo>
                        <a:pt x="4" y="66"/>
                      </a:lnTo>
                      <a:lnTo>
                        <a:pt x="3" y="64"/>
                      </a:lnTo>
                      <a:lnTo>
                        <a:pt x="3" y="63"/>
                      </a:lnTo>
                      <a:lnTo>
                        <a:pt x="3" y="61"/>
                      </a:lnTo>
                      <a:lnTo>
                        <a:pt x="4" y="6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4" name="Freeform 541"/>
                <p:cNvSpPr>
                  <a:spLocks/>
                </p:cNvSpPr>
                <p:nvPr/>
              </p:nvSpPr>
              <p:spPr bwMode="auto">
                <a:xfrm>
                  <a:off x="4645" y="2357"/>
                  <a:ext cx="195" cy="131"/>
                </a:xfrm>
                <a:custGeom>
                  <a:avLst/>
                  <a:gdLst>
                    <a:gd name="T0" fmla="*/ 4 w 195"/>
                    <a:gd name="T1" fmla="*/ 119 h 131"/>
                    <a:gd name="T2" fmla="*/ 12 w 195"/>
                    <a:gd name="T3" fmla="*/ 122 h 131"/>
                    <a:gd name="T4" fmla="*/ 19 w 195"/>
                    <a:gd name="T5" fmla="*/ 125 h 131"/>
                    <a:gd name="T6" fmla="*/ 27 w 195"/>
                    <a:gd name="T7" fmla="*/ 127 h 131"/>
                    <a:gd name="T8" fmla="*/ 36 w 195"/>
                    <a:gd name="T9" fmla="*/ 130 h 131"/>
                    <a:gd name="T10" fmla="*/ 46 w 195"/>
                    <a:gd name="T11" fmla="*/ 131 h 131"/>
                    <a:gd name="T12" fmla="*/ 56 w 195"/>
                    <a:gd name="T13" fmla="*/ 131 h 131"/>
                    <a:gd name="T14" fmla="*/ 67 w 195"/>
                    <a:gd name="T15" fmla="*/ 130 h 131"/>
                    <a:gd name="T16" fmla="*/ 79 w 195"/>
                    <a:gd name="T17" fmla="*/ 128 h 131"/>
                    <a:gd name="T18" fmla="*/ 89 w 195"/>
                    <a:gd name="T19" fmla="*/ 125 h 131"/>
                    <a:gd name="T20" fmla="*/ 97 w 195"/>
                    <a:gd name="T21" fmla="*/ 121 h 131"/>
                    <a:gd name="T22" fmla="*/ 105 w 195"/>
                    <a:gd name="T23" fmla="*/ 116 h 131"/>
                    <a:gd name="T24" fmla="*/ 111 w 195"/>
                    <a:gd name="T25" fmla="*/ 110 h 131"/>
                    <a:gd name="T26" fmla="*/ 121 w 195"/>
                    <a:gd name="T27" fmla="*/ 98 h 131"/>
                    <a:gd name="T28" fmla="*/ 130 w 195"/>
                    <a:gd name="T29" fmla="*/ 88 h 131"/>
                    <a:gd name="T30" fmla="*/ 139 w 195"/>
                    <a:gd name="T31" fmla="*/ 82 h 131"/>
                    <a:gd name="T32" fmla="*/ 145 w 195"/>
                    <a:gd name="T33" fmla="*/ 80 h 131"/>
                    <a:gd name="T34" fmla="*/ 151 w 195"/>
                    <a:gd name="T35" fmla="*/ 78 h 131"/>
                    <a:gd name="T36" fmla="*/ 158 w 195"/>
                    <a:gd name="T37" fmla="*/ 75 h 131"/>
                    <a:gd name="T38" fmla="*/ 164 w 195"/>
                    <a:gd name="T39" fmla="*/ 72 h 131"/>
                    <a:gd name="T40" fmla="*/ 170 w 195"/>
                    <a:gd name="T41" fmla="*/ 69 h 131"/>
                    <a:gd name="T42" fmla="*/ 177 w 195"/>
                    <a:gd name="T43" fmla="*/ 65 h 131"/>
                    <a:gd name="T44" fmla="*/ 187 w 195"/>
                    <a:gd name="T45" fmla="*/ 55 h 131"/>
                    <a:gd name="T46" fmla="*/ 193 w 195"/>
                    <a:gd name="T47" fmla="*/ 45 h 131"/>
                    <a:gd name="T48" fmla="*/ 195 w 195"/>
                    <a:gd name="T49" fmla="*/ 38 h 131"/>
                    <a:gd name="T50" fmla="*/ 195 w 195"/>
                    <a:gd name="T51" fmla="*/ 30 h 131"/>
                    <a:gd name="T52" fmla="*/ 194 w 195"/>
                    <a:gd name="T53" fmla="*/ 24 h 131"/>
                    <a:gd name="T54" fmla="*/ 191 w 195"/>
                    <a:gd name="T55" fmla="*/ 14 h 131"/>
                    <a:gd name="T56" fmla="*/ 184 w 195"/>
                    <a:gd name="T57" fmla="*/ 7 h 131"/>
                    <a:gd name="T58" fmla="*/ 178 w 195"/>
                    <a:gd name="T59" fmla="*/ 3 h 131"/>
                    <a:gd name="T60" fmla="*/ 179 w 195"/>
                    <a:gd name="T61" fmla="*/ 12 h 131"/>
                    <a:gd name="T62" fmla="*/ 185 w 195"/>
                    <a:gd name="T63" fmla="*/ 18 h 131"/>
                    <a:gd name="T64" fmla="*/ 191 w 195"/>
                    <a:gd name="T65" fmla="*/ 29 h 131"/>
                    <a:gd name="T66" fmla="*/ 192 w 195"/>
                    <a:gd name="T67" fmla="*/ 36 h 131"/>
                    <a:gd name="T68" fmla="*/ 189 w 195"/>
                    <a:gd name="T69" fmla="*/ 43 h 131"/>
                    <a:gd name="T70" fmla="*/ 181 w 195"/>
                    <a:gd name="T71" fmla="*/ 50 h 131"/>
                    <a:gd name="T72" fmla="*/ 174 w 195"/>
                    <a:gd name="T73" fmla="*/ 54 h 131"/>
                    <a:gd name="T74" fmla="*/ 165 w 195"/>
                    <a:gd name="T75" fmla="*/ 56 h 131"/>
                    <a:gd name="T76" fmla="*/ 159 w 195"/>
                    <a:gd name="T77" fmla="*/ 61 h 131"/>
                    <a:gd name="T78" fmla="*/ 150 w 195"/>
                    <a:gd name="T79" fmla="*/ 68 h 131"/>
                    <a:gd name="T80" fmla="*/ 141 w 195"/>
                    <a:gd name="T81" fmla="*/ 74 h 131"/>
                    <a:gd name="T82" fmla="*/ 136 w 195"/>
                    <a:gd name="T83" fmla="*/ 77 h 131"/>
                    <a:gd name="T84" fmla="*/ 129 w 195"/>
                    <a:gd name="T85" fmla="*/ 80 h 131"/>
                    <a:gd name="T86" fmla="*/ 122 w 195"/>
                    <a:gd name="T87" fmla="*/ 83 h 131"/>
                    <a:gd name="T88" fmla="*/ 116 w 195"/>
                    <a:gd name="T89" fmla="*/ 85 h 131"/>
                    <a:gd name="T90" fmla="*/ 111 w 195"/>
                    <a:gd name="T91" fmla="*/ 91 h 131"/>
                    <a:gd name="T92" fmla="*/ 105 w 195"/>
                    <a:gd name="T93" fmla="*/ 101 h 131"/>
                    <a:gd name="T94" fmla="*/ 95 w 195"/>
                    <a:gd name="T95" fmla="*/ 111 h 131"/>
                    <a:gd name="T96" fmla="*/ 85 w 195"/>
                    <a:gd name="T97" fmla="*/ 120 h 131"/>
                    <a:gd name="T98" fmla="*/ 75 w 195"/>
                    <a:gd name="T99" fmla="*/ 126 h 131"/>
                    <a:gd name="T100" fmla="*/ 67 w 195"/>
                    <a:gd name="T101" fmla="*/ 127 h 131"/>
                    <a:gd name="T102" fmla="*/ 61 w 195"/>
                    <a:gd name="T103" fmla="*/ 125 h 131"/>
                    <a:gd name="T104" fmla="*/ 55 w 195"/>
                    <a:gd name="T105" fmla="*/ 122 h 131"/>
                    <a:gd name="T106" fmla="*/ 49 w 195"/>
                    <a:gd name="T107" fmla="*/ 119 h 131"/>
                    <a:gd name="T108" fmla="*/ 43 w 195"/>
                    <a:gd name="T109" fmla="*/ 115 h 131"/>
                    <a:gd name="T110" fmla="*/ 34 w 195"/>
                    <a:gd name="T111" fmla="*/ 107 h 131"/>
                    <a:gd name="T112" fmla="*/ 28 w 195"/>
                    <a:gd name="T113" fmla="*/ 103 h 1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5"/>
                    <a:gd name="T172" fmla="*/ 0 h 131"/>
                    <a:gd name="T173" fmla="*/ 195 w 195"/>
                    <a:gd name="T174" fmla="*/ 131 h 1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5" h="131">
                      <a:moveTo>
                        <a:pt x="0" y="116"/>
                      </a:moveTo>
                      <a:lnTo>
                        <a:pt x="0" y="116"/>
                      </a:lnTo>
                      <a:lnTo>
                        <a:pt x="1" y="117"/>
                      </a:lnTo>
                      <a:lnTo>
                        <a:pt x="2" y="118"/>
                      </a:lnTo>
                      <a:lnTo>
                        <a:pt x="3" y="118"/>
                      </a:lnTo>
                      <a:lnTo>
                        <a:pt x="4" y="119"/>
                      </a:lnTo>
                      <a:lnTo>
                        <a:pt x="6" y="120"/>
                      </a:lnTo>
                      <a:lnTo>
                        <a:pt x="7" y="120"/>
                      </a:lnTo>
                      <a:lnTo>
                        <a:pt x="9" y="121"/>
                      </a:lnTo>
                      <a:lnTo>
                        <a:pt x="10" y="121"/>
                      </a:lnTo>
                      <a:lnTo>
                        <a:pt x="11" y="122"/>
                      </a:lnTo>
                      <a:lnTo>
                        <a:pt x="12" y="122"/>
                      </a:lnTo>
                      <a:lnTo>
                        <a:pt x="13" y="123"/>
                      </a:lnTo>
                      <a:lnTo>
                        <a:pt x="14" y="123"/>
                      </a:lnTo>
                      <a:lnTo>
                        <a:pt x="15" y="124"/>
                      </a:lnTo>
                      <a:lnTo>
                        <a:pt x="17" y="124"/>
                      </a:lnTo>
                      <a:lnTo>
                        <a:pt x="18" y="124"/>
                      </a:lnTo>
                      <a:lnTo>
                        <a:pt x="19" y="125"/>
                      </a:lnTo>
                      <a:lnTo>
                        <a:pt x="20" y="125"/>
                      </a:lnTo>
                      <a:lnTo>
                        <a:pt x="22" y="126"/>
                      </a:lnTo>
                      <a:lnTo>
                        <a:pt x="23" y="126"/>
                      </a:lnTo>
                      <a:lnTo>
                        <a:pt x="24" y="127"/>
                      </a:lnTo>
                      <a:lnTo>
                        <a:pt x="26" y="127"/>
                      </a:lnTo>
                      <a:lnTo>
                        <a:pt x="27" y="127"/>
                      </a:lnTo>
                      <a:lnTo>
                        <a:pt x="28" y="128"/>
                      </a:lnTo>
                      <a:lnTo>
                        <a:pt x="30" y="128"/>
                      </a:lnTo>
                      <a:lnTo>
                        <a:pt x="31" y="128"/>
                      </a:lnTo>
                      <a:lnTo>
                        <a:pt x="33" y="129"/>
                      </a:lnTo>
                      <a:lnTo>
                        <a:pt x="35" y="129"/>
                      </a:lnTo>
                      <a:lnTo>
                        <a:pt x="36" y="130"/>
                      </a:lnTo>
                      <a:lnTo>
                        <a:pt x="38" y="130"/>
                      </a:lnTo>
                      <a:lnTo>
                        <a:pt x="39" y="130"/>
                      </a:lnTo>
                      <a:lnTo>
                        <a:pt x="41" y="130"/>
                      </a:lnTo>
                      <a:lnTo>
                        <a:pt x="42" y="130"/>
                      </a:lnTo>
                      <a:lnTo>
                        <a:pt x="44" y="130"/>
                      </a:lnTo>
                      <a:lnTo>
                        <a:pt x="46" y="131"/>
                      </a:lnTo>
                      <a:lnTo>
                        <a:pt x="48" y="131"/>
                      </a:lnTo>
                      <a:lnTo>
                        <a:pt x="49" y="131"/>
                      </a:lnTo>
                      <a:lnTo>
                        <a:pt x="51" y="131"/>
                      </a:lnTo>
                      <a:lnTo>
                        <a:pt x="53" y="131"/>
                      </a:lnTo>
                      <a:lnTo>
                        <a:pt x="54" y="131"/>
                      </a:lnTo>
                      <a:lnTo>
                        <a:pt x="56" y="131"/>
                      </a:lnTo>
                      <a:lnTo>
                        <a:pt x="58" y="131"/>
                      </a:lnTo>
                      <a:lnTo>
                        <a:pt x="60" y="131"/>
                      </a:lnTo>
                      <a:lnTo>
                        <a:pt x="62" y="131"/>
                      </a:lnTo>
                      <a:lnTo>
                        <a:pt x="64" y="131"/>
                      </a:lnTo>
                      <a:lnTo>
                        <a:pt x="66" y="131"/>
                      </a:lnTo>
                      <a:lnTo>
                        <a:pt x="67" y="130"/>
                      </a:lnTo>
                      <a:lnTo>
                        <a:pt x="69" y="130"/>
                      </a:lnTo>
                      <a:lnTo>
                        <a:pt x="71" y="130"/>
                      </a:lnTo>
                      <a:lnTo>
                        <a:pt x="73" y="130"/>
                      </a:lnTo>
                      <a:lnTo>
                        <a:pt x="75" y="129"/>
                      </a:lnTo>
                      <a:lnTo>
                        <a:pt x="77" y="129"/>
                      </a:lnTo>
                      <a:lnTo>
                        <a:pt x="79" y="128"/>
                      </a:lnTo>
                      <a:lnTo>
                        <a:pt x="80" y="128"/>
                      </a:lnTo>
                      <a:lnTo>
                        <a:pt x="82" y="127"/>
                      </a:lnTo>
                      <a:lnTo>
                        <a:pt x="84" y="127"/>
                      </a:lnTo>
                      <a:lnTo>
                        <a:pt x="86" y="126"/>
                      </a:lnTo>
                      <a:lnTo>
                        <a:pt x="87" y="125"/>
                      </a:lnTo>
                      <a:lnTo>
                        <a:pt x="89" y="125"/>
                      </a:lnTo>
                      <a:lnTo>
                        <a:pt x="90" y="124"/>
                      </a:lnTo>
                      <a:lnTo>
                        <a:pt x="92" y="124"/>
                      </a:lnTo>
                      <a:lnTo>
                        <a:pt x="93" y="123"/>
                      </a:lnTo>
                      <a:lnTo>
                        <a:pt x="95" y="122"/>
                      </a:lnTo>
                      <a:lnTo>
                        <a:pt x="96" y="121"/>
                      </a:lnTo>
                      <a:lnTo>
                        <a:pt x="97" y="121"/>
                      </a:lnTo>
                      <a:lnTo>
                        <a:pt x="99" y="120"/>
                      </a:lnTo>
                      <a:lnTo>
                        <a:pt x="100" y="119"/>
                      </a:lnTo>
                      <a:lnTo>
                        <a:pt x="101" y="119"/>
                      </a:lnTo>
                      <a:lnTo>
                        <a:pt x="103" y="117"/>
                      </a:lnTo>
                      <a:lnTo>
                        <a:pt x="105" y="116"/>
                      </a:lnTo>
                      <a:lnTo>
                        <a:pt x="106" y="115"/>
                      </a:lnTo>
                      <a:lnTo>
                        <a:pt x="107" y="114"/>
                      </a:lnTo>
                      <a:lnTo>
                        <a:pt x="108" y="113"/>
                      </a:lnTo>
                      <a:lnTo>
                        <a:pt x="109" y="112"/>
                      </a:lnTo>
                      <a:lnTo>
                        <a:pt x="110" y="111"/>
                      </a:lnTo>
                      <a:lnTo>
                        <a:pt x="111" y="110"/>
                      </a:lnTo>
                      <a:lnTo>
                        <a:pt x="113" y="108"/>
                      </a:lnTo>
                      <a:lnTo>
                        <a:pt x="115" y="106"/>
                      </a:lnTo>
                      <a:lnTo>
                        <a:pt x="117" y="104"/>
                      </a:lnTo>
                      <a:lnTo>
                        <a:pt x="118" y="102"/>
                      </a:lnTo>
                      <a:lnTo>
                        <a:pt x="120" y="100"/>
                      </a:lnTo>
                      <a:lnTo>
                        <a:pt x="121" y="98"/>
                      </a:lnTo>
                      <a:lnTo>
                        <a:pt x="123" y="97"/>
                      </a:lnTo>
                      <a:lnTo>
                        <a:pt x="124" y="95"/>
                      </a:lnTo>
                      <a:lnTo>
                        <a:pt x="126" y="93"/>
                      </a:lnTo>
                      <a:lnTo>
                        <a:pt x="127" y="92"/>
                      </a:lnTo>
                      <a:lnTo>
                        <a:pt x="129" y="90"/>
                      </a:lnTo>
                      <a:lnTo>
                        <a:pt x="130" y="88"/>
                      </a:lnTo>
                      <a:lnTo>
                        <a:pt x="132" y="87"/>
                      </a:lnTo>
                      <a:lnTo>
                        <a:pt x="133" y="86"/>
                      </a:lnTo>
                      <a:lnTo>
                        <a:pt x="135" y="85"/>
                      </a:lnTo>
                      <a:lnTo>
                        <a:pt x="137" y="84"/>
                      </a:lnTo>
                      <a:lnTo>
                        <a:pt x="138" y="83"/>
                      </a:lnTo>
                      <a:lnTo>
                        <a:pt x="139" y="82"/>
                      </a:lnTo>
                      <a:lnTo>
                        <a:pt x="140" y="81"/>
                      </a:lnTo>
                      <a:lnTo>
                        <a:pt x="141" y="81"/>
                      </a:lnTo>
                      <a:lnTo>
                        <a:pt x="142" y="81"/>
                      </a:lnTo>
                      <a:lnTo>
                        <a:pt x="143" y="81"/>
                      </a:lnTo>
                      <a:lnTo>
                        <a:pt x="144" y="80"/>
                      </a:lnTo>
                      <a:lnTo>
                        <a:pt x="145" y="80"/>
                      </a:lnTo>
                      <a:lnTo>
                        <a:pt x="146" y="79"/>
                      </a:lnTo>
                      <a:lnTo>
                        <a:pt x="147" y="79"/>
                      </a:lnTo>
                      <a:lnTo>
                        <a:pt x="148" y="78"/>
                      </a:lnTo>
                      <a:lnTo>
                        <a:pt x="149" y="78"/>
                      </a:lnTo>
                      <a:lnTo>
                        <a:pt x="150" y="78"/>
                      </a:lnTo>
                      <a:lnTo>
                        <a:pt x="151" y="78"/>
                      </a:lnTo>
                      <a:lnTo>
                        <a:pt x="152" y="77"/>
                      </a:lnTo>
                      <a:lnTo>
                        <a:pt x="153" y="77"/>
                      </a:lnTo>
                      <a:lnTo>
                        <a:pt x="155" y="76"/>
                      </a:lnTo>
                      <a:lnTo>
                        <a:pt x="157" y="75"/>
                      </a:lnTo>
                      <a:lnTo>
                        <a:pt x="158" y="75"/>
                      </a:lnTo>
                      <a:lnTo>
                        <a:pt x="159" y="75"/>
                      </a:lnTo>
                      <a:lnTo>
                        <a:pt x="160" y="74"/>
                      </a:lnTo>
                      <a:lnTo>
                        <a:pt x="161" y="74"/>
                      </a:lnTo>
                      <a:lnTo>
                        <a:pt x="162" y="73"/>
                      </a:lnTo>
                      <a:lnTo>
                        <a:pt x="163" y="73"/>
                      </a:lnTo>
                      <a:lnTo>
                        <a:pt x="164" y="72"/>
                      </a:lnTo>
                      <a:lnTo>
                        <a:pt x="165" y="72"/>
                      </a:lnTo>
                      <a:lnTo>
                        <a:pt x="166" y="71"/>
                      </a:lnTo>
                      <a:lnTo>
                        <a:pt x="167" y="71"/>
                      </a:lnTo>
                      <a:lnTo>
                        <a:pt x="168" y="70"/>
                      </a:lnTo>
                      <a:lnTo>
                        <a:pt x="169" y="69"/>
                      </a:lnTo>
                      <a:lnTo>
                        <a:pt x="170" y="69"/>
                      </a:lnTo>
                      <a:lnTo>
                        <a:pt x="171" y="69"/>
                      </a:lnTo>
                      <a:lnTo>
                        <a:pt x="172" y="68"/>
                      </a:lnTo>
                      <a:lnTo>
                        <a:pt x="173" y="67"/>
                      </a:lnTo>
                      <a:lnTo>
                        <a:pt x="174" y="67"/>
                      </a:lnTo>
                      <a:lnTo>
                        <a:pt x="175" y="67"/>
                      </a:lnTo>
                      <a:lnTo>
                        <a:pt x="177" y="65"/>
                      </a:lnTo>
                      <a:lnTo>
                        <a:pt x="179" y="64"/>
                      </a:lnTo>
                      <a:lnTo>
                        <a:pt x="181" y="62"/>
                      </a:lnTo>
                      <a:lnTo>
                        <a:pt x="182" y="61"/>
                      </a:lnTo>
                      <a:lnTo>
                        <a:pt x="184" y="59"/>
                      </a:lnTo>
                      <a:lnTo>
                        <a:pt x="185" y="57"/>
                      </a:lnTo>
                      <a:lnTo>
                        <a:pt x="187" y="55"/>
                      </a:lnTo>
                      <a:lnTo>
                        <a:pt x="188" y="54"/>
                      </a:lnTo>
                      <a:lnTo>
                        <a:pt x="189" y="52"/>
                      </a:lnTo>
                      <a:lnTo>
                        <a:pt x="191" y="50"/>
                      </a:lnTo>
                      <a:lnTo>
                        <a:pt x="192" y="48"/>
                      </a:lnTo>
                      <a:lnTo>
                        <a:pt x="193" y="46"/>
                      </a:lnTo>
                      <a:lnTo>
                        <a:pt x="193" y="45"/>
                      </a:lnTo>
                      <a:lnTo>
                        <a:pt x="193" y="44"/>
                      </a:lnTo>
                      <a:lnTo>
                        <a:pt x="194" y="42"/>
                      </a:lnTo>
                      <a:lnTo>
                        <a:pt x="194" y="41"/>
                      </a:lnTo>
                      <a:lnTo>
                        <a:pt x="194" y="40"/>
                      </a:lnTo>
                      <a:lnTo>
                        <a:pt x="195" y="39"/>
                      </a:lnTo>
                      <a:lnTo>
                        <a:pt x="195" y="38"/>
                      </a:lnTo>
                      <a:lnTo>
                        <a:pt x="195" y="37"/>
                      </a:lnTo>
                      <a:lnTo>
                        <a:pt x="195" y="35"/>
                      </a:lnTo>
                      <a:lnTo>
                        <a:pt x="195" y="34"/>
                      </a:lnTo>
                      <a:lnTo>
                        <a:pt x="195" y="33"/>
                      </a:lnTo>
                      <a:lnTo>
                        <a:pt x="195" y="32"/>
                      </a:lnTo>
                      <a:lnTo>
                        <a:pt x="195" y="30"/>
                      </a:lnTo>
                      <a:lnTo>
                        <a:pt x="195" y="29"/>
                      </a:lnTo>
                      <a:lnTo>
                        <a:pt x="195" y="28"/>
                      </a:lnTo>
                      <a:lnTo>
                        <a:pt x="195" y="27"/>
                      </a:lnTo>
                      <a:lnTo>
                        <a:pt x="195" y="26"/>
                      </a:lnTo>
                      <a:lnTo>
                        <a:pt x="194" y="25"/>
                      </a:lnTo>
                      <a:lnTo>
                        <a:pt x="194" y="24"/>
                      </a:lnTo>
                      <a:lnTo>
                        <a:pt x="194" y="23"/>
                      </a:lnTo>
                      <a:lnTo>
                        <a:pt x="194" y="21"/>
                      </a:lnTo>
                      <a:lnTo>
                        <a:pt x="193" y="19"/>
                      </a:lnTo>
                      <a:lnTo>
                        <a:pt x="192" y="18"/>
                      </a:lnTo>
                      <a:lnTo>
                        <a:pt x="191" y="16"/>
                      </a:lnTo>
                      <a:lnTo>
                        <a:pt x="191" y="14"/>
                      </a:lnTo>
                      <a:lnTo>
                        <a:pt x="189" y="13"/>
                      </a:lnTo>
                      <a:lnTo>
                        <a:pt x="189" y="12"/>
                      </a:lnTo>
                      <a:lnTo>
                        <a:pt x="188" y="10"/>
                      </a:lnTo>
                      <a:lnTo>
                        <a:pt x="187" y="9"/>
                      </a:lnTo>
                      <a:lnTo>
                        <a:pt x="186" y="8"/>
                      </a:lnTo>
                      <a:lnTo>
                        <a:pt x="184" y="7"/>
                      </a:lnTo>
                      <a:lnTo>
                        <a:pt x="183" y="6"/>
                      </a:lnTo>
                      <a:lnTo>
                        <a:pt x="183" y="5"/>
                      </a:lnTo>
                      <a:lnTo>
                        <a:pt x="181" y="4"/>
                      </a:lnTo>
                      <a:lnTo>
                        <a:pt x="180" y="3"/>
                      </a:lnTo>
                      <a:lnTo>
                        <a:pt x="179" y="3"/>
                      </a:lnTo>
                      <a:lnTo>
                        <a:pt x="178" y="3"/>
                      </a:lnTo>
                      <a:lnTo>
                        <a:pt x="178" y="2"/>
                      </a:lnTo>
                      <a:lnTo>
                        <a:pt x="176" y="1"/>
                      </a:lnTo>
                      <a:lnTo>
                        <a:pt x="175" y="0"/>
                      </a:lnTo>
                      <a:lnTo>
                        <a:pt x="174" y="0"/>
                      </a:lnTo>
                      <a:lnTo>
                        <a:pt x="179" y="12"/>
                      </a:lnTo>
                      <a:lnTo>
                        <a:pt x="180" y="13"/>
                      </a:lnTo>
                      <a:lnTo>
                        <a:pt x="181" y="13"/>
                      </a:lnTo>
                      <a:lnTo>
                        <a:pt x="181" y="15"/>
                      </a:lnTo>
                      <a:lnTo>
                        <a:pt x="183" y="15"/>
                      </a:lnTo>
                      <a:lnTo>
                        <a:pt x="184" y="17"/>
                      </a:lnTo>
                      <a:lnTo>
                        <a:pt x="185" y="18"/>
                      </a:lnTo>
                      <a:lnTo>
                        <a:pt x="187" y="20"/>
                      </a:lnTo>
                      <a:lnTo>
                        <a:pt x="188" y="22"/>
                      </a:lnTo>
                      <a:lnTo>
                        <a:pt x="189" y="24"/>
                      </a:lnTo>
                      <a:lnTo>
                        <a:pt x="190" y="26"/>
                      </a:lnTo>
                      <a:lnTo>
                        <a:pt x="191" y="28"/>
                      </a:lnTo>
                      <a:lnTo>
                        <a:pt x="191" y="29"/>
                      </a:lnTo>
                      <a:lnTo>
                        <a:pt x="192" y="30"/>
                      </a:lnTo>
                      <a:lnTo>
                        <a:pt x="192" y="31"/>
                      </a:lnTo>
                      <a:lnTo>
                        <a:pt x="192" y="32"/>
                      </a:lnTo>
                      <a:lnTo>
                        <a:pt x="192" y="33"/>
                      </a:lnTo>
                      <a:lnTo>
                        <a:pt x="192" y="35"/>
                      </a:lnTo>
                      <a:lnTo>
                        <a:pt x="192" y="36"/>
                      </a:lnTo>
                      <a:lnTo>
                        <a:pt x="192" y="37"/>
                      </a:lnTo>
                      <a:lnTo>
                        <a:pt x="192" y="38"/>
                      </a:lnTo>
                      <a:lnTo>
                        <a:pt x="191" y="39"/>
                      </a:lnTo>
                      <a:lnTo>
                        <a:pt x="191" y="40"/>
                      </a:lnTo>
                      <a:lnTo>
                        <a:pt x="191" y="41"/>
                      </a:lnTo>
                      <a:lnTo>
                        <a:pt x="189" y="43"/>
                      </a:lnTo>
                      <a:lnTo>
                        <a:pt x="189" y="44"/>
                      </a:lnTo>
                      <a:lnTo>
                        <a:pt x="187" y="46"/>
                      </a:lnTo>
                      <a:lnTo>
                        <a:pt x="186" y="47"/>
                      </a:lnTo>
                      <a:lnTo>
                        <a:pt x="184" y="49"/>
                      </a:lnTo>
                      <a:lnTo>
                        <a:pt x="183" y="50"/>
                      </a:lnTo>
                      <a:lnTo>
                        <a:pt x="181" y="50"/>
                      </a:lnTo>
                      <a:lnTo>
                        <a:pt x="181" y="51"/>
                      </a:lnTo>
                      <a:lnTo>
                        <a:pt x="180" y="51"/>
                      </a:lnTo>
                      <a:lnTo>
                        <a:pt x="179" y="52"/>
                      </a:lnTo>
                      <a:lnTo>
                        <a:pt x="177" y="52"/>
                      </a:lnTo>
                      <a:lnTo>
                        <a:pt x="175" y="53"/>
                      </a:lnTo>
                      <a:lnTo>
                        <a:pt x="174" y="54"/>
                      </a:lnTo>
                      <a:lnTo>
                        <a:pt x="173" y="54"/>
                      </a:lnTo>
                      <a:lnTo>
                        <a:pt x="172" y="55"/>
                      </a:lnTo>
                      <a:lnTo>
                        <a:pt x="171" y="55"/>
                      </a:lnTo>
                      <a:lnTo>
                        <a:pt x="169" y="55"/>
                      </a:lnTo>
                      <a:lnTo>
                        <a:pt x="167" y="56"/>
                      </a:lnTo>
                      <a:lnTo>
                        <a:pt x="165" y="56"/>
                      </a:lnTo>
                      <a:lnTo>
                        <a:pt x="164" y="57"/>
                      </a:lnTo>
                      <a:lnTo>
                        <a:pt x="162" y="58"/>
                      </a:lnTo>
                      <a:lnTo>
                        <a:pt x="161" y="60"/>
                      </a:lnTo>
                      <a:lnTo>
                        <a:pt x="160" y="60"/>
                      </a:lnTo>
                      <a:lnTo>
                        <a:pt x="159" y="61"/>
                      </a:lnTo>
                      <a:lnTo>
                        <a:pt x="157" y="62"/>
                      </a:lnTo>
                      <a:lnTo>
                        <a:pt x="156" y="64"/>
                      </a:lnTo>
                      <a:lnTo>
                        <a:pt x="155" y="64"/>
                      </a:lnTo>
                      <a:lnTo>
                        <a:pt x="153" y="66"/>
                      </a:lnTo>
                      <a:lnTo>
                        <a:pt x="152" y="67"/>
                      </a:lnTo>
                      <a:lnTo>
                        <a:pt x="150" y="68"/>
                      </a:lnTo>
                      <a:lnTo>
                        <a:pt x="149" y="69"/>
                      </a:lnTo>
                      <a:lnTo>
                        <a:pt x="147" y="70"/>
                      </a:lnTo>
                      <a:lnTo>
                        <a:pt x="145" y="72"/>
                      </a:lnTo>
                      <a:lnTo>
                        <a:pt x="143" y="72"/>
                      </a:lnTo>
                      <a:lnTo>
                        <a:pt x="142" y="73"/>
                      </a:lnTo>
                      <a:lnTo>
                        <a:pt x="141" y="74"/>
                      </a:lnTo>
                      <a:lnTo>
                        <a:pt x="140" y="74"/>
                      </a:lnTo>
                      <a:lnTo>
                        <a:pt x="139" y="75"/>
                      </a:lnTo>
                      <a:lnTo>
                        <a:pt x="137" y="76"/>
                      </a:lnTo>
                      <a:lnTo>
                        <a:pt x="136" y="76"/>
                      </a:lnTo>
                      <a:lnTo>
                        <a:pt x="136" y="77"/>
                      </a:lnTo>
                      <a:lnTo>
                        <a:pt x="134" y="78"/>
                      </a:lnTo>
                      <a:lnTo>
                        <a:pt x="133" y="78"/>
                      </a:lnTo>
                      <a:lnTo>
                        <a:pt x="132" y="78"/>
                      </a:lnTo>
                      <a:lnTo>
                        <a:pt x="131" y="79"/>
                      </a:lnTo>
                      <a:lnTo>
                        <a:pt x="130" y="79"/>
                      </a:lnTo>
                      <a:lnTo>
                        <a:pt x="129" y="80"/>
                      </a:lnTo>
                      <a:lnTo>
                        <a:pt x="127" y="81"/>
                      </a:lnTo>
                      <a:lnTo>
                        <a:pt x="125" y="81"/>
                      </a:lnTo>
                      <a:lnTo>
                        <a:pt x="124" y="82"/>
                      </a:lnTo>
                      <a:lnTo>
                        <a:pt x="123" y="82"/>
                      </a:lnTo>
                      <a:lnTo>
                        <a:pt x="122" y="83"/>
                      </a:lnTo>
                      <a:lnTo>
                        <a:pt x="121" y="83"/>
                      </a:lnTo>
                      <a:lnTo>
                        <a:pt x="119" y="83"/>
                      </a:lnTo>
                      <a:lnTo>
                        <a:pt x="118" y="84"/>
                      </a:lnTo>
                      <a:lnTo>
                        <a:pt x="117" y="84"/>
                      </a:lnTo>
                      <a:lnTo>
                        <a:pt x="116" y="85"/>
                      </a:lnTo>
                      <a:lnTo>
                        <a:pt x="116" y="86"/>
                      </a:lnTo>
                      <a:lnTo>
                        <a:pt x="115" y="87"/>
                      </a:lnTo>
                      <a:lnTo>
                        <a:pt x="114" y="88"/>
                      </a:lnTo>
                      <a:lnTo>
                        <a:pt x="114" y="89"/>
                      </a:lnTo>
                      <a:lnTo>
                        <a:pt x="113" y="90"/>
                      </a:lnTo>
                      <a:lnTo>
                        <a:pt x="111" y="91"/>
                      </a:lnTo>
                      <a:lnTo>
                        <a:pt x="111" y="93"/>
                      </a:lnTo>
                      <a:lnTo>
                        <a:pt x="110" y="94"/>
                      </a:lnTo>
                      <a:lnTo>
                        <a:pt x="108" y="96"/>
                      </a:lnTo>
                      <a:lnTo>
                        <a:pt x="107" y="97"/>
                      </a:lnTo>
                      <a:lnTo>
                        <a:pt x="106" y="99"/>
                      </a:lnTo>
                      <a:lnTo>
                        <a:pt x="105" y="101"/>
                      </a:lnTo>
                      <a:lnTo>
                        <a:pt x="103" y="102"/>
                      </a:lnTo>
                      <a:lnTo>
                        <a:pt x="101" y="104"/>
                      </a:lnTo>
                      <a:lnTo>
                        <a:pt x="100" y="106"/>
                      </a:lnTo>
                      <a:lnTo>
                        <a:pt x="98" y="108"/>
                      </a:lnTo>
                      <a:lnTo>
                        <a:pt x="96" y="109"/>
                      </a:lnTo>
                      <a:lnTo>
                        <a:pt x="95" y="111"/>
                      </a:lnTo>
                      <a:lnTo>
                        <a:pt x="93" y="113"/>
                      </a:lnTo>
                      <a:lnTo>
                        <a:pt x="92" y="115"/>
                      </a:lnTo>
                      <a:lnTo>
                        <a:pt x="90" y="116"/>
                      </a:lnTo>
                      <a:lnTo>
                        <a:pt x="88" y="117"/>
                      </a:lnTo>
                      <a:lnTo>
                        <a:pt x="87" y="119"/>
                      </a:lnTo>
                      <a:lnTo>
                        <a:pt x="85" y="120"/>
                      </a:lnTo>
                      <a:lnTo>
                        <a:pt x="83" y="121"/>
                      </a:lnTo>
                      <a:lnTo>
                        <a:pt x="82" y="123"/>
                      </a:lnTo>
                      <a:lnTo>
                        <a:pt x="80" y="124"/>
                      </a:lnTo>
                      <a:lnTo>
                        <a:pt x="79" y="125"/>
                      </a:lnTo>
                      <a:lnTo>
                        <a:pt x="77" y="126"/>
                      </a:lnTo>
                      <a:lnTo>
                        <a:pt x="75" y="126"/>
                      </a:lnTo>
                      <a:lnTo>
                        <a:pt x="73" y="127"/>
                      </a:lnTo>
                      <a:lnTo>
                        <a:pt x="71" y="127"/>
                      </a:lnTo>
                      <a:lnTo>
                        <a:pt x="70" y="127"/>
                      </a:lnTo>
                      <a:lnTo>
                        <a:pt x="69" y="127"/>
                      </a:lnTo>
                      <a:lnTo>
                        <a:pt x="68" y="127"/>
                      </a:lnTo>
                      <a:lnTo>
                        <a:pt x="67" y="127"/>
                      </a:lnTo>
                      <a:lnTo>
                        <a:pt x="66" y="126"/>
                      </a:lnTo>
                      <a:lnTo>
                        <a:pt x="65" y="126"/>
                      </a:lnTo>
                      <a:lnTo>
                        <a:pt x="64" y="126"/>
                      </a:lnTo>
                      <a:lnTo>
                        <a:pt x="63" y="126"/>
                      </a:lnTo>
                      <a:lnTo>
                        <a:pt x="62" y="125"/>
                      </a:lnTo>
                      <a:lnTo>
                        <a:pt x="61" y="125"/>
                      </a:lnTo>
                      <a:lnTo>
                        <a:pt x="60" y="124"/>
                      </a:lnTo>
                      <a:lnTo>
                        <a:pt x="59" y="124"/>
                      </a:lnTo>
                      <a:lnTo>
                        <a:pt x="58" y="124"/>
                      </a:lnTo>
                      <a:lnTo>
                        <a:pt x="57" y="123"/>
                      </a:lnTo>
                      <a:lnTo>
                        <a:pt x="56" y="123"/>
                      </a:lnTo>
                      <a:lnTo>
                        <a:pt x="55" y="122"/>
                      </a:lnTo>
                      <a:lnTo>
                        <a:pt x="54" y="122"/>
                      </a:lnTo>
                      <a:lnTo>
                        <a:pt x="53" y="121"/>
                      </a:lnTo>
                      <a:lnTo>
                        <a:pt x="52" y="121"/>
                      </a:lnTo>
                      <a:lnTo>
                        <a:pt x="51" y="120"/>
                      </a:lnTo>
                      <a:lnTo>
                        <a:pt x="50" y="119"/>
                      </a:lnTo>
                      <a:lnTo>
                        <a:pt x="49" y="119"/>
                      </a:lnTo>
                      <a:lnTo>
                        <a:pt x="48" y="118"/>
                      </a:lnTo>
                      <a:lnTo>
                        <a:pt x="47" y="118"/>
                      </a:lnTo>
                      <a:lnTo>
                        <a:pt x="46" y="117"/>
                      </a:lnTo>
                      <a:lnTo>
                        <a:pt x="45" y="116"/>
                      </a:lnTo>
                      <a:lnTo>
                        <a:pt x="44" y="116"/>
                      </a:lnTo>
                      <a:lnTo>
                        <a:pt x="43" y="115"/>
                      </a:lnTo>
                      <a:lnTo>
                        <a:pt x="41" y="113"/>
                      </a:lnTo>
                      <a:lnTo>
                        <a:pt x="39" y="112"/>
                      </a:lnTo>
                      <a:lnTo>
                        <a:pt x="38" y="111"/>
                      </a:lnTo>
                      <a:lnTo>
                        <a:pt x="36" y="110"/>
                      </a:lnTo>
                      <a:lnTo>
                        <a:pt x="35" y="108"/>
                      </a:lnTo>
                      <a:lnTo>
                        <a:pt x="34" y="107"/>
                      </a:lnTo>
                      <a:lnTo>
                        <a:pt x="32" y="106"/>
                      </a:lnTo>
                      <a:lnTo>
                        <a:pt x="31" y="105"/>
                      </a:lnTo>
                      <a:lnTo>
                        <a:pt x="30" y="104"/>
                      </a:lnTo>
                      <a:lnTo>
                        <a:pt x="28" y="103"/>
                      </a:lnTo>
                      <a:lnTo>
                        <a:pt x="0" y="116"/>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5" name="Freeform 542"/>
                <p:cNvSpPr>
                  <a:spLocks/>
                </p:cNvSpPr>
                <p:nvPr/>
              </p:nvSpPr>
              <p:spPr bwMode="auto">
                <a:xfrm>
                  <a:off x="4494" y="2313"/>
                  <a:ext cx="15" cy="21"/>
                </a:xfrm>
                <a:custGeom>
                  <a:avLst/>
                  <a:gdLst>
                    <a:gd name="T0" fmla="*/ 3 w 15"/>
                    <a:gd name="T1" fmla="*/ 6 h 21"/>
                    <a:gd name="T2" fmla="*/ 0 w 15"/>
                    <a:gd name="T3" fmla="*/ 21 h 21"/>
                    <a:gd name="T4" fmla="*/ 0 w 15"/>
                    <a:gd name="T5" fmla="*/ 20 h 21"/>
                    <a:gd name="T6" fmla="*/ 2 w 15"/>
                    <a:gd name="T7" fmla="*/ 18 h 21"/>
                    <a:gd name="T8" fmla="*/ 3 w 15"/>
                    <a:gd name="T9" fmla="*/ 18 h 21"/>
                    <a:gd name="T10" fmla="*/ 4 w 15"/>
                    <a:gd name="T11" fmla="*/ 17 h 21"/>
                    <a:gd name="T12" fmla="*/ 5 w 15"/>
                    <a:gd name="T13" fmla="*/ 16 h 21"/>
                    <a:gd name="T14" fmla="*/ 6 w 15"/>
                    <a:gd name="T15" fmla="*/ 16 h 21"/>
                    <a:gd name="T16" fmla="*/ 6 w 15"/>
                    <a:gd name="T17" fmla="*/ 15 h 21"/>
                    <a:gd name="T18" fmla="*/ 8 w 15"/>
                    <a:gd name="T19" fmla="*/ 15 h 21"/>
                    <a:gd name="T20" fmla="*/ 8 w 15"/>
                    <a:gd name="T21" fmla="*/ 15 h 21"/>
                    <a:gd name="T22" fmla="*/ 10 w 15"/>
                    <a:gd name="T23" fmla="*/ 15 h 21"/>
                    <a:gd name="T24" fmla="*/ 10 w 15"/>
                    <a:gd name="T25" fmla="*/ 15 h 21"/>
                    <a:gd name="T26" fmla="*/ 11 w 15"/>
                    <a:gd name="T27" fmla="*/ 15 h 21"/>
                    <a:gd name="T28" fmla="*/ 11 w 15"/>
                    <a:gd name="T29" fmla="*/ 15 h 21"/>
                    <a:gd name="T30" fmla="*/ 12 w 15"/>
                    <a:gd name="T31" fmla="*/ 15 h 21"/>
                    <a:gd name="T32" fmla="*/ 13 w 15"/>
                    <a:gd name="T33" fmla="*/ 15 h 21"/>
                    <a:gd name="T34" fmla="*/ 13 w 15"/>
                    <a:gd name="T35" fmla="*/ 15 h 21"/>
                    <a:gd name="T36" fmla="*/ 15 w 15"/>
                    <a:gd name="T37" fmla="*/ 0 h 21"/>
                    <a:gd name="T38" fmla="*/ 8 w 15"/>
                    <a:gd name="T39" fmla="*/ 3 h 21"/>
                    <a:gd name="T40" fmla="*/ 3 w 15"/>
                    <a:gd name="T41" fmla="*/ 6 h 21"/>
                    <a:gd name="T42" fmla="*/ 3 w 15"/>
                    <a:gd name="T43" fmla="*/ 6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21"/>
                    <a:gd name="T68" fmla="*/ 15 w 15"/>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21">
                      <a:moveTo>
                        <a:pt x="3" y="6"/>
                      </a:moveTo>
                      <a:lnTo>
                        <a:pt x="0" y="21"/>
                      </a:lnTo>
                      <a:lnTo>
                        <a:pt x="0" y="20"/>
                      </a:lnTo>
                      <a:lnTo>
                        <a:pt x="2" y="18"/>
                      </a:lnTo>
                      <a:lnTo>
                        <a:pt x="3" y="18"/>
                      </a:lnTo>
                      <a:lnTo>
                        <a:pt x="4" y="17"/>
                      </a:lnTo>
                      <a:lnTo>
                        <a:pt x="5" y="16"/>
                      </a:lnTo>
                      <a:lnTo>
                        <a:pt x="6" y="16"/>
                      </a:lnTo>
                      <a:lnTo>
                        <a:pt x="6" y="15"/>
                      </a:lnTo>
                      <a:lnTo>
                        <a:pt x="8" y="15"/>
                      </a:lnTo>
                      <a:lnTo>
                        <a:pt x="10" y="15"/>
                      </a:lnTo>
                      <a:lnTo>
                        <a:pt x="11" y="15"/>
                      </a:lnTo>
                      <a:lnTo>
                        <a:pt x="12" y="15"/>
                      </a:lnTo>
                      <a:lnTo>
                        <a:pt x="13" y="15"/>
                      </a:lnTo>
                      <a:lnTo>
                        <a:pt x="15" y="0"/>
                      </a:lnTo>
                      <a:lnTo>
                        <a:pt x="8" y="3"/>
                      </a:lnTo>
                      <a:lnTo>
                        <a:pt x="3" y="6"/>
                      </a:lnTo>
                      <a:close/>
                    </a:path>
                  </a:pathLst>
                </a:custGeom>
                <a:solidFill>
                  <a:srgbClr val="F5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6" name="Freeform 543"/>
                <p:cNvSpPr>
                  <a:spLocks/>
                </p:cNvSpPr>
                <p:nvPr/>
              </p:nvSpPr>
              <p:spPr bwMode="auto">
                <a:xfrm>
                  <a:off x="4429" y="2064"/>
                  <a:ext cx="262" cy="471"/>
                </a:xfrm>
                <a:custGeom>
                  <a:avLst/>
                  <a:gdLst>
                    <a:gd name="T0" fmla="*/ 0 w 262"/>
                    <a:gd name="T1" fmla="*/ 471 h 471"/>
                    <a:gd name="T2" fmla="*/ 66 w 262"/>
                    <a:gd name="T3" fmla="*/ 438 h 471"/>
                    <a:gd name="T4" fmla="*/ 41 w 262"/>
                    <a:gd name="T5" fmla="*/ 352 h 471"/>
                    <a:gd name="T6" fmla="*/ 40 w 262"/>
                    <a:gd name="T7" fmla="*/ 348 h 471"/>
                    <a:gd name="T8" fmla="*/ 39 w 262"/>
                    <a:gd name="T9" fmla="*/ 344 h 471"/>
                    <a:gd name="T10" fmla="*/ 37 w 262"/>
                    <a:gd name="T11" fmla="*/ 339 h 471"/>
                    <a:gd name="T12" fmla="*/ 36 w 262"/>
                    <a:gd name="T13" fmla="*/ 333 h 471"/>
                    <a:gd name="T14" fmla="*/ 35 w 262"/>
                    <a:gd name="T15" fmla="*/ 326 h 471"/>
                    <a:gd name="T16" fmla="*/ 34 w 262"/>
                    <a:gd name="T17" fmla="*/ 319 h 471"/>
                    <a:gd name="T18" fmla="*/ 33 w 262"/>
                    <a:gd name="T19" fmla="*/ 311 h 471"/>
                    <a:gd name="T20" fmla="*/ 32 w 262"/>
                    <a:gd name="T21" fmla="*/ 302 h 471"/>
                    <a:gd name="T22" fmla="*/ 33 w 262"/>
                    <a:gd name="T23" fmla="*/ 294 h 471"/>
                    <a:gd name="T24" fmla="*/ 33 w 262"/>
                    <a:gd name="T25" fmla="*/ 284 h 471"/>
                    <a:gd name="T26" fmla="*/ 34 w 262"/>
                    <a:gd name="T27" fmla="*/ 275 h 471"/>
                    <a:gd name="T28" fmla="*/ 36 w 262"/>
                    <a:gd name="T29" fmla="*/ 264 h 471"/>
                    <a:gd name="T30" fmla="*/ 39 w 262"/>
                    <a:gd name="T31" fmla="*/ 255 h 471"/>
                    <a:gd name="T32" fmla="*/ 42 w 262"/>
                    <a:gd name="T33" fmla="*/ 245 h 471"/>
                    <a:gd name="T34" fmla="*/ 47 w 262"/>
                    <a:gd name="T35" fmla="*/ 235 h 471"/>
                    <a:gd name="T36" fmla="*/ 52 w 262"/>
                    <a:gd name="T37" fmla="*/ 226 h 471"/>
                    <a:gd name="T38" fmla="*/ 59 w 262"/>
                    <a:gd name="T39" fmla="*/ 217 h 471"/>
                    <a:gd name="T40" fmla="*/ 68 w 262"/>
                    <a:gd name="T41" fmla="*/ 208 h 471"/>
                    <a:gd name="T42" fmla="*/ 77 w 262"/>
                    <a:gd name="T43" fmla="*/ 201 h 471"/>
                    <a:gd name="T44" fmla="*/ 81 w 262"/>
                    <a:gd name="T45" fmla="*/ 180 h 471"/>
                    <a:gd name="T46" fmla="*/ 81 w 262"/>
                    <a:gd name="T47" fmla="*/ 178 h 471"/>
                    <a:gd name="T48" fmla="*/ 85 w 262"/>
                    <a:gd name="T49" fmla="*/ 173 h 471"/>
                    <a:gd name="T50" fmla="*/ 87 w 262"/>
                    <a:gd name="T51" fmla="*/ 169 h 471"/>
                    <a:gd name="T52" fmla="*/ 90 w 262"/>
                    <a:gd name="T53" fmla="*/ 166 h 471"/>
                    <a:gd name="T54" fmla="*/ 94 w 262"/>
                    <a:gd name="T55" fmla="*/ 161 h 471"/>
                    <a:gd name="T56" fmla="*/ 98 w 262"/>
                    <a:gd name="T57" fmla="*/ 157 h 471"/>
                    <a:gd name="T58" fmla="*/ 103 w 262"/>
                    <a:gd name="T59" fmla="*/ 152 h 471"/>
                    <a:gd name="T60" fmla="*/ 109 w 262"/>
                    <a:gd name="T61" fmla="*/ 148 h 471"/>
                    <a:gd name="T62" fmla="*/ 115 w 262"/>
                    <a:gd name="T63" fmla="*/ 143 h 471"/>
                    <a:gd name="T64" fmla="*/ 123 w 262"/>
                    <a:gd name="T65" fmla="*/ 139 h 471"/>
                    <a:gd name="T66" fmla="*/ 131 w 262"/>
                    <a:gd name="T67" fmla="*/ 134 h 471"/>
                    <a:gd name="T68" fmla="*/ 140 w 262"/>
                    <a:gd name="T69" fmla="*/ 131 h 471"/>
                    <a:gd name="T70" fmla="*/ 150 w 262"/>
                    <a:gd name="T71" fmla="*/ 128 h 471"/>
                    <a:gd name="T72" fmla="*/ 161 w 262"/>
                    <a:gd name="T73" fmla="*/ 125 h 471"/>
                    <a:gd name="T74" fmla="*/ 172 w 262"/>
                    <a:gd name="T75" fmla="*/ 123 h 471"/>
                    <a:gd name="T76" fmla="*/ 184 w 262"/>
                    <a:gd name="T77" fmla="*/ 122 h 471"/>
                    <a:gd name="T78" fmla="*/ 198 w 262"/>
                    <a:gd name="T79" fmla="*/ 122 h 471"/>
                    <a:gd name="T80" fmla="*/ 212 w 262"/>
                    <a:gd name="T81" fmla="*/ 123 h 471"/>
                    <a:gd name="T82" fmla="*/ 228 w 262"/>
                    <a:gd name="T83" fmla="*/ 124 h 471"/>
                    <a:gd name="T84" fmla="*/ 239 w 262"/>
                    <a:gd name="T85" fmla="*/ 148 h 471"/>
                    <a:gd name="T86" fmla="*/ 231 w 262"/>
                    <a:gd name="T87" fmla="*/ 0 h 4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2"/>
                    <a:gd name="T133" fmla="*/ 0 h 471"/>
                    <a:gd name="T134" fmla="*/ 262 w 262"/>
                    <a:gd name="T135" fmla="*/ 471 h 4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2" h="471">
                      <a:moveTo>
                        <a:pt x="231" y="0"/>
                      </a:moveTo>
                      <a:lnTo>
                        <a:pt x="0" y="0"/>
                      </a:lnTo>
                      <a:lnTo>
                        <a:pt x="0" y="471"/>
                      </a:lnTo>
                      <a:lnTo>
                        <a:pt x="262" y="471"/>
                      </a:lnTo>
                      <a:lnTo>
                        <a:pt x="234" y="457"/>
                      </a:lnTo>
                      <a:lnTo>
                        <a:pt x="66" y="438"/>
                      </a:lnTo>
                      <a:lnTo>
                        <a:pt x="76" y="377"/>
                      </a:lnTo>
                      <a:lnTo>
                        <a:pt x="42" y="352"/>
                      </a:lnTo>
                      <a:lnTo>
                        <a:pt x="41" y="352"/>
                      </a:lnTo>
                      <a:lnTo>
                        <a:pt x="41" y="351"/>
                      </a:lnTo>
                      <a:lnTo>
                        <a:pt x="40" y="349"/>
                      </a:lnTo>
                      <a:lnTo>
                        <a:pt x="40" y="348"/>
                      </a:lnTo>
                      <a:lnTo>
                        <a:pt x="39" y="346"/>
                      </a:lnTo>
                      <a:lnTo>
                        <a:pt x="39" y="345"/>
                      </a:lnTo>
                      <a:lnTo>
                        <a:pt x="39" y="344"/>
                      </a:lnTo>
                      <a:lnTo>
                        <a:pt x="39" y="342"/>
                      </a:lnTo>
                      <a:lnTo>
                        <a:pt x="38" y="340"/>
                      </a:lnTo>
                      <a:lnTo>
                        <a:pt x="37" y="339"/>
                      </a:lnTo>
                      <a:lnTo>
                        <a:pt x="37" y="337"/>
                      </a:lnTo>
                      <a:lnTo>
                        <a:pt x="37" y="335"/>
                      </a:lnTo>
                      <a:lnTo>
                        <a:pt x="36" y="333"/>
                      </a:lnTo>
                      <a:lnTo>
                        <a:pt x="36" y="331"/>
                      </a:lnTo>
                      <a:lnTo>
                        <a:pt x="35" y="328"/>
                      </a:lnTo>
                      <a:lnTo>
                        <a:pt x="35" y="326"/>
                      </a:lnTo>
                      <a:lnTo>
                        <a:pt x="34" y="324"/>
                      </a:lnTo>
                      <a:lnTo>
                        <a:pt x="34" y="322"/>
                      </a:lnTo>
                      <a:lnTo>
                        <a:pt x="34" y="319"/>
                      </a:lnTo>
                      <a:lnTo>
                        <a:pt x="34" y="316"/>
                      </a:lnTo>
                      <a:lnTo>
                        <a:pt x="33" y="314"/>
                      </a:lnTo>
                      <a:lnTo>
                        <a:pt x="33" y="311"/>
                      </a:lnTo>
                      <a:lnTo>
                        <a:pt x="33" y="308"/>
                      </a:lnTo>
                      <a:lnTo>
                        <a:pt x="33" y="305"/>
                      </a:lnTo>
                      <a:lnTo>
                        <a:pt x="32" y="302"/>
                      </a:lnTo>
                      <a:lnTo>
                        <a:pt x="32" y="299"/>
                      </a:lnTo>
                      <a:lnTo>
                        <a:pt x="32" y="296"/>
                      </a:lnTo>
                      <a:lnTo>
                        <a:pt x="33" y="294"/>
                      </a:lnTo>
                      <a:lnTo>
                        <a:pt x="33" y="290"/>
                      </a:lnTo>
                      <a:lnTo>
                        <a:pt x="33" y="287"/>
                      </a:lnTo>
                      <a:lnTo>
                        <a:pt x="33" y="284"/>
                      </a:lnTo>
                      <a:lnTo>
                        <a:pt x="33" y="281"/>
                      </a:lnTo>
                      <a:lnTo>
                        <a:pt x="34" y="278"/>
                      </a:lnTo>
                      <a:lnTo>
                        <a:pt x="34" y="275"/>
                      </a:lnTo>
                      <a:lnTo>
                        <a:pt x="35" y="271"/>
                      </a:lnTo>
                      <a:lnTo>
                        <a:pt x="35" y="268"/>
                      </a:lnTo>
                      <a:lnTo>
                        <a:pt x="36" y="264"/>
                      </a:lnTo>
                      <a:lnTo>
                        <a:pt x="37" y="261"/>
                      </a:lnTo>
                      <a:lnTo>
                        <a:pt x="37" y="258"/>
                      </a:lnTo>
                      <a:lnTo>
                        <a:pt x="39" y="255"/>
                      </a:lnTo>
                      <a:lnTo>
                        <a:pt x="40" y="252"/>
                      </a:lnTo>
                      <a:lnTo>
                        <a:pt x="41" y="249"/>
                      </a:lnTo>
                      <a:lnTo>
                        <a:pt x="42" y="245"/>
                      </a:lnTo>
                      <a:lnTo>
                        <a:pt x="44" y="242"/>
                      </a:lnTo>
                      <a:lnTo>
                        <a:pt x="45" y="239"/>
                      </a:lnTo>
                      <a:lnTo>
                        <a:pt x="47" y="235"/>
                      </a:lnTo>
                      <a:lnTo>
                        <a:pt x="49" y="233"/>
                      </a:lnTo>
                      <a:lnTo>
                        <a:pt x="50" y="229"/>
                      </a:lnTo>
                      <a:lnTo>
                        <a:pt x="52" y="226"/>
                      </a:lnTo>
                      <a:lnTo>
                        <a:pt x="55" y="223"/>
                      </a:lnTo>
                      <a:lnTo>
                        <a:pt x="57" y="220"/>
                      </a:lnTo>
                      <a:lnTo>
                        <a:pt x="59" y="217"/>
                      </a:lnTo>
                      <a:lnTo>
                        <a:pt x="62" y="214"/>
                      </a:lnTo>
                      <a:lnTo>
                        <a:pt x="65" y="211"/>
                      </a:lnTo>
                      <a:lnTo>
                        <a:pt x="68" y="208"/>
                      </a:lnTo>
                      <a:lnTo>
                        <a:pt x="71" y="206"/>
                      </a:lnTo>
                      <a:lnTo>
                        <a:pt x="74" y="203"/>
                      </a:lnTo>
                      <a:lnTo>
                        <a:pt x="77" y="201"/>
                      </a:lnTo>
                      <a:lnTo>
                        <a:pt x="81" y="198"/>
                      </a:lnTo>
                      <a:lnTo>
                        <a:pt x="85" y="195"/>
                      </a:lnTo>
                      <a:lnTo>
                        <a:pt x="81" y="180"/>
                      </a:lnTo>
                      <a:lnTo>
                        <a:pt x="81" y="179"/>
                      </a:lnTo>
                      <a:lnTo>
                        <a:pt x="81" y="178"/>
                      </a:lnTo>
                      <a:lnTo>
                        <a:pt x="83" y="176"/>
                      </a:lnTo>
                      <a:lnTo>
                        <a:pt x="83" y="175"/>
                      </a:lnTo>
                      <a:lnTo>
                        <a:pt x="85" y="173"/>
                      </a:lnTo>
                      <a:lnTo>
                        <a:pt x="85" y="172"/>
                      </a:lnTo>
                      <a:lnTo>
                        <a:pt x="86" y="170"/>
                      </a:lnTo>
                      <a:lnTo>
                        <a:pt x="87" y="169"/>
                      </a:lnTo>
                      <a:lnTo>
                        <a:pt x="88" y="168"/>
                      </a:lnTo>
                      <a:lnTo>
                        <a:pt x="89" y="167"/>
                      </a:lnTo>
                      <a:lnTo>
                        <a:pt x="90" y="166"/>
                      </a:lnTo>
                      <a:lnTo>
                        <a:pt x="91" y="164"/>
                      </a:lnTo>
                      <a:lnTo>
                        <a:pt x="93" y="163"/>
                      </a:lnTo>
                      <a:lnTo>
                        <a:pt x="94" y="161"/>
                      </a:lnTo>
                      <a:lnTo>
                        <a:pt x="95" y="160"/>
                      </a:lnTo>
                      <a:lnTo>
                        <a:pt x="97" y="158"/>
                      </a:lnTo>
                      <a:lnTo>
                        <a:pt x="98" y="157"/>
                      </a:lnTo>
                      <a:lnTo>
                        <a:pt x="100" y="155"/>
                      </a:lnTo>
                      <a:lnTo>
                        <a:pt x="101" y="154"/>
                      </a:lnTo>
                      <a:lnTo>
                        <a:pt x="103" y="152"/>
                      </a:lnTo>
                      <a:lnTo>
                        <a:pt x="105" y="151"/>
                      </a:lnTo>
                      <a:lnTo>
                        <a:pt x="107" y="149"/>
                      </a:lnTo>
                      <a:lnTo>
                        <a:pt x="109" y="148"/>
                      </a:lnTo>
                      <a:lnTo>
                        <a:pt x="111" y="146"/>
                      </a:lnTo>
                      <a:lnTo>
                        <a:pt x="113" y="145"/>
                      </a:lnTo>
                      <a:lnTo>
                        <a:pt x="115" y="143"/>
                      </a:lnTo>
                      <a:lnTo>
                        <a:pt x="118" y="142"/>
                      </a:lnTo>
                      <a:lnTo>
                        <a:pt x="120" y="140"/>
                      </a:lnTo>
                      <a:lnTo>
                        <a:pt x="123" y="139"/>
                      </a:lnTo>
                      <a:lnTo>
                        <a:pt x="125" y="137"/>
                      </a:lnTo>
                      <a:lnTo>
                        <a:pt x="128" y="136"/>
                      </a:lnTo>
                      <a:lnTo>
                        <a:pt x="131" y="134"/>
                      </a:lnTo>
                      <a:lnTo>
                        <a:pt x="134" y="133"/>
                      </a:lnTo>
                      <a:lnTo>
                        <a:pt x="137" y="132"/>
                      </a:lnTo>
                      <a:lnTo>
                        <a:pt x="140" y="131"/>
                      </a:lnTo>
                      <a:lnTo>
                        <a:pt x="143" y="130"/>
                      </a:lnTo>
                      <a:lnTo>
                        <a:pt x="146" y="129"/>
                      </a:lnTo>
                      <a:lnTo>
                        <a:pt x="150" y="128"/>
                      </a:lnTo>
                      <a:lnTo>
                        <a:pt x="153" y="127"/>
                      </a:lnTo>
                      <a:lnTo>
                        <a:pt x="157" y="126"/>
                      </a:lnTo>
                      <a:lnTo>
                        <a:pt x="161" y="125"/>
                      </a:lnTo>
                      <a:lnTo>
                        <a:pt x="164" y="124"/>
                      </a:lnTo>
                      <a:lnTo>
                        <a:pt x="168" y="124"/>
                      </a:lnTo>
                      <a:lnTo>
                        <a:pt x="172" y="123"/>
                      </a:lnTo>
                      <a:lnTo>
                        <a:pt x="176" y="123"/>
                      </a:lnTo>
                      <a:lnTo>
                        <a:pt x="180" y="122"/>
                      </a:lnTo>
                      <a:lnTo>
                        <a:pt x="184" y="122"/>
                      </a:lnTo>
                      <a:lnTo>
                        <a:pt x="189" y="122"/>
                      </a:lnTo>
                      <a:lnTo>
                        <a:pt x="194" y="122"/>
                      </a:lnTo>
                      <a:lnTo>
                        <a:pt x="198" y="122"/>
                      </a:lnTo>
                      <a:lnTo>
                        <a:pt x="203" y="122"/>
                      </a:lnTo>
                      <a:lnTo>
                        <a:pt x="207" y="122"/>
                      </a:lnTo>
                      <a:lnTo>
                        <a:pt x="212" y="123"/>
                      </a:lnTo>
                      <a:lnTo>
                        <a:pt x="218" y="123"/>
                      </a:lnTo>
                      <a:lnTo>
                        <a:pt x="223" y="124"/>
                      </a:lnTo>
                      <a:lnTo>
                        <a:pt x="228" y="124"/>
                      </a:lnTo>
                      <a:lnTo>
                        <a:pt x="234" y="126"/>
                      </a:lnTo>
                      <a:lnTo>
                        <a:pt x="242" y="129"/>
                      </a:lnTo>
                      <a:lnTo>
                        <a:pt x="239" y="148"/>
                      </a:lnTo>
                      <a:lnTo>
                        <a:pt x="251" y="147"/>
                      </a:lnTo>
                      <a:lnTo>
                        <a:pt x="23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7" name="Freeform 544"/>
                <p:cNvSpPr>
                  <a:spLocks/>
                </p:cNvSpPr>
                <p:nvPr/>
              </p:nvSpPr>
              <p:spPr bwMode="auto">
                <a:xfrm>
                  <a:off x="4769" y="2058"/>
                  <a:ext cx="162" cy="473"/>
                </a:xfrm>
                <a:custGeom>
                  <a:avLst/>
                  <a:gdLst>
                    <a:gd name="T0" fmla="*/ 36 w 162"/>
                    <a:gd name="T1" fmla="*/ 210 h 473"/>
                    <a:gd name="T2" fmla="*/ 37 w 162"/>
                    <a:gd name="T3" fmla="*/ 210 h 473"/>
                    <a:gd name="T4" fmla="*/ 39 w 162"/>
                    <a:gd name="T5" fmla="*/ 210 h 473"/>
                    <a:gd name="T6" fmla="*/ 41 w 162"/>
                    <a:gd name="T7" fmla="*/ 210 h 473"/>
                    <a:gd name="T8" fmla="*/ 43 w 162"/>
                    <a:gd name="T9" fmla="*/ 210 h 473"/>
                    <a:gd name="T10" fmla="*/ 45 w 162"/>
                    <a:gd name="T11" fmla="*/ 210 h 473"/>
                    <a:gd name="T12" fmla="*/ 47 w 162"/>
                    <a:gd name="T13" fmla="*/ 210 h 473"/>
                    <a:gd name="T14" fmla="*/ 49 w 162"/>
                    <a:gd name="T15" fmla="*/ 210 h 473"/>
                    <a:gd name="T16" fmla="*/ 52 w 162"/>
                    <a:gd name="T17" fmla="*/ 211 h 473"/>
                    <a:gd name="T18" fmla="*/ 54 w 162"/>
                    <a:gd name="T19" fmla="*/ 211 h 473"/>
                    <a:gd name="T20" fmla="*/ 56 w 162"/>
                    <a:gd name="T21" fmla="*/ 211 h 473"/>
                    <a:gd name="T22" fmla="*/ 59 w 162"/>
                    <a:gd name="T23" fmla="*/ 212 h 473"/>
                    <a:gd name="T24" fmla="*/ 61 w 162"/>
                    <a:gd name="T25" fmla="*/ 213 h 473"/>
                    <a:gd name="T26" fmla="*/ 64 w 162"/>
                    <a:gd name="T27" fmla="*/ 213 h 473"/>
                    <a:gd name="T28" fmla="*/ 66 w 162"/>
                    <a:gd name="T29" fmla="*/ 215 h 473"/>
                    <a:gd name="T30" fmla="*/ 69 w 162"/>
                    <a:gd name="T31" fmla="*/ 216 h 473"/>
                    <a:gd name="T32" fmla="*/ 71 w 162"/>
                    <a:gd name="T33" fmla="*/ 217 h 473"/>
                    <a:gd name="T34" fmla="*/ 73 w 162"/>
                    <a:gd name="T35" fmla="*/ 218 h 473"/>
                    <a:gd name="T36" fmla="*/ 75 w 162"/>
                    <a:gd name="T37" fmla="*/ 220 h 473"/>
                    <a:gd name="T38" fmla="*/ 77 w 162"/>
                    <a:gd name="T39" fmla="*/ 222 h 473"/>
                    <a:gd name="T40" fmla="*/ 80 w 162"/>
                    <a:gd name="T41" fmla="*/ 224 h 473"/>
                    <a:gd name="T42" fmla="*/ 81 w 162"/>
                    <a:gd name="T43" fmla="*/ 227 h 473"/>
                    <a:gd name="T44" fmla="*/ 83 w 162"/>
                    <a:gd name="T45" fmla="*/ 229 h 473"/>
                    <a:gd name="T46" fmla="*/ 84 w 162"/>
                    <a:gd name="T47" fmla="*/ 232 h 473"/>
                    <a:gd name="T48" fmla="*/ 85 w 162"/>
                    <a:gd name="T49" fmla="*/ 235 h 473"/>
                    <a:gd name="T50" fmla="*/ 87 w 162"/>
                    <a:gd name="T51" fmla="*/ 239 h 473"/>
                    <a:gd name="T52" fmla="*/ 87 w 162"/>
                    <a:gd name="T53" fmla="*/ 242 h 473"/>
                    <a:gd name="T54" fmla="*/ 88 w 162"/>
                    <a:gd name="T55" fmla="*/ 246 h 473"/>
                    <a:gd name="T56" fmla="*/ 88 w 162"/>
                    <a:gd name="T57" fmla="*/ 250 h 473"/>
                    <a:gd name="T58" fmla="*/ 80 w 162"/>
                    <a:gd name="T59" fmla="*/ 287 h 473"/>
                    <a:gd name="T60" fmla="*/ 82 w 162"/>
                    <a:gd name="T61" fmla="*/ 289 h 473"/>
                    <a:gd name="T62" fmla="*/ 84 w 162"/>
                    <a:gd name="T63" fmla="*/ 292 h 473"/>
                    <a:gd name="T64" fmla="*/ 85 w 162"/>
                    <a:gd name="T65" fmla="*/ 294 h 473"/>
                    <a:gd name="T66" fmla="*/ 87 w 162"/>
                    <a:gd name="T67" fmla="*/ 296 h 473"/>
                    <a:gd name="T68" fmla="*/ 88 w 162"/>
                    <a:gd name="T69" fmla="*/ 299 h 473"/>
                    <a:gd name="T70" fmla="*/ 90 w 162"/>
                    <a:gd name="T71" fmla="*/ 302 h 473"/>
                    <a:gd name="T72" fmla="*/ 91 w 162"/>
                    <a:gd name="T73" fmla="*/ 305 h 473"/>
                    <a:gd name="T74" fmla="*/ 93 w 162"/>
                    <a:gd name="T75" fmla="*/ 308 h 473"/>
                    <a:gd name="T76" fmla="*/ 94 w 162"/>
                    <a:gd name="T77" fmla="*/ 311 h 473"/>
                    <a:gd name="T78" fmla="*/ 95 w 162"/>
                    <a:gd name="T79" fmla="*/ 314 h 473"/>
                    <a:gd name="T80" fmla="*/ 97 w 162"/>
                    <a:gd name="T81" fmla="*/ 318 h 473"/>
                    <a:gd name="T82" fmla="*/ 98 w 162"/>
                    <a:gd name="T83" fmla="*/ 322 h 473"/>
                    <a:gd name="T84" fmla="*/ 99 w 162"/>
                    <a:gd name="T85" fmla="*/ 326 h 473"/>
                    <a:gd name="T86" fmla="*/ 100 w 162"/>
                    <a:gd name="T87" fmla="*/ 330 h 473"/>
                    <a:gd name="T88" fmla="*/ 100 w 162"/>
                    <a:gd name="T89" fmla="*/ 334 h 473"/>
                    <a:gd name="T90" fmla="*/ 100 w 162"/>
                    <a:gd name="T91" fmla="*/ 339 h 473"/>
                    <a:gd name="T92" fmla="*/ 100 w 162"/>
                    <a:gd name="T93" fmla="*/ 343 h 473"/>
                    <a:gd name="T94" fmla="*/ 100 w 162"/>
                    <a:gd name="T95" fmla="*/ 348 h 473"/>
                    <a:gd name="T96" fmla="*/ 100 w 162"/>
                    <a:gd name="T97" fmla="*/ 352 h 473"/>
                    <a:gd name="T98" fmla="*/ 98 w 162"/>
                    <a:gd name="T99" fmla="*/ 357 h 473"/>
                    <a:gd name="T100" fmla="*/ 97 w 162"/>
                    <a:gd name="T101" fmla="*/ 362 h 473"/>
                    <a:gd name="T102" fmla="*/ 95 w 162"/>
                    <a:gd name="T103" fmla="*/ 366 h 473"/>
                    <a:gd name="T104" fmla="*/ 93 w 162"/>
                    <a:gd name="T105" fmla="*/ 371 h 473"/>
                    <a:gd name="T106" fmla="*/ 90 w 162"/>
                    <a:gd name="T107" fmla="*/ 376 h 473"/>
                    <a:gd name="T108" fmla="*/ 87 w 162"/>
                    <a:gd name="T109" fmla="*/ 381 h 473"/>
                    <a:gd name="T110" fmla="*/ 83 w 162"/>
                    <a:gd name="T111" fmla="*/ 386 h 473"/>
                    <a:gd name="T112" fmla="*/ 78 w 162"/>
                    <a:gd name="T113" fmla="*/ 390 h 473"/>
                    <a:gd name="T114" fmla="*/ 73 w 162"/>
                    <a:gd name="T115" fmla="*/ 395 h 473"/>
                    <a:gd name="T116" fmla="*/ 63 w 162"/>
                    <a:gd name="T117" fmla="*/ 437 h 473"/>
                    <a:gd name="T118" fmla="*/ 0 w 162"/>
                    <a:gd name="T119" fmla="*/ 473 h 473"/>
                    <a:gd name="T120" fmla="*/ 162 w 162"/>
                    <a:gd name="T121" fmla="*/ 0 h 473"/>
                    <a:gd name="T122" fmla="*/ 51 w 162"/>
                    <a:gd name="T123" fmla="*/ 0 h 4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2"/>
                    <a:gd name="T187" fmla="*/ 0 h 473"/>
                    <a:gd name="T188" fmla="*/ 162 w 162"/>
                    <a:gd name="T189" fmla="*/ 473 h 4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2" h="473">
                      <a:moveTo>
                        <a:pt x="51" y="0"/>
                      </a:moveTo>
                      <a:lnTo>
                        <a:pt x="36" y="210"/>
                      </a:lnTo>
                      <a:lnTo>
                        <a:pt x="37" y="210"/>
                      </a:lnTo>
                      <a:lnTo>
                        <a:pt x="38" y="210"/>
                      </a:lnTo>
                      <a:lnTo>
                        <a:pt x="39" y="210"/>
                      </a:lnTo>
                      <a:lnTo>
                        <a:pt x="40" y="210"/>
                      </a:lnTo>
                      <a:lnTo>
                        <a:pt x="41" y="210"/>
                      </a:lnTo>
                      <a:lnTo>
                        <a:pt x="42" y="210"/>
                      </a:lnTo>
                      <a:lnTo>
                        <a:pt x="43" y="210"/>
                      </a:lnTo>
                      <a:lnTo>
                        <a:pt x="44" y="210"/>
                      </a:lnTo>
                      <a:lnTo>
                        <a:pt x="45" y="210"/>
                      </a:lnTo>
                      <a:lnTo>
                        <a:pt x="46" y="210"/>
                      </a:lnTo>
                      <a:lnTo>
                        <a:pt x="47" y="210"/>
                      </a:lnTo>
                      <a:lnTo>
                        <a:pt x="48" y="210"/>
                      </a:lnTo>
                      <a:lnTo>
                        <a:pt x="49" y="210"/>
                      </a:lnTo>
                      <a:lnTo>
                        <a:pt x="51" y="210"/>
                      </a:lnTo>
                      <a:lnTo>
                        <a:pt x="52" y="211"/>
                      </a:lnTo>
                      <a:lnTo>
                        <a:pt x="53" y="211"/>
                      </a:lnTo>
                      <a:lnTo>
                        <a:pt x="54" y="211"/>
                      </a:lnTo>
                      <a:lnTo>
                        <a:pt x="55" y="211"/>
                      </a:lnTo>
                      <a:lnTo>
                        <a:pt x="56" y="211"/>
                      </a:lnTo>
                      <a:lnTo>
                        <a:pt x="57" y="212"/>
                      </a:lnTo>
                      <a:lnTo>
                        <a:pt x="59" y="212"/>
                      </a:lnTo>
                      <a:lnTo>
                        <a:pt x="60" y="213"/>
                      </a:lnTo>
                      <a:lnTo>
                        <a:pt x="61" y="213"/>
                      </a:lnTo>
                      <a:lnTo>
                        <a:pt x="62" y="213"/>
                      </a:lnTo>
                      <a:lnTo>
                        <a:pt x="64" y="213"/>
                      </a:lnTo>
                      <a:lnTo>
                        <a:pt x="65" y="214"/>
                      </a:lnTo>
                      <a:lnTo>
                        <a:pt x="66" y="215"/>
                      </a:lnTo>
                      <a:lnTo>
                        <a:pt x="67" y="215"/>
                      </a:lnTo>
                      <a:lnTo>
                        <a:pt x="69" y="216"/>
                      </a:lnTo>
                      <a:lnTo>
                        <a:pt x="70" y="216"/>
                      </a:lnTo>
                      <a:lnTo>
                        <a:pt x="71" y="217"/>
                      </a:lnTo>
                      <a:lnTo>
                        <a:pt x="72" y="218"/>
                      </a:lnTo>
                      <a:lnTo>
                        <a:pt x="73" y="218"/>
                      </a:lnTo>
                      <a:lnTo>
                        <a:pt x="74" y="219"/>
                      </a:lnTo>
                      <a:lnTo>
                        <a:pt x="75" y="220"/>
                      </a:lnTo>
                      <a:lnTo>
                        <a:pt x="77" y="221"/>
                      </a:lnTo>
                      <a:lnTo>
                        <a:pt x="77" y="222"/>
                      </a:lnTo>
                      <a:lnTo>
                        <a:pt x="78" y="223"/>
                      </a:lnTo>
                      <a:lnTo>
                        <a:pt x="80" y="224"/>
                      </a:lnTo>
                      <a:lnTo>
                        <a:pt x="80" y="225"/>
                      </a:lnTo>
                      <a:lnTo>
                        <a:pt x="81" y="227"/>
                      </a:lnTo>
                      <a:lnTo>
                        <a:pt x="82" y="227"/>
                      </a:lnTo>
                      <a:lnTo>
                        <a:pt x="83" y="229"/>
                      </a:lnTo>
                      <a:lnTo>
                        <a:pt x="83" y="230"/>
                      </a:lnTo>
                      <a:lnTo>
                        <a:pt x="84" y="232"/>
                      </a:lnTo>
                      <a:lnTo>
                        <a:pt x="85" y="233"/>
                      </a:lnTo>
                      <a:lnTo>
                        <a:pt x="85" y="235"/>
                      </a:lnTo>
                      <a:lnTo>
                        <a:pt x="86" y="236"/>
                      </a:lnTo>
                      <a:lnTo>
                        <a:pt x="87" y="239"/>
                      </a:lnTo>
                      <a:lnTo>
                        <a:pt x="87" y="240"/>
                      </a:lnTo>
                      <a:lnTo>
                        <a:pt x="87" y="242"/>
                      </a:lnTo>
                      <a:lnTo>
                        <a:pt x="87" y="244"/>
                      </a:lnTo>
                      <a:lnTo>
                        <a:pt x="88" y="246"/>
                      </a:lnTo>
                      <a:lnTo>
                        <a:pt x="88" y="248"/>
                      </a:lnTo>
                      <a:lnTo>
                        <a:pt x="88" y="250"/>
                      </a:lnTo>
                      <a:lnTo>
                        <a:pt x="80" y="287"/>
                      </a:lnTo>
                      <a:lnTo>
                        <a:pt x="81" y="288"/>
                      </a:lnTo>
                      <a:lnTo>
                        <a:pt x="82" y="289"/>
                      </a:lnTo>
                      <a:lnTo>
                        <a:pt x="83" y="291"/>
                      </a:lnTo>
                      <a:lnTo>
                        <a:pt x="84" y="292"/>
                      </a:lnTo>
                      <a:lnTo>
                        <a:pt x="85" y="293"/>
                      </a:lnTo>
                      <a:lnTo>
                        <a:pt x="85" y="294"/>
                      </a:lnTo>
                      <a:lnTo>
                        <a:pt x="86" y="295"/>
                      </a:lnTo>
                      <a:lnTo>
                        <a:pt x="87" y="296"/>
                      </a:lnTo>
                      <a:lnTo>
                        <a:pt x="87" y="298"/>
                      </a:lnTo>
                      <a:lnTo>
                        <a:pt x="88" y="299"/>
                      </a:lnTo>
                      <a:lnTo>
                        <a:pt x="89" y="300"/>
                      </a:lnTo>
                      <a:lnTo>
                        <a:pt x="90" y="302"/>
                      </a:lnTo>
                      <a:lnTo>
                        <a:pt x="90" y="303"/>
                      </a:lnTo>
                      <a:lnTo>
                        <a:pt x="91" y="305"/>
                      </a:lnTo>
                      <a:lnTo>
                        <a:pt x="92" y="306"/>
                      </a:lnTo>
                      <a:lnTo>
                        <a:pt x="93" y="308"/>
                      </a:lnTo>
                      <a:lnTo>
                        <a:pt x="93" y="309"/>
                      </a:lnTo>
                      <a:lnTo>
                        <a:pt x="94" y="311"/>
                      </a:lnTo>
                      <a:lnTo>
                        <a:pt x="95" y="313"/>
                      </a:lnTo>
                      <a:lnTo>
                        <a:pt x="95" y="314"/>
                      </a:lnTo>
                      <a:lnTo>
                        <a:pt x="96" y="316"/>
                      </a:lnTo>
                      <a:lnTo>
                        <a:pt x="97" y="318"/>
                      </a:lnTo>
                      <a:lnTo>
                        <a:pt x="97" y="320"/>
                      </a:lnTo>
                      <a:lnTo>
                        <a:pt x="98" y="322"/>
                      </a:lnTo>
                      <a:lnTo>
                        <a:pt x="98" y="324"/>
                      </a:lnTo>
                      <a:lnTo>
                        <a:pt x="99" y="326"/>
                      </a:lnTo>
                      <a:lnTo>
                        <a:pt x="99" y="328"/>
                      </a:lnTo>
                      <a:lnTo>
                        <a:pt x="100" y="330"/>
                      </a:lnTo>
                      <a:lnTo>
                        <a:pt x="100" y="332"/>
                      </a:lnTo>
                      <a:lnTo>
                        <a:pt x="100" y="334"/>
                      </a:lnTo>
                      <a:lnTo>
                        <a:pt x="100" y="337"/>
                      </a:lnTo>
                      <a:lnTo>
                        <a:pt x="100" y="339"/>
                      </a:lnTo>
                      <a:lnTo>
                        <a:pt x="100" y="341"/>
                      </a:lnTo>
                      <a:lnTo>
                        <a:pt x="100" y="343"/>
                      </a:lnTo>
                      <a:lnTo>
                        <a:pt x="100" y="345"/>
                      </a:lnTo>
                      <a:lnTo>
                        <a:pt x="100" y="348"/>
                      </a:lnTo>
                      <a:lnTo>
                        <a:pt x="100" y="350"/>
                      </a:lnTo>
                      <a:lnTo>
                        <a:pt x="100" y="352"/>
                      </a:lnTo>
                      <a:lnTo>
                        <a:pt x="99" y="354"/>
                      </a:lnTo>
                      <a:lnTo>
                        <a:pt x="98" y="357"/>
                      </a:lnTo>
                      <a:lnTo>
                        <a:pt x="98" y="359"/>
                      </a:lnTo>
                      <a:lnTo>
                        <a:pt x="97" y="362"/>
                      </a:lnTo>
                      <a:lnTo>
                        <a:pt x="96" y="364"/>
                      </a:lnTo>
                      <a:lnTo>
                        <a:pt x="95" y="366"/>
                      </a:lnTo>
                      <a:lnTo>
                        <a:pt x="94" y="368"/>
                      </a:lnTo>
                      <a:lnTo>
                        <a:pt x="93" y="371"/>
                      </a:lnTo>
                      <a:lnTo>
                        <a:pt x="91" y="374"/>
                      </a:lnTo>
                      <a:lnTo>
                        <a:pt x="90" y="376"/>
                      </a:lnTo>
                      <a:lnTo>
                        <a:pt x="88" y="378"/>
                      </a:lnTo>
                      <a:lnTo>
                        <a:pt x="87" y="381"/>
                      </a:lnTo>
                      <a:lnTo>
                        <a:pt x="85" y="383"/>
                      </a:lnTo>
                      <a:lnTo>
                        <a:pt x="83" y="386"/>
                      </a:lnTo>
                      <a:lnTo>
                        <a:pt x="81" y="388"/>
                      </a:lnTo>
                      <a:lnTo>
                        <a:pt x="78" y="390"/>
                      </a:lnTo>
                      <a:lnTo>
                        <a:pt x="76" y="393"/>
                      </a:lnTo>
                      <a:lnTo>
                        <a:pt x="73" y="395"/>
                      </a:lnTo>
                      <a:lnTo>
                        <a:pt x="57" y="406"/>
                      </a:lnTo>
                      <a:lnTo>
                        <a:pt x="63" y="437"/>
                      </a:lnTo>
                      <a:lnTo>
                        <a:pt x="0" y="466"/>
                      </a:lnTo>
                      <a:lnTo>
                        <a:pt x="0" y="473"/>
                      </a:lnTo>
                      <a:lnTo>
                        <a:pt x="162" y="473"/>
                      </a:lnTo>
                      <a:lnTo>
                        <a:pt x="162" y="0"/>
                      </a:lnTo>
                      <a:lnTo>
                        <a:pt x="51" y="0"/>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8" name="Freeform 545"/>
                <p:cNvSpPr>
                  <a:spLocks/>
                </p:cNvSpPr>
                <p:nvPr/>
              </p:nvSpPr>
              <p:spPr bwMode="auto">
                <a:xfrm>
                  <a:off x="4433" y="2068"/>
                  <a:ext cx="238" cy="462"/>
                </a:xfrm>
                <a:custGeom>
                  <a:avLst/>
                  <a:gdLst>
                    <a:gd name="T0" fmla="*/ 237 w 238"/>
                    <a:gd name="T1" fmla="*/ 118 h 462"/>
                    <a:gd name="T2" fmla="*/ 234 w 238"/>
                    <a:gd name="T3" fmla="*/ 117 h 462"/>
                    <a:gd name="T4" fmla="*/ 231 w 238"/>
                    <a:gd name="T5" fmla="*/ 116 h 462"/>
                    <a:gd name="T6" fmla="*/ 227 w 238"/>
                    <a:gd name="T7" fmla="*/ 116 h 462"/>
                    <a:gd name="T8" fmla="*/ 223 w 238"/>
                    <a:gd name="T9" fmla="*/ 115 h 462"/>
                    <a:gd name="T10" fmla="*/ 218 w 238"/>
                    <a:gd name="T11" fmla="*/ 114 h 462"/>
                    <a:gd name="T12" fmla="*/ 212 w 238"/>
                    <a:gd name="T13" fmla="*/ 113 h 462"/>
                    <a:gd name="T14" fmla="*/ 206 w 238"/>
                    <a:gd name="T15" fmla="*/ 112 h 462"/>
                    <a:gd name="T16" fmla="*/ 198 w 238"/>
                    <a:gd name="T17" fmla="*/ 111 h 462"/>
                    <a:gd name="T18" fmla="*/ 191 w 238"/>
                    <a:gd name="T19" fmla="*/ 111 h 462"/>
                    <a:gd name="T20" fmla="*/ 184 w 238"/>
                    <a:gd name="T21" fmla="*/ 110 h 462"/>
                    <a:gd name="T22" fmla="*/ 176 w 238"/>
                    <a:gd name="T23" fmla="*/ 110 h 462"/>
                    <a:gd name="T24" fmla="*/ 167 w 238"/>
                    <a:gd name="T25" fmla="*/ 110 h 462"/>
                    <a:gd name="T26" fmla="*/ 159 w 238"/>
                    <a:gd name="T27" fmla="*/ 111 h 462"/>
                    <a:gd name="T28" fmla="*/ 150 w 238"/>
                    <a:gd name="T29" fmla="*/ 113 h 462"/>
                    <a:gd name="T30" fmla="*/ 142 w 238"/>
                    <a:gd name="T31" fmla="*/ 114 h 462"/>
                    <a:gd name="T32" fmla="*/ 133 w 238"/>
                    <a:gd name="T33" fmla="*/ 116 h 462"/>
                    <a:gd name="T34" fmla="*/ 124 w 238"/>
                    <a:gd name="T35" fmla="*/ 119 h 462"/>
                    <a:gd name="T36" fmla="*/ 116 w 238"/>
                    <a:gd name="T37" fmla="*/ 122 h 462"/>
                    <a:gd name="T38" fmla="*/ 107 w 238"/>
                    <a:gd name="T39" fmla="*/ 126 h 462"/>
                    <a:gd name="T40" fmla="*/ 69 w 238"/>
                    <a:gd name="T41" fmla="*/ 169 h 462"/>
                    <a:gd name="T42" fmla="*/ 69 w 238"/>
                    <a:gd name="T43" fmla="*/ 186 h 462"/>
                    <a:gd name="T44" fmla="*/ 66 w 238"/>
                    <a:gd name="T45" fmla="*/ 188 h 462"/>
                    <a:gd name="T46" fmla="*/ 62 w 238"/>
                    <a:gd name="T47" fmla="*/ 190 h 462"/>
                    <a:gd name="T48" fmla="*/ 58 w 238"/>
                    <a:gd name="T49" fmla="*/ 192 h 462"/>
                    <a:gd name="T50" fmla="*/ 53 w 238"/>
                    <a:gd name="T51" fmla="*/ 195 h 462"/>
                    <a:gd name="T52" fmla="*/ 49 w 238"/>
                    <a:gd name="T53" fmla="*/ 199 h 462"/>
                    <a:gd name="T54" fmla="*/ 44 w 238"/>
                    <a:gd name="T55" fmla="*/ 204 h 462"/>
                    <a:gd name="T56" fmla="*/ 38 w 238"/>
                    <a:gd name="T57" fmla="*/ 209 h 462"/>
                    <a:gd name="T58" fmla="*/ 34 w 238"/>
                    <a:gd name="T59" fmla="*/ 216 h 462"/>
                    <a:gd name="T60" fmla="*/ 29 w 238"/>
                    <a:gd name="T61" fmla="*/ 223 h 462"/>
                    <a:gd name="T62" fmla="*/ 25 w 238"/>
                    <a:gd name="T63" fmla="*/ 231 h 462"/>
                    <a:gd name="T64" fmla="*/ 21 w 238"/>
                    <a:gd name="T65" fmla="*/ 240 h 462"/>
                    <a:gd name="T66" fmla="*/ 19 w 238"/>
                    <a:gd name="T67" fmla="*/ 251 h 462"/>
                    <a:gd name="T68" fmla="*/ 17 w 238"/>
                    <a:gd name="T69" fmla="*/ 262 h 462"/>
                    <a:gd name="T70" fmla="*/ 16 w 238"/>
                    <a:gd name="T71" fmla="*/ 275 h 462"/>
                    <a:gd name="T72" fmla="*/ 16 w 238"/>
                    <a:gd name="T73" fmla="*/ 288 h 462"/>
                    <a:gd name="T74" fmla="*/ 17 w 238"/>
                    <a:gd name="T75" fmla="*/ 303 h 462"/>
                    <a:gd name="T76" fmla="*/ 21 w 238"/>
                    <a:gd name="T77" fmla="*/ 319 h 462"/>
                    <a:gd name="T78" fmla="*/ 25 w 238"/>
                    <a:gd name="T79" fmla="*/ 337 h 462"/>
                    <a:gd name="T80" fmla="*/ 32 w 238"/>
                    <a:gd name="T81" fmla="*/ 356 h 462"/>
                    <a:gd name="T82" fmla="*/ 49 w 238"/>
                    <a:gd name="T83" fmla="*/ 446 h 462"/>
                    <a:gd name="T84" fmla="*/ 1 w 238"/>
                    <a:gd name="T85" fmla="*/ 461 h 462"/>
                    <a:gd name="T86" fmla="*/ 217 w 238"/>
                    <a:gd name="T87" fmla="*/ 0 h 4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462"/>
                    <a:gd name="T134" fmla="*/ 238 w 238"/>
                    <a:gd name="T135" fmla="*/ 462 h 4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462">
                      <a:moveTo>
                        <a:pt x="217" y="0"/>
                      </a:moveTo>
                      <a:lnTo>
                        <a:pt x="238" y="119"/>
                      </a:lnTo>
                      <a:lnTo>
                        <a:pt x="237" y="118"/>
                      </a:lnTo>
                      <a:lnTo>
                        <a:pt x="235" y="118"/>
                      </a:lnTo>
                      <a:lnTo>
                        <a:pt x="234" y="117"/>
                      </a:lnTo>
                      <a:lnTo>
                        <a:pt x="233" y="117"/>
                      </a:lnTo>
                      <a:lnTo>
                        <a:pt x="232" y="117"/>
                      </a:lnTo>
                      <a:lnTo>
                        <a:pt x="231" y="116"/>
                      </a:lnTo>
                      <a:lnTo>
                        <a:pt x="230" y="116"/>
                      </a:lnTo>
                      <a:lnTo>
                        <a:pt x="229" y="116"/>
                      </a:lnTo>
                      <a:lnTo>
                        <a:pt x="227" y="116"/>
                      </a:lnTo>
                      <a:lnTo>
                        <a:pt x="226" y="116"/>
                      </a:lnTo>
                      <a:lnTo>
                        <a:pt x="224" y="115"/>
                      </a:lnTo>
                      <a:lnTo>
                        <a:pt x="223" y="115"/>
                      </a:lnTo>
                      <a:lnTo>
                        <a:pt x="221" y="115"/>
                      </a:lnTo>
                      <a:lnTo>
                        <a:pt x="219" y="114"/>
                      </a:lnTo>
                      <a:lnTo>
                        <a:pt x="218" y="114"/>
                      </a:lnTo>
                      <a:lnTo>
                        <a:pt x="216" y="113"/>
                      </a:lnTo>
                      <a:lnTo>
                        <a:pt x="214" y="113"/>
                      </a:lnTo>
                      <a:lnTo>
                        <a:pt x="212" y="113"/>
                      </a:lnTo>
                      <a:lnTo>
                        <a:pt x="210" y="113"/>
                      </a:lnTo>
                      <a:lnTo>
                        <a:pt x="207" y="113"/>
                      </a:lnTo>
                      <a:lnTo>
                        <a:pt x="206" y="112"/>
                      </a:lnTo>
                      <a:lnTo>
                        <a:pt x="203" y="112"/>
                      </a:lnTo>
                      <a:lnTo>
                        <a:pt x="201" y="112"/>
                      </a:lnTo>
                      <a:lnTo>
                        <a:pt x="198" y="111"/>
                      </a:lnTo>
                      <a:lnTo>
                        <a:pt x="196" y="111"/>
                      </a:lnTo>
                      <a:lnTo>
                        <a:pt x="194" y="111"/>
                      </a:lnTo>
                      <a:lnTo>
                        <a:pt x="191" y="111"/>
                      </a:lnTo>
                      <a:lnTo>
                        <a:pt x="189" y="111"/>
                      </a:lnTo>
                      <a:lnTo>
                        <a:pt x="186" y="110"/>
                      </a:lnTo>
                      <a:lnTo>
                        <a:pt x="184" y="110"/>
                      </a:lnTo>
                      <a:lnTo>
                        <a:pt x="181" y="110"/>
                      </a:lnTo>
                      <a:lnTo>
                        <a:pt x="178" y="110"/>
                      </a:lnTo>
                      <a:lnTo>
                        <a:pt x="176" y="110"/>
                      </a:lnTo>
                      <a:lnTo>
                        <a:pt x="173" y="110"/>
                      </a:lnTo>
                      <a:lnTo>
                        <a:pt x="170" y="110"/>
                      </a:lnTo>
                      <a:lnTo>
                        <a:pt x="167" y="110"/>
                      </a:lnTo>
                      <a:lnTo>
                        <a:pt x="165" y="111"/>
                      </a:lnTo>
                      <a:lnTo>
                        <a:pt x="162" y="111"/>
                      </a:lnTo>
                      <a:lnTo>
                        <a:pt x="159" y="111"/>
                      </a:lnTo>
                      <a:lnTo>
                        <a:pt x="156" y="112"/>
                      </a:lnTo>
                      <a:lnTo>
                        <a:pt x="153" y="112"/>
                      </a:lnTo>
                      <a:lnTo>
                        <a:pt x="150" y="113"/>
                      </a:lnTo>
                      <a:lnTo>
                        <a:pt x="148" y="113"/>
                      </a:lnTo>
                      <a:lnTo>
                        <a:pt x="145" y="113"/>
                      </a:lnTo>
                      <a:lnTo>
                        <a:pt x="142" y="114"/>
                      </a:lnTo>
                      <a:lnTo>
                        <a:pt x="139" y="115"/>
                      </a:lnTo>
                      <a:lnTo>
                        <a:pt x="136" y="115"/>
                      </a:lnTo>
                      <a:lnTo>
                        <a:pt x="133" y="116"/>
                      </a:lnTo>
                      <a:lnTo>
                        <a:pt x="130" y="117"/>
                      </a:lnTo>
                      <a:lnTo>
                        <a:pt x="127" y="118"/>
                      </a:lnTo>
                      <a:lnTo>
                        <a:pt x="124" y="119"/>
                      </a:lnTo>
                      <a:lnTo>
                        <a:pt x="121" y="120"/>
                      </a:lnTo>
                      <a:lnTo>
                        <a:pt x="119" y="121"/>
                      </a:lnTo>
                      <a:lnTo>
                        <a:pt x="116" y="122"/>
                      </a:lnTo>
                      <a:lnTo>
                        <a:pt x="113" y="124"/>
                      </a:lnTo>
                      <a:lnTo>
                        <a:pt x="110" y="125"/>
                      </a:lnTo>
                      <a:lnTo>
                        <a:pt x="107" y="126"/>
                      </a:lnTo>
                      <a:lnTo>
                        <a:pt x="105" y="127"/>
                      </a:lnTo>
                      <a:lnTo>
                        <a:pt x="102" y="129"/>
                      </a:lnTo>
                      <a:lnTo>
                        <a:pt x="69" y="169"/>
                      </a:lnTo>
                      <a:lnTo>
                        <a:pt x="71" y="186"/>
                      </a:lnTo>
                      <a:lnTo>
                        <a:pt x="70" y="186"/>
                      </a:lnTo>
                      <a:lnTo>
                        <a:pt x="69" y="186"/>
                      </a:lnTo>
                      <a:lnTo>
                        <a:pt x="68" y="187"/>
                      </a:lnTo>
                      <a:lnTo>
                        <a:pt x="67" y="188"/>
                      </a:lnTo>
                      <a:lnTo>
                        <a:pt x="66" y="188"/>
                      </a:lnTo>
                      <a:lnTo>
                        <a:pt x="64" y="188"/>
                      </a:lnTo>
                      <a:lnTo>
                        <a:pt x="63" y="189"/>
                      </a:lnTo>
                      <a:lnTo>
                        <a:pt x="62" y="190"/>
                      </a:lnTo>
                      <a:lnTo>
                        <a:pt x="61" y="190"/>
                      </a:lnTo>
                      <a:lnTo>
                        <a:pt x="59" y="191"/>
                      </a:lnTo>
                      <a:lnTo>
                        <a:pt x="58" y="192"/>
                      </a:lnTo>
                      <a:lnTo>
                        <a:pt x="57" y="193"/>
                      </a:lnTo>
                      <a:lnTo>
                        <a:pt x="55" y="194"/>
                      </a:lnTo>
                      <a:lnTo>
                        <a:pt x="53" y="195"/>
                      </a:lnTo>
                      <a:lnTo>
                        <a:pt x="52" y="197"/>
                      </a:lnTo>
                      <a:lnTo>
                        <a:pt x="50" y="198"/>
                      </a:lnTo>
                      <a:lnTo>
                        <a:pt x="49" y="199"/>
                      </a:lnTo>
                      <a:lnTo>
                        <a:pt x="47" y="201"/>
                      </a:lnTo>
                      <a:lnTo>
                        <a:pt x="45" y="202"/>
                      </a:lnTo>
                      <a:lnTo>
                        <a:pt x="44" y="204"/>
                      </a:lnTo>
                      <a:lnTo>
                        <a:pt x="42" y="205"/>
                      </a:lnTo>
                      <a:lnTo>
                        <a:pt x="40" y="207"/>
                      </a:lnTo>
                      <a:lnTo>
                        <a:pt x="38" y="209"/>
                      </a:lnTo>
                      <a:lnTo>
                        <a:pt x="37" y="211"/>
                      </a:lnTo>
                      <a:lnTo>
                        <a:pt x="35" y="213"/>
                      </a:lnTo>
                      <a:lnTo>
                        <a:pt x="34" y="216"/>
                      </a:lnTo>
                      <a:lnTo>
                        <a:pt x="32" y="218"/>
                      </a:lnTo>
                      <a:lnTo>
                        <a:pt x="31" y="220"/>
                      </a:lnTo>
                      <a:lnTo>
                        <a:pt x="29" y="223"/>
                      </a:lnTo>
                      <a:lnTo>
                        <a:pt x="28" y="226"/>
                      </a:lnTo>
                      <a:lnTo>
                        <a:pt x="26" y="228"/>
                      </a:lnTo>
                      <a:lnTo>
                        <a:pt x="25" y="231"/>
                      </a:lnTo>
                      <a:lnTo>
                        <a:pt x="23" y="234"/>
                      </a:lnTo>
                      <a:lnTo>
                        <a:pt x="22" y="237"/>
                      </a:lnTo>
                      <a:lnTo>
                        <a:pt x="21" y="240"/>
                      </a:lnTo>
                      <a:lnTo>
                        <a:pt x="20" y="244"/>
                      </a:lnTo>
                      <a:lnTo>
                        <a:pt x="19" y="247"/>
                      </a:lnTo>
                      <a:lnTo>
                        <a:pt x="19" y="251"/>
                      </a:lnTo>
                      <a:lnTo>
                        <a:pt x="17" y="254"/>
                      </a:lnTo>
                      <a:lnTo>
                        <a:pt x="17" y="258"/>
                      </a:lnTo>
                      <a:lnTo>
                        <a:pt x="17" y="262"/>
                      </a:lnTo>
                      <a:lnTo>
                        <a:pt x="16" y="266"/>
                      </a:lnTo>
                      <a:lnTo>
                        <a:pt x="16" y="270"/>
                      </a:lnTo>
                      <a:lnTo>
                        <a:pt x="16" y="275"/>
                      </a:lnTo>
                      <a:lnTo>
                        <a:pt x="15" y="279"/>
                      </a:lnTo>
                      <a:lnTo>
                        <a:pt x="16" y="283"/>
                      </a:lnTo>
                      <a:lnTo>
                        <a:pt x="16" y="288"/>
                      </a:lnTo>
                      <a:lnTo>
                        <a:pt x="16" y="293"/>
                      </a:lnTo>
                      <a:lnTo>
                        <a:pt x="17" y="298"/>
                      </a:lnTo>
                      <a:lnTo>
                        <a:pt x="17" y="303"/>
                      </a:lnTo>
                      <a:lnTo>
                        <a:pt x="19" y="308"/>
                      </a:lnTo>
                      <a:lnTo>
                        <a:pt x="20" y="314"/>
                      </a:lnTo>
                      <a:lnTo>
                        <a:pt x="21" y="319"/>
                      </a:lnTo>
                      <a:lnTo>
                        <a:pt x="22" y="325"/>
                      </a:lnTo>
                      <a:lnTo>
                        <a:pt x="23" y="331"/>
                      </a:lnTo>
                      <a:lnTo>
                        <a:pt x="25" y="337"/>
                      </a:lnTo>
                      <a:lnTo>
                        <a:pt x="27" y="343"/>
                      </a:lnTo>
                      <a:lnTo>
                        <a:pt x="30" y="349"/>
                      </a:lnTo>
                      <a:lnTo>
                        <a:pt x="32" y="356"/>
                      </a:lnTo>
                      <a:lnTo>
                        <a:pt x="35" y="363"/>
                      </a:lnTo>
                      <a:lnTo>
                        <a:pt x="66" y="380"/>
                      </a:lnTo>
                      <a:lnTo>
                        <a:pt x="49" y="446"/>
                      </a:lnTo>
                      <a:lnTo>
                        <a:pt x="224" y="454"/>
                      </a:lnTo>
                      <a:lnTo>
                        <a:pt x="230" y="462"/>
                      </a:lnTo>
                      <a:lnTo>
                        <a:pt x="1" y="461"/>
                      </a:lnTo>
                      <a:lnTo>
                        <a:pt x="0" y="4"/>
                      </a:lnTo>
                      <a:lnTo>
                        <a:pt x="217"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39" name="Freeform 546"/>
                <p:cNvSpPr>
                  <a:spLocks/>
                </p:cNvSpPr>
                <p:nvPr/>
              </p:nvSpPr>
              <p:spPr bwMode="auto">
                <a:xfrm>
                  <a:off x="4784" y="2064"/>
                  <a:ext cx="142" cy="466"/>
                </a:xfrm>
                <a:custGeom>
                  <a:avLst/>
                  <a:gdLst>
                    <a:gd name="T0" fmla="*/ 26 w 142"/>
                    <a:gd name="T1" fmla="*/ 196 h 466"/>
                    <a:gd name="T2" fmla="*/ 30 w 142"/>
                    <a:gd name="T3" fmla="*/ 196 h 466"/>
                    <a:gd name="T4" fmla="*/ 34 w 142"/>
                    <a:gd name="T5" fmla="*/ 197 h 466"/>
                    <a:gd name="T6" fmla="*/ 38 w 142"/>
                    <a:gd name="T7" fmla="*/ 197 h 466"/>
                    <a:gd name="T8" fmla="*/ 41 w 142"/>
                    <a:gd name="T9" fmla="*/ 197 h 466"/>
                    <a:gd name="T10" fmla="*/ 44 w 142"/>
                    <a:gd name="T11" fmla="*/ 198 h 466"/>
                    <a:gd name="T12" fmla="*/ 47 w 142"/>
                    <a:gd name="T13" fmla="*/ 198 h 466"/>
                    <a:gd name="T14" fmla="*/ 50 w 142"/>
                    <a:gd name="T15" fmla="*/ 199 h 466"/>
                    <a:gd name="T16" fmla="*/ 54 w 142"/>
                    <a:gd name="T17" fmla="*/ 200 h 466"/>
                    <a:gd name="T18" fmla="*/ 57 w 142"/>
                    <a:gd name="T19" fmla="*/ 201 h 466"/>
                    <a:gd name="T20" fmla="*/ 60 w 142"/>
                    <a:gd name="T21" fmla="*/ 201 h 466"/>
                    <a:gd name="T22" fmla="*/ 64 w 142"/>
                    <a:gd name="T23" fmla="*/ 203 h 466"/>
                    <a:gd name="T24" fmla="*/ 67 w 142"/>
                    <a:gd name="T25" fmla="*/ 204 h 466"/>
                    <a:gd name="T26" fmla="*/ 70 w 142"/>
                    <a:gd name="T27" fmla="*/ 206 h 466"/>
                    <a:gd name="T28" fmla="*/ 75 w 142"/>
                    <a:gd name="T29" fmla="*/ 210 h 466"/>
                    <a:gd name="T30" fmla="*/ 79 w 142"/>
                    <a:gd name="T31" fmla="*/ 216 h 466"/>
                    <a:gd name="T32" fmla="*/ 81 w 142"/>
                    <a:gd name="T33" fmla="*/ 222 h 466"/>
                    <a:gd name="T34" fmla="*/ 82 w 142"/>
                    <a:gd name="T35" fmla="*/ 226 h 466"/>
                    <a:gd name="T36" fmla="*/ 83 w 142"/>
                    <a:gd name="T37" fmla="*/ 230 h 466"/>
                    <a:gd name="T38" fmla="*/ 83 w 142"/>
                    <a:gd name="T39" fmla="*/ 233 h 466"/>
                    <a:gd name="T40" fmla="*/ 83 w 142"/>
                    <a:gd name="T41" fmla="*/ 236 h 466"/>
                    <a:gd name="T42" fmla="*/ 82 w 142"/>
                    <a:gd name="T43" fmla="*/ 240 h 466"/>
                    <a:gd name="T44" fmla="*/ 81 w 142"/>
                    <a:gd name="T45" fmla="*/ 243 h 466"/>
                    <a:gd name="T46" fmla="*/ 81 w 142"/>
                    <a:gd name="T47" fmla="*/ 246 h 466"/>
                    <a:gd name="T48" fmla="*/ 80 w 142"/>
                    <a:gd name="T49" fmla="*/ 250 h 466"/>
                    <a:gd name="T50" fmla="*/ 79 w 142"/>
                    <a:gd name="T51" fmla="*/ 255 h 466"/>
                    <a:gd name="T52" fmla="*/ 77 w 142"/>
                    <a:gd name="T53" fmla="*/ 260 h 466"/>
                    <a:gd name="T54" fmla="*/ 75 w 142"/>
                    <a:gd name="T55" fmla="*/ 264 h 466"/>
                    <a:gd name="T56" fmla="*/ 74 w 142"/>
                    <a:gd name="T57" fmla="*/ 268 h 466"/>
                    <a:gd name="T58" fmla="*/ 73 w 142"/>
                    <a:gd name="T59" fmla="*/ 270 h 466"/>
                    <a:gd name="T60" fmla="*/ 75 w 142"/>
                    <a:gd name="T61" fmla="*/ 273 h 466"/>
                    <a:gd name="T62" fmla="*/ 78 w 142"/>
                    <a:gd name="T63" fmla="*/ 276 h 466"/>
                    <a:gd name="T64" fmla="*/ 80 w 142"/>
                    <a:gd name="T65" fmla="*/ 280 h 466"/>
                    <a:gd name="T66" fmla="*/ 83 w 142"/>
                    <a:gd name="T67" fmla="*/ 283 h 466"/>
                    <a:gd name="T68" fmla="*/ 85 w 142"/>
                    <a:gd name="T69" fmla="*/ 287 h 466"/>
                    <a:gd name="T70" fmla="*/ 88 w 142"/>
                    <a:gd name="T71" fmla="*/ 292 h 466"/>
                    <a:gd name="T72" fmla="*/ 91 w 142"/>
                    <a:gd name="T73" fmla="*/ 297 h 466"/>
                    <a:gd name="T74" fmla="*/ 93 w 142"/>
                    <a:gd name="T75" fmla="*/ 303 h 466"/>
                    <a:gd name="T76" fmla="*/ 95 w 142"/>
                    <a:gd name="T77" fmla="*/ 308 h 466"/>
                    <a:gd name="T78" fmla="*/ 96 w 142"/>
                    <a:gd name="T79" fmla="*/ 315 h 466"/>
                    <a:gd name="T80" fmla="*/ 98 w 142"/>
                    <a:gd name="T81" fmla="*/ 321 h 466"/>
                    <a:gd name="T82" fmla="*/ 98 w 142"/>
                    <a:gd name="T83" fmla="*/ 328 h 466"/>
                    <a:gd name="T84" fmla="*/ 98 w 142"/>
                    <a:gd name="T85" fmla="*/ 335 h 466"/>
                    <a:gd name="T86" fmla="*/ 98 w 142"/>
                    <a:gd name="T87" fmla="*/ 342 h 466"/>
                    <a:gd name="T88" fmla="*/ 96 w 142"/>
                    <a:gd name="T89" fmla="*/ 348 h 466"/>
                    <a:gd name="T90" fmla="*/ 93 w 142"/>
                    <a:gd name="T91" fmla="*/ 356 h 466"/>
                    <a:gd name="T92" fmla="*/ 90 w 142"/>
                    <a:gd name="T93" fmla="*/ 363 h 466"/>
                    <a:gd name="T94" fmla="*/ 85 w 142"/>
                    <a:gd name="T95" fmla="*/ 370 h 466"/>
                    <a:gd name="T96" fmla="*/ 79 w 142"/>
                    <a:gd name="T97" fmla="*/ 378 h 466"/>
                    <a:gd name="T98" fmla="*/ 1 w 142"/>
                    <a:gd name="T99" fmla="*/ 460 h 466"/>
                    <a:gd name="T100" fmla="*/ 140 w 142"/>
                    <a:gd name="T101" fmla="*/ 2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
                    <a:gd name="T154" fmla="*/ 0 h 466"/>
                    <a:gd name="T155" fmla="*/ 142 w 142"/>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 h="466">
                      <a:moveTo>
                        <a:pt x="38" y="0"/>
                      </a:moveTo>
                      <a:lnTo>
                        <a:pt x="26" y="197"/>
                      </a:lnTo>
                      <a:lnTo>
                        <a:pt x="26" y="196"/>
                      </a:lnTo>
                      <a:lnTo>
                        <a:pt x="28" y="196"/>
                      </a:lnTo>
                      <a:lnTo>
                        <a:pt x="29" y="196"/>
                      </a:lnTo>
                      <a:lnTo>
                        <a:pt x="30" y="196"/>
                      </a:lnTo>
                      <a:lnTo>
                        <a:pt x="31" y="196"/>
                      </a:lnTo>
                      <a:lnTo>
                        <a:pt x="33" y="197"/>
                      </a:lnTo>
                      <a:lnTo>
                        <a:pt x="34" y="197"/>
                      </a:lnTo>
                      <a:lnTo>
                        <a:pt x="36" y="197"/>
                      </a:lnTo>
                      <a:lnTo>
                        <a:pt x="37" y="197"/>
                      </a:lnTo>
                      <a:lnTo>
                        <a:pt x="38" y="197"/>
                      </a:lnTo>
                      <a:lnTo>
                        <a:pt x="39" y="197"/>
                      </a:lnTo>
                      <a:lnTo>
                        <a:pt x="40" y="197"/>
                      </a:lnTo>
                      <a:lnTo>
                        <a:pt x="41" y="197"/>
                      </a:lnTo>
                      <a:lnTo>
                        <a:pt x="42" y="197"/>
                      </a:lnTo>
                      <a:lnTo>
                        <a:pt x="43" y="198"/>
                      </a:lnTo>
                      <a:lnTo>
                        <a:pt x="44" y="198"/>
                      </a:lnTo>
                      <a:lnTo>
                        <a:pt x="45" y="198"/>
                      </a:lnTo>
                      <a:lnTo>
                        <a:pt x="46" y="198"/>
                      </a:lnTo>
                      <a:lnTo>
                        <a:pt x="47" y="198"/>
                      </a:lnTo>
                      <a:lnTo>
                        <a:pt x="48" y="199"/>
                      </a:lnTo>
                      <a:lnTo>
                        <a:pt x="49" y="199"/>
                      </a:lnTo>
                      <a:lnTo>
                        <a:pt x="50" y="199"/>
                      </a:lnTo>
                      <a:lnTo>
                        <a:pt x="52" y="199"/>
                      </a:lnTo>
                      <a:lnTo>
                        <a:pt x="53" y="199"/>
                      </a:lnTo>
                      <a:lnTo>
                        <a:pt x="54" y="200"/>
                      </a:lnTo>
                      <a:lnTo>
                        <a:pt x="55" y="200"/>
                      </a:lnTo>
                      <a:lnTo>
                        <a:pt x="56" y="200"/>
                      </a:lnTo>
                      <a:lnTo>
                        <a:pt x="57" y="201"/>
                      </a:lnTo>
                      <a:lnTo>
                        <a:pt x="58" y="201"/>
                      </a:lnTo>
                      <a:lnTo>
                        <a:pt x="59" y="201"/>
                      </a:lnTo>
                      <a:lnTo>
                        <a:pt x="60" y="201"/>
                      </a:lnTo>
                      <a:lnTo>
                        <a:pt x="62" y="202"/>
                      </a:lnTo>
                      <a:lnTo>
                        <a:pt x="63" y="203"/>
                      </a:lnTo>
                      <a:lnTo>
                        <a:pt x="64" y="203"/>
                      </a:lnTo>
                      <a:lnTo>
                        <a:pt x="65" y="204"/>
                      </a:lnTo>
                      <a:lnTo>
                        <a:pt x="66" y="204"/>
                      </a:lnTo>
                      <a:lnTo>
                        <a:pt x="67" y="204"/>
                      </a:lnTo>
                      <a:lnTo>
                        <a:pt x="68" y="205"/>
                      </a:lnTo>
                      <a:lnTo>
                        <a:pt x="69" y="206"/>
                      </a:lnTo>
                      <a:lnTo>
                        <a:pt x="70" y="206"/>
                      </a:lnTo>
                      <a:lnTo>
                        <a:pt x="72" y="207"/>
                      </a:lnTo>
                      <a:lnTo>
                        <a:pt x="73" y="209"/>
                      </a:lnTo>
                      <a:lnTo>
                        <a:pt x="75" y="210"/>
                      </a:lnTo>
                      <a:lnTo>
                        <a:pt x="76" y="212"/>
                      </a:lnTo>
                      <a:lnTo>
                        <a:pt x="78" y="214"/>
                      </a:lnTo>
                      <a:lnTo>
                        <a:pt x="79" y="216"/>
                      </a:lnTo>
                      <a:lnTo>
                        <a:pt x="80" y="218"/>
                      </a:lnTo>
                      <a:lnTo>
                        <a:pt x="81" y="220"/>
                      </a:lnTo>
                      <a:lnTo>
                        <a:pt x="81" y="222"/>
                      </a:lnTo>
                      <a:lnTo>
                        <a:pt x="82" y="224"/>
                      </a:lnTo>
                      <a:lnTo>
                        <a:pt x="82" y="225"/>
                      </a:lnTo>
                      <a:lnTo>
                        <a:pt x="82" y="226"/>
                      </a:lnTo>
                      <a:lnTo>
                        <a:pt x="82" y="227"/>
                      </a:lnTo>
                      <a:lnTo>
                        <a:pt x="83" y="228"/>
                      </a:lnTo>
                      <a:lnTo>
                        <a:pt x="83" y="230"/>
                      </a:lnTo>
                      <a:lnTo>
                        <a:pt x="83" y="232"/>
                      </a:lnTo>
                      <a:lnTo>
                        <a:pt x="83" y="233"/>
                      </a:lnTo>
                      <a:lnTo>
                        <a:pt x="83" y="234"/>
                      </a:lnTo>
                      <a:lnTo>
                        <a:pt x="83" y="235"/>
                      </a:lnTo>
                      <a:lnTo>
                        <a:pt x="83" y="236"/>
                      </a:lnTo>
                      <a:lnTo>
                        <a:pt x="83" y="237"/>
                      </a:lnTo>
                      <a:lnTo>
                        <a:pt x="82" y="238"/>
                      </a:lnTo>
                      <a:lnTo>
                        <a:pt x="82" y="240"/>
                      </a:lnTo>
                      <a:lnTo>
                        <a:pt x="82" y="241"/>
                      </a:lnTo>
                      <a:lnTo>
                        <a:pt x="82" y="242"/>
                      </a:lnTo>
                      <a:lnTo>
                        <a:pt x="81" y="243"/>
                      </a:lnTo>
                      <a:lnTo>
                        <a:pt x="81" y="244"/>
                      </a:lnTo>
                      <a:lnTo>
                        <a:pt x="81" y="245"/>
                      </a:lnTo>
                      <a:lnTo>
                        <a:pt x="81" y="246"/>
                      </a:lnTo>
                      <a:lnTo>
                        <a:pt x="81" y="247"/>
                      </a:lnTo>
                      <a:lnTo>
                        <a:pt x="80" y="249"/>
                      </a:lnTo>
                      <a:lnTo>
                        <a:pt x="80" y="250"/>
                      </a:lnTo>
                      <a:lnTo>
                        <a:pt x="80" y="251"/>
                      </a:lnTo>
                      <a:lnTo>
                        <a:pt x="80" y="253"/>
                      </a:lnTo>
                      <a:lnTo>
                        <a:pt x="79" y="255"/>
                      </a:lnTo>
                      <a:lnTo>
                        <a:pt x="78" y="256"/>
                      </a:lnTo>
                      <a:lnTo>
                        <a:pt x="78" y="258"/>
                      </a:lnTo>
                      <a:lnTo>
                        <a:pt x="77" y="260"/>
                      </a:lnTo>
                      <a:lnTo>
                        <a:pt x="76" y="261"/>
                      </a:lnTo>
                      <a:lnTo>
                        <a:pt x="76" y="263"/>
                      </a:lnTo>
                      <a:lnTo>
                        <a:pt x="75" y="264"/>
                      </a:lnTo>
                      <a:lnTo>
                        <a:pt x="75" y="266"/>
                      </a:lnTo>
                      <a:lnTo>
                        <a:pt x="74" y="267"/>
                      </a:lnTo>
                      <a:lnTo>
                        <a:pt x="74" y="268"/>
                      </a:lnTo>
                      <a:lnTo>
                        <a:pt x="74" y="269"/>
                      </a:lnTo>
                      <a:lnTo>
                        <a:pt x="73" y="270"/>
                      </a:lnTo>
                      <a:lnTo>
                        <a:pt x="73" y="271"/>
                      </a:lnTo>
                      <a:lnTo>
                        <a:pt x="74" y="271"/>
                      </a:lnTo>
                      <a:lnTo>
                        <a:pt x="75" y="273"/>
                      </a:lnTo>
                      <a:lnTo>
                        <a:pt x="76" y="274"/>
                      </a:lnTo>
                      <a:lnTo>
                        <a:pt x="78" y="276"/>
                      </a:lnTo>
                      <a:lnTo>
                        <a:pt x="79" y="278"/>
                      </a:lnTo>
                      <a:lnTo>
                        <a:pt x="80" y="279"/>
                      </a:lnTo>
                      <a:lnTo>
                        <a:pt x="80" y="280"/>
                      </a:lnTo>
                      <a:lnTo>
                        <a:pt x="81" y="281"/>
                      </a:lnTo>
                      <a:lnTo>
                        <a:pt x="82" y="282"/>
                      </a:lnTo>
                      <a:lnTo>
                        <a:pt x="83" y="283"/>
                      </a:lnTo>
                      <a:lnTo>
                        <a:pt x="84" y="285"/>
                      </a:lnTo>
                      <a:lnTo>
                        <a:pt x="85" y="286"/>
                      </a:lnTo>
                      <a:lnTo>
                        <a:pt x="85" y="287"/>
                      </a:lnTo>
                      <a:lnTo>
                        <a:pt x="86" y="289"/>
                      </a:lnTo>
                      <a:lnTo>
                        <a:pt x="87" y="290"/>
                      </a:lnTo>
                      <a:lnTo>
                        <a:pt x="88" y="292"/>
                      </a:lnTo>
                      <a:lnTo>
                        <a:pt x="89" y="294"/>
                      </a:lnTo>
                      <a:lnTo>
                        <a:pt x="89" y="296"/>
                      </a:lnTo>
                      <a:lnTo>
                        <a:pt x="91" y="297"/>
                      </a:lnTo>
                      <a:lnTo>
                        <a:pt x="91" y="299"/>
                      </a:lnTo>
                      <a:lnTo>
                        <a:pt x="92" y="301"/>
                      </a:lnTo>
                      <a:lnTo>
                        <a:pt x="93" y="303"/>
                      </a:lnTo>
                      <a:lnTo>
                        <a:pt x="94" y="305"/>
                      </a:lnTo>
                      <a:lnTo>
                        <a:pt x="94" y="307"/>
                      </a:lnTo>
                      <a:lnTo>
                        <a:pt x="95" y="308"/>
                      </a:lnTo>
                      <a:lnTo>
                        <a:pt x="95" y="311"/>
                      </a:lnTo>
                      <a:lnTo>
                        <a:pt x="96" y="313"/>
                      </a:lnTo>
                      <a:lnTo>
                        <a:pt x="96" y="315"/>
                      </a:lnTo>
                      <a:lnTo>
                        <a:pt x="97" y="317"/>
                      </a:lnTo>
                      <a:lnTo>
                        <a:pt x="97" y="319"/>
                      </a:lnTo>
                      <a:lnTo>
                        <a:pt x="98" y="321"/>
                      </a:lnTo>
                      <a:lnTo>
                        <a:pt x="98" y="323"/>
                      </a:lnTo>
                      <a:lnTo>
                        <a:pt x="98" y="325"/>
                      </a:lnTo>
                      <a:lnTo>
                        <a:pt x="98" y="328"/>
                      </a:lnTo>
                      <a:lnTo>
                        <a:pt x="98" y="330"/>
                      </a:lnTo>
                      <a:lnTo>
                        <a:pt x="98" y="332"/>
                      </a:lnTo>
                      <a:lnTo>
                        <a:pt x="98" y="335"/>
                      </a:lnTo>
                      <a:lnTo>
                        <a:pt x="98" y="337"/>
                      </a:lnTo>
                      <a:lnTo>
                        <a:pt x="98" y="339"/>
                      </a:lnTo>
                      <a:lnTo>
                        <a:pt x="98" y="342"/>
                      </a:lnTo>
                      <a:lnTo>
                        <a:pt x="97" y="344"/>
                      </a:lnTo>
                      <a:lnTo>
                        <a:pt x="96" y="346"/>
                      </a:lnTo>
                      <a:lnTo>
                        <a:pt x="96" y="348"/>
                      </a:lnTo>
                      <a:lnTo>
                        <a:pt x="95" y="351"/>
                      </a:lnTo>
                      <a:lnTo>
                        <a:pt x="94" y="353"/>
                      </a:lnTo>
                      <a:lnTo>
                        <a:pt x="93" y="356"/>
                      </a:lnTo>
                      <a:lnTo>
                        <a:pt x="93" y="358"/>
                      </a:lnTo>
                      <a:lnTo>
                        <a:pt x="91" y="360"/>
                      </a:lnTo>
                      <a:lnTo>
                        <a:pt x="90" y="363"/>
                      </a:lnTo>
                      <a:lnTo>
                        <a:pt x="88" y="365"/>
                      </a:lnTo>
                      <a:lnTo>
                        <a:pt x="87" y="368"/>
                      </a:lnTo>
                      <a:lnTo>
                        <a:pt x="85" y="370"/>
                      </a:lnTo>
                      <a:lnTo>
                        <a:pt x="83" y="373"/>
                      </a:lnTo>
                      <a:lnTo>
                        <a:pt x="81" y="375"/>
                      </a:lnTo>
                      <a:lnTo>
                        <a:pt x="79" y="378"/>
                      </a:lnTo>
                      <a:lnTo>
                        <a:pt x="56" y="404"/>
                      </a:lnTo>
                      <a:lnTo>
                        <a:pt x="61" y="422"/>
                      </a:lnTo>
                      <a:lnTo>
                        <a:pt x="1" y="460"/>
                      </a:lnTo>
                      <a:lnTo>
                        <a:pt x="0" y="466"/>
                      </a:lnTo>
                      <a:lnTo>
                        <a:pt x="142" y="461"/>
                      </a:lnTo>
                      <a:lnTo>
                        <a:pt x="140" y="2"/>
                      </a:lnTo>
                      <a:lnTo>
                        <a:pt x="38" y="0"/>
                      </a:lnTo>
                      <a:close/>
                    </a:path>
                  </a:pathLst>
                </a:custGeom>
                <a:solidFill>
                  <a:srgbClr val="CFE8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0" name="Freeform 547"/>
                <p:cNvSpPr>
                  <a:spLocks/>
                </p:cNvSpPr>
                <p:nvPr/>
              </p:nvSpPr>
              <p:spPr bwMode="auto">
                <a:xfrm>
                  <a:off x="4460" y="2166"/>
                  <a:ext cx="26" cy="24"/>
                </a:xfrm>
                <a:custGeom>
                  <a:avLst/>
                  <a:gdLst>
                    <a:gd name="T0" fmla="*/ 0 w 26"/>
                    <a:gd name="T1" fmla="*/ 8 h 24"/>
                    <a:gd name="T2" fmla="*/ 26 w 26"/>
                    <a:gd name="T3" fmla="*/ 24 h 24"/>
                    <a:gd name="T4" fmla="*/ 22 w 26"/>
                    <a:gd name="T5" fmla="*/ 17 h 24"/>
                    <a:gd name="T6" fmla="*/ 5 w 26"/>
                    <a:gd name="T7" fmla="*/ 0 h 24"/>
                    <a:gd name="T8" fmla="*/ 0 w 26"/>
                    <a:gd name="T9" fmla="*/ 8 h 24"/>
                    <a:gd name="T10" fmla="*/ 0 w 26"/>
                    <a:gd name="T11" fmla="*/ 8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8"/>
                      </a:moveTo>
                      <a:lnTo>
                        <a:pt x="26" y="24"/>
                      </a:lnTo>
                      <a:lnTo>
                        <a:pt x="22" y="17"/>
                      </a:lnTo>
                      <a:lnTo>
                        <a:pt x="5" y="0"/>
                      </a:lnTo>
                      <a:lnTo>
                        <a:pt x="0" y="8"/>
                      </a:lnTo>
                      <a:close/>
                    </a:path>
                  </a:pathLst>
                </a:custGeom>
                <a:solidFill>
                  <a:srgbClr val="E0F7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1" name="Freeform 548"/>
                <p:cNvSpPr>
                  <a:spLocks/>
                </p:cNvSpPr>
                <p:nvPr/>
              </p:nvSpPr>
              <p:spPr bwMode="auto">
                <a:xfrm>
                  <a:off x="4500" y="2092"/>
                  <a:ext cx="65" cy="91"/>
                </a:xfrm>
                <a:custGeom>
                  <a:avLst/>
                  <a:gdLst>
                    <a:gd name="T0" fmla="*/ 26 w 65"/>
                    <a:gd name="T1" fmla="*/ 91 h 91"/>
                    <a:gd name="T2" fmla="*/ 31 w 65"/>
                    <a:gd name="T3" fmla="*/ 89 h 91"/>
                    <a:gd name="T4" fmla="*/ 36 w 65"/>
                    <a:gd name="T5" fmla="*/ 86 h 91"/>
                    <a:gd name="T6" fmla="*/ 40 w 65"/>
                    <a:gd name="T7" fmla="*/ 84 h 91"/>
                    <a:gd name="T8" fmla="*/ 44 w 65"/>
                    <a:gd name="T9" fmla="*/ 81 h 91"/>
                    <a:gd name="T10" fmla="*/ 49 w 65"/>
                    <a:gd name="T11" fmla="*/ 78 h 91"/>
                    <a:gd name="T12" fmla="*/ 53 w 65"/>
                    <a:gd name="T13" fmla="*/ 74 h 91"/>
                    <a:gd name="T14" fmla="*/ 57 w 65"/>
                    <a:gd name="T15" fmla="*/ 69 h 91"/>
                    <a:gd name="T16" fmla="*/ 61 w 65"/>
                    <a:gd name="T17" fmla="*/ 64 h 91"/>
                    <a:gd name="T18" fmla="*/ 63 w 65"/>
                    <a:gd name="T19" fmla="*/ 58 h 91"/>
                    <a:gd name="T20" fmla="*/ 64 w 65"/>
                    <a:gd name="T21" fmla="*/ 51 h 91"/>
                    <a:gd name="T22" fmla="*/ 65 w 65"/>
                    <a:gd name="T23" fmla="*/ 44 h 91"/>
                    <a:gd name="T24" fmla="*/ 64 w 65"/>
                    <a:gd name="T25" fmla="*/ 36 h 91"/>
                    <a:gd name="T26" fmla="*/ 62 w 65"/>
                    <a:gd name="T27" fmla="*/ 27 h 91"/>
                    <a:gd name="T28" fmla="*/ 58 w 65"/>
                    <a:gd name="T29" fmla="*/ 18 h 91"/>
                    <a:gd name="T30" fmla="*/ 54 w 65"/>
                    <a:gd name="T31" fmla="*/ 11 h 91"/>
                    <a:gd name="T32" fmla="*/ 49 w 65"/>
                    <a:gd name="T33" fmla="*/ 6 h 91"/>
                    <a:gd name="T34" fmla="*/ 44 w 65"/>
                    <a:gd name="T35" fmla="*/ 2 h 91"/>
                    <a:gd name="T36" fmla="*/ 39 w 65"/>
                    <a:gd name="T37" fmla="*/ 0 h 91"/>
                    <a:gd name="T38" fmla="*/ 34 w 65"/>
                    <a:gd name="T39" fmla="*/ 0 h 91"/>
                    <a:gd name="T40" fmla="*/ 28 w 65"/>
                    <a:gd name="T41" fmla="*/ 1 h 91"/>
                    <a:gd name="T42" fmla="*/ 24 w 65"/>
                    <a:gd name="T43" fmla="*/ 3 h 91"/>
                    <a:gd name="T44" fmla="*/ 19 w 65"/>
                    <a:gd name="T45" fmla="*/ 5 h 91"/>
                    <a:gd name="T46" fmla="*/ 14 w 65"/>
                    <a:gd name="T47" fmla="*/ 9 h 91"/>
                    <a:gd name="T48" fmla="*/ 10 w 65"/>
                    <a:gd name="T49" fmla="*/ 14 h 91"/>
                    <a:gd name="T50" fmla="*/ 7 w 65"/>
                    <a:gd name="T51" fmla="*/ 19 h 91"/>
                    <a:gd name="T52" fmla="*/ 4 w 65"/>
                    <a:gd name="T53" fmla="*/ 25 h 91"/>
                    <a:gd name="T54" fmla="*/ 2 w 65"/>
                    <a:gd name="T55" fmla="*/ 30 h 91"/>
                    <a:gd name="T56" fmla="*/ 0 w 65"/>
                    <a:gd name="T57" fmla="*/ 36 h 91"/>
                    <a:gd name="T58" fmla="*/ 0 w 65"/>
                    <a:gd name="T59" fmla="*/ 43 h 91"/>
                    <a:gd name="T60" fmla="*/ 0 w 65"/>
                    <a:gd name="T61" fmla="*/ 48 h 91"/>
                    <a:gd name="T62" fmla="*/ 1 w 65"/>
                    <a:gd name="T63" fmla="*/ 53 h 91"/>
                    <a:gd name="T64" fmla="*/ 4 w 65"/>
                    <a:gd name="T65" fmla="*/ 60 h 91"/>
                    <a:gd name="T66" fmla="*/ 8 w 65"/>
                    <a:gd name="T67" fmla="*/ 66 h 91"/>
                    <a:gd name="T68" fmla="*/ 14 w 65"/>
                    <a:gd name="T69" fmla="*/ 69 h 91"/>
                    <a:gd name="T70" fmla="*/ 20 w 65"/>
                    <a:gd name="T71" fmla="*/ 70 h 91"/>
                    <a:gd name="T72" fmla="*/ 26 w 65"/>
                    <a:gd name="T73" fmla="*/ 69 h 91"/>
                    <a:gd name="T74" fmla="*/ 31 w 65"/>
                    <a:gd name="T75" fmla="*/ 67 h 91"/>
                    <a:gd name="T76" fmla="*/ 36 w 65"/>
                    <a:gd name="T77" fmla="*/ 64 h 91"/>
                    <a:gd name="T78" fmla="*/ 40 w 65"/>
                    <a:gd name="T79" fmla="*/ 59 h 91"/>
                    <a:gd name="T80" fmla="*/ 42 w 65"/>
                    <a:gd name="T81" fmla="*/ 54 h 91"/>
                    <a:gd name="T82" fmla="*/ 44 w 65"/>
                    <a:gd name="T83" fmla="*/ 48 h 91"/>
                    <a:gd name="T84" fmla="*/ 45 w 65"/>
                    <a:gd name="T85" fmla="*/ 43 h 91"/>
                    <a:gd name="T86" fmla="*/ 45 w 65"/>
                    <a:gd name="T87" fmla="*/ 37 h 91"/>
                    <a:gd name="T88" fmla="*/ 44 w 65"/>
                    <a:gd name="T89" fmla="*/ 31 h 91"/>
                    <a:gd name="T90" fmla="*/ 42 w 65"/>
                    <a:gd name="T91" fmla="*/ 25 h 91"/>
                    <a:gd name="T92" fmla="*/ 38 w 65"/>
                    <a:gd name="T93" fmla="*/ 21 h 91"/>
                    <a:gd name="T94" fmla="*/ 33 w 65"/>
                    <a:gd name="T95" fmla="*/ 18 h 91"/>
                    <a:gd name="T96" fmla="*/ 28 w 65"/>
                    <a:gd name="T97" fmla="*/ 17 h 91"/>
                    <a:gd name="T98" fmla="*/ 25 w 65"/>
                    <a:gd name="T99" fmla="*/ 19 h 91"/>
                    <a:gd name="T100" fmla="*/ 20 w 65"/>
                    <a:gd name="T101" fmla="*/ 25 h 91"/>
                    <a:gd name="T102" fmla="*/ 16 w 65"/>
                    <a:gd name="T103" fmla="*/ 32 h 91"/>
                    <a:gd name="T104" fmla="*/ 36 w 65"/>
                    <a:gd name="T105" fmla="*/ 31 h 91"/>
                    <a:gd name="T106" fmla="*/ 43 w 65"/>
                    <a:gd name="T107" fmla="*/ 10 h 91"/>
                    <a:gd name="T108" fmla="*/ 25 w 65"/>
                    <a:gd name="T109" fmla="*/ 91 h 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
                    <a:gd name="T166" fmla="*/ 0 h 91"/>
                    <a:gd name="T167" fmla="*/ 65 w 65"/>
                    <a:gd name="T168" fmla="*/ 91 h 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 h="91">
                      <a:moveTo>
                        <a:pt x="25" y="91"/>
                      </a:moveTo>
                      <a:lnTo>
                        <a:pt x="25" y="91"/>
                      </a:lnTo>
                      <a:lnTo>
                        <a:pt x="26" y="91"/>
                      </a:lnTo>
                      <a:lnTo>
                        <a:pt x="27" y="90"/>
                      </a:lnTo>
                      <a:lnTo>
                        <a:pt x="28" y="90"/>
                      </a:lnTo>
                      <a:lnTo>
                        <a:pt x="30" y="89"/>
                      </a:lnTo>
                      <a:lnTo>
                        <a:pt x="31" y="89"/>
                      </a:lnTo>
                      <a:lnTo>
                        <a:pt x="33" y="88"/>
                      </a:lnTo>
                      <a:lnTo>
                        <a:pt x="34" y="87"/>
                      </a:lnTo>
                      <a:lnTo>
                        <a:pt x="35" y="87"/>
                      </a:lnTo>
                      <a:lnTo>
                        <a:pt x="36" y="86"/>
                      </a:lnTo>
                      <a:lnTo>
                        <a:pt x="37" y="86"/>
                      </a:lnTo>
                      <a:lnTo>
                        <a:pt x="38" y="85"/>
                      </a:lnTo>
                      <a:lnTo>
                        <a:pt x="40" y="85"/>
                      </a:lnTo>
                      <a:lnTo>
                        <a:pt x="40" y="84"/>
                      </a:lnTo>
                      <a:lnTo>
                        <a:pt x="41" y="83"/>
                      </a:lnTo>
                      <a:lnTo>
                        <a:pt x="43" y="83"/>
                      </a:lnTo>
                      <a:lnTo>
                        <a:pt x="44" y="82"/>
                      </a:lnTo>
                      <a:lnTo>
                        <a:pt x="44" y="81"/>
                      </a:lnTo>
                      <a:lnTo>
                        <a:pt x="46" y="80"/>
                      </a:lnTo>
                      <a:lnTo>
                        <a:pt x="47" y="80"/>
                      </a:lnTo>
                      <a:lnTo>
                        <a:pt x="48" y="79"/>
                      </a:lnTo>
                      <a:lnTo>
                        <a:pt x="49" y="78"/>
                      </a:lnTo>
                      <a:lnTo>
                        <a:pt x="50" y="77"/>
                      </a:lnTo>
                      <a:lnTo>
                        <a:pt x="51" y="76"/>
                      </a:lnTo>
                      <a:lnTo>
                        <a:pt x="52" y="75"/>
                      </a:lnTo>
                      <a:lnTo>
                        <a:pt x="53" y="74"/>
                      </a:lnTo>
                      <a:lnTo>
                        <a:pt x="54" y="73"/>
                      </a:lnTo>
                      <a:lnTo>
                        <a:pt x="55" y="72"/>
                      </a:lnTo>
                      <a:lnTo>
                        <a:pt x="56" y="71"/>
                      </a:lnTo>
                      <a:lnTo>
                        <a:pt x="57" y="69"/>
                      </a:lnTo>
                      <a:lnTo>
                        <a:pt x="58" y="68"/>
                      </a:lnTo>
                      <a:lnTo>
                        <a:pt x="59" y="67"/>
                      </a:lnTo>
                      <a:lnTo>
                        <a:pt x="60" y="66"/>
                      </a:lnTo>
                      <a:lnTo>
                        <a:pt x="61" y="64"/>
                      </a:lnTo>
                      <a:lnTo>
                        <a:pt x="61" y="63"/>
                      </a:lnTo>
                      <a:lnTo>
                        <a:pt x="62" y="61"/>
                      </a:lnTo>
                      <a:lnTo>
                        <a:pt x="62" y="60"/>
                      </a:lnTo>
                      <a:lnTo>
                        <a:pt x="63" y="58"/>
                      </a:lnTo>
                      <a:lnTo>
                        <a:pt x="64" y="57"/>
                      </a:lnTo>
                      <a:lnTo>
                        <a:pt x="64" y="55"/>
                      </a:lnTo>
                      <a:lnTo>
                        <a:pt x="64" y="53"/>
                      </a:lnTo>
                      <a:lnTo>
                        <a:pt x="64" y="51"/>
                      </a:lnTo>
                      <a:lnTo>
                        <a:pt x="65" y="50"/>
                      </a:lnTo>
                      <a:lnTo>
                        <a:pt x="65" y="48"/>
                      </a:lnTo>
                      <a:lnTo>
                        <a:pt x="65" y="46"/>
                      </a:lnTo>
                      <a:lnTo>
                        <a:pt x="65" y="44"/>
                      </a:lnTo>
                      <a:lnTo>
                        <a:pt x="65" y="43"/>
                      </a:lnTo>
                      <a:lnTo>
                        <a:pt x="65" y="40"/>
                      </a:lnTo>
                      <a:lnTo>
                        <a:pt x="65" y="38"/>
                      </a:lnTo>
                      <a:lnTo>
                        <a:pt x="64" y="36"/>
                      </a:lnTo>
                      <a:lnTo>
                        <a:pt x="64" y="34"/>
                      </a:lnTo>
                      <a:lnTo>
                        <a:pt x="63" y="32"/>
                      </a:lnTo>
                      <a:lnTo>
                        <a:pt x="63" y="30"/>
                      </a:lnTo>
                      <a:lnTo>
                        <a:pt x="62" y="27"/>
                      </a:lnTo>
                      <a:lnTo>
                        <a:pt x="61" y="25"/>
                      </a:lnTo>
                      <a:lnTo>
                        <a:pt x="60" y="23"/>
                      </a:lnTo>
                      <a:lnTo>
                        <a:pt x="59" y="20"/>
                      </a:lnTo>
                      <a:lnTo>
                        <a:pt x="58" y="18"/>
                      </a:lnTo>
                      <a:lnTo>
                        <a:pt x="57" y="17"/>
                      </a:lnTo>
                      <a:lnTo>
                        <a:pt x="56" y="14"/>
                      </a:lnTo>
                      <a:lnTo>
                        <a:pt x="55" y="13"/>
                      </a:lnTo>
                      <a:lnTo>
                        <a:pt x="54" y="11"/>
                      </a:lnTo>
                      <a:lnTo>
                        <a:pt x="53" y="10"/>
                      </a:lnTo>
                      <a:lnTo>
                        <a:pt x="51" y="8"/>
                      </a:lnTo>
                      <a:lnTo>
                        <a:pt x="50" y="7"/>
                      </a:lnTo>
                      <a:lnTo>
                        <a:pt x="49" y="6"/>
                      </a:lnTo>
                      <a:lnTo>
                        <a:pt x="48" y="5"/>
                      </a:lnTo>
                      <a:lnTo>
                        <a:pt x="46" y="4"/>
                      </a:lnTo>
                      <a:lnTo>
                        <a:pt x="45" y="3"/>
                      </a:lnTo>
                      <a:lnTo>
                        <a:pt x="44" y="2"/>
                      </a:lnTo>
                      <a:lnTo>
                        <a:pt x="43" y="2"/>
                      </a:lnTo>
                      <a:lnTo>
                        <a:pt x="41" y="2"/>
                      </a:lnTo>
                      <a:lnTo>
                        <a:pt x="40" y="1"/>
                      </a:lnTo>
                      <a:lnTo>
                        <a:pt x="39" y="0"/>
                      </a:lnTo>
                      <a:lnTo>
                        <a:pt x="38" y="0"/>
                      </a:lnTo>
                      <a:lnTo>
                        <a:pt x="36" y="0"/>
                      </a:lnTo>
                      <a:lnTo>
                        <a:pt x="35" y="0"/>
                      </a:lnTo>
                      <a:lnTo>
                        <a:pt x="34" y="0"/>
                      </a:lnTo>
                      <a:lnTo>
                        <a:pt x="33" y="0"/>
                      </a:lnTo>
                      <a:lnTo>
                        <a:pt x="31" y="0"/>
                      </a:lnTo>
                      <a:lnTo>
                        <a:pt x="30" y="0"/>
                      </a:lnTo>
                      <a:lnTo>
                        <a:pt x="28" y="1"/>
                      </a:lnTo>
                      <a:lnTo>
                        <a:pt x="27" y="1"/>
                      </a:lnTo>
                      <a:lnTo>
                        <a:pt x="26" y="2"/>
                      </a:lnTo>
                      <a:lnTo>
                        <a:pt x="25" y="2"/>
                      </a:lnTo>
                      <a:lnTo>
                        <a:pt x="24" y="3"/>
                      </a:lnTo>
                      <a:lnTo>
                        <a:pt x="23" y="4"/>
                      </a:lnTo>
                      <a:lnTo>
                        <a:pt x="21" y="4"/>
                      </a:lnTo>
                      <a:lnTo>
                        <a:pt x="20" y="5"/>
                      </a:lnTo>
                      <a:lnTo>
                        <a:pt x="19" y="5"/>
                      </a:lnTo>
                      <a:lnTo>
                        <a:pt x="18" y="7"/>
                      </a:lnTo>
                      <a:lnTo>
                        <a:pt x="17" y="7"/>
                      </a:lnTo>
                      <a:lnTo>
                        <a:pt x="15" y="8"/>
                      </a:lnTo>
                      <a:lnTo>
                        <a:pt x="14" y="9"/>
                      </a:lnTo>
                      <a:lnTo>
                        <a:pt x="13" y="11"/>
                      </a:lnTo>
                      <a:lnTo>
                        <a:pt x="12" y="11"/>
                      </a:lnTo>
                      <a:lnTo>
                        <a:pt x="11" y="13"/>
                      </a:lnTo>
                      <a:lnTo>
                        <a:pt x="10" y="14"/>
                      </a:lnTo>
                      <a:lnTo>
                        <a:pt x="9" y="15"/>
                      </a:lnTo>
                      <a:lnTo>
                        <a:pt x="8" y="17"/>
                      </a:lnTo>
                      <a:lnTo>
                        <a:pt x="8" y="18"/>
                      </a:lnTo>
                      <a:lnTo>
                        <a:pt x="7" y="19"/>
                      </a:lnTo>
                      <a:lnTo>
                        <a:pt x="6" y="20"/>
                      </a:lnTo>
                      <a:lnTo>
                        <a:pt x="5" y="22"/>
                      </a:lnTo>
                      <a:lnTo>
                        <a:pt x="5" y="23"/>
                      </a:lnTo>
                      <a:lnTo>
                        <a:pt x="4" y="25"/>
                      </a:lnTo>
                      <a:lnTo>
                        <a:pt x="3" y="26"/>
                      </a:lnTo>
                      <a:lnTo>
                        <a:pt x="3" y="27"/>
                      </a:lnTo>
                      <a:lnTo>
                        <a:pt x="2" y="29"/>
                      </a:lnTo>
                      <a:lnTo>
                        <a:pt x="2" y="30"/>
                      </a:lnTo>
                      <a:lnTo>
                        <a:pt x="1" y="32"/>
                      </a:lnTo>
                      <a:lnTo>
                        <a:pt x="1" y="33"/>
                      </a:lnTo>
                      <a:lnTo>
                        <a:pt x="0" y="35"/>
                      </a:lnTo>
                      <a:lnTo>
                        <a:pt x="0" y="36"/>
                      </a:lnTo>
                      <a:lnTo>
                        <a:pt x="0" y="38"/>
                      </a:lnTo>
                      <a:lnTo>
                        <a:pt x="0" y="39"/>
                      </a:lnTo>
                      <a:lnTo>
                        <a:pt x="0" y="41"/>
                      </a:lnTo>
                      <a:lnTo>
                        <a:pt x="0" y="43"/>
                      </a:lnTo>
                      <a:lnTo>
                        <a:pt x="0" y="44"/>
                      </a:lnTo>
                      <a:lnTo>
                        <a:pt x="0" y="46"/>
                      </a:lnTo>
                      <a:lnTo>
                        <a:pt x="0" y="47"/>
                      </a:lnTo>
                      <a:lnTo>
                        <a:pt x="0" y="48"/>
                      </a:lnTo>
                      <a:lnTo>
                        <a:pt x="0" y="49"/>
                      </a:lnTo>
                      <a:lnTo>
                        <a:pt x="0" y="50"/>
                      </a:lnTo>
                      <a:lnTo>
                        <a:pt x="1" y="51"/>
                      </a:lnTo>
                      <a:lnTo>
                        <a:pt x="1" y="53"/>
                      </a:lnTo>
                      <a:lnTo>
                        <a:pt x="2" y="54"/>
                      </a:lnTo>
                      <a:lnTo>
                        <a:pt x="2" y="56"/>
                      </a:lnTo>
                      <a:lnTo>
                        <a:pt x="3" y="58"/>
                      </a:lnTo>
                      <a:lnTo>
                        <a:pt x="4" y="60"/>
                      </a:lnTo>
                      <a:lnTo>
                        <a:pt x="5" y="62"/>
                      </a:lnTo>
                      <a:lnTo>
                        <a:pt x="6" y="63"/>
                      </a:lnTo>
                      <a:lnTo>
                        <a:pt x="7" y="64"/>
                      </a:lnTo>
                      <a:lnTo>
                        <a:pt x="8" y="66"/>
                      </a:lnTo>
                      <a:lnTo>
                        <a:pt x="10" y="67"/>
                      </a:lnTo>
                      <a:lnTo>
                        <a:pt x="11" y="68"/>
                      </a:lnTo>
                      <a:lnTo>
                        <a:pt x="12" y="69"/>
                      </a:lnTo>
                      <a:lnTo>
                        <a:pt x="14" y="69"/>
                      </a:lnTo>
                      <a:lnTo>
                        <a:pt x="15" y="70"/>
                      </a:lnTo>
                      <a:lnTo>
                        <a:pt x="17" y="70"/>
                      </a:lnTo>
                      <a:lnTo>
                        <a:pt x="18" y="70"/>
                      </a:lnTo>
                      <a:lnTo>
                        <a:pt x="20" y="70"/>
                      </a:lnTo>
                      <a:lnTo>
                        <a:pt x="22" y="70"/>
                      </a:lnTo>
                      <a:lnTo>
                        <a:pt x="23" y="70"/>
                      </a:lnTo>
                      <a:lnTo>
                        <a:pt x="24" y="70"/>
                      </a:lnTo>
                      <a:lnTo>
                        <a:pt x="26" y="69"/>
                      </a:lnTo>
                      <a:lnTo>
                        <a:pt x="28" y="69"/>
                      </a:lnTo>
                      <a:lnTo>
                        <a:pt x="29" y="69"/>
                      </a:lnTo>
                      <a:lnTo>
                        <a:pt x="30" y="68"/>
                      </a:lnTo>
                      <a:lnTo>
                        <a:pt x="31" y="67"/>
                      </a:lnTo>
                      <a:lnTo>
                        <a:pt x="33" y="67"/>
                      </a:lnTo>
                      <a:lnTo>
                        <a:pt x="34" y="66"/>
                      </a:lnTo>
                      <a:lnTo>
                        <a:pt x="35" y="65"/>
                      </a:lnTo>
                      <a:lnTo>
                        <a:pt x="36" y="64"/>
                      </a:lnTo>
                      <a:lnTo>
                        <a:pt x="37" y="63"/>
                      </a:lnTo>
                      <a:lnTo>
                        <a:pt x="38" y="62"/>
                      </a:lnTo>
                      <a:lnTo>
                        <a:pt x="39" y="60"/>
                      </a:lnTo>
                      <a:lnTo>
                        <a:pt x="40" y="59"/>
                      </a:lnTo>
                      <a:lnTo>
                        <a:pt x="40" y="58"/>
                      </a:lnTo>
                      <a:lnTo>
                        <a:pt x="41" y="57"/>
                      </a:lnTo>
                      <a:lnTo>
                        <a:pt x="42" y="55"/>
                      </a:lnTo>
                      <a:lnTo>
                        <a:pt x="42" y="54"/>
                      </a:lnTo>
                      <a:lnTo>
                        <a:pt x="43" y="53"/>
                      </a:lnTo>
                      <a:lnTo>
                        <a:pt x="43" y="51"/>
                      </a:lnTo>
                      <a:lnTo>
                        <a:pt x="44" y="50"/>
                      </a:lnTo>
                      <a:lnTo>
                        <a:pt x="44" y="48"/>
                      </a:lnTo>
                      <a:lnTo>
                        <a:pt x="44" y="47"/>
                      </a:lnTo>
                      <a:lnTo>
                        <a:pt x="45" y="46"/>
                      </a:lnTo>
                      <a:lnTo>
                        <a:pt x="45" y="44"/>
                      </a:lnTo>
                      <a:lnTo>
                        <a:pt x="45" y="43"/>
                      </a:lnTo>
                      <a:lnTo>
                        <a:pt x="46" y="41"/>
                      </a:lnTo>
                      <a:lnTo>
                        <a:pt x="46" y="40"/>
                      </a:lnTo>
                      <a:lnTo>
                        <a:pt x="46" y="38"/>
                      </a:lnTo>
                      <a:lnTo>
                        <a:pt x="45" y="37"/>
                      </a:lnTo>
                      <a:lnTo>
                        <a:pt x="45" y="35"/>
                      </a:lnTo>
                      <a:lnTo>
                        <a:pt x="45" y="34"/>
                      </a:lnTo>
                      <a:lnTo>
                        <a:pt x="44" y="32"/>
                      </a:lnTo>
                      <a:lnTo>
                        <a:pt x="44" y="31"/>
                      </a:lnTo>
                      <a:lnTo>
                        <a:pt x="44" y="30"/>
                      </a:lnTo>
                      <a:lnTo>
                        <a:pt x="43" y="28"/>
                      </a:lnTo>
                      <a:lnTo>
                        <a:pt x="42" y="27"/>
                      </a:lnTo>
                      <a:lnTo>
                        <a:pt x="42" y="25"/>
                      </a:lnTo>
                      <a:lnTo>
                        <a:pt x="41" y="25"/>
                      </a:lnTo>
                      <a:lnTo>
                        <a:pt x="40" y="23"/>
                      </a:lnTo>
                      <a:lnTo>
                        <a:pt x="39" y="22"/>
                      </a:lnTo>
                      <a:lnTo>
                        <a:pt x="38" y="21"/>
                      </a:lnTo>
                      <a:lnTo>
                        <a:pt x="37" y="20"/>
                      </a:lnTo>
                      <a:lnTo>
                        <a:pt x="35" y="19"/>
                      </a:lnTo>
                      <a:lnTo>
                        <a:pt x="34" y="18"/>
                      </a:lnTo>
                      <a:lnTo>
                        <a:pt x="33" y="18"/>
                      </a:lnTo>
                      <a:lnTo>
                        <a:pt x="32" y="18"/>
                      </a:lnTo>
                      <a:lnTo>
                        <a:pt x="31" y="17"/>
                      </a:lnTo>
                      <a:lnTo>
                        <a:pt x="30" y="17"/>
                      </a:lnTo>
                      <a:lnTo>
                        <a:pt x="28" y="17"/>
                      </a:lnTo>
                      <a:lnTo>
                        <a:pt x="28" y="18"/>
                      </a:lnTo>
                      <a:lnTo>
                        <a:pt x="26" y="18"/>
                      </a:lnTo>
                      <a:lnTo>
                        <a:pt x="26" y="19"/>
                      </a:lnTo>
                      <a:lnTo>
                        <a:pt x="25" y="19"/>
                      </a:lnTo>
                      <a:lnTo>
                        <a:pt x="24" y="20"/>
                      </a:lnTo>
                      <a:lnTo>
                        <a:pt x="22" y="22"/>
                      </a:lnTo>
                      <a:lnTo>
                        <a:pt x="21" y="23"/>
                      </a:lnTo>
                      <a:lnTo>
                        <a:pt x="20" y="25"/>
                      </a:lnTo>
                      <a:lnTo>
                        <a:pt x="18" y="27"/>
                      </a:lnTo>
                      <a:lnTo>
                        <a:pt x="18" y="29"/>
                      </a:lnTo>
                      <a:lnTo>
                        <a:pt x="17" y="31"/>
                      </a:lnTo>
                      <a:lnTo>
                        <a:pt x="16" y="32"/>
                      </a:lnTo>
                      <a:lnTo>
                        <a:pt x="16" y="34"/>
                      </a:lnTo>
                      <a:lnTo>
                        <a:pt x="16" y="35"/>
                      </a:lnTo>
                      <a:lnTo>
                        <a:pt x="36" y="31"/>
                      </a:lnTo>
                      <a:lnTo>
                        <a:pt x="36" y="56"/>
                      </a:lnTo>
                      <a:lnTo>
                        <a:pt x="9" y="56"/>
                      </a:lnTo>
                      <a:lnTo>
                        <a:pt x="14" y="17"/>
                      </a:lnTo>
                      <a:lnTo>
                        <a:pt x="43" y="10"/>
                      </a:lnTo>
                      <a:lnTo>
                        <a:pt x="52" y="64"/>
                      </a:lnTo>
                      <a:lnTo>
                        <a:pt x="23" y="81"/>
                      </a:lnTo>
                      <a:lnTo>
                        <a:pt x="25" y="9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2" name="Freeform 549"/>
                <p:cNvSpPr>
                  <a:spLocks/>
                </p:cNvSpPr>
                <p:nvPr/>
              </p:nvSpPr>
              <p:spPr bwMode="auto">
                <a:xfrm>
                  <a:off x="4857" y="2094"/>
                  <a:ext cx="25" cy="20"/>
                </a:xfrm>
                <a:custGeom>
                  <a:avLst/>
                  <a:gdLst>
                    <a:gd name="T0" fmla="*/ 1 w 25"/>
                    <a:gd name="T1" fmla="*/ 20 h 20"/>
                    <a:gd name="T2" fmla="*/ 25 w 25"/>
                    <a:gd name="T3" fmla="*/ 9 h 20"/>
                    <a:gd name="T4" fmla="*/ 20 w 25"/>
                    <a:gd name="T5" fmla="*/ 0 h 20"/>
                    <a:gd name="T6" fmla="*/ 0 w 25"/>
                    <a:gd name="T7" fmla="*/ 17 h 20"/>
                    <a:gd name="T8" fmla="*/ 1 w 25"/>
                    <a:gd name="T9" fmla="*/ 20 h 20"/>
                    <a:gd name="T10" fmla="*/ 1 w 25"/>
                    <a:gd name="T11" fmla="*/ 20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1" y="20"/>
                      </a:moveTo>
                      <a:lnTo>
                        <a:pt x="25" y="9"/>
                      </a:lnTo>
                      <a:lnTo>
                        <a:pt x="20" y="0"/>
                      </a:lnTo>
                      <a:lnTo>
                        <a:pt x="0" y="17"/>
                      </a:lnTo>
                      <a:lnTo>
                        <a:pt x="1" y="20"/>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3" name="Freeform 550"/>
                <p:cNvSpPr>
                  <a:spLocks/>
                </p:cNvSpPr>
                <p:nvPr/>
              </p:nvSpPr>
              <p:spPr bwMode="auto">
                <a:xfrm>
                  <a:off x="4867" y="2431"/>
                  <a:ext cx="42" cy="52"/>
                </a:xfrm>
                <a:custGeom>
                  <a:avLst/>
                  <a:gdLst>
                    <a:gd name="T0" fmla="*/ 17 w 42"/>
                    <a:gd name="T1" fmla="*/ 51 h 52"/>
                    <a:gd name="T2" fmla="*/ 20 w 42"/>
                    <a:gd name="T3" fmla="*/ 50 h 52"/>
                    <a:gd name="T4" fmla="*/ 23 w 42"/>
                    <a:gd name="T5" fmla="*/ 49 h 52"/>
                    <a:gd name="T6" fmla="*/ 28 w 42"/>
                    <a:gd name="T7" fmla="*/ 47 h 52"/>
                    <a:gd name="T8" fmla="*/ 32 w 42"/>
                    <a:gd name="T9" fmla="*/ 44 h 52"/>
                    <a:gd name="T10" fmla="*/ 36 w 42"/>
                    <a:gd name="T11" fmla="*/ 40 h 52"/>
                    <a:gd name="T12" fmla="*/ 39 w 42"/>
                    <a:gd name="T13" fmla="*/ 36 h 52"/>
                    <a:gd name="T14" fmla="*/ 41 w 42"/>
                    <a:gd name="T15" fmla="*/ 30 h 52"/>
                    <a:gd name="T16" fmla="*/ 42 w 42"/>
                    <a:gd name="T17" fmla="*/ 24 h 52"/>
                    <a:gd name="T18" fmla="*/ 41 w 42"/>
                    <a:gd name="T19" fmla="*/ 21 h 52"/>
                    <a:gd name="T20" fmla="*/ 40 w 42"/>
                    <a:gd name="T21" fmla="*/ 17 h 52"/>
                    <a:gd name="T22" fmla="*/ 38 w 42"/>
                    <a:gd name="T23" fmla="*/ 13 h 52"/>
                    <a:gd name="T24" fmla="*/ 36 w 42"/>
                    <a:gd name="T25" fmla="*/ 10 h 52"/>
                    <a:gd name="T26" fmla="*/ 32 w 42"/>
                    <a:gd name="T27" fmla="*/ 4 h 52"/>
                    <a:gd name="T28" fmla="*/ 27 w 42"/>
                    <a:gd name="T29" fmla="*/ 1 h 52"/>
                    <a:gd name="T30" fmla="*/ 22 w 42"/>
                    <a:gd name="T31" fmla="*/ 0 h 52"/>
                    <a:gd name="T32" fmla="*/ 17 w 42"/>
                    <a:gd name="T33" fmla="*/ 1 h 52"/>
                    <a:gd name="T34" fmla="*/ 13 w 42"/>
                    <a:gd name="T35" fmla="*/ 3 h 52"/>
                    <a:gd name="T36" fmla="*/ 8 w 42"/>
                    <a:gd name="T37" fmla="*/ 6 h 52"/>
                    <a:gd name="T38" fmla="*/ 5 w 42"/>
                    <a:gd name="T39" fmla="*/ 10 h 52"/>
                    <a:gd name="T40" fmla="*/ 2 w 42"/>
                    <a:gd name="T41" fmla="*/ 15 h 52"/>
                    <a:gd name="T42" fmla="*/ 0 w 42"/>
                    <a:gd name="T43" fmla="*/ 20 h 52"/>
                    <a:gd name="T44" fmla="*/ 0 w 42"/>
                    <a:gd name="T45" fmla="*/ 25 h 52"/>
                    <a:gd name="T46" fmla="*/ 0 w 42"/>
                    <a:gd name="T47" fmla="*/ 30 h 52"/>
                    <a:gd name="T48" fmla="*/ 2 w 42"/>
                    <a:gd name="T49" fmla="*/ 33 h 52"/>
                    <a:gd name="T50" fmla="*/ 4 w 42"/>
                    <a:gd name="T51" fmla="*/ 37 h 52"/>
                    <a:gd name="T52" fmla="*/ 8 w 42"/>
                    <a:gd name="T53" fmla="*/ 39 h 52"/>
                    <a:gd name="T54" fmla="*/ 11 w 42"/>
                    <a:gd name="T55" fmla="*/ 40 h 52"/>
                    <a:gd name="T56" fmla="*/ 13 w 42"/>
                    <a:gd name="T57" fmla="*/ 40 h 52"/>
                    <a:gd name="T58" fmla="*/ 16 w 42"/>
                    <a:gd name="T59" fmla="*/ 40 h 52"/>
                    <a:gd name="T60" fmla="*/ 21 w 42"/>
                    <a:gd name="T61" fmla="*/ 38 h 52"/>
                    <a:gd name="T62" fmla="*/ 24 w 42"/>
                    <a:gd name="T63" fmla="*/ 35 h 52"/>
                    <a:gd name="T64" fmla="*/ 27 w 42"/>
                    <a:gd name="T65" fmla="*/ 30 h 52"/>
                    <a:gd name="T66" fmla="*/ 29 w 42"/>
                    <a:gd name="T67" fmla="*/ 25 h 52"/>
                    <a:gd name="T68" fmla="*/ 29 w 42"/>
                    <a:gd name="T69" fmla="*/ 20 h 52"/>
                    <a:gd name="T70" fmla="*/ 27 w 42"/>
                    <a:gd name="T71" fmla="*/ 16 h 52"/>
                    <a:gd name="T72" fmla="*/ 23 w 42"/>
                    <a:gd name="T73" fmla="*/ 12 h 52"/>
                    <a:gd name="T74" fmla="*/ 19 w 42"/>
                    <a:gd name="T75" fmla="*/ 10 h 52"/>
                    <a:gd name="T76" fmla="*/ 15 w 42"/>
                    <a:gd name="T77" fmla="*/ 12 h 52"/>
                    <a:gd name="T78" fmla="*/ 12 w 42"/>
                    <a:gd name="T79" fmla="*/ 15 h 52"/>
                    <a:gd name="T80" fmla="*/ 11 w 42"/>
                    <a:gd name="T81" fmla="*/ 18 h 52"/>
                    <a:gd name="T82" fmla="*/ 23 w 42"/>
                    <a:gd name="T83" fmla="*/ 18 h 52"/>
                    <a:gd name="T84" fmla="*/ 8 w 42"/>
                    <a:gd name="T85" fmla="*/ 10 h 52"/>
                    <a:gd name="T86" fmla="*/ 15 w 42"/>
                    <a:gd name="T87" fmla="*/ 46 h 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
                    <a:gd name="T133" fmla="*/ 0 h 52"/>
                    <a:gd name="T134" fmla="*/ 42 w 42"/>
                    <a:gd name="T135" fmla="*/ 52 h 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 h="52">
                      <a:moveTo>
                        <a:pt x="16" y="52"/>
                      </a:moveTo>
                      <a:lnTo>
                        <a:pt x="16" y="52"/>
                      </a:lnTo>
                      <a:lnTo>
                        <a:pt x="17" y="51"/>
                      </a:lnTo>
                      <a:lnTo>
                        <a:pt x="18" y="51"/>
                      </a:lnTo>
                      <a:lnTo>
                        <a:pt x="19" y="51"/>
                      </a:lnTo>
                      <a:lnTo>
                        <a:pt x="20" y="50"/>
                      </a:lnTo>
                      <a:lnTo>
                        <a:pt x="21" y="50"/>
                      </a:lnTo>
                      <a:lnTo>
                        <a:pt x="22" y="50"/>
                      </a:lnTo>
                      <a:lnTo>
                        <a:pt x="23" y="49"/>
                      </a:lnTo>
                      <a:lnTo>
                        <a:pt x="25" y="48"/>
                      </a:lnTo>
                      <a:lnTo>
                        <a:pt x="26" y="47"/>
                      </a:lnTo>
                      <a:lnTo>
                        <a:pt x="28" y="47"/>
                      </a:lnTo>
                      <a:lnTo>
                        <a:pt x="29" y="46"/>
                      </a:lnTo>
                      <a:lnTo>
                        <a:pt x="31" y="45"/>
                      </a:lnTo>
                      <a:lnTo>
                        <a:pt x="32" y="44"/>
                      </a:lnTo>
                      <a:lnTo>
                        <a:pt x="33" y="43"/>
                      </a:lnTo>
                      <a:lnTo>
                        <a:pt x="34" y="42"/>
                      </a:lnTo>
                      <a:lnTo>
                        <a:pt x="36" y="40"/>
                      </a:lnTo>
                      <a:lnTo>
                        <a:pt x="37" y="39"/>
                      </a:lnTo>
                      <a:lnTo>
                        <a:pt x="38" y="37"/>
                      </a:lnTo>
                      <a:lnTo>
                        <a:pt x="39" y="36"/>
                      </a:lnTo>
                      <a:lnTo>
                        <a:pt x="40" y="34"/>
                      </a:lnTo>
                      <a:lnTo>
                        <a:pt x="41" y="33"/>
                      </a:lnTo>
                      <a:lnTo>
                        <a:pt x="41" y="30"/>
                      </a:lnTo>
                      <a:lnTo>
                        <a:pt x="41" y="28"/>
                      </a:lnTo>
                      <a:lnTo>
                        <a:pt x="41" y="26"/>
                      </a:lnTo>
                      <a:lnTo>
                        <a:pt x="42" y="24"/>
                      </a:lnTo>
                      <a:lnTo>
                        <a:pt x="41" y="23"/>
                      </a:lnTo>
                      <a:lnTo>
                        <a:pt x="41" y="22"/>
                      </a:lnTo>
                      <a:lnTo>
                        <a:pt x="41" y="21"/>
                      </a:lnTo>
                      <a:lnTo>
                        <a:pt x="41" y="20"/>
                      </a:lnTo>
                      <a:lnTo>
                        <a:pt x="40" y="18"/>
                      </a:lnTo>
                      <a:lnTo>
                        <a:pt x="40" y="17"/>
                      </a:lnTo>
                      <a:lnTo>
                        <a:pt x="39" y="16"/>
                      </a:lnTo>
                      <a:lnTo>
                        <a:pt x="39" y="15"/>
                      </a:lnTo>
                      <a:lnTo>
                        <a:pt x="38" y="13"/>
                      </a:lnTo>
                      <a:lnTo>
                        <a:pt x="37" y="12"/>
                      </a:lnTo>
                      <a:lnTo>
                        <a:pt x="37" y="11"/>
                      </a:lnTo>
                      <a:lnTo>
                        <a:pt x="36" y="10"/>
                      </a:lnTo>
                      <a:lnTo>
                        <a:pt x="35" y="7"/>
                      </a:lnTo>
                      <a:lnTo>
                        <a:pt x="33" y="6"/>
                      </a:lnTo>
                      <a:lnTo>
                        <a:pt x="32" y="4"/>
                      </a:lnTo>
                      <a:lnTo>
                        <a:pt x="30" y="3"/>
                      </a:lnTo>
                      <a:lnTo>
                        <a:pt x="29" y="2"/>
                      </a:lnTo>
                      <a:lnTo>
                        <a:pt x="27" y="1"/>
                      </a:lnTo>
                      <a:lnTo>
                        <a:pt x="25" y="1"/>
                      </a:lnTo>
                      <a:lnTo>
                        <a:pt x="24" y="0"/>
                      </a:lnTo>
                      <a:lnTo>
                        <a:pt x="22" y="0"/>
                      </a:lnTo>
                      <a:lnTo>
                        <a:pt x="21" y="0"/>
                      </a:lnTo>
                      <a:lnTo>
                        <a:pt x="19" y="0"/>
                      </a:lnTo>
                      <a:lnTo>
                        <a:pt x="17" y="1"/>
                      </a:lnTo>
                      <a:lnTo>
                        <a:pt x="16" y="1"/>
                      </a:lnTo>
                      <a:lnTo>
                        <a:pt x="14" y="2"/>
                      </a:lnTo>
                      <a:lnTo>
                        <a:pt x="13" y="3"/>
                      </a:lnTo>
                      <a:lnTo>
                        <a:pt x="11" y="4"/>
                      </a:lnTo>
                      <a:lnTo>
                        <a:pt x="10" y="5"/>
                      </a:lnTo>
                      <a:lnTo>
                        <a:pt x="8" y="6"/>
                      </a:lnTo>
                      <a:lnTo>
                        <a:pt x="7" y="7"/>
                      </a:lnTo>
                      <a:lnTo>
                        <a:pt x="6" y="9"/>
                      </a:lnTo>
                      <a:lnTo>
                        <a:pt x="5" y="10"/>
                      </a:lnTo>
                      <a:lnTo>
                        <a:pt x="4" y="12"/>
                      </a:lnTo>
                      <a:lnTo>
                        <a:pt x="3" y="13"/>
                      </a:lnTo>
                      <a:lnTo>
                        <a:pt x="2" y="15"/>
                      </a:lnTo>
                      <a:lnTo>
                        <a:pt x="1" y="16"/>
                      </a:lnTo>
                      <a:lnTo>
                        <a:pt x="1" y="18"/>
                      </a:lnTo>
                      <a:lnTo>
                        <a:pt x="0" y="20"/>
                      </a:lnTo>
                      <a:lnTo>
                        <a:pt x="0" y="22"/>
                      </a:lnTo>
                      <a:lnTo>
                        <a:pt x="0" y="24"/>
                      </a:lnTo>
                      <a:lnTo>
                        <a:pt x="0" y="25"/>
                      </a:lnTo>
                      <a:lnTo>
                        <a:pt x="0" y="27"/>
                      </a:lnTo>
                      <a:lnTo>
                        <a:pt x="0" y="28"/>
                      </a:lnTo>
                      <a:lnTo>
                        <a:pt x="0" y="30"/>
                      </a:lnTo>
                      <a:lnTo>
                        <a:pt x="1" y="31"/>
                      </a:lnTo>
                      <a:lnTo>
                        <a:pt x="1" y="32"/>
                      </a:lnTo>
                      <a:lnTo>
                        <a:pt x="2" y="33"/>
                      </a:lnTo>
                      <a:lnTo>
                        <a:pt x="2" y="34"/>
                      </a:lnTo>
                      <a:lnTo>
                        <a:pt x="3" y="35"/>
                      </a:lnTo>
                      <a:lnTo>
                        <a:pt x="4" y="37"/>
                      </a:lnTo>
                      <a:lnTo>
                        <a:pt x="6" y="38"/>
                      </a:lnTo>
                      <a:lnTo>
                        <a:pt x="7" y="39"/>
                      </a:lnTo>
                      <a:lnTo>
                        <a:pt x="8" y="39"/>
                      </a:lnTo>
                      <a:lnTo>
                        <a:pt x="9" y="39"/>
                      </a:lnTo>
                      <a:lnTo>
                        <a:pt x="10" y="40"/>
                      </a:lnTo>
                      <a:lnTo>
                        <a:pt x="11" y="40"/>
                      </a:lnTo>
                      <a:lnTo>
                        <a:pt x="13" y="40"/>
                      </a:lnTo>
                      <a:lnTo>
                        <a:pt x="15" y="40"/>
                      </a:lnTo>
                      <a:lnTo>
                        <a:pt x="16" y="40"/>
                      </a:lnTo>
                      <a:lnTo>
                        <a:pt x="17" y="40"/>
                      </a:lnTo>
                      <a:lnTo>
                        <a:pt x="19" y="39"/>
                      </a:lnTo>
                      <a:lnTo>
                        <a:pt x="21" y="38"/>
                      </a:lnTo>
                      <a:lnTo>
                        <a:pt x="22" y="37"/>
                      </a:lnTo>
                      <a:lnTo>
                        <a:pt x="24" y="36"/>
                      </a:lnTo>
                      <a:lnTo>
                        <a:pt x="24" y="35"/>
                      </a:lnTo>
                      <a:lnTo>
                        <a:pt x="26" y="33"/>
                      </a:lnTo>
                      <a:lnTo>
                        <a:pt x="26" y="32"/>
                      </a:lnTo>
                      <a:lnTo>
                        <a:pt x="27" y="30"/>
                      </a:lnTo>
                      <a:lnTo>
                        <a:pt x="28" y="28"/>
                      </a:lnTo>
                      <a:lnTo>
                        <a:pt x="28" y="27"/>
                      </a:lnTo>
                      <a:lnTo>
                        <a:pt x="29" y="25"/>
                      </a:lnTo>
                      <a:lnTo>
                        <a:pt x="29" y="24"/>
                      </a:lnTo>
                      <a:lnTo>
                        <a:pt x="29" y="22"/>
                      </a:lnTo>
                      <a:lnTo>
                        <a:pt x="29" y="20"/>
                      </a:lnTo>
                      <a:lnTo>
                        <a:pt x="28" y="19"/>
                      </a:lnTo>
                      <a:lnTo>
                        <a:pt x="28" y="17"/>
                      </a:lnTo>
                      <a:lnTo>
                        <a:pt x="27" y="16"/>
                      </a:lnTo>
                      <a:lnTo>
                        <a:pt x="26" y="14"/>
                      </a:lnTo>
                      <a:lnTo>
                        <a:pt x="25" y="13"/>
                      </a:lnTo>
                      <a:lnTo>
                        <a:pt x="23" y="12"/>
                      </a:lnTo>
                      <a:lnTo>
                        <a:pt x="21" y="11"/>
                      </a:lnTo>
                      <a:lnTo>
                        <a:pt x="20" y="10"/>
                      </a:lnTo>
                      <a:lnTo>
                        <a:pt x="19" y="10"/>
                      </a:lnTo>
                      <a:lnTo>
                        <a:pt x="18" y="10"/>
                      </a:lnTo>
                      <a:lnTo>
                        <a:pt x="16" y="11"/>
                      </a:lnTo>
                      <a:lnTo>
                        <a:pt x="15" y="12"/>
                      </a:lnTo>
                      <a:lnTo>
                        <a:pt x="14" y="13"/>
                      </a:lnTo>
                      <a:lnTo>
                        <a:pt x="13" y="13"/>
                      </a:lnTo>
                      <a:lnTo>
                        <a:pt x="12" y="15"/>
                      </a:lnTo>
                      <a:lnTo>
                        <a:pt x="12" y="16"/>
                      </a:lnTo>
                      <a:lnTo>
                        <a:pt x="11" y="16"/>
                      </a:lnTo>
                      <a:lnTo>
                        <a:pt x="11" y="18"/>
                      </a:lnTo>
                      <a:lnTo>
                        <a:pt x="10" y="19"/>
                      </a:lnTo>
                      <a:lnTo>
                        <a:pt x="10" y="20"/>
                      </a:lnTo>
                      <a:lnTo>
                        <a:pt x="23" y="18"/>
                      </a:lnTo>
                      <a:lnTo>
                        <a:pt x="23" y="33"/>
                      </a:lnTo>
                      <a:lnTo>
                        <a:pt x="5" y="32"/>
                      </a:lnTo>
                      <a:lnTo>
                        <a:pt x="8" y="10"/>
                      </a:lnTo>
                      <a:lnTo>
                        <a:pt x="27" y="6"/>
                      </a:lnTo>
                      <a:lnTo>
                        <a:pt x="33" y="36"/>
                      </a:lnTo>
                      <a:lnTo>
                        <a:pt x="15" y="46"/>
                      </a:lnTo>
                      <a:lnTo>
                        <a:pt x="16" y="52"/>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4" name="Freeform 551"/>
                <p:cNvSpPr>
                  <a:spLocks/>
                </p:cNvSpPr>
                <p:nvPr/>
              </p:nvSpPr>
              <p:spPr bwMode="auto">
                <a:xfrm>
                  <a:off x="4449" y="2097"/>
                  <a:ext cx="25" cy="29"/>
                </a:xfrm>
                <a:custGeom>
                  <a:avLst/>
                  <a:gdLst>
                    <a:gd name="T0" fmla="*/ 24 w 25"/>
                    <a:gd name="T1" fmla="*/ 29 h 29"/>
                    <a:gd name="T2" fmla="*/ 0 w 25"/>
                    <a:gd name="T3" fmla="*/ 8 h 29"/>
                    <a:gd name="T4" fmla="*/ 7 w 25"/>
                    <a:gd name="T5" fmla="*/ 0 h 29"/>
                    <a:gd name="T6" fmla="*/ 25 w 25"/>
                    <a:gd name="T7" fmla="*/ 26 h 29"/>
                    <a:gd name="T8" fmla="*/ 24 w 25"/>
                    <a:gd name="T9" fmla="*/ 29 h 29"/>
                    <a:gd name="T10" fmla="*/ 24 w 25"/>
                    <a:gd name="T11" fmla="*/ 29 h 29"/>
                    <a:gd name="T12" fmla="*/ 0 60000 65536"/>
                    <a:gd name="T13" fmla="*/ 0 60000 65536"/>
                    <a:gd name="T14" fmla="*/ 0 60000 65536"/>
                    <a:gd name="T15" fmla="*/ 0 60000 65536"/>
                    <a:gd name="T16" fmla="*/ 0 60000 65536"/>
                    <a:gd name="T17" fmla="*/ 0 60000 65536"/>
                    <a:gd name="T18" fmla="*/ 0 w 25"/>
                    <a:gd name="T19" fmla="*/ 0 h 29"/>
                    <a:gd name="T20" fmla="*/ 25 w 2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5" h="29">
                      <a:moveTo>
                        <a:pt x="24" y="29"/>
                      </a:moveTo>
                      <a:lnTo>
                        <a:pt x="0" y="8"/>
                      </a:lnTo>
                      <a:lnTo>
                        <a:pt x="7" y="0"/>
                      </a:lnTo>
                      <a:lnTo>
                        <a:pt x="25" y="26"/>
                      </a:lnTo>
                      <a:lnTo>
                        <a:pt x="24" y="2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5" name="Freeform 552"/>
                <p:cNvSpPr>
                  <a:spLocks/>
                </p:cNvSpPr>
                <p:nvPr/>
              </p:nvSpPr>
              <p:spPr bwMode="auto">
                <a:xfrm>
                  <a:off x="4443" y="2461"/>
                  <a:ext cx="28" cy="28"/>
                </a:xfrm>
                <a:custGeom>
                  <a:avLst/>
                  <a:gdLst>
                    <a:gd name="T0" fmla="*/ 25 w 28"/>
                    <a:gd name="T1" fmla="*/ 0 h 28"/>
                    <a:gd name="T2" fmla="*/ 0 w 28"/>
                    <a:gd name="T3" fmla="*/ 20 h 28"/>
                    <a:gd name="T4" fmla="*/ 8 w 28"/>
                    <a:gd name="T5" fmla="*/ 28 h 28"/>
                    <a:gd name="T6" fmla="*/ 28 w 28"/>
                    <a:gd name="T7" fmla="*/ 2 h 28"/>
                    <a:gd name="T8" fmla="*/ 25 w 28"/>
                    <a:gd name="T9" fmla="*/ 0 h 28"/>
                    <a:gd name="T10" fmla="*/ 25 w 28"/>
                    <a:gd name="T11" fmla="*/ 0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5" y="0"/>
                      </a:moveTo>
                      <a:lnTo>
                        <a:pt x="0" y="20"/>
                      </a:lnTo>
                      <a:lnTo>
                        <a:pt x="8" y="28"/>
                      </a:lnTo>
                      <a:lnTo>
                        <a:pt x="28" y="2"/>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6" name="Freeform 553"/>
                <p:cNvSpPr>
                  <a:spLocks/>
                </p:cNvSpPr>
                <p:nvPr/>
              </p:nvSpPr>
              <p:spPr bwMode="auto">
                <a:xfrm>
                  <a:off x="4618" y="2103"/>
                  <a:ext cx="12" cy="29"/>
                </a:xfrm>
                <a:custGeom>
                  <a:avLst/>
                  <a:gdLst>
                    <a:gd name="T0" fmla="*/ 1 w 12"/>
                    <a:gd name="T1" fmla="*/ 29 h 29"/>
                    <a:gd name="T2" fmla="*/ 12 w 12"/>
                    <a:gd name="T3" fmla="*/ 6 h 29"/>
                    <a:gd name="T4" fmla="*/ 6 w 12"/>
                    <a:gd name="T5" fmla="*/ 0 h 29"/>
                    <a:gd name="T6" fmla="*/ 0 w 12"/>
                    <a:gd name="T7" fmla="*/ 26 h 29"/>
                    <a:gd name="T8" fmla="*/ 1 w 12"/>
                    <a:gd name="T9" fmla="*/ 29 h 29"/>
                    <a:gd name="T10" fmla="*/ 1 w 12"/>
                    <a:gd name="T11" fmla="*/ 29 h 29"/>
                    <a:gd name="T12" fmla="*/ 0 60000 65536"/>
                    <a:gd name="T13" fmla="*/ 0 60000 65536"/>
                    <a:gd name="T14" fmla="*/ 0 60000 65536"/>
                    <a:gd name="T15" fmla="*/ 0 60000 65536"/>
                    <a:gd name="T16" fmla="*/ 0 60000 65536"/>
                    <a:gd name="T17" fmla="*/ 0 60000 65536"/>
                    <a:gd name="T18" fmla="*/ 0 w 12"/>
                    <a:gd name="T19" fmla="*/ 0 h 29"/>
                    <a:gd name="T20" fmla="*/ 12 w 1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2" h="29">
                      <a:moveTo>
                        <a:pt x="1" y="29"/>
                      </a:moveTo>
                      <a:lnTo>
                        <a:pt x="12" y="6"/>
                      </a:lnTo>
                      <a:lnTo>
                        <a:pt x="6" y="0"/>
                      </a:lnTo>
                      <a:lnTo>
                        <a:pt x="0" y="26"/>
                      </a:lnTo>
                      <a:lnTo>
                        <a:pt x="1" y="29"/>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7" name="Freeform 554"/>
                <p:cNvSpPr>
                  <a:spLocks/>
                </p:cNvSpPr>
                <p:nvPr/>
              </p:nvSpPr>
              <p:spPr bwMode="auto">
                <a:xfrm>
                  <a:off x="4873" y="2284"/>
                  <a:ext cx="28" cy="27"/>
                </a:xfrm>
                <a:custGeom>
                  <a:avLst/>
                  <a:gdLst>
                    <a:gd name="T0" fmla="*/ 4 w 28"/>
                    <a:gd name="T1" fmla="*/ 0 h 27"/>
                    <a:gd name="T2" fmla="*/ 28 w 28"/>
                    <a:gd name="T3" fmla="*/ 20 h 27"/>
                    <a:gd name="T4" fmla="*/ 20 w 28"/>
                    <a:gd name="T5" fmla="*/ 27 h 27"/>
                    <a:gd name="T6" fmla="*/ 0 w 28"/>
                    <a:gd name="T7" fmla="*/ 2 h 27"/>
                    <a:gd name="T8" fmla="*/ 4 w 28"/>
                    <a:gd name="T9" fmla="*/ 0 h 27"/>
                    <a:gd name="T10" fmla="*/ 4 w 28"/>
                    <a:gd name="T11" fmla="*/ 0 h 27"/>
                    <a:gd name="T12" fmla="*/ 0 60000 65536"/>
                    <a:gd name="T13" fmla="*/ 0 60000 65536"/>
                    <a:gd name="T14" fmla="*/ 0 60000 65536"/>
                    <a:gd name="T15" fmla="*/ 0 60000 65536"/>
                    <a:gd name="T16" fmla="*/ 0 60000 65536"/>
                    <a:gd name="T17" fmla="*/ 0 60000 65536"/>
                    <a:gd name="T18" fmla="*/ 0 w 28"/>
                    <a:gd name="T19" fmla="*/ 0 h 27"/>
                    <a:gd name="T20" fmla="*/ 28 w 2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8" h="27">
                      <a:moveTo>
                        <a:pt x="4" y="0"/>
                      </a:moveTo>
                      <a:lnTo>
                        <a:pt x="28" y="20"/>
                      </a:lnTo>
                      <a:lnTo>
                        <a:pt x="20" y="27"/>
                      </a:lnTo>
                      <a:lnTo>
                        <a:pt x="0" y="2"/>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8" name="Freeform 555"/>
                <p:cNvSpPr>
                  <a:spLocks/>
                </p:cNvSpPr>
                <p:nvPr/>
              </p:nvSpPr>
              <p:spPr bwMode="auto">
                <a:xfrm>
                  <a:off x="4447" y="2244"/>
                  <a:ext cx="28" cy="10"/>
                </a:xfrm>
                <a:custGeom>
                  <a:avLst/>
                  <a:gdLst>
                    <a:gd name="T0" fmla="*/ 5 w 28"/>
                    <a:gd name="T1" fmla="*/ 0 h 10"/>
                    <a:gd name="T2" fmla="*/ 28 w 28"/>
                    <a:gd name="T3" fmla="*/ 2 h 10"/>
                    <a:gd name="T4" fmla="*/ 22 w 28"/>
                    <a:gd name="T5" fmla="*/ 8 h 10"/>
                    <a:gd name="T6" fmla="*/ 0 w 28"/>
                    <a:gd name="T7" fmla="*/ 10 h 10"/>
                    <a:gd name="T8" fmla="*/ 5 w 28"/>
                    <a:gd name="T9" fmla="*/ 0 h 10"/>
                    <a:gd name="T10" fmla="*/ 5 w 28"/>
                    <a:gd name="T11" fmla="*/ 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5" y="0"/>
                      </a:moveTo>
                      <a:lnTo>
                        <a:pt x="28" y="2"/>
                      </a:lnTo>
                      <a:lnTo>
                        <a:pt x="22" y="8"/>
                      </a:lnTo>
                      <a:lnTo>
                        <a:pt x="0" y="10"/>
                      </a:lnTo>
                      <a:lnTo>
                        <a:pt x="5"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49" name="Freeform 556"/>
                <p:cNvSpPr>
                  <a:spLocks/>
                </p:cNvSpPr>
                <p:nvPr/>
              </p:nvSpPr>
              <p:spPr bwMode="auto">
                <a:xfrm>
                  <a:off x="4837" y="2154"/>
                  <a:ext cx="60" cy="77"/>
                </a:xfrm>
                <a:custGeom>
                  <a:avLst/>
                  <a:gdLst>
                    <a:gd name="T0" fmla="*/ 24 w 60"/>
                    <a:gd name="T1" fmla="*/ 77 h 77"/>
                    <a:gd name="T2" fmla="*/ 29 w 60"/>
                    <a:gd name="T3" fmla="*/ 75 h 77"/>
                    <a:gd name="T4" fmla="*/ 35 w 60"/>
                    <a:gd name="T5" fmla="*/ 72 h 77"/>
                    <a:gd name="T6" fmla="*/ 39 w 60"/>
                    <a:gd name="T7" fmla="*/ 70 h 77"/>
                    <a:gd name="T8" fmla="*/ 43 w 60"/>
                    <a:gd name="T9" fmla="*/ 68 h 77"/>
                    <a:gd name="T10" fmla="*/ 48 w 60"/>
                    <a:gd name="T11" fmla="*/ 64 h 77"/>
                    <a:gd name="T12" fmla="*/ 54 w 60"/>
                    <a:gd name="T13" fmla="*/ 57 h 77"/>
                    <a:gd name="T14" fmla="*/ 57 w 60"/>
                    <a:gd name="T15" fmla="*/ 52 h 77"/>
                    <a:gd name="T16" fmla="*/ 59 w 60"/>
                    <a:gd name="T17" fmla="*/ 47 h 77"/>
                    <a:gd name="T18" fmla="*/ 60 w 60"/>
                    <a:gd name="T19" fmla="*/ 41 h 77"/>
                    <a:gd name="T20" fmla="*/ 59 w 60"/>
                    <a:gd name="T21" fmla="*/ 35 h 77"/>
                    <a:gd name="T22" fmla="*/ 58 w 60"/>
                    <a:gd name="T23" fmla="*/ 27 h 77"/>
                    <a:gd name="T24" fmla="*/ 55 w 60"/>
                    <a:gd name="T25" fmla="*/ 20 h 77"/>
                    <a:gd name="T26" fmla="*/ 51 w 60"/>
                    <a:gd name="T27" fmla="*/ 13 h 77"/>
                    <a:gd name="T28" fmla="*/ 47 w 60"/>
                    <a:gd name="T29" fmla="*/ 7 h 77"/>
                    <a:gd name="T30" fmla="*/ 43 w 60"/>
                    <a:gd name="T31" fmla="*/ 4 h 77"/>
                    <a:gd name="T32" fmla="*/ 38 w 60"/>
                    <a:gd name="T33" fmla="*/ 1 h 77"/>
                    <a:gd name="T34" fmla="*/ 33 w 60"/>
                    <a:gd name="T35" fmla="*/ 0 h 77"/>
                    <a:gd name="T36" fmla="*/ 29 w 60"/>
                    <a:gd name="T37" fmla="*/ 0 h 77"/>
                    <a:gd name="T38" fmla="*/ 24 w 60"/>
                    <a:gd name="T39" fmla="*/ 1 h 77"/>
                    <a:gd name="T40" fmla="*/ 20 w 60"/>
                    <a:gd name="T41" fmla="*/ 4 h 77"/>
                    <a:gd name="T42" fmla="*/ 15 w 60"/>
                    <a:gd name="T43" fmla="*/ 7 h 77"/>
                    <a:gd name="T44" fmla="*/ 11 w 60"/>
                    <a:gd name="T45" fmla="*/ 10 h 77"/>
                    <a:gd name="T46" fmla="*/ 8 w 60"/>
                    <a:gd name="T47" fmla="*/ 14 h 77"/>
                    <a:gd name="T48" fmla="*/ 5 w 60"/>
                    <a:gd name="T49" fmla="*/ 18 h 77"/>
                    <a:gd name="T50" fmla="*/ 3 w 60"/>
                    <a:gd name="T51" fmla="*/ 23 h 77"/>
                    <a:gd name="T52" fmla="*/ 1 w 60"/>
                    <a:gd name="T53" fmla="*/ 28 h 77"/>
                    <a:gd name="T54" fmla="*/ 0 w 60"/>
                    <a:gd name="T55" fmla="*/ 33 h 77"/>
                    <a:gd name="T56" fmla="*/ 0 w 60"/>
                    <a:gd name="T57" fmla="*/ 39 h 77"/>
                    <a:gd name="T58" fmla="*/ 1 w 60"/>
                    <a:gd name="T59" fmla="*/ 44 h 77"/>
                    <a:gd name="T60" fmla="*/ 4 w 60"/>
                    <a:gd name="T61" fmla="*/ 51 h 77"/>
                    <a:gd name="T62" fmla="*/ 8 w 60"/>
                    <a:gd name="T63" fmla="*/ 56 h 77"/>
                    <a:gd name="T64" fmla="*/ 13 w 60"/>
                    <a:gd name="T65" fmla="*/ 59 h 77"/>
                    <a:gd name="T66" fmla="*/ 19 w 60"/>
                    <a:gd name="T67" fmla="*/ 59 h 77"/>
                    <a:gd name="T68" fmla="*/ 24 w 60"/>
                    <a:gd name="T69" fmla="*/ 59 h 77"/>
                    <a:gd name="T70" fmla="*/ 29 w 60"/>
                    <a:gd name="T71" fmla="*/ 57 h 77"/>
                    <a:gd name="T72" fmla="*/ 33 w 60"/>
                    <a:gd name="T73" fmla="*/ 55 h 77"/>
                    <a:gd name="T74" fmla="*/ 36 w 60"/>
                    <a:gd name="T75" fmla="*/ 50 h 77"/>
                    <a:gd name="T76" fmla="*/ 39 w 60"/>
                    <a:gd name="T77" fmla="*/ 46 h 77"/>
                    <a:gd name="T78" fmla="*/ 41 w 60"/>
                    <a:gd name="T79" fmla="*/ 41 h 77"/>
                    <a:gd name="T80" fmla="*/ 42 w 60"/>
                    <a:gd name="T81" fmla="*/ 36 h 77"/>
                    <a:gd name="T82" fmla="*/ 41 w 60"/>
                    <a:gd name="T83" fmla="*/ 31 h 77"/>
                    <a:gd name="T84" fmla="*/ 41 w 60"/>
                    <a:gd name="T85" fmla="*/ 27 h 77"/>
                    <a:gd name="T86" fmla="*/ 38 w 60"/>
                    <a:gd name="T87" fmla="*/ 22 h 77"/>
                    <a:gd name="T88" fmla="*/ 35 w 60"/>
                    <a:gd name="T89" fmla="*/ 18 h 77"/>
                    <a:gd name="T90" fmla="*/ 30 w 60"/>
                    <a:gd name="T91" fmla="*/ 15 h 77"/>
                    <a:gd name="T92" fmla="*/ 26 w 60"/>
                    <a:gd name="T93" fmla="*/ 15 h 77"/>
                    <a:gd name="T94" fmla="*/ 20 w 60"/>
                    <a:gd name="T95" fmla="*/ 18 h 77"/>
                    <a:gd name="T96" fmla="*/ 16 w 60"/>
                    <a:gd name="T97" fmla="*/ 25 h 77"/>
                    <a:gd name="T98" fmla="*/ 15 w 60"/>
                    <a:gd name="T99" fmla="*/ 30 h 77"/>
                    <a:gd name="T100" fmla="*/ 9 w 60"/>
                    <a:gd name="T101" fmla="*/ 47 h 77"/>
                    <a:gd name="T102" fmla="*/ 22 w 60"/>
                    <a:gd name="T103" fmla="*/ 69 h 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7"/>
                    <a:gd name="T158" fmla="*/ 60 w 60"/>
                    <a:gd name="T159" fmla="*/ 77 h 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7">
                      <a:moveTo>
                        <a:pt x="23" y="77"/>
                      </a:moveTo>
                      <a:lnTo>
                        <a:pt x="23" y="77"/>
                      </a:lnTo>
                      <a:lnTo>
                        <a:pt x="24" y="77"/>
                      </a:lnTo>
                      <a:lnTo>
                        <a:pt x="25" y="76"/>
                      </a:lnTo>
                      <a:lnTo>
                        <a:pt x="26" y="76"/>
                      </a:lnTo>
                      <a:lnTo>
                        <a:pt x="27" y="76"/>
                      </a:lnTo>
                      <a:lnTo>
                        <a:pt x="29" y="75"/>
                      </a:lnTo>
                      <a:lnTo>
                        <a:pt x="31" y="75"/>
                      </a:lnTo>
                      <a:lnTo>
                        <a:pt x="32" y="74"/>
                      </a:lnTo>
                      <a:lnTo>
                        <a:pt x="34" y="73"/>
                      </a:lnTo>
                      <a:lnTo>
                        <a:pt x="35" y="72"/>
                      </a:lnTo>
                      <a:lnTo>
                        <a:pt x="36" y="72"/>
                      </a:lnTo>
                      <a:lnTo>
                        <a:pt x="37" y="71"/>
                      </a:lnTo>
                      <a:lnTo>
                        <a:pt x="38" y="71"/>
                      </a:lnTo>
                      <a:lnTo>
                        <a:pt x="39" y="70"/>
                      </a:lnTo>
                      <a:lnTo>
                        <a:pt x="40" y="70"/>
                      </a:lnTo>
                      <a:lnTo>
                        <a:pt x="41" y="69"/>
                      </a:lnTo>
                      <a:lnTo>
                        <a:pt x="42" y="69"/>
                      </a:lnTo>
                      <a:lnTo>
                        <a:pt x="43" y="68"/>
                      </a:lnTo>
                      <a:lnTo>
                        <a:pt x="44" y="67"/>
                      </a:lnTo>
                      <a:lnTo>
                        <a:pt x="45" y="66"/>
                      </a:lnTo>
                      <a:lnTo>
                        <a:pt x="46" y="66"/>
                      </a:lnTo>
                      <a:lnTo>
                        <a:pt x="48" y="64"/>
                      </a:lnTo>
                      <a:lnTo>
                        <a:pt x="50" y="62"/>
                      </a:lnTo>
                      <a:lnTo>
                        <a:pt x="52" y="60"/>
                      </a:lnTo>
                      <a:lnTo>
                        <a:pt x="53" y="58"/>
                      </a:lnTo>
                      <a:lnTo>
                        <a:pt x="54" y="57"/>
                      </a:lnTo>
                      <a:lnTo>
                        <a:pt x="55" y="56"/>
                      </a:lnTo>
                      <a:lnTo>
                        <a:pt x="56" y="55"/>
                      </a:lnTo>
                      <a:lnTo>
                        <a:pt x="56" y="54"/>
                      </a:lnTo>
                      <a:lnTo>
                        <a:pt x="57" y="52"/>
                      </a:lnTo>
                      <a:lnTo>
                        <a:pt x="57" y="51"/>
                      </a:lnTo>
                      <a:lnTo>
                        <a:pt x="58" y="50"/>
                      </a:lnTo>
                      <a:lnTo>
                        <a:pt x="59" y="49"/>
                      </a:lnTo>
                      <a:lnTo>
                        <a:pt x="59" y="47"/>
                      </a:lnTo>
                      <a:lnTo>
                        <a:pt x="59" y="46"/>
                      </a:lnTo>
                      <a:lnTo>
                        <a:pt x="59" y="44"/>
                      </a:lnTo>
                      <a:lnTo>
                        <a:pt x="60" y="43"/>
                      </a:lnTo>
                      <a:lnTo>
                        <a:pt x="60" y="41"/>
                      </a:lnTo>
                      <a:lnTo>
                        <a:pt x="60" y="39"/>
                      </a:lnTo>
                      <a:lnTo>
                        <a:pt x="60" y="38"/>
                      </a:lnTo>
                      <a:lnTo>
                        <a:pt x="60" y="36"/>
                      </a:lnTo>
                      <a:lnTo>
                        <a:pt x="59" y="35"/>
                      </a:lnTo>
                      <a:lnTo>
                        <a:pt x="59" y="33"/>
                      </a:lnTo>
                      <a:lnTo>
                        <a:pt x="59" y="31"/>
                      </a:lnTo>
                      <a:lnTo>
                        <a:pt x="59" y="29"/>
                      </a:lnTo>
                      <a:lnTo>
                        <a:pt x="58" y="27"/>
                      </a:lnTo>
                      <a:lnTo>
                        <a:pt x="58" y="25"/>
                      </a:lnTo>
                      <a:lnTo>
                        <a:pt x="57" y="24"/>
                      </a:lnTo>
                      <a:lnTo>
                        <a:pt x="56" y="22"/>
                      </a:lnTo>
                      <a:lnTo>
                        <a:pt x="55" y="20"/>
                      </a:lnTo>
                      <a:lnTo>
                        <a:pt x="54" y="18"/>
                      </a:lnTo>
                      <a:lnTo>
                        <a:pt x="53" y="16"/>
                      </a:lnTo>
                      <a:lnTo>
                        <a:pt x="53" y="14"/>
                      </a:lnTo>
                      <a:lnTo>
                        <a:pt x="51" y="13"/>
                      </a:lnTo>
                      <a:lnTo>
                        <a:pt x="50" y="11"/>
                      </a:lnTo>
                      <a:lnTo>
                        <a:pt x="49" y="10"/>
                      </a:lnTo>
                      <a:lnTo>
                        <a:pt x="48" y="9"/>
                      </a:lnTo>
                      <a:lnTo>
                        <a:pt x="47" y="7"/>
                      </a:lnTo>
                      <a:lnTo>
                        <a:pt x="46" y="6"/>
                      </a:lnTo>
                      <a:lnTo>
                        <a:pt x="45" y="5"/>
                      </a:lnTo>
                      <a:lnTo>
                        <a:pt x="44" y="4"/>
                      </a:lnTo>
                      <a:lnTo>
                        <a:pt x="43" y="4"/>
                      </a:lnTo>
                      <a:lnTo>
                        <a:pt x="41" y="3"/>
                      </a:lnTo>
                      <a:lnTo>
                        <a:pt x="41" y="2"/>
                      </a:lnTo>
                      <a:lnTo>
                        <a:pt x="40" y="2"/>
                      </a:lnTo>
                      <a:lnTo>
                        <a:pt x="38" y="1"/>
                      </a:lnTo>
                      <a:lnTo>
                        <a:pt x="37" y="1"/>
                      </a:lnTo>
                      <a:lnTo>
                        <a:pt x="36" y="1"/>
                      </a:lnTo>
                      <a:lnTo>
                        <a:pt x="35" y="1"/>
                      </a:lnTo>
                      <a:lnTo>
                        <a:pt x="33" y="0"/>
                      </a:lnTo>
                      <a:lnTo>
                        <a:pt x="32" y="0"/>
                      </a:lnTo>
                      <a:lnTo>
                        <a:pt x="31" y="0"/>
                      </a:lnTo>
                      <a:lnTo>
                        <a:pt x="30" y="0"/>
                      </a:lnTo>
                      <a:lnTo>
                        <a:pt x="29" y="0"/>
                      </a:lnTo>
                      <a:lnTo>
                        <a:pt x="27" y="1"/>
                      </a:lnTo>
                      <a:lnTo>
                        <a:pt x="26" y="1"/>
                      </a:lnTo>
                      <a:lnTo>
                        <a:pt x="25" y="1"/>
                      </a:lnTo>
                      <a:lnTo>
                        <a:pt x="24" y="1"/>
                      </a:lnTo>
                      <a:lnTo>
                        <a:pt x="23" y="2"/>
                      </a:lnTo>
                      <a:lnTo>
                        <a:pt x="22" y="3"/>
                      </a:lnTo>
                      <a:lnTo>
                        <a:pt x="21" y="3"/>
                      </a:lnTo>
                      <a:lnTo>
                        <a:pt x="20" y="4"/>
                      </a:lnTo>
                      <a:lnTo>
                        <a:pt x="19" y="4"/>
                      </a:lnTo>
                      <a:lnTo>
                        <a:pt x="17" y="5"/>
                      </a:lnTo>
                      <a:lnTo>
                        <a:pt x="16" y="6"/>
                      </a:lnTo>
                      <a:lnTo>
                        <a:pt x="15" y="7"/>
                      </a:lnTo>
                      <a:lnTo>
                        <a:pt x="14" y="7"/>
                      </a:lnTo>
                      <a:lnTo>
                        <a:pt x="13" y="8"/>
                      </a:lnTo>
                      <a:lnTo>
                        <a:pt x="12" y="9"/>
                      </a:lnTo>
                      <a:lnTo>
                        <a:pt x="11" y="10"/>
                      </a:lnTo>
                      <a:lnTo>
                        <a:pt x="10" y="11"/>
                      </a:lnTo>
                      <a:lnTo>
                        <a:pt x="9" y="12"/>
                      </a:lnTo>
                      <a:lnTo>
                        <a:pt x="9" y="13"/>
                      </a:lnTo>
                      <a:lnTo>
                        <a:pt x="8" y="14"/>
                      </a:lnTo>
                      <a:lnTo>
                        <a:pt x="7" y="15"/>
                      </a:lnTo>
                      <a:lnTo>
                        <a:pt x="6" y="16"/>
                      </a:lnTo>
                      <a:lnTo>
                        <a:pt x="6" y="18"/>
                      </a:lnTo>
                      <a:lnTo>
                        <a:pt x="5" y="18"/>
                      </a:lnTo>
                      <a:lnTo>
                        <a:pt x="4" y="20"/>
                      </a:lnTo>
                      <a:lnTo>
                        <a:pt x="4" y="21"/>
                      </a:lnTo>
                      <a:lnTo>
                        <a:pt x="3" y="22"/>
                      </a:lnTo>
                      <a:lnTo>
                        <a:pt x="3" y="23"/>
                      </a:lnTo>
                      <a:lnTo>
                        <a:pt x="2" y="24"/>
                      </a:lnTo>
                      <a:lnTo>
                        <a:pt x="2" y="26"/>
                      </a:lnTo>
                      <a:lnTo>
                        <a:pt x="1" y="27"/>
                      </a:lnTo>
                      <a:lnTo>
                        <a:pt x="1" y="28"/>
                      </a:lnTo>
                      <a:lnTo>
                        <a:pt x="1" y="30"/>
                      </a:lnTo>
                      <a:lnTo>
                        <a:pt x="1" y="31"/>
                      </a:lnTo>
                      <a:lnTo>
                        <a:pt x="0" y="32"/>
                      </a:lnTo>
                      <a:lnTo>
                        <a:pt x="0" y="33"/>
                      </a:lnTo>
                      <a:lnTo>
                        <a:pt x="0" y="35"/>
                      </a:lnTo>
                      <a:lnTo>
                        <a:pt x="0" y="36"/>
                      </a:lnTo>
                      <a:lnTo>
                        <a:pt x="0" y="38"/>
                      </a:lnTo>
                      <a:lnTo>
                        <a:pt x="0" y="39"/>
                      </a:lnTo>
                      <a:lnTo>
                        <a:pt x="0" y="40"/>
                      </a:lnTo>
                      <a:lnTo>
                        <a:pt x="0" y="41"/>
                      </a:lnTo>
                      <a:lnTo>
                        <a:pt x="1" y="42"/>
                      </a:lnTo>
                      <a:lnTo>
                        <a:pt x="1" y="44"/>
                      </a:lnTo>
                      <a:lnTo>
                        <a:pt x="1" y="46"/>
                      </a:lnTo>
                      <a:lnTo>
                        <a:pt x="2" y="47"/>
                      </a:lnTo>
                      <a:lnTo>
                        <a:pt x="3" y="50"/>
                      </a:lnTo>
                      <a:lnTo>
                        <a:pt x="4" y="51"/>
                      </a:lnTo>
                      <a:lnTo>
                        <a:pt x="5" y="52"/>
                      </a:lnTo>
                      <a:lnTo>
                        <a:pt x="5" y="53"/>
                      </a:lnTo>
                      <a:lnTo>
                        <a:pt x="7" y="55"/>
                      </a:lnTo>
                      <a:lnTo>
                        <a:pt x="8" y="56"/>
                      </a:lnTo>
                      <a:lnTo>
                        <a:pt x="9" y="56"/>
                      </a:lnTo>
                      <a:lnTo>
                        <a:pt x="10" y="57"/>
                      </a:lnTo>
                      <a:lnTo>
                        <a:pt x="12" y="58"/>
                      </a:lnTo>
                      <a:lnTo>
                        <a:pt x="13" y="59"/>
                      </a:lnTo>
                      <a:lnTo>
                        <a:pt x="14" y="59"/>
                      </a:lnTo>
                      <a:lnTo>
                        <a:pt x="15" y="59"/>
                      </a:lnTo>
                      <a:lnTo>
                        <a:pt x="17" y="59"/>
                      </a:lnTo>
                      <a:lnTo>
                        <a:pt x="19" y="59"/>
                      </a:lnTo>
                      <a:lnTo>
                        <a:pt x="20" y="60"/>
                      </a:lnTo>
                      <a:lnTo>
                        <a:pt x="21" y="59"/>
                      </a:lnTo>
                      <a:lnTo>
                        <a:pt x="23" y="59"/>
                      </a:lnTo>
                      <a:lnTo>
                        <a:pt x="24" y="59"/>
                      </a:lnTo>
                      <a:lnTo>
                        <a:pt x="25" y="59"/>
                      </a:lnTo>
                      <a:lnTo>
                        <a:pt x="27" y="59"/>
                      </a:lnTo>
                      <a:lnTo>
                        <a:pt x="28" y="58"/>
                      </a:lnTo>
                      <a:lnTo>
                        <a:pt x="29" y="57"/>
                      </a:lnTo>
                      <a:lnTo>
                        <a:pt x="30" y="57"/>
                      </a:lnTo>
                      <a:lnTo>
                        <a:pt x="32" y="56"/>
                      </a:lnTo>
                      <a:lnTo>
                        <a:pt x="33" y="55"/>
                      </a:lnTo>
                      <a:lnTo>
                        <a:pt x="35" y="54"/>
                      </a:lnTo>
                      <a:lnTo>
                        <a:pt x="35" y="53"/>
                      </a:lnTo>
                      <a:lnTo>
                        <a:pt x="36" y="52"/>
                      </a:lnTo>
                      <a:lnTo>
                        <a:pt x="36" y="50"/>
                      </a:lnTo>
                      <a:lnTo>
                        <a:pt x="37" y="50"/>
                      </a:lnTo>
                      <a:lnTo>
                        <a:pt x="38" y="48"/>
                      </a:lnTo>
                      <a:lnTo>
                        <a:pt x="38" y="47"/>
                      </a:lnTo>
                      <a:lnTo>
                        <a:pt x="39" y="46"/>
                      </a:lnTo>
                      <a:lnTo>
                        <a:pt x="40" y="45"/>
                      </a:lnTo>
                      <a:lnTo>
                        <a:pt x="40" y="44"/>
                      </a:lnTo>
                      <a:lnTo>
                        <a:pt x="40" y="42"/>
                      </a:lnTo>
                      <a:lnTo>
                        <a:pt x="41" y="41"/>
                      </a:lnTo>
                      <a:lnTo>
                        <a:pt x="41" y="40"/>
                      </a:lnTo>
                      <a:lnTo>
                        <a:pt x="41" y="39"/>
                      </a:lnTo>
                      <a:lnTo>
                        <a:pt x="41" y="38"/>
                      </a:lnTo>
                      <a:lnTo>
                        <a:pt x="42" y="36"/>
                      </a:lnTo>
                      <a:lnTo>
                        <a:pt x="42" y="35"/>
                      </a:lnTo>
                      <a:lnTo>
                        <a:pt x="42" y="34"/>
                      </a:lnTo>
                      <a:lnTo>
                        <a:pt x="42" y="33"/>
                      </a:lnTo>
                      <a:lnTo>
                        <a:pt x="41" y="31"/>
                      </a:lnTo>
                      <a:lnTo>
                        <a:pt x="41" y="30"/>
                      </a:lnTo>
                      <a:lnTo>
                        <a:pt x="41" y="29"/>
                      </a:lnTo>
                      <a:lnTo>
                        <a:pt x="41" y="27"/>
                      </a:lnTo>
                      <a:lnTo>
                        <a:pt x="40" y="25"/>
                      </a:lnTo>
                      <a:lnTo>
                        <a:pt x="40" y="24"/>
                      </a:lnTo>
                      <a:lnTo>
                        <a:pt x="39" y="23"/>
                      </a:lnTo>
                      <a:lnTo>
                        <a:pt x="38" y="22"/>
                      </a:lnTo>
                      <a:lnTo>
                        <a:pt x="38" y="21"/>
                      </a:lnTo>
                      <a:lnTo>
                        <a:pt x="37" y="20"/>
                      </a:lnTo>
                      <a:lnTo>
                        <a:pt x="36" y="19"/>
                      </a:lnTo>
                      <a:lnTo>
                        <a:pt x="35" y="18"/>
                      </a:lnTo>
                      <a:lnTo>
                        <a:pt x="34" y="18"/>
                      </a:lnTo>
                      <a:lnTo>
                        <a:pt x="33" y="17"/>
                      </a:lnTo>
                      <a:lnTo>
                        <a:pt x="32" y="16"/>
                      </a:lnTo>
                      <a:lnTo>
                        <a:pt x="30" y="15"/>
                      </a:lnTo>
                      <a:lnTo>
                        <a:pt x="29" y="15"/>
                      </a:lnTo>
                      <a:lnTo>
                        <a:pt x="28" y="15"/>
                      </a:lnTo>
                      <a:lnTo>
                        <a:pt x="27" y="15"/>
                      </a:lnTo>
                      <a:lnTo>
                        <a:pt x="26" y="15"/>
                      </a:lnTo>
                      <a:lnTo>
                        <a:pt x="25" y="15"/>
                      </a:lnTo>
                      <a:lnTo>
                        <a:pt x="23" y="16"/>
                      </a:lnTo>
                      <a:lnTo>
                        <a:pt x="22" y="18"/>
                      </a:lnTo>
                      <a:lnTo>
                        <a:pt x="20" y="18"/>
                      </a:lnTo>
                      <a:lnTo>
                        <a:pt x="19" y="20"/>
                      </a:lnTo>
                      <a:lnTo>
                        <a:pt x="18" y="22"/>
                      </a:lnTo>
                      <a:lnTo>
                        <a:pt x="17" y="24"/>
                      </a:lnTo>
                      <a:lnTo>
                        <a:pt x="16" y="25"/>
                      </a:lnTo>
                      <a:lnTo>
                        <a:pt x="16" y="27"/>
                      </a:lnTo>
                      <a:lnTo>
                        <a:pt x="15" y="28"/>
                      </a:lnTo>
                      <a:lnTo>
                        <a:pt x="15" y="29"/>
                      </a:lnTo>
                      <a:lnTo>
                        <a:pt x="15" y="30"/>
                      </a:lnTo>
                      <a:lnTo>
                        <a:pt x="33" y="27"/>
                      </a:lnTo>
                      <a:lnTo>
                        <a:pt x="33" y="48"/>
                      </a:lnTo>
                      <a:lnTo>
                        <a:pt x="9" y="47"/>
                      </a:lnTo>
                      <a:lnTo>
                        <a:pt x="13" y="14"/>
                      </a:lnTo>
                      <a:lnTo>
                        <a:pt x="39" y="9"/>
                      </a:lnTo>
                      <a:lnTo>
                        <a:pt x="48" y="55"/>
                      </a:lnTo>
                      <a:lnTo>
                        <a:pt x="22" y="69"/>
                      </a:lnTo>
                      <a:lnTo>
                        <a:pt x="23" y="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0" name="Freeform 557"/>
                <p:cNvSpPr>
                  <a:spLocks/>
                </p:cNvSpPr>
                <p:nvPr/>
              </p:nvSpPr>
              <p:spPr bwMode="auto">
                <a:xfrm>
                  <a:off x="4886" y="2330"/>
                  <a:ext cx="25" cy="19"/>
                </a:xfrm>
                <a:custGeom>
                  <a:avLst/>
                  <a:gdLst>
                    <a:gd name="T0" fmla="*/ 1 w 25"/>
                    <a:gd name="T1" fmla="*/ 19 h 19"/>
                    <a:gd name="T2" fmla="*/ 25 w 25"/>
                    <a:gd name="T3" fmla="*/ 8 h 19"/>
                    <a:gd name="T4" fmla="*/ 20 w 25"/>
                    <a:gd name="T5" fmla="*/ 0 h 19"/>
                    <a:gd name="T6" fmla="*/ 0 w 25"/>
                    <a:gd name="T7" fmla="*/ 16 h 19"/>
                    <a:gd name="T8" fmla="*/ 1 w 25"/>
                    <a:gd name="T9" fmla="*/ 19 h 19"/>
                    <a:gd name="T10" fmla="*/ 1 w 25"/>
                    <a:gd name="T11" fmla="*/ 19 h 19"/>
                    <a:gd name="T12" fmla="*/ 0 60000 65536"/>
                    <a:gd name="T13" fmla="*/ 0 60000 65536"/>
                    <a:gd name="T14" fmla="*/ 0 60000 65536"/>
                    <a:gd name="T15" fmla="*/ 0 60000 65536"/>
                    <a:gd name="T16" fmla="*/ 0 60000 65536"/>
                    <a:gd name="T17" fmla="*/ 0 60000 65536"/>
                    <a:gd name="T18" fmla="*/ 0 w 25"/>
                    <a:gd name="T19" fmla="*/ 0 h 19"/>
                    <a:gd name="T20" fmla="*/ 25 w 2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5" h="19">
                      <a:moveTo>
                        <a:pt x="1" y="19"/>
                      </a:moveTo>
                      <a:lnTo>
                        <a:pt x="25" y="8"/>
                      </a:lnTo>
                      <a:lnTo>
                        <a:pt x="20" y="0"/>
                      </a:lnTo>
                      <a:lnTo>
                        <a:pt x="0" y="16"/>
                      </a:lnTo>
                      <a:lnTo>
                        <a:pt x="1" y="19"/>
                      </a:lnTo>
                      <a:close/>
                    </a:path>
                  </a:pathLst>
                </a:custGeom>
                <a:solidFill>
                  <a:srgbClr val="96B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1" name="Freeform 558"/>
                <p:cNvSpPr>
                  <a:spLocks/>
                </p:cNvSpPr>
                <p:nvPr/>
              </p:nvSpPr>
              <p:spPr bwMode="auto">
                <a:xfrm>
                  <a:off x="4865" y="2486"/>
                  <a:ext cx="21" cy="25"/>
                </a:xfrm>
                <a:custGeom>
                  <a:avLst/>
                  <a:gdLst>
                    <a:gd name="T0" fmla="*/ 2 w 21"/>
                    <a:gd name="T1" fmla="*/ 0 h 25"/>
                    <a:gd name="T2" fmla="*/ 21 w 21"/>
                    <a:gd name="T3" fmla="*/ 18 h 25"/>
                    <a:gd name="T4" fmla="*/ 15 w 21"/>
                    <a:gd name="T5" fmla="*/ 25 h 25"/>
                    <a:gd name="T6" fmla="*/ 0 w 21"/>
                    <a:gd name="T7" fmla="*/ 3 h 25"/>
                    <a:gd name="T8" fmla="*/ 2 w 21"/>
                    <a:gd name="T9" fmla="*/ 0 h 25"/>
                    <a:gd name="T10" fmla="*/ 2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2" y="0"/>
                      </a:moveTo>
                      <a:lnTo>
                        <a:pt x="21" y="18"/>
                      </a:lnTo>
                      <a:lnTo>
                        <a:pt x="15" y="25"/>
                      </a:lnTo>
                      <a:lnTo>
                        <a:pt x="0" y="3"/>
                      </a:lnTo>
                      <a:lnTo>
                        <a:pt x="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552" name="Freeform 559"/>
                <p:cNvSpPr>
                  <a:spLocks/>
                </p:cNvSpPr>
                <p:nvPr/>
              </p:nvSpPr>
              <p:spPr bwMode="auto">
                <a:xfrm>
                  <a:off x="4874" y="2235"/>
                  <a:ext cx="26" cy="9"/>
                </a:xfrm>
                <a:custGeom>
                  <a:avLst/>
                  <a:gdLst>
                    <a:gd name="T0" fmla="*/ 0 w 26"/>
                    <a:gd name="T1" fmla="*/ 7 h 9"/>
                    <a:gd name="T2" fmla="*/ 24 w 26"/>
                    <a:gd name="T3" fmla="*/ 9 h 9"/>
                    <a:gd name="T4" fmla="*/ 26 w 26"/>
                    <a:gd name="T5" fmla="*/ 0 h 9"/>
                    <a:gd name="T6" fmla="*/ 3 w 26"/>
                    <a:gd name="T7" fmla="*/ 4 h 9"/>
                    <a:gd name="T8" fmla="*/ 0 w 26"/>
                    <a:gd name="T9" fmla="*/ 7 h 9"/>
                    <a:gd name="T10" fmla="*/ 0 w 26"/>
                    <a:gd name="T11" fmla="*/ 7 h 9"/>
                    <a:gd name="T12" fmla="*/ 0 60000 65536"/>
                    <a:gd name="T13" fmla="*/ 0 60000 65536"/>
                    <a:gd name="T14" fmla="*/ 0 60000 65536"/>
                    <a:gd name="T15" fmla="*/ 0 60000 65536"/>
                    <a:gd name="T16" fmla="*/ 0 60000 65536"/>
                    <a:gd name="T17" fmla="*/ 0 60000 65536"/>
                    <a:gd name="T18" fmla="*/ 0 w 26"/>
                    <a:gd name="T19" fmla="*/ 0 h 9"/>
                    <a:gd name="T20" fmla="*/ 26 w 26"/>
                    <a:gd name="T21" fmla="*/ 9 h 9"/>
                  </a:gdLst>
                  <a:ahLst/>
                  <a:cxnLst>
                    <a:cxn ang="T12">
                      <a:pos x="T0" y="T1"/>
                    </a:cxn>
                    <a:cxn ang="T13">
                      <a:pos x="T2" y="T3"/>
                    </a:cxn>
                    <a:cxn ang="T14">
                      <a:pos x="T4" y="T5"/>
                    </a:cxn>
                    <a:cxn ang="T15">
                      <a:pos x="T6" y="T7"/>
                    </a:cxn>
                    <a:cxn ang="T16">
                      <a:pos x="T8" y="T9"/>
                    </a:cxn>
                    <a:cxn ang="T17">
                      <a:pos x="T10" y="T11"/>
                    </a:cxn>
                  </a:cxnLst>
                  <a:rect l="T18" t="T19" r="T20" b="T21"/>
                  <a:pathLst>
                    <a:path w="26" h="9">
                      <a:moveTo>
                        <a:pt x="0" y="7"/>
                      </a:moveTo>
                      <a:lnTo>
                        <a:pt x="24" y="9"/>
                      </a:lnTo>
                      <a:lnTo>
                        <a:pt x="26" y="0"/>
                      </a:lnTo>
                      <a:lnTo>
                        <a:pt x="3" y="4"/>
                      </a:lnTo>
                      <a:lnTo>
                        <a:pt x="0" y="7"/>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77" name="Group 614"/>
              <p:cNvGrpSpPr>
                <a:grpSpLocks/>
              </p:cNvGrpSpPr>
              <p:nvPr/>
            </p:nvGrpSpPr>
            <p:grpSpPr bwMode="auto">
              <a:xfrm>
                <a:off x="1928" y="1443"/>
                <a:ext cx="453" cy="363"/>
                <a:chOff x="1648" y="2056"/>
                <a:chExt cx="509" cy="478"/>
              </a:xfrm>
            </p:grpSpPr>
            <p:sp>
              <p:nvSpPr>
                <p:cNvPr id="40436" name="Freeform 561"/>
                <p:cNvSpPr>
                  <a:spLocks/>
                </p:cNvSpPr>
                <p:nvPr/>
              </p:nvSpPr>
              <p:spPr bwMode="auto">
                <a:xfrm>
                  <a:off x="1695" y="2072"/>
                  <a:ext cx="421" cy="451"/>
                </a:xfrm>
                <a:custGeom>
                  <a:avLst/>
                  <a:gdLst>
                    <a:gd name="T0" fmla="*/ 155 w 421"/>
                    <a:gd name="T1" fmla="*/ 68 h 451"/>
                    <a:gd name="T2" fmla="*/ 153 w 421"/>
                    <a:gd name="T3" fmla="*/ 62 h 451"/>
                    <a:gd name="T4" fmla="*/ 152 w 421"/>
                    <a:gd name="T5" fmla="*/ 57 h 451"/>
                    <a:gd name="T6" fmla="*/ 150 w 421"/>
                    <a:gd name="T7" fmla="*/ 51 h 451"/>
                    <a:gd name="T8" fmla="*/ 149 w 421"/>
                    <a:gd name="T9" fmla="*/ 43 h 451"/>
                    <a:gd name="T10" fmla="*/ 149 w 421"/>
                    <a:gd name="T11" fmla="*/ 36 h 451"/>
                    <a:gd name="T12" fmla="*/ 151 w 421"/>
                    <a:gd name="T13" fmla="*/ 28 h 451"/>
                    <a:gd name="T14" fmla="*/ 155 w 421"/>
                    <a:gd name="T15" fmla="*/ 21 h 451"/>
                    <a:gd name="T16" fmla="*/ 160 w 421"/>
                    <a:gd name="T17" fmla="*/ 14 h 451"/>
                    <a:gd name="T18" fmla="*/ 169 w 421"/>
                    <a:gd name="T19" fmla="*/ 8 h 451"/>
                    <a:gd name="T20" fmla="*/ 180 w 421"/>
                    <a:gd name="T21" fmla="*/ 3 h 451"/>
                    <a:gd name="T22" fmla="*/ 195 w 421"/>
                    <a:gd name="T23" fmla="*/ 1 h 451"/>
                    <a:gd name="T24" fmla="*/ 213 w 421"/>
                    <a:gd name="T25" fmla="*/ 0 h 451"/>
                    <a:gd name="T26" fmla="*/ 236 w 421"/>
                    <a:gd name="T27" fmla="*/ 1 h 451"/>
                    <a:gd name="T28" fmla="*/ 263 w 421"/>
                    <a:gd name="T29" fmla="*/ 6 h 451"/>
                    <a:gd name="T30" fmla="*/ 293 w 421"/>
                    <a:gd name="T31" fmla="*/ 13 h 451"/>
                    <a:gd name="T32" fmla="*/ 318 w 421"/>
                    <a:gd name="T33" fmla="*/ 23 h 451"/>
                    <a:gd name="T34" fmla="*/ 340 w 421"/>
                    <a:gd name="T35" fmla="*/ 35 h 451"/>
                    <a:gd name="T36" fmla="*/ 359 w 421"/>
                    <a:gd name="T37" fmla="*/ 49 h 451"/>
                    <a:gd name="T38" fmla="*/ 375 w 421"/>
                    <a:gd name="T39" fmla="*/ 65 h 451"/>
                    <a:gd name="T40" fmla="*/ 388 w 421"/>
                    <a:gd name="T41" fmla="*/ 82 h 451"/>
                    <a:gd name="T42" fmla="*/ 397 w 421"/>
                    <a:gd name="T43" fmla="*/ 100 h 451"/>
                    <a:gd name="T44" fmla="*/ 406 w 421"/>
                    <a:gd name="T45" fmla="*/ 118 h 451"/>
                    <a:gd name="T46" fmla="*/ 412 w 421"/>
                    <a:gd name="T47" fmla="*/ 136 h 451"/>
                    <a:gd name="T48" fmla="*/ 416 w 421"/>
                    <a:gd name="T49" fmla="*/ 153 h 451"/>
                    <a:gd name="T50" fmla="*/ 418 w 421"/>
                    <a:gd name="T51" fmla="*/ 168 h 451"/>
                    <a:gd name="T52" fmla="*/ 420 w 421"/>
                    <a:gd name="T53" fmla="*/ 182 h 451"/>
                    <a:gd name="T54" fmla="*/ 421 w 421"/>
                    <a:gd name="T55" fmla="*/ 194 h 451"/>
                    <a:gd name="T56" fmla="*/ 421 w 421"/>
                    <a:gd name="T57" fmla="*/ 204 h 451"/>
                    <a:gd name="T58" fmla="*/ 421 w 421"/>
                    <a:gd name="T59" fmla="*/ 210 h 451"/>
                    <a:gd name="T60" fmla="*/ 386 w 421"/>
                    <a:gd name="T61" fmla="*/ 240 h 451"/>
                    <a:gd name="T62" fmla="*/ 246 w 421"/>
                    <a:gd name="T63" fmla="*/ 384 h 451"/>
                    <a:gd name="T64" fmla="*/ 242 w 421"/>
                    <a:gd name="T65" fmla="*/ 382 h 451"/>
                    <a:gd name="T66" fmla="*/ 238 w 421"/>
                    <a:gd name="T67" fmla="*/ 381 h 451"/>
                    <a:gd name="T68" fmla="*/ 233 w 421"/>
                    <a:gd name="T69" fmla="*/ 380 h 451"/>
                    <a:gd name="T70" fmla="*/ 227 w 421"/>
                    <a:gd name="T71" fmla="*/ 380 h 451"/>
                    <a:gd name="T72" fmla="*/ 221 w 421"/>
                    <a:gd name="T73" fmla="*/ 382 h 451"/>
                    <a:gd name="T74" fmla="*/ 216 w 421"/>
                    <a:gd name="T75" fmla="*/ 385 h 451"/>
                    <a:gd name="T76" fmla="*/ 210 w 421"/>
                    <a:gd name="T77" fmla="*/ 391 h 451"/>
                    <a:gd name="T78" fmla="*/ 206 w 421"/>
                    <a:gd name="T79" fmla="*/ 398 h 451"/>
                    <a:gd name="T80" fmla="*/ 204 w 421"/>
                    <a:gd name="T81" fmla="*/ 405 h 451"/>
                    <a:gd name="T82" fmla="*/ 204 w 421"/>
                    <a:gd name="T83" fmla="*/ 411 h 451"/>
                    <a:gd name="T84" fmla="*/ 204 w 421"/>
                    <a:gd name="T85" fmla="*/ 417 h 451"/>
                    <a:gd name="T86" fmla="*/ 205 w 421"/>
                    <a:gd name="T87" fmla="*/ 420 h 451"/>
                    <a:gd name="T88" fmla="*/ 208 w 421"/>
                    <a:gd name="T89" fmla="*/ 426 h 451"/>
                    <a:gd name="T90" fmla="*/ 156 w 421"/>
                    <a:gd name="T91" fmla="*/ 396 h 451"/>
                    <a:gd name="T92" fmla="*/ 37 w 421"/>
                    <a:gd name="T93" fmla="*/ 248 h 451"/>
                    <a:gd name="T94" fmla="*/ 2 w 421"/>
                    <a:gd name="T95" fmla="*/ 233 h 451"/>
                    <a:gd name="T96" fmla="*/ 1 w 421"/>
                    <a:gd name="T97" fmla="*/ 228 h 451"/>
                    <a:gd name="T98" fmla="*/ 0 w 421"/>
                    <a:gd name="T99" fmla="*/ 223 h 451"/>
                    <a:gd name="T100" fmla="*/ 0 w 421"/>
                    <a:gd name="T101" fmla="*/ 217 h 451"/>
                    <a:gd name="T102" fmla="*/ 0 w 421"/>
                    <a:gd name="T103" fmla="*/ 211 h 451"/>
                    <a:gd name="T104" fmla="*/ 0 w 421"/>
                    <a:gd name="T105" fmla="*/ 204 h 451"/>
                    <a:gd name="T106" fmla="*/ 1 w 421"/>
                    <a:gd name="T107" fmla="*/ 197 h 451"/>
                    <a:gd name="T108" fmla="*/ 3 w 421"/>
                    <a:gd name="T109" fmla="*/ 190 h 451"/>
                    <a:gd name="T110" fmla="*/ 6 w 421"/>
                    <a:gd name="T111" fmla="*/ 183 h 451"/>
                    <a:gd name="T112" fmla="*/ 11 w 421"/>
                    <a:gd name="T113" fmla="*/ 176 h 451"/>
                    <a:gd name="T114" fmla="*/ 17 w 421"/>
                    <a:gd name="T115" fmla="*/ 170 h 451"/>
                    <a:gd name="T116" fmla="*/ 24 w 421"/>
                    <a:gd name="T117" fmla="*/ 164 h 451"/>
                    <a:gd name="T118" fmla="*/ 32 w 421"/>
                    <a:gd name="T119" fmla="*/ 160 h 451"/>
                    <a:gd name="T120" fmla="*/ 43 w 421"/>
                    <a:gd name="T121" fmla="*/ 156 h 451"/>
                    <a:gd name="T122" fmla="*/ 52 w 421"/>
                    <a:gd name="T123" fmla="*/ 135 h 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1"/>
                    <a:gd name="T187" fmla="*/ 0 h 451"/>
                    <a:gd name="T188" fmla="*/ 421 w 421"/>
                    <a:gd name="T189" fmla="*/ 451 h 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1" h="451">
                      <a:moveTo>
                        <a:pt x="156" y="71"/>
                      </a:moveTo>
                      <a:lnTo>
                        <a:pt x="156" y="70"/>
                      </a:lnTo>
                      <a:lnTo>
                        <a:pt x="156" y="69"/>
                      </a:lnTo>
                      <a:lnTo>
                        <a:pt x="155" y="68"/>
                      </a:lnTo>
                      <a:lnTo>
                        <a:pt x="155" y="66"/>
                      </a:lnTo>
                      <a:lnTo>
                        <a:pt x="154" y="65"/>
                      </a:lnTo>
                      <a:lnTo>
                        <a:pt x="154" y="64"/>
                      </a:lnTo>
                      <a:lnTo>
                        <a:pt x="153" y="62"/>
                      </a:lnTo>
                      <a:lnTo>
                        <a:pt x="152" y="60"/>
                      </a:lnTo>
                      <a:lnTo>
                        <a:pt x="152" y="59"/>
                      </a:lnTo>
                      <a:lnTo>
                        <a:pt x="152" y="57"/>
                      </a:lnTo>
                      <a:lnTo>
                        <a:pt x="151" y="56"/>
                      </a:lnTo>
                      <a:lnTo>
                        <a:pt x="151" y="54"/>
                      </a:lnTo>
                      <a:lnTo>
                        <a:pt x="150" y="52"/>
                      </a:lnTo>
                      <a:lnTo>
                        <a:pt x="150" y="51"/>
                      </a:lnTo>
                      <a:lnTo>
                        <a:pt x="150" y="49"/>
                      </a:lnTo>
                      <a:lnTo>
                        <a:pt x="149" y="47"/>
                      </a:lnTo>
                      <a:lnTo>
                        <a:pt x="149" y="45"/>
                      </a:lnTo>
                      <a:lnTo>
                        <a:pt x="149" y="43"/>
                      </a:lnTo>
                      <a:lnTo>
                        <a:pt x="149" y="42"/>
                      </a:lnTo>
                      <a:lnTo>
                        <a:pt x="149" y="39"/>
                      </a:lnTo>
                      <a:lnTo>
                        <a:pt x="149" y="38"/>
                      </a:lnTo>
                      <a:lnTo>
                        <a:pt x="149" y="36"/>
                      </a:lnTo>
                      <a:lnTo>
                        <a:pt x="150" y="34"/>
                      </a:lnTo>
                      <a:lnTo>
                        <a:pt x="150" y="32"/>
                      </a:lnTo>
                      <a:lnTo>
                        <a:pt x="151" y="30"/>
                      </a:lnTo>
                      <a:lnTo>
                        <a:pt x="151" y="28"/>
                      </a:lnTo>
                      <a:lnTo>
                        <a:pt x="152" y="26"/>
                      </a:lnTo>
                      <a:lnTo>
                        <a:pt x="153" y="24"/>
                      </a:lnTo>
                      <a:lnTo>
                        <a:pt x="154" y="23"/>
                      </a:lnTo>
                      <a:lnTo>
                        <a:pt x="155" y="21"/>
                      </a:lnTo>
                      <a:lnTo>
                        <a:pt x="156" y="19"/>
                      </a:lnTo>
                      <a:lnTo>
                        <a:pt x="157" y="17"/>
                      </a:lnTo>
                      <a:lnTo>
                        <a:pt x="159" y="16"/>
                      </a:lnTo>
                      <a:lnTo>
                        <a:pt x="160" y="14"/>
                      </a:lnTo>
                      <a:lnTo>
                        <a:pt x="163" y="12"/>
                      </a:lnTo>
                      <a:lnTo>
                        <a:pt x="164" y="11"/>
                      </a:lnTo>
                      <a:lnTo>
                        <a:pt x="167" y="10"/>
                      </a:lnTo>
                      <a:lnTo>
                        <a:pt x="169" y="8"/>
                      </a:lnTo>
                      <a:lnTo>
                        <a:pt x="171" y="7"/>
                      </a:lnTo>
                      <a:lnTo>
                        <a:pt x="174" y="5"/>
                      </a:lnTo>
                      <a:lnTo>
                        <a:pt x="177" y="5"/>
                      </a:lnTo>
                      <a:lnTo>
                        <a:pt x="180" y="3"/>
                      </a:lnTo>
                      <a:lnTo>
                        <a:pt x="184" y="3"/>
                      </a:lnTo>
                      <a:lnTo>
                        <a:pt x="187" y="2"/>
                      </a:lnTo>
                      <a:lnTo>
                        <a:pt x="191" y="1"/>
                      </a:lnTo>
                      <a:lnTo>
                        <a:pt x="195" y="1"/>
                      </a:lnTo>
                      <a:lnTo>
                        <a:pt x="199" y="1"/>
                      </a:lnTo>
                      <a:lnTo>
                        <a:pt x="204" y="0"/>
                      </a:lnTo>
                      <a:lnTo>
                        <a:pt x="208" y="0"/>
                      </a:lnTo>
                      <a:lnTo>
                        <a:pt x="213" y="0"/>
                      </a:lnTo>
                      <a:lnTo>
                        <a:pt x="219" y="0"/>
                      </a:lnTo>
                      <a:lnTo>
                        <a:pt x="224" y="1"/>
                      </a:lnTo>
                      <a:lnTo>
                        <a:pt x="230" y="1"/>
                      </a:lnTo>
                      <a:lnTo>
                        <a:pt x="236" y="1"/>
                      </a:lnTo>
                      <a:lnTo>
                        <a:pt x="243" y="3"/>
                      </a:lnTo>
                      <a:lnTo>
                        <a:pt x="249" y="3"/>
                      </a:lnTo>
                      <a:lnTo>
                        <a:pt x="256" y="5"/>
                      </a:lnTo>
                      <a:lnTo>
                        <a:pt x="263" y="6"/>
                      </a:lnTo>
                      <a:lnTo>
                        <a:pt x="271" y="7"/>
                      </a:lnTo>
                      <a:lnTo>
                        <a:pt x="279" y="9"/>
                      </a:lnTo>
                      <a:lnTo>
                        <a:pt x="286" y="11"/>
                      </a:lnTo>
                      <a:lnTo>
                        <a:pt x="293" y="13"/>
                      </a:lnTo>
                      <a:lnTo>
                        <a:pt x="300" y="15"/>
                      </a:lnTo>
                      <a:lnTo>
                        <a:pt x="306" y="17"/>
                      </a:lnTo>
                      <a:lnTo>
                        <a:pt x="312" y="20"/>
                      </a:lnTo>
                      <a:lnTo>
                        <a:pt x="318" y="23"/>
                      </a:lnTo>
                      <a:lnTo>
                        <a:pt x="325" y="26"/>
                      </a:lnTo>
                      <a:lnTo>
                        <a:pt x="330" y="29"/>
                      </a:lnTo>
                      <a:lnTo>
                        <a:pt x="335" y="32"/>
                      </a:lnTo>
                      <a:lnTo>
                        <a:pt x="340" y="35"/>
                      </a:lnTo>
                      <a:lnTo>
                        <a:pt x="346" y="38"/>
                      </a:lnTo>
                      <a:lnTo>
                        <a:pt x="350" y="42"/>
                      </a:lnTo>
                      <a:lnTo>
                        <a:pt x="355" y="46"/>
                      </a:lnTo>
                      <a:lnTo>
                        <a:pt x="359" y="49"/>
                      </a:lnTo>
                      <a:lnTo>
                        <a:pt x="364" y="54"/>
                      </a:lnTo>
                      <a:lnTo>
                        <a:pt x="367" y="57"/>
                      </a:lnTo>
                      <a:lnTo>
                        <a:pt x="371" y="61"/>
                      </a:lnTo>
                      <a:lnTo>
                        <a:pt x="375" y="65"/>
                      </a:lnTo>
                      <a:lnTo>
                        <a:pt x="378" y="70"/>
                      </a:lnTo>
                      <a:lnTo>
                        <a:pt x="381" y="74"/>
                      </a:lnTo>
                      <a:lnTo>
                        <a:pt x="385" y="78"/>
                      </a:lnTo>
                      <a:lnTo>
                        <a:pt x="388" y="82"/>
                      </a:lnTo>
                      <a:lnTo>
                        <a:pt x="391" y="87"/>
                      </a:lnTo>
                      <a:lnTo>
                        <a:pt x="393" y="91"/>
                      </a:lnTo>
                      <a:lnTo>
                        <a:pt x="395" y="96"/>
                      </a:lnTo>
                      <a:lnTo>
                        <a:pt x="397" y="100"/>
                      </a:lnTo>
                      <a:lnTo>
                        <a:pt x="400" y="105"/>
                      </a:lnTo>
                      <a:lnTo>
                        <a:pt x="402" y="109"/>
                      </a:lnTo>
                      <a:lnTo>
                        <a:pt x="404" y="114"/>
                      </a:lnTo>
                      <a:lnTo>
                        <a:pt x="406" y="118"/>
                      </a:lnTo>
                      <a:lnTo>
                        <a:pt x="407" y="123"/>
                      </a:lnTo>
                      <a:lnTo>
                        <a:pt x="409" y="127"/>
                      </a:lnTo>
                      <a:lnTo>
                        <a:pt x="410" y="131"/>
                      </a:lnTo>
                      <a:lnTo>
                        <a:pt x="412" y="136"/>
                      </a:lnTo>
                      <a:lnTo>
                        <a:pt x="413" y="140"/>
                      </a:lnTo>
                      <a:lnTo>
                        <a:pt x="414" y="144"/>
                      </a:lnTo>
                      <a:lnTo>
                        <a:pt x="415" y="148"/>
                      </a:lnTo>
                      <a:lnTo>
                        <a:pt x="416" y="153"/>
                      </a:lnTo>
                      <a:lnTo>
                        <a:pt x="417" y="157"/>
                      </a:lnTo>
                      <a:lnTo>
                        <a:pt x="417" y="161"/>
                      </a:lnTo>
                      <a:lnTo>
                        <a:pt x="418" y="165"/>
                      </a:lnTo>
                      <a:lnTo>
                        <a:pt x="418" y="168"/>
                      </a:lnTo>
                      <a:lnTo>
                        <a:pt x="419" y="172"/>
                      </a:lnTo>
                      <a:lnTo>
                        <a:pt x="419" y="175"/>
                      </a:lnTo>
                      <a:lnTo>
                        <a:pt x="420" y="179"/>
                      </a:lnTo>
                      <a:lnTo>
                        <a:pt x="420" y="182"/>
                      </a:lnTo>
                      <a:lnTo>
                        <a:pt x="421" y="186"/>
                      </a:lnTo>
                      <a:lnTo>
                        <a:pt x="421" y="188"/>
                      </a:lnTo>
                      <a:lnTo>
                        <a:pt x="421" y="192"/>
                      </a:lnTo>
                      <a:lnTo>
                        <a:pt x="421" y="194"/>
                      </a:lnTo>
                      <a:lnTo>
                        <a:pt x="421" y="197"/>
                      </a:lnTo>
                      <a:lnTo>
                        <a:pt x="421" y="199"/>
                      </a:lnTo>
                      <a:lnTo>
                        <a:pt x="421" y="201"/>
                      </a:lnTo>
                      <a:lnTo>
                        <a:pt x="421" y="204"/>
                      </a:lnTo>
                      <a:lnTo>
                        <a:pt x="421" y="206"/>
                      </a:lnTo>
                      <a:lnTo>
                        <a:pt x="421" y="207"/>
                      </a:lnTo>
                      <a:lnTo>
                        <a:pt x="421" y="209"/>
                      </a:lnTo>
                      <a:lnTo>
                        <a:pt x="421" y="210"/>
                      </a:lnTo>
                      <a:lnTo>
                        <a:pt x="421" y="211"/>
                      </a:lnTo>
                      <a:lnTo>
                        <a:pt x="421" y="213"/>
                      </a:lnTo>
                      <a:lnTo>
                        <a:pt x="386" y="240"/>
                      </a:lnTo>
                      <a:lnTo>
                        <a:pt x="393" y="299"/>
                      </a:lnTo>
                      <a:lnTo>
                        <a:pt x="379" y="302"/>
                      </a:lnTo>
                      <a:lnTo>
                        <a:pt x="358" y="281"/>
                      </a:lnTo>
                      <a:lnTo>
                        <a:pt x="246" y="384"/>
                      </a:lnTo>
                      <a:lnTo>
                        <a:pt x="245" y="384"/>
                      </a:lnTo>
                      <a:lnTo>
                        <a:pt x="243" y="383"/>
                      </a:lnTo>
                      <a:lnTo>
                        <a:pt x="242" y="382"/>
                      </a:lnTo>
                      <a:lnTo>
                        <a:pt x="241" y="382"/>
                      </a:lnTo>
                      <a:lnTo>
                        <a:pt x="240" y="382"/>
                      </a:lnTo>
                      <a:lnTo>
                        <a:pt x="239" y="381"/>
                      </a:lnTo>
                      <a:lnTo>
                        <a:pt x="238" y="381"/>
                      </a:lnTo>
                      <a:lnTo>
                        <a:pt x="236" y="380"/>
                      </a:lnTo>
                      <a:lnTo>
                        <a:pt x="235" y="380"/>
                      </a:lnTo>
                      <a:lnTo>
                        <a:pt x="234" y="380"/>
                      </a:lnTo>
                      <a:lnTo>
                        <a:pt x="233" y="380"/>
                      </a:lnTo>
                      <a:lnTo>
                        <a:pt x="231" y="380"/>
                      </a:lnTo>
                      <a:lnTo>
                        <a:pt x="230" y="380"/>
                      </a:lnTo>
                      <a:lnTo>
                        <a:pt x="228" y="380"/>
                      </a:lnTo>
                      <a:lnTo>
                        <a:pt x="227" y="380"/>
                      </a:lnTo>
                      <a:lnTo>
                        <a:pt x="226" y="380"/>
                      </a:lnTo>
                      <a:lnTo>
                        <a:pt x="224" y="380"/>
                      </a:lnTo>
                      <a:lnTo>
                        <a:pt x="223" y="381"/>
                      </a:lnTo>
                      <a:lnTo>
                        <a:pt x="221" y="382"/>
                      </a:lnTo>
                      <a:lnTo>
                        <a:pt x="220" y="382"/>
                      </a:lnTo>
                      <a:lnTo>
                        <a:pt x="218" y="383"/>
                      </a:lnTo>
                      <a:lnTo>
                        <a:pt x="217" y="384"/>
                      </a:lnTo>
                      <a:lnTo>
                        <a:pt x="216" y="385"/>
                      </a:lnTo>
                      <a:lnTo>
                        <a:pt x="214" y="386"/>
                      </a:lnTo>
                      <a:lnTo>
                        <a:pt x="213" y="388"/>
                      </a:lnTo>
                      <a:lnTo>
                        <a:pt x="211" y="389"/>
                      </a:lnTo>
                      <a:lnTo>
                        <a:pt x="210" y="391"/>
                      </a:lnTo>
                      <a:lnTo>
                        <a:pt x="209" y="393"/>
                      </a:lnTo>
                      <a:lnTo>
                        <a:pt x="208" y="395"/>
                      </a:lnTo>
                      <a:lnTo>
                        <a:pt x="207" y="397"/>
                      </a:lnTo>
                      <a:lnTo>
                        <a:pt x="206" y="398"/>
                      </a:lnTo>
                      <a:lnTo>
                        <a:pt x="205" y="400"/>
                      </a:lnTo>
                      <a:lnTo>
                        <a:pt x="205" y="402"/>
                      </a:lnTo>
                      <a:lnTo>
                        <a:pt x="204" y="404"/>
                      </a:lnTo>
                      <a:lnTo>
                        <a:pt x="204" y="405"/>
                      </a:lnTo>
                      <a:lnTo>
                        <a:pt x="204" y="406"/>
                      </a:lnTo>
                      <a:lnTo>
                        <a:pt x="204" y="408"/>
                      </a:lnTo>
                      <a:lnTo>
                        <a:pt x="204" y="410"/>
                      </a:lnTo>
                      <a:lnTo>
                        <a:pt x="204" y="411"/>
                      </a:lnTo>
                      <a:lnTo>
                        <a:pt x="204" y="413"/>
                      </a:lnTo>
                      <a:lnTo>
                        <a:pt x="204" y="414"/>
                      </a:lnTo>
                      <a:lnTo>
                        <a:pt x="204" y="415"/>
                      </a:lnTo>
                      <a:lnTo>
                        <a:pt x="204" y="417"/>
                      </a:lnTo>
                      <a:lnTo>
                        <a:pt x="205" y="419"/>
                      </a:lnTo>
                      <a:lnTo>
                        <a:pt x="205" y="420"/>
                      </a:lnTo>
                      <a:lnTo>
                        <a:pt x="206" y="422"/>
                      </a:lnTo>
                      <a:lnTo>
                        <a:pt x="207" y="424"/>
                      </a:lnTo>
                      <a:lnTo>
                        <a:pt x="208" y="425"/>
                      </a:lnTo>
                      <a:lnTo>
                        <a:pt x="208" y="426"/>
                      </a:lnTo>
                      <a:lnTo>
                        <a:pt x="209" y="426"/>
                      </a:lnTo>
                      <a:lnTo>
                        <a:pt x="167" y="451"/>
                      </a:lnTo>
                      <a:lnTo>
                        <a:pt x="156" y="396"/>
                      </a:lnTo>
                      <a:lnTo>
                        <a:pt x="42" y="344"/>
                      </a:lnTo>
                      <a:lnTo>
                        <a:pt x="46" y="305"/>
                      </a:lnTo>
                      <a:lnTo>
                        <a:pt x="20" y="275"/>
                      </a:lnTo>
                      <a:lnTo>
                        <a:pt x="37" y="248"/>
                      </a:lnTo>
                      <a:lnTo>
                        <a:pt x="3" y="235"/>
                      </a:lnTo>
                      <a:lnTo>
                        <a:pt x="2" y="235"/>
                      </a:lnTo>
                      <a:lnTo>
                        <a:pt x="2" y="234"/>
                      </a:lnTo>
                      <a:lnTo>
                        <a:pt x="2" y="233"/>
                      </a:lnTo>
                      <a:lnTo>
                        <a:pt x="2" y="232"/>
                      </a:lnTo>
                      <a:lnTo>
                        <a:pt x="1" y="230"/>
                      </a:lnTo>
                      <a:lnTo>
                        <a:pt x="1" y="228"/>
                      </a:lnTo>
                      <a:lnTo>
                        <a:pt x="0" y="226"/>
                      </a:lnTo>
                      <a:lnTo>
                        <a:pt x="0" y="225"/>
                      </a:lnTo>
                      <a:lnTo>
                        <a:pt x="0" y="224"/>
                      </a:lnTo>
                      <a:lnTo>
                        <a:pt x="0" y="223"/>
                      </a:lnTo>
                      <a:lnTo>
                        <a:pt x="0" y="221"/>
                      </a:lnTo>
                      <a:lnTo>
                        <a:pt x="0" y="220"/>
                      </a:lnTo>
                      <a:lnTo>
                        <a:pt x="0" y="219"/>
                      </a:lnTo>
                      <a:lnTo>
                        <a:pt x="0" y="217"/>
                      </a:lnTo>
                      <a:lnTo>
                        <a:pt x="0" y="215"/>
                      </a:lnTo>
                      <a:lnTo>
                        <a:pt x="0" y="214"/>
                      </a:lnTo>
                      <a:lnTo>
                        <a:pt x="0" y="212"/>
                      </a:lnTo>
                      <a:lnTo>
                        <a:pt x="0" y="211"/>
                      </a:lnTo>
                      <a:lnTo>
                        <a:pt x="0" y="209"/>
                      </a:lnTo>
                      <a:lnTo>
                        <a:pt x="0" y="207"/>
                      </a:lnTo>
                      <a:lnTo>
                        <a:pt x="0" y="206"/>
                      </a:lnTo>
                      <a:lnTo>
                        <a:pt x="0" y="204"/>
                      </a:lnTo>
                      <a:lnTo>
                        <a:pt x="0" y="202"/>
                      </a:lnTo>
                      <a:lnTo>
                        <a:pt x="0" y="200"/>
                      </a:lnTo>
                      <a:lnTo>
                        <a:pt x="1" y="199"/>
                      </a:lnTo>
                      <a:lnTo>
                        <a:pt x="1" y="197"/>
                      </a:lnTo>
                      <a:lnTo>
                        <a:pt x="2" y="195"/>
                      </a:lnTo>
                      <a:lnTo>
                        <a:pt x="2" y="193"/>
                      </a:lnTo>
                      <a:lnTo>
                        <a:pt x="3" y="192"/>
                      </a:lnTo>
                      <a:lnTo>
                        <a:pt x="3" y="190"/>
                      </a:lnTo>
                      <a:lnTo>
                        <a:pt x="4" y="188"/>
                      </a:lnTo>
                      <a:lnTo>
                        <a:pt x="5" y="186"/>
                      </a:lnTo>
                      <a:lnTo>
                        <a:pt x="6" y="185"/>
                      </a:lnTo>
                      <a:lnTo>
                        <a:pt x="6" y="183"/>
                      </a:lnTo>
                      <a:lnTo>
                        <a:pt x="7" y="181"/>
                      </a:lnTo>
                      <a:lnTo>
                        <a:pt x="9" y="179"/>
                      </a:lnTo>
                      <a:lnTo>
                        <a:pt x="10" y="178"/>
                      </a:lnTo>
                      <a:lnTo>
                        <a:pt x="11" y="176"/>
                      </a:lnTo>
                      <a:lnTo>
                        <a:pt x="12" y="175"/>
                      </a:lnTo>
                      <a:lnTo>
                        <a:pt x="14" y="173"/>
                      </a:lnTo>
                      <a:lnTo>
                        <a:pt x="15" y="172"/>
                      </a:lnTo>
                      <a:lnTo>
                        <a:pt x="17" y="170"/>
                      </a:lnTo>
                      <a:lnTo>
                        <a:pt x="18" y="168"/>
                      </a:lnTo>
                      <a:lnTo>
                        <a:pt x="20" y="167"/>
                      </a:lnTo>
                      <a:lnTo>
                        <a:pt x="22" y="166"/>
                      </a:lnTo>
                      <a:lnTo>
                        <a:pt x="24" y="164"/>
                      </a:lnTo>
                      <a:lnTo>
                        <a:pt x="26" y="163"/>
                      </a:lnTo>
                      <a:lnTo>
                        <a:pt x="28" y="162"/>
                      </a:lnTo>
                      <a:lnTo>
                        <a:pt x="30" y="161"/>
                      </a:lnTo>
                      <a:lnTo>
                        <a:pt x="32" y="160"/>
                      </a:lnTo>
                      <a:lnTo>
                        <a:pt x="35" y="159"/>
                      </a:lnTo>
                      <a:lnTo>
                        <a:pt x="37" y="158"/>
                      </a:lnTo>
                      <a:lnTo>
                        <a:pt x="41" y="157"/>
                      </a:lnTo>
                      <a:lnTo>
                        <a:pt x="43" y="156"/>
                      </a:lnTo>
                      <a:lnTo>
                        <a:pt x="47" y="156"/>
                      </a:lnTo>
                      <a:lnTo>
                        <a:pt x="49" y="155"/>
                      </a:lnTo>
                      <a:lnTo>
                        <a:pt x="53" y="155"/>
                      </a:lnTo>
                      <a:lnTo>
                        <a:pt x="52" y="135"/>
                      </a:lnTo>
                      <a:lnTo>
                        <a:pt x="15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7" name="Freeform 562"/>
                <p:cNvSpPr>
                  <a:spLocks/>
                </p:cNvSpPr>
                <p:nvPr/>
              </p:nvSpPr>
              <p:spPr bwMode="auto">
                <a:xfrm>
                  <a:off x="1764" y="2084"/>
                  <a:ext cx="328" cy="220"/>
                </a:xfrm>
                <a:custGeom>
                  <a:avLst/>
                  <a:gdLst>
                    <a:gd name="T0" fmla="*/ 238 w 328"/>
                    <a:gd name="T1" fmla="*/ 131 h 220"/>
                    <a:gd name="T2" fmla="*/ 240 w 328"/>
                    <a:gd name="T3" fmla="*/ 132 h 220"/>
                    <a:gd name="T4" fmla="*/ 243 w 328"/>
                    <a:gd name="T5" fmla="*/ 133 h 220"/>
                    <a:gd name="T6" fmla="*/ 247 w 328"/>
                    <a:gd name="T7" fmla="*/ 134 h 220"/>
                    <a:gd name="T8" fmla="*/ 252 w 328"/>
                    <a:gd name="T9" fmla="*/ 135 h 220"/>
                    <a:gd name="T10" fmla="*/ 257 w 328"/>
                    <a:gd name="T11" fmla="*/ 137 h 220"/>
                    <a:gd name="T12" fmla="*/ 264 w 328"/>
                    <a:gd name="T13" fmla="*/ 138 h 220"/>
                    <a:gd name="T14" fmla="*/ 270 w 328"/>
                    <a:gd name="T15" fmla="*/ 140 h 220"/>
                    <a:gd name="T16" fmla="*/ 277 w 328"/>
                    <a:gd name="T17" fmla="*/ 141 h 220"/>
                    <a:gd name="T18" fmla="*/ 285 w 328"/>
                    <a:gd name="T19" fmla="*/ 142 h 220"/>
                    <a:gd name="T20" fmla="*/ 292 w 328"/>
                    <a:gd name="T21" fmla="*/ 142 h 220"/>
                    <a:gd name="T22" fmla="*/ 298 w 328"/>
                    <a:gd name="T23" fmla="*/ 142 h 220"/>
                    <a:gd name="T24" fmla="*/ 305 w 328"/>
                    <a:gd name="T25" fmla="*/ 141 h 220"/>
                    <a:gd name="T26" fmla="*/ 311 w 328"/>
                    <a:gd name="T27" fmla="*/ 140 h 220"/>
                    <a:gd name="T28" fmla="*/ 317 w 328"/>
                    <a:gd name="T29" fmla="*/ 138 h 220"/>
                    <a:gd name="T30" fmla="*/ 321 w 328"/>
                    <a:gd name="T31" fmla="*/ 134 h 220"/>
                    <a:gd name="T32" fmla="*/ 325 w 328"/>
                    <a:gd name="T33" fmla="*/ 131 h 220"/>
                    <a:gd name="T34" fmla="*/ 327 w 328"/>
                    <a:gd name="T35" fmla="*/ 125 h 220"/>
                    <a:gd name="T36" fmla="*/ 328 w 328"/>
                    <a:gd name="T37" fmla="*/ 119 h 220"/>
                    <a:gd name="T38" fmla="*/ 328 w 328"/>
                    <a:gd name="T39" fmla="*/ 111 h 220"/>
                    <a:gd name="T40" fmla="*/ 326 w 328"/>
                    <a:gd name="T41" fmla="*/ 102 h 220"/>
                    <a:gd name="T42" fmla="*/ 323 w 328"/>
                    <a:gd name="T43" fmla="*/ 92 h 220"/>
                    <a:gd name="T44" fmla="*/ 317 w 328"/>
                    <a:gd name="T45" fmla="*/ 81 h 220"/>
                    <a:gd name="T46" fmla="*/ 310 w 328"/>
                    <a:gd name="T47" fmla="*/ 72 h 220"/>
                    <a:gd name="T48" fmla="*/ 302 w 328"/>
                    <a:gd name="T49" fmla="*/ 62 h 220"/>
                    <a:gd name="T50" fmla="*/ 292 w 328"/>
                    <a:gd name="T51" fmla="*/ 54 h 220"/>
                    <a:gd name="T52" fmla="*/ 282 w 328"/>
                    <a:gd name="T53" fmla="*/ 46 h 220"/>
                    <a:gd name="T54" fmla="*/ 270 w 328"/>
                    <a:gd name="T55" fmla="*/ 38 h 220"/>
                    <a:gd name="T56" fmla="*/ 258 w 328"/>
                    <a:gd name="T57" fmla="*/ 31 h 220"/>
                    <a:gd name="T58" fmla="*/ 245 w 328"/>
                    <a:gd name="T59" fmla="*/ 25 h 220"/>
                    <a:gd name="T60" fmla="*/ 232 w 328"/>
                    <a:gd name="T61" fmla="*/ 20 h 220"/>
                    <a:gd name="T62" fmla="*/ 219 w 328"/>
                    <a:gd name="T63" fmla="*/ 15 h 220"/>
                    <a:gd name="T64" fmla="*/ 206 w 328"/>
                    <a:gd name="T65" fmla="*/ 11 h 220"/>
                    <a:gd name="T66" fmla="*/ 192 w 328"/>
                    <a:gd name="T67" fmla="*/ 7 h 220"/>
                    <a:gd name="T68" fmla="*/ 179 w 328"/>
                    <a:gd name="T69" fmla="*/ 4 h 220"/>
                    <a:gd name="T70" fmla="*/ 167 w 328"/>
                    <a:gd name="T71" fmla="*/ 2 h 220"/>
                    <a:gd name="T72" fmla="*/ 155 w 328"/>
                    <a:gd name="T73" fmla="*/ 1 h 220"/>
                    <a:gd name="T74" fmla="*/ 144 w 328"/>
                    <a:gd name="T75" fmla="*/ 0 h 220"/>
                    <a:gd name="T76" fmla="*/ 134 w 328"/>
                    <a:gd name="T77" fmla="*/ 0 h 220"/>
                    <a:gd name="T78" fmla="*/ 125 w 328"/>
                    <a:gd name="T79" fmla="*/ 1 h 220"/>
                    <a:gd name="T80" fmla="*/ 117 w 328"/>
                    <a:gd name="T81" fmla="*/ 2 h 220"/>
                    <a:gd name="T82" fmla="*/ 111 w 328"/>
                    <a:gd name="T83" fmla="*/ 4 h 220"/>
                    <a:gd name="T84" fmla="*/ 107 w 328"/>
                    <a:gd name="T85" fmla="*/ 8 h 220"/>
                    <a:gd name="T86" fmla="*/ 103 w 328"/>
                    <a:gd name="T87" fmla="*/ 11 h 220"/>
                    <a:gd name="T88" fmla="*/ 101 w 328"/>
                    <a:gd name="T89" fmla="*/ 15 h 220"/>
                    <a:gd name="T90" fmla="*/ 98 w 328"/>
                    <a:gd name="T91" fmla="*/ 18 h 220"/>
                    <a:gd name="T92" fmla="*/ 96 w 328"/>
                    <a:gd name="T93" fmla="*/ 22 h 220"/>
                    <a:gd name="T94" fmla="*/ 95 w 328"/>
                    <a:gd name="T95" fmla="*/ 25 h 220"/>
                    <a:gd name="T96" fmla="*/ 94 w 328"/>
                    <a:gd name="T97" fmla="*/ 29 h 220"/>
                    <a:gd name="T98" fmla="*/ 92 w 328"/>
                    <a:gd name="T99" fmla="*/ 33 h 220"/>
                    <a:gd name="T100" fmla="*/ 92 w 328"/>
                    <a:gd name="T101" fmla="*/ 36 h 220"/>
                    <a:gd name="T102" fmla="*/ 92 w 328"/>
                    <a:gd name="T103" fmla="*/ 39 h 220"/>
                    <a:gd name="T104" fmla="*/ 92 w 328"/>
                    <a:gd name="T105" fmla="*/ 42 h 220"/>
                    <a:gd name="T106" fmla="*/ 92 w 328"/>
                    <a:gd name="T107" fmla="*/ 46 h 220"/>
                    <a:gd name="T108" fmla="*/ 93 w 328"/>
                    <a:gd name="T109" fmla="*/ 52 h 220"/>
                    <a:gd name="T110" fmla="*/ 94 w 328"/>
                    <a:gd name="T111" fmla="*/ 56 h 220"/>
                    <a:gd name="T112" fmla="*/ 95 w 328"/>
                    <a:gd name="T113" fmla="*/ 59 h 220"/>
                    <a:gd name="T114" fmla="*/ 97 w 328"/>
                    <a:gd name="T115" fmla="*/ 62 h 220"/>
                    <a:gd name="T116" fmla="*/ 0 w 328"/>
                    <a:gd name="T117" fmla="*/ 129 h 2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220"/>
                    <a:gd name="T179" fmla="*/ 328 w 328"/>
                    <a:gd name="T180" fmla="*/ 220 h 2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220">
                      <a:moveTo>
                        <a:pt x="0" y="129"/>
                      </a:moveTo>
                      <a:lnTo>
                        <a:pt x="121" y="220"/>
                      </a:lnTo>
                      <a:lnTo>
                        <a:pt x="238" y="131"/>
                      </a:lnTo>
                      <a:lnTo>
                        <a:pt x="240" y="132"/>
                      </a:lnTo>
                      <a:lnTo>
                        <a:pt x="241" y="132"/>
                      </a:lnTo>
                      <a:lnTo>
                        <a:pt x="242" y="132"/>
                      </a:lnTo>
                      <a:lnTo>
                        <a:pt x="243" y="133"/>
                      </a:lnTo>
                      <a:lnTo>
                        <a:pt x="244" y="133"/>
                      </a:lnTo>
                      <a:lnTo>
                        <a:pt x="245" y="133"/>
                      </a:lnTo>
                      <a:lnTo>
                        <a:pt x="247" y="134"/>
                      </a:lnTo>
                      <a:lnTo>
                        <a:pt x="248" y="134"/>
                      </a:lnTo>
                      <a:lnTo>
                        <a:pt x="250" y="134"/>
                      </a:lnTo>
                      <a:lnTo>
                        <a:pt x="252" y="135"/>
                      </a:lnTo>
                      <a:lnTo>
                        <a:pt x="253" y="136"/>
                      </a:lnTo>
                      <a:lnTo>
                        <a:pt x="256" y="136"/>
                      </a:lnTo>
                      <a:lnTo>
                        <a:pt x="257" y="137"/>
                      </a:lnTo>
                      <a:lnTo>
                        <a:pt x="259" y="137"/>
                      </a:lnTo>
                      <a:lnTo>
                        <a:pt x="262" y="138"/>
                      </a:lnTo>
                      <a:lnTo>
                        <a:pt x="264" y="138"/>
                      </a:lnTo>
                      <a:lnTo>
                        <a:pt x="266" y="139"/>
                      </a:lnTo>
                      <a:lnTo>
                        <a:pt x="268" y="139"/>
                      </a:lnTo>
                      <a:lnTo>
                        <a:pt x="270" y="140"/>
                      </a:lnTo>
                      <a:lnTo>
                        <a:pt x="273" y="140"/>
                      </a:lnTo>
                      <a:lnTo>
                        <a:pt x="275" y="140"/>
                      </a:lnTo>
                      <a:lnTo>
                        <a:pt x="277" y="141"/>
                      </a:lnTo>
                      <a:lnTo>
                        <a:pt x="280" y="141"/>
                      </a:lnTo>
                      <a:lnTo>
                        <a:pt x="282" y="141"/>
                      </a:lnTo>
                      <a:lnTo>
                        <a:pt x="285" y="142"/>
                      </a:lnTo>
                      <a:lnTo>
                        <a:pt x="287" y="142"/>
                      </a:lnTo>
                      <a:lnTo>
                        <a:pt x="289" y="142"/>
                      </a:lnTo>
                      <a:lnTo>
                        <a:pt x="292" y="142"/>
                      </a:lnTo>
                      <a:lnTo>
                        <a:pt x="294" y="142"/>
                      </a:lnTo>
                      <a:lnTo>
                        <a:pt x="296" y="142"/>
                      </a:lnTo>
                      <a:lnTo>
                        <a:pt x="298" y="142"/>
                      </a:lnTo>
                      <a:lnTo>
                        <a:pt x="301" y="142"/>
                      </a:lnTo>
                      <a:lnTo>
                        <a:pt x="303" y="141"/>
                      </a:lnTo>
                      <a:lnTo>
                        <a:pt x="305" y="141"/>
                      </a:lnTo>
                      <a:lnTo>
                        <a:pt x="307" y="141"/>
                      </a:lnTo>
                      <a:lnTo>
                        <a:pt x="309" y="140"/>
                      </a:lnTo>
                      <a:lnTo>
                        <a:pt x="311" y="140"/>
                      </a:lnTo>
                      <a:lnTo>
                        <a:pt x="313" y="139"/>
                      </a:lnTo>
                      <a:lnTo>
                        <a:pt x="315" y="138"/>
                      </a:lnTo>
                      <a:lnTo>
                        <a:pt x="317" y="138"/>
                      </a:lnTo>
                      <a:lnTo>
                        <a:pt x="318" y="137"/>
                      </a:lnTo>
                      <a:lnTo>
                        <a:pt x="320" y="136"/>
                      </a:lnTo>
                      <a:lnTo>
                        <a:pt x="321" y="134"/>
                      </a:lnTo>
                      <a:lnTo>
                        <a:pt x="323" y="134"/>
                      </a:lnTo>
                      <a:lnTo>
                        <a:pt x="324" y="132"/>
                      </a:lnTo>
                      <a:lnTo>
                        <a:pt x="325" y="131"/>
                      </a:lnTo>
                      <a:lnTo>
                        <a:pt x="326" y="129"/>
                      </a:lnTo>
                      <a:lnTo>
                        <a:pt x="327" y="127"/>
                      </a:lnTo>
                      <a:lnTo>
                        <a:pt x="327" y="125"/>
                      </a:lnTo>
                      <a:lnTo>
                        <a:pt x="328" y="123"/>
                      </a:lnTo>
                      <a:lnTo>
                        <a:pt x="328" y="121"/>
                      </a:lnTo>
                      <a:lnTo>
                        <a:pt x="328" y="119"/>
                      </a:lnTo>
                      <a:lnTo>
                        <a:pt x="328" y="117"/>
                      </a:lnTo>
                      <a:lnTo>
                        <a:pt x="328" y="114"/>
                      </a:lnTo>
                      <a:lnTo>
                        <a:pt x="328" y="111"/>
                      </a:lnTo>
                      <a:lnTo>
                        <a:pt x="328" y="109"/>
                      </a:lnTo>
                      <a:lnTo>
                        <a:pt x="327" y="106"/>
                      </a:lnTo>
                      <a:lnTo>
                        <a:pt x="326" y="102"/>
                      </a:lnTo>
                      <a:lnTo>
                        <a:pt x="325" y="99"/>
                      </a:lnTo>
                      <a:lnTo>
                        <a:pt x="324" y="96"/>
                      </a:lnTo>
                      <a:lnTo>
                        <a:pt x="323" y="92"/>
                      </a:lnTo>
                      <a:lnTo>
                        <a:pt x="321" y="88"/>
                      </a:lnTo>
                      <a:lnTo>
                        <a:pt x="319" y="85"/>
                      </a:lnTo>
                      <a:lnTo>
                        <a:pt x="317" y="81"/>
                      </a:lnTo>
                      <a:lnTo>
                        <a:pt x="315" y="78"/>
                      </a:lnTo>
                      <a:lnTo>
                        <a:pt x="313" y="75"/>
                      </a:lnTo>
                      <a:lnTo>
                        <a:pt x="310" y="72"/>
                      </a:lnTo>
                      <a:lnTo>
                        <a:pt x="308" y="68"/>
                      </a:lnTo>
                      <a:lnTo>
                        <a:pt x="305" y="65"/>
                      </a:lnTo>
                      <a:lnTo>
                        <a:pt x="302" y="62"/>
                      </a:lnTo>
                      <a:lnTo>
                        <a:pt x="298" y="59"/>
                      </a:lnTo>
                      <a:lnTo>
                        <a:pt x="296" y="57"/>
                      </a:lnTo>
                      <a:lnTo>
                        <a:pt x="292" y="54"/>
                      </a:lnTo>
                      <a:lnTo>
                        <a:pt x="289" y="51"/>
                      </a:lnTo>
                      <a:lnTo>
                        <a:pt x="285" y="48"/>
                      </a:lnTo>
                      <a:lnTo>
                        <a:pt x="282" y="46"/>
                      </a:lnTo>
                      <a:lnTo>
                        <a:pt x="278" y="43"/>
                      </a:lnTo>
                      <a:lnTo>
                        <a:pt x="274" y="41"/>
                      </a:lnTo>
                      <a:lnTo>
                        <a:pt x="270" y="38"/>
                      </a:lnTo>
                      <a:lnTo>
                        <a:pt x="266" y="36"/>
                      </a:lnTo>
                      <a:lnTo>
                        <a:pt x="262" y="33"/>
                      </a:lnTo>
                      <a:lnTo>
                        <a:pt x="258" y="31"/>
                      </a:lnTo>
                      <a:lnTo>
                        <a:pt x="253" y="29"/>
                      </a:lnTo>
                      <a:lnTo>
                        <a:pt x="249" y="27"/>
                      </a:lnTo>
                      <a:lnTo>
                        <a:pt x="245" y="25"/>
                      </a:lnTo>
                      <a:lnTo>
                        <a:pt x="241" y="23"/>
                      </a:lnTo>
                      <a:lnTo>
                        <a:pt x="236" y="22"/>
                      </a:lnTo>
                      <a:lnTo>
                        <a:pt x="232" y="20"/>
                      </a:lnTo>
                      <a:lnTo>
                        <a:pt x="227" y="18"/>
                      </a:lnTo>
                      <a:lnTo>
                        <a:pt x="223" y="16"/>
                      </a:lnTo>
                      <a:lnTo>
                        <a:pt x="219" y="15"/>
                      </a:lnTo>
                      <a:lnTo>
                        <a:pt x="214" y="13"/>
                      </a:lnTo>
                      <a:lnTo>
                        <a:pt x="210" y="12"/>
                      </a:lnTo>
                      <a:lnTo>
                        <a:pt x="206" y="11"/>
                      </a:lnTo>
                      <a:lnTo>
                        <a:pt x="201" y="9"/>
                      </a:lnTo>
                      <a:lnTo>
                        <a:pt x="196" y="8"/>
                      </a:lnTo>
                      <a:lnTo>
                        <a:pt x="192" y="7"/>
                      </a:lnTo>
                      <a:lnTo>
                        <a:pt x="188" y="6"/>
                      </a:lnTo>
                      <a:lnTo>
                        <a:pt x="183" y="5"/>
                      </a:lnTo>
                      <a:lnTo>
                        <a:pt x="179" y="4"/>
                      </a:lnTo>
                      <a:lnTo>
                        <a:pt x="175" y="3"/>
                      </a:lnTo>
                      <a:lnTo>
                        <a:pt x="171" y="2"/>
                      </a:lnTo>
                      <a:lnTo>
                        <a:pt x="167" y="2"/>
                      </a:lnTo>
                      <a:lnTo>
                        <a:pt x="163" y="2"/>
                      </a:lnTo>
                      <a:lnTo>
                        <a:pt x="159" y="1"/>
                      </a:lnTo>
                      <a:lnTo>
                        <a:pt x="155" y="1"/>
                      </a:lnTo>
                      <a:lnTo>
                        <a:pt x="151" y="0"/>
                      </a:lnTo>
                      <a:lnTo>
                        <a:pt x="148" y="0"/>
                      </a:lnTo>
                      <a:lnTo>
                        <a:pt x="144" y="0"/>
                      </a:lnTo>
                      <a:lnTo>
                        <a:pt x="140" y="0"/>
                      </a:lnTo>
                      <a:lnTo>
                        <a:pt x="137" y="0"/>
                      </a:lnTo>
                      <a:lnTo>
                        <a:pt x="134" y="0"/>
                      </a:lnTo>
                      <a:lnTo>
                        <a:pt x="131" y="0"/>
                      </a:lnTo>
                      <a:lnTo>
                        <a:pt x="128" y="0"/>
                      </a:lnTo>
                      <a:lnTo>
                        <a:pt x="125" y="1"/>
                      </a:lnTo>
                      <a:lnTo>
                        <a:pt x="122" y="1"/>
                      </a:lnTo>
                      <a:lnTo>
                        <a:pt x="120" y="2"/>
                      </a:lnTo>
                      <a:lnTo>
                        <a:pt x="117" y="2"/>
                      </a:lnTo>
                      <a:lnTo>
                        <a:pt x="115" y="3"/>
                      </a:lnTo>
                      <a:lnTo>
                        <a:pt x="113" y="4"/>
                      </a:lnTo>
                      <a:lnTo>
                        <a:pt x="111" y="4"/>
                      </a:lnTo>
                      <a:lnTo>
                        <a:pt x="110" y="5"/>
                      </a:lnTo>
                      <a:lnTo>
                        <a:pt x="108" y="6"/>
                      </a:lnTo>
                      <a:lnTo>
                        <a:pt x="107" y="8"/>
                      </a:lnTo>
                      <a:lnTo>
                        <a:pt x="106" y="9"/>
                      </a:lnTo>
                      <a:lnTo>
                        <a:pt x="105" y="10"/>
                      </a:lnTo>
                      <a:lnTo>
                        <a:pt x="103" y="11"/>
                      </a:lnTo>
                      <a:lnTo>
                        <a:pt x="102" y="13"/>
                      </a:lnTo>
                      <a:lnTo>
                        <a:pt x="101" y="13"/>
                      </a:lnTo>
                      <a:lnTo>
                        <a:pt x="101" y="15"/>
                      </a:lnTo>
                      <a:lnTo>
                        <a:pt x="99" y="16"/>
                      </a:lnTo>
                      <a:lnTo>
                        <a:pt x="99" y="17"/>
                      </a:lnTo>
                      <a:lnTo>
                        <a:pt x="98" y="18"/>
                      </a:lnTo>
                      <a:lnTo>
                        <a:pt x="97" y="20"/>
                      </a:lnTo>
                      <a:lnTo>
                        <a:pt x="97" y="21"/>
                      </a:lnTo>
                      <a:lnTo>
                        <a:pt x="96" y="22"/>
                      </a:lnTo>
                      <a:lnTo>
                        <a:pt x="96" y="23"/>
                      </a:lnTo>
                      <a:lnTo>
                        <a:pt x="95" y="24"/>
                      </a:lnTo>
                      <a:lnTo>
                        <a:pt x="95" y="25"/>
                      </a:lnTo>
                      <a:lnTo>
                        <a:pt x="95" y="27"/>
                      </a:lnTo>
                      <a:lnTo>
                        <a:pt x="94" y="28"/>
                      </a:lnTo>
                      <a:lnTo>
                        <a:pt x="94" y="29"/>
                      </a:lnTo>
                      <a:lnTo>
                        <a:pt x="93" y="30"/>
                      </a:lnTo>
                      <a:lnTo>
                        <a:pt x="93" y="31"/>
                      </a:lnTo>
                      <a:lnTo>
                        <a:pt x="92" y="33"/>
                      </a:lnTo>
                      <a:lnTo>
                        <a:pt x="92" y="35"/>
                      </a:lnTo>
                      <a:lnTo>
                        <a:pt x="92" y="36"/>
                      </a:lnTo>
                      <a:lnTo>
                        <a:pt x="92" y="37"/>
                      </a:lnTo>
                      <a:lnTo>
                        <a:pt x="92" y="38"/>
                      </a:lnTo>
                      <a:lnTo>
                        <a:pt x="92" y="39"/>
                      </a:lnTo>
                      <a:lnTo>
                        <a:pt x="92" y="40"/>
                      </a:lnTo>
                      <a:lnTo>
                        <a:pt x="92" y="41"/>
                      </a:lnTo>
                      <a:lnTo>
                        <a:pt x="92" y="42"/>
                      </a:lnTo>
                      <a:lnTo>
                        <a:pt x="92" y="44"/>
                      </a:lnTo>
                      <a:lnTo>
                        <a:pt x="92" y="46"/>
                      </a:lnTo>
                      <a:lnTo>
                        <a:pt x="92" y="48"/>
                      </a:lnTo>
                      <a:lnTo>
                        <a:pt x="93" y="50"/>
                      </a:lnTo>
                      <a:lnTo>
                        <a:pt x="93" y="52"/>
                      </a:lnTo>
                      <a:lnTo>
                        <a:pt x="94" y="53"/>
                      </a:lnTo>
                      <a:lnTo>
                        <a:pt x="94" y="55"/>
                      </a:lnTo>
                      <a:lnTo>
                        <a:pt x="94" y="56"/>
                      </a:lnTo>
                      <a:lnTo>
                        <a:pt x="95" y="57"/>
                      </a:lnTo>
                      <a:lnTo>
                        <a:pt x="95" y="59"/>
                      </a:lnTo>
                      <a:lnTo>
                        <a:pt x="96" y="60"/>
                      </a:lnTo>
                      <a:lnTo>
                        <a:pt x="96" y="61"/>
                      </a:lnTo>
                      <a:lnTo>
                        <a:pt x="97" y="62"/>
                      </a:lnTo>
                      <a:lnTo>
                        <a:pt x="97" y="63"/>
                      </a:lnTo>
                      <a:lnTo>
                        <a:pt x="0" y="12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8" name="Freeform 563"/>
                <p:cNvSpPr>
                  <a:spLocks/>
                </p:cNvSpPr>
                <p:nvPr/>
              </p:nvSpPr>
              <p:spPr bwMode="auto">
                <a:xfrm>
                  <a:off x="1763" y="2225"/>
                  <a:ext cx="120" cy="100"/>
                </a:xfrm>
                <a:custGeom>
                  <a:avLst/>
                  <a:gdLst>
                    <a:gd name="T0" fmla="*/ 0 w 120"/>
                    <a:gd name="T1" fmla="*/ 0 h 100"/>
                    <a:gd name="T2" fmla="*/ 3 w 120"/>
                    <a:gd name="T3" fmla="*/ 41 h 100"/>
                    <a:gd name="T4" fmla="*/ 117 w 120"/>
                    <a:gd name="T5" fmla="*/ 100 h 100"/>
                    <a:gd name="T6" fmla="*/ 120 w 120"/>
                    <a:gd name="T7" fmla="*/ 87 h 100"/>
                    <a:gd name="T8" fmla="*/ 0 w 120"/>
                    <a:gd name="T9" fmla="*/ 0 h 100"/>
                    <a:gd name="T10" fmla="*/ 0 w 120"/>
                    <a:gd name="T11" fmla="*/ 0 h 100"/>
                    <a:gd name="T12" fmla="*/ 0 60000 65536"/>
                    <a:gd name="T13" fmla="*/ 0 60000 65536"/>
                    <a:gd name="T14" fmla="*/ 0 60000 65536"/>
                    <a:gd name="T15" fmla="*/ 0 60000 65536"/>
                    <a:gd name="T16" fmla="*/ 0 60000 65536"/>
                    <a:gd name="T17" fmla="*/ 0 60000 65536"/>
                    <a:gd name="T18" fmla="*/ 0 w 120"/>
                    <a:gd name="T19" fmla="*/ 0 h 100"/>
                    <a:gd name="T20" fmla="*/ 120 w 120"/>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20" h="100">
                      <a:moveTo>
                        <a:pt x="0" y="0"/>
                      </a:moveTo>
                      <a:lnTo>
                        <a:pt x="3" y="41"/>
                      </a:lnTo>
                      <a:lnTo>
                        <a:pt x="117" y="100"/>
                      </a:lnTo>
                      <a:lnTo>
                        <a:pt x="120" y="87"/>
                      </a:lnTo>
                      <a:lnTo>
                        <a:pt x="0" y="0"/>
                      </a:lnTo>
                      <a:close/>
                    </a:path>
                  </a:pathLst>
                </a:custGeom>
                <a:solidFill>
                  <a:srgbClr val="C47A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9" name="Freeform 564"/>
                <p:cNvSpPr>
                  <a:spLocks/>
                </p:cNvSpPr>
                <p:nvPr/>
              </p:nvSpPr>
              <p:spPr bwMode="auto">
                <a:xfrm>
                  <a:off x="1886" y="2227"/>
                  <a:ext cx="198" cy="97"/>
                </a:xfrm>
                <a:custGeom>
                  <a:avLst/>
                  <a:gdLst>
                    <a:gd name="T0" fmla="*/ 116 w 198"/>
                    <a:gd name="T1" fmla="*/ 0 h 97"/>
                    <a:gd name="T2" fmla="*/ 119 w 198"/>
                    <a:gd name="T3" fmla="*/ 1 h 97"/>
                    <a:gd name="T4" fmla="*/ 122 w 198"/>
                    <a:gd name="T5" fmla="*/ 2 h 97"/>
                    <a:gd name="T6" fmla="*/ 125 w 198"/>
                    <a:gd name="T7" fmla="*/ 4 h 97"/>
                    <a:gd name="T8" fmla="*/ 129 w 198"/>
                    <a:gd name="T9" fmla="*/ 5 h 97"/>
                    <a:gd name="T10" fmla="*/ 133 w 198"/>
                    <a:gd name="T11" fmla="*/ 7 h 97"/>
                    <a:gd name="T12" fmla="*/ 137 w 198"/>
                    <a:gd name="T13" fmla="*/ 7 h 97"/>
                    <a:gd name="T14" fmla="*/ 141 w 198"/>
                    <a:gd name="T15" fmla="*/ 8 h 97"/>
                    <a:gd name="T16" fmla="*/ 145 w 198"/>
                    <a:gd name="T17" fmla="*/ 9 h 97"/>
                    <a:gd name="T18" fmla="*/ 149 w 198"/>
                    <a:gd name="T19" fmla="*/ 10 h 97"/>
                    <a:gd name="T20" fmla="*/ 153 w 198"/>
                    <a:gd name="T21" fmla="*/ 10 h 97"/>
                    <a:gd name="T22" fmla="*/ 157 w 198"/>
                    <a:gd name="T23" fmla="*/ 11 h 97"/>
                    <a:gd name="T24" fmla="*/ 161 w 198"/>
                    <a:gd name="T25" fmla="*/ 11 h 97"/>
                    <a:gd name="T26" fmla="*/ 166 w 198"/>
                    <a:gd name="T27" fmla="*/ 11 h 97"/>
                    <a:gd name="T28" fmla="*/ 170 w 198"/>
                    <a:gd name="T29" fmla="*/ 11 h 97"/>
                    <a:gd name="T30" fmla="*/ 174 w 198"/>
                    <a:gd name="T31" fmla="*/ 11 h 97"/>
                    <a:gd name="T32" fmla="*/ 178 w 198"/>
                    <a:gd name="T33" fmla="*/ 11 h 97"/>
                    <a:gd name="T34" fmla="*/ 183 w 198"/>
                    <a:gd name="T35" fmla="*/ 10 h 97"/>
                    <a:gd name="T36" fmla="*/ 187 w 198"/>
                    <a:gd name="T37" fmla="*/ 9 h 97"/>
                    <a:gd name="T38" fmla="*/ 191 w 198"/>
                    <a:gd name="T39" fmla="*/ 9 h 97"/>
                    <a:gd name="T40" fmla="*/ 194 w 198"/>
                    <a:gd name="T41" fmla="*/ 8 h 97"/>
                    <a:gd name="T42" fmla="*/ 198 w 198"/>
                    <a:gd name="T43" fmla="*/ 7 h 97"/>
                    <a:gd name="T44" fmla="*/ 197 w 198"/>
                    <a:gd name="T45" fmla="*/ 18 h 97"/>
                    <a:gd name="T46" fmla="*/ 194 w 198"/>
                    <a:gd name="T47" fmla="*/ 18 h 97"/>
                    <a:gd name="T48" fmla="*/ 189 w 198"/>
                    <a:gd name="T49" fmla="*/ 18 h 97"/>
                    <a:gd name="T50" fmla="*/ 186 w 198"/>
                    <a:gd name="T51" fmla="*/ 18 h 97"/>
                    <a:gd name="T52" fmla="*/ 183 w 198"/>
                    <a:gd name="T53" fmla="*/ 17 h 97"/>
                    <a:gd name="T54" fmla="*/ 179 w 198"/>
                    <a:gd name="T55" fmla="*/ 17 h 97"/>
                    <a:gd name="T56" fmla="*/ 175 w 198"/>
                    <a:gd name="T57" fmla="*/ 17 h 97"/>
                    <a:gd name="T58" fmla="*/ 171 w 198"/>
                    <a:gd name="T59" fmla="*/ 17 h 97"/>
                    <a:gd name="T60" fmla="*/ 166 w 198"/>
                    <a:gd name="T61" fmla="*/ 17 h 97"/>
                    <a:gd name="T62" fmla="*/ 161 w 198"/>
                    <a:gd name="T63" fmla="*/ 17 h 97"/>
                    <a:gd name="T64" fmla="*/ 156 w 198"/>
                    <a:gd name="T65" fmla="*/ 18 h 97"/>
                    <a:gd name="T66" fmla="*/ 151 w 198"/>
                    <a:gd name="T67" fmla="*/ 18 h 97"/>
                    <a:gd name="T68" fmla="*/ 146 w 198"/>
                    <a:gd name="T69" fmla="*/ 18 h 97"/>
                    <a:gd name="T70" fmla="*/ 141 w 198"/>
                    <a:gd name="T71" fmla="*/ 18 h 97"/>
                    <a:gd name="T72" fmla="*/ 136 w 198"/>
                    <a:gd name="T73" fmla="*/ 19 h 97"/>
                    <a:gd name="T74" fmla="*/ 131 w 198"/>
                    <a:gd name="T75" fmla="*/ 19 h 97"/>
                    <a:gd name="T76" fmla="*/ 126 w 198"/>
                    <a:gd name="T77" fmla="*/ 20 h 97"/>
                    <a:gd name="T78" fmla="*/ 120 w 198"/>
                    <a:gd name="T79" fmla="*/ 21 h 97"/>
                    <a:gd name="T80" fmla="*/ 116 w 198"/>
                    <a:gd name="T81" fmla="*/ 22 h 97"/>
                    <a:gd name="T82" fmla="*/ 110 w 198"/>
                    <a:gd name="T83" fmla="*/ 23 h 97"/>
                    <a:gd name="T84" fmla="*/ 105 w 198"/>
                    <a:gd name="T85" fmla="*/ 25 h 97"/>
                    <a:gd name="T86" fmla="*/ 99 w 198"/>
                    <a:gd name="T87" fmla="*/ 28 h 97"/>
                    <a:gd name="T88" fmla="*/ 92 w 198"/>
                    <a:gd name="T89" fmla="*/ 31 h 97"/>
                    <a:gd name="T90" fmla="*/ 85 w 198"/>
                    <a:gd name="T91" fmla="*/ 35 h 97"/>
                    <a:gd name="T92" fmla="*/ 78 w 198"/>
                    <a:gd name="T93" fmla="*/ 39 h 97"/>
                    <a:gd name="T94" fmla="*/ 71 w 198"/>
                    <a:gd name="T95" fmla="*/ 43 h 97"/>
                    <a:gd name="T96" fmla="*/ 64 w 198"/>
                    <a:gd name="T97" fmla="*/ 48 h 97"/>
                    <a:gd name="T98" fmla="*/ 57 w 198"/>
                    <a:gd name="T99" fmla="*/ 53 h 97"/>
                    <a:gd name="T100" fmla="*/ 50 w 198"/>
                    <a:gd name="T101" fmla="*/ 58 h 97"/>
                    <a:gd name="T102" fmla="*/ 43 w 198"/>
                    <a:gd name="T103" fmla="*/ 63 h 97"/>
                    <a:gd name="T104" fmla="*/ 36 w 198"/>
                    <a:gd name="T105" fmla="*/ 68 h 97"/>
                    <a:gd name="T106" fmla="*/ 29 w 198"/>
                    <a:gd name="T107" fmla="*/ 73 h 97"/>
                    <a:gd name="T108" fmla="*/ 24 w 198"/>
                    <a:gd name="T109" fmla="*/ 77 h 97"/>
                    <a:gd name="T110" fmla="*/ 18 w 198"/>
                    <a:gd name="T111" fmla="*/ 82 h 97"/>
                    <a:gd name="T112" fmla="*/ 14 w 198"/>
                    <a:gd name="T113" fmla="*/ 86 h 97"/>
                    <a:gd name="T114" fmla="*/ 9 w 198"/>
                    <a:gd name="T115" fmla="*/ 89 h 97"/>
                    <a:gd name="T116" fmla="*/ 6 w 198"/>
                    <a:gd name="T117" fmla="*/ 92 h 97"/>
                    <a:gd name="T118" fmla="*/ 2 w 198"/>
                    <a:gd name="T119" fmla="*/ 95 h 97"/>
                    <a:gd name="T120" fmla="*/ 0 w 198"/>
                    <a:gd name="T121" fmla="*/ 97 h 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97"/>
                    <a:gd name="T185" fmla="*/ 198 w 198"/>
                    <a:gd name="T186" fmla="*/ 97 h 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97">
                      <a:moveTo>
                        <a:pt x="3" y="83"/>
                      </a:moveTo>
                      <a:lnTo>
                        <a:pt x="115" y="0"/>
                      </a:lnTo>
                      <a:lnTo>
                        <a:pt x="116" y="0"/>
                      </a:lnTo>
                      <a:lnTo>
                        <a:pt x="117" y="0"/>
                      </a:lnTo>
                      <a:lnTo>
                        <a:pt x="118" y="1"/>
                      </a:lnTo>
                      <a:lnTo>
                        <a:pt x="119" y="1"/>
                      </a:lnTo>
                      <a:lnTo>
                        <a:pt x="120" y="2"/>
                      </a:lnTo>
                      <a:lnTo>
                        <a:pt x="121" y="2"/>
                      </a:lnTo>
                      <a:lnTo>
                        <a:pt x="122" y="2"/>
                      </a:lnTo>
                      <a:lnTo>
                        <a:pt x="123" y="3"/>
                      </a:lnTo>
                      <a:lnTo>
                        <a:pt x="124" y="4"/>
                      </a:lnTo>
                      <a:lnTo>
                        <a:pt x="125" y="4"/>
                      </a:lnTo>
                      <a:lnTo>
                        <a:pt x="126" y="4"/>
                      </a:lnTo>
                      <a:lnTo>
                        <a:pt x="127" y="5"/>
                      </a:lnTo>
                      <a:lnTo>
                        <a:pt x="129" y="5"/>
                      </a:lnTo>
                      <a:lnTo>
                        <a:pt x="130" y="6"/>
                      </a:lnTo>
                      <a:lnTo>
                        <a:pt x="131" y="6"/>
                      </a:lnTo>
                      <a:lnTo>
                        <a:pt x="133" y="7"/>
                      </a:lnTo>
                      <a:lnTo>
                        <a:pt x="134" y="7"/>
                      </a:lnTo>
                      <a:lnTo>
                        <a:pt x="135" y="7"/>
                      </a:lnTo>
                      <a:lnTo>
                        <a:pt x="137" y="7"/>
                      </a:lnTo>
                      <a:lnTo>
                        <a:pt x="138" y="8"/>
                      </a:lnTo>
                      <a:lnTo>
                        <a:pt x="139" y="8"/>
                      </a:lnTo>
                      <a:lnTo>
                        <a:pt x="141" y="8"/>
                      </a:lnTo>
                      <a:lnTo>
                        <a:pt x="142" y="8"/>
                      </a:lnTo>
                      <a:lnTo>
                        <a:pt x="143" y="9"/>
                      </a:lnTo>
                      <a:lnTo>
                        <a:pt x="145" y="9"/>
                      </a:lnTo>
                      <a:lnTo>
                        <a:pt x="146" y="9"/>
                      </a:lnTo>
                      <a:lnTo>
                        <a:pt x="147" y="9"/>
                      </a:lnTo>
                      <a:lnTo>
                        <a:pt x="149" y="10"/>
                      </a:lnTo>
                      <a:lnTo>
                        <a:pt x="150" y="10"/>
                      </a:lnTo>
                      <a:lnTo>
                        <a:pt x="152" y="10"/>
                      </a:lnTo>
                      <a:lnTo>
                        <a:pt x="153" y="10"/>
                      </a:lnTo>
                      <a:lnTo>
                        <a:pt x="155" y="11"/>
                      </a:lnTo>
                      <a:lnTo>
                        <a:pt x="156" y="11"/>
                      </a:lnTo>
                      <a:lnTo>
                        <a:pt x="157" y="11"/>
                      </a:lnTo>
                      <a:lnTo>
                        <a:pt x="159" y="11"/>
                      </a:lnTo>
                      <a:lnTo>
                        <a:pt x="160" y="11"/>
                      </a:lnTo>
                      <a:lnTo>
                        <a:pt x="161" y="11"/>
                      </a:lnTo>
                      <a:lnTo>
                        <a:pt x="163" y="11"/>
                      </a:lnTo>
                      <a:lnTo>
                        <a:pt x="164" y="11"/>
                      </a:lnTo>
                      <a:lnTo>
                        <a:pt x="166" y="11"/>
                      </a:lnTo>
                      <a:lnTo>
                        <a:pt x="167" y="11"/>
                      </a:lnTo>
                      <a:lnTo>
                        <a:pt x="169" y="11"/>
                      </a:lnTo>
                      <a:lnTo>
                        <a:pt x="170" y="11"/>
                      </a:lnTo>
                      <a:lnTo>
                        <a:pt x="171" y="11"/>
                      </a:lnTo>
                      <a:lnTo>
                        <a:pt x="173" y="11"/>
                      </a:lnTo>
                      <a:lnTo>
                        <a:pt x="174" y="11"/>
                      </a:lnTo>
                      <a:lnTo>
                        <a:pt x="176" y="11"/>
                      </a:lnTo>
                      <a:lnTo>
                        <a:pt x="177" y="11"/>
                      </a:lnTo>
                      <a:lnTo>
                        <a:pt x="178" y="11"/>
                      </a:lnTo>
                      <a:lnTo>
                        <a:pt x="180" y="10"/>
                      </a:lnTo>
                      <a:lnTo>
                        <a:pt x="181" y="10"/>
                      </a:lnTo>
                      <a:lnTo>
                        <a:pt x="183" y="10"/>
                      </a:lnTo>
                      <a:lnTo>
                        <a:pt x="184" y="10"/>
                      </a:lnTo>
                      <a:lnTo>
                        <a:pt x="186" y="9"/>
                      </a:lnTo>
                      <a:lnTo>
                        <a:pt x="187" y="9"/>
                      </a:lnTo>
                      <a:lnTo>
                        <a:pt x="188" y="9"/>
                      </a:lnTo>
                      <a:lnTo>
                        <a:pt x="189" y="9"/>
                      </a:lnTo>
                      <a:lnTo>
                        <a:pt x="191" y="9"/>
                      </a:lnTo>
                      <a:lnTo>
                        <a:pt x="192" y="8"/>
                      </a:lnTo>
                      <a:lnTo>
                        <a:pt x="193" y="8"/>
                      </a:lnTo>
                      <a:lnTo>
                        <a:pt x="194" y="8"/>
                      </a:lnTo>
                      <a:lnTo>
                        <a:pt x="196" y="7"/>
                      </a:lnTo>
                      <a:lnTo>
                        <a:pt x="197" y="7"/>
                      </a:lnTo>
                      <a:lnTo>
                        <a:pt x="198" y="7"/>
                      </a:lnTo>
                      <a:lnTo>
                        <a:pt x="197" y="18"/>
                      </a:lnTo>
                      <a:lnTo>
                        <a:pt x="196" y="18"/>
                      </a:lnTo>
                      <a:lnTo>
                        <a:pt x="195" y="18"/>
                      </a:lnTo>
                      <a:lnTo>
                        <a:pt x="194" y="18"/>
                      </a:lnTo>
                      <a:lnTo>
                        <a:pt x="193" y="18"/>
                      </a:lnTo>
                      <a:lnTo>
                        <a:pt x="191" y="18"/>
                      </a:lnTo>
                      <a:lnTo>
                        <a:pt x="189" y="18"/>
                      </a:lnTo>
                      <a:lnTo>
                        <a:pt x="188" y="18"/>
                      </a:lnTo>
                      <a:lnTo>
                        <a:pt x="187" y="18"/>
                      </a:lnTo>
                      <a:lnTo>
                        <a:pt x="186" y="18"/>
                      </a:lnTo>
                      <a:lnTo>
                        <a:pt x="185" y="18"/>
                      </a:lnTo>
                      <a:lnTo>
                        <a:pt x="184" y="17"/>
                      </a:lnTo>
                      <a:lnTo>
                        <a:pt x="183" y="17"/>
                      </a:lnTo>
                      <a:lnTo>
                        <a:pt x="182" y="17"/>
                      </a:lnTo>
                      <a:lnTo>
                        <a:pt x="181" y="17"/>
                      </a:lnTo>
                      <a:lnTo>
                        <a:pt x="179" y="17"/>
                      </a:lnTo>
                      <a:lnTo>
                        <a:pt x="178" y="17"/>
                      </a:lnTo>
                      <a:lnTo>
                        <a:pt x="176" y="17"/>
                      </a:lnTo>
                      <a:lnTo>
                        <a:pt x="175" y="17"/>
                      </a:lnTo>
                      <a:lnTo>
                        <a:pt x="174" y="17"/>
                      </a:lnTo>
                      <a:lnTo>
                        <a:pt x="172" y="17"/>
                      </a:lnTo>
                      <a:lnTo>
                        <a:pt x="171" y="17"/>
                      </a:lnTo>
                      <a:lnTo>
                        <a:pt x="169" y="17"/>
                      </a:lnTo>
                      <a:lnTo>
                        <a:pt x="168" y="17"/>
                      </a:lnTo>
                      <a:lnTo>
                        <a:pt x="166" y="17"/>
                      </a:lnTo>
                      <a:lnTo>
                        <a:pt x="164" y="17"/>
                      </a:lnTo>
                      <a:lnTo>
                        <a:pt x="163" y="17"/>
                      </a:lnTo>
                      <a:lnTo>
                        <a:pt x="161" y="17"/>
                      </a:lnTo>
                      <a:lnTo>
                        <a:pt x="160" y="17"/>
                      </a:lnTo>
                      <a:lnTo>
                        <a:pt x="158" y="17"/>
                      </a:lnTo>
                      <a:lnTo>
                        <a:pt x="156" y="18"/>
                      </a:lnTo>
                      <a:lnTo>
                        <a:pt x="155" y="18"/>
                      </a:lnTo>
                      <a:lnTo>
                        <a:pt x="153" y="18"/>
                      </a:lnTo>
                      <a:lnTo>
                        <a:pt x="151" y="18"/>
                      </a:lnTo>
                      <a:lnTo>
                        <a:pt x="150" y="18"/>
                      </a:lnTo>
                      <a:lnTo>
                        <a:pt x="148" y="18"/>
                      </a:lnTo>
                      <a:lnTo>
                        <a:pt x="146" y="18"/>
                      </a:lnTo>
                      <a:lnTo>
                        <a:pt x="144" y="18"/>
                      </a:lnTo>
                      <a:lnTo>
                        <a:pt x="143" y="18"/>
                      </a:lnTo>
                      <a:lnTo>
                        <a:pt x="141" y="18"/>
                      </a:lnTo>
                      <a:lnTo>
                        <a:pt x="139" y="18"/>
                      </a:lnTo>
                      <a:lnTo>
                        <a:pt x="137" y="19"/>
                      </a:lnTo>
                      <a:lnTo>
                        <a:pt x="136" y="19"/>
                      </a:lnTo>
                      <a:lnTo>
                        <a:pt x="134" y="19"/>
                      </a:lnTo>
                      <a:lnTo>
                        <a:pt x="132" y="19"/>
                      </a:lnTo>
                      <a:lnTo>
                        <a:pt x="131" y="19"/>
                      </a:lnTo>
                      <a:lnTo>
                        <a:pt x="129" y="20"/>
                      </a:lnTo>
                      <a:lnTo>
                        <a:pt x="127" y="20"/>
                      </a:lnTo>
                      <a:lnTo>
                        <a:pt x="126" y="20"/>
                      </a:lnTo>
                      <a:lnTo>
                        <a:pt x="124" y="20"/>
                      </a:lnTo>
                      <a:lnTo>
                        <a:pt x="122" y="20"/>
                      </a:lnTo>
                      <a:lnTo>
                        <a:pt x="120" y="21"/>
                      </a:lnTo>
                      <a:lnTo>
                        <a:pt x="119" y="21"/>
                      </a:lnTo>
                      <a:lnTo>
                        <a:pt x="117" y="21"/>
                      </a:lnTo>
                      <a:lnTo>
                        <a:pt x="116" y="22"/>
                      </a:lnTo>
                      <a:lnTo>
                        <a:pt x="114" y="22"/>
                      </a:lnTo>
                      <a:lnTo>
                        <a:pt x="112" y="22"/>
                      </a:lnTo>
                      <a:lnTo>
                        <a:pt x="110" y="23"/>
                      </a:lnTo>
                      <a:lnTo>
                        <a:pt x="109" y="24"/>
                      </a:lnTo>
                      <a:lnTo>
                        <a:pt x="107" y="24"/>
                      </a:lnTo>
                      <a:lnTo>
                        <a:pt x="105" y="25"/>
                      </a:lnTo>
                      <a:lnTo>
                        <a:pt x="103" y="26"/>
                      </a:lnTo>
                      <a:lnTo>
                        <a:pt x="101" y="27"/>
                      </a:lnTo>
                      <a:lnTo>
                        <a:pt x="99" y="28"/>
                      </a:lnTo>
                      <a:lnTo>
                        <a:pt x="96" y="29"/>
                      </a:lnTo>
                      <a:lnTo>
                        <a:pt x="94" y="30"/>
                      </a:lnTo>
                      <a:lnTo>
                        <a:pt x="92" y="31"/>
                      </a:lnTo>
                      <a:lnTo>
                        <a:pt x="90" y="32"/>
                      </a:lnTo>
                      <a:lnTo>
                        <a:pt x="88" y="33"/>
                      </a:lnTo>
                      <a:lnTo>
                        <a:pt x="85" y="35"/>
                      </a:lnTo>
                      <a:lnTo>
                        <a:pt x="83" y="36"/>
                      </a:lnTo>
                      <a:lnTo>
                        <a:pt x="81" y="38"/>
                      </a:lnTo>
                      <a:lnTo>
                        <a:pt x="78" y="39"/>
                      </a:lnTo>
                      <a:lnTo>
                        <a:pt x="76" y="40"/>
                      </a:lnTo>
                      <a:lnTo>
                        <a:pt x="74" y="42"/>
                      </a:lnTo>
                      <a:lnTo>
                        <a:pt x="71" y="43"/>
                      </a:lnTo>
                      <a:lnTo>
                        <a:pt x="69" y="45"/>
                      </a:lnTo>
                      <a:lnTo>
                        <a:pt x="66" y="46"/>
                      </a:lnTo>
                      <a:lnTo>
                        <a:pt x="64" y="48"/>
                      </a:lnTo>
                      <a:lnTo>
                        <a:pt x="62" y="50"/>
                      </a:lnTo>
                      <a:lnTo>
                        <a:pt x="59" y="51"/>
                      </a:lnTo>
                      <a:lnTo>
                        <a:pt x="57" y="53"/>
                      </a:lnTo>
                      <a:lnTo>
                        <a:pt x="54" y="55"/>
                      </a:lnTo>
                      <a:lnTo>
                        <a:pt x="52" y="57"/>
                      </a:lnTo>
                      <a:lnTo>
                        <a:pt x="50" y="58"/>
                      </a:lnTo>
                      <a:lnTo>
                        <a:pt x="47" y="60"/>
                      </a:lnTo>
                      <a:lnTo>
                        <a:pt x="45" y="62"/>
                      </a:lnTo>
                      <a:lnTo>
                        <a:pt x="43" y="63"/>
                      </a:lnTo>
                      <a:lnTo>
                        <a:pt x="40" y="65"/>
                      </a:lnTo>
                      <a:lnTo>
                        <a:pt x="38" y="66"/>
                      </a:lnTo>
                      <a:lnTo>
                        <a:pt x="36" y="68"/>
                      </a:lnTo>
                      <a:lnTo>
                        <a:pt x="34" y="70"/>
                      </a:lnTo>
                      <a:lnTo>
                        <a:pt x="32" y="71"/>
                      </a:lnTo>
                      <a:lnTo>
                        <a:pt x="29" y="73"/>
                      </a:lnTo>
                      <a:lnTo>
                        <a:pt x="28" y="75"/>
                      </a:lnTo>
                      <a:lnTo>
                        <a:pt x="26" y="76"/>
                      </a:lnTo>
                      <a:lnTo>
                        <a:pt x="24" y="77"/>
                      </a:lnTo>
                      <a:lnTo>
                        <a:pt x="22" y="79"/>
                      </a:lnTo>
                      <a:lnTo>
                        <a:pt x="20" y="81"/>
                      </a:lnTo>
                      <a:lnTo>
                        <a:pt x="18" y="82"/>
                      </a:lnTo>
                      <a:lnTo>
                        <a:pt x="17" y="83"/>
                      </a:lnTo>
                      <a:lnTo>
                        <a:pt x="15" y="84"/>
                      </a:lnTo>
                      <a:lnTo>
                        <a:pt x="14" y="86"/>
                      </a:lnTo>
                      <a:lnTo>
                        <a:pt x="12" y="87"/>
                      </a:lnTo>
                      <a:lnTo>
                        <a:pt x="10" y="88"/>
                      </a:lnTo>
                      <a:lnTo>
                        <a:pt x="9" y="89"/>
                      </a:lnTo>
                      <a:lnTo>
                        <a:pt x="8" y="90"/>
                      </a:lnTo>
                      <a:lnTo>
                        <a:pt x="7" y="91"/>
                      </a:lnTo>
                      <a:lnTo>
                        <a:pt x="6" y="92"/>
                      </a:lnTo>
                      <a:lnTo>
                        <a:pt x="4" y="93"/>
                      </a:lnTo>
                      <a:lnTo>
                        <a:pt x="4" y="94"/>
                      </a:lnTo>
                      <a:lnTo>
                        <a:pt x="2" y="95"/>
                      </a:lnTo>
                      <a:lnTo>
                        <a:pt x="1" y="96"/>
                      </a:lnTo>
                      <a:lnTo>
                        <a:pt x="0" y="97"/>
                      </a:lnTo>
                      <a:lnTo>
                        <a:pt x="3" y="8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0" name="Freeform 565"/>
                <p:cNvSpPr>
                  <a:spLocks/>
                </p:cNvSpPr>
                <p:nvPr/>
              </p:nvSpPr>
              <p:spPr bwMode="auto">
                <a:xfrm>
                  <a:off x="1704" y="2238"/>
                  <a:ext cx="95" cy="61"/>
                </a:xfrm>
                <a:custGeom>
                  <a:avLst/>
                  <a:gdLst>
                    <a:gd name="T0" fmla="*/ 45 w 95"/>
                    <a:gd name="T1" fmla="*/ 0 h 61"/>
                    <a:gd name="T2" fmla="*/ 44 w 95"/>
                    <a:gd name="T3" fmla="*/ 0 h 61"/>
                    <a:gd name="T4" fmla="*/ 42 w 95"/>
                    <a:gd name="T5" fmla="*/ 0 h 61"/>
                    <a:gd name="T6" fmla="*/ 39 w 95"/>
                    <a:gd name="T7" fmla="*/ 0 h 61"/>
                    <a:gd name="T8" fmla="*/ 36 w 95"/>
                    <a:gd name="T9" fmla="*/ 1 h 61"/>
                    <a:gd name="T10" fmla="*/ 34 w 95"/>
                    <a:gd name="T11" fmla="*/ 1 h 61"/>
                    <a:gd name="T12" fmla="*/ 32 w 95"/>
                    <a:gd name="T13" fmla="*/ 2 h 61"/>
                    <a:gd name="T14" fmla="*/ 30 w 95"/>
                    <a:gd name="T15" fmla="*/ 2 h 61"/>
                    <a:gd name="T16" fmla="*/ 28 w 95"/>
                    <a:gd name="T17" fmla="*/ 3 h 61"/>
                    <a:gd name="T18" fmla="*/ 25 w 95"/>
                    <a:gd name="T19" fmla="*/ 3 h 61"/>
                    <a:gd name="T20" fmla="*/ 23 w 95"/>
                    <a:gd name="T21" fmla="*/ 4 h 61"/>
                    <a:gd name="T22" fmla="*/ 21 w 95"/>
                    <a:gd name="T23" fmla="*/ 5 h 61"/>
                    <a:gd name="T24" fmla="*/ 19 w 95"/>
                    <a:gd name="T25" fmla="*/ 6 h 61"/>
                    <a:gd name="T26" fmla="*/ 16 w 95"/>
                    <a:gd name="T27" fmla="*/ 7 h 61"/>
                    <a:gd name="T28" fmla="*/ 14 w 95"/>
                    <a:gd name="T29" fmla="*/ 8 h 61"/>
                    <a:gd name="T30" fmla="*/ 12 w 95"/>
                    <a:gd name="T31" fmla="*/ 9 h 61"/>
                    <a:gd name="T32" fmla="*/ 10 w 95"/>
                    <a:gd name="T33" fmla="*/ 11 h 61"/>
                    <a:gd name="T34" fmla="*/ 8 w 95"/>
                    <a:gd name="T35" fmla="*/ 12 h 61"/>
                    <a:gd name="T36" fmla="*/ 5 w 95"/>
                    <a:gd name="T37" fmla="*/ 15 h 61"/>
                    <a:gd name="T38" fmla="*/ 3 w 95"/>
                    <a:gd name="T39" fmla="*/ 18 h 61"/>
                    <a:gd name="T40" fmla="*/ 2 w 95"/>
                    <a:gd name="T41" fmla="*/ 20 h 61"/>
                    <a:gd name="T42" fmla="*/ 1 w 95"/>
                    <a:gd name="T43" fmla="*/ 22 h 61"/>
                    <a:gd name="T44" fmla="*/ 1 w 95"/>
                    <a:gd name="T45" fmla="*/ 24 h 61"/>
                    <a:gd name="T46" fmla="*/ 0 w 95"/>
                    <a:gd name="T47" fmla="*/ 27 h 61"/>
                    <a:gd name="T48" fmla="*/ 0 w 95"/>
                    <a:gd name="T49" fmla="*/ 29 h 61"/>
                    <a:gd name="T50" fmla="*/ 0 w 95"/>
                    <a:gd name="T51" fmla="*/ 32 h 61"/>
                    <a:gd name="T52" fmla="*/ 1 w 95"/>
                    <a:gd name="T53" fmla="*/ 35 h 61"/>
                    <a:gd name="T54" fmla="*/ 2 w 95"/>
                    <a:gd name="T55" fmla="*/ 38 h 61"/>
                    <a:gd name="T56" fmla="*/ 3 w 95"/>
                    <a:gd name="T57" fmla="*/ 41 h 61"/>
                    <a:gd name="T58" fmla="*/ 5 w 95"/>
                    <a:gd name="T59" fmla="*/ 44 h 61"/>
                    <a:gd name="T60" fmla="*/ 7 w 95"/>
                    <a:gd name="T61" fmla="*/ 46 h 61"/>
                    <a:gd name="T62" fmla="*/ 9 w 95"/>
                    <a:gd name="T63" fmla="*/ 49 h 61"/>
                    <a:gd name="T64" fmla="*/ 12 w 95"/>
                    <a:gd name="T65" fmla="*/ 51 h 61"/>
                    <a:gd name="T66" fmla="*/ 14 w 95"/>
                    <a:gd name="T67" fmla="*/ 52 h 61"/>
                    <a:gd name="T68" fmla="*/ 17 w 95"/>
                    <a:gd name="T69" fmla="*/ 54 h 61"/>
                    <a:gd name="T70" fmla="*/ 21 w 95"/>
                    <a:gd name="T71" fmla="*/ 55 h 61"/>
                    <a:gd name="T72" fmla="*/ 24 w 95"/>
                    <a:gd name="T73" fmla="*/ 56 h 61"/>
                    <a:gd name="T74" fmla="*/ 27 w 95"/>
                    <a:gd name="T75" fmla="*/ 57 h 61"/>
                    <a:gd name="T76" fmla="*/ 31 w 95"/>
                    <a:gd name="T77" fmla="*/ 58 h 61"/>
                    <a:gd name="T78" fmla="*/ 35 w 95"/>
                    <a:gd name="T79" fmla="*/ 59 h 61"/>
                    <a:gd name="T80" fmla="*/ 39 w 95"/>
                    <a:gd name="T81" fmla="*/ 60 h 61"/>
                    <a:gd name="T82" fmla="*/ 43 w 95"/>
                    <a:gd name="T83" fmla="*/ 60 h 61"/>
                    <a:gd name="T84" fmla="*/ 47 w 95"/>
                    <a:gd name="T85" fmla="*/ 60 h 61"/>
                    <a:gd name="T86" fmla="*/ 51 w 95"/>
                    <a:gd name="T87" fmla="*/ 61 h 61"/>
                    <a:gd name="T88" fmla="*/ 54 w 95"/>
                    <a:gd name="T89" fmla="*/ 61 h 61"/>
                    <a:gd name="T90" fmla="*/ 58 w 95"/>
                    <a:gd name="T91" fmla="*/ 60 h 61"/>
                    <a:gd name="T92" fmla="*/ 62 w 95"/>
                    <a:gd name="T93" fmla="*/ 60 h 61"/>
                    <a:gd name="T94" fmla="*/ 66 w 95"/>
                    <a:gd name="T95" fmla="*/ 60 h 61"/>
                    <a:gd name="T96" fmla="*/ 69 w 95"/>
                    <a:gd name="T97" fmla="*/ 60 h 61"/>
                    <a:gd name="T98" fmla="*/ 73 w 95"/>
                    <a:gd name="T99" fmla="*/ 60 h 61"/>
                    <a:gd name="T100" fmla="*/ 76 w 95"/>
                    <a:gd name="T101" fmla="*/ 59 h 61"/>
                    <a:gd name="T102" fmla="*/ 79 w 95"/>
                    <a:gd name="T103" fmla="*/ 59 h 61"/>
                    <a:gd name="T104" fmla="*/ 83 w 95"/>
                    <a:gd name="T105" fmla="*/ 58 h 61"/>
                    <a:gd name="T106" fmla="*/ 85 w 95"/>
                    <a:gd name="T107" fmla="*/ 57 h 61"/>
                    <a:gd name="T108" fmla="*/ 88 w 95"/>
                    <a:gd name="T109" fmla="*/ 57 h 61"/>
                    <a:gd name="T110" fmla="*/ 90 w 95"/>
                    <a:gd name="T111" fmla="*/ 57 h 61"/>
                    <a:gd name="T112" fmla="*/ 92 w 95"/>
                    <a:gd name="T113" fmla="*/ 56 h 61"/>
                    <a:gd name="T114" fmla="*/ 94 w 95"/>
                    <a:gd name="T115" fmla="*/ 55 h 61"/>
                    <a:gd name="T116" fmla="*/ 48 w 95"/>
                    <a:gd name="T117" fmla="*/ 27 h 61"/>
                    <a:gd name="T118" fmla="*/ 46 w 95"/>
                    <a:gd name="T119" fmla="*/ 0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61"/>
                    <a:gd name="T182" fmla="*/ 95 w 9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61">
                      <a:moveTo>
                        <a:pt x="46" y="0"/>
                      </a:moveTo>
                      <a:lnTo>
                        <a:pt x="45" y="0"/>
                      </a:lnTo>
                      <a:lnTo>
                        <a:pt x="44" y="0"/>
                      </a:lnTo>
                      <a:lnTo>
                        <a:pt x="43" y="0"/>
                      </a:lnTo>
                      <a:lnTo>
                        <a:pt x="42" y="0"/>
                      </a:lnTo>
                      <a:lnTo>
                        <a:pt x="40" y="0"/>
                      </a:lnTo>
                      <a:lnTo>
                        <a:pt x="39" y="0"/>
                      </a:lnTo>
                      <a:lnTo>
                        <a:pt x="37" y="1"/>
                      </a:lnTo>
                      <a:lnTo>
                        <a:pt x="36" y="1"/>
                      </a:lnTo>
                      <a:lnTo>
                        <a:pt x="35" y="1"/>
                      </a:lnTo>
                      <a:lnTo>
                        <a:pt x="34" y="1"/>
                      </a:lnTo>
                      <a:lnTo>
                        <a:pt x="33" y="1"/>
                      </a:lnTo>
                      <a:lnTo>
                        <a:pt x="32" y="2"/>
                      </a:lnTo>
                      <a:lnTo>
                        <a:pt x="31" y="2"/>
                      </a:lnTo>
                      <a:lnTo>
                        <a:pt x="30" y="2"/>
                      </a:lnTo>
                      <a:lnTo>
                        <a:pt x="29" y="2"/>
                      </a:lnTo>
                      <a:lnTo>
                        <a:pt x="28" y="3"/>
                      </a:lnTo>
                      <a:lnTo>
                        <a:pt x="26" y="3"/>
                      </a:lnTo>
                      <a:lnTo>
                        <a:pt x="25" y="3"/>
                      </a:lnTo>
                      <a:lnTo>
                        <a:pt x="24" y="4"/>
                      </a:lnTo>
                      <a:lnTo>
                        <a:pt x="23" y="4"/>
                      </a:lnTo>
                      <a:lnTo>
                        <a:pt x="22" y="5"/>
                      </a:lnTo>
                      <a:lnTo>
                        <a:pt x="21" y="5"/>
                      </a:lnTo>
                      <a:lnTo>
                        <a:pt x="20" y="6"/>
                      </a:lnTo>
                      <a:lnTo>
                        <a:pt x="19" y="6"/>
                      </a:lnTo>
                      <a:lnTo>
                        <a:pt x="17" y="7"/>
                      </a:lnTo>
                      <a:lnTo>
                        <a:pt x="16" y="7"/>
                      </a:lnTo>
                      <a:lnTo>
                        <a:pt x="15" y="8"/>
                      </a:lnTo>
                      <a:lnTo>
                        <a:pt x="14" y="8"/>
                      </a:lnTo>
                      <a:lnTo>
                        <a:pt x="13" y="9"/>
                      </a:lnTo>
                      <a:lnTo>
                        <a:pt x="12" y="9"/>
                      </a:lnTo>
                      <a:lnTo>
                        <a:pt x="11" y="10"/>
                      </a:lnTo>
                      <a:lnTo>
                        <a:pt x="10" y="11"/>
                      </a:lnTo>
                      <a:lnTo>
                        <a:pt x="9" y="11"/>
                      </a:lnTo>
                      <a:lnTo>
                        <a:pt x="8" y="12"/>
                      </a:lnTo>
                      <a:lnTo>
                        <a:pt x="7" y="13"/>
                      </a:lnTo>
                      <a:lnTo>
                        <a:pt x="5" y="15"/>
                      </a:lnTo>
                      <a:lnTo>
                        <a:pt x="4" y="17"/>
                      </a:lnTo>
                      <a:lnTo>
                        <a:pt x="3" y="18"/>
                      </a:lnTo>
                      <a:lnTo>
                        <a:pt x="3" y="19"/>
                      </a:lnTo>
                      <a:lnTo>
                        <a:pt x="2" y="20"/>
                      </a:lnTo>
                      <a:lnTo>
                        <a:pt x="2" y="21"/>
                      </a:lnTo>
                      <a:lnTo>
                        <a:pt x="1" y="22"/>
                      </a:lnTo>
                      <a:lnTo>
                        <a:pt x="1" y="23"/>
                      </a:lnTo>
                      <a:lnTo>
                        <a:pt x="1" y="24"/>
                      </a:lnTo>
                      <a:lnTo>
                        <a:pt x="1" y="26"/>
                      </a:lnTo>
                      <a:lnTo>
                        <a:pt x="0" y="27"/>
                      </a:lnTo>
                      <a:lnTo>
                        <a:pt x="0" y="28"/>
                      </a:lnTo>
                      <a:lnTo>
                        <a:pt x="0" y="29"/>
                      </a:lnTo>
                      <a:lnTo>
                        <a:pt x="0" y="31"/>
                      </a:lnTo>
                      <a:lnTo>
                        <a:pt x="0" y="32"/>
                      </a:lnTo>
                      <a:lnTo>
                        <a:pt x="1" y="33"/>
                      </a:lnTo>
                      <a:lnTo>
                        <a:pt x="1" y="35"/>
                      </a:lnTo>
                      <a:lnTo>
                        <a:pt x="2" y="37"/>
                      </a:lnTo>
                      <a:lnTo>
                        <a:pt x="2" y="38"/>
                      </a:lnTo>
                      <a:lnTo>
                        <a:pt x="2" y="40"/>
                      </a:lnTo>
                      <a:lnTo>
                        <a:pt x="3" y="41"/>
                      </a:lnTo>
                      <a:lnTo>
                        <a:pt x="4" y="43"/>
                      </a:lnTo>
                      <a:lnTo>
                        <a:pt x="5" y="44"/>
                      </a:lnTo>
                      <a:lnTo>
                        <a:pt x="6" y="45"/>
                      </a:lnTo>
                      <a:lnTo>
                        <a:pt x="7" y="46"/>
                      </a:lnTo>
                      <a:lnTo>
                        <a:pt x="8" y="48"/>
                      </a:lnTo>
                      <a:lnTo>
                        <a:pt x="9" y="49"/>
                      </a:lnTo>
                      <a:lnTo>
                        <a:pt x="10" y="49"/>
                      </a:lnTo>
                      <a:lnTo>
                        <a:pt x="12" y="51"/>
                      </a:lnTo>
                      <a:lnTo>
                        <a:pt x="13" y="51"/>
                      </a:lnTo>
                      <a:lnTo>
                        <a:pt x="14" y="52"/>
                      </a:lnTo>
                      <a:lnTo>
                        <a:pt x="16" y="53"/>
                      </a:lnTo>
                      <a:lnTo>
                        <a:pt x="17" y="54"/>
                      </a:lnTo>
                      <a:lnTo>
                        <a:pt x="19" y="55"/>
                      </a:lnTo>
                      <a:lnTo>
                        <a:pt x="21" y="55"/>
                      </a:lnTo>
                      <a:lnTo>
                        <a:pt x="22" y="56"/>
                      </a:lnTo>
                      <a:lnTo>
                        <a:pt x="24" y="56"/>
                      </a:lnTo>
                      <a:lnTo>
                        <a:pt x="26" y="57"/>
                      </a:lnTo>
                      <a:lnTo>
                        <a:pt x="27" y="57"/>
                      </a:lnTo>
                      <a:lnTo>
                        <a:pt x="29" y="58"/>
                      </a:lnTo>
                      <a:lnTo>
                        <a:pt x="31" y="58"/>
                      </a:lnTo>
                      <a:lnTo>
                        <a:pt x="33" y="59"/>
                      </a:lnTo>
                      <a:lnTo>
                        <a:pt x="35" y="59"/>
                      </a:lnTo>
                      <a:lnTo>
                        <a:pt x="37" y="59"/>
                      </a:lnTo>
                      <a:lnTo>
                        <a:pt x="39" y="60"/>
                      </a:lnTo>
                      <a:lnTo>
                        <a:pt x="40" y="60"/>
                      </a:lnTo>
                      <a:lnTo>
                        <a:pt x="43" y="60"/>
                      </a:lnTo>
                      <a:lnTo>
                        <a:pt x="45" y="60"/>
                      </a:lnTo>
                      <a:lnTo>
                        <a:pt x="47" y="60"/>
                      </a:lnTo>
                      <a:lnTo>
                        <a:pt x="49" y="61"/>
                      </a:lnTo>
                      <a:lnTo>
                        <a:pt x="51" y="61"/>
                      </a:lnTo>
                      <a:lnTo>
                        <a:pt x="53" y="61"/>
                      </a:lnTo>
                      <a:lnTo>
                        <a:pt x="54" y="61"/>
                      </a:lnTo>
                      <a:lnTo>
                        <a:pt x="56" y="61"/>
                      </a:lnTo>
                      <a:lnTo>
                        <a:pt x="58" y="60"/>
                      </a:lnTo>
                      <a:lnTo>
                        <a:pt x="60" y="60"/>
                      </a:lnTo>
                      <a:lnTo>
                        <a:pt x="62" y="60"/>
                      </a:lnTo>
                      <a:lnTo>
                        <a:pt x="64" y="60"/>
                      </a:lnTo>
                      <a:lnTo>
                        <a:pt x="66" y="60"/>
                      </a:lnTo>
                      <a:lnTo>
                        <a:pt x="68" y="60"/>
                      </a:lnTo>
                      <a:lnTo>
                        <a:pt x="69" y="60"/>
                      </a:lnTo>
                      <a:lnTo>
                        <a:pt x="71" y="60"/>
                      </a:lnTo>
                      <a:lnTo>
                        <a:pt x="73" y="60"/>
                      </a:lnTo>
                      <a:lnTo>
                        <a:pt x="75" y="59"/>
                      </a:lnTo>
                      <a:lnTo>
                        <a:pt x="76" y="59"/>
                      </a:lnTo>
                      <a:lnTo>
                        <a:pt x="78" y="59"/>
                      </a:lnTo>
                      <a:lnTo>
                        <a:pt x="79" y="59"/>
                      </a:lnTo>
                      <a:lnTo>
                        <a:pt x="81" y="59"/>
                      </a:lnTo>
                      <a:lnTo>
                        <a:pt x="83" y="58"/>
                      </a:lnTo>
                      <a:lnTo>
                        <a:pt x="84" y="58"/>
                      </a:lnTo>
                      <a:lnTo>
                        <a:pt x="85" y="57"/>
                      </a:lnTo>
                      <a:lnTo>
                        <a:pt x="86" y="57"/>
                      </a:lnTo>
                      <a:lnTo>
                        <a:pt x="88" y="57"/>
                      </a:lnTo>
                      <a:lnTo>
                        <a:pt x="89" y="57"/>
                      </a:lnTo>
                      <a:lnTo>
                        <a:pt x="90" y="57"/>
                      </a:lnTo>
                      <a:lnTo>
                        <a:pt x="91" y="56"/>
                      </a:lnTo>
                      <a:lnTo>
                        <a:pt x="92" y="56"/>
                      </a:lnTo>
                      <a:lnTo>
                        <a:pt x="93" y="56"/>
                      </a:lnTo>
                      <a:lnTo>
                        <a:pt x="94" y="55"/>
                      </a:lnTo>
                      <a:lnTo>
                        <a:pt x="95" y="55"/>
                      </a:lnTo>
                      <a:lnTo>
                        <a:pt x="48" y="27"/>
                      </a:lnTo>
                      <a:lnTo>
                        <a:pt x="46" y="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1" name="Freeform 566"/>
                <p:cNvSpPr>
                  <a:spLocks/>
                </p:cNvSpPr>
                <p:nvPr/>
              </p:nvSpPr>
              <p:spPr bwMode="auto">
                <a:xfrm>
                  <a:off x="1799" y="2273"/>
                  <a:ext cx="184" cy="90"/>
                </a:xfrm>
                <a:custGeom>
                  <a:avLst/>
                  <a:gdLst>
                    <a:gd name="T0" fmla="*/ 91 w 184"/>
                    <a:gd name="T1" fmla="*/ 89 h 90"/>
                    <a:gd name="T2" fmla="*/ 82 w 184"/>
                    <a:gd name="T3" fmla="*/ 89 h 90"/>
                    <a:gd name="T4" fmla="*/ 73 w 184"/>
                    <a:gd name="T5" fmla="*/ 87 h 90"/>
                    <a:gd name="T6" fmla="*/ 64 w 184"/>
                    <a:gd name="T7" fmla="*/ 85 h 90"/>
                    <a:gd name="T8" fmla="*/ 55 w 184"/>
                    <a:gd name="T9" fmla="*/ 82 h 90"/>
                    <a:gd name="T10" fmla="*/ 47 w 184"/>
                    <a:gd name="T11" fmla="*/ 79 h 90"/>
                    <a:gd name="T12" fmla="*/ 39 w 184"/>
                    <a:gd name="T13" fmla="*/ 75 h 90"/>
                    <a:gd name="T14" fmla="*/ 32 w 184"/>
                    <a:gd name="T15" fmla="*/ 71 h 90"/>
                    <a:gd name="T16" fmla="*/ 25 w 184"/>
                    <a:gd name="T17" fmla="*/ 66 h 90"/>
                    <a:gd name="T18" fmla="*/ 19 w 184"/>
                    <a:gd name="T19" fmla="*/ 61 h 90"/>
                    <a:gd name="T20" fmla="*/ 14 w 184"/>
                    <a:gd name="T21" fmla="*/ 56 h 90"/>
                    <a:gd name="T22" fmla="*/ 10 w 184"/>
                    <a:gd name="T23" fmla="*/ 50 h 90"/>
                    <a:gd name="T24" fmla="*/ 6 w 184"/>
                    <a:gd name="T25" fmla="*/ 44 h 90"/>
                    <a:gd name="T26" fmla="*/ 3 w 184"/>
                    <a:gd name="T27" fmla="*/ 38 h 90"/>
                    <a:gd name="T28" fmla="*/ 1 w 184"/>
                    <a:gd name="T29" fmla="*/ 32 h 90"/>
                    <a:gd name="T30" fmla="*/ 0 w 184"/>
                    <a:gd name="T31" fmla="*/ 26 h 90"/>
                    <a:gd name="T32" fmla="*/ 1 w 184"/>
                    <a:gd name="T33" fmla="*/ 22 h 90"/>
                    <a:gd name="T34" fmla="*/ 4 w 184"/>
                    <a:gd name="T35" fmla="*/ 24 h 90"/>
                    <a:gd name="T36" fmla="*/ 8 w 184"/>
                    <a:gd name="T37" fmla="*/ 26 h 90"/>
                    <a:gd name="T38" fmla="*/ 14 w 184"/>
                    <a:gd name="T39" fmla="*/ 29 h 90"/>
                    <a:gd name="T40" fmla="*/ 20 w 184"/>
                    <a:gd name="T41" fmla="*/ 32 h 90"/>
                    <a:gd name="T42" fmla="*/ 27 w 184"/>
                    <a:gd name="T43" fmla="*/ 36 h 90"/>
                    <a:gd name="T44" fmla="*/ 35 w 184"/>
                    <a:gd name="T45" fmla="*/ 40 h 90"/>
                    <a:gd name="T46" fmla="*/ 43 w 184"/>
                    <a:gd name="T47" fmla="*/ 44 h 90"/>
                    <a:gd name="T48" fmla="*/ 51 w 184"/>
                    <a:gd name="T49" fmla="*/ 48 h 90"/>
                    <a:gd name="T50" fmla="*/ 59 w 184"/>
                    <a:gd name="T51" fmla="*/ 51 h 90"/>
                    <a:gd name="T52" fmla="*/ 66 w 184"/>
                    <a:gd name="T53" fmla="*/ 55 h 90"/>
                    <a:gd name="T54" fmla="*/ 72 w 184"/>
                    <a:gd name="T55" fmla="*/ 59 h 90"/>
                    <a:gd name="T56" fmla="*/ 78 w 184"/>
                    <a:gd name="T57" fmla="*/ 62 h 90"/>
                    <a:gd name="T58" fmla="*/ 83 w 184"/>
                    <a:gd name="T59" fmla="*/ 64 h 90"/>
                    <a:gd name="T60" fmla="*/ 87 w 184"/>
                    <a:gd name="T61" fmla="*/ 66 h 90"/>
                    <a:gd name="T62" fmla="*/ 179 w 184"/>
                    <a:gd name="T63" fmla="*/ 3 h 90"/>
                    <a:gd name="T64" fmla="*/ 182 w 184"/>
                    <a:gd name="T65" fmla="*/ 9 h 90"/>
                    <a:gd name="T66" fmla="*/ 184 w 184"/>
                    <a:gd name="T67" fmla="*/ 14 h 90"/>
                    <a:gd name="T68" fmla="*/ 184 w 184"/>
                    <a:gd name="T69" fmla="*/ 20 h 90"/>
                    <a:gd name="T70" fmla="*/ 184 w 184"/>
                    <a:gd name="T71" fmla="*/ 27 h 90"/>
                    <a:gd name="T72" fmla="*/ 183 w 184"/>
                    <a:gd name="T73" fmla="*/ 33 h 90"/>
                    <a:gd name="T74" fmla="*/ 182 w 184"/>
                    <a:gd name="T75" fmla="*/ 40 h 90"/>
                    <a:gd name="T76" fmla="*/ 179 w 184"/>
                    <a:gd name="T77" fmla="*/ 46 h 90"/>
                    <a:gd name="T78" fmla="*/ 176 w 184"/>
                    <a:gd name="T79" fmla="*/ 51 h 90"/>
                    <a:gd name="T80" fmla="*/ 172 w 184"/>
                    <a:gd name="T81" fmla="*/ 57 h 90"/>
                    <a:gd name="T82" fmla="*/ 168 w 184"/>
                    <a:gd name="T83" fmla="*/ 62 h 90"/>
                    <a:gd name="T84" fmla="*/ 163 w 184"/>
                    <a:gd name="T85" fmla="*/ 67 h 90"/>
                    <a:gd name="T86" fmla="*/ 157 w 184"/>
                    <a:gd name="T87" fmla="*/ 72 h 90"/>
                    <a:gd name="T88" fmla="*/ 151 w 184"/>
                    <a:gd name="T89" fmla="*/ 76 h 90"/>
                    <a:gd name="T90" fmla="*/ 144 w 184"/>
                    <a:gd name="T91" fmla="*/ 80 h 90"/>
                    <a:gd name="T92" fmla="*/ 137 w 184"/>
                    <a:gd name="T93" fmla="*/ 83 h 90"/>
                    <a:gd name="T94" fmla="*/ 129 w 184"/>
                    <a:gd name="T95" fmla="*/ 86 h 90"/>
                    <a:gd name="T96" fmla="*/ 121 w 184"/>
                    <a:gd name="T97" fmla="*/ 87 h 90"/>
                    <a:gd name="T98" fmla="*/ 112 w 184"/>
                    <a:gd name="T99" fmla="*/ 89 h 90"/>
                    <a:gd name="T100" fmla="*/ 103 w 184"/>
                    <a:gd name="T101" fmla="*/ 9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4"/>
                    <a:gd name="T154" fmla="*/ 0 h 90"/>
                    <a:gd name="T155" fmla="*/ 184 w 18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4" h="90">
                      <a:moveTo>
                        <a:pt x="99" y="90"/>
                      </a:moveTo>
                      <a:lnTo>
                        <a:pt x="96" y="90"/>
                      </a:lnTo>
                      <a:lnTo>
                        <a:pt x="94" y="90"/>
                      </a:lnTo>
                      <a:lnTo>
                        <a:pt x="91" y="89"/>
                      </a:lnTo>
                      <a:lnTo>
                        <a:pt x="89" y="89"/>
                      </a:lnTo>
                      <a:lnTo>
                        <a:pt x="87" y="89"/>
                      </a:lnTo>
                      <a:lnTo>
                        <a:pt x="84" y="89"/>
                      </a:lnTo>
                      <a:lnTo>
                        <a:pt x="82" y="89"/>
                      </a:lnTo>
                      <a:lnTo>
                        <a:pt x="80" y="89"/>
                      </a:lnTo>
                      <a:lnTo>
                        <a:pt x="77" y="88"/>
                      </a:lnTo>
                      <a:lnTo>
                        <a:pt x="75" y="87"/>
                      </a:lnTo>
                      <a:lnTo>
                        <a:pt x="73" y="87"/>
                      </a:lnTo>
                      <a:lnTo>
                        <a:pt x="71" y="86"/>
                      </a:lnTo>
                      <a:lnTo>
                        <a:pt x="68" y="86"/>
                      </a:lnTo>
                      <a:lnTo>
                        <a:pt x="66" y="86"/>
                      </a:lnTo>
                      <a:lnTo>
                        <a:pt x="64" y="85"/>
                      </a:lnTo>
                      <a:lnTo>
                        <a:pt x="62" y="84"/>
                      </a:lnTo>
                      <a:lnTo>
                        <a:pt x="60" y="83"/>
                      </a:lnTo>
                      <a:lnTo>
                        <a:pt x="57" y="83"/>
                      </a:lnTo>
                      <a:lnTo>
                        <a:pt x="55" y="82"/>
                      </a:lnTo>
                      <a:lnTo>
                        <a:pt x="53" y="81"/>
                      </a:lnTo>
                      <a:lnTo>
                        <a:pt x="51" y="80"/>
                      </a:lnTo>
                      <a:lnTo>
                        <a:pt x="49" y="80"/>
                      </a:lnTo>
                      <a:lnTo>
                        <a:pt x="47" y="79"/>
                      </a:lnTo>
                      <a:lnTo>
                        <a:pt x="45" y="78"/>
                      </a:lnTo>
                      <a:lnTo>
                        <a:pt x="43" y="77"/>
                      </a:lnTo>
                      <a:lnTo>
                        <a:pt x="41" y="76"/>
                      </a:lnTo>
                      <a:lnTo>
                        <a:pt x="39" y="75"/>
                      </a:lnTo>
                      <a:lnTo>
                        <a:pt x="37" y="74"/>
                      </a:lnTo>
                      <a:lnTo>
                        <a:pt x="36" y="73"/>
                      </a:lnTo>
                      <a:lnTo>
                        <a:pt x="34" y="72"/>
                      </a:lnTo>
                      <a:lnTo>
                        <a:pt x="32" y="71"/>
                      </a:lnTo>
                      <a:lnTo>
                        <a:pt x="30" y="70"/>
                      </a:lnTo>
                      <a:lnTo>
                        <a:pt x="29" y="69"/>
                      </a:lnTo>
                      <a:lnTo>
                        <a:pt x="27" y="67"/>
                      </a:lnTo>
                      <a:lnTo>
                        <a:pt x="25" y="66"/>
                      </a:lnTo>
                      <a:lnTo>
                        <a:pt x="24" y="65"/>
                      </a:lnTo>
                      <a:lnTo>
                        <a:pt x="22" y="64"/>
                      </a:lnTo>
                      <a:lnTo>
                        <a:pt x="21" y="62"/>
                      </a:lnTo>
                      <a:lnTo>
                        <a:pt x="19" y="61"/>
                      </a:lnTo>
                      <a:lnTo>
                        <a:pt x="18" y="60"/>
                      </a:lnTo>
                      <a:lnTo>
                        <a:pt x="16" y="58"/>
                      </a:lnTo>
                      <a:lnTo>
                        <a:pt x="15" y="57"/>
                      </a:lnTo>
                      <a:lnTo>
                        <a:pt x="14" y="56"/>
                      </a:lnTo>
                      <a:lnTo>
                        <a:pt x="13" y="54"/>
                      </a:lnTo>
                      <a:lnTo>
                        <a:pt x="12" y="53"/>
                      </a:lnTo>
                      <a:lnTo>
                        <a:pt x="10" y="51"/>
                      </a:lnTo>
                      <a:lnTo>
                        <a:pt x="10" y="50"/>
                      </a:lnTo>
                      <a:lnTo>
                        <a:pt x="8" y="49"/>
                      </a:lnTo>
                      <a:lnTo>
                        <a:pt x="8" y="47"/>
                      </a:lnTo>
                      <a:lnTo>
                        <a:pt x="7" y="46"/>
                      </a:lnTo>
                      <a:lnTo>
                        <a:pt x="6" y="44"/>
                      </a:lnTo>
                      <a:lnTo>
                        <a:pt x="5" y="43"/>
                      </a:lnTo>
                      <a:lnTo>
                        <a:pt x="4" y="41"/>
                      </a:lnTo>
                      <a:lnTo>
                        <a:pt x="3" y="40"/>
                      </a:lnTo>
                      <a:lnTo>
                        <a:pt x="3" y="38"/>
                      </a:lnTo>
                      <a:lnTo>
                        <a:pt x="3" y="37"/>
                      </a:lnTo>
                      <a:lnTo>
                        <a:pt x="2" y="35"/>
                      </a:lnTo>
                      <a:lnTo>
                        <a:pt x="1" y="33"/>
                      </a:lnTo>
                      <a:lnTo>
                        <a:pt x="1" y="32"/>
                      </a:lnTo>
                      <a:lnTo>
                        <a:pt x="1" y="30"/>
                      </a:lnTo>
                      <a:lnTo>
                        <a:pt x="0" y="29"/>
                      </a:lnTo>
                      <a:lnTo>
                        <a:pt x="0" y="27"/>
                      </a:lnTo>
                      <a:lnTo>
                        <a:pt x="0" y="26"/>
                      </a:lnTo>
                      <a:lnTo>
                        <a:pt x="0" y="24"/>
                      </a:lnTo>
                      <a:lnTo>
                        <a:pt x="0" y="23"/>
                      </a:lnTo>
                      <a:lnTo>
                        <a:pt x="0" y="22"/>
                      </a:lnTo>
                      <a:lnTo>
                        <a:pt x="1" y="22"/>
                      </a:lnTo>
                      <a:lnTo>
                        <a:pt x="2" y="22"/>
                      </a:lnTo>
                      <a:lnTo>
                        <a:pt x="2" y="23"/>
                      </a:lnTo>
                      <a:lnTo>
                        <a:pt x="3" y="23"/>
                      </a:lnTo>
                      <a:lnTo>
                        <a:pt x="4" y="24"/>
                      </a:lnTo>
                      <a:lnTo>
                        <a:pt x="5" y="24"/>
                      </a:lnTo>
                      <a:lnTo>
                        <a:pt x="6" y="25"/>
                      </a:lnTo>
                      <a:lnTo>
                        <a:pt x="7" y="25"/>
                      </a:lnTo>
                      <a:lnTo>
                        <a:pt x="8" y="26"/>
                      </a:lnTo>
                      <a:lnTo>
                        <a:pt x="9" y="27"/>
                      </a:lnTo>
                      <a:lnTo>
                        <a:pt x="11" y="27"/>
                      </a:lnTo>
                      <a:lnTo>
                        <a:pt x="12" y="28"/>
                      </a:lnTo>
                      <a:lnTo>
                        <a:pt x="14" y="29"/>
                      </a:lnTo>
                      <a:lnTo>
                        <a:pt x="15" y="30"/>
                      </a:lnTo>
                      <a:lnTo>
                        <a:pt x="17" y="30"/>
                      </a:lnTo>
                      <a:lnTo>
                        <a:pt x="18" y="31"/>
                      </a:lnTo>
                      <a:lnTo>
                        <a:pt x="20" y="32"/>
                      </a:lnTo>
                      <a:lnTo>
                        <a:pt x="22" y="33"/>
                      </a:lnTo>
                      <a:lnTo>
                        <a:pt x="23" y="33"/>
                      </a:lnTo>
                      <a:lnTo>
                        <a:pt x="25" y="35"/>
                      </a:lnTo>
                      <a:lnTo>
                        <a:pt x="27" y="36"/>
                      </a:lnTo>
                      <a:lnTo>
                        <a:pt x="29" y="37"/>
                      </a:lnTo>
                      <a:lnTo>
                        <a:pt x="31" y="38"/>
                      </a:lnTo>
                      <a:lnTo>
                        <a:pt x="33" y="38"/>
                      </a:lnTo>
                      <a:lnTo>
                        <a:pt x="35" y="40"/>
                      </a:lnTo>
                      <a:lnTo>
                        <a:pt x="37" y="41"/>
                      </a:lnTo>
                      <a:lnTo>
                        <a:pt x="39" y="42"/>
                      </a:lnTo>
                      <a:lnTo>
                        <a:pt x="41" y="42"/>
                      </a:lnTo>
                      <a:lnTo>
                        <a:pt x="43" y="44"/>
                      </a:lnTo>
                      <a:lnTo>
                        <a:pt x="45" y="45"/>
                      </a:lnTo>
                      <a:lnTo>
                        <a:pt x="47" y="46"/>
                      </a:lnTo>
                      <a:lnTo>
                        <a:pt x="49" y="47"/>
                      </a:lnTo>
                      <a:lnTo>
                        <a:pt x="51" y="48"/>
                      </a:lnTo>
                      <a:lnTo>
                        <a:pt x="53" y="49"/>
                      </a:lnTo>
                      <a:lnTo>
                        <a:pt x="55" y="49"/>
                      </a:lnTo>
                      <a:lnTo>
                        <a:pt x="57" y="51"/>
                      </a:lnTo>
                      <a:lnTo>
                        <a:pt x="59" y="51"/>
                      </a:lnTo>
                      <a:lnTo>
                        <a:pt x="61" y="53"/>
                      </a:lnTo>
                      <a:lnTo>
                        <a:pt x="62" y="53"/>
                      </a:lnTo>
                      <a:lnTo>
                        <a:pt x="64" y="54"/>
                      </a:lnTo>
                      <a:lnTo>
                        <a:pt x="66" y="55"/>
                      </a:lnTo>
                      <a:lnTo>
                        <a:pt x="68" y="56"/>
                      </a:lnTo>
                      <a:lnTo>
                        <a:pt x="70" y="57"/>
                      </a:lnTo>
                      <a:lnTo>
                        <a:pt x="71" y="58"/>
                      </a:lnTo>
                      <a:lnTo>
                        <a:pt x="72" y="59"/>
                      </a:lnTo>
                      <a:lnTo>
                        <a:pt x="74" y="60"/>
                      </a:lnTo>
                      <a:lnTo>
                        <a:pt x="76" y="60"/>
                      </a:lnTo>
                      <a:lnTo>
                        <a:pt x="77" y="61"/>
                      </a:lnTo>
                      <a:lnTo>
                        <a:pt x="78" y="62"/>
                      </a:lnTo>
                      <a:lnTo>
                        <a:pt x="79" y="62"/>
                      </a:lnTo>
                      <a:lnTo>
                        <a:pt x="81" y="63"/>
                      </a:lnTo>
                      <a:lnTo>
                        <a:pt x="82" y="63"/>
                      </a:lnTo>
                      <a:lnTo>
                        <a:pt x="83" y="64"/>
                      </a:lnTo>
                      <a:lnTo>
                        <a:pt x="84" y="64"/>
                      </a:lnTo>
                      <a:lnTo>
                        <a:pt x="85" y="65"/>
                      </a:lnTo>
                      <a:lnTo>
                        <a:pt x="87" y="66"/>
                      </a:lnTo>
                      <a:lnTo>
                        <a:pt x="87" y="67"/>
                      </a:lnTo>
                      <a:lnTo>
                        <a:pt x="176" y="0"/>
                      </a:lnTo>
                      <a:lnTo>
                        <a:pt x="177" y="1"/>
                      </a:lnTo>
                      <a:lnTo>
                        <a:pt x="179" y="3"/>
                      </a:lnTo>
                      <a:lnTo>
                        <a:pt x="180" y="4"/>
                      </a:lnTo>
                      <a:lnTo>
                        <a:pt x="180" y="6"/>
                      </a:lnTo>
                      <a:lnTo>
                        <a:pt x="181" y="7"/>
                      </a:lnTo>
                      <a:lnTo>
                        <a:pt x="182" y="9"/>
                      </a:lnTo>
                      <a:lnTo>
                        <a:pt x="182" y="10"/>
                      </a:lnTo>
                      <a:lnTo>
                        <a:pt x="183" y="11"/>
                      </a:lnTo>
                      <a:lnTo>
                        <a:pt x="183" y="13"/>
                      </a:lnTo>
                      <a:lnTo>
                        <a:pt x="184" y="14"/>
                      </a:lnTo>
                      <a:lnTo>
                        <a:pt x="184" y="16"/>
                      </a:lnTo>
                      <a:lnTo>
                        <a:pt x="184" y="17"/>
                      </a:lnTo>
                      <a:lnTo>
                        <a:pt x="184" y="19"/>
                      </a:lnTo>
                      <a:lnTo>
                        <a:pt x="184" y="20"/>
                      </a:lnTo>
                      <a:lnTo>
                        <a:pt x="184" y="22"/>
                      </a:lnTo>
                      <a:lnTo>
                        <a:pt x="184" y="24"/>
                      </a:lnTo>
                      <a:lnTo>
                        <a:pt x="184" y="26"/>
                      </a:lnTo>
                      <a:lnTo>
                        <a:pt x="184" y="27"/>
                      </a:lnTo>
                      <a:lnTo>
                        <a:pt x="184" y="29"/>
                      </a:lnTo>
                      <a:lnTo>
                        <a:pt x="184" y="30"/>
                      </a:lnTo>
                      <a:lnTo>
                        <a:pt x="184" y="32"/>
                      </a:lnTo>
                      <a:lnTo>
                        <a:pt x="183" y="33"/>
                      </a:lnTo>
                      <a:lnTo>
                        <a:pt x="183" y="35"/>
                      </a:lnTo>
                      <a:lnTo>
                        <a:pt x="183" y="37"/>
                      </a:lnTo>
                      <a:lnTo>
                        <a:pt x="182" y="38"/>
                      </a:lnTo>
                      <a:lnTo>
                        <a:pt x="182" y="40"/>
                      </a:lnTo>
                      <a:lnTo>
                        <a:pt x="181" y="41"/>
                      </a:lnTo>
                      <a:lnTo>
                        <a:pt x="181" y="43"/>
                      </a:lnTo>
                      <a:lnTo>
                        <a:pt x="180" y="44"/>
                      </a:lnTo>
                      <a:lnTo>
                        <a:pt x="179" y="46"/>
                      </a:lnTo>
                      <a:lnTo>
                        <a:pt x="179" y="47"/>
                      </a:lnTo>
                      <a:lnTo>
                        <a:pt x="178" y="49"/>
                      </a:lnTo>
                      <a:lnTo>
                        <a:pt x="177" y="50"/>
                      </a:lnTo>
                      <a:lnTo>
                        <a:pt x="176" y="51"/>
                      </a:lnTo>
                      <a:lnTo>
                        <a:pt x="175" y="53"/>
                      </a:lnTo>
                      <a:lnTo>
                        <a:pt x="175" y="54"/>
                      </a:lnTo>
                      <a:lnTo>
                        <a:pt x="173" y="56"/>
                      </a:lnTo>
                      <a:lnTo>
                        <a:pt x="172" y="57"/>
                      </a:lnTo>
                      <a:lnTo>
                        <a:pt x="171" y="58"/>
                      </a:lnTo>
                      <a:lnTo>
                        <a:pt x="171" y="60"/>
                      </a:lnTo>
                      <a:lnTo>
                        <a:pt x="169" y="61"/>
                      </a:lnTo>
                      <a:lnTo>
                        <a:pt x="168" y="62"/>
                      </a:lnTo>
                      <a:lnTo>
                        <a:pt x="167" y="64"/>
                      </a:lnTo>
                      <a:lnTo>
                        <a:pt x="166" y="65"/>
                      </a:lnTo>
                      <a:lnTo>
                        <a:pt x="164" y="66"/>
                      </a:lnTo>
                      <a:lnTo>
                        <a:pt x="163" y="67"/>
                      </a:lnTo>
                      <a:lnTo>
                        <a:pt x="162" y="69"/>
                      </a:lnTo>
                      <a:lnTo>
                        <a:pt x="161" y="70"/>
                      </a:lnTo>
                      <a:lnTo>
                        <a:pt x="159" y="71"/>
                      </a:lnTo>
                      <a:lnTo>
                        <a:pt x="157" y="72"/>
                      </a:lnTo>
                      <a:lnTo>
                        <a:pt x="156" y="73"/>
                      </a:lnTo>
                      <a:lnTo>
                        <a:pt x="154" y="74"/>
                      </a:lnTo>
                      <a:lnTo>
                        <a:pt x="153" y="75"/>
                      </a:lnTo>
                      <a:lnTo>
                        <a:pt x="151" y="76"/>
                      </a:lnTo>
                      <a:lnTo>
                        <a:pt x="149" y="77"/>
                      </a:lnTo>
                      <a:lnTo>
                        <a:pt x="148" y="78"/>
                      </a:lnTo>
                      <a:lnTo>
                        <a:pt x="146" y="79"/>
                      </a:lnTo>
                      <a:lnTo>
                        <a:pt x="144" y="80"/>
                      </a:lnTo>
                      <a:lnTo>
                        <a:pt x="143" y="80"/>
                      </a:lnTo>
                      <a:lnTo>
                        <a:pt x="141" y="81"/>
                      </a:lnTo>
                      <a:lnTo>
                        <a:pt x="139" y="82"/>
                      </a:lnTo>
                      <a:lnTo>
                        <a:pt x="137" y="83"/>
                      </a:lnTo>
                      <a:lnTo>
                        <a:pt x="135" y="83"/>
                      </a:lnTo>
                      <a:lnTo>
                        <a:pt x="134" y="84"/>
                      </a:lnTo>
                      <a:lnTo>
                        <a:pt x="131" y="85"/>
                      </a:lnTo>
                      <a:lnTo>
                        <a:pt x="129" y="86"/>
                      </a:lnTo>
                      <a:lnTo>
                        <a:pt x="127" y="86"/>
                      </a:lnTo>
                      <a:lnTo>
                        <a:pt x="125" y="86"/>
                      </a:lnTo>
                      <a:lnTo>
                        <a:pt x="123" y="87"/>
                      </a:lnTo>
                      <a:lnTo>
                        <a:pt x="121" y="87"/>
                      </a:lnTo>
                      <a:lnTo>
                        <a:pt x="119" y="88"/>
                      </a:lnTo>
                      <a:lnTo>
                        <a:pt x="117" y="89"/>
                      </a:lnTo>
                      <a:lnTo>
                        <a:pt x="114" y="89"/>
                      </a:lnTo>
                      <a:lnTo>
                        <a:pt x="112" y="89"/>
                      </a:lnTo>
                      <a:lnTo>
                        <a:pt x="110" y="89"/>
                      </a:lnTo>
                      <a:lnTo>
                        <a:pt x="108" y="89"/>
                      </a:lnTo>
                      <a:lnTo>
                        <a:pt x="105" y="89"/>
                      </a:lnTo>
                      <a:lnTo>
                        <a:pt x="103" y="90"/>
                      </a:lnTo>
                      <a:lnTo>
                        <a:pt x="101" y="90"/>
                      </a:lnTo>
                      <a:lnTo>
                        <a:pt x="99" y="9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2" name="Freeform 567"/>
                <p:cNvSpPr>
                  <a:spLocks/>
                </p:cNvSpPr>
                <p:nvPr/>
              </p:nvSpPr>
              <p:spPr bwMode="auto">
                <a:xfrm>
                  <a:off x="1992" y="2232"/>
                  <a:ext cx="108" cy="40"/>
                </a:xfrm>
                <a:custGeom>
                  <a:avLst/>
                  <a:gdLst>
                    <a:gd name="T0" fmla="*/ 2 w 108"/>
                    <a:gd name="T1" fmla="*/ 31 h 40"/>
                    <a:gd name="T2" fmla="*/ 6 w 108"/>
                    <a:gd name="T3" fmla="*/ 32 h 40"/>
                    <a:gd name="T4" fmla="*/ 9 w 108"/>
                    <a:gd name="T5" fmla="*/ 33 h 40"/>
                    <a:gd name="T6" fmla="*/ 13 w 108"/>
                    <a:gd name="T7" fmla="*/ 34 h 40"/>
                    <a:gd name="T8" fmla="*/ 16 w 108"/>
                    <a:gd name="T9" fmla="*/ 35 h 40"/>
                    <a:gd name="T10" fmla="*/ 20 w 108"/>
                    <a:gd name="T11" fmla="*/ 35 h 40"/>
                    <a:gd name="T12" fmla="*/ 24 w 108"/>
                    <a:gd name="T13" fmla="*/ 36 h 40"/>
                    <a:gd name="T14" fmla="*/ 28 w 108"/>
                    <a:gd name="T15" fmla="*/ 37 h 40"/>
                    <a:gd name="T16" fmla="*/ 33 w 108"/>
                    <a:gd name="T17" fmla="*/ 38 h 40"/>
                    <a:gd name="T18" fmla="*/ 38 w 108"/>
                    <a:gd name="T19" fmla="*/ 39 h 40"/>
                    <a:gd name="T20" fmla="*/ 43 w 108"/>
                    <a:gd name="T21" fmla="*/ 39 h 40"/>
                    <a:gd name="T22" fmla="*/ 48 w 108"/>
                    <a:gd name="T23" fmla="*/ 39 h 40"/>
                    <a:gd name="T24" fmla="*/ 54 w 108"/>
                    <a:gd name="T25" fmla="*/ 40 h 40"/>
                    <a:gd name="T26" fmla="*/ 59 w 108"/>
                    <a:gd name="T27" fmla="*/ 40 h 40"/>
                    <a:gd name="T28" fmla="*/ 64 w 108"/>
                    <a:gd name="T29" fmla="*/ 40 h 40"/>
                    <a:gd name="T30" fmla="*/ 70 w 108"/>
                    <a:gd name="T31" fmla="*/ 40 h 40"/>
                    <a:gd name="T32" fmla="*/ 75 w 108"/>
                    <a:gd name="T33" fmla="*/ 40 h 40"/>
                    <a:gd name="T34" fmla="*/ 80 w 108"/>
                    <a:gd name="T35" fmla="*/ 39 h 40"/>
                    <a:gd name="T36" fmla="*/ 85 w 108"/>
                    <a:gd name="T37" fmla="*/ 38 h 40"/>
                    <a:gd name="T38" fmla="*/ 90 w 108"/>
                    <a:gd name="T39" fmla="*/ 37 h 40"/>
                    <a:gd name="T40" fmla="*/ 94 w 108"/>
                    <a:gd name="T41" fmla="*/ 35 h 40"/>
                    <a:gd name="T42" fmla="*/ 97 w 108"/>
                    <a:gd name="T43" fmla="*/ 33 h 40"/>
                    <a:gd name="T44" fmla="*/ 100 w 108"/>
                    <a:gd name="T45" fmla="*/ 31 h 40"/>
                    <a:gd name="T46" fmla="*/ 103 w 108"/>
                    <a:gd name="T47" fmla="*/ 28 h 40"/>
                    <a:gd name="T48" fmla="*/ 106 w 108"/>
                    <a:gd name="T49" fmla="*/ 24 h 40"/>
                    <a:gd name="T50" fmla="*/ 107 w 108"/>
                    <a:gd name="T51" fmla="*/ 19 h 40"/>
                    <a:gd name="T52" fmla="*/ 108 w 108"/>
                    <a:gd name="T53" fmla="*/ 14 h 40"/>
                    <a:gd name="T54" fmla="*/ 107 w 108"/>
                    <a:gd name="T55" fmla="*/ 9 h 40"/>
                    <a:gd name="T56" fmla="*/ 107 w 108"/>
                    <a:gd name="T57" fmla="*/ 6 h 40"/>
                    <a:gd name="T58" fmla="*/ 106 w 108"/>
                    <a:gd name="T59" fmla="*/ 2 h 40"/>
                    <a:gd name="T60" fmla="*/ 105 w 108"/>
                    <a:gd name="T61" fmla="*/ 0 h 40"/>
                    <a:gd name="T62" fmla="*/ 97 w 108"/>
                    <a:gd name="T63" fmla="*/ 20 h 40"/>
                    <a:gd name="T64" fmla="*/ 95 w 108"/>
                    <a:gd name="T65" fmla="*/ 20 h 40"/>
                    <a:gd name="T66" fmla="*/ 91 w 108"/>
                    <a:gd name="T67" fmla="*/ 20 h 40"/>
                    <a:gd name="T68" fmla="*/ 87 w 108"/>
                    <a:gd name="T69" fmla="*/ 20 h 40"/>
                    <a:gd name="T70" fmla="*/ 84 w 108"/>
                    <a:gd name="T71" fmla="*/ 20 h 40"/>
                    <a:gd name="T72" fmla="*/ 81 w 108"/>
                    <a:gd name="T73" fmla="*/ 20 h 40"/>
                    <a:gd name="T74" fmla="*/ 77 w 108"/>
                    <a:gd name="T75" fmla="*/ 20 h 40"/>
                    <a:gd name="T76" fmla="*/ 73 w 108"/>
                    <a:gd name="T77" fmla="*/ 20 h 40"/>
                    <a:gd name="T78" fmla="*/ 69 w 108"/>
                    <a:gd name="T79" fmla="*/ 20 h 40"/>
                    <a:gd name="T80" fmla="*/ 65 w 108"/>
                    <a:gd name="T81" fmla="*/ 20 h 40"/>
                    <a:gd name="T82" fmla="*/ 61 w 108"/>
                    <a:gd name="T83" fmla="*/ 20 h 40"/>
                    <a:gd name="T84" fmla="*/ 57 w 108"/>
                    <a:gd name="T85" fmla="*/ 20 h 40"/>
                    <a:gd name="T86" fmla="*/ 53 w 108"/>
                    <a:gd name="T87" fmla="*/ 20 h 40"/>
                    <a:gd name="T88" fmla="*/ 49 w 108"/>
                    <a:gd name="T89" fmla="*/ 21 h 40"/>
                    <a:gd name="T90" fmla="*/ 45 w 108"/>
                    <a:gd name="T91" fmla="*/ 21 h 40"/>
                    <a:gd name="T92" fmla="*/ 41 w 108"/>
                    <a:gd name="T93" fmla="*/ 21 h 40"/>
                    <a:gd name="T94" fmla="*/ 38 w 108"/>
                    <a:gd name="T95" fmla="*/ 22 h 40"/>
                    <a:gd name="T96" fmla="*/ 35 w 108"/>
                    <a:gd name="T97" fmla="*/ 22 h 40"/>
                    <a:gd name="T98" fmla="*/ 32 w 108"/>
                    <a:gd name="T99" fmla="*/ 22 h 40"/>
                    <a:gd name="T100" fmla="*/ 27 w 108"/>
                    <a:gd name="T101" fmla="*/ 23 h 40"/>
                    <a:gd name="T102" fmla="*/ 23 w 108"/>
                    <a:gd name="T103" fmla="*/ 24 h 40"/>
                    <a:gd name="T104" fmla="*/ 18 w 108"/>
                    <a:gd name="T105" fmla="*/ 25 h 40"/>
                    <a:gd name="T106" fmla="*/ 14 w 108"/>
                    <a:gd name="T107" fmla="*/ 26 h 40"/>
                    <a:gd name="T108" fmla="*/ 10 w 108"/>
                    <a:gd name="T109" fmla="*/ 26 h 40"/>
                    <a:gd name="T110" fmla="*/ 8 w 108"/>
                    <a:gd name="T111" fmla="*/ 27 h 40"/>
                    <a:gd name="T112" fmla="*/ 5 w 108"/>
                    <a:gd name="T113" fmla="*/ 28 h 40"/>
                    <a:gd name="T114" fmla="*/ 1 w 108"/>
                    <a:gd name="T115" fmla="*/ 29 h 40"/>
                    <a:gd name="T116" fmla="*/ 0 w 108"/>
                    <a:gd name="T117" fmla="*/ 30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
                    <a:gd name="T178" fmla="*/ 0 h 40"/>
                    <a:gd name="T179" fmla="*/ 108 w 108"/>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 h="40">
                      <a:moveTo>
                        <a:pt x="0" y="30"/>
                      </a:moveTo>
                      <a:lnTo>
                        <a:pt x="1" y="30"/>
                      </a:lnTo>
                      <a:lnTo>
                        <a:pt x="2" y="31"/>
                      </a:lnTo>
                      <a:lnTo>
                        <a:pt x="3" y="31"/>
                      </a:lnTo>
                      <a:lnTo>
                        <a:pt x="5" y="31"/>
                      </a:lnTo>
                      <a:lnTo>
                        <a:pt x="6" y="32"/>
                      </a:lnTo>
                      <a:lnTo>
                        <a:pt x="8" y="33"/>
                      </a:lnTo>
                      <a:lnTo>
                        <a:pt x="9" y="33"/>
                      </a:lnTo>
                      <a:lnTo>
                        <a:pt x="10" y="33"/>
                      </a:lnTo>
                      <a:lnTo>
                        <a:pt x="12" y="33"/>
                      </a:lnTo>
                      <a:lnTo>
                        <a:pt x="13" y="34"/>
                      </a:lnTo>
                      <a:lnTo>
                        <a:pt x="15" y="34"/>
                      </a:lnTo>
                      <a:lnTo>
                        <a:pt x="16" y="35"/>
                      </a:lnTo>
                      <a:lnTo>
                        <a:pt x="17" y="35"/>
                      </a:lnTo>
                      <a:lnTo>
                        <a:pt x="19" y="35"/>
                      </a:lnTo>
                      <a:lnTo>
                        <a:pt x="20" y="35"/>
                      </a:lnTo>
                      <a:lnTo>
                        <a:pt x="21" y="36"/>
                      </a:lnTo>
                      <a:lnTo>
                        <a:pt x="23" y="36"/>
                      </a:lnTo>
                      <a:lnTo>
                        <a:pt x="24" y="36"/>
                      </a:lnTo>
                      <a:lnTo>
                        <a:pt x="25" y="37"/>
                      </a:lnTo>
                      <a:lnTo>
                        <a:pt x="27" y="37"/>
                      </a:lnTo>
                      <a:lnTo>
                        <a:pt x="28" y="37"/>
                      </a:lnTo>
                      <a:lnTo>
                        <a:pt x="30" y="37"/>
                      </a:lnTo>
                      <a:lnTo>
                        <a:pt x="32" y="37"/>
                      </a:lnTo>
                      <a:lnTo>
                        <a:pt x="33" y="38"/>
                      </a:lnTo>
                      <a:lnTo>
                        <a:pt x="35" y="38"/>
                      </a:lnTo>
                      <a:lnTo>
                        <a:pt x="36" y="38"/>
                      </a:lnTo>
                      <a:lnTo>
                        <a:pt x="38" y="39"/>
                      </a:lnTo>
                      <a:lnTo>
                        <a:pt x="40" y="39"/>
                      </a:lnTo>
                      <a:lnTo>
                        <a:pt x="41" y="39"/>
                      </a:lnTo>
                      <a:lnTo>
                        <a:pt x="43" y="39"/>
                      </a:lnTo>
                      <a:lnTo>
                        <a:pt x="45" y="39"/>
                      </a:lnTo>
                      <a:lnTo>
                        <a:pt x="46" y="39"/>
                      </a:lnTo>
                      <a:lnTo>
                        <a:pt x="48" y="39"/>
                      </a:lnTo>
                      <a:lnTo>
                        <a:pt x="50" y="40"/>
                      </a:lnTo>
                      <a:lnTo>
                        <a:pt x="52" y="40"/>
                      </a:lnTo>
                      <a:lnTo>
                        <a:pt x="54" y="40"/>
                      </a:lnTo>
                      <a:lnTo>
                        <a:pt x="55" y="40"/>
                      </a:lnTo>
                      <a:lnTo>
                        <a:pt x="57" y="40"/>
                      </a:lnTo>
                      <a:lnTo>
                        <a:pt x="59" y="40"/>
                      </a:lnTo>
                      <a:lnTo>
                        <a:pt x="61" y="40"/>
                      </a:lnTo>
                      <a:lnTo>
                        <a:pt x="62" y="40"/>
                      </a:lnTo>
                      <a:lnTo>
                        <a:pt x="64" y="40"/>
                      </a:lnTo>
                      <a:lnTo>
                        <a:pt x="66" y="40"/>
                      </a:lnTo>
                      <a:lnTo>
                        <a:pt x="68" y="40"/>
                      </a:lnTo>
                      <a:lnTo>
                        <a:pt x="70" y="40"/>
                      </a:lnTo>
                      <a:lnTo>
                        <a:pt x="72" y="40"/>
                      </a:lnTo>
                      <a:lnTo>
                        <a:pt x="73" y="40"/>
                      </a:lnTo>
                      <a:lnTo>
                        <a:pt x="75" y="40"/>
                      </a:lnTo>
                      <a:lnTo>
                        <a:pt x="77" y="39"/>
                      </a:lnTo>
                      <a:lnTo>
                        <a:pt x="79" y="39"/>
                      </a:lnTo>
                      <a:lnTo>
                        <a:pt x="80" y="39"/>
                      </a:lnTo>
                      <a:lnTo>
                        <a:pt x="82" y="39"/>
                      </a:lnTo>
                      <a:lnTo>
                        <a:pt x="84" y="39"/>
                      </a:lnTo>
                      <a:lnTo>
                        <a:pt x="85" y="38"/>
                      </a:lnTo>
                      <a:lnTo>
                        <a:pt x="87" y="38"/>
                      </a:lnTo>
                      <a:lnTo>
                        <a:pt x="88" y="37"/>
                      </a:lnTo>
                      <a:lnTo>
                        <a:pt x="90" y="37"/>
                      </a:lnTo>
                      <a:lnTo>
                        <a:pt x="91" y="36"/>
                      </a:lnTo>
                      <a:lnTo>
                        <a:pt x="92" y="36"/>
                      </a:lnTo>
                      <a:lnTo>
                        <a:pt x="94" y="35"/>
                      </a:lnTo>
                      <a:lnTo>
                        <a:pt x="95" y="35"/>
                      </a:lnTo>
                      <a:lnTo>
                        <a:pt x="96" y="34"/>
                      </a:lnTo>
                      <a:lnTo>
                        <a:pt x="97" y="33"/>
                      </a:lnTo>
                      <a:lnTo>
                        <a:pt x="98" y="33"/>
                      </a:lnTo>
                      <a:lnTo>
                        <a:pt x="99" y="32"/>
                      </a:lnTo>
                      <a:lnTo>
                        <a:pt x="100" y="31"/>
                      </a:lnTo>
                      <a:lnTo>
                        <a:pt x="101" y="30"/>
                      </a:lnTo>
                      <a:lnTo>
                        <a:pt x="102" y="30"/>
                      </a:lnTo>
                      <a:lnTo>
                        <a:pt x="103" y="28"/>
                      </a:lnTo>
                      <a:lnTo>
                        <a:pt x="104" y="27"/>
                      </a:lnTo>
                      <a:lnTo>
                        <a:pt x="105" y="25"/>
                      </a:lnTo>
                      <a:lnTo>
                        <a:pt x="106" y="24"/>
                      </a:lnTo>
                      <a:lnTo>
                        <a:pt x="106" y="22"/>
                      </a:lnTo>
                      <a:lnTo>
                        <a:pt x="107" y="20"/>
                      </a:lnTo>
                      <a:lnTo>
                        <a:pt x="107" y="19"/>
                      </a:lnTo>
                      <a:lnTo>
                        <a:pt x="108" y="17"/>
                      </a:lnTo>
                      <a:lnTo>
                        <a:pt x="108" y="15"/>
                      </a:lnTo>
                      <a:lnTo>
                        <a:pt x="108" y="14"/>
                      </a:lnTo>
                      <a:lnTo>
                        <a:pt x="108" y="12"/>
                      </a:lnTo>
                      <a:lnTo>
                        <a:pt x="108" y="11"/>
                      </a:lnTo>
                      <a:lnTo>
                        <a:pt x="107" y="9"/>
                      </a:lnTo>
                      <a:lnTo>
                        <a:pt x="107" y="8"/>
                      </a:lnTo>
                      <a:lnTo>
                        <a:pt x="107" y="6"/>
                      </a:lnTo>
                      <a:lnTo>
                        <a:pt x="106" y="4"/>
                      </a:lnTo>
                      <a:lnTo>
                        <a:pt x="106" y="3"/>
                      </a:lnTo>
                      <a:lnTo>
                        <a:pt x="106" y="2"/>
                      </a:lnTo>
                      <a:lnTo>
                        <a:pt x="105" y="1"/>
                      </a:lnTo>
                      <a:lnTo>
                        <a:pt x="105" y="0"/>
                      </a:lnTo>
                      <a:lnTo>
                        <a:pt x="96" y="0"/>
                      </a:lnTo>
                      <a:lnTo>
                        <a:pt x="97" y="20"/>
                      </a:lnTo>
                      <a:lnTo>
                        <a:pt x="96" y="20"/>
                      </a:lnTo>
                      <a:lnTo>
                        <a:pt x="95" y="20"/>
                      </a:lnTo>
                      <a:lnTo>
                        <a:pt x="94" y="20"/>
                      </a:lnTo>
                      <a:lnTo>
                        <a:pt x="92" y="20"/>
                      </a:lnTo>
                      <a:lnTo>
                        <a:pt x="91" y="20"/>
                      </a:lnTo>
                      <a:lnTo>
                        <a:pt x="89" y="20"/>
                      </a:lnTo>
                      <a:lnTo>
                        <a:pt x="88" y="20"/>
                      </a:lnTo>
                      <a:lnTo>
                        <a:pt x="87" y="20"/>
                      </a:lnTo>
                      <a:lnTo>
                        <a:pt x="86" y="20"/>
                      </a:lnTo>
                      <a:lnTo>
                        <a:pt x="85" y="20"/>
                      </a:lnTo>
                      <a:lnTo>
                        <a:pt x="84" y="20"/>
                      </a:lnTo>
                      <a:lnTo>
                        <a:pt x="83" y="20"/>
                      </a:lnTo>
                      <a:lnTo>
                        <a:pt x="82" y="20"/>
                      </a:lnTo>
                      <a:lnTo>
                        <a:pt x="81" y="20"/>
                      </a:lnTo>
                      <a:lnTo>
                        <a:pt x="79" y="20"/>
                      </a:lnTo>
                      <a:lnTo>
                        <a:pt x="78" y="20"/>
                      </a:lnTo>
                      <a:lnTo>
                        <a:pt x="77" y="20"/>
                      </a:lnTo>
                      <a:lnTo>
                        <a:pt x="76" y="20"/>
                      </a:lnTo>
                      <a:lnTo>
                        <a:pt x="75" y="20"/>
                      </a:lnTo>
                      <a:lnTo>
                        <a:pt x="73" y="20"/>
                      </a:lnTo>
                      <a:lnTo>
                        <a:pt x="72" y="20"/>
                      </a:lnTo>
                      <a:lnTo>
                        <a:pt x="70" y="20"/>
                      </a:lnTo>
                      <a:lnTo>
                        <a:pt x="69" y="20"/>
                      </a:lnTo>
                      <a:lnTo>
                        <a:pt x="68" y="20"/>
                      </a:lnTo>
                      <a:lnTo>
                        <a:pt x="66" y="20"/>
                      </a:lnTo>
                      <a:lnTo>
                        <a:pt x="65" y="20"/>
                      </a:lnTo>
                      <a:lnTo>
                        <a:pt x="64" y="20"/>
                      </a:lnTo>
                      <a:lnTo>
                        <a:pt x="62" y="20"/>
                      </a:lnTo>
                      <a:lnTo>
                        <a:pt x="61" y="20"/>
                      </a:lnTo>
                      <a:lnTo>
                        <a:pt x="60" y="20"/>
                      </a:lnTo>
                      <a:lnTo>
                        <a:pt x="58" y="20"/>
                      </a:lnTo>
                      <a:lnTo>
                        <a:pt x="57" y="20"/>
                      </a:lnTo>
                      <a:lnTo>
                        <a:pt x="55" y="20"/>
                      </a:lnTo>
                      <a:lnTo>
                        <a:pt x="54" y="20"/>
                      </a:lnTo>
                      <a:lnTo>
                        <a:pt x="53" y="20"/>
                      </a:lnTo>
                      <a:lnTo>
                        <a:pt x="51" y="21"/>
                      </a:lnTo>
                      <a:lnTo>
                        <a:pt x="50" y="21"/>
                      </a:lnTo>
                      <a:lnTo>
                        <a:pt x="49" y="21"/>
                      </a:lnTo>
                      <a:lnTo>
                        <a:pt x="47" y="21"/>
                      </a:lnTo>
                      <a:lnTo>
                        <a:pt x="46" y="21"/>
                      </a:lnTo>
                      <a:lnTo>
                        <a:pt x="45" y="21"/>
                      </a:lnTo>
                      <a:lnTo>
                        <a:pt x="43" y="21"/>
                      </a:lnTo>
                      <a:lnTo>
                        <a:pt x="42" y="21"/>
                      </a:lnTo>
                      <a:lnTo>
                        <a:pt x="41" y="21"/>
                      </a:lnTo>
                      <a:lnTo>
                        <a:pt x="40" y="21"/>
                      </a:lnTo>
                      <a:lnTo>
                        <a:pt x="39" y="22"/>
                      </a:lnTo>
                      <a:lnTo>
                        <a:pt x="38" y="22"/>
                      </a:lnTo>
                      <a:lnTo>
                        <a:pt x="36" y="22"/>
                      </a:lnTo>
                      <a:lnTo>
                        <a:pt x="35" y="22"/>
                      </a:lnTo>
                      <a:lnTo>
                        <a:pt x="34" y="22"/>
                      </a:lnTo>
                      <a:lnTo>
                        <a:pt x="32" y="22"/>
                      </a:lnTo>
                      <a:lnTo>
                        <a:pt x="31" y="22"/>
                      </a:lnTo>
                      <a:lnTo>
                        <a:pt x="29" y="22"/>
                      </a:lnTo>
                      <a:lnTo>
                        <a:pt x="27" y="23"/>
                      </a:lnTo>
                      <a:lnTo>
                        <a:pt x="26" y="23"/>
                      </a:lnTo>
                      <a:lnTo>
                        <a:pt x="24" y="23"/>
                      </a:lnTo>
                      <a:lnTo>
                        <a:pt x="23" y="24"/>
                      </a:lnTo>
                      <a:lnTo>
                        <a:pt x="21" y="24"/>
                      </a:lnTo>
                      <a:lnTo>
                        <a:pt x="20" y="24"/>
                      </a:lnTo>
                      <a:lnTo>
                        <a:pt x="18" y="25"/>
                      </a:lnTo>
                      <a:lnTo>
                        <a:pt x="17" y="25"/>
                      </a:lnTo>
                      <a:lnTo>
                        <a:pt x="15" y="25"/>
                      </a:lnTo>
                      <a:lnTo>
                        <a:pt x="14" y="26"/>
                      </a:lnTo>
                      <a:lnTo>
                        <a:pt x="13" y="26"/>
                      </a:lnTo>
                      <a:lnTo>
                        <a:pt x="12" y="26"/>
                      </a:lnTo>
                      <a:lnTo>
                        <a:pt x="10" y="26"/>
                      </a:lnTo>
                      <a:lnTo>
                        <a:pt x="10" y="27"/>
                      </a:lnTo>
                      <a:lnTo>
                        <a:pt x="9" y="27"/>
                      </a:lnTo>
                      <a:lnTo>
                        <a:pt x="8" y="27"/>
                      </a:lnTo>
                      <a:lnTo>
                        <a:pt x="6" y="28"/>
                      </a:lnTo>
                      <a:lnTo>
                        <a:pt x="5" y="28"/>
                      </a:lnTo>
                      <a:lnTo>
                        <a:pt x="3" y="28"/>
                      </a:lnTo>
                      <a:lnTo>
                        <a:pt x="2" y="29"/>
                      </a:lnTo>
                      <a:lnTo>
                        <a:pt x="1" y="29"/>
                      </a:lnTo>
                      <a:lnTo>
                        <a:pt x="1" y="30"/>
                      </a:lnTo>
                      <a:lnTo>
                        <a:pt x="0" y="30"/>
                      </a:lnTo>
                      <a:close/>
                    </a:path>
                  </a:pathLst>
                </a:custGeom>
                <a:solidFill>
                  <a:srgbClr val="DEA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3" name="Freeform 568"/>
                <p:cNvSpPr>
                  <a:spLocks/>
                </p:cNvSpPr>
                <p:nvPr/>
              </p:nvSpPr>
              <p:spPr bwMode="auto">
                <a:xfrm>
                  <a:off x="1728" y="2268"/>
                  <a:ext cx="378" cy="134"/>
                </a:xfrm>
                <a:custGeom>
                  <a:avLst/>
                  <a:gdLst>
                    <a:gd name="T0" fmla="*/ 9 w 378"/>
                    <a:gd name="T1" fmla="*/ 46 h 134"/>
                    <a:gd name="T2" fmla="*/ 22 w 378"/>
                    <a:gd name="T3" fmla="*/ 50 h 134"/>
                    <a:gd name="T4" fmla="*/ 36 w 378"/>
                    <a:gd name="T5" fmla="*/ 56 h 134"/>
                    <a:gd name="T6" fmla="*/ 51 w 378"/>
                    <a:gd name="T7" fmla="*/ 64 h 134"/>
                    <a:gd name="T8" fmla="*/ 63 w 378"/>
                    <a:gd name="T9" fmla="*/ 75 h 134"/>
                    <a:gd name="T10" fmla="*/ 72 w 378"/>
                    <a:gd name="T11" fmla="*/ 87 h 134"/>
                    <a:gd name="T12" fmla="*/ 77 w 378"/>
                    <a:gd name="T13" fmla="*/ 100 h 134"/>
                    <a:gd name="T14" fmla="*/ 86 w 378"/>
                    <a:gd name="T15" fmla="*/ 107 h 134"/>
                    <a:gd name="T16" fmla="*/ 98 w 378"/>
                    <a:gd name="T17" fmla="*/ 108 h 134"/>
                    <a:gd name="T18" fmla="*/ 112 w 378"/>
                    <a:gd name="T19" fmla="*/ 107 h 134"/>
                    <a:gd name="T20" fmla="*/ 123 w 378"/>
                    <a:gd name="T21" fmla="*/ 105 h 134"/>
                    <a:gd name="T22" fmla="*/ 132 w 378"/>
                    <a:gd name="T23" fmla="*/ 105 h 134"/>
                    <a:gd name="T24" fmla="*/ 128 w 378"/>
                    <a:gd name="T25" fmla="*/ 115 h 134"/>
                    <a:gd name="T26" fmla="*/ 132 w 378"/>
                    <a:gd name="T27" fmla="*/ 124 h 134"/>
                    <a:gd name="T28" fmla="*/ 150 w 378"/>
                    <a:gd name="T29" fmla="*/ 131 h 134"/>
                    <a:gd name="T30" fmla="*/ 178 w 378"/>
                    <a:gd name="T31" fmla="*/ 134 h 134"/>
                    <a:gd name="T32" fmla="*/ 209 w 378"/>
                    <a:gd name="T33" fmla="*/ 133 h 134"/>
                    <a:gd name="T34" fmla="*/ 238 w 378"/>
                    <a:gd name="T35" fmla="*/ 127 h 134"/>
                    <a:gd name="T36" fmla="*/ 257 w 378"/>
                    <a:gd name="T37" fmla="*/ 116 h 134"/>
                    <a:gd name="T38" fmla="*/ 262 w 378"/>
                    <a:gd name="T39" fmla="*/ 99 h 134"/>
                    <a:gd name="T40" fmla="*/ 260 w 378"/>
                    <a:gd name="T41" fmla="*/ 80 h 134"/>
                    <a:gd name="T42" fmla="*/ 262 w 378"/>
                    <a:gd name="T43" fmla="*/ 65 h 134"/>
                    <a:gd name="T44" fmla="*/ 268 w 378"/>
                    <a:gd name="T45" fmla="*/ 53 h 134"/>
                    <a:gd name="T46" fmla="*/ 281 w 378"/>
                    <a:gd name="T47" fmla="*/ 49 h 134"/>
                    <a:gd name="T48" fmla="*/ 288 w 378"/>
                    <a:gd name="T49" fmla="*/ 59 h 134"/>
                    <a:gd name="T50" fmla="*/ 296 w 378"/>
                    <a:gd name="T51" fmla="*/ 63 h 134"/>
                    <a:gd name="T52" fmla="*/ 310 w 378"/>
                    <a:gd name="T53" fmla="*/ 49 h 134"/>
                    <a:gd name="T54" fmla="*/ 322 w 378"/>
                    <a:gd name="T55" fmla="*/ 39 h 134"/>
                    <a:gd name="T56" fmla="*/ 321 w 378"/>
                    <a:gd name="T57" fmla="*/ 48 h 134"/>
                    <a:gd name="T58" fmla="*/ 328 w 378"/>
                    <a:gd name="T59" fmla="*/ 51 h 134"/>
                    <a:gd name="T60" fmla="*/ 338 w 378"/>
                    <a:gd name="T61" fmla="*/ 45 h 134"/>
                    <a:gd name="T62" fmla="*/ 351 w 378"/>
                    <a:gd name="T63" fmla="*/ 35 h 134"/>
                    <a:gd name="T64" fmla="*/ 363 w 378"/>
                    <a:gd name="T65" fmla="*/ 25 h 134"/>
                    <a:gd name="T66" fmla="*/ 374 w 378"/>
                    <a:gd name="T67" fmla="*/ 16 h 134"/>
                    <a:gd name="T68" fmla="*/ 370 w 378"/>
                    <a:gd name="T69" fmla="*/ 15 h 134"/>
                    <a:gd name="T70" fmla="*/ 358 w 378"/>
                    <a:gd name="T71" fmla="*/ 23 h 134"/>
                    <a:gd name="T72" fmla="*/ 347 w 378"/>
                    <a:gd name="T73" fmla="*/ 26 h 134"/>
                    <a:gd name="T74" fmla="*/ 334 w 378"/>
                    <a:gd name="T75" fmla="*/ 27 h 134"/>
                    <a:gd name="T76" fmla="*/ 318 w 378"/>
                    <a:gd name="T77" fmla="*/ 26 h 134"/>
                    <a:gd name="T78" fmla="*/ 301 w 378"/>
                    <a:gd name="T79" fmla="*/ 22 h 134"/>
                    <a:gd name="T80" fmla="*/ 287 w 378"/>
                    <a:gd name="T81" fmla="*/ 17 h 134"/>
                    <a:gd name="T82" fmla="*/ 277 w 378"/>
                    <a:gd name="T83" fmla="*/ 12 h 134"/>
                    <a:gd name="T84" fmla="*/ 266 w 378"/>
                    <a:gd name="T85" fmla="*/ 6 h 134"/>
                    <a:gd name="T86" fmla="*/ 259 w 378"/>
                    <a:gd name="T87" fmla="*/ 0 h 134"/>
                    <a:gd name="T88" fmla="*/ 260 w 378"/>
                    <a:gd name="T89" fmla="*/ 11 h 134"/>
                    <a:gd name="T90" fmla="*/ 260 w 378"/>
                    <a:gd name="T91" fmla="*/ 27 h 134"/>
                    <a:gd name="T92" fmla="*/ 258 w 378"/>
                    <a:gd name="T93" fmla="*/ 47 h 134"/>
                    <a:gd name="T94" fmla="*/ 252 w 378"/>
                    <a:gd name="T95" fmla="*/ 68 h 134"/>
                    <a:gd name="T96" fmla="*/ 242 w 378"/>
                    <a:gd name="T97" fmla="*/ 87 h 134"/>
                    <a:gd name="T98" fmla="*/ 224 w 378"/>
                    <a:gd name="T99" fmla="*/ 101 h 134"/>
                    <a:gd name="T100" fmla="*/ 200 w 378"/>
                    <a:gd name="T101" fmla="*/ 108 h 134"/>
                    <a:gd name="T102" fmla="*/ 180 w 378"/>
                    <a:gd name="T103" fmla="*/ 110 h 134"/>
                    <a:gd name="T104" fmla="*/ 165 w 378"/>
                    <a:gd name="T105" fmla="*/ 109 h 134"/>
                    <a:gd name="T106" fmla="*/ 153 w 378"/>
                    <a:gd name="T107" fmla="*/ 105 h 134"/>
                    <a:gd name="T108" fmla="*/ 142 w 378"/>
                    <a:gd name="T109" fmla="*/ 99 h 134"/>
                    <a:gd name="T110" fmla="*/ 131 w 378"/>
                    <a:gd name="T111" fmla="*/ 94 h 134"/>
                    <a:gd name="T112" fmla="*/ 119 w 378"/>
                    <a:gd name="T113" fmla="*/ 90 h 134"/>
                    <a:gd name="T114" fmla="*/ 0 w 378"/>
                    <a:gd name="T115" fmla="*/ 43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134"/>
                    <a:gd name="T176" fmla="*/ 378 w 378"/>
                    <a:gd name="T177" fmla="*/ 134 h 1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134">
                      <a:moveTo>
                        <a:pt x="0" y="43"/>
                      </a:moveTo>
                      <a:lnTo>
                        <a:pt x="1" y="43"/>
                      </a:lnTo>
                      <a:lnTo>
                        <a:pt x="2" y="43"/>
                      </a:lnTo>
                      <a:lnTo>
                        <a:pt x="3" y="44"/>
                      </a:lnTo>
                      <a:lnTo>
                        <a:pt x="4" y="44"/>
                      </a:lnTo>
                      <a:lnTo>
                        <a:pt x="6" y="45"/>
                      </a:lnTo>
                      <a:lnTo>
                        <a:pt x="7" y="45"/>
                      </a:lnTo>
                      <a:lnTo>
                        <a:pt x="8" y="45"/>
                      </a:lnTo>
                      <a:lnTo>
                        <a:pt x="9" y="46"/>
                      </a:lnTo>
                      <a:lnTo>
                        <a:pt x="11" y="46"/>
                      </a:lnTo>
                      <a:lnTo>
                        <a:pt x="12" y="46"/>
                      </a:lnTo>
                      <a:lnTo>
                        <a:pt x="13" y="47"/>
                      </a:lnTo>
                      <a:lnTo>
                        <a:pt x="14" y="47"/>
                      </a:lnTo>
                      <a:lnTo>
                        <a:pt x="16" y="48"/>
                      </a:lnTo>
                      <a:lnTo>
                        <a:pt x="17" y="48"/>
                      </a:lnTo>
                      <a:lnTo>
                        <a:pt x="19" y="49"/>
                      </a:lnTo>
                      <a:lnTo>
                        <a:pt x="20" y="49"/>
                      </a:lnTo>
                      <a:lnTo>
                        <a:pt x="22" y="50"/>
                      </a:lnTo>
                      <a:lnTo>
                        <a:pt x="23" y="51"/>
                      </a:lnTo>
                      <a:lnTo>
                        <a:pt x="25" y="51"/>
                      </a:lnTo>
                      <a:lnTo>
                        <a:pt x="26" y="52"/>
                      </a:lnTo>
                      <a:lnTo>
                        <a:pt x="28" y="52"/>
                      </a:lnTo>
                      <a:lnTo>
                        <a:pt x="29" y="53"/>
                      </a:lnTo>
                      <a:lnTo>
                        <a:pt x="31" y="54"/>
                      </a:lnTo>
                      <a:lnTo>
                        <a:pt x="33" y="54"/>
                      </a:lnTo>
                      <a:lnTo>
                        <a:pt x="34" y="56"/>
                      </a:lnTo>
                      <a:lnTo>
                        <a:pt x="36" y="56"/>
                      </a:lnTo>
                      <a:lnTo>
                        <a:pt x="38" y="57"/>
                      </a:lnTo>
                      <a:lnTo>
                        <a:pt x="39" y="58"/>
                      </a:lnTo>
                      <a:lnTo>
                        <a:pt x="41" y="59"/>
                      </a:lnTo>
                      <a:lnTo>
                        <a:pt x="42" y="60"/>
                      </a:lnTo>
                      <a:lnTo>
                        <a:pt x="44" y="61"/>
                      </a:lnTo>
                      <a:lnTo>
                        <a:pt x="46" y="61"/>
                      </a:lnTo>
                      <a:lnTo>
                        <a:pt x="48" y="63"/>
                      </a:lnTo>
                      <a:lnTo>
                        <a:pt x="49" y="63"/>
                      </a:lnTo>
                      <a:lnTo>
                        <a:pt x="51" y="64"/>
                      </a:lnTo>
                      <a:lnTo>
                        <a:pt x="52" y="65"/>
                      </a:lnTo>
                      <a:lnTo>
                        <a:pt x="54" y="66"/>
                      </a:lnTo>
                      <a:lnTo>
                        <a:pt x="55" y="67"/>
                      </a:lnTo>
                      <a:lnTo>
                        <a:pt x="56" y="69"/>
                      </a:lnTo>
                      <a:lnTo>
                        <a:pt x="58" y="70"/>
                      </a:lnTo>
                      <a:lnTo>
                        <a:pt x="60" y="71"/>
                      </a:lnTo>
                      <a:lnTo>
                        <a:pt x="61" y="72"/>
                      </a:lnTo>
                      <a:lnTo>
                        <a:pt x="62" y="74"/>
                      </a:lnTo>
                      <a:lnTo>
                        <a:pt x="63" y="75"/>
                      </a:lnTo>
                      <a:lnTo>
                        <a:pt x="64" y="76"/>
                      </a:lnTo>
                      <a:lnTo>
                        <a:pt x="66" y="77"/>
                      </a:lnTo>
                      <a:lnTo>
                        <a:pt x="67" y="78"/>
                      </a:lnTo>
                      <a:lnTo>
                        <a:pt x="68" y="80"/>
                      </a:lnTo>
                      <a:lnTo>
                        <a:pt x="69" y="81"/>
                      </a:lnTo>
                      <a:lnTo>
                        <a:pt x="70" y="83"/>
                      </a:lnTo>
                      <a:lnTo>
                        <a:pt x="71" y="84"/>
                      </a:lnTo>
                      <a:lnTo>
                        <a:pt x="71" y="85"/>
                      </a:lnTo>
                      <a:lnTo>
                        <a:pt x="72" y="87"/>
                      </a:lnTo>
                      <a:lnTo>
                        <a:pt x="72" y="89"/>
                      </a:lnTo>
                      <a:lnTo>
                        <a:pt x="73" y="90"/>
                      </a:lnTo>
                      <a:lnTo>
                        <a:pt x="74" y="92"/>
                      </a:lnTo>
                      <a:lnTo>
                        <a:pt x="74" y="94"/>
                      </a:lnTo>
                      <a:lnTo>
                        <a:pt x="74" y="95"/>
                      </a:lnTo>
                      <a:lnTo>
                        <a:pt x="75" y="96"/>
                      </a:lnTo>
                      <a:lnTo>
                        <a:pt x="75" y="98"/>
                      </a:lnTo>
                      <a:lnTo>
                        <a:pt x="76" y="99"/>
                      </a:lnTo>
                      <a:lnTo>
                        <a:pt x="77" y="100"/>
                      </a:lnTo>
                      <a:lnTo>
                        <a:pt x="78" y="101"/>
                      </a:lnTo>
                      <a:lnTo>
                        <a:pt x="78" y="102"/>
                      </a:lnTo>
                      <a:lnTo>
                        <a:pt x="79" y="103"/>
                      </a:lnTo>
                      <a:lnTo>
                        <a:pt x="80" y="103"/>
                      </a:lnTo>
                      <a:lnTo>
                        <a:pt x="81" y="104"/>
                      </a:lnTo>
                      <a:lnTo>
                        <a:pt x="82" y="105"/>
                      </a:lnTo>
                      <a:lnTo>
                        <a:pt x="83" y="105"/>
                      </a:lnTo>
                      <a:lnTo>
                        <a:pt x="85" y="106"/>
                      </a:lnTo>
                      <a:lnTo>
                        <a:pt x="86" y="107"/>
                      </a:lnTo>
                      <a:lnTo>
                        <a:pt x="87" y="107"/>
                      </a:lnTo>
                      <a:lnTo>
                        <a:pt x="89" y="107"/>
                      </a:lnTo>
                      <a:lnTo>
                        <a:pt x="90" y="107"/>
                      </a:lnTo>
                      <a:lnTo>
                        <a:pt x="91" y="108"/>
                      </a:lnTo>
                      <a:lnTo>
                        <a:pt x="93" y="108"/>
                      </a:lnTo>
                      <a:lnTo>
                        <a:pt x="94" y="108"/>
                      </a:lnTo>
                      <a:lnTo>
                        <a:pt x="96" y="108"/>
                      </a:lnTo>
                      <a:lnTo>
                        <a:pt x="97" y="108"/>
                      </a:lnTo>
                      <a:lnTo>
                        <a:pt x="98" y="108"/>
                      </a:lnTo>
                      <a:lnTo>
                        <a:pt x="100" y="108"/>
                      </a:lnTo>
                      <a:lnTo>
                        <a:pt x="101" y="108"/>
                      </a:lnTo>
                      <a:lnTo>
                        <a:pt x="103" y="108"/>
                      </a:lnTo>
                      <a:lnTo>
                        <a:pt x="104" y="107"/>
                      </a:lnTo>
                      <a:lnTo>
                        <a:pt x="106" y="107"/>
                      </a:lnTo>
                      <a:lnTo>
                        <a:pt x="107" y="107"/>
                      </a:lnTo>
                      <a:lnTo>
                        <a:pt x="109" y="107"/>
                      </a:lnTo>
                      <a:lnTo>
                        <a:pt x="110" y="107"/>
                      </a:lnTo>
                      <a:lnTo>
                        <a:pt x="112" y="107"/>
                      </a:lnTo>
                      <a:lnTo>
                        <a:pt x="113" y="107"/>
                      </a:lnTo>
                      <a:lnTo>
                        <a:pt x="115" y="106"/>
                      </a:lnTo>
                      <a:lnTo>
                        <a:pt x="116" y="106"/>
                      </a:lnTo>
                      <a:lnTo>
                        <a:pt x="117" y="106"/>
                      </a:lnTo>
                      <a:lnTo>
                        <a:pt x="118" y="105"/>
                      </a:lnTo>
                      <a:lnTo>
                        <a:pt x="120" y="105"/>
                      </a:lnTo>
                      <a:lnTo>
                        <a:pt x="121" y="105"/>
                      </a:lnTo>
                      <a:lnTo>
                        <a:pt x="122" y="105"/>
                      </a:lnTo>
                      <a:lnTo>
                        <a:pt x="123" y="105"/>
                      </a:lnTo>
                      <a:lnTo>
                        <a:pt x="124" y="105"/>
                      </a:lnTo>
                      <a:lnTo>
                        <a:pt x="125" y="105"/>
                      </a:lnTo>
                      <a:lnTo>
                        <a:pt x="126" y="105"/>
                      </a:lnTo>
                      <a:lnTo>
                        <a:pt x="127" y="105"/>
                      </a:lnTo>
                      <a:lnTo>
                        <a:pt x="128" y="105"/>
                      </a:lnTo>
                      <a:lnTo>
                        <a:pt x="129" y="105"/>
                      </a:lnTo>
                      <a:lnTo>
                        <a:pt x="130" y="105"/>
                      </a:lnTo>
                      <a:lnTo>
                        <a:pt x="131" y="105"/>
                      </a:lnTo>
                      <a:lnTo>
                        <a:pt x="132" y="105"/>
                      </a:lnTo>
                      <a:lnTo>
                        <a:pt x="132" y="106"/>
                      </a:lnTo>
                      <a:lnTo>
                        <a:pt x="132" y="107"/>
                      </a:lnTo>
                      <a:lnTo>
                        <a:pt x="132" y="108"/>
                      </a:lnTo>
                      <a:lnTo>
                        <a:pt x="132" y="110"/>
                      </a:lnTo>
                      <a:lnTo>
                        <a:pt x="131" y="111"/>
                      </a:lnTo>
                      <a:lnTo>
                        <a:pt x="130" y="113"/>
                      </a:lnTo>
                      <a:lnTo>
                        <a:pt x="129" y="114"/>
                      </a:lnTo>
                      <a:lnTo>
                        <a:pt x="128" y="115"/>
                      </a:lnTo>
                      <a:lnTo>
                        <a:pt x="128" y="116"/>
                      </a:lnTo>
                      <a:lnTo>
                        <a:pt x="127" y="117"/>
                      </a:lnTo>
                      <a:lnTo>
                        <a:pt x="127" y="118"/>
                      </a:lnTo>
                      <a:lnTo>
                        <a:pt x="127" y="119"/>
                      </a:lnTo>
                      <a:lnTo>
                        <a:pt x="128" y="120"/>
                      </a:lnTo>
                      <a:lnTo>
                        <a:pt x="128" y="121"/>
                      </a:lnTo>
                      <a:lnTo>
                        <a:pt x="130" y="122"/>
                      </a:lnTo>
                      <a:lnTo>
                        <a:pt x="130" y="123"/>
                      </a:lnTo>
                      <a:lnTo>
                        <a:pt x="132" y="124"/>
                      </a:lnTo>
                      <a:lnTo>
                        <a:pt x="133" y="125"/>
                      </a:lnTo>
                      <a:lnTo>
                        <a:pt x="135" y="126"/>
                      </a:lnTo>
                      <a:lnTo>
                        <a:pt x="137" y="127"/>
                      </a:lnTo>
                      <a:lnTo>
                        <a:pt x="138" y="127"/>
                      </a:lnTo>
                      <a:lnTo>
                        <a:pt x="141" y="128"/>
                      </a:lnTo>
                      <a:lnTo>
                        <a:pt x="143" y="129"/>
                      </a:lnTo>
                      <a:lnTo>
                        <a:pt x="145" y="129"/>
                      </a:lnTo>
                      <a:lnTo>
                        <a:pt x="148" y="130"/>
                      </a:lnTo>
                      <a:lnTo>
                        <a:pt x="150" y="131"/>
                      </a:lnTo>
                      <a:lnTo>
                        <a:pt x="153" y="131"/>
                      </a:lnTo>
                      <a:lnTo>
                        <a:pt x="156" y="131"/>
                      </a:lnTo>
                      <a:lnTo>
                        <a:pt x="159" y="132"/>
                      </a:lnTo>
                      <a:lnTo>
                        <a:pt x="162" y="133"/>
                      </a:lnTo>
                      <a:lnTo>
                        <a:pt x="165" y="133"/>
                      </a:lnTo>
                      <a:lnTo>
                        <a:pt x="168" y="133"/>
                      </a:lnTo>
                      <a:lnTo>
                        <a:pt x="172" y="133"/>
                      </a:lnTo>
                      <a:lnTo>
                        <a:pt x="175" y="133"/>
                      </a:lnTo>
                      <a:lnTo>
                        <a:pt x="178" y="134"/>
                      </a:lnTo>
                      <a:lnTo>
                        <a:pt x="182" y="134"/>
                      </a:lnTo>
                      <a:lnTo>
                        <a:pt x="185" y="134"/>
                      </a:lnTo>
                      <a:lnTo>
                        <a:pt x="188" y="134"/>
                      </a:lnTo>
                      <a:lnTo>
                        <a:pt x="192" y="134"/>
                      </a:lnTo>
                      <a:lnTo>
                        <a:pt x="195" y="134"/>
                      </a:lnTo>
                      <a:lnTo>
                        <a:pt x="199" y="134"/>
                      </a:lnTo>
                      <a:lnTo>
                        <a:pt x="202" y="133"/>
                      </a:lnTo>
                      <a:lnTo>
                        <a:pt x="206" y="133"/>
                      </a:lnTo>
                      <a:lnTo>
                        <a:pt x="209" y="133"/>
                      </a:lnTo>
                      <a:lnTo>
                        <a:pt x="212" y="133"/>
                      </a:lnTo>
                      <a:lnTo>
                        <a:pt x="216" y="132"/>
                      </a:lnTo>
                      <a:lnTo>
                        <a:pt x="219" y="132"/>
                      </a:lnTo>
                      <a:lnTo>
                        <a:pt x="223" y="131"/>
                      </a:lnTo>
                      <a:lnTo>
                        <a:pt x="225" y="131"/>
                      </a:lnTo>
                      <a:lnTo>
                        <a:pt x="229" y="130"/>
                      </a:lnTo>
                      <a:lnTo>
                        <a:pt x="232" y="129"/>
                      </a:lnTo>
                      <a:lnTo>
                        <a:pt x="235" y="128"/>
                      </a:lnTo>
                      <a:lnTo>
                        <a:pt x="238" y="127"/>
                      </a:lnTo>
                      <a:lnTo>
                        <a:pt x="240" y="127"/>
                      </a:lnTo>
                      <a:lnTo>
                        <a:pt x="243" y="126"/>
                      </a:lnTo>
                      <a:lnTo>
                        <a:pt x="245" y="124"/>
                      </a:lnTo>
                      <a:lnTo>
                        <a:pt x="247" y="123"/>
                      </a:lnTo>
                      <a:lnTo>
                        <a:pt x="250" y="122"/>
                      </a:lnTo>
                      <a:lnTo>
                        <a:pt x="252" y="121"/>
                      </a:lnTo>
                      <a:lnTo>
                        <a:pt x="254" y="119"/>
                      </a:lnTo>
                      <a:lnTo>
                        <a:pt x="255" y="118"/>
                      </a:lnTo>
                      <a:lnTo>
                        <a:pt x="257" y="116"/>
                      </a:lnTo>
                      <a:lnTo>
                        <a:pt x="258" y="115"/>
                      </a:lnTo>
                      <a:lnTo>
                        <a:pt x="259" y="113"/>
                      </a:lnTo>
                      <a:lnTo>
                        <a:pt x="261" y="111"/>
                      </a:lnTo>
                      <a:lnTo>
                        <a:pt x="261" y="109"/>
                      </a:lnTo>
                      <a:lnTo>
                        <a:pt x="262" y="107"/>
                      </a:lnTo>
                      <a:lnTo>
                        <a:pt x="262" y="105"/>
                      </a:lnTo>
                      <a:lnTo>
                        <a:pt x="262" y="103"/>
                      </a:lnTo>
                      <a:lnTo>
                        <a:pt x="262" y="101"/>
                      </a:lnTo>
                      <a:lnTo>
                        <a:pt x="262" y="99"/>
                      </a:lnTo>
                      <a:lnTo>
                        <a:pt x="262" y="96"/>
                      </a:lnTo>
                      <a:lnTo>
                        <a:pt x="261" y="94"/>
                      </a:lnTo>
                      <a:lnTo>
                        <a:pt x="261" y="92"/>
                      </a:lnTo>
                      <a:lnTo>
                        <a:pt x="261" y="90"/>
                      </a:lnTo>
                      <a:lnTo>
                        <a:pt x="260" y="87"/>
                      </a:lnTo>
                      <a:lnTo>
                        <a:pt x="260" y="85"/>
                      </a:lnTo>
                      <a:lnTo>
                        <a:pt x="260" y="83"/>
                      </a:lnTo>
                      <a:lnTo>
                        <a:pt x="260" y="82"/>
                      </a:lnTo>
                      <a:lnTo>
                        <a:pt x="260" y="80"/>
                      </a:lnTo>
                      <a:lnTo>
                        <a:pt x="260" y="78"/>
                      </a:lnTo>
                      <a:lnTo>
                        <a:pt x="260" y="76"/>
                      </a:lnTo>
                      <a:lnTo>
                        <a:pt x="260" y="74"/>
                      </a:lnTo>
                      <a:lnTo>
                        <a:pt x="260" y="73"/>
                      </a:lnTo>
                      <a:lnTo>
                        <a:pt x="260" y="71"/>
                      </a:lnTo>
                      <a:lnTo>
                        <a:pt x="261" y="69"/>
                      </a:lnTo>
                      <a:lnTo>
                        <a:pt x="261" y="68"/>
                      </a:lnTo>
                      <a:lnTo>
                        <a:pt x="261" y="67"/>
                      </a:lnTo>
                      <a:lnTo>
                        <a:pt x="262" y="65"/>
                      </a:lnTo>
                      <a:lnTo>
                        <a:pt x="262" y="64"/>
                      </a:lnTo>
                      <a:lnTo>
                        <a:pt x="262" y="63"/>
                      </a:lnTo>
                      <a:lnTo>
                        <a:pt x="263" y="61"/>
                      </a:lnTo>
                      <a:lnTo>
                        <a:pt x="263" y="60"/>
                      </a:lnTo>
                      <a:lnTo>
                        <a:pt x="264" y="59"/>
                      </a:lnTo>
                      <a:lnTo>
                        <a:pt x="265" y="58"/>
                      </a:lnTo>
                      <a:lnTo>
                        <a:pt x="265" y="56"/>
                      </a:lnTo>
                      <a:lnTo>
                        <a:pt x="267" y="54"/>
                      </a:lnTo>
                      <a:lnTo>
                        <a:pt x="268" y="53"/>
                      </a:lnTo>
                      <a:lnTo>
                        <a:pt x="270" y="52"/>
                      </a:lnTo>
                      <a:lnTo>
                        <a:pt x="271" y="51"/>
                      </a:lnTo>
                      <a:lnTo>
                        <a:pt x="272" y="50"/>
                      </a:lnTo>
                      <a:lnTo>
                        <a:pt x="274" y="49"/>
                      </a:lnTo>
                      <a:lnTo>
                        <a:pt x="275" y="49"/>
                      </a:lnTo>
                      <a:lnTo>
                        <a:pt x="277" y="48"/>
                      </a:lnTo>
                      <a:lnTo>
                        <a:pt x="278" y="48"/>
                      </a:lnTo>
                      <a:lnTo>
                        <a:pt x="279" y="49"/>
                      </a:lnTo>
                      <a:lnTo>
                        <a:pt x="281" y="49"/>
                      </a:lnTo>
                      <a:lnTo>
                        <a:pt x="282" y="49"/>
                      </a:lnTo>
                      <a:lnTo>
                        <a:pt x="283" y="50"/>
                      </a:lnTo>
                      <a:lnTo>
                        <a:pt x="284" y="52"/>
                      </a:lnTo>
                      <a:lnTo>
                        <a:pt x="285" y="53"/>
                      </a:lnTo>
                      <a:lnTo>
                        <a:pt x="287" y="54"/>
                      </a:lnTo>
                      <a:lnTo>
                        <a:pt x="287" y="56"/>
                      </a:lnTo>
                      <a:lnTo>
                        <a:pt x="288" y="57"/>
                      </a:lnTo>
                      <a:lnTo>
                        <a:pt x="288" y="58"/>
                      </a:lnTo>
                      <a:lnTo>
                        <a:pt x="288" y="59"/>
                      </a:lnTo>
                      <a:lnTo>
                        <a:pt x="289" y="60"/>
                      </a:lnTo>
                      <a:lnTo>
                        <a:pt x="289" y="62"/>
                      </a:lnTo>
                      <a:lnTo>
                        <a:pt x="289" y="63"/>
                      </a:lnTo>
                      <a:lnTo>
                        <a:pt x="291" y="64"/>
                      </a:lnTo>
                      <a:lnTo>
                        <a:pt x="292" y="65"/>
                      </a:lnTo>
                      <a:lnTo>
                        <a:pt x="294" y="65"/>
                      </a:lnTo>
                      <a:lnTo>
                        <a:pt x="295" y="64"/>
                      </a:lnTo>
                      <a:lnTo>
                        <a:pt x="296" y="63"/>
                      </a:lnTo>
                      <a:lnTo>
                        <a:pt x="298" y="63"/>
                      </a:lnTo>
                      <a:lnTo>
                        <a:pt x="299" y="61"/>
                      </a:lnTo>
                      <a:lnTo>
                        <a:pt x="301" y="60"/>
                      </a:lnTo>
                      <a:lnTo>
                        <a:pt x="302" y="58"/>
                      </a:lnTo>
                      <a:lnTo>
                        <a:pt x="304" y="57"/>
                      </a:lnTo>
                      <a:lnTo>
                        <a:pt x="306" y="55"/>
                      </a:lnTo>
                      <a:lnTo>
                        <a:pt x="307" y="53"/>
                      </a:lnTo>
                      <a:lnTo>
                        <a:pt x="309" y="52"/>
                      </a:lnTo>
                      <a:lnTo>
                        <a:pt x="310" y="49"/>
                      </a:lnTo>
                      <a:lnTo>
                        <a:pt x="312" y="47"/>
                      </a:lnTo>
                      <a:lnTo>
                        <a:pt x="314" y="46"/>
                      </a:lnTo>
                      <a:lnTo>
                        <a:pt x="315" y="44"/>
                      </a:lnTo>
                      <a:lnTo>
                        <a:pt x="316" y="43"/>
                      </a:lnTo>
                      <a:lnTo>
                        <a:pt x="317" y="41"/>
                      </a:lnTo>
                      <a:lnTo>
                        <a:pt x="318" y="41"/>
                      </a:lnTo>
                      <a:lnTo>
                        <a:pt x="319" y="40"/>
                      </a:lnTo>
                      <a:lnTo>
                        <a:pt x="321" y="38"/>
                      </a:lnTo>
                      <a:lnTo>
                        <a:pt x="322" y="39"/>
                      </a:lnTo>
                      <a:lnTo>
                        <a:pt x="322" y="40"/>
                      </a:lnTo>
                      <a:lnTo>
                        <a:pt x="322" y="41"/>
                      </a:lnTo>
                      <a:lnTo>
                        <a:pt x="322" y="42"/>
                      </a:lnTo>
                      <a:lnTo>
                        <a:pt x="322" y="43"/>
                      </a:lnTo>
                      <a:lnTo>
                        <a:pt x="322" y="44"/>
                      </a:lnTo>
                      <a:lnTo>
                        <a:pt x="322" y="45"/>
                      </a:lnTo>
                      <a:lnTo>
                        <a:pt x="321" y="46"/>
                      </a:lnTo>
                      <a:lnTo>
                        <a:pt x="321" y="47"/>
                      </a:lnTo>
                      <a:lnTo>
                        <a:pt x="321" y="48"/>
                      </a:lnTo>
                      <a:lnTo>
                        <a:pt x="321" y="49"/>
                      </a:lnTo>
                      <a:lnTo>
                        <a:pt x="321" y="50"/>
                      </a:lnTo>
                      <a:lnTo>
                        <a:pt x="322" y="52"/>
                      </a:lnTo>
                      <a:lnTo>
                        <a:pt x="323" y="52"/>
                      </a:lnTo>
                      <a:lnTo>
                        <a:pt x="324" y="52"/>
                      </a:lnTo>
                      <a:lnTo>
                        <a:pt x="325" y="52"/>
                      </a:lnTo>
                      <a:lnTo>
                        <a:pt x="326" y="52"/>
                      </a:lnTo>
                      <a:lnTo>
                        <a:pt x="327" y="51"/>
                      </a:lnTo>
                      <a:lnTo>
                        <a:pt x="328" y="51"/>
                      </a:lnTo>
                      <a:lnTo>
                        <a:pt x="329" y="50"/>
                      </a:lnTo>
                      <a:lnTo>
                        <a:pt x="330" y="50"/>
                      </a:lnTo>
                      <a:lnTo>
                        <a:pt x="331" y="49"/>
                      </a:lnTo>
                      <a:lnTo>
                        <a:pt x="332" y="49"/>
                      </a:lnTo>
                      <a:lnTo>
                        <a:pt x="333" y="48"/>
                      </a:lnTo>
                      <a:lnTo>
                        <a:pt x="334" y="47"/>
                      </a:lnTo>
                      <a:lnTo>
                        <a:pt x="336" y="46"/>
                      </a:lnTo>
                      <a:lnTo>
                        <a:pt x="337" y="46"/>
                      </a:lnTo>
                      <a:lnTo>
                        <a:pt x="338" y="45"/>
                      </a:lnTo>
                      <a:lnTo>
                        <a:pt x="339" y="44"/>
                      </a:lnTo>
                      <a:lnTo>
                        <a:pt x="341" y="43"/>
                      </a:lnTo>
                      <a:lnTo>
                        <a:pt x="342" y="42"/>
                      </a:lnTo>
                      <a:lnTo>
                        <a:pt x="344" y="41"/>
                      </a:lnTo>
                      <a:lnTo>
                        <a:pt x="345" y="40"/>
                      </a:lnTo>
                      <a:lnTo>
                        <a:pt x="347" y="38"/>
                      </a:lnTo>
                      <a:lnTo>
                        <a:pt x="348" y="38"/>
                      </a:lnTo>
                      <a:lnTo>
                        <a:pt x="349" y="36"/>
                      </a:lnTo>
                      <a:lnTo>
                        <a:pt x="351" y="35"/>
                      </a:lnTo>
                      <a:lnTo>
                        <a:pt x="352" y="34"/>
                      </a:lnTo>
                      <a:lnTo>
                        <a:pt x="354" y="33"/>
                      </a:lnTo>
                      <a:lnTo>
                        <a:pt x="355" y="32"/>
                      </a:lnTo>
                      <a:lnTo>
                        <a:pt x="356" y="30"/>
                      </a:lnTo>
                      <a:lnTo>
                        <a:pt x="358" y="29"/>
                      </a:lnTo>
                      <a:lnTo>
                        <a:pt x="359" y="28"/>
                      </a:lnTo>
                      <a:lnTo>
                        <a:pt x="360" y="27"/>
                      </a:lnTo>
                      <a:lnTo>
                        <a:pt x="362" y="26"/>
                      </a:lnTo>
                      <a:lnTo>
                        <a:pt x="363" y="25"/>
                      </a:lnTo>
                      <a:lnTo>
                        <a:pt x="364" y="23"/>
                      </a:lnTo>
                      <a:lnTo>
                        <a:pt x="366" y="23"/>
                      </a:lnTo>
                      <a:lnTo>
                        <a:pt x="367" y="21"/>
                      </a:lnTo>
                      <a:lnTo>
                        <a:pt x="368" y="21"/>
                      </a:lnTo>
                      <a:lnTo>
                        <a:pt x="370" y="19"/>
                      </a:lnTo>
                      <a:lnTo>
                        <a:pt x="370" y="18"/>
                      </a:lnTo>
                      <a:lnTo>
                        <a:pt x="371" y="17"/>
                      </a:lnTo>
                      <a:lnTo>
                        <a:pt x="373" y="16"/>
                      </a:lnTo>
                      <a:lnTo>
                        <a:pt x="374" y="16"/>
                      </a:lnTo>
                      <a:lnTo>
                        <a:pt x="375" y="14"/>
                      </a:lnTo>
                      <a:lnTo>
                        <a:pt x="377" y="13"/>
                      </a:lnTo>
                      <a:lnTo>
                        <a:pt x="378" y="12"/>
                      </a:lnTo>
                      <a:lnTo>
                        <a:pt x="375" y="11"/>
                      </a:lnTo>
                      <a:lnTo>
                        <a:pt x="374" y="11"/>
                      </a:lnTo>
                      <a:lnTo>
                        <a:pt x="374" y="12"/>
                      </a:lnTo>
                      <a:lnTo>
                        <a:pt x="373" y="12"/>
                      </a:lnTo>
                      <a:lnTo>
                        <a:pt x="371" y="14"/>
                      </a:lnTo>
                      <a:lnTo>
                        <a:pt x="370" y="15"/>
                      </a:lnTo>
                      <a:lnTo>
                        <a:pt x="369" y="16"/>
                      </a:lnTo>
                      <a:lnTo>
                        <a:pt x="367" y="17"/>
                      </a:lnTo>
                      <a:lnTo>
                        <a:pt x="366" y="18"/>
                      </a:lnTo>
                      <a:lnTo>
                        <a:pt x="364" y="19"/>
                      </a:lnTo>
                      <a:lnTo>
                        <a:pt x="363" y="20"/>
                      </a:lnTo>
                      <a:lnTo>
                        <a:pt x="361" y="21"/>
                      </a:lnTo>
                      <a:lnTo>
                        <a:pt x="359" y="22"/>
                      </a:lnTo>
                      <a:lnTo>
                        <a:pt x="358" y="23"/>
                      </a:lnTo>
                      <a:lnTo>
                        <a:pt x="356" y="23"/>
                      </a:lnTo>
                      <a:lnTo>
                        <a:pt x="355" y="23"/>
                      </a:lnTo>
                      <a:lnTo>
                        <a:pt x="354" y="23"/>
                      </a:lnTo>
                      <a:lnTo>
                        <a:pt x="353" y="24"/>
                      </a:lnTo>
                      <a:lnTo>
                        <a:pt x="352" y="24"/>
                      </a:lnTo>
                      <a:lnTo>
                        <a:pt x="351" y="25"/>
                      </a:lnTo>
                      <a:lnTo>
                        <a:pt x="349" y="25"/>
                      </a:lnTo>
                      <a:lnTo>
                        <a:pt x="348" y="25"/>
                      </a:lnTo>
                      <a:lnTo>
                        <a:pt x="347" y="26"/>
                      </a:lnTo>
                      <a:lnTo>
                        <a:pt x="346" y="26"/>
                      </a:lnTo>
                      <a:lnTo>
                        <a:pt x="344" y="26"/>
                      </a:lnTo>
                      <a:lnTo>
                        <a:pt x="343" y="27"/>
                      </a:lnTo>
                      <a:lnTo>
                        <a:pt x="341" y="27"/>
                      </a:lnTo>
                      <a:lnTo>
                        <a:pt x="340" y="27"/>
                      </a:lnTo>
                      <a:lnTo>
                        <a:pt x="339" y="27"/>
                      </a:lnTo>
                      <a:lnTo>
                        <a:pt x="337" y="27"/>
                      </a:lnTo>
                      <a:lnTo>
                        <a:pt x="336" y="27"/>
                      </a:lnTo>
                      <a:lnTo>
                        <a:pt x="334" y="27"/>
                      </a:lnTo>
                      <a:lnTo>
                        <a:pt x="332" y="27"/>
                      </a:lnTo>
                      <a:lnTo>
                        <a:pt x="330" y="27"/>
                      </a:lnTo>
                      <a:lnTo>
                        <a:pt x="329" y="27"/>
                      </a:lnTo>
                      <a:lnTo>
                        <a:pt x="327" y="27"/>
                      </a:lnTo>
                      <a:lnTo>
                        <a:pt x="325" y="27"/>
                      </a:lnTo>
                      <a:lnTo>
                        <a:pt x="324" y="27"/>
                      </a:lnTo>
                      <a:lnTo>
                        <a:pt x="322" y="27"/>
                      </a:lnTo>
                      <a:lnTo>
                        <a:pt x="320" y="27"/>
                      </a:lnTo>
                      <a:lnTo>
                        <a:pt x="318" y="26"/>
                      </a:lnTo>
                      <a:lnTo>
                        <a:pt x="316" y="26"/>
                      </a:lnTo>
                      <a:lnTo>
                        <a:pt x="314" y="25"/>
                      </a:lnTo>
                      <a:lnTo>
                        <a:pt x="313" y="25"/>
                      </a:lnTo>
                      <a:lnTo>
                        <a:pt x="310" y="25"/>
                      </a:lnTo>
                      <a:lnTo>
                        <a:pt x="309" y="24"/>
                      </a:lnTo>
                      <a:lnTo>
                        <a:pt x="307" y="23"/>
                      </a:lnTo>
                      <a:lnTo>
                        <a:pt x="305" y="23"/>
                      </a:lnTo>
                      <a:lnTo>
                        <a:pt x="303" y="23"/>
                      </a:lnTo>
                      <a:lnTo>
                        <a:pt x="301" y="22"/>
                      </a:lnTo>
                      <a:lnTo>
                        <a:pt x="299" y="21"/>
                      </a:lnTo>
                      <a:lnTo>
                        <a:pt x="298" y="21"/>
                      </a:lnTo>
                      <a:lnTo>
                        <a:pt x="296" y="21"/>
                      </a:lnTo>
                      <a:lnTo>
                        <a:pt x="295" y="20"/>
                      </a:lnTo>
                      <a:lnTo>
                        <a:pt x="293" y="19"/>
                      </a:lnTo>
                      <a:lnTo>
                        <a:pt x="292" y="19"/>
                      </a:lnTo>
                      <a:lnTo>
                        <a:pt x="290" y="19"/>
                      </a:lnTo>
                      <a:lnTo>
                        <a:pt x="289" y="18"/>
                      </a:lnTo>
                      <a:lnTo>
                        <a:pt x="287" y="17"/>
                      </a:lnTo>
                      <a:lnTo>
                        <a:pt x="286" y="17"/>
                      </a:lnTo>
                      <a:lnTo>
                        <a:pt x="285" y="16"/>
                      </a:lnTo>
                      <a:lnTo>
                        <a:pt x="284" y="16"/>
                      </a:lnTo>
                      <a:lnTo>
                        <a:pt x="282" y="15"/>
                      </a:lnTo>
                      <a:lnTo>
                        <a:pt x="281" y="15"/>
                      </a:lnTo>
                      <a:lnTo>
                        <a:pt x="280" y="14"/>
                      </a:lnTo>
                      <a:lnTo>
                        <a:pt x="279" y="14"/>
                      </a:lnTo>
                      <a:lnTo>
                        <a:pt x="278" y="13"/>
                      </a:lnTo>
                      <a:lnTo>
                        <a:pt x="277" y="12"/>
                      </a:lnTo>
                      <a:lnTo>
                        <a:pt x="276" y="12"/>
                      </a:lnTo>
                      <a:lnTo>
                        <a:pt x="275" y="12"/>
                      </a:lnTo>
                      <a:lnTo>
                        <a:pt x="274" y="11"/>
                      </a:lnTo>
                      <a:lnTo>
                        <a:pt x="273" y="10"/>
                      </a:lnTo>
                      <a:lnTo>
                        <a:pt x="271" y="10"/>
                      </a:lnTo>
                      <a:lnTo>
                        <a:pt x="270" y="9"/>
                      </a:lnTo>
                      <a:lnTo>
                        <a:pt x="268" y="8"/>
                      </a:lnTo>
                      <a:lnTo>
                        <a:pt x="267" y="7"/>
                      </a:lnTo>
                      <a:lnTo>
                        <a:pt x="266" y="6"/>
                      </a:lnTo>
                      <a:lnTo>
                        <a:pt x="265" y="5"/>
                      </a:lnTo>
                      <a:lnTo>
                        <a:pt x="263" y="4"/>
                      </a:lnTo>
                      <a:lnTo>
                        <a:pt x="263" y="3"/>
                      </a:lnTo>
                      <a:lnTo>
                        <a:pt x="262" y="3"/>
                      </a:lnTo>
                      <a:lnTo>
                        <a:pt x="261" y="2"/>
                      </a:lnTo>
                      <a:lnTo>
                        <a:pt x="260" y="1"/>
                      </a:lnTo>
                      <a:lnTo>
                        <a:pt x="259" y="1"/>
                      </a:lnTo>
                      <a:lnTo>
                        <a:pt x="259" y="0"/>
                      </a:lnTo>
                      <a:lnTo>
                        <a:pt x="259" y="1"/>
                      </a:lnTo>
                      <a:lnTo>
                        <a:pt x="259" y="2"/>
                      </a:lnTo>
                      <a:lnTo>
                        <a:pt x="259" y="4"/>
                      </a:lnTo>
                      <a:lnTo>
                        <a:pt x="259" y="5"/>
                      </a:lnTo>
                      <a:lnTo>
                        <a:pt x="259" y="6"/>
                      </a:lnTo>
                      <a:lnTo>
                        <a:pt x="259" y="7"/>
                      </a:lnTo>
                      <a:lnTo>
                        <a:pt x="260" y="8"/>
                      </a:lnTo>
                      <a:lnTo>
                        <a:pt x="260" y="10"/>
                      </a:lnTo>
                      <a:lnTo>
                        <a:pt x="260" y="11"/>
                      </a:lnTo>
                      <a:lnTo>
                        <a:pt x="260" y="12"/>
                      </a:lnTo>
                      <a:lnTo>
                        <a:pt x="260" y="14"/>
                      </a:lnTo>
                      <a:lnTo>
                        <a:pt x="260" y="16"/>
                      </a:lnTo>
                      <a:lnTo>
                        <a:pt x="260" y="18"/>
                      </a:lnTo>
                      <a:lnTo>
                        <a:pt x="260" y="19"/>
                      </a:lnTo>
                      <a:lnTo>
                        <a:pt x="260" y="21"/>
                      </a:lnTo>
                      <a:lnTo>
                        <a:pt x="260" y="23"/>
                      </a:lnTo>
                      <a:lnTo>
                        <a:pt x="260" y="25"/>
                      </a:lnTo>
                      <a:lnTo>
                        <a:pt x="260" y="27"/>
                      </a:lnTo>
                      <a:lnTo>
                        <a:pt x="260" y="29"/>
                      </a:lnTo>
                      <a:lnTo>
                        <a:pt x="260" y="32"/>
                      </a:lnTo>
                      <a:lnTo>
                        <a:pt x="259" y="34"/>
                      </a:lnTo>
                      <a:lnTo>
                        <a:pt x="259" y="36"/>
                      </a:lnTo>
                      <a:lnTo>
                        <a:pt x="259" y="38"/>
                      </a:lnTo>
                      <a:lnTo>
                        <a:pt x="259" y="41"/>
                      </a:lnTo>
                      <a:lnTo>
                        <a:pt x="259" y="43"/>
                      </a:lnTo>
                      <a:lnTo>
                        <a:pt x="258" y="45"/>
                      </a:lnTo>
                      <a:lnTo>
                        <a:pt x="258" y="47"/>
                      </a:lnTo>
                      <a:lnTo>
                        <a:pt x="258" y="49"/>
                      </a:lnTo>
                      <a:lnTo>
                        <a:pt x="257" y="52"/>
                      </a:lnTo>
                      <a:lnTo>
                        <a:pt x="257" y="54"/>
                      </a:lnTo>
                      <a:lnTo>
                        <a:pt x="256" y="56"/>
                      </a:lnTo>
                      <a:lnTo>
                        <a:pt x="255" y="59"/>
                      </a:lnTo>
                      <a:lnTo>
                        <a:pt x="255" y="61"/>
                      </a:lnTo>
                      <a:lnTo>
                        <a:pt x="254" y="63"/>
                      </a:lnTo>
                      <a:lnTo>
                        <a:pt x="253" y="65"/>
                      </a:lnTo>
                      <a:lnTo>
                        <a:pt x="252" y="68"/>
                      </a:lnTo>
                      <a:lnTo>
                        <a:pt x="251" y="70"/>
                      </a:lnTo>
                      <a:lnTo>
                        <a:pt x="250" y="72"/>
                      </a:lnTo>
                      <a:lnTo>
                        <a:pt x="250" y="74"/>
                      </a:lnTo>
                      <a:lnTo>
                        <a:pt x="248" y="77"/>
                      </a:lnTo>
                      <a:lnTo>
                        <a:pt x="247" y="79"/>
                      </a:lnTo>
                      <a:lnTo>
                        <a:pt x="246" y="81"/>
                      </a:lnTo>
                      <a:lnTo>
                        <a:pt x="245" y="83"/>
                      </a:lnTo>
                      <a:lnTo>
                        <a:pt x="243" y="85"/>
                      </a:lnTo>
                      <a:lnTo>
                        <a:pt x="242" y="87"/>
                      </a:lnTo>
                      <a:lnTo>
                        <a:pt x="240" y="89"/>
                      </a:lnTo>
                      <a:lnTo>
                        <a:pt x="238" y="91"/>
                      </a:lnTo>
                      <a:lnTo>
                        <a:pt x="236" y="92"/>
                      </a:lnTo>
                      <a:lnTo>
                        <a:pt x="235" y="94"/>
                      </a:lnTo>
                      <a:lnTo>
                        <a:pt x="233" y="95"/>
                      </a:lnTo>
                      <a:lnTo>
                        <a:pt x="231" y="97"/>
                      </a:lnTo>
                      <a:lnTo>
                        <a:pt x="229" y="98"/>
                      </a:lnTo>
                      <a:lnTo>
                        <a:pt x="227" y="100"/>
                      </a:lnTo>
                      <a:lnTo>
                        <a:pt x="224" y="101"/>
                      </a:lnTo>
                      <a:lnTo>
                        <a:pt x="222" y="102"/>
                      </a:lnTo>
                      <a:lnTo>
                        <a:pt x="219" y="103"/>
                      </a:lnTo>
                      <a:lnTo>
                        <a:pt x="217" y="105"/>
                      </a:lnTo>
                      <a:lnTo>
                        <a:pt x="214" y="105"/>
                      </a:lnTo>
                      <a:lnTo>
                        <a:pt x="211" y="106"/>
                      </a:lnTo>
                      <a:lnTo>
                        <a:pt x="208" y="107"/>
                      </a:lnTo>
                      <a:lnTo>
                        <a:pt x="205" y="107"/>
                      </a:lnTo>
                      <a:lnTo>
                        <a:pt x="203" y="108"/>
                      </a:lnTo>
                      <a:lnTo>
                        <a:pt x="200" y="108"/>
                      </a:lnTo>
                      <a:lnTo>
                        <a:pt x="198" y="109"/>
                      </a:lnTo>
                      <a:lnTo>
                        <a:pt x="195" y="109"/>
                      </a:lnTo>
                      <a:lnTo>
                        <a:pt x="193" y="109"/>
                      </a:lnTo>
                      <a:lnTo>
                        <a:pt x="190" y="110"/>
                      </a:lnTo>
                      <a:lnTo>
                        <a:pt x="188" y="110"/>
                      </a:lnTo>
                      <a:lnTo>
                        <a:pt x="186" y="110"/>
                      </a:lnTo>
                      <a:lnTo>
                        <a:pt x="184" y="110"/>
                      </a:lnTo>
                      <a:lnTo>
                        <a:pt x="182" y="110"/>
                      </a:lnTo>
                      <a:lnTo>
                        <a:pt x="180" y="110"/>
                      </a:lnTo>
                      <a:lnTo>
                        <a:pt x="178" y="110"/>
                      </a:lnTo>
                      <a:lnTo>
                        <a:pt x="176" y="110"/>
                      </a:lnTo>
                      <a:lnTo>
                        <a:pt x="175" y="110"/>
                      </a:lnTo>
                      <a:lnTo>
                        <a:pt x="173" y="110"/>
                      </a:lnTo>
                      <a:lnTo>
                        <a:pt x="171" y="110"/>
                      </a:lnTo>
                      <a:lnTo>
                        <a:pt x="169" y="109"/>
                      </a:lnTo>
                      <a:lnTo>
                        <a:pt x="168" y="109"/>
                      </a:lnTo>
                      <a:lnTo>
                        <a:pt x="166" y="109"/>
                      </a:lnTo>
                      <a:lnTo>
                        <a:pt x="165" y="109"/>
                      </a:lnTo>
                      <a:lnTo>
                        <a:pt x="163" y="108"/>
                      </a:lnTo>
                      <a:lnTo>
                        <a:pt x="162" y="108"/>
                      </a:lnTo>
                      <a:lnTo>
                        <a:pt x="160" y="107"/>
                      </a:lnTo>
                      <a:lnTo>
                        <a:pt x="159" y="107"/>
                      </a:lnTo>
                      <a:lnTo>
                        <a:pt x="158" y="107"/>
                      </a:lnTo>
                      <a:lnTo>
                        <a:pt x="156" y="106"/>
                      </a:lnTo>
                      <a:lnTo>
                        <a:pt x="155" y="106"/>
                      </a:lnTo>
                      <a:lnTo>
                        <a:pt x="154" y="105"/>
                      </a:lnTo>
                      <a:lnTo>
                        <a:pt x="153" y="105"/>
                      </a:lnTo>
                      <a:lnTo>
                        <a:pt x="152" y="104"/>
                      </a:lnTo>
                      <a:lnTo>
                        <a:pt x="150" y="103"/>
                      </a:lnTo>
                      <a:lnTo>
                        <a:pt x="149" y="103"/>
                      </a:lnTo>
                      <a:lnTo>
                        <a:pt x="148" y="102"/>
                      </a:lnTo>
                      <a:lnTo>
                        <a:pt x="147" y="102"/>
                      </a:lnTo>
                      <a:lnTo>
                        <a:pt x="146" y="101"/>
                      </a:lnTo>
                      <a:lnTo>
                        <a:pt x="144" y="100"/>
                      </a:lnTo>
                      <a:lnTo>
                        <a:pt x="143" y="100"/>
                      </a:lnTo>
                      <a:lnTo>
                        <a:pt x="142" y="99"/>
                      </a:lnTo>
                      <a:lnTo>
                        <a:pt x="141" y="99"/>
                      </a:lnTo>
                      <a:lnTo>
                        <a:pt x="140" y="98"/>
                      </a:lnTo>
                      <a:lnTo>
                        <a:pt x="138" y="98"/>
                      </a:lnTo>
                      <a:lnTo>
                        <a:pt x="137" y="97"/>
                      </a:lnTo>
                      <a:lnTo>
                        <a:pt x="136" y="96"/>
                      </a:lnTo>
                      <a:lnTo>
                        <a:pt x="135" y="96"/>
                      </a:lnTo>
                      <a:lnTo>
                        <a:pt x="134" y="95"/>
                      </a:lnTo>
                      <a:lnTo>
                        <a:pt x="133" y="95"/>
                      </a:lnTo>
                      <a:lnTo>
                        <a:pt x="131" y="94"/>
                      </a:lnTo>
                      <a:lnTo>
                        <a:pt x="130" y="94"/>
                      </a:lnTo>
                      <a:lnTo>
                        <a:pt x="128" y="93"/>
                      </a:lnTo>
                      <a:lnTo>
                        <a:pt x="127" y="92"/>
                      </a:lnTo>
                      <a:lnTo>
                        <a:pt x="126" y="92"/>
                      </a:lnTo>
                      <a:lnTo>
                        <a:pt x="124" y="91"/>
                      </a:lnTo>
                      <a:lnTo>
                        <a:pt x="123" y="91"/>
                      </a:lnTo>
                      <a:lnTo>
                        <a:pt x="122" y="91"/>
                      </a:lnTo>
                      <a:lnTo>
                        <a:pt x="120" y="90"/>
                      </a:lnTo>
                      <a:lnTo>
                        <a:pt x="119" y="90"/>
                      </a:lnTo>
                      <a:lnTo>
                        <a:pt x="117" y="90"/>
                      </a:lnTo>
                      <a:lnTo>
                        <a:pt x="115" y="90"/>
                      </a:lnTo>
                      <a:lnTo>
                        <a:pt x="113" y="89"/>
                      </a:lnTo>
                      <a:lnTo>
                        <a:pt x="112" y="89"/>
                      </a:lnTo>
                      <a:lnTo>
                        <a:pt x="110" y="89"/>
                      </a:lnTo>
                      <a:lnTo>
                        <a:pt x="108" y="89"/>
                      </a:lnTo>
                      <a:lnTo>
                        <a:pt x="64" y="44"/>
                      </a:lnTo>
                      <a:lnTo>
                        <a:pt x="19" y="42"/>
                      </a:lnTo>
                      <a:lnTo>
                        <a:pt x="0" y="4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4" name="Freeform 569"/>
                <p:cNvSpPr>
                  <a:spLocks/>
                </p:cNvSpPr>
                <p:nvPr/>
              </p:nvSpPr>
              <p:spPr bwMode="auto">
                <a:xfrm>
                  <a:off x="1705" y="2279"/>
                  <a:ext cx="91" cy="28"/>
                </a:xfrm>
                <a:custGeom>
                  <a:avLst/>
                  <a:gdLst>
                    <a:gd name="T0" fmla="*/ 3 w 91"/>
                    <a:gd name="T1" fmla="*/ 23 h 28"/>
                    <a:gd name="T2" fmla="*/ 6 w 91"/>
                    <a:gd name="T3" fmla="*/ 24 h 28"/>
                    <a:gd name="T4" fmla="*/ 10 w 91"/>
                    <a:gd name="T5" fmla="*/ 24 h 28"/>
                    <a:gd name="T6" fmla="*/ 14 w 91"/>
                    <a:gd name="T7" fmla="*/ 25 h 28"/>
                    <a:gd name="T8" fmla="*/ 16 w 91"/>
                    <a:gd name="T9" fmla="*/ 25 h 28"/>
                    <a:gd name="T10" fmla="*/ 20 w 91"/>
                    <a:gd name="T11" fmla="*/ 26 h 28"/>
                    <a:gd name="T12" fmla="*/ 24 w 91"/>
                    <a:gd name="T13" fmla="*/ 26 h 28"/>
                    <a:gd name="T14" fmla="*/ 28 w 91"/>
                    <a:gd name="T15" fmla="*/ 27 h 28"/>
                    <a:gd name="T16" fmla="*/ 32 w 91"/>
                    <a:gd name="T17" fmla="*/ 27 h 28"/>
                    <a:gd name="T18" fmla="*/ 37 w 91"/>
                    <a:gd name="T19" fmla="*/ 27 h 28"/>
                    <a:gd name="T20" fmla="*/ 42 w 91"/>
                    <a:gd name="T21" fmla="*/ 27 h 28"/>
                    <a:gd name="T22" fmla="*/ 47 w 91"/>
                    <a:gd name="T23" fmla="*/ 28 h 28"/>
                    <a:gd name="T24" fmla="*/ 53 w 91"/>
                    <a:gd name="T25" fmla="*/ 28 h 28"/>
                    <a:gd name="T26" fmla="*/ 59 w 91"/>
                    <a:gd name="T27" fmla="*/ 28 h 28"/>
                    <a:gd name="T28" fmla="*/ 65 w 91"/>
                    <a:gd name="T29" fmla="*/ 28 h 28"/>
                    <a:gd name="T30" fmla="*/ 71 w 91"/>
                    <a:gd name="T31" fmla="*/ 28 h 28"/>
                    <a:gd name="T32" fmla="*/ 78 w 91"/>
                    <a:gd name="T33" fmla="*/ 28 h 28"/>
                    <a:gd name="T34" fmla="*/ 85 w 91"/>
                    <a:gd name="T35" fmla="*/ 27 h 28"/>
                    <a:gd name="T36" fmla="*/ 91 w 91"/>
                    <a:gd name="T37" fmla="*/ 19 h 28"/>
                    <a:gd name="T38" fmla="*/ 87 w 91"/>
                    <a:gd name="T39" fmla="*/ 20 h 28"/>
                    <a:gd name="T40" fmla="*/ 84 w 91"/>
                    <a:gd name="T41" fmla="*/ 21 h 28"/>
                    <a:gd name="T42" fmla="*/ 80 w 91"/>
                    <a:gd name="T43" fmla="*/ 22 h 28"/>
                    <a:gd name="T44" fmla="*/ 76 w 91"/>
                    <a:gd name="T45" fmla="*/ 23 h 28"/>
                    <a:gd name="T46" fmla="*/ 74 w 91"/>
                    <a:gd name="T47" fmla="*/ 23 h 28"/>
                    <a:gd name="T48" fmla="*/ 70 w 91"/>
                    <a:gd name="T49" fmla="*/ 23 h 28"/>
                    <a:gd name="T50" fmla="*/ 67 w 91"/>
                    <a:gd name="T51" fmla="*/ 24 h 28"/>
                    <a:gd name="T52" fmla="*/ 64 w 91"/>
                    <a:gd name="T53" fmla="*/ 24 h 28"/>
                    <a:gd name="T54" fmla="*/ 60 w 91"/>
                    <a:gd name="T55" fmla="*/ 24 h 28"/>
                    <a:gd name="T56" fmla="*/ 56 w 91"/>
                    <a:gd name="T57" fmla="*/ 24 h 28"/>
                    <a:gd name="T58" fmla="*/ 52 w 91"/>
                    <a:gd name="T59" fmla="*/ 24 h 28"/>
                    <a:gd name="T60" fmla="*/ 48 w 91"/>
                    <a:gd name="T61" fmla="*/ 24 h 28"/>
                    <a:gd name="T62" fmla="*/ 44 w 91"/>
                    <a:gd name="T63" fmla="*/ 23 h 28"/>
                    <a:gd name="T64" fmla="*/ 39 w 91"/>
                    <a:gd name="T65" fmla="*/ 23 h 28"/>
                    <a:gd name="T66" fmla="*/ 34 w 91"/>
                    <a:gd name="T67" fmla="*/ 22 h 28"/>
                    <a:gd name="T68" fmla="*/ 30 w 91"/>
                    <a:gd name="T69" fmla="*/ 21 h 28"/>
                    <a:gd name="T70" fmla="*/ 26 w 91"/>
                    <a:gd name="T71" fmla="*/ 20 h 28"/>
                    <a:gd name="T72" fmla="*/ 22 w 91"/>
                    <a:gd name="T73" fmla="*/ 19 h 28"/>
                    <a:gd name="T74" fmla="*/ 19 w 91"/>
                    <a:gd name="T75" fmla="*/ 18 h 28"/>
                    <a:gd name="T76" fmla="*/ 16 w 91"/>
                    <a:gd name="T77" fmla="*/ 16 h 28"/>
                    <a:gd name="T78" fmla="*/ 14 w 91"/>
                    <a:gd name="T79" fmla="*/ 15 h 28"/>
                    <a:gd name="T80" fmla="*/ 9 w 91"/>
                    <a:gd name="T81" fmla="*/ 12 h 28"/>
                    <a:gd name="T82" fmla="*/ 6 w 91"/>
                    <a:gd name="T83" fmla="*/ 10 h 28"/>
                    <a:gd name="T84" fmla="*/ 4 w 91"/>
                    <a:gd name="T85" fmla="*/ 7 h 28"/>
                    <a:gd name="T86" fmla="*/ 1 w 91"/>
                    <a:gd name="T87" fmla="*/ 3 h 28"/>
                    <a:gd name="T88" fmla="*/ 0 w 91"/>
                    <a:gd name="T89" fmla="*/ 0 h 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1"/>
                    <a:gd name="T136" fmla="*/ 0 h 28"/>
                    <a:gd name="T137" fmla="*/ 91 w 91"/>
                    <a:gd name="T138" fmla="*/ 28 h 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1" h="28">
                      <a:moveTo>
                        <a:pt x="0" y="0"/>
                      </a:moveTo>
                      <a:lnTo>
                        <a:pt x="3" y="23"/>
                      </a:lnTo>
                      <a:lnTo>
                        <a:pt x="4" y="23"/>
                      </a:lnTo>
                      <a:lnTo>
                        <a:pt x="5" y="23"/>
                      </a:lnTo>
                      <a:lnTo>
                        <a:pt x="6" y="24"/>
                      </a:lnTo>
                      <a:lnTo>
                        <a:pt x="7" y="24"/>
                      </a:lnTo>
                      <a:lnTo>
                        <a:pt x="8" y="24"/>
                      </a:lnTo>
                      <a:lnTo>
                        <a:pt x="10" y="24"/>
                      </a:lnTo>
                      <a:lnTo>
                        <a:pt x="12" y="25"/>
                      </a:lnTo>
                      <a:lnTo>
                        <a:pt x="14" y="25"/>
                      </a:lnTo>
                      <a:lnTo>
                        <a:pt x="15" y="25"/>
                      </a:lnTo>
                      <a:lnTo>
                        <a:pt x="16" y="25"/>
                      </a:lnTo>
                      <a:lnTo>
                        <a:pt x="18" y="25"/>
                      </a:lnTo>
                      <a:lnTo>
                        <a:pt x="19" y="26"/>
                      </a:lnTo>
                      <a:lnTo>
                        <a:pt x="20" y="26"/>
                      </a:lnTo>
                      <a:lnTo>
                        <a:pt x="21" y="26"/>
                      </a:lnTo>
                      <a:lnTo>
                        <a:pt x="22" y="26"/>
                      </a:lnTo>
                      <a:lnTo>
                        <a:pt x="24" y="26"/>
                      </a:lnTo>
                      <a:lnTo>
                        <a:pt x="25" y="27"/>
                      </a:lnTo>
                      <a:lnTo>
                        <a:pt x="26" y="27"/>
                      </a:lnTo>
                      <a:lnTo>
                        <a:pt x="28" y="27"/>
                      </a:lnTo>
                      <a:lnTo>
                        <a:pt x="29" y="27"/>
                      </a:lnTo>
                      <a:lnTo>
                        <a:pt x="31" y="27"/>
                      </a:lnTo>
                      <a:lnTo>
                        <a:pt x="32" y="27"/>
                      </a:lnTo>
                      <a:lnTo>
                        <a:pt x="34" y="27"/>
                      </a:lnTo>
                      <a:lnTo>
                        <a:pt x="35" y="27"/>
                      </a:lnTo>
                      <a:lnTo>
                        <a:pt x="37" y="27"/>
                      </a:lnTo>
                      <a:lnTo>
                        <a:pt x="39" y="27"/>
                      </a:lnTo>
                      <a:lnTo>
                        <a:pt x="40" y="27"/>
                      </a:lnTo>
                      <a:lnTo>
                        <a:pt x="42" y="27"/>
                      </a:lnTo>
                      <a:lnTo>
                        <a:pt x="44" y="28"/>
                      </a:lnTo>
                      <a:lnTo>
                        <a:pt x="45" y="28"/>
                      </a:lnTo>
                      <a:lnTo>
                        <a:pt x="47" y="28"/>
                      </a:lnTo>
                      <a:lnTo>
                        <a:pt x="49" y="28"/>
                      </a:lnTo>
                      <a:lnTo>
                        <a:pt x="51" y="28"/>
                      </a:lnTo>
                      <a:lnTo>
                        <a:pt x="53" y="28"/>
                      </a:lnTo>
                      <a:lnTo>
                        <a:pt x="54" y="28"/>
                      </a:lnTo>
                      <a:lnTo>
                        <a:pt x="57" y="28"/>
                      </a:lnTo>
                      <a:lnTo>
                        <a:pt x="59" y="28"/>
                      </a:lnTo>
                      <a:lnTo>
                        <a:pt x="61" y="28"/>
                      </a:lnTo>
                      <a:lnTo>
                        <a:pt x="63" y="28"/>
                      </a:lnTo>
                      <a:lnTo>
                        <a:pt x="65" y="28"/>
                      </a:lnTo>
                      <a:lnTo>
                        <a:pt x="67" y="28"/>
                      </a:lnTo>
                      <a:lnTo>
                        <a:pt x="69" y="28"/>
                      </a:lnTo>
                      <a:lnTo>
                        <a:pt x="71" y="28"/>
                      </a:lnTo>
                      <a:lnTo>
                        <a:pt x="74" y="28"/>
                      </a:lnTo>
                      <a:lnTo>
                        <a:pt x="76" y="28"/>
                      </a:lnTo>
                      <a:lnTo>
                        <a:pt x="78" y="28"/>
                      </a:lnTo>
                      <a:lnTo>
                        <a:pt x="80" y="28"/>
                      </a:lnTo>
                      <a:lnTo>
                        <a:pt x="82" y="27"/>
                      </a:lnTo>
                      <a:lnTo>
                        <a:pt x="85" y="27"/>
                      </a:lnTo>
                      <a:lnTo>
                        <a:pt x="91" y="27"/>
                      </a:lnTo>
                      <a:lnTo>
                        <a:pt x="91" y="19"/>
                      </a:lnTo>
                      <a:lnTo>
                        <a:pt x="90" y="19"/>
                      </a:lnTo>
                      <a:lnTo>
                        <a:pt x="89" y="20"/>
                      </a:lnTo>
                      <a:lnTo>
                        <a:pt x="87" y="20"/>
                      </a:lnTo>
                      <a:lnTo>
                        <a:pt x="87" y="21"/>
                      </a:lnTo>
                      <a:lnTo>
                        <a:pt x="86" y="21"/>
                      </a:lnTo>
                      <a:lnTo>
                        <a:pt x="84" y="21"/>
                      </a:lnTo>
                      <a:lnTo>
                        <a:pt x="83" y="21"/>
                      </a:lnTo>
                      <a:lnTo>
                        <a:pt x="82" y="21"/>
                      </a:lnTo>
                      <a:lnTo>
                        <a:pt x="80" y="22"/>
                      </a:lnTo>
                      <a:lnTo>
                        <a:pt x="79" y="22"/>
                      </a:lnTo>
                      <a:lnTo>
                        <a:pt x="77" y="23"/>
                      </a:lnTo>
                      <a:lnTo>
                        <a:pt x="76" y="23"/>
                      </a:lnTo>
                      <a:lnTo>
                        <a:pt x="75" y="23"/>
                      </a:lnTo>
                      <a:lnTo>
                        <a:pt x="74" y="23"/>
                      </a:lnTo>
                      <a:lnTo>
                        <a:pt x="72" y="23"/>
                      </a:lnTo>
                      <a:lnTo>
                        <a:pt x="71" y="23"/>
                      </a:lnTo>
                      <a:lnTo>
                        <a:pt x="70" y="23"/>
                      </a:lnTo>
                      <a:lnTo>
                        <a:pt x="69" y="24"/>
                      </a:lnTo>
                      <a:lnTo>
                        <a:pt x="68" y="24"/>
                      </a:lnTo>
                      <a:lnTo>
                        <a:pt x="67" y="24"/>
                      </a:lnTo>
                      <a:lnTo>
                        <a:pt x="66" y="24"/>
                      </a:lnTo>
                      <a:lnTo>
                        <a:pt x="65" y="24"/>
                      </a:lnTo>
                      <a:lnTo>
                        <a:pt x="64" y="24"/>
                      </a:lnTo>
                      <a:lnTo>
                        <a:pt x="63" y="24"/>
                      </a:lnTo>
                      <a:lnTo>
                        <a:pt x="61" y="24"/>
                      </a:lnTo>
                      <a:lnTo>
                        <a:pt x="60" y="24"/>
                      </a:lnTo>
                      <a:lnTo>
                        <a:pt x="59" y="24"/>
                      </a:lnTo>
                      <a:lnTo>
                        <a:pt x="57" y="24"/>
                      </a:lnTo>
                      <a:lnTo>
                        <a:pt x="56" y="24"/>
                      </a:lnTo>
                      <a:lnTo>
                        <a:pt x="55" y="24"/>
                      </a:lnTo>
                      <a:lnTo>
                        <a:pt x="53" y="24"/>
                      </a:lnTo>
                      <a:lnTo>
                        <a:pt x="52" y="24"/>
                      </a:lnTo>
                      <a:lnTo>
                        <a:pt x="51" y="24"/>
                      </a:lnTo>
                      <a:lnTo>
                        <a:pt x="50" y="24"/>
                      </a:lnTo>
                      <a:lnTo>
                        <a:pt x="48" y="24"/>
                      </a:lnTo>
                      <a:lnTo>
                        <a:pt x="47" y="23"/>
                      </a:lnTo>
                      <a:lnTo>
                        <a:pt x="45" y="23"/>
                      </a:lnTo>
                      <a:lnTo>
                        <a:pt x="44" y="23"/>
                      </a:lnTo>
                      <a:lnTo>
                        <a:pt x="42" y="23"/>
                      </a:lnTo>
                      <a:lnTo>
                        <a:pt x="41" y="23"/>
                      </a:lnTo>
                      <a:lnTo>
                        <a:pt x="39" y="23"/>
                      </a:lnTo>
                      <a:lnTo>
                        <a:pt x="38" y="23"/>
                      </a:lnTo>
                      <a:lnTo>
                        <a:pt x="36" y="22"/>
                      </a:lnTo>
                      <a:lnTo>
                        <a:pt x="34" y="22"/>
                      </a:lnTo>
                      <a:lnTo>
                        <a:pt x="33" y="21"/>
                      </a:lnTo>
                      <a:lnTo>
                        <a:pt x="31" y="21"/>
                      </a:lnTo>
                      <a:lnTo>
                        <a:pt x="30" y="21"/>
                      </a:lnTo>
                      <a:lnTo>
                        <a:pt x="29" y="21"/>
                      </a:lnTo>
                      <a:lnTo>
                        <a:pt x="27" y="20"/>
                      </a:lnTo>
                      <a:lnTo>
                        <a:pt x="26" y="20"/>
                      </a:lnTo>
                      <a:lnTo>
                        <a:pt x="25" y="19"/>
                      </a:lnTo>
                      <a:lnTo>
                        <a:pt x="24" y="19"/>
                      </a:lnTo>
                      <a:lnTo>
                        <a:pt x="22" y="19"/>
                      </a:lnTo>
                      <a:lnTo>
                        <a:pt x="20" y="18"/>
                      </a:lnTo>
                      <a:lnTo>
                        <a:pt x="19" y="18"/>
                      </a:lnTo>
                      <a:lnTo>
                        <a:pt x="18" y="17"/>
                      </a:lnTo>
                      <a:lnTo>
                        <a:pt x="17" y="17"/>
                      </a:lnTo>
                      <a:lnTo>
                        <a:pt x="16" y="16"/>
                      </a:lnTo>
                      <a:lnTo>
                        <a:pt x="15" y="16"/>
                      </a:lnTo>
                      <a:lnTo>
                        <a:pt x="15" y="15"/>
                      </a:lnTo>
                      <a:lnTo>
                        <a:pt x="14" y="15"/>
                      </a:lnTo>
                      <a:lnTo>
                        <a:pt x="12" y="14"/>
                      </a:lnTo>
                      <a:lnTo>
                        <a:pt x="11" y="13"/>
                      </a:lnTo>
                      <a:lnTo>
                        <a:pt x="9" y="12"/>
                      </a:lnTo>
                      <a:lnTo>
                        <a:pt x="8" y="11"/>
                      </a:lnTo>
                      <a:lnTo>
                        <a:pt x="7" y="10"/>
                      </a:lnTo>
                      <a:lnTo>
                        <a:pt x="6" y="10"/>
                      </a:lnTo>
                      <a:lnTo>
                        <a:pt x="5" y="8"/>
                      </a:lnTo>
                      <a:lnTo>
                        <a:pt x="4" y="8"/>
                      </a:lnTo>
                      <a:lnTo>
                        <a:pt x="4" y="7"/>
                      </a:lnTo>
                      <a:lnTo>
                        <a:pt x="3" y="6"/>
                      </a:lnTo>
                      <a:lnTo>
                        <a:pt x="2" y="4"/>
                      </a:lnTo>
                      <a:lnTo>
                        <a:pt x="1" y="3"/>
                      </a:lnTo>
                      <a:lnTo>
                        <a:pt x="1" y="1"/>
                      </a:lnTo>
                      <a:lnTo>
                        <a:pt x="0" y="1"/>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5" name="Freeform 570"/>
                <p:cNvSpPr>
                  <a:spLocks/>
                </p:cNvSpPr>
                <p:nvPr/>
              </p:nvSpPr>
              <p:spPr bwMode="auto">
                <a:xfrm>
                  <a:off x="1909" y="2153"/>
                  <a:ext cx="20" cy="12"/>
                </a:xfrm>
                <a:custGeom>
                  <a:avLst/>
                  <a:gdLst>
                    <a:gd name="T0" fmla="*/ 10 w 20"/>
                    <a:gd name="T1" fmla="*/ 12 h 12"/>
                    <a:gd name="T2" fmla="*/ 11 w 20"/>
                    <a:gd name="T3" fmla="*/ 12 h 12"/>
                    <a:gd name="T4" fmla="*/ 12 w 20"/>
                    <a:gd name="T5" fmla="*/ 12 h 12"/>
                    <a:gd name="T6" fmla="*/ 13 w 20"/>
                    <a:gd name="T7" fmla="*/ 11 h 12"/>
                    <a:gd name="T8" fmla="*/ 14 w 20"/>
                    <a:gd name="T9" fmla="*/ 11 h 12"/>
                    <a:gd name="T10" fmla="*/ 15 w 20"/>
                    <a:gd name="T11" fmla="*/ 10 h 12"/>
                    <a:gd name="T12" fmla="*/ 17 w 20"/>
                    <a:gd name="T13" fmla="*/ 10 h 12"/>
                    <a:gd name="T14" fmla="*/ 18 w 20"/>
                    <a:gd name="T15" fmla="*/ 9 h 12"/>
                    <a:gd name="T16" fmla="*/ 19 w 20"/>
                    <a:gd name="T17" fmla="*/ 8 h 12"/>
                    <a:gd name="T18" fmla="*/ 19 w 20"/>
                    <a:gd name="T19" fmla="*/ 7 h 12"/>
                    <a:gd name="T20" fmla="*/ 20 w 20"/>
                    <a:gd name="T21" fmla="*/ 6 h 12"/>
                    <a:gd name="T22" fmla="*/ 19 w 20"/>
                    <a:gd name="T23" fmla="*/ 5 h 12"/>
                    <a:gd name="T24" fmla="*/ 19 w 20"/>
                    <a:gd name="T25" fmla="*/ 4 h 12"/>
                    <a:gd name="T26" fmla="*/ 18 w 20"/>
                    <a:gd name="T27" fmla="*/ 2 h 12"/>
                    <a:gd name="T28" fmla="*/ 17 w 20"/>
                    <a:gd name="T29" fmla="*/ 2 h 12"/>
                    <a:gd name="T30" fmla="*/ 15 w 20"/>
                    <a:gd name="T31" fmla="*/ 1 h 12"/>
                    <a:gd name="T32" fmla="*/ 14 w 20"/>
                    <a:gd name="T33" fmla="*/ 0 h 12"/>
                    <a:gd name="T34" fmla="*/ 13 w 20"/>
                    <a:gd name="T35" fmla="*/ 0 h 12"/>
                    <a:gd name="T36" fmla="*/ 12 w 20"/>
                    <a:gd name="T37" fmla="*/ 0 h 12"/>
                    <a:gd name="T38" fmla="*/ 11 w 20"/>
                    <a:gd name="T39" fmla="*/ 0 h 12"/>
                    <a:gd name="T40" fmla="*/ 10 w 20"/>
                    <a:gd name="T41" fmla="*/ 0 h 12"/>
                    <a:gd name="T42" fmla="*/ 9 w 20"/>
                    <a:gd name="T43" fmla="*/ 0 h 12"/>
                    <a:gd name="T44" fmla="*/ 8 w 20"/>
                    <a:gd name="T45" fmla="*/ 0 h 12"/>
                    <a:gd name="T46" fmla="*/ 7 w 20"/>
                    <a:gd name="T47" fmla="*/ 0 h 12"/>
                    <a:gd name="T48" fmla="*/ 6 w 20"/>
                    <a:gd name="T49" fmla="*/ 0 h 12"/>
                    <a:gd name="T50" fmla="*/ 4 w 20"/>
                    <a:gd name="T51" fmla="*/ 1 h 12"/>
                    <a:gd name="T52" fmla="*/ 3 w 20"/>
                    <a:gd name="T53" fmla="*/ 2 h 12"/>
                    <a:gd name="T54" fmla="*/ 2 w 20"/>
                    <a:gd name="T55" fmla="*/ 2 h 12"/>
                    <a:gd name="T56" fmla="*/ 1 w 20"/>
                    <a:gd name="T57" fmla="*/ 4 h 12"/>
                    <a:gd name="T58" fmla="*/ 0 w 20"/>
                    <a:gd name="T59" fmla="*/ 5 h 12"/>
                    <a:gd name="T60" fmla="*/ 0 w 20"/>
                    <a:gd name="T61" fmla="*/ 6 h 12"/>
                    <a:gd name="T62" fmla="*/ 0 w 20"/>
                    <a:gd name="T63" fmla="*/ 7 h 12"/>
                    <a:gd name="T64" fmla="*/ 1 w 20"/>
                    <a:gd name="T65" fmla="*/ 8 h 12"/>
                    <a:gd name="T66" fmla="*/ 2 w 20"/>
                    <a:gd name="T67" fmla="*/ 9 h 12"/>
                    <a:gd name="T68" fmla="*/ 3 w 20"/>
                    <a:gd name="T69" fmla="*/ 10 h 12"/>
                    <a:gd name="T70" fmla="*/ 4 w 20"/>
                    <a:gd name="T71" fmla="*/ 10 h 12"/>
                    <a:gd name="T72" fmla="*/ 6 w 20"/>
                    <a:gd name="T73" fmla="*/ 11 h 12"/>
                    <a:gd name="T74" fmla="*/ 7 w 20"/>
                    <a:gd name="T75" fmla="*/ 11 h 12"/>
                    <a:gd name="T76" fmla="*/ 8 w 20"/>
                    <a:gd name="T77" fmla="*/ 12 h 12"/>
                    <a:gd name="T78" fmla="*/ 9 w 20"/>
                    <a:gd name="T79" fmla="*/ 12 h 12"/>
                    <a:gd name="T80" fmla="*/ 10 w 20"/>
                    <a:gd name="T81" fmla="*/ 12 h 12"/>
                    <a:gd name="T82" fmla="*/ 10 w 20"/>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2"/>
                    <a:gd name="T128" fmla="*/ 20 w 20"/>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2">
                      <a:moveTo>
                        <a:pt x="10" y="12"/>
                      </a:moveTo>
                      <a:lnTo>
                        <a:pt x="11" y="12"/>
                      </a:lnTo>
                      <a:lnTo>
                        <a:pt x="12" y="12"/>
                      </a:lnTo>
                      <a:lnTo>
                        <a:pt x="13" y="11"/>
                      </a:lnTo>
                      <a:lnTo>
                        <a:pt x="14" y="11"/>
                      </a:lnTo>
                      <a:lnTo>
                        <a:pt x="15" y="10"/>
                      </a:lnTo>
                      <a:lnTo>
                        <a:pt x="17" y="10"/>
                      </a:lnTo>
                      <a:lnTo>
                        <a:pt x="18" y="9"/>
                      </a:lnTo>
                      <a:lnTo>
                        <a:pt x="19" y="8"/>
                      </a:lnTo>
                      <a:lnTo>
                        <a:pt x="19" y="7"/>
                      </a:lnTo>
                      <a:lnTo>
                        <a:pt x="20" y="6"/>
                      </a:lnTo>
                      <a:lnTo>
                        <a:pt x="19" y="5"/>
                      </a:lnTo>
                      <a:lnTo>
                        <a:pt x="19" y="4"/>
                      </a:lnTo>
                      <a:lnTo>
                        <a:pt x="18" y="2"/>
                      </a:lnTo>
                      <a:lnTo>
                        <a:pt x="17" y="2"/>
                      </a:lnTo>
                      <a:lnTo>
                        <a:pt x="15" y="1"/>
                      </a:lnTo>
                      <a:lnTo>
                        <a:pt x="14" y="0"/>
                      </a:lnTo>
                      <a:lnTo>
                        <a:pt x="13" y="0"/>
                      </a:lnTo>
                      <a:lnTo>
                        <a:pt x="12" y="0"/>
                      </a:lnTo>
                      <a:lnTo>
                        <a:pt x="11" y="0"/>
                      </a:lnTo>
                      <a:lnTo>
                        <a:pt x="10" y="0"/>
                      </a:lnTo>
                      <a:lnTo>
                        <a:pt x="9" y="0"/>
                      </a:lnTo>
                      <a:lnTo>
                        <a:pt x="8" y="0"/>
                      </a:lnTo>
                      <a:lnTo>
                        <a:pt x="7" y="0"/>
                      </a:lnTo>
                      <a:lnTo>
                        <a:pt x="6" y="0"/>
                      </a:lnTo>
                      <a:lnTo>
                        <a:pt x="4" y="1"/>
                      </a:lnTo>
                      <a:lnTo>
                        <a:pt x="3" y="2"/>
                      </a:lnTo>
                      <a:lnTo>
                        <a:pt x="2" y="2"/>
                      </a:lnTo>
                      <a:lnTo>
                        <a:pt x="1" y="4"/>
                      </a:lnTo>
                      <a:lnTo>
                        <a:pt x="0" y="5"/>
                      </a:lnTo>
                      <a:lnTo>
                        <a:pt x="0" y="6"/>
                      </a:lnTo>
                      <a:lnTo>
                        <a:pt x="0" y="7"/>
                      </a:lnTo>
                      <a:lnTo>
                        <a:pt x="1" y="8"/>
                      </a:lnTo>
                      <a:lnTo>
                        <a:pt x="2" y="9"/>
                      </a:lnTo>
                      <a:lnTo>
                        <a:pt x="3" y="10"/>
                      </a:lnTo>
                      <a:lnTo>
                        <a:pt x="4" y="10"/>
                      </a:lnTo>
                      <a:lnTo>
                        <a:pt x="6" y="11"/>
                      </a:lnTo>
                      <a:lnTo>
                        <a:pt x="7" y="11"/>
                      </a:lnTo>
                      <a:lnTo>
                        <a:pt x="8" y="12"/>
                      </a:lnTo>
                      <a:lnTo>
                        <a:pt x="9" y="12"/>
                      </a:lnTo>
                      <a:lnTo>
                        <a:pt x="10"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6" name="Freeform 571"/>
                <p:cNvSpPr>
                  <a:spLocks/>
                </p:cNvSpPr>
                <p:nvPr/>
              </p:nvSpPr>
              <p:spPr bwMode="auto">
                <a:xfrm>
                  <a:off x="1994" y="2137"/>
                  <a:ext cx="20" cy="11"/>
                </a:xfrm>
                <a:custGeom>
                  <a:avLst/>
                  <a:gdLst>
                    <a:gd name="T0" fmla="*/ 10 w 20"/>
                    <a:gd name="T1" fmla="*/ 11 h 11"/>
                    <a:gd name="T2" fmla="*/ 11 w 20"/>
                    <a:gd name="T3" fmla="*/ 11 h 11"/>
                    <a:gd name="T4" fmla="*/ 12 w 20"/>
                    <a:gd name="T5" fmla="*/ 11 h 11"/>
                    <a:gd name="T6" fmla="*/ 13 w 20"/>
                    <a:gd name="T7" fmla="*/ 11 h 11"/>
                    <a:gd name="T8" fmla="*/ 14 w 20"/>
                    <a:gd name="T9" fmla="*/ 11 h 11"/>
                    <a:gd name="T10" fmla="*/ 16 w 20"/>
                    <a:gd name="T11" fmla="*/ 10 h 11"/>
                    <a:gd name="T12" fmla="*/ 17 w 20"/>
                    <a:gd name="T13" fmla="*/ 9 h 11"/>
                    <a:gd name="T14" fmla="*/ 18 w 20"/>
                    <a:gd name="T15" fmla="*/ 9 h 11"/>
                    <a:gd name="T16" fmla="*/ 19 w 20"/>
                    <a:gd name="T17" fmla="*/ 8 h 11"/>
                    <a:gd name="T18" fmla="*/ 20 w 20"/>
                    <a:gd name="T19" fmla="*/ 6 h 11"/>
                    <a:gd name="T20" fmla="*/ 20 w 20"/>
                    <a:gd name="T21" fmla="*/ 6 h 11"/>
                    <a:gd name="T22" fmla="*/ 20 w 20"/>
                    <a:gd name="T23" fmla="*/ 4 h 11"/>
                    <a:gd name="T24" fmla="*/ 19 w 20"/>
                    <a:gd name="T25" fmla="*/ 3 h 11"/>
                    <a:gd name="T26" fmla="*/ 18 w 20"/>
                    <a:gd name="T27" fmla="*/ 2 h 11"/>
                    <a:gd name="T28" fmla="*/ 17 w 20"/>
                    <a:gd name="T29" fmla="*/ 2 h 11"/>
                    <a:gd name="T30" fmla="*/ 16 w 20"/>
                    <a:gd name="T31" fmla="*/ 0 h 11"/>
                    <a:gd name="T32" fmla="*/ 14 w 20"/>
                    <a:gd name="T33" fmla="*/ 0 h 11"/>
                    <a:gd name="T34" fmla="*/ 13 w 20"/>
                    <a:gd name="T35" fmla="*/ 0 h 11"/>
                    <a:gd name="T36" fmla="*/ 12 w 20"/>
                    <a:gd name="T37" fmla="*/ 0 h 11"/>
                    <a:gd name="T38" fmla="*/ 11 w 20"/>
                    <a:gd name="T39" fmla="*/ 0 h 11"/>
                    <a:gd name="T40" fmla="*/ 10 w 20"/>
                    <a:gd name="T41" fmla="*/ 0 h 11"/>
                    <a:gd name="T42" fmla="*/ 9 w 20"/>
                    <a:gd name="T43" fmla="*/ 0 h 11"/>
                    <a:gd name="T44" fmla="*/ 8 w 20"/>
                    <a:gd name="T45" fmla="*/ 0 h 11"/>
                    <a:gd name="T46" fmla="*/ 7 w 20"/>
                    <a:gd name="T47" fmla="*/ 0 h 11"/>
                    <a:gd name="T48" fmla="*/ 6 w 20"/>
                    <a:gd name="T49" fmla="*/ 0 h 11"/>
                    <a:gd name="T50" fmla="*/ 4 w 20"/>
                    <a:gd name="T51" fmla="*/ 0 h 11"/>
                    <a:gd name="T52" fmla="*/ 3 w 20"/>
                    <a:gd name="T53" fmla="*/ 2 h 11"/>
                    <a:gd name="T54" fmla="*/ 2 w 20"/>
                    <a:gd name="T55" fmla="*/ 2 h 11"/>
                    <a:gd name="T56" fmla="*/ 1 w 20"/>
                    <a:gd name="T57" fmla="*/ 3 h 11"/>
                    <a:gd name="T58" fmla="*/ 0 w 20"/>
                    <a:gd name="T59" fmla="*/ 4 h 11"/>
                    <a:gd name="T60" fmla="*/ 0 w 20"/>
                    <a:gd name="T61" fmla="*/ 6 h 11"/>
                    <a:gd name="T62" fmla="*/ 0 w 20"/>
                    <a:gd name="T63" fmla="*/ 6 h 11"/>
                    <a:gd name="T64" fmla="*/ 1 w 20"/>
                    <a:gd name="T65" fmla="*/ 8 h 11"/>
                    <a:gd name="T66" fmla="*/ 2 w 20"/>
                    <a:gd name="T67" fmla="*/ 9 h 11"/>
                    <a:gd name="T68" fmla="*/ 3 w 20"/>
                    <a:gd name="T69" fmla="*/ 9 h 11"/>
                    <a:gd name="T70" fmla="*/ 4 w 20"/>
                    <a:gd name="T71" fmla="*/ 10 h 11"/>
                    <a:gd name="T72" fmla="*/ 6 w 20"/>
                    <a:gd name="T73" fmla="*/ 11 h 11"/>
                    <a:gd name="T74" fmla="*/ 7 w 20"/>
                    <a:gd name="T75" fmla="*/ 11 h 11"/>
                    <a:gd name="T76" fmla="*/ 8 w 20"/>
                    <a:gd name="T77" fmla="*/ 11 h 11"/>
                    <a:gd name="T78" fmla="*/ 9 w 20"/>
                    <a:gd name="T79" fmla="*/ 11 h 11"/>
                    <a:gd name="T80" fmla="*/ 10 w 20"/>
                    <a:gd name="T81" fmla="*/ 11 h 11"/>
                    <a:gd name="T82" fmla="*/ 10 w 20"/>
                    <a:gd name="T83" fmla="*/ 11 h 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
                    <a:gd name="T127" fmla="*/ 0 h 11"/>
                    <a:gd name="T128" fmla="*/ 20 w 20"/>
                    <a:gd name="T129" fmla="*/ 11 h 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 h="11">
                      <a:moveTo>
                        <a:pt x="10" y="11"/>
                      </a:moveTo>
                      <a:lnTo>
                        <a:pt x="11" y="11"/>
                      </a:lnTo>
                      <a:lnTo>
                        <a:pt x="12" y="11"/>
                      </a:lnTo>
                      <a:lnTo>
                        <a:pt x="13" y="11"/>
                      </a:lnTo>
                      <a:lnTo>
                        <a:pt x="14" y="11"/>
                      </a:lnTo>
                      <a:lnTo>
                        <a:pt x="16" y="10"/>
                      </a:lnTo>
                      <a:lnTo>
                        <a:pt x="17" y="9"/>
                      </a:lnTo>
                      <a:lnTo>
                        <a:pt x="18" y="9"/>
                      </a:lnTo>
                      <a:lnTo>
                        <a:pt x="19" y="8"/>
                      </a:lnTo>
                      <a:lnTo>
                        <a:pt x="20" y="6"/>
                      </a:lnTo>
                      <a:lnTo>
                        <a:pt x="20" y="4"/>
                      </a:lnTo>
                      <a:lnTo>
                        <a:pt x="19" y="3"/>
                      </a:lnTo>
                      <a:lnTo>
                        <a:pt x="18" y="2"/>
                      </a:lnTo>
                      <a:lnTo>
                        <a:pt x="17" y="2"/>
                      </a:lnTo>
                      <a:lnTo>
                        <a:pt x="16" y="0"/>
                      </a:lnTo>
                      <a:lnTo>
                        <a:pt x="14" y="0"/>
                      </a:lnTo>
                      <a:lnTo>
                        <a:pt x="13" y="0"/>
                      </a:lnTo>
                      <a:lnTo>
                        <a:pt x="12" y="0"/>
                      </a:lnTo>
                      <a:lnTo>
                        <a:pt x="11" y="0"/>
                      </a:lnTo>
                      <a:lnTo>
                        <a:pt x="10" y="0"/>
                      </a:lnTo>
                      <a:lnTo>
                        <a:pt x="9" y="0"/>
                      </a:lnTo>
                      <a:lnTo>
                        <a:pt x="8" y="0"/>
                      </a:lnTo>
                      <a:lnTo>
                        <a:pt x="7" y="0"/>
                      </a:lnTo>
                      <a:lnTo>
                        <a:pt x="6" y="0"/>
                      </a:lnTo>
                      <a:lnTo>
                        <a:pt x="4" y="0"/>
                      </a:lnTo>
                      <a:lnTo>
                        <a:pt x="3" y="2"/>
                      </a:lnTo>
                      <a:lnTo>
                        <a:pt x="2" y="2"/>
                      </a:lnTo>
                      <a:lnTo>
                        <a:pt x="1" y="3"/>
                      </a:lnTo>
                      <a:lnTo>
                        <a:pt x="0" y="4"/>
                      </a:lnTo>
                      <a:lnTo>
                        <a:pt x="0" y="6"/>
                      </a:lnTo>
                      <a:lnTo>
                        <a:pt x="1" y="8"/>
                      </a:lnTo>
                      <a:lnTo>
                        <a:pt x="2" y="9"/>
                      </a:lnTo>
                      <a:lnTo>
                        <a:pt x="3" y="9"/>
                      </a:lnTo>
                      <a:lnTo>
                        <a:pt x="4" y="10"/>
                      </a:lnTo>
                      <a:lnTo>
                        <a:pt x="6" y="11"/>
                      </a:lnTo>
                      <a:lnTo>
                        <a:pt x="7" y="11"/>
                      </a:lnTo>
                      <a:lnTo>
                        <a:pt x="8" y="11"/>
                      </a:lnTo>
                      <a:lnTo>
                        <a:pt x="9" y="11"/>
                      </a:lnTo>
                      <a:lnTo>
                        <a:pt x="10"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7" name="Freeform 572"/>
                <p:cNvSpPr>
                  <a:spLocks/>
                </p:cNvSpPr>
                <p:nvPr/>
              </p:nvSpPr>
              <p:spPr bwMode="auto">
                <a:xfrm>
                  <a:off x="1850" y="2225"/>
                  <a:ext cx="35" cy="16"/>
                </a:xfrm>
                <a:custGeom>
                  <a:avLst/>
                  <a:gdLst>
                    <a:gd name="T0" fmla="*/ 17 w 35"/>
                    <a:gd name="T1" fmla="*/ 16 h 16"/>
                    <a:gd name="T2" fmla="*/ 19 w 35"/>
                    <a:gd name="T3" fmla="*/ 16 h 16"/>
                    <a:gd name="T4" fmla="*/ 21 w 35"/>
                    <a:gd name="T5" fmla="*/ 16 h 16"/>
                    <a:gd name="T6" fmla="*/ 22 w 35"/>
                    <a:gd name="T7" fmla="*/ 16 h 16"/>
                    <a:gd name="T8" fmla="*/ 24 w 35"/>
                    <a:gd name="T9" fmla="*/ 16 h 16"/>
                    <a:gd name="T10" fmla="*/ 25 w 35"/>
                    <a:gd name="T11" fmla="*/ 15 h 16"/>
                    <a:gd name="T12" fmla="*/ 27 w 35"/>
                    <a:gd name="T13" fmla="*/ 15 h 16"/>
                    <a:gd name="T14" fmla="*/ 28 w 35"/>
                    <a:gd name="T15" fmla="*/ 14 h 16"/>
                    <a:gd name="T16" fmla="*/ 30 w 35"/>
                    <a:gd name="T17" fmla="*/ 14 h 16"/>
                    <a:gd name="T18" fmla="*/ 31 w 35"/>
                    <a:gd name="T19" fmla="*/ 13 h 16"/>
                    <a:gd name="T20" fmla="*/ 32 w 35"/>
                    <a:gd name="T21" fmla="*/ 13 h 16"/>
                    <a:gd name="T22" fmla="*/ 33 w 35"/>
                    <a:gd name="T23" fmla="*/ 12 h 16"/>
                    <a:gd name="T24" fmla="*/ 34 w 35"/>
                    <a:gd name="T25" fmla="*/ 11 h 16"/>
                    <a:gd name="T26" fmla="*/ 35 w 35"/>
                    <a:gd name="T27" fmla="*/ 10 h 16"/>
                    <a:gd name="T28" fmla="*/ 35 w 35"/>
                    <a:gd name="T29" fmla="*/ 8 h 16"/>
                    <a:gd name="T30" fmla="*/ 35 w 35"/>
                    <a:gd name="T31" fmla="*/ 6 h 16"/>
                    <a:gd name="T32" fmla="*/ 34 w 35"/>
                    <a:gd name="T33" fmla="*/ 5 h 16"/>
                    <a:gd name="T34" fmla="*/ 33 w 35"/>
                    <a:gd name="T35" fmla="*/ 4 h 16"/>
                    <a:gd name="T36" fmla="*/ 32 w 35"/>
                    <a:gd name="T37" fmla="*/ 4 h 16"/>
                    <a:gd name="T38" fmla="*/ 31 w 35"/>
                    <a:gd name="T39" fmla="*/ 3 h 16"/>
                    <a:gd name="T40" fmla="*/ 30 w 35"/>
                    <a:gd name="T41" fmla="*/ 2 h 16"/>
                    <a:gd name="T42" fmla="*/ 28 w 35"/>
                    <a:gd name="T43" fmla="*/ 2 h 16"/>
                    <a:gd name="T44" fmla="*/ 27 w 35"/>
                    <a:gd name="T45" fmla="*/ 1 h 16"/>
                    <a:gd name="T46" fmla="*/ 25 w 35"/>
                    <a:gd name="T47" fmla="*/ 1 h 16"/>
                    <a:gd name="T48" fmla="*/ 24 w 35"/>
                    <a:gd name="T49" fmla="*/ 1 h 16"/>
                    <a:gd name="T50" fmla="*/ 22 w 35"/>
                    <a:gd name="T51" fmla="*/ 0 h 16"/>
                    <a:gd name="T52" fmla="*/ 21 w 35"/>
                    <a:gd name="T53" fmla="*/ 0 h 16"/>
                    <a:gd name="T54" fmla="*/ 19 w 35"/>
                    <a:gd name="T55" fmla="*/ 0 h 16"/>
                    <a:gd name="T56" fmla="*/ 17 w 35"/>
                    <a:gd name="T57" fmla="*/ 0 h 16"/>
                    <a:gd name="T58" fmla="*/ 16 w 35"/>
                    <a:gd name="T59" fmla="*/ 0 h 16"/>
                    <a:gd name="T60" fmla="*/ 15 w 35"/>
                    <a:gd name="T61" fmla="*/ 0 h 16"/>
                    <a:gd name="T62" fmla="*/ 15 w 35"/>
                    <a:gd name="T63" fmla="*/ 0 h 16"/>
                    <a:gd name="T64" fmla="*/ 13 w 35"/>
                    <a:gd name="T65" fmla="*/ 0 h 16"/>
                    <a:gd name="T66" fmla="*/ 12 w 35"/>
                    <a:gd name="T67" fmla="*/ 0 h 16"/>
                    <a:gd name="T68" fmla="*/ 10 w 35"/>
                    <a:gd name="T69" fmla="*/ 1 h 16"/>
                    <a:gd name="T70" fmla="*/ 9 w 35"/>
                    <a:gd name="T71" fmla="*/ 1 h 16"/>
                    <a:gd name="T72" fmla="*/ 7 w 35"/>
                    <a:gd name="T73" fmla="*/ 1 h 16"/>
                    <a:gd name="T74" fmla="*/ 6 w 35"/>
                    <a:gd name="T75" fmla="*/ 2 h 16"/>
                    <a:gd name="T76" fmla="*/ 5 w 35"/>
                    <a:gd name="T77" fmla="*/ 2 h 16"/>
                    <a:gd name="T78" fmla="*/ 4 w 35"/>
                    <a:gd name="T79" fmla="*/ 3 h 16"/>
                    <a:gd name="T80" fmla="*/ 2 w 35"/>
                    <a:gd name="T81" fmla="*/ 4 h 16"/>
                    <a:gd name="T82" fmla="*/ 1 w 35"/>
                    <a:gd name="T83" fmla="*/ 4 h 16"/>
                    <a:gd name="T84" fmla="*/ 1 w 35"/>
                    <a:gd name="T85" fmla="*/ 5 h 16"/>
                    <a:gd name="T86" fmla="*/ 0 w 35"/>
                    <a:gd name="T87" fmla="*/ 6 h 16"/>
                    <a:gd name="T88" fmla="*/ 0 w 35"/>
                    <a:gd name="T89" fmla="*/ 8 h 16"/>
                    <a:gd name="T90" fmla="*/ 0 w 35"/>
                    <a:gd name="T91" fmla="*/ 10 h 16"/>
                    <a:gd name="T92" fmla="*/ 1 w 35"/>
                    <a:gd name="T93" fmla="*/ 11 h 16"/>
                    <a:gd name="T94" fmla="*/ 1 w 35"/>
                    <a:gd name="T95" fmla="*/ 12 h 16"/>
                    <a:gd name="T96" fmla="*/ 2 w 35"/>
                    <a:gd name="T97" fmla="*/ 13 h 16"/>
                    <a:gd name="T98" fmla="*/ 4 w 35"/>
                    <a:gd name="T99" fmla="*/ 13 h 16"/>
                    <a:gd name="T100" fmla="*/ 5 w 35"/>
                    <a:gd name="T101" fmla="*/ 14 h 16"/>
                    <a:gd name="T102" fmla="*/ 6 w 35"/>
                    <a:gd name="T103" fmla="*/ 14 h 16"/>
                    <a:gd name="T104" fmla="*/ 7 w 35"/>
                    <a:gd name="T105" fmla="*/ 15 h 16"/>
                    <a:gd name="T106" fmla="*/ 9 w 35"/>
                    <a:gd name="T107" fmla="*/ 15 h 16"/>
                    <a:gd name="T108" fmla="*/ 10 w 35"/>
                    <a:gd name="T109" fmla="*/ 16 h 16"/>
                    <a:gd name="T110" fmla="*/ 12 w 35"/>
                    <a:gd name="T111" fmla="*/ 16 h 16"/>
                    <a:gd name="T112" fmla="*/ 13 w 35"/>
                    <a:gd name="T113" fmla="*/ 16 h 16"/>
                    <a:gd name="T114" fmla="*/ 15 w 35"/>
                    <a:gd name="T115" fmla="*/ 16 h 16"/>
                    <a:gd name="T116" fmla="*/ 15 w 35"/>
                    <a:gd name="T117" fmla="*/ 16 h 16"/>
                    <a:gd name="T118" fmla="*/ 16 w 35"/>
                    <a:gd name="T119" fmla="*/ 16 h 16"/>
                    <a:gd name="T120" fmla="*/ 17 w 35"/>
                    <a:gd name="T121" fmla="*/ 16 h 16"/>
                    <a:gd name="T122" fmla="*/ 17 w 35"/>
                    <a:gd name="T123" fmla="*/ 16 h 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
                    <a:gd name="T187" fmla="*/ 0 h 16"/>
                    <a:gd name="T188" fmla="*/ 35 w 35"/>
                    <a:gd name="T189" fmla="*/ 16 h 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 h="16">
                      <a:moveTo>
                        <a:pt x="17" y="16"/>
                      </a:moveTo>
                      <a:lnTo>
                        <a:pt x="19" y="16"/>
                      </a:lnTo>
                      <a:lnTo>
                        <a:pt x="21" y="16"/>
                      </a:lnTo>
                      <a:lnTo>
                        <a:pt x="22" y="16"/>
                      </a:lnTo>
                      <a:lnTo>
                        <a:pt x="24" y="16"/>
                      </a:lnTo>
                      <a:lnTo>
                        <a:pt x="25" y="15"/>
                      </a:lnTo>
                      <a:lnTo>
                        <a:pt x="27" y="15"/>
                      </a:lnTo>
                      <a:lnTo>
                        <a:pt x="28" y="14"/>
                      </a:lnTo>
                      <a:lnTo>
                        <a:pt x="30" y="14"/>
                      </a:lnTo>
                      <a:lnTo>
                        <a:pt x="31" y="13"/>
                      </a:lnTo>
                      <a:lnTo>
                        <a:pt x="32" y="13"/>
                      </a:lnTo>
                      <a:lnTo>
                        <a:pt x="33" y="12"/>
                      </a:lnTo>
                      <a:lnTo>
                        <a:pt x="34" y="11"/>
                      </a:lnTo>
                      <a:lnTo>
                        <a:pt x="35" y="10"/>
                      </a:lnTo>
                      <a:lnTo>
                        <a:pt x="35" y="8"/>
                      </a:lnTo>
                      <a:lnTo>
                        <a:pt x="35" y="6"/>
                      </a:lnTo>
                      <a:lnTo>
                        <a:pt x="34" y="5"/>
                      </a:lnTo>
                      <a:lnTo>
                        <a:pt x="33" y="4"/>
                      </a:lnTo>
                      <a:lnTo>
                        <a:pt x="32" y="4"/>
                      </a:lnTo>
                      <a:lnTo>
                        <a:pt x="31" y="3"/>
                      </a:lnTo>
                      <a:lnTo>
                        <a:pt x="30" y="2"/>
                      </a:lnTo>
                      <a:lnTo>
                        <a:pt x="28" y="2"/>
                      </a:lnTo>
                      <a:lnTo>
                        <a:pt x="27" y="1"/>
                      </a:lnTo>
                      <a:lnTo>
                        <a:pt x="25" y="1"/>
                      </a:lnTo>
                      <a:lnTo>
                        <a:pt x="24" y="1"/>
                      </a:lnTo>
                      <a:lnTo>
                        <a:pt x="22" y="0"/>
                      </a:lnTo>
                      <a:lnTo>
                        <a:pt x="21" y="0"/>
                      </a:lnTo>
                      <a:lnTo>
                        <a:pt x="19" y="0"/>
                      </a:lnTo>
                      <a:lnTo>
                        <a:pt x="17" y="0"/>
                      </a:lnTo>
                      <a:lnTo>
                        <a:pt x="16" y="0"/>
                      </a:lnTo>
                      <a:lnTo>
                        <a:pt x="15" y="0"/>
                      </a:lnTo>
                      <a:lnTo>
                        <a:pt x="13" y="0"/>
                      </a:lnTo>
                      <a:lnTo>
                        <a:pt x="12" y="0"/>
                      </a:lnTo>
                      <a:lnTo>
                        <a:pt x="10" y="1"/>
                      </a:lnTo>
                      <a:lnTo>
                        <a:pt x="9" y="1"/>
                      </a:lnTo>
                      <a:lnTo>
                        <a:pt x="7" y="1"/>
                      </a:lnTo>
                      <a:lnTo>
                        <a:pt x="6" y="2"/>
                      </a:lnTo>
                      <a:lnTo>
                        <a:pt x="5" y="2"/>
                      </a:lnTo>
                      <a:lnTo>
                        <a:pt x="4" y="3"/>
                      </a:lnTo>
                      <a:lnTo>
                        <a:pt x="2" y="4"/>
                      </a:lnTo>
                      <a:lnTo>
                        <a:pt x="1" y="4"/>
                      </a:lnTo>
                      <a:lnTo>
                        <a:pt x="1" y="5"/>
                      </a:lnTo>
                      <a:lnTo>
                        <a:pt x="0" y="6"/>
                      </a:lnTo>
                      <a:lnTo>
                        <a:pt x="0" y="8"/>
                      </a:lnTo>
                      <a:lnTo>
                        <a:pt x="0" y="10"/>
                      </a:lnTo>
                      <a:lnTo>
                        <a:pt x="1" y="11"/>
                      </a:lnTo>
                      <a:lnTo>
                        <a:pt x="1" y="12"/>
                      </a:lnTo>
                      <a:lnTo>
                        <a:pt x="2" y="13"/>
                      </a:lnTo>
                      <a:lnTo>
                        <a:pt x="4" y="13"/>
                      </a:lnTo>
                      <a:lnTo>
                        <a:pt x="5" y="14"/>
                      </a:lnTo>
                      <a:lnTo>
                        <a:pt x="6" y="14"/>
                      </a:lnTo>
                      <a:lnTo>
                        <a:pt x="7" y="15"/>
                      </a:lnTo>
                      <a:lnTo>
                        <a:pt x="9" y="15"/>
                      </a:lnTo>
                      <a:lnTo>
                        <a:pt x="10" y="16"/>
                      </a:lnTo>
                      <a:lnTo>
                        <a:pt x="12" y="16"/>
                      </a:lnTo>
                      <a:lnTo>
                        <a:pt x="13" y="16"/>
                      </a:lnTo>
                      <a:lnTo>
                        <a:pt x="15" y="16"/>
                      </a:lnTo>
                      <a:lnTo>
                        <a:pt x="16" y="16"/>
                      </a:lnTo>
                      <a:lnTo>
                        <a:pt x="17" y="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8" name="Freeform 573"/>
                <p:cNvSpPr>
                  <a:spLocks/>
                </p:cNvSpPr>
                <p:nvPr/>
              </p:nvSpPr>
              <p:spPr bwMode="auto">
                <a:xfrm>
                  <a:off x="1879" y="2272"/>
                  <a:ext cx="22" cy="11"/>
                </a:xfrm>
                <a:custGeom>
                  <a:avLst/>
                  <a:gdLst>
                    <a:gd name="T0" fmla="*/ 11 w 22"/>
                    <a:gd name="T1" fmla="*/ 11 h 11"/>
                    <a:gd name="T2" fmla="*/ 12 w 22"/>
                    <a:gd name="T3" fmla="*/ 10 h 11"/>
                    <a:gd name="T4" fmla="*/ 13 w 22"/>
                    <a:gd name="T5" fmla="*/ 10 h 11"/>
                    <a:gd name="T6" fmla="*/ 14 w 22"/>
                    <a:gd name="T7" fmla="*/ 10 h 11"/>
                    <a:gd name="T8" fmla="*/ 15 w 22"/>
                    <a:gd name="T9" fmla="*/ 10 h 11"/>
                    <a:gd name="T10" fmla="*/ 16 w 22"/>
                    <a:gd name="T11" fmla="*/ 10 h 11"/>
                    <a:gd name="T12" fmla="*/ 17 w 22"/>
                    <a:gd name="T13" fmla="*/ 10 h 11"/>
                    <a:gd name="T14" fmla="*/ 18 w 22"/>
                    <a:gd name="T15" fmla="*/ 9 h 11"/>
                    <a:gd name="T16" fmla="*/ 19 w 22"/>
                    <a:gd name="T17" fmla="*/ 9 h 11"/>
                    <a:gd name="T18" fmla="*/ 20 w 22"/>
                    <a:gd name="T19" fmla="*/ 8 h 11"/>
                    <a:gd name="T20" fmla="*/ 21 w 22"/>
                    <a:gd name="T21" fmla="*/ 8 h 11"/>
                    <a:gd name="T22" fmla="*/ 22 w 22"/>
                    <a:gd name="T23" fmla="*/ 6 h 11"/>
                    <a:gd name="T24" fmla="*/ 22 w 22"/>
                    <a:gd name="T25" fmla="*/ 5 h 11"/>
                    <a:gd name="T26" fmla="*/ 22 w 22"/>
                    <a:gd name="T27" fmla="*/ 4 h 11"/>
                    <a:gd name="T28" fmla="*/ 21 w 22"/>
                    <a:gd name="T29" fmla="*/ 3 h 11"/>
                    <a:gd name="T30" fmla="*/ 20 w 22"/>
                    <a:gd name="T31" fmla="*/ 2 h 11"/>
                    <a:gd name="T32" fmla="*/ 19 w 22"/>
                    <a:gd name="T33" fmla="*/ 2 h 11"/>
                    <a:gd name="T34" fmla="*/ 18 w 22"/>
                    <a:gd name="T35" fmla="*/ 1 h 11"/>
                    <a:gd name="T36" fmla="*/ 17 w 22"/>
                    <a:gd name="T37" fmla="*/ 1 h 11"/>
                    <a:gd name="T38" fmla="*/ 16 w 22"/>
                    <a:gd name="T39" fmla="*/ 1 h 11"/>
                    <a:gd name="T40" fmla="*/ 15 w 22"/>
                    <a:gd name="T41" fmla="*/ 1 h 11"/>
                    <a:gd name="T42" fmla="*/ 14 w 22"/>
                    <a:gd name="T43" fmla="*/ 0 h 11"/>
                    <a:gd name="T44" fmla="*/ 13 w 22"/>
                    <a:gd name="T45" fmla="*/ 0 h 11"/>
                    <a:gd name="T46" fmla="*/ 12 w 22"/>
                    <a:gd name="T47" fmla="*/ 0 h 11"/>
                    <a:gd name="T48" fmla="*/ 11 w 22"/>
                    <a:gd name="T49" fmla="*/ 0 h 11"/>
                    <a:gd name="T50" fmla="*/ 10 w 22"/>
                    <a:gd name="T51" fmla="*/ 0 h 11"/>
                    <a:gd name="T52" fmla="*/ 9 w 22"/>
                    <a:gd name="T53" fmla="*/ 0 h 11"/>
                    <a:gd name="T54" fmla="*/ 7 w 22"/>
                    <a:gd name="T55" fmla="*/ 0 h 11"/>
                    <a:gd name="T56" fmla="*/ 7 w 22"/>
                    <a:gd name="T57" fmla="*/ 1 h 11"/>
                    <a:gd name="T58" fmla="*/ 5 w 22"/>
                    <a:gd name="T59" fmla="*/ 1 h 11"/>
                    <a:gd name="T60" fmla="*/ 3 w 22"/>
                    <a:gd name="T61" fmla="*/ 2 h 11"/>
                    <a:gd name="T62" fmla="*/ 2 w 22"/>
                    <a:gd name="T63" fmla="*/ 2 h 11"/>
                    <a:gd name="T64" fmla="*/ 1 w 22"/>
                    <a:gd name="T65" fmla="*/ 3 h 11"/>
                    <a:gd name="T66" fmla="*/ 0 w 22"/>
                    <a:gd name="T67" fmla="*/ 4 h 11"/>
                    <a:gd name="T68" fmla="*/ 0 w 22"/>
                    <a:gd name="T69" fmla="*/ 5 h 11"/>
                    <a:gd name="T70" fmla="*/ 0 w 22"/>
                    <a:gd name="T71" fmla="*/ 6 h 11"/>
                    <a:gd name="T72" fmla="*/ 1 w 22"/>
                    <a:gd name="T73" fmla="*/ 8 h 11"/>
                    <a:gd name="T74" fmla="*/ 2 w 22"/>
                    <a:gd name="T75" fmla="*/ 8 h 11"/>
                    <a:gd name="T76" fmla="*/ 3 w 22"/>
                    <a:gd name="T77" fmla="*/ 9 h 11"/>
                    <a:gd name="T78" fmla="*/ 5 w 22"/>
                    <a:gd name="T79" fmla="*/ 10 h 11"/>
                    <a:gd name="T80" fmla="*/ 7 w 22"/>
                    <a:gd name="T81" fmla="*/ 10 h 11"/>
                    <a:gd name="T82" fmla="*/ 7 w 22"/>
                    <a:gd name="T83" fmla="*/ 10 h 11"/>
                    <a:gd name="T84" fmla="*/ 9 w 22"/>
                    <a:gd name="T85" fmla="*/ 10 h 11"/>
                    <a:gd name="T86" fmla="*/ 10 w 22"/>
                    <a:gd name="T87" fmla="*/ 10 h 11"/>
                    <a:gd name="T88" fmla="*/ 11 w 22"/>
                    <a:gd name="T89" fmla="*/ 11 h 11"/>
                    <a:gd name="T90" fmla="*/ 11 w 22"/>
                    <a:gd name="T91" fmla="*/ 11 h 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1"/>
                    <a:gd name="T140" fmla="*/ 22 w 22"/>
                    <a:gd name="T141" fmla="*/ 11 h 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1">
                      <a:moveTo>
                        <a:pt x="11" y="11"/>
                      </a:moveTo>
                      <a:lnTo>
                        <a:pt x="12" y="10"/>
                      </a:lnTo>
                      <a:lnTo>
                        <a:pt x="13" y="10"/>
                      </a:lnTo>
                      <a:lnTo>
                        <a:pt x="14" y="10"/>
                      </a:lnTo>
                      <a:lnTo>
                        <a:pt x="15" y="10"/>
                      </a:lnTo>
                      <a:lnTo>
                        <a:pt x="16" y="10"/>
                      </a:lnTo>
                      <a:lnTo>
                        <a:pt x="17" y="10"/>
                      </a:lnTo>
                      <a:lnTo>
                        <a:pt x="18" y="9"/>
                      </a:lnTo>
                      <a:lnTo>
                        <a:pt x="19" y="9"/>
                      </a:lnTo>
                      <a:lnTo>
                        <a:pt x="20" y="8"/>
                      </a:lnTo>
                      <a:lnTo>
                        <a:pt x="21" y="8"/>
                      </a:lnTo>
                      <a:lnTo>
                        <a:pt x="22" y="6"/>
                      </a:lnTo>
                      <a:lnTo>
                        <a:pt x="22" y="5"/>
                      </a:lnTo>
                      <a:lnTo>
                        <a:pt x="22" y="4"/>
                      </a:lnTo>
                      <a:lnTo>
                        <a:pt x="21" y="3"/>
                      </a:lnTo>
                      <a:lnTo>
                        <a:pt x="20" y="2"/>
                      </a:lnTo>
                      <a:lnTo>
                        <a:pt x="19" y="2"/>
                      </a:lnTo>
                      <a:lnTo>
                        <a:pt x="18" y="1"/>
                      </a:lnTo>
                      <a:lnTo>
                        <a:pt x="17" y="1"/>
                      </a:lnTo>
                      <a:lnTo>
                        <a:pt x="16" y="1"/>
                      </a:lnTo>
                      <a:lnTo>
                        <a:pt x="15" y="1"/>
                      </a:lnTo>
                      <a:lnTo>
                        <a:pt x="14" y="0"/>
                      </a:lnTo>
                      <a:lnTo>
                        <a:pt x="13" y="0"/>
                      </a:lnTo>
                      <a:lnTo>
                        <a:pt x="12" y="0"/>
                      </a:lnTo>
                      <a:lnTo>
                        <a:pt x="11" y="0"/>
                      </a:lnTo>
                      <a:lnTo>
                        <a:pt x="10" y="0"/>
                      </a:lnTo>
                      <a:lnTo>
                        <a:pt x="9" y="0"/>
                      </a:lnTo>
                      <a:lnTo>
                        <a:pt x="7" y="0"/>
                      </a:lnTo>
                      <a:lnTo>
                        <a:pt x="7" y="1"/>
                      </a:lnTo>
                      <a:lnTo>
                        <a:pt x="5" y="1"/>
                      </a:lnTo>
                      <a:lnTo>
                        <a:pt x="3" y="2"/>
                      </a:lnTo>
                      <a:lnTo>
                        <a:pt x="2" y="2"/>
                      </a:lnTo>
                      <a:lnTo>
                        <a:pt x="1" y="3"/>
                      </a:lnTo>
                      <a:lnTo>
                        <a:pt x="0" y="4"/>
                      </a:lnTo>
                      <a:lnTo>
                        <a:pt x="0" y="5"/>
                      </a:lnTo>
                      <a:lnTo>
                        <a:pt x="0" y="6"/>
                      </a:lnTo>
                      <a:lnTo>
                        <a:pt x="1" y="8"/>
                      </a:lnTo>
                      <a:lnTo>
                        <a:pt x="2" y="8"/>
                      </a:lnTo>
                      <a:lnTo>
                        <a:pt x="3" y="9"/>
                      </a:lnTo>
                      <a:lnTo>
                        <a:pt x="5" y="10"/>
                      </a:lnTo>
                      <a:lnTo>
                        <a:pt x="7" y="10"/>
                      </a:lnTo>
                      <a:lnTo>
                        <a:pt x="9" y="10"/>
                      </a:lnTo>
                      <a:lnTo>
                        <a:pt x="10" y="10"/>
                      </a:lnTo>
                      <a:lnTo>
                        <a:pt x="11" y="1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49" name="Freeform 574"/>
                <p:cNvSpPr>
                  <a:spLocks/>
                </p:cNvSpPr>
                <p:nvPr/>
              </p:nvSpPr>
              <p:spPr bwMode="auto">
                <a:xfrm>
                  <a:off x="1757" y="2387"/>
                  <a:ext cx="87" cy="58"/>
                </a:xfrm>
                <a:custGeom>
                  <a:avLst/>
                  <a:gdLst>
                    <a:gd name="T0" fmla="*/ 1 w 87"/>
                    <a:gd name="T1" fmla="*/ 25 h 58"/>
                    <a:gd name="T2" fmla="*/ 86 w 87"/>
                    <a:gd name="T3" fmla="*/ 57 h 58"/>
                    <a:gd name="T4" fmla="*/ 85 w 87"/>
                    <a:gd name="T5" fmla="*/ 56 h 58"/>
                    <a:gd name="T6" fmla="*/ 83 w 87"/>
                    <a:gd name="T7" fmla="*/ 54 h 58"/>
                    <a:gd name="T8" fmla="*/ 80 w 87"/>
                    <a:gd name="T9" fmla="*/ 50 h 58"/>
                    <a:gd name="T10" fmla="*/ 77 w 87"/>
                    <a:gd name="T11" fmla="*/ 47 h 58"/>
                    <a:gd name="T12" fmla="*/ 75 w 87"/>
                    <a:gd name="T13" fmla="*/ 45 h 58"/>
                    <a:gd name="T14" fmla="*/ 72 w 87"/>
                    <a:gd name="T15" fmla="*/ 43 h 58"/>
                    <a:gd name="T16" fmla="*/ 70 w 87"/>
                    <a:gd name="T17" fmla="*/ 40 h 58"/>
                    <a:gd name="T18" fmla="*/ 67 w 87"/>
                    <a:gd name="T19" fmla="*/ 38 h 58"/>
                    <a:gd name="T20" fmla="*/ 64 w 87"/>
                    <a:gd name="T21" fmla="*/ 35 h 58"/>
                    <a:gd name="T22" fmla="*/ 60 w 87"/>
                    <a:gd name="T23" fmla="*/ 32 h 58"/>
                    <a:gd name="T24" fmla="*/ 57 w 87"/>
                    <a:gd name="T25" fmla="*/ 31 h 58"/>
                    <a:gd name="T26" fmla="*/ 56 w 87"/>
                    <a:gd name="T27" fmla="*/ 29 h 58"/>
                    <a:gd name="T28" fmla="*/ 54 w 87"/>
                    <a:gd name="T29" fmla="*/ 28 h 58"/>
                    <a:gd name="T30" fmla="*/ 52 w 87"/>
                    <a:gd name="T31" fmla="*/ 26 h 58"/>
                    <a:gd name="T32" fmla="*/ 49 w 87"/>
                    <a:gd name="T33" fmla="*/ 25 h 58"/>
                    <a:gd name="T34" fmla="*/ 47 w 87"/>
                    <a:gd name="T35" fmla="*/ 23 h 58"/>
                    <a:gd name="T36" fmla="*/ 45 w 87"/>
                    <a:gd name="T37" fmla="*/ 22 h 58"/>
                    <a:gd name="T38" fmla="*/ 42 w 87"/>
                    <a:gd name="T39" fmla="*/ 21 h 58"/>
                    <a:gd name="T40" fmla="*/ 40 w 87"/>
                    <a:gd name="T41" fmla="*/ 20 h 58"/>
                    <a:gd name="T42" fmla="*/ 38 w 87"/>
                    <a:gd name="T43" fmla="*/ 19 h 58"/>
                    <a:gd name="T44" fmla="*/ 36 w 87"/>
                    <a:gd name="T45" fmla="*/ 17 h 58"/>
                    <a:gd name="T46" fmla="*/ 34 w 87"/>
                    <a:gd name="T47" fmla="*/ 16 h 58"/>
                    <a:gd name="T48" fmla="*/ 31 w 87"/>
                    <a:gd name="T49" fmla="*/ 14 h 58"/>
                    <a:gd name="T50" fmla="*/ 29 w 87"/>
                    <a:gd name="T51" fmla="*/ 14 h 58"/>
                    <a:gd name="T52" fmla="*/ 27 w 87"/>
                    <a:gd name="T53" fmla="*/ 12 h 58"/>
                    <a:gd name="T54" fmla="*/ 24 w 87"/>
                    <a:gd name="T55" fmla="*/ 11 h 58"/>
                    <a:gd name="T56" fmla="*/ 23 w 87"/>
                    <a:gd name="T57" fmla="*/ 10 h 58"/>
                    <a:gd name="T58" fmla="*/ 20 w 87"/>
                    <a:gd name="T59" fmla="*/ 9 h 58"/>
                    <a:gd name="T60" fmla="*/ 18 w 87"/>
                    <a:gd name="T61" fmla="*/ 8 h 58"/>
                    <a:gd name="T62" fmla="*/ 16 w 87"/>
                    <a:gd name="T63" fmla="*/ 7 h 58"/>
                    <a:gd name="T64" fmla="*/ 13 w 87"/>
                    <a:gd name="T65" fmla="*/ 5 h 58"/>
                    <a:gd name="T66" fmla="*/ 10 w 87"/>
                    <a:gd name="T67" fmla="*/ 4 h 58"/>
                    <a:gd name="T68" fmla="*/ 7 w 87"/>
                    <a:gd name="T69" fmla="*/ 3 h 58"/>
                    <a:gd name="T70" fmla="*/ 4 w 87"/>
                    <a:gd name="T71" fmla="*/ 1 h 58"/>
                    <a:gd name="T72" fmla="*/ 2 w 87"/>
                    <a:gd name="T73" fmla="*/ 1 h 58"/>
                    <a:gd name="T74" fmla="*/ 1 w 87"/>
                    <a:gd name="T75" fmla="*/ 0 h 58"/>
                    <a:gd name="T76" fmla="*/ 0 w 87"/>
                    <a:gd name="T77" fmla="*/ 0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7"/>
                    <a:gd name="T118" fmla="*/ 0 h 58"/>
                    <a:gd name="T119" fmla="*/ 87 w 87"/>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7" h="58">
                      <a:moveTo>
                        <a:pt x="0" y="0"/>
                      </a:moveTo>
                      <a:lnTo>
                        <a:pt x="1" y="25"/>
                      </a:lnTo>
                      <a:lnTo>
                        <a:pt x="87" y="58"/>
                      </a:lnTo>
                      <a:lnTo>
                        <a:pt x="86" y="57"/>
                      </a:lnTo>
                      <a:lnTo>
                        <a:pt x="85" y="56"/>
                      </a:lnTo>
                      <a:lnTo>
                        <a:pt x="84" y="55"/>
                      </a:lnTo>
                      <a:lnTo>
                        <a:pt x="83" y="54"/>
                      </a:lnTo>
                      <a:lnTo>
                        <a:pt x="82" y="52"/>
                      </a:lnTo>
                      <a:lnTo>
                        <a:pt x="80" y="50"/>
                      </a:lnTo>
                      <a:lnTo>
                        <a:pt x="79" y="48"/>
                      </a:lnTo>
                      <a:lnTo>
                        <a:pt x="77" y="47"/>
                      </a:lnTo>
                      <a:lnTo>
                        <a:pt x="76" y="46"/>
                      </a:lnTo>
                      <a:lnTo>
                        <a:pt x="75" y="45"/>
                      </a:lnTo>
                      <a:lnTo>
                        <a:pt x="74" y="44"/>
                      </a:lnTo>
                      <a:lnTo>
                        <a:pt x="72" y="43"/>
                      </a:lnTo>
                      <a:lnTo>
                        <a:pt x="71" y="42"/>
                      </a:lnTo>
                      <a:lnTo>
                        <a:pt x="70" y="40"/>
                      </a:lnTo>
                      <a:lnTo>
                        <a:pt x="69" y="39"/>
                      </a:lnTo>
                      <a:lnTo>
                        <a:pt x="67" y="38"/>
                      </a:lnTo>
                      <a:lnTo>
                        <a:pt x="65" y="36"/>
                      </a:lnTo>
                      <a:lnTo>
                        <a:pt x="64" y="35"/>
                      </a:lnTo>
                      <a:lnTo>
                        <a:pt x="62" y="34"/>
                      </a:lnTo>
                      <a:lnTo>
                        <a:pt x="60" y="32"/>
                      </a:lnTo>
                      <a:lnTo>
                        <a:pt x="58" y="31"/>
                      </a:lnTo>
                      <a:lnTo>
                        <a:pt x="57" y="31"/>
                      </a:lnTo>
                      <a:lnTo>
                        <a:pt x="57" y="30"/>
                      </a:lnTo>
                      <a:lnTo>
                        <a:pt x="56" y="29"/>
                      </a:lnTo>
                      <a:lnTo>
                        <a:pt x="55" y="29"/>
                      </a:lnTo>
                      <a:lnTo>
                        <a:pt x="54" y="28"/>
                      </a:lnTo>
                      <a:lnTo>
                        <a:pt x="53" y="27"/>
                      </a:lnTo>
                      <a:lnTo>
                        <a:pt x="52" y="26"/>
                      </a:lnTo>
                      <a:lnTo>
                        <a:pt x="50" y="26"/>
                      </a:lnTo>
                      <a:lnTo>
                        <a:pt x="49" y="25"/>
                      </a:lnTo>
                      <a:lnTo>
                        <a:pt x="48" y="24"/>
                      </a:lnTo>
                      <a:lnTo>
                        <a:pt x="47" y="23"/>
                      </a:lnTo>
                      <a:lnTo>
                        <a:pt x="46" y="23"/>
                      </a:lnTo>
                      <a:lnTo>
                        <a:pt x="45" y="22"/>
                      </a:lnTo>
                      <a:lnTo>
                        <a:pt x="44" y="22"/>
                      </a:lnTo>
                      <a:lnTo>
                        <a:pt x="42" y="21"/>
                      </a:lnTo>
                      <a:lnTo>
                        <a:pt x="42" y="20"/>
                      </a:lnTo>
                      <a:lnTo>
                        <a:pt x="40" y="20"/>
                      </a:lnTo>
                      <a:lnTo>
                        <a:pt x="39" y="19"/>
                      </a:lnTo>
                      <a:lnTo>
                        <a:pt x="38" y="19"/>
                      </a:lnTo>
                      <a:lnTo>
                        <a:pt x="37" y="18"/>
                      </a:lnTo>
                      <a:lnTo>
                        <a:pt x="36" y="17"/>
                      </a:lnTo>
                      <a:lnTo>
                        <a:pt x="35" y="16"/>
                      </a:lnTo>
                      <a:lnTo>
                        <a:pt x="34" y="16"/>
                      </a:lnTo>
                      <a:lnTo>
                        <a:pt x="32" y="15"/>
                      </a:lnTo>
                      <a:lnTo>
                        <a:pt x="31" y="14"/>
                      </a:lnTo>
                      <a:lnTo>
                        <a:pt x="30" y="14"/>
                      </a:lnTo>
                      <a:lnTo>
                        <a:pt x="29" y="14"/>
                      </a:lnTo>
                      <a:lnTo>
                        <a:pt x="28" y="13"/>
                      </a:lnTo>
                      <a:lnTo>
                        <a:pt x="27" y="12"/>
                      </a:lnTo>
                      <a:lnTo>
                        <a:pt x="26" y="12"/>
                      </a:lnTo>
                      <a:lnTo>
                        <a:pt x="24" y="11"/>
                      </a:lnTo>
                      <a:lnTo>
                        <a:pt x="23" y="11"/>
                      </a:lnTo>
                      <a:lnTo>
                        <a:pt x="23" y="10"/>
                      </a:lnTo>
                      <a:lnTo>
                        <a:pt x="22" y="10"/>
                      </a:lnTo>
                      <a:lnTo>
                        <a:pt x="20" y="9"/>
                      </a:lnTo>
                      <a:lnTo>
                        <a:pt x="19" y="9"/>
                      </a:lnTo>
                      <a:lnTo>
                        <a:pt x="18" y="8"/>
                      </a:lnTo>
                      <a:lnTo>
                        <a:pt x="17" y="8"/>
                      </a:lnTo>
                      <a:lnTo>
                        <a:pt x="16" y="7"/>
                      </a:lnTo>
                      <a:lnTo>
                        <a:pt x="15" y="6"/>
                      </a:lnTo>
                      <a:lnTo>
                        <a:pt x="13" y="5"/>
                      </a:lnTo>
                      <a:lnTo>
                        <a:pt x="12" y="5"/>
                      </a:lnTo>
                      <a:lnTo>
                        <a:pt x="10" y="4"/>
                      </a:lnTo>
                      <a:lnTo>
                        <a:pt x="8" y="3"/>
                      </a:lnTo>
                      <a:lnTo>
                        <a:pt x="7" y="3"/>
                      </a:lnTo>
                      <a:lnTo>
                        <a:pt x="6" y="2"/>
                      </a:lnTo>
                      <a:lnTo>
                        <a:pt x="4" y="1"/>
                      </a:lnTo>
                      <a:lnTo>
                        <a:pt x="3" y="1"/>
                      </a:lnTo>
                      <a:lnTo>
                        <a:pt x="2" y="1"/>
                      </a:lnTo>
                      <a:lnTo>
                        <a:pt x="2" y="0"/>
                      </a:lnTo>
                      <a:lnTo>
                        <a:pt x="1" y="0"/>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0" name="Freeform 575"/>
                <p:cNvSpPr>
                  <a:spLocks/>
                </p:cNvSpPr>
                <p:nvPr/>
              </p:nvSpPr>
              <p:spPr bwMode="auto">
                <a:xfrm>
                  <a:off x="1900" y="2316"/>
                  <a:ext cx="38" cy="28"/>
                </a:xfrm>
                <a:custGeom>
                  <a:avLst/>
                  <a:gdLst>
                    <a:gd name="T0" fmla="*/ 0 w 38"/>
                    <a:gd name="T1" fmla="*/ 27 h 28"/>
                    <a:gd name="T2" fmla="*/ 1 w 38"/>
                    <a:gd name="T3" fmla="*/ 27 h 28"/>
                    <a:gd name="T4" fmla="*/ 2 w 38"/>
                    <a:gd name="T5" fmla="*/ 27 h 28"/>
                    <a:gd name="T6" fmla="*/ 3 w 38"/>
                    <a:gd name="T7" fmla="*/ 27 h 28"/>
                    <a:gd name="T8" fmla="*/ 4 w 38"/>
                    <a:gd name="T9" fmla="*/ 28 h 28"/>
                    <a:gd name="T10" fmla="*/ 5 w 38"/>
                    <a:gd name="T11" fmla="*/ 27 h 28"/>
                    <a:gd name="T12" fmla="*/ 7 w 38"/>
                    <a:gd name="T13" fmla="*/ 27 h 28"/>
                    <a:gd name="T14" fmla="*/ 8 w 38"/>
                    <a:gd name="T15" fmla="*/ 27 h 28"/>
                    <a:gd name="T16" fmla="*/ 10 w 38"/>
                    <a:gd name="T17" fmla="*/ 27 h 28"/>
                    <a:gd name="T18" fmla="*/ 11 w 38"/>
                    <a:gd name="T19" fmla="*/ 27 h 28"/>
                    <a:gd name="T20" fmla="*/ 13 w 38"/>
                    <a:gd name="T21" fmla="*/ 27 h 28"/>
                    <a:gd name="T22" fmla="*/ 15 w 38"/>
                    <a:gd name="T23" fmla="*/ 26 h 28"/>
                    <a:gd name="T24" fmla="*/ 16 w 38"/>
                    <a:gd name="T25" fmla="*/ 26 h 28"/>
                    <a:gd name="T26" fmla="*/ 18 w 38"/>
                    <a:gd name="T27" fmla="*/ 26 h 28"/>
                    <a:gd name="T28" fmla="*/ 19 w 38"/>
                    <a:gd name="T29" fmla="*/ 26 h 28"/>
                    <a:gd name="T30" fmla="*/ 21 w 38"/>
                    <a:gd name="T31" fmla="*/ 26 h 28"/>
                    <a:gd name="T32" fmla="*/ 23 w 38"/>
                    <a:gd name="T33" fmla="*/ 26 h 28"/>
                    <a:gd name="T34" fmla="*/ 24 w 38"/>
                    <a:gd name="T35" fmla="*/ 25 h 28"/>
                    <a:gd name="T36" fmla="*/ 26 w 38"/>
                    <a:gd name="T37" fmla="*/ 24 h 28"/>
                    <a:gd name="T38" fmla="*/ 27 w 38"/>
                    <a:gd name="T39" fmla="*/ 24 h 28"/>
                    <a:gd name="T40" fmla="*/ 28 w 38"/>
                    <a:gd name="T41" fmla="*/ 24 h 28"/>
                    <a:gd name="T42" fmla="*/ 30 w 38"/>
                    <a:gd name="T43" fmla="*/ 23 h 28"/>
                    <a:gd name="T44" fmla="*/ 31 w 38"/>
                    <a:gd name="T45" fmla="*/ 23 h 28"/>
                    <a:gd name="T46" fmla="*/ 32 w 38"/>
                    <a:gd name="T47" fmla="*/ 22 h 28"/>
                    <a:gd name="T48" fmla="*/ 33 w 38"/>
                    <a:gd name="T49" fmla="*/ 21 h 28"/>
                    <a:gd name="T50" fmla="*/ 34 w 38"/>
                    <a:gd name="T51" fmla="*/ 21 h 28"/>
                    <a:gd name="T52" fmla="*/ 35 w 38"/>
                    <a:gd name="T53" fmla="*/ 20 h 28"/>
                    <a:gd name="T54" fmla="*/ 36 w 38"/>
                    <a:gd name="T55" fmla="*/ 19 h 28"/>
                    <a:gd name="T56" fmla="*/ 36 w 38"/>
                    <a:gd name="T57" fmla="*/ 19 h 28"/>
                    <a:gd name="T58" fmla="*/ 37 w 38"/>
                    <a:gd name="T59" fmla="*/ 17 h 28"/>
                    <a:gd name="T60" fmla="*/ 38 w 38"/>
                    <a:gd name="T61" fmla="*/ 15 h 28"/>
                    <a:gd name="T62" fmla="*/ 37 w 38"/>
                    <a:gd name="T63" fmla="*/ 14 h 28"/>
                    <a:gd name="T64" fmla="*/ 37 w 38"/>
                    <a:gd name="T65" fmla="*/ 12 h 28"/>
                    <a:gd name="T66" fmla="*/ 36 w 38"/>
                    <a:gd name="T67" fmla="*/ 10 h 28"/>
                    <a:gd name="T68" fmla="*/ 34 w 38"/>
                    <a:gd name="T69" fmla="*/ 9 h 28"/>
                    <a:gd name="T70" fmla="*/ 33 w 38"/>
                    <a:gd name="T71" fmla="*/ 8 h 28"/>
                    <a:gd name="T72" fmla="*/ 31 w 38"/>
                    <a:gd name="T73" fmla="*/ 6 h 28"/>
                    <a:gd name="T74" fmla="*/ 30 w 38"/>
                    <a:gd name="T75" fmla="*/ 5 h 28"/>
                    <a:gd name="T76" fmla="*/ 28 w 38"/>
                    <a:gd name="T77" fmla="*/ 4 h 28"/>
                    <a:gd name="T78" fmla="*/ 27 w 38"/>
                    <a:gd name="T79" fmla="*/ 4 h 28"/>
                    <a:gd name="T80" fmla="*/ 26 w 38"/>
                    <a:gd name="T81" fmla="*/ 3 h 28"/>
                    <a:gd name="T82" fmla="*/ 25 w 38"/>
                    <a:gd name="T83" fmla="*/ 3 h 28"/>
                    <a:gd name="T84" fmla="*/ 24 w 38"/>
                    <a:gd name="T85" fmla="*/ 2 h 28"/>
                    <a:gd name="T86" fmla="*/ 22 w 38"/>
                    <a:gd name="T87" fmla="*/ 1 h 28"/>
                    <a:gd name="T88" fmla="*/ 21 w 38"/>
                    <a:gd name="T89" fmla="*/ 1 h 28"/>
                    <a:gd name="T90" fmla="*/ 20 w 38"/>
                    <a:gd name="T91" fmla="*/ 1 h 28"/>
                    <a:gd name="T92" fmla="*/ 19 w 38"/>
                    <a:gd name="T93" fmla="*/ 1 h 28"/>
                    <a:gd name="T94" fmla="*/ 18 w 38"/>
                    <a:gd name="T95" fmla="*/ 0 h 28"/>
                    <a:gd name="T96" fmla="*/ 1 w 38"/>
                    <a:gd name="T97" fmla="*/ 12 h 28"/>
                    <a:gd name="T98" fmla="*/ 0 w 38"/>
                    <a:gd name="T99" fmla="*/ 27 h 28"/>
                    <a:gd name="T100" fmla="*/ 0 w 38"/>
                    <a:gd name="T101" fmla="*/ 27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28"/>
                    <a:gd name="T155" fmla="*/ 38 w 38"/>
                    <a:gd name="T156" fmla="*/ 28 h 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28">
                      <a:moveTo>
                        <a:pt x="0" y="27"/>
                      </a:moveTo>
                      <a:lnTo>
                        <a:pt x="1" y="27"/>
                      </a:lnTo>
                      <a:lnTo>
                        <a:pt x="2" y="27"/>
                      </a:lnTo>
                      <a:lnTo>
                        <a:pt x="3" y="27"/>
                      </a:lnTo>
                      <a:lnTo>
                        <a:pt x="4" y="28"/>
                      </a:lnTo>
                      <a:lnTo>
                        <a:pt x="5" y="27"/>
                      </a:lnTo>
                      <a:lnTo>
                        <a:pt x="7" y="27"/>
                      </a:lnTo>
                      <a:lnTo>
                        <a:pt x="8" y="27"/>
                      </a:lnTo>
                      <a:lnTo>
                        <a:pt x="10" y="27"/>
                      </a:lnTo>
                      <a:lnTo>
                        <a:pt x="11" y="27"/>
                      </a:lnTo>
                      <a:lnTo>
                        <a:pt x="13" y="27"/>
                      </a:lnTo>
                      <a:lnTo>
                        <a:pt x="15" y="26"/>
                      </a:lnTo>
                      <a:lnTo>
                        <a:pt x="16" y="26"/>
                      </a:lnTo>
                      <a:lnTo>
                        <a:pt x="18" y="26"/>
                      </a:lnTo>
                      <a:lnTo>
                        <a:pt x="19" y="26"/>
                      </a:lnTo>
                      <a:lnTo>
                        <a:pt x="21" y="26"/>
                      </a:lnTo>
                      <a:lnTo>
                        <a:pt x="23" y="26"/>
                      </a:lnTo>
                      <a:lnTo>
                        <a:pt x="24" y="25"/>
                      </a:lnTo>
                      <a:lnTo>
                        <a:pt x="26" y="24"/>
                      </a:lnTo>
                      <a:lnTo>
                        <a:pt x="27" y="24"/>
                      </a:lnTo>
                      <a:lnTo>
                        <a:pt x="28" y="24"/>
                      </a:lnTo>
                      <a:lnTo>
                        <a:pt x="30" y="23"/>
                      </a:lnTo>
                      <a:lnTo>
                        <a:pt x="31" y="23"/>
                      </a:lnTo>
                      <a:lnTo>
                        <a:pt x="32" y="22"/>
                      </a:lnTo>
                      <a:lnTo>
                        <a:pt x="33" y="21"/>
                      </a:lnTo>
                      <a:lnTo>
                        <a:pt x="34" y="21"/>
                      </a:lnTo>
                      <a:lnTo>
                        <a:pt x="35" y="20"/>
                      </a:lnTo>
                      <a:lnTo>
                        <a:pt x="36" y="19"/>
                      </a:lnTo>
                      <a:lnTo>
                        <a:pt x="37" y="17"/>
                      </a:lnTo>
                      <a:lnTo>
                        <a:pt x="38" y="15"/>
                      </a:lnTo>
                      <a:lnTo>
                        <a:pt x="37" y="14"/>
                      </a:lnTo>
                      <a:lnTo>
                        <a:pt x="37" y="12"/>
                      </a:lnTo>
                      <a:lnTo>
                        <a:pt x="36" y="10"/>
                      </a:lnTo>
                      <a:lnTo>
                        <a:pt x="34" y="9"/>
                      </a:lnTo>
                      <a:lnTo>
                        <a:pt x="33" y="8"/>
                      </a:lnTo>
                      <a:lnTo>
                        <a:pt x="31" y="6"/>
                      </a:lnTo>
                      <a:lnTo>
                        <a:pt x="30" y="5"/>
                      </a:lnTo>
                      <a:lnTo>
                        <a:pt x="28" y="4"/>
                      </a:lnTo>
                      <a:lnTo>
                        <a:pt x="27" y="4"/>
                      </a:lnTo>
                      <a:lnTo>
                        <a:pt x="26" y="3"/>
                      </a:lnTo>
                      <a:lnTo>
                        <a:pt x="25" y="3"/>
                      </a:lnTo>
                      <a:lnTo>
                        <a:pt x="24" y="2"/>
                      </a:lnTo>
                      <a:lnTo>
                        <a:pt x="22" y="1"/>
                      </a:lnTo>
                      <a:lnTo>
                        <a:pt x="21" y="1"/>
                      </a:lnTo>
                      <a:lnTo>
                        <a:pt x="20" y="1"/>
                      </a:lnTo>
                      <a:lnTo>
                        <a:pt x="19" y="1"/>
                      </a:lnTo>
                      <a:lnTo>
                        <a:pt x="18" y="0"/>
                      </a:lnTo>
                      <a:lnTo>
                        <a:pt x="1" y="12"/>
                      </a:lnTo>
                      <a:lnTo>
                        <a:pt x="0" y="27"/>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1" name="Freeform 576"/>
                <p:cNvSpPr>
                  <a:spLocks/>
                </p:cNvSpPr>
                <p:nvPr/>
              </p:nvSpPr>
              <p:spPr bwMode="auto">
                <a:xfrm>
                  <a:off x="1928" y="2277"/>
                  <a:ext cx="44" cy="43"/>
                </a:xfrm>
                <a:custGeom>
                  <a:avLst/>
                  <a:gdLst>
                    <a:gd name="T0" fmla="*/ 0 w 44"/>
                    <a:gd name="T1" fmla="*/ 32 h 43"/>
                    <a:gd name="T2" fmla="*/ 0 w 44"/>
                    <a:gd name="T3" fmla="*/ 32 h 43"/>
                    <a:gd name="T4" fmla="*/ 1 w 44"/>
                    <a:gd name="T5" fmla="*/ 32 h 43"/>
                    <a:gd name="T6" fmla="*/ 2 w 44"/>
                    <a:gd name="T7" fmla="*/ 33 h 43"/>
                    <a:gd name="T8" fmla="*/ 3 w 44"/>
                    <a:gd name="T9" fmla="*/ 34 h 43"/>
                    <a:gd name="T10" fmla="*/ 4 w 44"/>
                    <a:gd name="T11" fmla="*/ 34 h 43"/>
                    <a:gd name="T12" fmla="*/ 5 w 44"/>
                    <a:gd name="T13" fmla="*/ 35 h 43"/>
                    <a:gd name="T14" fmla="*/ 6 w 44"/>
                    <a:gd name="T15" fmla="*/ 36 h 43"/>
                    <a:gd name="T16" fmla="*/ 7 w 44"/>
                    <a:gd name="T17" fmla="*/ 36 h 43"/>
                    <a:gd name="T18" fmla="*/ 8 w 44"/>
                    <a:gd name="T19" fmla="*/ 37 h 43"/>
                    <a:gd name="T20" fmla="*/ 9 w 44"/>
                    <a:gd name="T21" fmla="*/ 38 h 43"/>
                    <a:gd name="T22" fmla="*/ 10 w 44"/>
                    <a:gd name="T23" fmla="*/ 38 h 43"/>
                    <a:gd name="T24" fmla="*/ 12 w 44"/>
                    <a:gd name="T25" fmla="*/ 39 h 43"/>
                    <a:gd name="T26" fmla="*/ 13 w 44"/>
                    <a:gd name="T27" fmla="*/ 40 h 43"/>
                    <a:gd name="T28" fmla="*/ 14 w 44"/>
                    <a:gd name="T29" fmla="*/ 40 h 43"/>
                    <a:gd name="T30" fmla="*/ 16 w 44"/>
                    <a:gd name="T31" fmla="*/ 40 h 43"/>
                    <a:gd name="T32" fmla="*/ 17 w 44"/>
                    <a:gd name="T33" fmla="*/ 41 h 43"/>
                    <a:gd name="T34" fmla="*/ 18 w 44"/>
                    <a:gd name="T35" fmla="*/ 42 h 43"/>
                    <a:gd name="T36" fmla="*/ 20 w 44"/>
                    <a:gd name="T37" fmla="*/ 42 h 43"/>
                    <a:gd name="T38" fmla="*/ 21 w 44"/>
                    <a:gd name="T39" fmla="*/ 43 h 43"/>
                    <a:gd name="T40" fmla="*/ 22 w 44"/>
                    <a:gd name="T41" fmla="*/ 43 h 43"/>
                    <a:gd name="T42" fmla="*/ 23 w 44"/>
                    <a:gd name="T43" fmla="*/ 43 h 43"/>
                    <a:gd name="T44" fmla="*/ 24 w 44"/>
                    <a:gd name="T45" fmla="*/ 43 h 43"/>
                    <a:gd name="T46" fmla="*/ 25 w 44"/>
                    <a:gd name="T47" fmla="*/ 43 h 43"/>
                    <a:gd name="T48" fmla="*/ 27 w 44"/>
                    <a:gd name="T49" fmla="*/ 43 h 43"/>
                    <a:gd name="T50" fmla="*/ 28 w 44"/>
                    <a:gd name="T51" fmla="*/ 43 h 43"/>
                    <a:gd name="T52" fmla="*/ 29 w 44"/>
                    <a:gd name="T53" fmla="*/ 43 h 43"/>
                    <a:gd name="T54" fmla="*/ 30 w 44"/>
                    <a:gd name="T55" fmla="*/ 42 h 43"/>
                    <a:gd name="T56" fmla="*/ 31 w 44"/>
                    <a:gd name="T57" fmla="*/ 42 h 43"/>
                    <a:gd name="T58" fmla="*/ 32 w 44"/>
                    <a:gd name="T59" fmla="*/ 40 h 43"/>
                    <a:gd name="T60" fmla="*/ 32 w 44"/>
                    <a:gd name="T61" fmla="*/ 40 h 43"/>
                    <a:gd name="T62" fmla="*/ 33 w 44"/>
                    <a:gd name="T63" fmla="*/ 39 h 43"/>
                    <a:gd name="T64" fmla="*/ 34 w 44"/>
                    <a:gd name="T65" fmla="*/ 38 h 43"/>
                    <a:gd name="T66" fmla="*/ 35 w 44"/>
                    <a:gd name="T67" fmla="*/ 37 h 43"/>
                    <a:gd name="T68" fmla="*/ 36 w 44"/>
                    <a:gd name="T69" fmla="*/ 36 h 43"/>
                    <a:gd name="T70" fmla="*/ 36 w 44"/>
                    <a:gd name="T71" fmla="*/ 34 h 43"/>
                    <a:gd name="T72" fmla="*/ 37 w 44"/>
                    <a:gd name="T73" fmla="*/ 33 h 43"/>
                    <a:gd name="T74" fmla="*/ 38 w 44"/>
                    <a:gd name="T75" fmla="*/ 32 h 43"/>
                    <a:gd name="T76" fmla="*/ 38 w 44"/>
                    <a:gd name="T77" fmla="*/ 30 h 43"/>
                    <a:gd name="T78" fmla="*/ 39 w 44"/>
                    <a:gd name="T79" fmla="*/ 28 h 43"/>
                    <a:gd name="T80" fmla="*/ 40 w 44"/>
                    <a:gd name="T81" fmla="*/ 27 h 43"/>
                    <a:gd name="T82" fmla="*/ 40 w 44"/>
                    <a:gd name="T83" fmla="*/ 26 h 43"/>
                    <a:gd name="T84" fmla="*/ 41 w 44"/>
                    <a:gd name="T85" fmla="*/ 24 h 43"/>
                    <a:gd name="T86" fmla="*/ 41 w 44"/>
                    <a:gd name="T87" fmla="*/ 23 h 43"/>
                    <a:gd name="T88" fmla="*/ 42 w 44"/>
                    <a:gd name="T89" fmla="*/ 21 h 43"/>
                    <a:gd name="T90" fmla="*/ 42 w 44"/>
                    <a:gd name="T91" fmla="*/ 19 h 43"/>
                    <a:gd name="T92" fmla="*/ 42 w 44"/>
                    <a:gd name="T93" fmla="*/ 18 h 43"/>
                    <a:gd name="T94" fmla="*/ 43 w 44"/>
                    <a:gd name="T95" fmla="*/ 16 h 43"/>
                    <a:gd name="T96" fmla="*/ 43 w 44"/>
                    <a:gd name="T97" fmla="*/ 14 h 43"/>
                    <a:gd name="T98" fmla="*/ 43 w 44"/>
                    <a:gd name="T99" fmla="*/ 13 h 43"/>
                    <a:gd name="T100" fmla="*/ 43 w 44"/>
                    <a:gd name="T101" fmla="*/ 12 h 43"/>
                    <a:gd name="T102" fmla="*/ 43 w 44"/>
                    <a:gd name="T103" fmla="*/ 10 h 43"/>
                    <a:gd name="T104" fmla="*/ 44 w 44"/>
                    <a:gd name="T105" fmla="*/ 9 h 43"/>
                    <a:gd name="T106" fmla="*/ 43 w 44"/>
                    <a:gd name="T107" fmla="*/ 7 h 43"/>
                    <a:gd name="T108" fmla="*/ 43 w 44"/>
                    <a:gd name="T109" fmla="*/ 6 h 43"/>
                    <a:gd name="T110" fmla="*/ 43 w 44"/>
                    <a:gd name="T111" fmla="*/ 5 h 43"/>
                    <a:gd name="T112" fmla="*/ 43 w 44"/>
                    <a:gd name="T113" fmla="*/ 3 h 43"/>
                    <a:gd name="T114" fmla="*/ 43 w 44"/>
                    <a:gd name="T115" fmla="*/ 3 h 43"/>
                    <a:gd name="T116" fmla="*/ 43 w 44"/>
                    <a:gd name="T117" fmla="*/ 1 h 43"/>
                    <a:gd name="T118" fmla="*/ 43 w 44"/>
                    <a:gd name="T119" fmla="*/ 1 h 43"/>
                    <a:gd name="T120" fmla="*/ 42 w 44"/>
                    <a:gd name="T121" fmla="*/ 0 h 43"/>
                    <a:gd name="T122" fmla="*/ 0 w 44"/>
                    <a:gd name="T123" fmla="*/ 32 h 43"/>
                    <a:gd name="T124" fmla="*/ 0 w 44"/>
                    <a:gd name="T125" fmla="*/ 32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
                    <a:gd name="T191" fmla="*/ 44 w 44"/>
                    <a:gd name="T192" fmla="*/ 43 h 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
                      <a:moveTo>
                        <a:pt x="0" y="32"/>
                      </a:moveTo>
                      <a:lnTo>
                        <a:pt x="0" y="32"/>
                      </a:lnTo>
                      <a:lnTo>
                        <a:pt x="1" y="32"/>
                      </a:lnTo>
                      <a:lnTo>
                        <a:pt x="2" y="33"/>
                      </a:lnTo>
                      <a:lnTo>
                        <a:pt x="3" y="34"/>
                      </a:lnTo>
                      <a:lnTo>
                        <a:pt x="4" y="34"/>
                      </a:lnTo>
                      <a:lnTo>
                        <a:pt x="5" y="35"/>
                      </a:lnTo>
                      <a:lnTo>
                        <a:pt x="6" y="36"/>
                      </a:lnTo>
                      <a:lnTo>
                        <a:pt x="7" y="36"/>
                      </a:lnTo>
                      <a:lnTo>
                        <a:pt x="8" y="37"/>
                      </a:lnTo>
                      <a:lnTo>
                        <a:pt x="9" y="38"/>
                      </a:lnTo>
                      <a:lnTo>
                        <a:pt x="10" y="38"/>
                      </a:lnTo>
                      <a:lnTo>
                        <a:pt x="12" y="39"/>
                      </a:lnTo>
                      <a:lnTo>
                        <a:pt x="13" y="40"/>
                      </a:lnTo>
                      <a:lnTo>
                        <a:pt x="14" y="40"/>
                      </a:lnTo>
                      <a:lnTo>
                        <a:pt x="16" y="40"/>
                      </a:lnTo>
                      <a:lnTo>
                        <a:pt x="17" y="41"/>
                      </a:lnTo>
                      <a:lnTo>
                        <a:pt x="18" y="42"/>
                      </a:lnTo>
                      <a:lnTo>
                        <a:pt x="20" y="42"/>
                      </a:lnTo>
                      <a:lnTo>
                        <a:pt x="21" y="43"/>
                      </a:lnTo>
                      <a:lnTo>
                        <a:pt x="22" y="43"/>
                      </a:lnTo>
                      <a:lnTo>
                        <a:pt x="23" y="43"/>
                      </a:lnTo>
                      <a:lnTo>
                        <a:pt x="24" y="43"/>
                      </a:lnTo>
                      <a:lnTo>
                        <a:pt x="25" y="43"/>
                      </a:lnTo>
                      <a:lnTo>
                        <a:pt x="27" y="43"/>
                      </a:lnTo>
                      <a:lnTo>
                        <a:pt x="28" y="43"/>
                      </a:lnTo>
                      <a:lnTo>
                        <a:pt x="29" y="43"/>
                      </a:lnTo>
                      <a:lnTo>
                        <a:pt x="30" y="42"/>
                      </a:lnTo>
                      <a:lnTo>
                        <a:pt x="31" y="42"/>
                      </a:lnTo>
                      <a:lnTo>
                        <a:pt x="32" y="40"/>
                      </a:lnTo>
                      <a:lnTo>
                        <a:pt x="33" y="39"/>
                      </a:lnTo>
                      <a:lnTo>
                        <a:pt x="34" y="38"/>
                      </a:lnTo>
                      <a:lnTo>
                        <a:pt x="35" y="37"/>
                      </a:lnTo>
                      <a:lnTo>
                        <a:pt x="36" y="36"/>
                      </a:lnTo>
                      <a:lnTo>
                        <a:pt x="36" y="34"/>
                      </a:lnTo>
                      <a:lnTo>
                        <a:pt x="37" y="33"/>
                      </a:lnTo>
                      <a:lnTo>
                        <a:pt x="38" y="32"/>
                      </a:lnTo>
                      <a:lnTo>
                        <a:pt x="38" y="30"/>
                      </a:lnTo>
                      <a:lnTo>
                        <a:pt x="39" y="28"/>
                      </a:lnTo>
                      <a:lnTo>
                        <a:pt x="40" y="27"/>
                      </a:lnTo>
                      <a:lnTo>
                        <a:pt x="40" y="26"/>
                      </a:lnTo>
                      <a:lnTo>
                        <a:pt x="41" y="24"/>
                      </a:lnTo>
                      <a:lnTo>
                        <a:pt x="41" y="23"/>
                      </a:lnTo>
                      <a:lnTo>
                        <a:pt x="42" y="21"/>
                      </a:lnTo>
                      <a:lnTo>
                        <a:pt x="42" y="19"/>
                      </a:lnTo>
                      <a:lnTo>
                        <a:pt x="42" y="18"/>
                      </a:lnTo>
                      <a:lnTo>
                        <a:pt x="43" y="16"/>
                      </a:lnTo>
                      <a:lnTo>
                        <a:pt x="43" y="14"/>
                      </a:lnTo>
                      <a:lnTo>
                        <a:pt x="43" y="13"/>
                      </a:lnTo>
                      <a:lnTo>
                        <a:pt x="43" y="12"/>
                      </a:lnTo>
                      <a:lnTo>
                        <a:pt x="43" y="10"/>
                      </a:lnTo>
                      <a:lnTo>
                        <a:pt x="44" y="9"/>
                      </a:lnTo>
                      <a:lnTo>
                        <a:pt x="43" y="7"/>
                      </a:lnTo>
                      <a:lnTo>
                        <a:pt x="43" y="6"/>
                      </a:lnTo>
                      <a:lnTo>
                        <a:pt x="43" y="5"/>
                      </a:lnTo>
                      <a:lnTo>
                        <a:pt x="43" y="3"/>
                      </a:lnTo>
                      <a:lnTo>
                        <a:pt x="43" y="1"/>
                      </a:lnTo>
                      <a:lnTo>
                        <a:pt x="42" y="0"/>
                      </a:lnTo>
                      <a:lnTo>
                        <a:pt x="0" y="32"/>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2" name="Freeform 577"/>
                <p:cNvSpPr>
                  <a:spLocks/>
                </p:cNvSpPr>
                <p:nvPr/>
              </p:nvSpPr>
              <p:spPr bwMode="auto">
                <a:xfrm>
                  <a:off x="1810" y="2301"/>
                  <a:ext cx="34" cy="22"/>
                </a:xfrm>
                <a:custGeom>
                  <a:avLst/>
                  <a:gdLst>
                    <a:gd name="T0" fmla="*/ 0 w 34"/>
                    <a:gd name="T1" fmla="*/ 0 h 22"/>
                    <a:gd name="T2" fmla="*/ 0 w 34"/>
                    <a:gd name="T3" fmla="*/ 0 h 22"/>
                    <a:gd name="T4" fmla="*/ 0 w 34"/>
                    <a:gd name="T5" fmla="*/ 1 h 22"/>
                    <a:gd name="T6" fmla="*/ 0 w 34"/>
                    <a:gd name="T7" fmla="*/ 2 h 22"/>
                    <a:gd name="T8" fmla="*/ 1 w 34"/>
                    <a:gd name="T9" fmla="*/ 3 h 22"/>
                    <a:gd name="T10" fmla="*/ 1 w 34"/>
                    <a:gd name="T11" fmla="*/ 4 h 22"/>
                    <a:gd name="T12" fmla="*/ 2 w 34"/>
                    <a:gd name="T13" fmla="*/ 6 h 22"/>
                    <a:gd name="T14" fmla="*/ 3 w 34"/>
                    <a:gd name="T15" fmla="*/ 8 h 22"/>
                    <a:gd name="T16" fmla="*/ 3 w 34"/>
                    <a:gd name="T17" fmla="*/ 9 h 22"/>
                    <a:gd name="T18" fmla="*/ 4 w 34"/>
                    <a:gd name="T19" fmla="*/ 11 h 22"/>
                    <a:gd name="T20" fmla="*/ 6 w 34"/>
                    <a:gd name="T21" fmla="*/ 13 h 22"/>
                    <a:gd name="T22" fmla="*/ 7 w 34"/>
                    <a:gd name="T23" fmla="*/ 14 h 22"/>
                    <a:gd name="T24" fmla="*/ 8 w 34"/>
                    <a:gd name="T25" fmla="*/ 15 h 22"/>
                    <a:gd name="T26" fmla="*/ 9 w 34"/>
                    <a:gd name="T27" fmla="*/ 16 h 22"/>
                    <a:gd name="T28" fmla="*/ 10 w 34"/>
                    <a:gd name="T29" fmla="*/ 16 h 22"/>
                    <a:gd name="T30" fmla="*/ 11 w 34"/>
                    <a:gd name="T31" fmla="*/ 17 h 22"/>
                    <a:gd name="T32" fmla="*/ 12 w 34"/>
                    <a:gd name="T33" fmla="*/ 18 h 22"/>
                    <a:gd name="T34" fmla="*/ 14 w 34"/>
                    <a:gd name="T35" fmla="*/ 19 h 22"/>
                    <a:gd name="T36" fmla="*/ 15 w 34"/>
                    <a:gd name="T37" fmla="*/ 19 h 22"/>
                    <a:gd name="T38" fmla="*/ 17 w 34"/>
                    <a:gd name="T39" fmla="*/ 20 h 22"/>
                    <a:gd name="T40" fmla="*/ 18 w 34"/>
                    <a:gd name="T41" fmla="*/ 20 h 22"/>
                    <a:gd name="T42" fmla="*/ 19 w 34"/>
                    <a:gd name="T43" fmla="*/ 21 h 22"/>
                    <a:gd name="T44" fmla="*/ 21 w 34"/>
                    <a:gd name="T45" fmla="*/ 21 h 22"/>
                    <a:gd name="T46" fmla="*/ 22 w 34"/>
                    <a:gd name="T47" fmla="*/ 21 h 22"/>
                    <a:gd name="T48" fmla="*/ 23 w 34"/>
                    <a:gd name="T49" fmla="*/ 21 h 22"/>
                    <a:gd name="T50" fmla="*/ 24 w 34"/>
                    <a:gd name="T51" fmla="*/ 21 h 22"/>
                    <a:gd name="T52" fmla="*/ 25 w 34"/>
                    <a:gd name="T53" fmla="*/ 21 h 22"/>
                    <a:gd name="T54" fmla="*/ 26 w 34"/>
                    <a:gd name="T55" fmla="*/ 22 h 22"/>
                    <a:gd name="T56" fmla="*/ 28 w 34"/>
                    <a:gd name="T57" fmla="*/ 21 h 22"/>
                    <a:gd name="T58" fmla="*/ 29 w 34"/>
                    <a:gd name="T59" fmla="*/ 21 h 22"/>
                    <a:gd name="T60" fmla="*/ 30 w 34"/>
                    <a:gd name="T61" fmla="*/ 21 h 22"/>
                    <a:gd name="T62" fmla="*/ 31 w 34"/>
                    <a:gd name="T63" fmla="*/ 21 h 22"/>
                    <a:gd name="T64" fmla="*/ 33 w 34"/>
                    <a:gd name="T65" fmla="*/ 19 h 22"/>
                    <a:gd name="T66" fmla="*/ 34 w 34"/>
                    <a:gd name="T67" fmla="*/ 19 h 22"/>
                    <a:gd name="T68" fmla="*/ 34 w 34"/>
                    <a:gd name="T69" fmla="*/ 17 h 22"/>
                    <a:gd name="T70" fmla="*/ 34 w 34"/>
                    <a:gd name="T71" fmla="*/ 17 h 22"/>
                    <a:gd name="T72" fmla="*/ 0 w 34"/>
                    <a:gd name="T73" fmla="*/ 0 h 22"/>
                    <a:gd name="T74" fmla="*/ 0 w 34"/>
                    <a:gd name="T75" fmla="*/ 0 h 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22"/>
                    <a:gd name="T116" fmla="*/ 34 w 34"/>
                    <a:gd name="T117" fmla="*/ 22 h 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22">
                      <a:moveTo>
                        <a:pt x="0" y="0"/>
                      </a:moveTo>
                      <a:lnTo>
                        <a:pt x="0" y="0"/>
                      </a:lnTo>
                      <a:lnTo>
                        <a:pt x="0" y="1"/>
                      </a:lnTo>
                      <a:lnTo>
                        <a:pt x="0" y="2"/>
                      </a:lnTo>
                      <a:lnTo>
                        <a:pt x="1" y="3"/>
                      </a:lnTo>
                      <a:lnTo>
                        <a:pt x="1" y="4"/>
                      </a:lnTo>
                      <a:lnTo>
                        <a:pt x="2" y="6"/>
                      </a:lnTo>
                      <a:lnTo>
                        <a:pt x="3" y="8"/>
                      </a:lnTo>
                      <a:lnTo>
                        <a:pt x="3" y="9"/>
                      </a:lnTo>
                      <a:lnTo>
                        <a:pt x="4" y="11"/>
                      </a:lnTo>
                      <a:lnTo>
                        <a:pt x="6" y="13"/>
                      </a:lnTo>
                      <a:lnTo>
                        <a:pt x="7" y="14"/>
                      </a:lnTo>
                      <a:lnTo>
                        <a:pt x="8" y="15"/>
                      </a:lnTo>
                      <a:lnTo>
                        <a:pt x="9" y="16"/>
                      </a:lnTo>
                      <a:lnTo>
                        <a:pt x="10" y="16"/>
                      </a:lnTo>
                      <a:lnTo>
                        <a:pt x="11" y="17"/>
                      </a:lnTo>
                      <a:lnTo>
                        <a:pt x="12" y="18"/>
                      </a:lnTo>
                      <a:lnTo>
                        <a:pt x="14" y="19"/>
                      </a:lnTo>
                      <a:lnTo>
                        <a:pt x="15" y="19"/>
                      </a:lnTo>
                      <a:lnTo>
                        <a:pt x="17" y="20"/>
                      </a:lnTo>
                      <a:lnTo>
                        <a:pt x="18" y="20"/>
                      </a:lnTo>
                      <a:lnTo>
                        <a:pt x="19" y="21"/>
                      </a:lnTo>
                      <a:lnTo>
                        <a:pt x="21" y="21"/>
                      </a:lnTo>
                      <a:lnTo>
                        <a:pt x="22" y="21"/>
                      </a:lnTo>
                      <a:lnTo>
                        <a:pt x="23" y="21"/>
                      </a:lnTo>
                      <a:lnTo>
                        <a:pt x="24" y="21"/>
                      </a:lnTo>
                      <a:lnTo>
                        <a:pt x="25" y="21"/>
                      </a:lnTo>
                      <a:lnTo>
                        <a:pt x="26" y="22"/>
                      </a:lnTo>
                      <a:lnTo>
                        <a:pt x="28" y="21"/>
                      </a:lnTo>
                      <a:lnTo>
                        <a:pt x="29" y="21"/>
                      </a:lnTo>
                      <a:lnTo>
                        <a:pt x="30" y="21"/>
                      </a:lnTo>
                      <a:lnTo>
                        <a:pt x="31" y="21"/>
                      </a:lnTo>
                      <a:lnTo>
                        <a:pt x="33" y="19"/>
                      </a:lnTo>
                      <a:lnTo>
                        <a:pt x="34" y="19"/>
                      </a:lnTo>
                      <a:lnTo>
                        <a:pt x="34" y="17"/>
                      </a:lnTo>
                      <a:lnTo>
                        <a:pt x="0"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3" name="Freeform 578"/>
                <p:cNvSpPr>
                  <a:spLocks/>
                </p:cNvSpPr>
                <p:nvPr/>
              </p:nvSpPr>
              <p:spPr bwMode="auto">
                <a:xfrm>
                  <a:off x="1846" y="2323"/>
                  <a:ext cx="41" cy="21"/>
                </a:xfrm>
                <a:custGeom>
                  <a:avLst/>
                  <a:gdLst>
                    <a:gd name="T0" fmla="*/ 9 w 41"/>
                    <a:gd name="T1" fmla="*/ 0 h 21"/>
                    <a:gd name="T2" fmla="*/ 8 w 41"/>
                    <a:gd name="T3" fmla="*/ 0 h 21"/>
                    <a:gd name="T4" fmla="*/ 8 w 41"/>
                    <a:gd name="T5" fmla="*/ 0 h 21"/>
                    <a:gd name="T6" fmla="*/ 7 w 41"/>
                    <a:gd name="T7" fmla="*/ 1 h 21"/>
                    <a:gd name="T8" fmla="*/ 6 w 41"/>
                    <a:gd name="T9" fmla="*/ 1 h 21"/>
                    <a:gd name="T10" fmla="*/ 5 w 41"/>
                    <a:gd name="T11" fmla="*/ 2 h 21"/>
                    <a:gd name="T12" fmla="*/ 4 w 41"/>
                    <a:gd name="T13" fmla="*/ 3 h 21"/>
                    <a:gd name="T14" fmla="*/ 3 w 41"/>
                    <a:gd name="T15" fmla="*/ 4 h 21"/>
                    <a:gd name="T16" fmla="*/ 2 w 41"/>
                    <a:gd name="T17" fmla="*/ 5 h 21"/>
                    <a:gd name="T18" fmla="*/ 1 w 41"/>
                    <a:gd name="T19" fmla="*/ 6 h 21"/>
                    <a:gd name="T20" fmla="*/ 1 w 41"/>
                    <a:gd name="T21" fmla="*/ 8 h 21"/>
                    <a:gd name="T22" fmla="*/ 0 w 41"/>
                    <a:gd name="T23" fmla="*/ 9 h 21"/>
                    <a:gd name="T24" fmla="*/ 1 w 41"/>
                    <a:gd name="T25" fmla="*/ 10 h 21"/>
                    <a:gd name="T26" fmla="*/ 1 w 41"/>
                    <a:gd name="T27" fmla="*/ 12 h 21"/>
                    <a:gd name="T28" fmla="*/ 3 w 41"/>
                    <a:gd name="T29" fmla="*/ 14 h 21"/>
                    <a:gd name="T30" fmla="*/ 4 w 41"/>
                    <a:gd name="T31" fmla="*/ 14 h 21"/>
                    <a:gd name="T32" fmla="*/ 5 w 41"/>
                    <a:gd name="T33" fmla="*/ 15 h 21"/>
                    <a:gd name="T34" fmla="*/ 6 w 41"/>
                    <a:gd name="T35" fmla="*/ 16 h 21"/>
                    <a:gd name="T36" fmla="*/ 7 w 41"/>
                    <a:gd name="T37" fmla="*/ 17 h 21"/>
                    <a:gd name="T38" fmla="*/ 9 w 41"/>
                    <a:gd name="T39" fmla="*/ 18 h 21"/>
                    <a:gd name="T40" fmla="*/ 10 w 41"/>
                    <a:gd name="T41" fmla="*/ 19 h 21"/>
                    <a:gd name="T42" fmla="*/ 12 w 41"/>
                    <a:gd name="T43" fmla="*/ 19 h 21"/>
                    <a:gd name="T44" fmla="*/ 13 w 41"/>
                    <a:gd name="T45" fmla="*/ 20 h 21"/>
                    <a:gd name="T46" fmla="*/ 14 w 41"/>
                    <a:gd name="T47" fmla="*/ 20 h 21"/>
                    <a:gd name="T48" fmla="*/ 16 w 41"/>
                    <a:gd name="T49" fmla="*/ 20 h 21"/>
                    <a:gd name="T50" fmla="*/ 17 w 41"/>
                    <a:gd name="T51" fmla="*/ 21 h 21"/>
                    <a:gd name="T52" fmla="*/ 19 w 41"/>
                    <a:gd name="T53" fmla="*/ 21 h 21"/>
                    <a:gd name="T54" fmla="*/ 20 w 41"/>
                    <a:gd name="T55" fmla="*/ 21 h 21"/>
                    <a:gd name="T56" fmla="*/ 22 w 41"/>
                    <a:gd name="T57" fmla="*/ 21 h 21"/>
                    <a:gd name="T58" fmla="*/ 23 w 41"/>
                    <a:gd name="T59" fmla="*/ 21 h 21"/>
                    <a:gd name="T60" fmla="*/ 25 w 41"/>
                    <a:gd name="T61" fmla="*/ 21 h 21"/>
                    <a:gd name="T62" fmla="*/ 26 w 41"/>
                    <a:gd name="T63" fmla="*/ 21 h 21"/>
                    <a:gd name="T64" fmla="*/ 27 w 41"/>
                    <a:gd name="T65" fmla="*/ 21 h 21"/>
                    <a:gd name="T66" fmla="*/ 28 w 41"/>
                    <a:gd name="T67" fmla="*/ 20 h 21"/>
                    <a:gd name="T68" fmla="*/ 30 w 41"/>
                    <a:gd name="T69" fmla="*/ 20 h 21"/>
                    <a:gd name="T70" fmla="*/ 31 w 41"/>
                    <a:gd name="T71" fmla="*/ 20 h 21"/>
                    <a:gd name="T72" fmla="*/ 32 w 41"/>
                    <a:gd name="T73" fmla="*/ 19 h 21"/>
                    <a:gd name="T74" fmla="*/ 33 w 41"/>
                    <a:gd name="T75" fmla="*/ 19 h 21"/>
                    <a:gd name="T76" fmla="*/ 34 w 41"/>
                    <a:gd name="T77" fmla="*/ 19 h 21"/>
                    <a:gd name="T78" fmla="*/ 36 w 41"/>
                    <a:gd name="T79" fmla="*/ 19 h 21"/>
                    <a:gd name="T80" fmla="*/ 38 w 41"/>
                    <a:gd name="T81" fmla="*/ 18 h 21"/>
                    <a:gd name="T82" fmla="*/ 39 w 41"/>
                    <a:gd name="T83" fmla="*/ 17 h 21"/>
                    <a:gd name="T84" fmla="*/ 40 w 41"/>
                    <a:gd name="T85" fmla="*/ 17 h 21"/>
                    <a:gd name="T86" fmla="*/ 40 w 41"/>
                    <a:gd name="T87" fmla="*/ 17 h 21"/>
                    <a:gd name="T88" fmla="*/ 41 w 41"/>
                    <a:gd name="T89" fmla="*/ 17 h 21"/>
                    <a:gd name="T90" fmla="*/ 9 w 41"/>
                    <a:gd name="T91" fmla="*/ 0 h 21"/>
                    <a:gd name="T92" fmla="*/ 9 w 41"/>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21"/>
                    <a:gd name="T143" fmla="*/ 41 w 41"/>
                    <a:gd name="T144" fmla="*/ 21 h 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21">
                      <a:moveTo>
                        <a:pt x="9" y="0"/>
                      </a:moveTo>
                      <a:lnTo>
                        <a:pt x="8" y="0"/>
                      </a:lnTo>
                      <a:lnTo>
                        <a:pt x="7" y="1"/>
                      </a:lnTo>
                      <a:lnTo>
                        <a:pt x="6" y="1"/>
                      </a:lnTo>
                      <a:lnTo>
                        <a:pt x="5" y="2"/>
                      </a:lnTo>
                      <a:lnTo>
                        <a:pt x="4" y="3"/>
                      </a:lnTo>
                      <a:lnTo>
                        <a:pt x="3" y="4"/>
                      </a:lnTo>
                      <a:lnTo>
                        <a:pt x="2" y="5"/>
                      </a:lnTo>
                      <a:lnTo>
                        <a:pt x="1" y="6"/>
                      </a:lnTo>
                      <a:lnTo>
                        <a:pt x="1" y="8"/>
                      </a:lnTo>
                      <a:lnTo>
                        <a:pt x="0" y="9"/>
                      </a:lnTo>
                      <a:lnTo>
                        <a:pt x="1" y="10"/>
                      </a:lnTo>
                      <a:lnTo>
                        <a:pt x="1" y="12"/>
                      </a:lnTo>
                      <a:lnTo>
                        <a:pt x="3" y="14"/>
                      </a:lnTo>
                      <a:lnTo>
                        <a:pt x="4" y="14"/>
                      </a:lnTo>
                      <a:lnTo>
                        <a:pt x="5" y="15"/>
                      </a:lnTo>
                      <a:lnTo>
                        <a:pt x="6" y="16"/>
                      </a:lnTo>
                      <a:lnTo>
                        <a:pt x="7" y="17"/>
                      </a:lnTo>
                      <a:lnTo>
                        <a:pt x="9" y="18"/>
                      </a:lnTo>
                      <a:lnTo>
                        <a:pt x="10" y="19"/>
                      </a:lnTo>
                      <a:lnTo>
                        <a:pt x="12" y="19"/>
                      </a:lnTo>
                      <a:lnTo>
                        <a:pt x="13" y="20"/>
                      </a:lnTo>
                      <a:lnTo>
                        <a:pt x="14" y="20"/>
                      </a:lnTo>
                      <a:lnTo>
                        <a:pt x="16" y="20"/>
                      </a:lnTo>
                      <a:lnTo>
                        <a:pt x="17" y="21"/>
                      </a:lnTo>
                      <a:lnTo>
                        <a:pt x="19" y="21"/>
                      </a:lnTo>
                      <a:lnTo>
                        <a:pt x="20" y="21"/>
                      </a:lnTo>
                      <a:lnTo>
                        <a:pt x="22" y="21"/>
                      </a:lnTo>
                      <a:lnTo>
                        <a:pt x="23" y="21"/>
                      </a:lnTo>
                      <a:lnTo>
                        <a:pt x="25" y="21"/>
                      </a:lnTo>
                      <a:lnTo>
                        <a:pt x="26" y="21"/>
                      </a:lnTo>
                      <a:lnTo>
                        <a:pt x="27" y="21"/>
                      </a:lnTo>
                      <a:lnTo>
                        <a:pt x="28" y="20"/>
                      </a:lnTo>
                      <a:lnTo>
                        <a:pt x="30" y="20"/>
                      </a:lnTo>
                      <a:lnTo>
                        <a:pt x="31" y="20"/>
                      </a:lnTo>
                      <a:lnTo>
                        <a:pt x="32" y="19"/>
                      </a:lnTo>
                      <a:lnTo>
                        <a:pt x="33" y="19"/>
                      </a:lnTo>
                      <a:lnTo>
                        <a:pt x="34" y="19"/>
                      </a:lnTo>
                      <a:lnTo>
                        <a:pt x="36" y="19"/>
                      </a:lnTo>
                      <a:lnTo>
                        <a:pt x="38" y="18"/>
                      </a:lnTo>
                      <a:lnTo>
                        <a:pt x="39" y="17"/>
                      </a:lnTo>
                      <a:lnTo>
                        <a:pt x="40" y="17"/>
                      </a:lnTo>
                      <a:lnTo>
                        <a:pt x="41" y="17"/>
                      </a:lnTo>
                      <a:lnTo>
                        <a:pt x="9" y="0"/>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4" name="Freeform 579"/>
                <p:cNvSpPr>
                  <a:spLocks/>
                </p:cNvSpPr>
                <p:nvPr/>
              </p:nvSpPr>
              <p:spPr bwMode="auto">
                <a:xfrm>
                  <a:off x="1993" y="2262"/>
                  <a:ext cx="114" cy="24"/>
                </a:xfrm>
                <a:custGeom>
                  <a:avLst/>
                  <a:gdLst>
                    <a:gd name="T0" fmla="*/ 1 w 114"/>
                    <a:gd name="T1" fmla="*/ 4 h 24"/>
                    <a:gd name="T2" fmla="*/ 5 w 114"/>
                    <a:gd name="T3" fmla="*/ 6 h 24"/>
                    <a:gd name="T4" fmla="*/ 8 w 114"/>
                    <a:gd name="T5" fmla="*/ 7 h 24"/>
                    <a:gd name="T6" fmla="*/ 12 w 114"/>
                    <a:gd name="T7" fmla="*/ 8 h 24"/>
                    <a:gd name="T8" fmla="*/ 16 w 114"/>
                    <a:gd name="T9" fmla="*/ 9 h 24"/>
                    <a:gd name="T10" fmla="*/ 20 w 114"/>
                    <a:gd name="T11" fmla="*/ 11 h 24"/>
                    <a:gd name="T12" fmla="*/ 25 w 114"/>
                    <a:gd name="T13" fmla="*/ 12 h 24"/>
                    <a:gd name="T14" fmla="*/ 30 w 114"/>
                    <a:gd name="T15" fmla="*/ 13 h 24"/>
                    <a:gd name="T16" fmla="*/ 35 w 114"/>
                    <a:gd name="T17" fmla="*/ 14 h 24"/>
                    <a:gd name="T18" fmla="*/ 41 w 114"/>
                    <a:gd name="T19" fmla="*/ 16 h 24"/>
                    <a:gd name="T20" fmla="*/ 47 w 114"/>
                    <a:gd name="T21" fmla="*/ 16 h 24"/>
                    <a:gd name="T22" fmla="*/ 53 w 114"/>
                    <a:gd name="T23" fmla="*/ 17 h 24"/>
                    <a:gd name="T24" fmla="*/ 59 w 114"/>
                    <a:gd name="T25" fmla="*/ 18 h 24"/>
                    <a:gd name="T26" fmla="*/ 65 w 114"/>
                    <a:gd name="T27" fmla="*/ 18 h 24"/>
                    <a:gd name="T28" fmla="*/ 71 w 114"/>
                    <a:gd name="T29" fmla="*/ 18 h 24"/>
                    <a:gd name="T30" fmla="*/ 76 w 114"/>
                    <a:gd name="T31" fmla="*/ 17 h 24"/>
                    <a:gd name="T32" fmla="*/ 82 w 114"/>
                    <a:gd name="T33" fmla="*/ 16 h 24"/>
                    <a:gd name="T34" fmla="*/ 88 w 114"/>
                    <a:gd name="T35" fmla="*/ 15 h 24"/>
                    <a:gd name="T36" fmla="*/ 93 w 114"/>
                    <a:gd name="T37" fmla="*/ 14 h 24"/>
                    <a:gd name="T38" fmla="*/ 97 w 114"/>
                    <a:gd name="T39" fmla="*/ 12 h 24"/>
                    <a:gd name="T40" fmla="*/ 100 w 114"/>
                    <a:gd name="T41" fmla="*/ 10 h 24"/>
                    <a:gd name="T42" fmla="*/ 103 w 114"/>
                    <a:gd name="T43" fmla="*/ 9 h 24"/>
                    <a:gd name="T44" fmla="*/ 107 w 114"/>
                    <a:gd name="T45" fmla="*/ 5 h 24"/>
                    <a:gd name="T46" fmla="*/ 110 w 114"/>
                    <a:gd name="T47" fmla="*/ 3 h 24"/>
                    <a:gd name="T48" fmla="*/ 113 w 114"/>
                    <a:gd name="T49" fmla="*/ 0 h 24"/>
                    <a:gd name="T50" fmla="*/ 114 w 114"/>
                    <a:gd name="T51" fmla="*/ 9 h 24"/>
                    <a:gd name="T52" fmla="*/ 111 w 114"/>
                    <a:gd name="T53" fmla="*/ 12 h 24"/>
                    <a:gd name="T54" fmla="*/ 108 w 114"/>
                    <a:gd name="T55" fmla="*/ 14 h 24"/>
                    <a:gd name="T56" fmla="*/ 105 w 114"/>
                    <a:gd name="T57" fmla="*/ 16 h 24"/>
                    <a:gd name="T58" fmla="*/ 102 w 114"/>
                    <a:gd name="T59" fmla="*/ 18 h 24"/>
                    <a:gd name="T60" fmla="*/ 99 w 114"/>
                    <a:gd name="T61" fmla="*/ 19 h 24"/>
                    <a:gd name="T62" fmla="*/ 95 w 114"/>
                    <a:gd name="T63" fmla="*/ 20 h 24"/>
                    <a:gd name="T64" fmla="*/ 90 w 114"/>
                    <a:gd name="T65" fmla="*/ 22 h 24"/>
                    <a:gd name="T66" fmla="*/ 85 w 114"/>
                    <a:gd name="T67" fmla="*/ 23 h 24"/>
                    <a:gd name="T68" fmla="*/ 79 w 114"/>
                    <a:gd name="T69" fmla="*/ 24 h 24"/>
                    <a:gd name="T70" fmla="*/ 73 w 114"/>
                    <a:gd name="T71" fmla="*/ 24 h 24"/>
                    <a:gd name="T72" fmla="*/ 66 w 114"/>
                    <a:gd name="T73" fmla="*/ 24 h 24"/>
                    <a:gd name="T74" fmla="*/ 58 w 114"/>
                    <a:gd name="T75" fmla="*/ 23 h 24"/>
                    <a:gd name="T76" fmla="*/ 49 w 114"/>
                    <a:gd name="T77" fmla="*/ 22 h 24"/>
                    <a:gd name="T78" fmla="*/ 40 w 114"/>
                    <a:gd name="T79" fmla="*/ 20 h 24"/>
                    <a:gd name="T80" fmla="*/ 30 w 114"/>
                    <a:gd name="T81" fmla="*/ 18 h 24"/>
                    <a:gd name="T82" fmla="*/ 19 w 114"/>
                    <a:gd name="T83" fmla="*/ 14 h 24"/>
                    <a:gd name="T84" fmla="*/ 8 w 114"/>
                    <a:gd name="T85" fmla="*/ 10 h 24"/>
                    <a:gd name="T86" fmla="*/ 0 w 11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24"/>
                    <a:gd name="T134" fmla="*/ 114 w 114"/>
                    <a:gd name="T135" fmla="*/ 24 h 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24">
                      <a:moveTo>
                        <a:pt x="0" y="4"/>
                      </a:moveTo>
                      <a:lnTo>
                        <a:pt x="0" y="4"/>
                      </a:lnTo>
                      <a:lnTo>
                        <a:pt x="1" y="4"/>
                      </a:lnTo>
                      <a:lnTo>
                        <a:pt x="2" y="5"/>
                      </a:lnTo>
                      <a:lnTo>
                        <a:pt x="4" y="5"/>
                      </a:lnTo>
                      <a:lnTo>
                        <a:pt x="5" y="6"/>
                      </a:lnTo>
                      <a:lnTo>
                        <a:pt x="6" y="6"/>
                      </a:lnTo>
                      <a:lnTo>
                        <a:pt x="7" y="7"/>
                      </a:lnTo>
                      <a:lnTo>
                        <a:pt x="8" y="7"/>
                      </a:lnTo>
                      <a:lnTo>
                        <a:pt x="9" y="7"/>
                      </a:lnTo>
                      <a:lnTo>
                        <a:pt x="11" y="7"/>
                      </a:lnTo>
                      <a:lnTo>
                        <a:pt x="12" y="8"/>
                      </a:lnTo>
                      <a:lnTo>
                        <a:pt x="13" y="8"/>
                      </a:lnTo>
                      <a:lnTo>
                        <a:pt x="14" y="9"/>
                      </a:lnTo>
                      <a:lnTo>
                        <a:pt x="16" y="9"/>
                      </a:lnTo>
                      <a:lnTo>
                        <a:pt x="17" y="9"/>
                      </a:lnTo>
                      <a:lnTo>
                        <a:pt x="19" y="10"/>
                      </a:lnTo>
                      <a:lnTo>
                        <a:pt x="20" y="11"/>
                      </a:lnTo>
                      <a:lnTo>
                        <a:pt x="22" y="11"/>
                      </a:lnTo>
                      <a:lnTo>
                        <a:pt x="23" y="11"/>
                      </a:lnTo>
                      <a:lnTo>
                        <a:pt x="25" y="12"/>
                      </a:lnTo>
                      <a:lnTo>
                        <a:pt x="27" y="12"/>
                      </a:lnTo>
                      <a:lnTo>
                        <a:pt x="28" y="13"/>
                      </a:lnTo>
                      <a:lnTo>
                        <a:pt x="30" y="13"/>
                      </a:lnTo>
                      <a:lnTo>
                        <a:pt x="32" y="14"/>
                      </a:lnTo>
                      <a:lnTo>
                        <a:pt x="34" y="14"/>
                      </a:lnTo>
                      <a:lnTo>
                        <a:pt x="35" y="14"/>
                      </a:lnTo>
                      <a:lnTo>
                        <a:pt x="37" y="15"/>
                      </a:lnTo>
                      <a:lnTo>
                        <a:pt x="39" y="15"/>
                      </a:lnTo>
                      <a:lnTo>
                        <a:pt x="41" y="16"/>
                      </a:lnTo>
                      <a:lnTo>
                        <a:pt x="43" y="16"/>
                      </a:lnTo>
                      <a:lnTo>
                        <a:pt x="45" y="16"/>
                      </a:lnTo>
                      <a:lnTo>
                        <a:pt x="47" y="16"/>
                      </a:lnTo>
                      <a:lnTo>
                        <a:pt x="49" y="17"/>
                      </a:lnTo>
                      <a:lnTo>
                        <a:pt x="51" y="17"/>
                      </a:lnTo>
                      <a:lnTo>
                        <a:pt x="53" y="17"/>
                      </a:lnTo>
                      <a:lnTo>
                        <a:pt x="54" y="17"/>
                      </a:lnTo>
                      <a:lnTo>
                        <a:pt x="57" y="18"/>
                      </a:lnTo>
                      <a:lnTo>
                        <a:pt x="59" y="18"/>
                      </a:lnTo>
                      <a:lnTo>
                        <a:pt x="61" y="18"/>
                      </a:lnTo>
                      <a:lnTo>
                        <a:pt x="63" y="18"/>
                      </a:lnTo>
                      <a:lnTo>
                        <a:pt x="65" y="18"/>
                      </a:lnTo>
                      <a:lnTo>
                        <a:pt x="67" y="18"/>
                      </a:lnTo>
                      <a:lnTo>
                        <a:pt x="69" y="18"/>
                      </a:lnTo>
                      <a:lnTo>
                        <a:pt x="71" y="18"/>
                      </a:lnTo>
                      <a:lnTo>
                        <a:pt x="73" y="18"/>
                      </a:lnTo>
                      <a:lnTo>
                        <a:pt x="75" y="18"/>
                      </a:lnTo>
                      <a:lnTo>
                        <a:pt x="76" y="17"/>
                      </a:lnTo>
                      <a:lnTo>
                        <a:pt x="79" y="17"/>
                      </a:lnTo>
                      <a:lnTo>
                        <a:pt x="80" y="17"/>
                      </a:lnTo>
                      <a:lnTo>
                        <a:pt x="82" y="16"/>
                      </a:lnTo>
                      <a:lnTo>
                        <a:pt x="84" y="16"/>
                      </a:lnTo>
                      <a:lnTo>
                        <a:pt x="86" y="16"/>
                      </a:lnTo>
                      <a:lnTo>
                        <a:pt x="88" y="15"/>
                      </a:lnTo>
                      <a:lnTo>
                        <a:pt x="90" y="15"/>
                      </a:lnTo>
                      <a:lnTo>
                        <a:pt x="91" y="14"/>
                      </a:lnTo>
                      <a:lnTo>
                        <a:pt x="93" y="14"/>
                      </a:lnTo>
                      <a:lnTo>
                        <a:pt x="95" y="13"/>
                      </a:lnTo>
                      <a:lnTo>
                        <a:pt x="96" y="13"/>
                      </a:lnTo>
                      <a:lnTo>
                        <a:pt x="97" y="12"/>
                      </a:lnTo>
                      <a:lnTo>
                        <a:pt x="98" y="11"/>
                      </a:lnTo>
                      <a:lnTo>
                        <a:pt x="99" y="11"/>
                      </a:lnTo>
                      <a:lnTo>
                        <a:pt x="100" y="10"/>
                      </a:lnTo>
                      <a:lnTo>
                        <a:pt x="101" y="9"/>
                      </a:lnTo>
                      <a:lnTo>
                        <a:pt x="102" y="9"/>
                      </a:lnTo>
                      <a:lnTo>
                        <a:pt x="103" y="9"/>
                      </a:lnTo>
                      <a:lnTo>
                        <a:pt x="104" y="7"/>
                      </a:lnTo>
                      <a:lnTo>
                        <a:pt x="106" y="7"/>
                      </a:lnTo>
                      <a:lnTo>
                        <a:pt x="107" y="5"/>
                      </a:lnTo>
                      <a:lnTo>
                        <a:pt x="108" y="5"/>
                      </a:lnTo>
                      <a:lnTo>
                        <a:pt x="109" y="3"/>
                      </a:lnTo>
                      <a:lnTo>
                        <a:pt x="110" y="3"/>
                      </a:lnTo>
                      <a:lnTo>
                        <a:pt x="111" y="2"/>
                      </a:lnTo>
                      <a:lnTo>
                        <a:pt x="112" y="1"/>
                      </a:lnTo>
                      <a:lnTo>
                        <a:pt x="113" y="0"/>
                      </a:lnTo>
                      <a:lnTo>
                        <a:pt x="114" y="9"/>
                      </a:lnTo>
                      <a:lnTo>
                        <a:pt x="113" y="10"/>
                      </a:lnTo>
                      <a:lnTo>
                        <a:pt x="112" y="11"/>
                      </a:lnTo>
                      <a:lnTo>
                        <a:pt x="111" y="12"/>
                      </a:lnTo>
                      <a:lnTo>
                        <a:pt x="110" y="13"/>
                      </a:lnTo>
                      <a:lnTo>
                        <a:pt x="109" y="14"/>
                      </a:lnTo>
                      <a:lnTo>
                        <a:pt x="108" y="14"/>
                      </a:lnTo>
                      <a:lnTo>
                        <a:pt x="107" y="15"/>
                      </a:lnTo>
                      <a:lnTo>
                        <a:pt x="106" y="15"/>
                      </a:lnTo>
                      <a:lnTo>
                        <a:pt x="105" y="16"/>
                      </a:lnTo>
                      <a:lnTo>
                        <a:pt x="104" y="16"/>
                      </a:lnTo>
                      <a:lnTo>
                        <a:pt x="104" y="17"/>
                      </a:lnTo>
                      <a:lnTo>
                        <a:pt x="102" y="18"/>
                      </a:lnTo>
                      <a:lnTo>
                        <a:pt x="101" y="18"/>
                      </a:lnTo>
                      <a:lnTo>
                        <a:pt x="100" y="18"/>
                      </a:lnTo>
                      <a:lnTo>
                        <a:pt x="99" y="19"/>
                      </a:lnTo>
                      <a:lnTo>
                        <a:pt x="98" y="20"/>
                      </a:lnTo>
                      <a:lnTo>
                        <a:pt x="96" y="20"/>
                      </a:lnTo>
                      <a:lnTo>
                        <a:pt x="95" y="20"/>
                      </a:lnTo>
                      <a:lnTo>
                        <a:pt x="93" y="21"/>
                      </a:lnTo>
                      <a:lnTo>
                        <a:pt x="92" y="21"/>
                      </a:lnTo>
                      <a:lnTo>
                        <a:pt x="90" y="22"/>
                      </a:lnTo>
                      <a:lnTo>
                        <a:pt x="89" y="22"/>
                      </a:lnTo>
                      <a:lnTo>
                        <a:pt x="87" y="22"/>
                      </a:lnTo>
                      <a:lnTo>
                        <a:pt x="85" y="23"/>
                      </a:lnTo>
                      <a:lnTo>
                        <a:pt x="83" y="23"/>
                      </a:lnTo>
                      <a:lnTo>
                        <a:pt x="81" y="23"/>
                      </a:lnTo>
                      <a:lnTo>
                        <a:pt x="79" y="24"/>
                      </a:lnTo>
                      <a:lnTo>
                        <a:pt x="77" y="24"/>
                      </a:lnTo>
                      <a:lnTo>
                        <a:pt x="75" y="24"/>
                      </a:lnTo>
                      <a:lnTo>
                        <a:pt x="73" y="24"/>
                      </a:lnTo>
                      <a:lnTo>
                        <a:pt x="71" y="24"/>
                      </a:lnTo>
                      <a:lnTo>
                        <a:pt x="68" y="24"/>
                      </a:lnTo>
                      <a:lnTo>
                        <a:pt x="66" y="24"/>
                      </a:lnTo>
                      <a:lnTo>
                        <a:pt x="63" y="24"/>
                      </a:lnTo>
                      <a:lnTo>
                        <a:pt x="61" y="23"/>
                      </a:lnTo>
                      <a:lnTo>
                        <a:pt x="58" y="23"/>
                      </a:lnTo>
                      <a:lnTo>
                        <a:pt x="55" y="23"/>
                      </a:lnTo>
                      <a:lnTo>
                        <a:pt x="52" y="22"/>
                      </a:lnTo>
                      <a:lnTo>
                        <a:pt x="49" y="22"/>
                      </a:lnTo>
                      <a:lnTo>
                        <a:pt x="46" y="21"/>
                      </a:lnTo>
                      <a:lnTo>
                        <a:pt x="44" y="21"/>
                      </a:lnTo>
                      <a:lnTo>
                        <a:pt x="40" y="20"/>
                      </a:lnTo>
                      <a:lnTo>
                        <a:pt x="37" y="19"/>
                      </a:lnTo>
                      <a:lnTo>
                        <a:pt x="34" y="18"/>
                      </a:lnTo>
                      <a:lnTo>
                        <a:pt x="30" y="18"/>
                      </a:lnTo>
                      <a:lnTo>
                        <a:pt x="27" y="16"/>
                      </a:lnTo>
                      <a:lnTo>
                        <a:pt x="23" y="15"/>
                      </a:lnTo>
                      <a:lnTo>
                        <a:pt x="19" y="14"/>
                      </a:lnTo>
                      <a:lnTo>
                        <a:pt x="16" y="13"/>
                      </a:lnTo>
                      <a:lnTo>
                        <a:pt x="12" y="11"/>
                      </a:lnTo>
                      <a:lnTo>
                        <a:pt x="8" y="10"/>
                      </a:lnTo>
                      <a:lnTo>
                        <a:pt x="4" y="8"/>
                      </a:lnTo>
                      <a:lnTo>
                        <a:pt x="0" y="7"/>
                      </a:lnTo>
                      <a:lnTo>
                        <a:pt x="0" y="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5" name="Freeform 580"/>
                <p:cNvSpPr>
                  <a:spLocks/>
                </p:cNvSpPr>
                <p:nvPr/>
              </p:nvSpPr>
              <p:spPr bwMode="auto">
                <a:xfrm>
                  <a:off x="2002" y="2340"/>
                  <a:ext cx="21" cy="17"/>
                </a:xfrm>
                <a:custGeom>
                  <a:avLst/>
                  <a:gdLst>
                    <a:gd name="T0" fmla="*/ 7 w 21"/>
                    <a:gd name="T1" fmla="*/ 15 h 17"/>
                    <a:gd name="T2" fmla="*/ 9 w 21"/>
                    <a:gd name="T3" fmla="*/ 15 h 17"/>
                    <a:gd name="T4" fmla="*/ 11 w 21"/>
                    <a:gd name="T5" fmla="*/ 16 h 17"/>
                    <a:gd name="T6" fmla="*/ 12 w 21"/>
                    <a:gd name="T7" fmla="*/ 17 h 17"/>
                    <a:gd name="T8" fmla="*/ 13 w 21"/>
                    <a:gd name="T9" fmla="*/ 17 h 17"/>
                    <a:gd name="T10" fmla="*/ 14 w 21"/>
                    <a:gd name="T11" fmla="*/ 17 h 17"/>
                    <a:gd name="T12" fmla="*/ 15 w 21"/>
                    <a:gd name="T13" fmla="*/ 17 h 17"/>
                    <a:gd name="T14" fmla="*/ 16 w 21"/>
                    <a:gd name="T15" fmla="*/ 17 h 17"/>
                    <a:gd name="T16" fmla="*/ 18 w 21"/>
                    <a:gd name="T17" fmla="*/ 17 h 17"/>
                    <a:gd name="T18" fmla="*/ 19 w 21"/>
                    <a:gd name="T19" fmla="*/ 16 h 17"/>
                    <a:gd name="T20" fmla="*/ 20 w 21"/>
                    <a:gd name="T21" fmla="*/ 15 h 17"/>
                    <a:gd name="T22" fmla="*/ 21 w 21"/>
                    <a:gd name="T23" fmla="*/ 14 h 17"/>
                    <a:gd name="T24" fmla="*/ 21 w 21"/>
                    <a:gd name="T25" fmla="*/ 12 h 17"/>
                    <a:gd name="T26" fmla="*/ 20 w 21"/>
                    <a:gd name="T27" fmla="*/ 11 h 17"/>
                    <a:gd name="T28" fmla="*/ 20 w 21"/>
                    <a:gd name="T29" fmla="*/ 9 h 17"/>
                    <a:gd name="T30" fmla="*/ 19 w 21"/>
                    <a:gd name="T31" fmla="*/ 7 h 17"/>
                    <a:gd name="T32" fmla="*/ 18 w 21"/>
                    <a:gd name="T33" fmla="*/ 5 h 17"/>
                    <a:gd name="T34" fmla="*/ 16 w 21"/>
                    <a:gd name="T35" fmla="*/ 4 h 17"/>
                    <a:gd name="T36" fmla="*/ 14 w 21"/>
                    <a:gd name="T37" fmla="*/ 2 h 17"/>
                    <a:gd name="T38" fmla="*/ 13 w 21"/>
                    <a:gd name="T39" fmla="*/ 2 h 17"/>
                    <a:gd name="T40" fmla="*/ 13 w 21"/>
                    <a:gd name="T41" fmla="*/ 1 h 17"/>
                    <a:gd name="T42" fmla="*/ 11 w 21"/>
                    <a:gd name="T43" fmla="*/ 1 h 17"/>
                    <a:gd name="T44" fmla="*/ 10 w 21"/>
                    <a:gd name="T45" fmla="*/ 0 h 17"/>
                    <a:gd name="T46" fmla="*/ 9 w 21"/>
                    <a:gd name="T47" fmla="*/ 0 h 17"/>
                    <a:gd name="T48" fmla="*/ 8 w 21"/>
                    <a:gd name="T49" fmla="*/ 0 h 17"/>
                    <a:gd name="T50" fmla="*/ 7 w 21"/>
                    <a:gd name="T51" fmla="*/ 0 h 17"/>
                    <a:gd name="T52" fmla="*/ 7 w 21"/>
                    <a:gd name="T53" fmla="*/ 0 h 17"/>
                    <a:gd name="T54" fmla="*/ 5 w 21"/>
                    <a:gd name="T55" fmla="*/ 0 h 17"/>
                    <a:gd name="T56" fmla="*/ 3 w 21"/>
                    <a:gd name="T57" fmla="*/ 0 h 17"/>
                    <a:gd name="T58" fmla="*/ 2 w 21"/>
                    <a:gd name="T59" fmla="*/ 1 h 17"/>
                    <a:gd name="T60" fmla="*/ 2 w 21"/>
                    <a:gd name="T61" fmla="*/ 2 h 17"/>
                    <a:gd name="T62" fmla="*/ 1 w 21"/>
                    <a:gd name="T63" fmla="*/ 3 h 17"/>
                    <a:gd name="T64" fmla="*/ 0 w 21"/>
                    <a:gd name="T65" fmla="*/ 5 h 17"/>
                    <a:gd name="T66" fmla="*/ 1 w 21"/>
                    <a:gd name="T67" fmla="*/ 6 h 17"/>
                    <a:gd name="T68" fmla="*/ 2 w 21"/>
                    <a:gd name="T69" fmla="*/ 8 h 17"/>
                    <a:gd name="T70" fmla="*/ 2 w 21"/>
                    <a:gd name="T71" fmla="*/ 9 h 17"/>
                    <a:gd name="T72" fmla="*/ 4 w 21"/>
                    <a:gd name="T73" fmla="*/ 11 h 17"/>
                    <a:gd name="T74" fmla="*/ 4 w 21"/>
                    <a:gd name="T75" fmla="*/ 12 h 17"/>
                    <a:gd name="T76" fmla="*/ 5 w 21"/>
                    <a:gd name="T77" fmla="*/ 13 h 17"/>
                    <a:gd name="T78" fmla="*/ 6 w 21"/>
                    <a:gd name="T79" fmla="*/ 13 h 17"/>
                    <a:gd name="T80" fmla="*/ 7 w 21"/>
                    <a:gd name="T81" fmla="*/ 15 h 17"/>
                    <a:gd name="T82" fmla="*/ 7 w 21"/>
                    <a:gd name="T83" fmla="*/ 15 h 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
                    <a:gd name="T127" fmla="*/ 0 h 17"/>
                    <a:gd name="T128" fmla="*/ 21 w 21"/>
                    <a:gd name="T129" fmla="*/ 17 h 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 h="17">
                      <a:moveTo>
                        <a:pt x="7" y="15"/>
                      </a:moveTo>
                      <a:lnTo>
                        <a:pt x="9" y="15"/>
                      </a:lnTo>
                      <a:lnTo>
                        <a:pt x="11" y="16"/>
                      </a:lnTo>
                      <a:lnTo>
                        <a:pt x="12" y="17"/>
                      </a:lnTo>
                      <a:lnTo>
                        <a:pt x="13" y="17"/>
                      </a:lnTo>
                      <a:lnTo>
                        <a:pt x="14" y="17"/>
                      </a:lnTo>
                      <a:lnTo>
                        <a:pt x="15" y="17"/>
                      </a:lnTo>
                      <a:lnTo>
                        <a:pt x="16" y="17"/>
                      </a:lnTo>
                      <a:lnTo>
                        <a:pt x="18" y="17"/>
                      </a:lnTo>
                      <a:lnTo>
                        <a:pt x="19" y="16"/>
                      </a:lnTo>
                      <a:lnTo>
                        <a:pt x="20" y="15"/>
                      </a:lnTo>
                      <a:lnTo>
                        <a:pt x="21" y="14"/>
                      </a:lnTo>
                      <a:lnTo>
                        <a:pt x="21" y="12"/>
                      </a:lnTo>
                      <a:lnTo>
                        <a:pt x="20" y="11"/>
                      </a:lnTo>
                      <a:lnTo>
                        <a:pt x="20" y="9"/>
                      </a:lnTo>
                      <a:lnTo>
                        <a:pt x="19" y="7"/>
                      </a:lnTo>
                      <a:lnTo>
                        <a:pt x="18" y="5"/>
                      </a:lnTo>
                      <a:lnTo>
                        <a:pt x="16" y="4"/>
                      </a:lnTo>
                      <a:lnTo>
                        <a:pt x="14" y="2"/>
                      </a:lnTo>
                      <a:lnTo>
                        <a:pt x="13" y="2"/>
                      </a:lnTo>
                      <a:lnTo>
                        <a:pt x="13" y="1"/>
                      </a:lnTo>
                      <a:lnTo>
                        <a:pt x="11" y="1"/>
                      </a:lnTo>
                      <a:lnTo>
                        <a:pt x="10" y="0"/>
                      </a:lnTo>
                      <a:lnTo>
                        <a:pt x="9" y="0"/>
                      </a:lnTo>
                      <a:lnTo>
                        <a:pt x="8" y="0"/>
                      </a:lnTo>
                      <a:lnTo>
                        <a:pt x="7" y="0"/>
                      </a:lnTo>
                      <a:lnTo>
                        <a:pt x="5" y="0"/>
                      </a:lnTo>
                      <a:lnTo>
                        <a:pt x="3" y="0"/>
                      </a:lnTo>
                      <a:lnTo>
                        <a:pt x="2" y="1"/>
                      </a:lnTo>
                      <a:lnTo>
                        <a:pt x="2" y="2"/>
                      </a:lnTo>
                      <a:lnTo>
                        <a:pt x="1" y="3"/>
                      </a:lnTo>
                      <a:lnTo>
                        <a:pt x="0" y="5"/>
                      </a:lnTo>
                      <a:lnTo>
                        <a:pt x="1" y="6"/>
                      </a:lnTo>
                      <a:lnTo>
                        <a:pt x="2" y="8"/>
                      </a:lnTo>
                      <a:lnTo>
                        <a:pt x="2" y="9"/>
                      </a:lnTo>
                      <a:lnTo>
                        <a:pt x="4" y="11"/>
                      </a:lnTo>
                      <a:lnTo>
                        <a:pt x="4" y="12"/>
                      </a:lnTo>
                      <a:lnTo>
                        <a:pt x="5" y="13"/>
                      </a:lnTo>
                      <a:lnTo>
                        <a:pt x="6" y="13"/>
                      </a:lnTo>
                      <a:lnTo>
                        <a:pt x="7" y="1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6" name="Freeform 581"/>
                <p:cNvSpPr>
                  <a:spLocks/>
                </p:cNvSpPr>
                <p:nvPr/>
              </p:nvSpPr>
              <p:spPr bwMode="auto">
                <a:xfrm>
                  <a:off x="1723" y="2253"/>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7 w 22"/>
                    <a:gd name="T11" fmla="*/ 9 h 10"/>
                    <a:gd name="T12" fmla="*/ 19 w 22"/>
                    <a:gd name="T13" fmla="*/ 9 h 10"/>
                    <a:gd name="T14" fmla="*/ 20 w 22"/>
                    <a:gd name="T15" fmla="*/ 7 h 10"/>
                    <a:gd name="T16" fmla="*/ 21 w 22"/>
                    <a:gd name="T17" fmla="*/ 7 h 10"/>
                    <a:gd name="T18" fmla="*/ 21 w 22"/>
                    <a:gd name="T19" fmla="*/ 6 h 10"/>
                    <a:gd name="T20" fmla="*/ 22 w 22"/>
                    <a:gd name="T21" fmla="*/ 5 h 10"/>
                    <a:gd name="T22" fmla="*/ 21 w 22"/>
                    <a:gd name="T23" fmla="*/ 4 h 10"/>
                    <a:gd name="T24" fmla="*/ 21 w 22"/>
                    <a:gd name="T25" fmla="*/ 3 h 10"/>
                    <a:gd name="T26" fmla="*/ 20 w 22"/>
                    <a:gd name="T27" fmla="*/ 2 h 10"/>
                    <a:gd name="T28" fmla="*/ 19 w 22"/>
                    <a:gd name="T29" fmla="*/ 1 h 10"/>
                    <a:gd name="T30" fmla="*/ 17 w 22"/>
                    <a:gd name="T31" fmla="*/ 1 h 10"/>
                    <a:gd name="T32" fmla="*/ 15 w 22"/>
                    <a:gd name="T33" fmla="*/ 0 h 10"/>
                    <a:gd name="T34" fmla="*/ 14 w 22"/>
                    <a:gd name="T35" fmla="*/ 0 h 10"/>
                    <a:gd name="T36" fmla="*/ 13 w 22"/>
                    <a:gd name="T37" fmla="*/ 0 h 10"/>
                    <a:gd name="T38" fmla="*/ 12 w 22"/>
                    <a:gd name="T39" fmla="*/ 0 h 10"/>
                    <a:gd name="T40" fmla="*/ 11 w 22"/>
                    <a:gd name="T41" fmla="*/ 0 h 10"/>
                    <a:gd name="T42" fmla="*/ 10 w 22"/>
                    <a:gd name="T43" fmla="*/ 0 h 10"/>
                    <a:gd name="T44" fmla="*/ 9 w 22"/>
                    <a:gd name="T45" fmla="*/ 0 h 10"/>
                    <a:gd name="T46" fmla="*/ 8 w 22"/>
                    <a:gd name="T47" fmla="*/ 0 h 10"/>
                    <a:gd name="T48" fmla="*/ 7 w 22"/>
                    <a:gd name="T49" fmla="*/ 0 h 10"/>
                    <a:gd name="T50" fmla="*/ 5 w 22"/>
                    <a:gd name="T51" fmla="*/ 1 h 10"/>
                    <a:gd name="T52" fmla="*/ 3 w 22"/>
                    <a:gd name="T53" fmla="*/ 1 h 10"/>
                    <a:gd name="T54" fmla="*/ 2 w 22"/>
                    <a:gd name="T55" fmla="*/ 2 h 10"/>
                    <a:gd name="T56" fmla="*/ 1 w 22"/>
                    <a:gd name="T57" fmla="*/ 3 h 10"/>
                    <a:gd name="T58" fmla="*/ 0 w 22"/>
                    <a:gd name="T59" fmla="*/ 4 h 10"/>
                    <a:gd name="T60" fmla="*/ 0 w 22"/>
                    <a:gd name="T61" fmla="*/ 5 h 10"/>
                    <a:gd name="T62" fmla="*/ 0 w 22"/>
                    <a:gd name="T63" fmla="*/ 6 h 10"/>
                    <a:gd name="T64" fmla="*/ 1 w 22"/>
                    <a:gd name="T65" fmla="*/ 7 h 10"/>
                    <a:gd name="T66" fmla="*/ 2 w 22"/>
                    <a:gd name="T67" fmla="*/ 7 h 10"/>
                    <a:gd name="T68" fmla="*/ 3 w 22"/>
                    <a:gd name="T69" fmla="*/ 9 h 10"/>
                    <a:gd name="T70" fmla="*/ 5 w 22"/>
                    <a:gd name="T71" fmla="*/ 9 h 10"/>
                    <a:gd name="T72" fmla="*/ 7 w 22"/>
                    <a:gd name="T73" fmla="*/ 9 h 10"/>
                    <a:gd name="T74" fmla="*/ 8 w 22"/>
                    <a:gd name="T75" fmla="*/ 10 h 10"/>
                    <a:gd name="T76" fmla="*/ 9 w 22"/>
                    <a:gd name="T77" fmla="*/ 10 h 10"/>
                    <a:gd name="T78" fmla="*/ 10 w 22"/>
                    <a:gd name="T79" fmla="*/ 10 h 10"/>
                    <a:gd name="T80" fmla="*/ 11 w 22"/>
                    <a:gd name="T81" fmla="*/ 10 h 10"/>
                    <a:gd name="T82" fmla="*/ 11 w 22"/>
                    <a:gd name="T83" fmla="*/ 10 h 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10"/>
                    <a:gd name="T128" fmla="*/ 22 w 22"/>
                    <a:gd name="T129" fmla="*/ 10 h 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10">
                      <a:moveTo>
                        <a:pt x="11" y="10"/>
                      </a:moveTo>
                      <a:lnTo>
                        <a:pt x="12" y="10"/>
                      </a:lnTo>
                      <a:lnTo>
                        <a:pt x="13" y="10"/>
                      </a:lnTo>
                      <a:lnTo>
                        <a:pt x="14" y="10"/>
                      </a:lnTo>
                      <a:lnTo>
                        <a:pt x="15" y="9"/>
                      </a:lnTo>
                      <a:lnTo>
                        <a:pt x="17" y="9"/>
                      </a:lnTo>
                      <a:lnTo>
                        <a:pt x="19" y="9"/>
                      </a:lnTo>
                      <a:lnTo>
                        <a:pt x="20" y="7"/>
                      </a:lnTo>
                      <a:lnTo>
                        <a:pt x="21" y="7"/>
                      </a:lnTo>
                      <a:lnTo>
                        <a:pt x="21" y="6"/>
                      </a:lnTo>
                      <a:lnTo>
                        <a:pt x="22" y="5"/>
                      </a:lnTo>
                      <a:lnTo>
                        <a:pt x="21" y="4"/>
                      </a:lnTo>
                      <a:lnTo>
                        <a:pt x="21" y="3"/>
                      </a:lnTo>
                      <a:lnTo>
                        <a:pt x="20" y="2"/>
                      </a:lnTo>
                      <a:lnTo>
                        <a:pt x="19" y="1"/>
                      </a:lnTo>
                      <a:lnTo>
                        <a:pt x="17" y="1"/>
                      </a:lnTo>
                      <a:lnTo>
                        <a:pt x="15" y="0"/>
                      </a:lnTo>
                      <a:lnTo>
                        <a:pt x="14" y="0"/>
                      </a:lnTo>
                      <a:lnTo>
                        <a:pt x="13" y="0"/>
                      </a:lnTo>
                      <a:lnTo>
                        <a:pt x="12" y="0"/>
                      </a:lnTo>
                      <a:lnTo>
                        <a:pt x="11" y="0"/>
                      </a:lnTo>
                      <a:lnTo>
                        <a:pt x="10" y="0"/>
                      </a:lnTo>
                      <a:lnTo>
                        <a:pt x="9" y="0"/>
                      </a:lnTo>
                      <a:lnTo>
                        <a:pt x="8" y="0"/>
                      </a:lnTo>
                      <a:lnTo>
                        <a:pt x="7" y="0"/>
                      </a:lnTo>
                      <a:lnTo>
                        <a:pt x="5" y="1"/>
                      </a:lnTo>
                      <a:lnTo>
                        <a:pt x="3" y="1"/>
                      </a:lnTo>
                      <a:lnTo>
                        <a:pt x="2" y="2"/>
                      </a:lnTo>
                      <a:lnTo>
                        <a:pt x="1" y="3"/>
                      </a:lnTo>
                      <a:lnTo>
                        <a:pt x="0" y="4"/>
                      </a:lnTo>
                      <a:lnTo>
                        <a:pt x="0" y="5"/>
                      </a:lnTo>
                      <a:lnTo>
                        <a:pt x="0" y="6"/>
                      </a:lnTo>
                      <a:lnTo>
                        <a:pt x="1" y="7"/>
                      </a:lnTo>
                      <a:lnTo>
                        <a:pt x="2" y="7"/>
                      </a:lnTo>
                      <a:lnTo>
                        <a:pt x="3" y="9"/>
                      </a:lnTo>
                      <a:lnTo>
                        <a:pt x="5" y="9"/>
                      </a:lnTo>
                      <a:lnTo>
                        <a:pt x="7" y="9"/>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7" name="Freeform 582"/>
                <p:cNvSpPr>
                  <a:spLocks/>
                </p:cNvSpPr>
                <p:nvPr/>
              </p:nvSpPr>
              <p:spPr bwMode="auto">
                <a:xfrm>
                  <a:off x="1759" y="2278"/>
                  <a:ext cx="26" cy="12"/>
                </a:xfrm>
                <a:custGeom>
                  <a:avLst/>
                  <a:gdLst>
                    <a:gd name="T0" fmla="*/ 13 w 26"/>
                    <a:gd name="T1" fmla="*/ 12 h 12"/>
                    <a:gd name="T2" fmla="*/ 11 w 26"/>
                    <a:gd name="T3" fmla="*/ 12 h 12"/>
                    <a:gd name="T4" fmla="*/ 10 w 26"/>
                    <a:gd name="T5" fmla="*/ 12 h 12"/>
                    <a:gd name="T6" fmla="*/ 9 w 26"/>
                    <a:gd name="T7" fmla="*/ 12 h 12"/>
                    <a:gd name="T8" fmla="*/ 8 w 26"/>
                    <a:gd name="T9" fmla="*/ 12 h 12"/>
                    <a:gd name="T10" fmla="*/ 7 w 26"/>
                    <a:gd name="T11" fmla="*/ 11 h 12"/>
                    <a:gd name="T12" fmla="*/ 6 w 26"/>
                    <a:gd name="T13" fmla="*/ 11 h 12"/>
                    <a:gd name="T14" fmla="*/ 5 w 26"/>
                    <a:gd name="T15" fmla="*/ 11 h 12"/>
                    <a:gd name="T16" fmla="*/ 4 w 26"/>
                    <a:gd name="T17" fmla="*/ 11 h 12"/>
                    <a:gd name="T18" fmla="*/ 2 w 26"/>
                    <a:gd name="T19" fmla="*/ 9 h 12"/>
                    <a:gd name="T20" fmla="*/ 1 w 26"/>
                    <a:gd name="T21" fmla="*/ 9 h 12"/>
                    <a:gd name="T22" fmla="*/ 0 w 26"/>
                    <a:gd name="T23" fmla="*/ 7 h 12"/>
                    <a:gd name="T24" fmla="*/ 0 w 26"/>
                    <a:gd name="T25" fmla="*/ 6 h 12"/>
                    <a:gd name="T26" fmla="*/ 0 w 26"/>
                    <a:gd name="T27" fmla="*/ 5 h 12"/>
                    <a:gd name="T28" fmla="*/ 1 w 26"/>
                    <a:gd name="T29" fmla="*/ 4 h 12"/>
                    <a:gd name="T30" fmla="*/ 2 w 26"/>
                    <a:gd name="T31" fmla="*/ 2 h 12"/>
                    <a:gd name="T32" fmla="*/ 4 w 26"/>
                    <a:gd name="T33" fmla="*/ 2 h 12"/>
                    <a:gd name="T34" fmla="*/ 5 w 26"/>
                    <a:gd name="T35" fmla="*/ 1 h 12"/>
                    <a:gd name="T36" fmla="*/ 6 w 26"/>
                    <a:gd name="T37" fmla="*/ 1 h 12"/>
                    <a:gd name="T38" fmla="*/ 7 w 26"/>
                    <a:gd name="T39" fmla="*/ 0 h 12"/>
                    <a:gd name="T40" fmla="*/ 8 w 26"/>
                    <a:gd name="T41" fmla="*/ 0 h 12"/>
                    <a:gd name="T42" fmla="*/ 9 w 26"/>
                    <a:gd name="T43" fmla="*/ 0 h 12"/>
                    <a:gd name="T44" fmla="*/ 10 w 26"/>
                    <a:gd name="T45" fmla="*/ 0 h 12"/>
                    <a:gd name="T46" fmla="*/ 11 w 26"/>
                    <a:gd name="T47" fmla="*/ 0 h 12"/>
                    <a:gd name="T48" fmla="*/ 13 w 26"/>
                    <a:gd name="T49" fmla="*/ 0 h 12"/>
                    <a:gd name="T50" fmla="*/ 14 w 26"/>
                    <a:gd name="T51" fmla="*/ 0 h 12"/>
                    <a:gd name="T52" fmla="*/ 16 w 26"/>
                    <a:gd name="T53" fmla="*/ 0 h 12"/>
                    <a:gd name="T54" fmla="*/ 17 w 26"/>
                    <a:gd name="T55" fmla="*/ 1 h 12"/>
                    <a:gd name="T56" fmla="*/ 18 w 26"/>
                    <a:gd name="T57" fmla="*/ 2 h 12"/>
                    <a:gd name="T58" fmla="*/ 20 w 26"/>
                    <a:gd name="T59" fmla="*/ 2 h 12"/>
                    <a:gd name="T60" fmla="*/ 21 w 26"/>
                    <a:gd name="T61" fmla="*/ 3 h 12"/>
                    <a:gd name="T62" fmla="*/ 22 w 26"/>
                    <a:gd name="T63" fmla="*/ 4 h 12"/>
                    <a:gd name="T64" fmla="*/ 24 w 26"/>
                    <a:gd name="T65" fmla="*/ 5 h 12"/>
                    <a:gd name="T66" fmla="*/ 25 w 26"/>
                    <a:gd name="T67" fmla="*/ 6 h 12"/>
                    <a:gd name="T68" fmla="*/ 26 w 26"/>
                    <a:gd name="T69" fmla="*/ 7 h 12"/>
                    <a:gd name="T70" fmla="*/ 26 w 26"/>
                    <a:gd name="T71" fmla="*/ 8 h 12"/>
                    <a:gd name="T72" fmla="*/ 25 w 26"/>
                    <a:gd name="T73" fmla="*/ 9 h 12"/>
                    <a:gd name="T74" fmla="*/ 24 w 26"/>
                    <a:gd name="T75" fmla="*/ 10 h 12"/>
                    <a:gd name="T76" fmla="*/ 22 w 26"/>
                    <a:gd name="T77" fmla="*/ 11 h 12"/>
                    <a:gd name="T78" fmla="*/ 21 w 26"/>
                    <a:gd name="T79" fmla="*/ 11 h 12"/>
                    <a:gd name="T80" fmla="*/ 20 w 26"/>
                    <a:gd name="T81" fmla="*/ 11 h 12"/>
                    <a:gd name="T82" fmla="*/ 19 w 26"/>
                    <a:gd name="T83" fmla="*/ 11 h 12"/>
                    <a:gd name="T84" fmla="*/ 18 w 26"/>
                    <a:gd name="T85" fmla="*/ 12 h 12"/>
                    <a:gd name="T86" fmla="*/ 17 w 26"/>
                    <a:gd name="T87" fmla="*/ 12 h 12"/>
                    <a:gd name="T88" fmla="*/ 15 w 26"/>
                    <a:gd name="T89" fmla="*/ 12 h 12"/>
                    <a:gd name="T90" fmla="*/ 14 w 26"/>
                    <a:gd name="T91" fmla="*/ 12 h 12"/>
                    <a:gd name="T92" fmla="*/ 13 w 26"/>
                    <a:gd name="T93" fmla="*/ 12 h 12"/>
                    <a:gd name="T94" fmla="*/ 13 w 26"/>
                    <a:gd name="T95" fmla="*/ 12 h 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
                    <a:gd name="T145" fmla="*/ 0 h 12"/>
                    <a:gd name="T146" fmla="*/ 26 w 26"/>
                    <a:gd name="T147" fmla="*/ 12 h 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 h="12">
                      <a:moveTo>
                        <a:pt x="13" y="12"/>
                      </a:moveTo>
                      <a:lnTo>
                        <a:pt x="11" y="12"/>
                      </a:lnTo>
                      <a:lnTo>
                        <a:pt x="10" y="12"/>
                      </a:lnTo>
                      <a:lnTo>
                        <a:pt x="9" y="12"/>
                      </a:lnTo>
                      <a:lnTo>
                        <a:pt x="8" y="12"/>
                      </a:lnTo>
                      <a:lnTo>
                        <a:pt x="7" y="11"/>
                      </a:lnTo>
                      <a:lnTo>
                        <a:pt x="6" y="11"/>
                      </a:lnTo>
                      <a:lnTo>
                        <a:pt x="5" y="11"/>
                      </a:lnTo>
                      <a:lnTo>
                        <a:pt x="4" y="11"/>
                      </a:lnTo>
                      <a:lnTo>
                        <a:pt x="2" y="9"/>
                      </a:lnTo>
                      <a:lnTo>
                        <a:pt x="1" y="9"/>
                      </a:lnTo>
                      <a:lnTo>
                        <a:pt x="0" y="7"/>
                      </a:lnTo>
                      <a:lnTo>
                        <a:pt x="0" y="6"/>
                      </a:lnTo>
                      <a:lnTo>
                        <a:pt x="0" y="5"/>
                      </a:lnTo>
                      <a:lnTo>
                        <a:pt x="1" y="4"/>
                      </a:lnTo>
                      <a:lnTo>
                        <a:pt x="2" y="2"/>
                      </a:lnTo>
                      <a:lnTo>
                        <a:pt x="4" y="2"/>
                      </a:lnTo>
                      <a:lnTo>
                        <a:pt x="5" y="1"/>
                      </a:lnTo>
                      <a:lnTo>
                        <a:pt x="6" y="1"/>
                      </a:lnTo>
                      <a:lnTo>
                        <a:pt x="7" y="0"/>
                      </a:lnTo>
                      <a:lnTo>
                        <a:pt x="8" y="0"/>
                      </a:lnTo>
                      <a:lnTo>
                        <a:pt x="9" y="0"/>
                      </a:lnTo>
                      <a:lnTo>
                        <a:pt x="10" y="0"/>
                      </a:lnTo>
                      <a:lnTo>
                        <a:pt x="11" y="0"/>
                      </a:lnTo>
                      <a:lnTo>
                        <a:pt x="13" y="0"/>
                      </a:lnTo>
                      <a:lnTo>
                        <a:pt x="14" y="0"/>
                      </a:lnTo>
                      <a:lnTo>
                        <a:pt x="16" y="0"/>
                      </a:lnTo>
                      <a:lnTo>
                        <a:pt x="17" y="1"/>
                      </a:lnTo>
                      <a:lnTo>
                        <a:pt x="18" y="2"/>
                      </a:lnTo>
                      <a:lnTo>
                        <a:pt x="20" y="2"/>
                      </a:lnTo>
                      <a:lnTo>
                        <a:pt x="21" y="3"/>
                      </a:lnTo>
                      <a:lnTo>
                        <a:pt x="22" y="4"/>
                      </a:lnTo>
                      <a:lnTo>
                        <a:pt x="24" y="5"/>
                      </a:lnTo>
                      <a:lnTo>
                        <a:pt x="25" y="6"/>
                      </a:lnTo>
                      <a:lnTo>
                        <a:pt x="26" y="7"/>
                      </a:lnTo>
                      <a:lnTo>
                        <a:pt x="26" y="8"/>
                      </a:lnTo>
                      <a:lnTo>
                        <a:pt x="25" y="9"/>
                      </a:lnTo>
                      <a:lnTo>
                        <a:pt x="24" y="10"/>
                      </a:lnTo>
                      <a:lnTo>
                        <a:pt x="22" y="11"/>
                      </a:lnTo>
                      <a:lnTo>
                        <a:pt x="21" y="11"/>
                      </a:lnTo>
                      <a:lnTo>
                        <a:pt x="20" y="11"/>
                      </a:lnTo>
                      <a:lnTo>
                        <a:pt x="19" y="11"/>
                      </a:lnTo>
                      <a:lnTo>
                        <a:pt x="18" y="12"/>
                      </a:lnTo>
                      <a:lnTo>
                        <a:pt x="17" y="12"/>
                      </a:lnTo>
                      <a:lnTo>
                        <a:pt x="15" y="12"/>
                      </a:lnTo>
                      <a:lnTo>
                        <a:pt x="14" y="12"/>
                      </a:lnTo>
                      <a:lnTo>
                        <a:pt x="13" y="1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8" name="Freeform 583"/>
                <p:cNvSpPr>
                  <a:spLocks/>
                </p:cNvSpPr>
                <p:nvPr/>
              </p:nvSpPr>
              <p:spPr bwMode="auto">
                <a:xfrm>
                  <a:off x="1724" y="2280"/>
                  <a:ext cx="10" cy="4"/>
                </a:xfrm>
                <a:custGeom>
                  <a:avLst/>
                  <a:gdLst>
                    <a:gd name="T0" fmla="*/ 5 w 10"/>
                    <a:gd name="T1" fmla="*/ 4 h 4"/>
                    <a:gd name="T2" fmla="*/ 6 w 10"/>
                    <a:gd name="T3" fmla="*/ 4 h 4"/>
                    <a:gd name="T4" fmla="*/ 7 w 10"/>
                    <a:gd name="T5" fmla="*/ 4 h 4"/>
                    <a:gd name="T6" fmla="*/ 8 w 10"/>
                    <a:gd name="T7" fmla="*/ 4 h 4"/>
                    <a:gd name="T8" fmla="*/ 8 w 10"/>
                    <a:gd name="T9" fmla="*/ 4 h 4"/>
                    <a:gd name="T10" fmla="*/ 10 w 10"/>
                    <a:gd name="T11" fmla="*/ 3 h 4"/>
                    <a:gd name="T12" fmla="*/ 10 w 10"/>
                    <a:gd name="T13" fmla="*/ 2 h 4"/>
                    <a:gd name="T14" fmla="*/ 10 w 10"/>
                    <a:gd name="T15" fmla="*/ 1 h 4"/>
                    <a:gd name="T16" fmla="*/ 8 w 10"/>
                    <a:gd name="T17" fmla="*/ 0 h 4"/>
                    <a:gd name="T18" fmla="*/ 8 w 10"/>
                    <a:gd name="T19" fmla="*/ 0 h 4"/>
                    <a:gd name="T20" fmla="*/ 7 w 10"/>
                    <a:gd name="T21" fmla="*/ 0 h 4"/>
                    <a:gd name="T22" fmla="*/ 6 w 10"/>
                    <a:gd name="T23" fmla="*/ 0 h 4"/>
                    <a:gd name="T24" fmla="*/ 5 w 10"/>
                    <a:gd name="T25" fmla="*/ 0 h 4"/>
                    <a:gd name="T26" fmla="*/ 4 w 10"/>
                    <a:gd name="T27" fmla="*/ 0 h 4"/>
                    <a:gd name="T28" fmla="*/ 3 w 10"/>
                    <a:gd name="T29" fmla="*/ 0 h 4"/>
                    <a:gd name="T30" fmla="*/ 2 w 10"/>
                    <a:gd name="T31" fmla="*/ 0 h 4"/>
                    <a:gd name="T32" fmla="*/ 1 w 10"/>
                    <a:gd name="T33" fmla="*/ 0 h 4"/>
                    <a:gd name="T34" fmla="*/ 1 w 10"/>
                    <a:gd name="T35" fmla="*/ 1 h 4"/>
                    <a:gd name="T36" fmla="*/ 0 w 10"/>
                    <a:gd name="T37" fmla="*/ 2 h 4"/>
                    <a:gd name="T38" fmla="*/ 1 w 10"/>
                    <a:gd name="T39" fmla="*/ 3 h 4"/>
                    <a:gd name="T40" fmla="*/ 1 w 10"/>
                    <a:gd name="T41" fmla="*/ 4 h 4"/>
                    <a:gd name="T42" fmla="*/ 2 w 10"/>
                    <a:gd name="T43" fmla="*/ 4 h 4"/>
                    <a:gd name="T44" fmla="*/ 3 w 10"/>
                    <a:gd name="T45" fmla="*/ 4 h 4"/>
                    <a:gd name="T46" fmla="*/ 4 w 10"/>
                    <a:gd name="T47" fmla="*/ 4 h 4"/>
                    <a:gd name="T48" fmla="*/ 5 w 10"/>
                    <a:gd name="T49" fmla="*/ 4 h 4"/>
                    <a:gd name="T50" fmla="*/ 5 w 10"/>
                    <a:gd name="T51" fmla="*/ 4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4"/>
                    <a:gd name="T80" fmla="*/ 10 w 10"/>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4">
                      <a:moveTo>
                        <a:pt x="5" y="4"/>
                      </a:moveTo>
                      <a:lnTo>
                        <a:pt x="6" y="4"/>
                      </a:lnTo>
                      <a:lnTo>
                        <a:pt x="7" y="4"/>
                      </a:lnTo>
                      <a:lnTo>
                        <a:pt x="8" y="4"/>
                      </a:lnTo>
                      <a:lnTo>
                        <a:pt x="10" y="3"/>
                      </a:lnTo>
                      <a:lnTo>
                        <a:pt x="10" y="2"/>
                      </a:lnTo>
                      <a:lnTo>
                        <a:pt x="10" y="1"/>
                      </a:lnTo>
                      <a:lnTo>
                        <a:pt x="8" y="0"/>
                      </a:lnTo>
                      <a:lnTo>
                        <a:pt x="7" y="0"/>
                      </a:lnTo>
                      <a:lnTo>
                        <a:pt x="6" y="0"/>
                      </a:lnTo>
                      <a:lnTo>
                        <a:pt x="5" y="0"/>
                      </a:lnTo>
                      <a:lnTo>
                        <a:pt x="4" y="0"/>
                      </a:lnTo>
                      <a:lnTo>
                        <a:pt x="3" y="0"/>
                      </a:lnTo>
                      <a:lnTo>
                        <a:pt x="2" y="0"/>
                      </a:lnTo>
                      <a:lnTo>
                        <a:pt x="1" y="0"/>
                      </a:lnTo>
                      <a:lnTo>
                        <a:pt x="1" y="1"/>
                      </a:lnTo>
                      <a:lnTo>
                        <a:pt x="0" y="2"/>
                      </a:lnTo>
                      <a:lnTo>
                        <a:pt x="1" y="3"/>
                      </a:lnTo>
                      <a:lnTo>
                        <a:pt x="1" y="4"/>
                      </a:lnTo>
                      <a:lnTo>
                        <a:pt x="2" y="4"/>
                      </a:lnTo>
                      <a:lnTo>
                        <a:pt x="3" y="4"/>
                      </a:lnTo>
                      <a:lnTo>
                        <a:pt x="4" y="4"/>
                      </a:lnTo>
                      <a:lnTo>
                        <a:pt x="5" y="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59" name="Freeform 584"/>
                <p:cNvSpPr>
                  <a:spLocks/>
                </p:cNvSpPr>
                <p:nvPr/>
              </p:nvSpPr>
              <p:spPr bwMode="auto">
                <a:xfrm>
                  <a:off x="2000" y="2282"/>
                  <a:ext cx="45" cy="36"/>
                </a:xfrm>
                <a:custGeom>
                  <a:avLst/>
                  <a:gdLst>
                    <a:gd name="T0" fmla="*/ 0 w 45"/>
                    <a:gd name="T1" fmla="*/ 0 h 36"/>
                    <a:gd name="T2" fmla="*/ 45 w 45"/>
                    <a:gd name="T3" fmla="*/ 24 h 36"/>
                    <a:gd name="T4" fmla="*/ 44 w 45"/>
                    <a:gd name="T5" fmla="*/ 24 h 36"/>
                    <a:gd name="T6" fmla="*/ 44 w 45"/>
                    <a:gd name="T7" fmla="*/ 25 h 36"/>
                    <a:gd name="T8" fmla="*/ 43 w 45"/>
                    <a:gd name="T9" fmla="*/ 26 h 36"/>
                    <a:gd name="T10" fmla="*/ 43 w 45"/>
                    <a:gd name="T11" fmla="*/ 27 h 36"/>
                    <a:gd name="T12" fmla="*/ 42 w 45"/>
                    <a:gd name="T13" fmla="*/ 28 h 36"/>
                    <a:gd name="T14" fmla="*/ 42 w 45"/>
                    <a:gd name="T15" fmla="*/ 29 h 36"/>
                    <a:gd name="T16" fmla="*/ 41 w 45"/>
                    <a:gd name="T17" fmla="*/ 31 h 36"/>
                    <a:gd name="T18" fmla="*/ 40 w 45"/>
                    <a:gd name="T19" fmla="*/ 32 h 36"/>
                    <a:gd name="T20" fmla="*/ 39 w 45"/>
                    <a:gd name="T21" fmla="*/ 33 h 36"/>
                    <a:gd name="T22" fmla="*/ 38 w 45"/>
                    <a:gd name="T23" fmla="*/ 34 h 36"/>
                    <a:gd name="T24" fmla="*/ 36 w 45"/>
                    <a:gd name="T25" fmla="*/ 35 h 36"/>
                    <a:gd name="T26" fmla="*/ 35 w 45"/>
                    <a:gd name="T27" fmla="*/ 36 h 36"/>
                    <a:gd name="T28" fmla="*/ 33 w 45"/>
                    <a:gd name="T29" fmla="*/ 36 h 36"/>
                    <a:gd name="T30" fmla="*/ 32 w 45"/>
                    <a:gd name="T31" fmla="*/ 36 h 36"/>
                    <a:gd name="T32" fmla="*/ 30 w 45"/>
                    <a:gd name="T33" fmla="*/ 35 h 36"/>
                    <a:gd name="T34" fmla="*/ 28 w 45"/>
                    <a:gd name="T35" fmla="*/ 34 h 36"/>
                    <a:gd name="T36" fmla="*/ 27 w 45"/>
                    <a:gd name="T37" fmla="*/ 33 h 36"/>
                    <a:gd name="T38" fmla="*/ 26 w 45"/>
                    <a:gd name="T39" fmla="*/ 32 h 36"/>
                    <a:gd name="T40" fmla="*/ 25 w 45"/>
                    <a:gd name="T41" fmla="*/ 31 h 36"/>
                    <a:gd name="T42" fmla="*/ 24 w 45"/>
                    <a:gd name="T43" fmla="*/ 31 h 36"/>
                    <a:gd name="T44" fmla="*/ 23 w 45"/>
                    <a:gd name="T45" fmla="*/ 29 h 36"/>
                    <a:gd name="T46" fmla="*/ 21 w 45"/>
                    <a:gd name="T47" fmla="*/ 28 h 36"/>
                    <a:gd name="T48" fmla="*/ 20 w 45"/>
                    <a:gd name="T49" fmla="*/ 27 h 36"/>
                    <a:gd name="T50" fmla="*/ 19 w 45"/>
                    <a:gd name="T51" fmla="*/ 26 h 36"/>
                    <a:gd name="T52" fmla="*/ 18 w 45"/>
                    <a:gd name="T53" fmla="*/ 24 h 36"/>
                    <a:gd name="T54" fmla="*/ 17 w 45"/>
                    <a:gd name="T55" fmla="*/ 23 h 36"/>
                    <a:gd name="T56" fmla="*/ 15 w 45"/>
                    <a:gd name="T57" fmla="*/ 21 h 36"/>
                    <a:gd name="T58" fmla="*/ 15 w 45"/>
                    <a:gd name="T59" fmla="*/ 20 h 36"/>
                    <a:gd name="T60" fmla="*/ 13 w 45"/>
                    <a:gd name="T61" fmla="*/ 18 h 36"/>
                    <a:gd name="T62" fmla="*/ 12 w 45"/>
                    <a:gd name="T63" fmla="*/ 17 h 36"/>
                    <a:gd name="T64" fmla="*/ 11 w 45"/>
                    <a:gd name="T65" fmla="*/ 16 h 36"/>
                    <a:gd name="T66" fmla="*/ 10 w 45"/>
                    <a:gd name="T67" fmla="*/ 14 h 36"/>
                    <a:gd name="T68" fmla="*/ 9 w 45"/>
                    <a:gd name="T69" fmla="*/ 13 h 36"/>
                    <a:gd name="T70" fmla="*/ 8 w 45"/>
                    <a:gd name="T71" fmla="*/ 11 h 36"/>
                    <a:gd name="T72" fmla="*/ 7 w 45"/>
                    <a:gd name="T73" fmla="*/ 10 h 36"/>
                    <a:gd name="T74" fmla="*/ 6 w 45"/>
                    <a:gd name="T75" fmla="*/ 9 h 36"/>
                    <a:gd name="T76" fmla="*/ 5 w 45"/>
                    <a:gd name="T77" fmla="*/ 7 h 36"/>
                    <a:gd name="T78" fmla="*/ 4 w 45"/>
                    <a:gd name="T79" fmla="*/ 7 h 36"/>
                    <a:gd name="T80" fmla="*/ 3 w 45"/>
                    <a:gd name="T81" fmla="*/ 5 h 36"/>
                    <a:gd name="T82" fmla="*/ 2 w 45"/>
                    <a:gd name="T83" fmla="*/ 4 h 36"/>
                    <a:gd name="T84" fmla="*/ 1 w 45"/>
                    <a:gd name="T85" fmla="*/ 2 h 36"/>
                    <a:gd name="T86" fmla="*/ 0 w 45"/>
                    <a:gd name="T87" fmla="*/ 1 h 36"/>
                    <a:gd name="T88" fmla="*/ 0 w 45"/>
                    <a:gd name="T89" fmla="*/ 0 h 36"/>
                    <a:gd name="T90" fmla="*/ 0 w 45"/>
                    <a:gd name="T91" fmla="*/ 0 h 36"/>
                    <a:gd name="T92" fmla="*/ 0 w 45"/>
                    <a:gd name="T93" fmla="*/ 0 h 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
                    <a:gd name="T142" fmla="*/ 0 h 36"/>
                    <a:gd name="T143" fmla="*/ 45 w 45"/>
                    <a:gd name="T144" fmla="*/ 36 h 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 h="36">
                      <a:moveTo>
                        <a:pt x="0" y="0"/>
                      </a:moveTo>
                      <a:lnTo>
                        <a:pt x="45" y="24"/>
                      </a:lnTo>
                      <a:lnTo>
                        <a:pt x="44" y="24"/>
                      </a:lnTo>
                      <a:lnTo>
                        <a:pt x="44" y="25"/>
                      </a:lnTo>
                      <a:lnTo>
                        <a:pt x="43" y="26"/>
                      </a:lnTo>
                      <a:lnTo>
                        <a:pt x="43" y="27"/>
                      </a:lnTo>
                      <a:lnTo>
                        <a:pt x="42" y="28"/>
                      </a:lnTo>
                      <a:lnTo>
                        <a:pt x="42" y="29"/>
                      </a:lnTo>
                      <a:lnTo>
                        <a:pt x="41" y="31"/>
                      </a:lnTo>
                      <a:lnTo>
                        <a:pt x="40" y="32"/>
                      </a:lnTo>
                      <a:lnTo>
                        <a:pt x="39" y="33"/>
                      </a:lnTo>
                      <a:lnTo>
                        <a:pt x="38" y="34"/>
                      </a:lnTo>
                      <a:lnTo>
                        <a:pt x="36" y="35"/>
                      </a:lnTo>
                      <a:lnTo>
                        <a:pt x="35" y="36"/>
                      </a:lnTo>
                      <a:lnTo>
                        <a:pt x="33" y="36"/>
                      </a:lnTo>
                      <a:lnTo>
                        <a:pt x="32" y="36"/>
                      </a:lnTo>
                      <a:lnTo>
                        <a:pt x="30" y="35"/>
                      </a:lnTo>
                      <a:lnTo>
                        <a:pt x="28" y="34"/>
                      </a:lnTo>
                      <a:lnTo>
                        <a:pt x="27" y="33"/>
                      </a:lnTo>
                      <a:lnTo>
                        <a:pt x="26" y="32"/>
                      </a:lnTo>
                      <a:lnTo>
                        <a:pt x="25" y="31"/>
                      </a:lnTo>
                      <a:lnTo>
                        <a:pt x="24" y="31"/>
                      </a:lnTo>
                      <a:lnTo>
                        <a:pt x="23" y="29"/>
                      </a:lnTo>
                      <a:lnTo>
                        <a:pt x="21" y="28"/>
                      </a:lnTo>
                      <a:lnTo>
                        <a:pt x="20" y="27"/>
                      </a:lnTo>
                      <a:lnTo>
                        <a:pt x="19" y="26"/>
                      </a:lnTo>
                      <a:lnTo>
                        <a:pt x="18" y="24"/>
                      </a:lnTo>
                      <a:lnTo>
                        <a:pt x="17" y="23"/>
                      </a:lnTo>
                      <a:lnTo>
                        <a:pt x="15" y="21"/>
                      </a:lnTo>
                      <a:lnTo>
                        <a:pt x="15" y="20"/>
                      </a:lnTo>
                      <a:lnTo>
                        <a:pt x="13" y="18"/>
                      </a:lnTo>
                      <a:lnTo>
                        <a:pt x="12" y="17"/>
                      </a:lnTo>
                      <a:lnTo>
                        <a:pt x="11" y="16"/>
                      </a:lnTo>
                      <a:lnTo>
                        <a:pt x="10" y="14"/>
                      </a:lnTo>
                      <a:lnTo>
                        <a:pt x="9" y="13"/>
                      </a:lnTo>
                      <a:lnTo>
                        <a:pt x="8" y="11"/>
                      </a:lnTo>
                      <a:lnTo>
                        <a:pt x="7" y="10"/>
                      </a:lnTo>
                      <a:lnTo>
                        <a:pt x="6" y="9"/>
                      </a:lnTo>
                      <a:lnTo>
                        <a:pt x="5" y="7"/>
                      </a:lnTo>
                      <a:lnTo>
                        <a:pt x="4" y="7"/>
                      </a:lnTo>
                      <a:lnTo>
                        <a:pt x="3" y="5"/>
                      </a:lnTo>
                      <a:lnTo>
                        <a:pt x="2" y="4"/>
                      </a:lnTo>
                      <a:lnTo>
                        <a:pt x="1" y="2"/>
                      </a:lnTo>
                      <a:lnTo>
                        <a:pt x="0" y="1"/>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0" name="Freeform 585"/>
                <p:cNvSpPr>
                  <a:spLocks/>
                </p:cNvSpPr>
                <p:nvPr/>
              </p:nvSpPr>
              <p:spPr bwMode="auto">
                <a:xfrm>
                  <a:off x="1990" y="2278"/>
                  <a:ext cx="8" cy="36"/>
                </a:xfrm>
                <a:custGeom>
                  <a:avLst/>
                  <a:gdLst>
                    <a:gd name="T0" fmla="*/ 1 w 8"/>
                    <a:gd name="T1" fmla="*/ 0 h 36"/>
                    <a:gd name="T2" fmla="*/ 8 w 8"/>
                    <a:gd name="T3" fmla="*/ 36 h 36"/>
                    <a:gd name="T4" fmla="*/ 7 w 8"/>
                    <a:gd name="T5" fmla="*/ 36 h 36"/>
                    <a:gd name="T6" fmla="*/ 6 w 8"/>
                    <a:gd name="T7" fmla="*/ 36 h 36"/>
                    <a:gd name="T8" fmla="*/ 5 w 8"/>
                    <a:gd name="T9" fmla="*/ 36 h 36"/>
                    <a:gd name="T10" fmla="*/ 4 w 8"/>
                    <a:gd name="T11" fmla="*/ 36 h 36"/>
                    <a:gd name="T12" fmla="*/ 3 w 8"/>
                    <a:gd name="T13" fmla="*/ 35 h 36"/>
                    <a:gd name="T14" fmla="*/ 1 w 8"/>
                    <a:gd name="T15" fmla="*/ 35 h 36"/>
                    <a:gd name="T16" fmla="*/ 1 w 8"/>
                    <a:gd name="T17" fmla="*/ 33 h 36"/>
                    <a:gd name="T18" fmla="*/ 0 w 8"/>
                    <a:gd name="T19" fmla="*/ 32 h 36"/>
                    <a:gd name="T20" fmla="*/ 0 w 8"/>
                    <a:gd name="T21" fmla="*/ 30 h 36"/>
                    <a:gd name="T22" fmla="*/ 0 w 8"/>
                    <a:gd name="T23" fmla="*/ 28 h 36"/>
                    <a:gd name="T24" fmla="*/ 0 w 8"/>
                    <a:gd name="T25" fmla="*/ 27 h 36"/>
                    <a:gd name="T26" fmla="*/ 0 w 8"/>
                    <a:gd name="T27" fmla="*/ 26 h 36"/>
                    <a:gd name="T28" fmla="*/ 0 w 8"/>
                    <a:gd name="T29" fmla="*/ 25 h 36"/>
                    <a:gd name="T30" fmla="*/ 0 w 8"/>
                    <a:gd name="T31" fmla="*/ 24 h 36"/>
                    <a:gd name="T32" fmla="*/ 0 w 8"/>
                    <a:gd name="T33" fmla="*/ 23 h 36"/>
                    <a:gd name="T34" fmla="*/ 0 w 8"/>
                    <a:gd name="T35" fmla="*/ 22 h 36"/>
                    <a:gd name="T36" fmla="*/ 0 w 8"/>
                    <a:gd name="T37" fmla="*/ 20 h 36"/>
                    <a:gd name="T38" fmla="*/ 0 w 8"/>
                    <a:gd name="T39" fmla="*/ 19 h 36"/>
                    <a:gd name="T40" fmla="*/ 0 w 8"/>
                    <a:gd name="T41" fmla="*/ 17 h 36"/>
                    <a:gd name="T42" fmla="*/ 0 w 8"/>
                    <a:gd name="T43" fmla="*/ 16 h 36"/>
                    <a:gd name="T44" fmla="*/ 0 w 8"/>
                    <a:gd name="T45" fmla="*/ 15 h 36"/>
                    <a:gd name="T46" fmla="*/ 0 w 8"/>
                    <a:gd name="T47" fmla="*/ 13 h 36"/>
                    <a:gd name="T48" fmla="*/ 0 w 8"/>
                    <a:gd name="T49" fmla="*/ 12 h 36"/>
                    <a:gd name="T50" fmla="*/ 0 w 8"/>
                    <a:gd name="T51" fmla="*/ 11 h 36"/>
                    <a:gd name="T52" fmla="*/ 0 w 8"/>
                    <a:gd name="T53" fmla="*/ 9 h 36"/>
                    <a:gd name="T54" fmla="*/ 0 w 8"/>
                    <a:gd name="T55" fmla="*/ 8 h 36"/>
                    <a:gd name="T56" fmla="*/ 0 w 8"/>
                    <a:gd name="T57" fmla="*/ 7 h 36"/>
                    <a:gd name="T58" fmla="*/ 0 w 8"/>
                    <a:gd name="T59" fmla="*/ 6 h 36"/>
                    <a:gd name="T60" fmla="*/ 0 w 8"/>
                    <a:gd name="T61" fmla="*/ 5 h 36"/>
                    <a:gd name="T62" fmla="*/ 1 w 8"/>
                    <a:gd name="T63" fmla="*/ 4 h 36"/>
                    <a:gd name="T64" fmla="*/ 1 w 8"/>
                    <a:gd name="T65" fmla="*/ 2 h 36"/>
                    <a:gd name="T66" fmla="*/ 1 w 8"/>
                    <a:gd name="T67" fmla="*/ 1 h 36"/>
                    <a:gd name="T68" fmla="*/ 1 w 8"/>
                    <a:gd name="T69" fmla="*/ 0 h 36"/>
                    <a:gd name="T70" fmla="*/ 1 w 8"/>
                    <a:gd name="T71" fmla="*/ 0 h 36"/>
                    <a:gd name="T72" fmla="*/ 1 w 8"/>
                    <a:gd name="T73" fmla="*/ 0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
                    <a:gd name="T112" fmla="*/ 0 h 36"/>
                    <a:gd name="T113" fmla="*/ 8 w 8"/>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 h="36">
                      <a:moveTo>
                        <a:pt x="1" y="0"/>
                      </a:moveTo>
                      <a:lnTo>
                        <a:pt x="8" y="36"/>
                      </a:lnTo>
                      <a:lnTo>
                        <a:pt x="7" y="36"/>
                      </a:lnTo>
                      <a:lnTo>
                        <a:pt x="6" y="36"/>
                      </a:lnTo>
                      <a:lnTo>
                        <a:pt x="5" y="36"/>
                      </a:lnTo>
                      <a:lnTo>
                        <a:pt x="4" y="36"/>
                      </a:lnTo>
                      <a:lnTo>
                        <a:pt x="3" y="35"/>
                      </a:lnTo>
                      <a:lnTo>
                        <a:pt x="1" y="35"/>
                      </a:lnTo>
                      <a:lnTo>
                        <a:pt x="1" y="33"/>
                      </a:lnTo>
                      <a:lnTo>
                        <a:pt x="0" y="32"/>
                      </a:lnTo>
                      <a:lnTo>
                        <a:pt x="0" y="30"/>
                      </a:lnTo>
                      <a:lnTo>
                        <a:pt x="0" y="28"/>
                      </a:lnTo>
                      <a:lnTo>
                        <a:pt x="0" y="27"/>
                      </a:lnTo>
                      <a:lnTo>
                        <a:pt x="0" y="26"/>
                      </a:lnTo>
                      <a:lnTo>
                        <a:pt x="0" y="25"/>
                      </a:lnTo>
                      <a:lnTo>
                        <a:pt x="0" y="24"/>
                      </a:lnTo>
                      <a:lnTo>
                        <a:pt x="0" y="23"/>
                      </a:lnTo>
                      <a:lnTo>
                        <a:pt x="0" y="22"/>
                      </a:lnTo>
                      <a:lnTo>
                        <a:pt x="0" y="20"/>
                      </a:lnTo>
                      <a:lnTo>
                        <a:pt x="0" y="19"/>
                      </a:lnTo>
                      <a:lnTo>
                        <a:pt x="0" y="17"/>
                      </a:lnTo>
                      <a:lnTo>
                        <a:pt x="0" y="16"/>
                      </a:lnTo>
                      <a:lnTo>
                        <a:pt x="0" y="15"/>
                      </a:lnTo>
                      <a:lnTo>
                        <a:pt x="0" y="13"/>
                      </a:lnTo>
                      <a:lnTo>
                        <a:pt x="0" y="12"/>
                      </a:lnTo>
                      <a:lnTo>
                        <a:pt x="0" y="11"/>
                      </a:lnTo>
                      <a:lnTo>
                        <a:pt x="0" y="9"/>
                      </a:lnTo>
                      <a:lnTo>
                        <a:pt x="0" y="8"/>
                      </a:lnTo>
                      <a:lnTo>
                        <a:pt x="0" y="7"/>
                      </a:lnTo>
                      <a:lnTo>
                        <a:pt x="0" y="6"/>
                      </a:lnTo>
                      <a:lnTo>
                        <a:pt x="0" y="5"/>
                      </a:lnTo>
                      <a:lnTo>
                        <a:pt x="1" y="4"/>
                      </a:lnTo>
                      <a:lnTo>
                        <a:pt x="1" y="2"/>
                      </a:lnTo>
                      <a:lnTo>
                        <a:pt x="1" y="1"/>
                      </a:lnTo>
                      <a:lnTo>
                        <a:pt x="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1" name="Freeform 586"/>
                <p:cNvSpPr>
                  <a:spLocks/>
                </p:cNvSpPr>
                <p:nvPr/>
              </p:nvSpPr>
              <p:spPr bwMode="auto">
                <a:xfrm>
                  <a:off x="1945" y="2340"/>
                  <a:ext cx="42" cy="52"/>
                </a:xfrm>
                <a:custGeom>
                  <a:avLst/>
                  <a:gdLst>
                    <a:gd name="T0" fmla="*/ 38 w 42"/>
                    <a:gd name="T1" fmla="*/ 0 h 52"/>
                    <a:gd name="T2" fmla="*/ 42 w 42"/>
                    <a:gd name="T3" fmla="*/ 32 h 52"/>
                    <a:gd name="T4" fmla="*/ 42 w 42"/>
                    <a:gd name="T5" fmla="*/ 32 h 52"/>
                    <a:gd name="T6" fmla="*/ 42 w 42"/>
                    <a:gd name="T7" fmla="*/ 33 h 52"/>
                    <a:gd name="T8" fmla="*/ 41 w 42"/>
                    <a:gd name="T9" fmla="*/ 33 h 52"/>
                    <a:gd name="T10" fmla="*/ 40 w 42"/>
                    <a:gd name="T11" fmla="*/ 35 h 52"/>
                    <a:gd name="T12" fmla="*/ 38 w 42"/>
                    <a:gd name="T13" fmla="*/ 35 h 52"/>
                    <a:gd name="T14" fmla="*/ 38 w 42"/>
                    <a:gd name="T15" fmla="*/ 36 h 52"/>
                    <a:gd name="T16" fmla="*/ 37 w 42"/>
                    <a:gd name="T17" fmla="*/ 37 h 52"/>
                    <a:gd name="T18" fmla="*/ 36 w 42"/>
                    <a:gd name="T19" fmla="*/ 38 h 52"/>
                    <a:gd name="T20" fmla="*/ 35 w 42"/>
                    <a:gd name="T21" fmla="*/ 39 h 52"/>
                    <a:gd name="T22" fmla="*/ 33 w 42"/>
                    <a:gd name="T23" fmla="*/ 40 h 52"/>
                    <a:gd name="T24" fmla="*/ 32 w 42"/>
                    <a:gd name="T25" fmla="*/ 41 h 52"/>
                    <a:gd name="T26" fmla="*/ 31 w 42"/>
                    <a:gd name="T27" fmla="*/ 42 h 52"/>
                    <a:gd name="T28" fmla="*/ 30 w 42"/>
                    <a:gd name="T29" fmla="*/ 43 h 52"/>
                    <a:gd name="T30" fmla="*/ 28 w 42"/>
                    <a:gd name="T31" fmla="*/ 44 h 52"/>
                    <a:gd name="T32" fmla="*/ 26 w 42"/>
                    <a:gd name="T33" fmla="*/ 45 h 52"/>
                    <a:gd name="T34" fmla="*/ 25 w 42"/>
                    <a:gd name="T35" fmla="*/ 46 h 52"/>
                    <a:gd name="T36" fmla="*/ 23 w 42"/>
                    <a:gd name="T37" fmla="*/ 46 h 52"/>
                    <a:gd name="T38" fmla="*/ 21 w 42"/>
                    <a:gd name="T39" fmla="*/ 47 h 52"/>
                    <a:gd name="T40" fmla="*/ 19 w 42"/>
                    <a:gd name="T41" fmla="*/ 48 h 52"/>
                    <a:gd name="T42" fmla="*/ 18 w 42"/>
                    <a:gd name="T43" fmla="*/ 49 h 52"/>
                    <a:gd name="T44" fmla="*/ 16 w 42"/>
                    <a:gd name="T45" fmla="*/ 49 h 52"/>
                    <a:gd name="T46" fmla="*/ 15 w 42"/>
                    <a:gd name="T47" fmla="*/ 50 h 52"/>
                    <a:gd name="T48" fmla="*/ 14 w 42"/>
                    <a:gd name="T49" fmla="*/ 50 h 52"/>
                    <a:gd name="T50" fmla="*/ 13 w 42"/>
                    <a:gd name="T51" fmla="*/ 50 h 52"/>
                    <a:gd name="T52" fmla="*/ 12 w 42"/>
                    <a:gd name="T53" fmla="*/ 50 h 52"/>
                    <a:gd name="T54" fmla="*/ 11 w 42"/>
                    <a:gd name="T55" fmla="*/ 50 h 52"/>
                    <a:gd name="T56" fmla="*/ 10 w 42"/>
                    <a:gd name="T57" fmla="*/ 51 h 52"/>
                    <a:gd name="T58" fmla="*/ 9 w 42"/>
                    <a:gd name="T59" fmla="*/ 51 h 52"/>
                    <a:gd name="T60" fmla="*/ 8 w 42"/>
                    <a:gd name="T61" fmla="*/ 51 h 52"/>
                    <a:gd name="T62" fmla="*/ 7 w 42"/>
                    <a:gd name="T63" fmla="*/ 51 h 52"/>
                    <a:gd name="T64" fmla="*/ 6 w 42"/>
                    <a:gd name="T65" fmla="*/ 52 h 52"/>
                    <a:gd name="T66" fmla="*/ 4 w 42"/>
                    <a:gd name="T67" fmla="*/ 52 h 52"/>
                    <a:gd name="T68" fmla="*/ 3 w 42"/>
                    <a:gd name="T69" fmla="*/ 52 h 52"/>
                    <a:gd name="T70" fmla="*/ 2 w 42"/>
                    <a:gd name="T71" fmla="*/ 52 h 52"/>
                    <a:gd name="T72" fmla="*/ 1 w 42"/>
                    <a:gd name="T73" fmla="*/ 52 h 52"/>
                    <a:gd name="T74" fmla="*/ 0 w 42"/>
                    <a:gd name="T75" fmla="*/ 52 h 52"/>
                    <a:gd name="T76" fmla="*/ 38 w 42"/>
                    <a:gd name="T77" fmla="*/ 0 h 52"/>
                    <a:gd name="T78" fmla="*/ 38 w 42"/>
                    <a:gd name="T79" fmla="*/ 0 h 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
                    <a:gd name="T121" fmla="*/ 0 h 52"/>
                    <a:gd name="T122" fmla="*/ 42 w 42"/>
                    <a:gd name="T123" fmla="*/ 52 h 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 h="52">
                      <a:moveTo>
                        <a:pt x="38" y="0"/>
                      </a:moveTo>
                      <a:lnTo>
                        <a:pt x="42" y="32"/>
                      </a:lnTo>
                      <a:lnTo>
                        <a:pt x="42" y="33"/>
                      </a:lnTo>
                      <a:lnTo>
                        <a:pt x="41" y="33"/>
                      </a:lnTo>
                      <a:lnTo>
                        <a:pt x="40" y="35"/>
                      </a:lnTo>
                      <a:lnTo>
                        <a:pt x="38" y="35"/>
                      </a:lnTo>
                      <a:lnTo>
                        <a:pt x="38" y="36"/>
                      </a:lnTo>
                      <a:lnTo>
                        <a:pt x="37" y="37"/>
                      </a:lnTo>
                      <a:lnTo>
                        <a:pt x="36" y="38"/>
                      </a:lnTo>
                      <a:lnTo>
                        <a:pt x="35" y="39"/>
                      </a:lnTo>
                      <a:lnTo>
                        <a:pt x="33" y="40"/>
                      </a:lnTo>
                      <a:lnTo>
                        <a:pt x="32" y="41"/>
                      </a:lnTo>
                      <a:lnTo>
                        <a:pt x="31" y="42"/>
                      </a:lnTo>
                      <a:lnTo>
                        <a:pt x="30" y="43"/>
                      </a:lnTo>
                      <a:lnTo>
                        <a:pt x="28" y="44"/>
                      </a:lnTo>
                      <a:lnTo>
                        <a:pt x="26" y="45"/>
                      </a:lnTo>
                      <a:lnTo>
                        <a:pt x="25" y="46"/>
                      </a:lnTo>
                      <a:lnTo>
                        <a:pt x="23" y="46"/>
                      </a:lnTo>
                      <a:lnTo>
                        <a:pt x="21" y="47"/>
                      </a:lnTo>
                      <a:lnTo>
                        <a:pt x="19" y="48"/>
                      </a:lnTo>
                      <a:lnTo>
                        <a:pt x="18" y="49"/>
                      </a:lnTo>
                      <a:lnTo>
                        <a:pt x="16" y="49"/>
                      </a:lnTo>
                      <a:lnTo>
                        <a:pt x="15" y="50"/>
                      </a:lnTo>
                      <a:lnTo>
                        <a:pt x="14" y="50"/>
                      </a:lnTo>
                      <a:lnTo>
                        <a:pt x="13" y="50"/>
                      </a:lnTo>
                      <a:lnTo>
                        <a:pt x="12" y="50"/>
                      </a:lnTo>
                      <a:lnTo>
                        <a:pt x="11" y="50"/>
                      </a:lnTo>
                      <a:lnTo>
                        <a:pt x="10" y="51"/>
                      </a:lnTo>
                      <a:lnTo>
                        <a:pt x="9" y="51"/>
                      </a:lnTo>
                      <a:lnTo>
                        <a:pt x="8" y="51"/>
                      </a:lnTo>
                      <a:lnTo>
                        <a:pt x="7" y="51"/>
                      </a:lnTo>
                      <a:lnTo>
                        <a:pt x="6" y="52"/>
                      </a:lnTo>
                      <a:lnTo>
                        <a:pt x="4" y="52"/>
                      </a:lnTo>
                      <a:lnTo>
                        <a:pt x="3" y="52"/>
                      </a:lnTo>
                      <a:lnTo>
                        <a:pt x="2" y="52"/>
                      </a:lnTo>
                      <a:lnTo>
                        <a:pt x="1" y="52"/>
                      </a:lnTo>
                      <a:lnTo>
                        <a:pt x="0" y="52"/>
                      </a:lnTo>
                      <a:lnTo>
                        <a:pt x="3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2" name="Freeform 587"/>
                <p:cNvSpPr>
                  <a:spLocks/>
                </p:cNvSpPr>
                <p:nvPr/>
              </p:nvSpPr>
              <p:spPr bwMode="auto">
                <a:xfrm>
                  <a:off x="1824" y="2358"/>
                  <a:ext cx="32" cy="15"/>
                </a:xfrm>
                <a:custGeom>
                  <a:avLst/>
                  <a:gdLst>
                    <a:gd name="T0" fmla="*/ 0 w 32"/>
                    <a:gd name="T1" fmla="*/ 15 h 15"/>
                    <a:gd name="T2" fmla="*/ 1 w 32"/>
                    <a:gd name="T3" fmla="*/ 15 h 15"/>
                    <a:gd name="T4" fmla="*/ 2 w 32"/>
                    <a:gd name="T5" fmla="*/ 15 h 15"/>
                    <a:gd name="T6" fmla="*/ 3 w 32"/>
                    <a:gd name="T7" fmla="*/ 15 h 15"/>
                    <a:gd name="T8" fmla="*/ 4 w 32"/>
                    <a:gd name="T9" fmla="*/ 15 h 15"/>
                    <a:gd name="T10" fmla="*/ 6 w 32"/>
                    <a:gd name="T11" fmla="*/ 15 h 15"/>
                    <a:gd name="T12" fmla="*/ 6 w 32"/>
                    <a:gd name="T13" fmla="*/ 15 h 15"/>
                    <a:gd name="T14" fmla="*/ 8 w 32"/>
                    <a:gd name="T15" fmla="*/ 15 h 15"/>
                    <a:gd name="T16" fmla="*/ 9 w 32"/>
                    <a:gd name="T17" fmla="*/ 15 h 15"/>
                    <a:gd name="T18" fmla="*/ 10 w 32"/>
                    <a:gd name="T19" fmla="*/ 15 h 15"/>
                    <a:gd name="T20" fmla="*/ 11 w 32"/>
                    <a:gd name="T21" fmla="*/ 15 h 15"/>
                    <a:gd name="T22" fmla="*/ 12 w 32"/>
                    <a:gd name="T23" fmla="*/ 15 h 15"/>
                    <a:gd name="T24" fmla="*/ 13 w 32"/>
                    <a:gd name="T25" fmla="*/ 15 h 15"/>
                    <a:gd name="T26" fmla="*/ 14 w 32"/>
                    <a:gd name="T27" fmla="*/ 15 h 15"/>
                    <a:gd name="T28" fmla="*/ 15 w 32"/>
                    <a:gd name="T29" fmla="*/ 15 h 15"/>
                    <a:gd name="T30" fmla="*/ 17 w 32"/>
                    <a:gd name="T31" fmla="*/ 15 h 15"/>
                    <a:gd name="T32" fmla="*/ 18 w 32"/>
                    <a:gd name="T33" fmla="*/ 15 h 15"/>
                    <a:gd name="T34" fmla="*/ 19 w 32"/>
                    <a:gd name="T35" fmla="*/ 15 h 15"/>
                    <a:gd name="T36" fmla="*/ 20 w 32"/>
                    <a:gd name="T37" fmla="*/ 15 h 15"/>
                    <a:gd name="T38" fmla="*/ 22 w 32"/>
                    <a:gd name="T39" fmla="*/ 14 h 15"/>
                    <a:gd name="T40" fmla="*/ 23 w 32"/>
                    <a:gd name="T41" fmla="*/ 14 h 15"/>
                    <a:gd name="T42" fmla="*/ 24 w 32"/>
                    <a:gd name="T43" fmla="*/ 14 h 15"/>
                    <a:gd name="T44" fmla="*/ 26 w 32"/>
                    <a:gd name="T45" fmla="*/ 13 h 15"/>
                    <a:gd name="T46" fmla="*/ 27 w 32"/>
                    <a:gd name="T47" fmla="*/ 13 h 15"/>
                    <a:gd name="T48" fmla="*/ 28 w 32"/>
                    <a:gd name="T49" fmla="*/ 12 h 15"/>
                    <a:gd name="T50" fmla="*/ 30 w 32"/>
                    <a:gd name="T51" fmla="*/ 12 h 15"/>
                    <a:gd name="T52" fmla="*/ 30 w 32"/>
                    <a:gd name="T53" fmla="*/ 12 h 15"/>
                    <a:gd name="T54" fmla="*/ 31 w 32"/>
                    <a:gd name="T55" fmla="*/ 12 h 15"/>
                    <a:gd name="T56" fmla="*/ 32 w 32"/>
                    <a:gd name="T57" fmla="*/ 11 h 15"/>
                    <a:gd name="T58" fmla="*/ 32 w 32"/>
                    <a:gd name="T59" fmla="*/ 10 h 15"/>
                    <a:gd name="T60" fmla="*/ 32 w 32"/>
                    <a:gd name="T61" fmla="*/ 9 h 15"/>
                    <a:gd name="T62" fmla="*/ 32 w 32"/>
                    <a:gd name="T63" fmla="*/ 8 h 15"/>
                    <a:gd name="T64" fmla="*/ 31 w 32"/>
                    <a:gd name="T65" fmla="*/ 7 h 15"/>
                    <a:gd name="T66" fmla="*/ 30 w 32"/>
                    <a:gd name="T67" fmla="*/ 6 h 15"/>
                    <a:gd name="T68" fmla="*/ 29 w 32"/>
                    <a:gd name="T69" fmla="*/ 6 h 15"/>
                    <a:gd name="T70" fmla="*/ 28 w 32"/>
                    <a:gd name="T71" fmla="*/ 6 h 15"/>
                    <a:gd name="T72" fmla="*/ 27 w 32"/>
                    <a:gd name="T73" fmla="*/ 5 h 15"/>
                    <a:gd name="T74" fmla="*/ 26 w 32"/>
                    <a:gd name="T75" fmla="*/ 4 h 15"/>
                    <a:gd name="T76" fmla="*/ 25 w 32"/>
                    <a:gd name="T77" fmla="*/ 4 h 15"/>
                    <a:gd name="T78" fmla="*/ 24 w 32"/>
                    <a:gd name="T79" fmla="*/ 4 h 15"/>
                    <a:gd name="T80" fmla="*/ 23 w 32"/>
                    <a:gd name="T81" fmla="*/ 3 h 15"/>
                    <a:gd name="T82" fmla="*/ 21 w 32"/>
                    <a:gd name="T83" fmla="*/ 3 h 15"/>
                    <a:gd name="T84" fmla="*/ 20 w 32"/>
                    <a:gd name="T85" fmla="*/ 2 h 15"/>
                    <a:gd name="T86" fmla="*/ 19 w 32"/>
                    <a:gd name="T87" fmla="*/ 2 h 15"/>
                    <a:gd name="T88" fmla="*/ 18 w 32"/>
                    <a:gd name="T89" fmla="*/ 1 h 15"/>
                    <a:gd name="T90" fmla="*/ 17 w 32"/>
                    <a:gd name="T91" fmla="*/ 1 h 15"/>
                    <a:gd name="T92" fmla="*/ 16 w 32"/>
                    <a:gd name="T93" fmla="*/ 1 h 15"/>
                    <a:gd name="T94" fmla="*/ 16 w 32"/>
                    <a:gd name="T95" fmla="*/ 1 h 15"/>
                    <a:gd name="T96" fmla="*/ 15 w 32"/>
                    <a:gd name="T97" fmla="*/ 0 h 15"/>
                    <a:gd name="T98" fmla="*/ 14 w 32"/>
                    <a:gd name="T99" fmla="*/ 0 h 15"/>
                    <a:gd name="T100" fmla="*/ 13 w 32"/>
                    <a:gd name="T101" fmla="*/ 0 h 15"/>
                    <a:gd name="T102" fmla="*/ 13 w 32"/>
                    <a:gd name="T103" fmla="*/ 0 h 15"/>
                    <a:gd name="T104" fmla="*/ 0 w 32"/>
                    <a:gd name="T105" fmla="*/ 15 h 15"/>
                    <a:gd name="T106" fmla="*/ 0 w 32"/>
                    <a:gd name="T107" fmla="*/ 15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15"/>
                    <a:gd name="T164" fmla="*/ 32 w 32"/>
                    <a:gd name="T165" fmla="*/ 15 h 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15">
                      <a:moveTo>
                        <a:pt x="0" y="15"/>
                      </a:moveTo>
                      <a:lnTo>
                        <a:pt x="1" y="15"/>
                      </a:lnTo>
                      <a:lnTo>
                        <a:pt x="2" y="15"/>
                      </a:lnTo>
                      <a:lnTo>
                        <a:pt x="3" y="15"/>
                      </a:lnTo>
                      <a:lnTo>
                        <a:pt x="4" y="15"/>
                      </a:lnTo>
                      <a:lnTo>
                        <a:pt x="6" y="15"/>
                      </a:lnTo>
                      <a:lnTo>
                        <a:pt x="8" y="15"/>
                      </a:lnTo>
                      <a:lnTo>
                        <a:pt x="9" y="15"/>
                      </a:lnTo>
                      <a:lnTo>
                        <a:pt x="10" y="15"/>
                      </a:lnTo>
                      <a:lnTo>
                        <a:pt x="11" y="15"/>
                      </a:lnTo>
                      <a:lnTo>
                        <a:pt x="12" y="15"/>
                      </a:lnTo>
                      <a:lnTo>
                        <a:pt x="13" y="15"/>
                      </a:lnTo>
                      <a:lnTo>
                        <a:pt x="14" y="15"/>
                      </a:lnTo>
                      <a:lnTo>
                        <a:pt x="15" y="15"/>
                      </a:lnTo>
                      <a:lnTo>
                        <a:pt x="17" y="15"/>
                      </a:lnTo>
                      <a:lnTo>
                        <a:pt x="18" y="15"/>
                      </a:lnTo>
                      <a:lnTo>
                        <a:pt x="19" y="15"/>
                      </a:lnTo>
                      <a:lnTo>
                        <a:pt x="20" y="15"/>
                      </a:lnTo>
                      <a:lnTo>
                        <a:pt x="22" y="14"/>
                      </a:lnTo>
                      <a:lnTo>
                        <a:pt x="23" y="14"/>
                      </a:lnTo>
                      <a:lnTo>
                        <a:pt x="24" y="14"/>
                      </a:lnTo>
                      <a:lnTo>
                        <a:pt x="26" y="13"/>
                      </a:lnTo>
                      <a:lnTo>
                        <a:pt x="27" y="13"/>
                      </a:lnTo>
                      <a:lnTo>
                        <a:pt x="28" y="12"/>
                      </a:lnTo>
                      <a:lnTo>
                        <a:pt x="30" y="12"/>
                      </a:lnTo>
                      <a:lnTo>
                        <a:pt x="31" y="12"/>
                      </a:lnTo>
                      <a:lnTo>
                        <a:pt x="32" y="11"/>
                      </a:lnTo>
                      <a:lnTo>
                        <a:pt x="32" y="10"/>
                      </a:lnTo>
                      <a:lnTo>
                        <a:pt x="32" y="9"/>
                      </a:lnTo>
                      <a:lnTo>
                        <a:pt x="32" y="8"/>
                      </a:lnTo>
                      <a:lnTo>
                        <a:pt x="31" y="7"/>
                      </a:lnTo>
                      <a:lnTo>
                        <a:pt x="30" y="6"/>
                      </a:lnTo>
                      <a:lnTo>
                        <a:pt x="29" y="6"/>
                      </a:lnTo>
                      <a:lnTo>
                        <a:pt x="28" y="6"/>
                      </a:lnTo>
                      <a:lnTo>
                        <a:pt x="27" y="5"/>
                      </a:lnTo>
                      <a:lnTo>
                        <a:pt x="26" y="4"/>
                      </a:lnTo>
                      <a:lnTo>
                        <a:pt x="25" y="4"/>
                      </a:lnTo>
                      <a:lnTo>
                        <a:pt x="24" y="4"/>
                      </a:lnTo>
                      <a:lnTo>
                        <a:pt x="23" y="3"/>
                      </a:lnTo>
                      <a:lnTo>
                        <a:pt x="21" y="3"/>
                      </a:lnTo>
                      <a:lnTo>
                        <a:pt x="20" y="2"/>
                      </a:lnTo>
                      <a:lnTo>
                        <a:pt x="19" y="2"/>
                      </a:lnTo>
                      <a:lnTo>
                        <a:pt x="18" y="1"/>
                      </a:lnTo>
                      <a:lnTo>
                        <a:pt x="17" y="1"/>
                      </a:lnTo>
                      <a:lnTo>
                        <a:pt x="16" y="1"/>
                      </a:lnTo>
                      <a:lnTo>
                        <a:pt x="15" y="0"/>
                      </a:lnTo>
                      <a:lnTo>
                        <a:pt x="14" y="0"/>
                      </a:lnTo>
                      <a:lnTo>
                        <a:pt x="13" y="0"/>
                      </a:lnTo>
                      <a:lnTo>
                        <a:pt x="0" y="1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3" name="Freeform 588"/>
                <p:cNvSpPr>
                  <a:spLocks/>
                </p:cNvSpPr>
                <p:nvPr/>
              </p:nvSpPr>
              <p:spPr bwMode="auto">
                <a:xfrm>
                  <a:off x="2036" y="2260"/>
                  <a:ext cx="22" cy="10"/>
                </a:xfrm>
                <a:custGeom>
                  <a:avLst/>
                  <a:gdLst>
                    <a:gd name="T0" fmla="*/ 11 w 22"/>
                    <a:gd name="T1" fmla="*/ 10 h 10"/>
                    <a:gd name="T2" fmla="*/ 12 w 22"/>
                    <a:gd name="T3" fmla="*/ 9 h 10"/>
                    <a:gd name="T4" fmla="*/ 13 w 22"/>
                    <a:gd name="T5" fmla="*/ 9 h 10"/>
                    <a:gd name="T6" fmla="*/ 14 w 22"/>
                    <a:gd name="T7" fmla="*/ 9 h 10"/>
                    <a:gd name="T8" fmla="*/ 15 w 22"/>
                    <a:gd name="T9" fmla="*/ 9 h 10"/>
                    <a:gd name="T10" fmla="*/ 16 w 22"/>
                    <a:gd name="T11" fmla="*/ 9 h 10"/>
                    <a:gd name="T12" fmla="*/ 17 w 22"/>
                    <a:gd name="T13" fmla="*/ 9 h 10"/>
                    <a:gd name="T14" fmla="*/ 18 w 22"/>
                    <a:gd name="T15" fmla="*/ 9 h 10"/>
                    <a:gd name="T16" fmla="*/ 19 w 22"/>
                    <a:gd name="T17" fmla="*/ 8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2 h 10"/>
                    <a:gd name="T30" fmla="*/ 20 w 22"/>
                    <a:gd name="T31" fmla="*/ 2 h 10"/>
                    <a:gd name="T32" fmla="*/ 19 w 22"/>
                    <a:gd name="T33" fmla="*/ 1 h 10"/>
                    <a:gd name="T34" fmla="*/ 18 w 22"/>
                    <a:gd name="T35" fmla="*/ 0 h 10"/>
                    <a:gd name="T36" fmla="*/ 17 w 22"/>
                    <a:gd name="T37" fmla="*/ 0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5 w 22"/>
                    <a:gd name="T59" fmla="*/ 0 h 10"/>
                    <a:gd name="T60" fmla="*/ 3 w 22"/>
                    <a:gd name="T61" fmla="*/ 1 h 10"/>
                    <a:gd name="T62" fmla="*/ 2 w 22"/>
                    <a:gd name="T63" fmla="*/ 2 h 10"/>
                    <a:gd name="T64" fmla="*/ 1 w 22"/>
                    <a:gd name="T65" fmla="*/ 2 h 10"/>
                    <a:gd name="T66" fmla="*/ 0 w 22"/>
                    <a:gd name="T67" fmla="*/ 4 h 10"/>
                    <a:gd name="T68" fmla="*/ 0 w 22"/>
                    <a:gd name="T69" fmla="*/ 5 h 10"/>
                    <a:gd name="T70" fmla="*/ 0 w 22"/>
                    <a:gd name="T71" fmla="*/ 6 h 10"/>
                    <a:gd name="T72" fmla="*/ 1 w 22"/>
                    <a:gd name="T73" fmla="*/ 7 h 10"/>
                    <a:gd name="T74" fmla="*/ 2 w 22"/>
                    <a:gd name="T75" fmla="*/ 7 h 10"/>
                    <a:gd name="T76" fmla="*/ 3 w 22"/>
                    <a:gd name="T77" fmla="*/ 8 h 10"/>
                    <a:gd name="T78" fmla="*/ 5 w 22"/>
                    <a:gd name="T79" fmla="*/ 9 h 10"/>
                    <a:gd name="T80" fmla="*/ 6 w 22"/>
                    <a:gd name="T81" fmla="*/ 9 h 10"/>
                    <a:gd name="T82" fmla="*/ 7 w 22"/>
                    <a:gd name="T83" fmla="*/ 9 h 10"/>
                    <a:gd name="T84" fmla="*/ 9 w 22"/>
                    <a:gd name="T85" fmla="*/ 9 h 10"/>
                    <a:gd name="T86" fmla="*/ 10 w 22"/>
                    <a:gd name="T87" fmla="*/ 9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9"/>
                      </a:lnTo>
                      <a:lnTo>
                        <a:pt x="13" y="9"/>
                      </a:lnTo>
                      <a:lnTo>
                        <a:pt x="14" y="9"/>
                      </a:lnTo>
                      <a:lnTo>
                        <a:pt x="15" y="9"/>
                      </a:lnTo>
                      <a:lnTo>
                        <a:pt x="16" y="9"/>
                      </a:lnTo>
                      <a:lnTo>
                        <a:pt x="17" y="9"/>
                      </a:lnTo>
                      <a:lnTo>
                        <a:pt x="18" y="9"/>
                      </a:lnTo>
                      <a:lnTo>
                        <a:pt x="19" y="8"/>
                      </a:lnTo>
                      <a:lnTo>
                        <a:pt x="20" y="7"/>
                      </a:lnTo>
                      <a:lnTo>
                        <a:pt x="21" y="7"/>
                      </a:lnTo>
                      <a:lnTo>
                        <a:pt x="22" y="6"/>
                      </a:lnTo>
                      <a:lnTo>
                        <a:pt x="22" y="5"/>
                      </a:lnTo>
                      <a:lnTo>
                        <a:pt x="22" y="4"/>
                      </a:lnTo>
                      <a:lnTo>
                        <a:pt x="21" y="2"/>
                      </a:lnTo>
                      <a:lnTo>
                        <a:pt x="20" y="2"/>
                      </a:lnTo>
                      <a:lnTo>
                        <a:pt x="19" y="1"/>
                      </a:lnTo>
                      <a:lnTo>
                        <a:pt x="18" y="0"/>
                      </a:lnTo>
                      <a:lnTo>
                        <a:pt x="17" y="0"/>
                      </a:lnTo>
                      <a:lnTo>
                        <a:pt x="16" y="0"/>
                      </a:lnTo>
                      <a:lnTo>
                        <a:pt x="15" y="0"/>
                      </a:lnTo>
                      <a:lnTo>
                        <a:pt x="14" y="0"/>
                      </a:lnTo>
                      <a:lnTo>
                        <a:pt x="13" y="0"/>
                      </a:lnTo>
                      <a:lnTo>
                        <a:pt x="12" y="0"/>
                      </a:lnTo>
                      <a:lnTo>
                        <a:pt x="11" y="0"/>
                      </a:lnTo>
                      <a:lnTo>
                        <a:pt x="10" y="0"/>
                      </a:lnTo>
                      <a:lnTo>
                        <a:pt x="9" y="0"/>
                      </a:lnTo>
                      <a:lnTo>
                        <a:pt x="7" y="0"/>
                      </a:lnTo>
                      <a:lnTo>
                        <a:pt x="6" y="0"/>
                      </a:lnTo>
                      <a:lnTo>
                        <a:pt x="5" y="0"/>
                      </a:lnTo>
                      <a:lnTo>
                        <a:pt x="3" y="1"/>
                      </a:lnTo>
                      <a:lnTo>
                        <a:pt x="2" y="2"/>
                      </a:lnTo>
                      <a:lnTo>
                        <a:pt x="1" y="2"/>
                      </a:lnTo>
                      <a:lnTo>
                        <a:pt x="0" y="4"/>
                      </a:lnTo>
                      <a:lnTo>
                        <a:pt x="0" y="5"/>
                      </a:lnTo>
                      <a:lnTo>
                        <a:pt x="0" y="6"/>
                      </a:lnTo>
                      <a:lnTo>
                        <a:pt x="1" y="7"/>
                      </a:lnTo>
                      <a:lnTo>
                        <a:pt x="2" y="7"/>
                      </a:lnTo>
                      <a:lnTo>
                        <a:pt x="3" y="8"/>
                      </a:lnTo>
                      <a:lnTo>
                        <a:pt x="5" y="9"/>
                      </a:lnTo>
                      <a:lnTo>
                        <a:pt x="6" y="9"/>
                      </a:lnTo>
                      <a:lnTo>
                        <a:pt x="7" y="9"/>
                      </a:lnTo>
                      <a:lnTo>
                        <a:pt x="9" y="9"/>
                      </a:lnTo>
                      <a:lnTo>
                        <a:pt x="10" y="9"/>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4" name="Freeform 589"/>
                <p:cNvSpPr>
                  <a:spLocks/>
                </p:cNvSpPr>
                <p:nvPr/>
              </p:nvSpPr>
              <p:spPr bwMode="auto">
                <a:xfrm>
                  <a:off x="2074" y="2246"/>
                  <a:ext cx="23" cy="10"/>
                </a:xfrm>
                <a:custGeom>
                  <a:avLst/>
                  <a:gdLst>
                    <a:gd name="T0" fmla="*/ 11 w 23"/>
                    <a:gd name="T1" fmla="*/ 10 h 10"/>
                    <a:gd name="T2" fmla="*/ 12 w 23"/>
                    <a:gd name="T3" fmla="*/ 10 h 10"/>
                    <a:gd name="T4" fmla="*/ 13 w 23"/>
                    <a:gd name="T5" fmla="*/ 10 h 10"/>
                    <a:gd name="T6" fmla="*/ 14 w 23"/>
                    <a:gd name="T7" fmla="*/ 10 h 10"/>
                    <a:gd name="T8" fmla="*/ 15 w 23"/>
                    <a:gd name="T9" fmla="*/ 10 h 10"/>
                    <a:gd name="T10" fmla="*/ 16 w 23"/>
                    <a:gd name="T11" fmla="*/ 10 h 10"/>
                    <a:gd name="T12" fmla="*/ 17 w 23"/>
                    <a:gd name="T13" fmla="*/ 9 h 10"/>
                    <a:gd name="T14" fmla="*/ 18 w 23"/>
                    <a:gd name="T15" fmla="*/ 9 h 10"/>
                    <a:gd name="T16" fmla="*/ 19 w 23"/>
                    <a:gd name="T17" fmla="*/ 9 h 10"/>
                    <a:gd name="T18" fmla="*/ 20 w 23"/>
                    <a:gd name="T19" fmla="*/ 8 h 10"/>
                    <a:gd name="T20" fmla="*/ 21 w 23"/>
                    <a:gd name="T21" fmla="*/ 8 h 10"/>
                    <a:gd name="T22" fmla="*/ 22 w 23"/>
                    <a:gd name="T23" fmla="*/ 6 h 10"/>
                    <a:gd name="T24" fmla="*/ 23 w 23"/>
                    <a:gd name="T25" fmla="*/ 5 h 10"/>
                    <a:gd name="T26" fmla="*/ 22 w 23"/>
                    <a:gd name="T27" fmla="*/ 3 h 10"/>
                    <a:gd name="T28" fmla="*/ 21 w 23"/>
                    <a:gd name="T29" fmla="*/ 2 h 10"/>
                    <a:gd name="T30" fmla="*/ 20 w 23"/>
                    <a:gd name="T31" fmla="*/ 1 h 10"/>
                    <a:gd name="T32" fmla="*/ 19 w 23"/>
                    <a:gd name="T33" fmla="*/ 1 h 10"/>
                    <a:gd name="T34" fmla="*/ 18 w 23"/>
                    <a:gd name="T35" fmla="*/ 0 h 10"/>
                    <a:gd name="T36" fmla="*/ 17 w 23"/>
                    <a:gd name="T37" fmla="*/ 0 h 10"/>
                    <a:gd name="T38" fmla="*/ 16 w 23"/>
                    <a:gd name="T39" fmla="*/ 0 h 10"/>
                    <a:gd name="T40" fmla="*/ 15 w 23"/>
                    <a:gd name="T41" fmla="*/ 0 h 10"/>
                    <a:gd name="T42" fmla="*/ 15 w 23"/>
                    <a:gd name="T43" fmla="*/ 6 h 10"/>
                    <a:gd name="T44" fmla="*/ 0 w 23"/>
                    <a:gd name="T45" fmla="*/ 6 h 10"/>
                    <a:gd name="T46" fmla="*/ 1 w 23"/>
                    <a:gd name="T47" fmla="*/ 6 h 10"/>
                    <a:gd name="T48" fmla="*/ 1 w 23"/>
                    <a:gd name="T49" fmla="*/ 8 h 10"/>
                    <a:gd name="T50" fmla="*/ 2 w 23"/>
                    <a:gd name="T51" fmla="*/ 8 h 10"/>
                    <a:gd name="T52" fmla="*/ 4 w 23"/>
                    <a:gd name="T53" fmla="*/ 9 h 10"/>
                    <a:gd name="T54" fmla="*/ 5 w 23"/>
                    <a:gd name="T55" fmla="*/ 9 h 10"/>
                    <a:gd name="T56" fmla="*/ 5 w 23"/>
                    <a:gd name="T57" fmla="*/ 9 h 10"/>
                    <a:gd name="T58" fmla="*/ 6 w 23"/>
                    <a:gd name="T59" fmla="*/ 10 h 10"/>
                    <a:gd name="T60" fmla="*/ 7 w 23"/>
                    <a:gd name="T61" fmla="*/ 10 h 10"/>
                    <a:gd name="T62" fmla="*/ 8 w 23"/>
                    <a:gd name="T63" fmla="*/ 10 h 10"/>
                    <a:gd name="T64" fmla="*/ 9 w 23"/>
                    <a:gd name="T65" fmla="*/ 10 h 10"/>
                    <a:gd name="T66" fmla="*/ 10 w 23"/>
                    <a:gd name="T67" fmla="*/ 10 h 10"/>
                    <a:gd name="T68" fmla="*/ 11 w 23"/>
                    <a:gd name="T69" fmla="*/ 10 h 10"/>
                    <a:gd name="T70" fmla="*/ 11 w 23"/>
                    <a:gd name="T71" fmla="*/ 10 h 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10"/>
                    <a:gd name="T110" fmla="*/ 23 w 23"/>
                    <a:gd name="T111" fmla="*/ 10 h 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10">
                      <a:moveTo>
                        <a:pt x="11" y="10"/>
                      </a:moveTo>
                      <a:lnTo>
                        <a:pt x="12" y="10"/>
                      </a:lnTo>
                      <a:lnTo>
                        <a:pt x="13" y="10"/>
                      </a:lnTo>
                      <a:lnTo>
                        <a:pt x="14" y="10"/>
                      </a:lnTo>
                      <a:lnTo>
                        <a:pt x="15" y="10"/>
                      </a:lnTo>
                      <a:lnTo>
                        <a:pt x="16" y="10"/>
                      </a:lnTo>
                      <a:lnTo>
                        <a:pt x="17" y="9"/>
                      </a:lnTo>
                      <a:lnTo>
                        <a:pt x="18" y="9"/>
                      </a:lnTo>
                      <a:lnTo>
                        <a:pt x="19" y="9"/>
                      </a:lnTo>
                      <a:lnTo>
                        <a:pt x="20" y="8"/>
                      </a:lnTo>
                      <a:lnTo>
                        <a:pt x="21" y="8"/>
                      </a:lnTo>
                      <a:lnTo>
                        <a:pt x="22" y="6"/>
                      </a:lnTo>
                      <a:lnTo>
                        <a:pt x="23" y="5"/>
                      </a:lnTo>
                      <a:lnTo>
                        <a:pt x="22" y="3"/>
                      </a:lnTo>
                      <a:lnTo>
                        <a:pt x="21" y="2"/>
                      </a:lnTo>
                      <a:lnTo>
                        <a:pt x="20" y="1"/>
                      </a:lnTo>
                      <a:lnTo>
                        <a:pt x="19" y="1"/>
                      </a:lnTo>
                      <a:lnTo>
                        <a:pt x="18" y="0"/>
                      </a:lnTo>
                      <a:lnTo>
                        <a:pt x="17" y="0"/>
                      </a:lnTo>
                      <a:lnTo>
                        <a:pt x="16" y="0"/>
                      </a:lnTo>
                      <a:lnTo>
                        <a:pt x="15" y="0"/>
                      </a:lnTo>
                      <a:lnTo>
                        <a:pt x="15" y="6"/>
                      </a:lnTo>
                      <a:lnTo>
                        <a:pt x="0" y="6"/>
                      </a:lnTo>
                      <a:lnTo>
                        <a:pt x="1" y="6"/>
                      </a:lnTo>
                      <a:lnTo>
                        <a:pt x="1" y="8"/>
                      </a:lnTo>
                      <a:lnTo>
                        <a:pt x="2" y="8"/>
                      </a:lnTo>
                      <a:lnTo>
                        <a:pt x="4" y="9"/>
                      </a:lnTo>
                      <a:lnTo>
                        <a:pt x="5" y="9"/>
                      </a:lnTo>
                      <a:lnTo>
                        <a:pt x="6" y="10"/>
                      </a:lnTo>
                      <a:lnTo>
                        <a:pt x="7" y="10"/>
                      </a:lnTo>
                      <a:lnTo>
                        <a:pt x="8" y="10"/>
                      </a:lnTo>
                      <a:lnTo>
                        <a:pt x="9" y="10"/>
                      </a:lnTo>
                      <a:lnTo>
                        <a:pt x="10" y="10"/>
                      </a:lnTo>
                      <a:lnTo>
                        <a:pt x="11" y="1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5" name="Freeform 590"/>
                <p:cNvSpPr>
                  <a:spLocks/>
                </p:cNvSpPr>
                <p:nvPr/>
              </p:nvSpPr>
              <p:spPr bwMode="auto">
                <a:xfrm>
                  <a:off x="2025" y="2256"/>
                  <a:ext cx="10" cy="5"/>
                </a:xfrm>
                <a:custGeom>
                  <a:avLst/>
                  <a:gdLst>
                    <a:gd name="T0" fmla="*/ 5 w 10"/>
                    <a:gd name="T1" fmla="*/ 5 h 5"/>
                    <a:gd name="T2" fmla="*/ 6 w 10"/>
                    <a:gd name="T3" fmla="*/ 4 h 5"/>
                    <a:gd name="T4" fmla="*/ 7 w 10"/>
                    <a:gd name="T5" fmla="*/ 4 h 5"/>
                    <a:gd name="T6" fmla="*/ 7 w 10"/>
                    <a:gd name="T7" fmla="*/ 4 h 5"/>
                    <a:gd name="T8" fmla="*/ 8 w 10"/>
                    <a:gd name="T9" fmla="*/ 4 h 5"/>
                    <a:gd name="T10" fmla="*/ 9 w 10"/>
                    <a:gd name="T11" fmla="*/ 3 h 5"/>
                    <a:gd name="T12" fmla="*/ 10 w 10"/>
                    <a:gd name="T13" fmla="*/ 2 h 5"/>
                    <a:gd name="T14" fmla="*/ 9 w 10"/>
                    <a:gd name="T15" fmla="*/ 1 h 5"/>
                    <a:gd name="T16" fmla="*/ 8 w 10"/>
                    <a:gd name="T17" fmla="*/ 1 h 5"/>
                    <a:gd name="T18" fmla="*/ 7 w 10"/>
                    <a:gd name="T19" fmla="*/ 0 h 5"/>
                    <a:gd name="T20" fmla="*/ 7 w 10"/>
                    <a:gd name="T21" fmla="*/ 0 h 5"/>
                    <a:gd name="T22" fmla="*/ 6 w 10"/>
                    <a:gd name="T23" fmla="*/ 0 h 5"/>
                    <a:gd name="T24" fmla="*/ 5 w 10"/>
                    <a:gd name="T25" fmla="*/ 0 h 5"/>
                    <a:gd name="T26" fmla="*/ 4 w 10"/>
                    <a:gd name="T27" fmla="*/ 0 h 5"/>
                    <a:gd name="T28" fmla="*/ 3 w 10"/>
                    <a:gd name="T29" fmla="*/ 0 h 5"/>
                    <a:gd name="T30" fmla="*/ 2 w 10"/>
                    <a:gd name="T31" fmla="*/ 0 h 5"/>
                    <a:gd name="T32" fmla="*/ 1 w 10"/>
                    <a:gd name="T33" fmla="*/ 1 h 5"/>
                    <a:gd name="T34" fmla="*/ 0 w 10"/>
                    <a:gd name="T35" fmla="*/ 1 h 5"/>
                    <a:gd name="T36" fmla="*/ 0 w 10"/>
                    <a:gd name="T37" fmla="*/ 2 h 5"/>
                    <a:gd name="T38" fmla="*/ 0 w 10"/>
                    <a:gd name="T39" fmla="*/ 3 h 5"/>
                    <a:gd name="T40" fmla="*/ 1 w 10"/>
                    <a:gd name="T41" fmla="*/ 4 h 5"/>
                    <a:gd name="T42" fmla="*/ 2 w 10"/>
                    <a:gd name="T43" fmla="*/ 4 h 5"/>
                    <a:gd name="T44" fmla="*/ 3 w 10"/>
                    <a:gd name="T45" fmla="*/ 4 h 5"/>
                    <a:gd name="T46" fmla="*/ 4 w 10"/>
                    <a:gd name="T47" fmla="*/ 4 h 5"/>
                    <a:gd name="T48" fmla="*/ 5 w 10"/>
                    <a:gd name="T49" fmla="*/ 5 h 5"/>
                    <a:gd name="T50" fmla="*/ 5 w 10"/>
                    <a:gd name="T51" fmla="*/ 5 h 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
                    <a:gd name="T79" fmla="*/ 0 h 5"/>
                    <a:gd name="T80" fmla="*/ 10 w 10"/>
                    <a:gd name="T81" fmla="*/ 5 h 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 h="5">
                      <a:moveTo>
                        <a:pt x="5" y="5"/>
                      </a:moveTo>
                      <a:lnTo>
                        <a:pt x="6" y="4"/>
                      </a:lnTo>
                      <a:lnTo>
                        <a:pt x="7" y="4"/>
                      </a:lnTo>
                      <a:lnTo>
                        <a:pt x="8" y="4"/>
                      </a:lnTo>
                      <a:lnTo>
                        <a:pt x="9" y="3"/>
                      </a:lnTo>
                      <a:lnTo>
                        <a:pt x="10" y="2"/>
                      </a:lnTo>
                      <a:lnTo>
                        <a:pt x="9" y="1"/>
                      </a:lnTo>
                      <a:lnTo>
                        <a:pt x="8" y="1"/>
                      </a:lnTo>
                      <a:lnTo>
                        <a:pt x="7" y="0"/>
                      </a:lnTo>
                      <a:lnTo>
                        <a:pt x="6" y="0"/>
                      </a:lnTo>
                      <a:lnTo>
                        <a:pt x="5" y="0"/>
                      </a:lnTo>
                      <a:lnTo>
                        <a:pt x="4" y="0"/>
                      </a:lnTo>
                      <a:lnTo>
                        <a:pt x="3" y="0"/>
                      </a:lnTo>
                      <a:lnTo>
                        <a:pt x="2" y="0"/>
                      </a:lnTo>
                      <a:lnTo>
                        <a:pt x="1" y="1"/>
                      </a:lnTo>
                      <a:lnTo>
                        <a:pt x="0" y="1"/>
                      </a:lnTo>
                      <a:lnTo>
                        <a:pt x="0" y="2"/>
                      </a:lnTo>
                      <a:lnTo>
                        <a:pt x="0" y="3"/>
                      </a:lnTo>
                      <a:lnTo>
                        <a:pt x="1" y="4"/>
                      </a:lnTo>
                      <a:lnTo>
                        <a:pt x="2" y="4"/>
                      </a:lnTo>
                      <a:lnTo>
                        <a:pt x="3" y="4"/>
                      </a:lnTo>
                      <a:lnTo>
                        <a:pt x="4" y="4"/>
                      </a:lnTo>
                      <a:lnTo>
                        <a:pt x="5"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6" name="Freeform 591"/>
                <p:cNvSpPr>
                  <a:spLocks/>
                </p:cNvSpPr>
                <p:nvPr/>
              </p:nvSpPr>
              <p:spPr bwMode="auto">
                <a:xfrm>
                  <a:off x="1977" y="2194"/>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8 w 22"/>
                    <a:gd name="T15" fmla="*/ 9 h 10"/>
                    <a:gd name="T16" fmla="*/ 19 w 22"/>
                    <a:gd name="T17" fmla="*/ 9 h 10"/>
                    <a:gd name="T18" fmla="*/ 20 w 22"/>
                    <a:gd name="T19" fmla="*/ 8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2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8 w 22"/>
                    <a:gd name="T55" fmla="*/ 0 h 10"/>
                    <a:gd name="T56" fmla="*/ 6 w 22"/>
                    <a:gd name="T57" fmla="*/ 0 h 10"/>
                    <a:gd name="T58" fmla="*/ 5 w 22"/>
                    <a:gd name="T59" fmla="*/ 1 h 10"/>
                    <a:gd name="T60" fmla="*/ 3 w 22"/>
                    <a:gd name="T61" fmla="*/ 2 h 10"/>
                    <a:gd name="T62" fmla="*/ 2 w 22"/>
                    <a:gd name="T63" fmla="*/ 2 h 10"/>
                    <a:gd name="T64" fmla="*/ 1 w 22"/>
                    <a:gd name="T65" fmla="*/ 3 h 10"/>
                    <a:gd name="T66" fmla="*/ 0 w 22"/>
                    <a:gd name="T67" fmla="*/ 4 h 10"/>
                    <a:gd name="T68" fmla="*/ 0 w 22"/>
                    <a:gd name="T69" fmla="*/ 5 h 10"/>
                    <a:gd name="T70" fmla="*/ 0 w 22"/>
                    <a:gd name="T71" fmla="*/ 6 h 10"/>
                    <a:gd name="T72" fmla="*/ 1 w 22"/>
                    <a:gd name="T73" fmla="*/ 7 h 10"/>
                    <a:gd name="T74" fmla="*/ 2 w 22"/>
                    <a:gd name="T75" fmla="*/ 8 h 10"/>
                    <a:gd name="T76" fmla="*/ 3 w 22"/>
                    <a:gd name="T77" fmla="*/ 9 h 10"/>
                    <a:gd name="T78" fmla="*/ 5 w 22"/>
                    <a:gd name="T79" fmla="*/ 9 h 10"/>
                    <a:gd name="T80" fmla="*/ 6 w 22"/>
                    <a:gd name="T81" fmla="*/ 10 h 10"/>
                    <a:gd name="T82" fmla="*/ 8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19" y="9"/>
                      </a:lnTo>
                      <a:lnTo>
                        <a:pt x="20" y="8"/>
                      </a:lnTo>
                      <a:lnTo>
                        <a:pt x="21" y="7"/>
                      </a:lnTo>
                      <a:lnTo>
                        <a:pt x="22" y="6"/>
                      </a:lnTo>
                      <a:lnTo>
                        <a:pt x="22" y="5"/>
                      </a:lnTo>
                      <a:lnTo>
                        <a:pt x="22" y="4"/>
                      </a:lnTo>
                      <a:lnTo>
                        <a:pt x="21" y="3"/>
                      </a:lnTo>
                      <a:lnTo>
                        <a:pt x="20" y="2"/>
                      </a:lnTo>
                      <a:lnTo>
                        <a:pt x="19" y="2"/>
                      </a:lnTo>
                      <a:lnTo>
                        <a:pt x="18" y="1"/>
                      </a:lnTo>
                      <a:lnTo>
                        <a:pt x="17" y="1"/>
                      </a:lnTo>
                      <a:lnTo>
                        <a:pt x="16" y="0"/>
                      </a:lnTo>
                      <a:lnTo>
                        <a:pt x="15" y="0"/>
                      </a:lnTo>
                      <a:lnTo>
                        <a:pt x="14" y="0"/>
                      </a:lnTo>
                      <a:lnTo>
                        <a:pt x="13" y="0"/>
                      </a:lnTo>
                      <a:lnTo>
                        <a:pt x="12" y="0"/>
                      </a:lnTo>
                      <a:lnTo>
                        <a:pt x="11" y="0"/>
                      </a:lnTo>
                      <a:lnTo>
                        <a:pt x="10" y="0"/>
                      </a:lnTo>
                      <a:lnTo>
                        <a:pt x="9" y="0"/>
                      </a:lnTo>
                      <a:lnTo>
                        <a:pt x="8" y="0"/>
                      </a:lnTo>
                      <a:lnTo>
                        <a:pt x="6" y="0"/>
                      </a:lnTo>
                      <a:lnTo>
                        <a:pt x="5" y="1"/>
                      </a:lnTo>
                      <a:lnTo>
                        <a:pt x="3" y="2"/>
                      </a:lnTo>
                      <a:lnTo>
                        <a:pt x="2" y="2"/>
                      </a:lnTo>
                      <a:lnTo>
                        <a:pt x="1" y="3"/>
                      </a:lnTo>
                      <a:lnTo>
                        <a:pt x="0" y="4"/>
                      </a:lnTo>
                      <a:lnTo>
                        <a:pt x="0" y="5"/>
                      </a:lnTo>
                      <a:lnTo>
                        <a:pt x="0" y="6"/>
                      </a:lnTo>
                      <a:lnTo>
                        <a:pt x="1" y="7"/>
                      </a:lnTo>
                      <a:lnTo>
                        <a:pt x="2" y="8"/>
                      </a:lnTo>
                      <a:lnTo>
                        <a:pt x="3" y="9"/>
                      </a:lnTo>
                      <a:lnTo>
                        <a:pt x="5" y="9"/>
                      </a:lnTo>
                      <a:lnTo>
                        <a:pt x="6" y="10"/>
                      </a:lnTo>
                      <a:lnTo>
                        <a:pt x="8"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7" name="Freeform 592"/>
                <p:cNvSpPr>
                  <a:spLocks/>
                </p:cNvSpPr>
                <p:nvPr/>
              </p:nvSpPr>
              <p:spPr bwMode="auto">
                <a:xfrm>
                  <a:off x="2043" y="2200"/>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8 w 22"/>
                    <a:gd name="T15" fmla="*/ 9 h 10"/>
                    <a:gd name="T16" fmla="*/ 19 w 22"/>
                    <a:gd name="T17" fmla="*/ 9 h 10"/>
                    <a:gd name="T18" fmla="*/ 20 w 22"/>
                    <a:gd name="T19" fmla="*/ 7 h 10"/>
                    <a:gd name="T20" fmla="*/ 21 w 22"/>
                    <a:gd name="T21" fmla="*/ 7 h 10"/>
                    <a:gd name="T22" fmla="*/ 22 w 22"/>
                    <a:gd name="T23" fmla="*/ 6 h 10"/>
                    <a:gd name="T24" fmla="*/ 22 w 22"/>
                    <a:gd name="T25" fmla="*/ 5 h 10"/>
                    <a:gd name="T26" fmla="*/ 22 w 22"/>
                    <a:gd name="T27" fmla="*/ 4 h 10"/>
                    <a:gd name="T28" fmla="*/ 21 w 22"/>
                    <a:gd name="T29" fmla="*/ 3 h 10"/>
                    <a:gd name="T30" fmla="*/ 20 w 22"/>
                    <a:gd name="T31" fmla="*/ 2 h 10"/>
                    <a:gd name="T32" fmla="*/ 19 w 22"/>
                    <a:gd name="T33" fmla="*/ 1 h 10"/>
                    <a:gd name="T34" fmla="*/ 18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10 w 22"/>
                    <a:gd name="T51" fmla="*/ 0 h 10"/>
                    <a:gd name="T52" fmla="*/ 9 w 22"/>
                    <a:gd name="T53" fmla="*/ 0 h 10"/>
                    <a:gd name="T54" fmla="*/ 7 w 22"/>
                    <a:gd name="T55" fmla="*/ 0 h 10"/>
                    <a:gd name="T56" fmla="*/ 6 w 22"/>
                    <a:gd name="T57" fmla="*/ 0 h 10"/>
                    <a:gd name="T58" fmla="*/ 4 w 22"/>
                    <a:gd name="T59" fmla="*/ 1 h 10"/>
                    <a:gd name="T60" fmla="*/ 3 w 22"/>
                    <a:gd name="T61" fmla="*/ 1 h 10"/>
                    <a:gd name="T62" fmla="*/ 2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2 w 22"/>
                    <a:gd name="T75" fmla="*/ 7 h 10"/>
                    <a:gd name="T76" fmla="*/ 3 w 22"/>
                    <a:gd name="T77" fmla="*/ 9 h 10"/>
                    <a:gd name="T78" fmla="*/ 4 w 22"/>
                    <a:gd name="T79" fmla="*/ 9 h 10"/>
                    <a:gd name="T80" fmla="*/ 6 w 22"/>
                    <a:gd name="T81" fmla="*/ 9 h 10"/>
                    <a:gd name="T82" fmla="*/ 7 w 22"/>
                    <a:gd name="T83" fmla="*/ 10 h 10"/>
                    <a:gd name="T84" fmla="*/ 9 w 22"/>
                    <a:gd name="T85" fmla="*/ 10 h 10"/>
                    <a:gd name="T86" fmla="*/ 10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9"/>
                      </a:lnTo>
                      <a:lnTo>
                        <a:pt x="19" y="9"/>
                      </a:lnTo>
                      <a:lnTo>
                        <a:pt x="20" y="7"/>
                      </a:lnTo>
                      <a:lnTo>
                        <a:pt x="21" y="7"/>
                      </a:lnTo>
                      <a:lnTo>
                        <a:pt x="22" y="6"/>
                      </a:lnTo>
                      <a:lnTo>
                        <a:pt x="22" y="5"/>
                      </a:lnTo>
                      <a:lnTo>
                        <a:pt x="22" y="4"/>
                      </a:lnTo>
                      <a:lnTo>
                        <a:pt x="21" y="3"/>
                      </a:lnTo>
                      <a:lnTo>
                        <a:pt x="20" y="2"/>
                      </a:lnTo>
                      <a:lnTo>
                        <a:pt x="19" y="1"/>
                      </a:lnTo>
                      <a:lnTo>
                        <a:pt x="18" y="1"/>
                      </a:lnTo>
                      <a:lnTo>
                        <a:pt x="17" y="1"/>
                      </a:lnTo>
                      <a:lnTo>
                        <a:pt x="16" y="0"/>
                      </a:lnTo>
                      <a:lnTo>
                        <a:pt x="15" y="0"/>
                      </a:lnTo>
                      <a:lnTo>
                        <a:pt x="14" y="0"/>
                      </a:lnTo>
                      <a:lnTo>
                        <a:pt x="13" y="0"/>
                      </a:lnTo>
                      <a:lnTo>
                        <a:pt x="12" y="0"/>
                      </a:lnTo>
                      <a:lnTo>
                        <a:pt x="11" y="0"/>
                      </a:lnTo>
                      <a:lnTo>
                        <a:pt x="10" y="0"/>
                      </a:lnTo>
                      <a:lnTo>
                        <a:pt x="9" y="0"/>
                      </a:lnTo>
                      <a:lnTo>
                        <a:pt x="7" y="0"/>
                      </a:lnTo>
                      <a:lnTo>
                        <a:pt x="6" y="0"/>
                      </a:lnTo>
                      <a:lnTo>
                        <a:pt x="4" y="1"/>
                      </a:lnTo>
                      <a:lnTo>
                        <a:pt x="3" y="1"/>
                      </a:lnTo>
                      <a:lnTo>
                        <a:pt x="2" y="2"/>
                      </a:lnTo>
                      <a:lnTo>
                        <a:pt x="0" y="3"/>
                      </a:lnTo>
                      <a:lnTo>
                        <a:pt x="0" y="4"/>
                      </a:lnTo>
                      <a:lnTo>
                        <a:pt x="0" y="5"/>
                      </a:lnTo>
                      <a:lnTo>
                        <a:pt x="0" y="6"/>
                      </a:lnTo>
                      <a:lnTo>
                        <a:pt x="0" y="7"/>
                      </a:lnTo>
                      <a:lnTo>
                        <a:pt x="2" y="7"/>
                      </a:lnTo>
                      <a:lnTo>
                        <a:pt x="3" y="9"/>
                      </a:lnTo>
                      <a:lnTo>
                        <a:pt x="4" y="9"/>
                      </a:lnTo>
                      <a:lnTo>
                        <a:pt x="6" y="9"/>
                      </a:lnTo>
                      <a:lnTo>
                        <a:pt x="7" y="10"/>
                      </a:lnTo>
                      <a:lnTo>
                        <a:pt x="9" y="10"/>
                      </a:lnTo>
                      <a:lnTo>
                        <a:pt x="10"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8" name="Freeform 593"/>
                <p:cNvSpPr>
                  <a:spLocks/>
                </p:cNvSpPr>
                <p:nvPr/>
              </p:nvSpPr>
              <p:spPr bwMode="auto">
                <a:xfrm>
                  <a:off x="1727" y="2319"/>
                  <a:ext cx="352" cy="182"/>
                </a:xfrm>
                <a:custGeom>
                  <a:avLst/>
                  <a:gdLst>
                    <a:gd name="T0" fmla="*/ 23 w 352"/>
                    <a:gd name="T1" fmla="*/ 5 h 182"/>
                    <a:gd name="T2" fmla="*/ 24 w 352"/>
                    <a:gd name="T3" fmla="*/ 15 h 182"/>
                    <a:gd name="T4" fmla="*/ 23 w 352"/>
                    <a:gd name="T5" fmla="*/ 27 h 182"/>
                    <a:gd name="T6" fmla="*/ 35 w 352"/>
                    <a:gd name="T7" fmla="*/ 36 h 182"/>
                    <a:gd name="T8" fmla="*/ 49 w 352"/>
                    <a:gd name="T9" fmla="*/ 31 h 182"/>
                    <a:gd name="T10" fmla="*/ 59 w 352"/>
                    <a:gd name="T11" fmla="*/ 36 h 182"/>
                    <a:gd name="T12" fmla="*/ 69 w 352"/>
                    <a:gd name="T13" fmla="*/ 48 h 182"/>
                    <a:gd name="T14" fmla="*/ 80 w 352"/>
                    <a:gd name="T15" fmla="*/ 59 h 182"/>
                    <a:gd name="T16" fmla="*/ 92 w 352"/>
                    <a:gd name="T17" fmla="*/ 65 h 182"/>
                    <a:gd name="T18" fmla="*/ 105 w 352"/>
                    <a:gd name="T19" fmla="*/ 69 h 182"/>
                    <a:gd name="T20" fmla="*/ 117 w 352"/>
                    <a:gd name="T21" fmla="*/ 70 h 182"/>
                    <a:gd name="T22" fmla="*/ 140 w 352"/>
                    <a:gd name="T23" fmla="*/ 101 h 182"/>
                    <a:gd name="T24" fmla="*/ 148 w 352"/>
                    <a:gd name="T25" fmla="*/ 113 h 182"/>
                    <a:gd name="T26" fmla="*/ 163 w 352"/>
                    <a:gd name="T27" fmla="*/ 111 h 182"/>
                    <a:gd name="T28" fmla="*/ 168 w 352"/>
                    <a:gd name="T29" fmla="*/ 97 h 182"/>
                    <a:gd name="T30" fmla="*/ 177 w 352"/>
                    <a:gd name="T31" fmla="*/ 93 h 182"/>
                    <a:gd name="T32" fmla="*/ 190 w 352"/>
                    <a:gd name="T33" fmla="*/ 93 h 182"/>
                    <a:gd name="T34" fmla="*/ 203 w 352"/>
                    <a:gd name="T35" fmla="*/ 91 h 182"/>
                    <a:gd name="T36" fmla="*/ 217 w 352"/>
                    <a:gd name="T37" fmla="*/ 89 h 182"/>
                    <a:gd name="T38" fmla="*/ 229 w 352"/>
                    <a:gd name="T39" fmla="*/ 87 h 182"/>
                    <a:gd name="T40" fmla="*/ 243 w 352"/>
                    <a:gd name="T41" fmla="*/ 82 h 182"/>
                    <a:gd name="T42" fmla="*/ 256 w 352"/>
                    <a:gd name="T43" fmla="*/ 74 h 182"/>
                    <a:gd name="T44" fmla="*/ 267 w 352"/>
                    <a:gd name="T45" fmla="*/ 59 h 182"/>
                    <a:gd name="T46" fmla="*/ 270 w 352"/>
                    <a:gd name="T47" fmla="*/ 45 h 182"/>
                    <a:gd name="T48" fmla="*/ 270 w 352"/>
                    <a:gd name="T49" fmla="*/ 30 h 182"/>
                    <a:gd name="T50" fmla="*/ 271 w 352"/>
                    <a:gd name="T51" fmla="*/ 15 h 182"/>
                    <a:gd name="T52" fmla="*/ 284 w 352"/>
                    <a:gd name="T53" fmla="*/ 18 h 182"/>
                    <a:gd name="T54" fmla="*/ 296 w 352"/>
                    <a:gd name="T55" fmla="*/ 18 h 182"/>
                    <a:gd name="T56" fmla="*/ 311 w 352"/>
                    <a:gd name="T57" fmla="*/ 14 h 182"/>
                    <a:gd name="T58" fmla="*/ 325 w 352"/>
                    <a:gd name="T59" fmla="*/ 10 h 182"/>
                    <a:gd name="T60" fmla="*/ 338 w 352"/>
                    <a:gd name="T61" fmla="*/ 4 h 182"/>
                    <a:gd name="T62" fmla="*/ 344 w 352"/>
                    <a:gd name="T63" fmla="*/ 12 h 182"/>
                    <a:gd name="T64" fmla="*/ 348 w 352"/>
                    <a:gd name="T65" fmla="*/ 24 h 182"/>
                    <a:gd name="T66" fmla="*/ 352 w 352"/>
                    <a:gd name="T67" fmla="*/ 39 h 182"/>
                    <a:gd name="T68" fmla="*/ 342 w 352"/>
                    <a:gd name="T69" fmla="*/ 33 h 182"/>
                    <a:gd name="T70" fmla="*/ 328 w 352"/>
                    <a:gd name="T71" fmla="*/ 21 h 182"/>
                    <a:gd name="T72" fmla="*/ 316 w 352"/>
                    <a:gd name="T73" fmla="*/ 27 h 182"/>
                    <a:gd name="T74" fmla="*/ 312 w 352"/>
                    <a:gd name="T75" fmla="*/ 37 h 182"/>
                    <a:gd name="T76" fmla="*/ 296 w 352"/>
                    <a:gd name="T77" fmla="*/ 45 h 182"/>
                    <a:gd name="T78" fmla="*/ 281 w 352"/>
                    <a:gd name="T79" fmla="*/ 55 h 182"/>
                    <a:gd name="T80" fmla="*/ 268 w 352"/>
                    <a:gd name="T81" fmla="*/ 65 h 182"/>
                    <a:gd name="T82" fmla="*/ 255 w 352"/>
                    <a:gd name="T83" fmla="*/ 75 h 182"/>
                    <a:gd name="T84" fmla="*/ 245 w 352"/>
                    <a:gd name="T85" fmla="*/ 84 h 182"/>
                    <a:gd name="T86" fmla="*/ 230 w 352"/>
                    <a:gd name="T87" fmla="*/ 100 h 182"/>
                    <a:gd name="T88" fmla="*/ 219 w 352"/>
                    <a:gd name="T89" fmla="*/ 111 h 182"/>
                    <a:gd name="T90" fmla="*/ 208 w 352"/>
                    <a:gd name="T91" fmla="*/ 122 h 182"/>
                    <a:gd name="T92" fmla="*/ 197 w 352"/>
                    <a:gd name="T93" fmla="*/ 121 h 182"/>
                    <a:gd name="T94" fmla="*/ 186 w 352"/>
                    <a:gd name="T95" fmla="*/ 122 h 182"/>
                    <a:gd name="T96" fmla="*/ 172 w 352"/>
                    <a:gd name="T97" fmla="*/ 129 h 182"/>
                    <a:gd name="T98" fmla="*/ 164 w 352"/>
                    <a:gd name="T99" fmla="*/ 141 h 182"/>
                    <a:gd name="T100" fmla="*/ 164 w 352"/>
                    <a:gd name="T101" fmla="*/ 154 h 182"/>
                    <a:gd name="T102" fmla="*/ 165 w 352"/>
                    <a:gd name="T103" fmla="*/ 166 h 182"/>
                    <a:gd name="T104" fmla="*/ 153 w 352"/>
                    <a:gd name="T105" fmla="*/ 179 h 182"/>
                    <a:gd name="T106" fmla="*/ 148 w 352"/>
                    <a:gd name="T107" fmla="*/ 174 h 182"/>
                    <a:gd name="T108" fmla="*/ 142 w 352"/>
                    <a:gd name="T109" fmla="*/ 157 h 182"/>
                    <a:gd name="T110" fmla="*/ 132 w 352"/>
                    <a:gd name="T111" fmla="*/ 137 h 182"/>
                    <a:gd name="T112" fmla="*/ 118 w 352"/>
                    <a:gd name="T113" fmla="*/ 115 h 182"/>
                    <a:gd name="T114" fmla="*/ 102 w 352"/>
                    <a:gd name="T115" fmla="*/ 94 h 182"/>
                    <a:gd name="T116" fmla="*/ 83 w 352"/>
                    <a:gd name="T117" fmla="*/ 76 h 1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52"/>
                    <a:gd name="T178" fmla="*/ 0 h 182"/>
                    <a:gd name="T179" fmla="*/ 352 w 352"/>
                    <a:gd name="T180" fmla="*/ 182 h 1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52" h="182">
                      <a:moveTo>
                        <a:pt x="0" y="32"/>
                      </a:moveTo>
                      <a:lnTo>
                        <a:pt x="14" y="0"/>
                      </a:lnTo>
                      <a:lnTo>
                        <a:pt x="15" y="0"/>
                      </a:lnTo>
                      <a:lnTo>
                        <a:pt x="16" y="1"/>
                      </a:lnTo>
                      <a:lnTo>
                        <a:pt x="18" y="2"/>
                      </a:lnTo>
                      <a:lnTo>
                        <a:pt x="19" y="2"/>
                      </a:lnTo>
                      <a:lnTo>
                        <a:pt x="20" y="3"/>
                      </a:lnTo>
                      <a:lnTo>
                        <a:pt x="21" y="3"/>
                      </a:lnTo>
                      <a:lnTo>
                        <a:pt x="22" y="4"/>
                      </a:lnTo>
                      <a:lnTo>
                        <a:pt x="23" y="5"/>
                      </a:lnTo>
                      <a:lnTo>
                        <a:pt x="24" y="6"/>
                      </a:lnTo>
                      <a:lnTo>
                        <a:pt x="26" y="7"/>
                      </a:lnTo>
                      <a:lnTo>
                        <a:pt x="28" y="8"/>
                      </a:lnTo>
                      <a:lnTo>
                        <a:pt x="27" y="8"/>
                      </a:lnTo>
                      <a:lnTo>
                        <a:pt x="26" y="8"/>
                      </a:lnTo>
                      <a:lnTo>
                        <a:pt x="26" y="9"/>
                      </a:lnTo>
                      <a:lnTo>
                        <a:pt x="25" y="10"/>
                      </a:lnTo>
                      <a:lnTo>
                        <a:pt x="25" y="12"/>
                      </a:lnTo>
                      <a:lnTo>
                        <a:pt x="24" y="13"/>
                      </a:lnTo>
                      <a:lnTo>
                        <a:pt x="24" y="15"/>
                      </a:lnTo>
                      <a:lnTo>
                        <a:pt x="23" y="16"/>
                      </a:lnTo>
                      <a:lnTo>
                        <a:pt x="23" y="17"/>
                      </a:lnTo>
                      <a:lnTo>
                        <a:pt x="23" y="18"/>
                      </a:lnTo>
                      <a:lnTo>
                        <a:pt x="23" y="19"/>
                      </a:lnTo>
                      <a:lnTo>
                        <a:pt x="23" y="20"/>
                      </a:lnTo>
                      <a:lnTo>
                        <a:pt x="23" y="21"/>
                      </a:lnTo>
                      <a:lnTo>
                        <a:pt x="23" y="23"/>
                      </a:lnTo>
                      <a:lnTo>
                        <a:pt x="23" y="25"/>
                      </a:lnTo>
                      <a:lnTo>
                        <a:pt x="23" y="26"/>
                      </a:lnTo>
                      <a:lnTo>
                        <a:pt x="23" y="27"/>
                      </a:lnTo>
                      <a:lnTo>
                        <a:pt x="24" y="28"/>
                      </a:lnTo>
                      <a:lnTo>
                        <a:pt x="25" y="30"/>
                      </a:lnTo>
                      <a:lnTo>
                        <a:pt x="26" y="32"/>
                      </a:lnTo>
                      <a:lnTo>
                        <a:pt x="27" y="32"/>
                      </a:lnTo>
                      <a:lnTo>
                        <a:pt x="28" y="34"/>
                      </a:lnTo>
                      <a:lnTo>
                        <a:pt x="29" y="34"/>
                      </a:lnTo>
                      <a:lnTo>
                        <a:pt x="30" y="35"/>
                      </a:lnTo>
                      <a:lnTo>
                        <a:pt x="31" y="35"/>
                      </a:lnTo>
                      <a:lnTo>
                        <a:pt x="32" y="36"/>
                      </a:lnTo>
                      <a:lnTo>
                        <a:pt x="34" y="36"/>
                      </a:lnTo>
                      <a:lnTo>
                        <a:pt x="35" y="36"/>
                      </a:lnTo>
                      <a:lnTo>
                        <a:pt x="36" y="36"/>
                      </a:lnTo>
                      <a:lnTo>
                        <a:pt x="37" y="36"/>
                      </a:lnTo>
                      <a:lnTo>
                        <a:pt x="38" y="36"/>
                      </a:lnTo>
                      <a:lnTo>
                        <a:pt x="39" y="36"/>
                      </a:lnTo>
                      <a:lnTo>
                        <a:pt x="41" y="36"/>
                      </a:lnTo>
                      <a:lnTo>
                        <a:pt x="42" y="35"/>
                      </a:lnTo>
                      <a:lnTo>
                        <a:pt x="44" y="34"/>
                      </a:lnTo>
                      <a:lnTo>
                        <a:pt x="46" y="34"/>
                      </a:lnTo>
                      <a:lnTo>
                        <a:pt x="47" y="33"/>
                      </a:lnTo>
                      <a:lnTo>
                        <a:pt x="48" y="32"/>
                      </a:lnTo>
                      <a:lnTo>
                        <a:pt x="49" y="31"/>
                      </a:lnTo>
                      <a:lnTo>
                        <a:pt x="50" y="30"/>
                      </a:lnTo>
                      <a:lnTo>
                        <a:pt x="50" y="29"/>
                      </a:lnTo>
                      <a:lnTo>
                        <a:pt x="51" y="28"/>
                      </a:lnTo>
                      <a:lnTo>
                        <a:pt x="52" y="29"/>
                      </a:lnTo>
                      <a:lnTo>
                        <a:pt x="53" y="30"/>
                      </a:lnTo>
                      <a:lnTo>
                        <a:pt x="54" y="32"/>
                      </a:lnTo>
                      <a:lnTo>
                        <a:pt x="55" y="32"/>
                      </a:lnTo>
                      <a:lnTo>
                        <a:pt x="56" y="34"/>
                      </a:lnTo>
                      <a:lnTo>
                        <a:pt x="57" y="34"/>
                      </a:lnTo>
                      <a:lnTo>
                        <a:pt x="58" y="35"/>
                      </a:lnTo>
                      <a:lnTo>
                        <a:pt x="59" y="36"/>
                      </a:lnTo>
                      <a:lnTo>
                        <a:pt x="60" y="37"/>
                      </a:lnTo>
                      <a:lnTo>
                        <a:pt x="61" y="38"/>
                      </a:lnTo>
                      <a:lnTo>
                        <a:pt x="62" y="39"/>
                      </a:lnTo>
                      <a:lnTo>
                        <a:pt x="64" y="40"/>
                      </a:lnTo>
                      <a:lnTo>
                        <a:pt x="65" y="41"/>
                      </a:lnTo>
                      <a:lnTo>
                        <a:pt x="65" y="43"/>
                      </a:lnTo>
                      <a:lnTo>
                        <a:pt x="67" y="43"/>
                      </a:lnTo>
                      <a:lnTo>
                        <a:pt x="68" y="45"/>
                      </a:lnTo>
                      <a:lnTo>
                        <a:pt x="68" y="46"/>
                      </a:lnTo>
                      <a:lnTo>
                        <a:pt x="69" y="47"/>
                      </a:lnTo>
                      <a:lnTo>
                        <a:pt x="69" y="48"/>
                      </a:lnTo>
                      <a:lnTo>
                        <a:pt x="71" y="49"/>
                      </a:lnTo>
                      <a:lnTo>
                        <a:pt x="71" y="51"/>
                      </a:lnTo>
                      <a:lnTo>
                        <a:pt x="72" y="51"/>
                      </a:lnTo>
                      <a:lnTo>
                        <a:pt x="73" y="53"/>
                      </a:lnTo>
                      <a:lnTo>
                        <a:pt x="74" y="54"/>
                      </a:lnTo>
                      <a:lnTo>
                        <a:pt x="75" y="55"/>
                      </a:lnTo>
                      <a:lnTo>
                        <a:pt x="76" y="56"/>
                      </a:lnTo>
                      <a:lnTo>
                        <a:pt x="77" y="57"/>
                      </a:lnTo>
                      <a:lnTo>
                        <a:pt x="78" y="58"/>
                      </a:lnTo>
                      <a:lnTo>
                        <a:pt x="79" y="58"/>
                      </a:lnTo>
                      <a:lnTo>
                        <a:pt x="80" y="59"/>
                      </a:lnTo>
                      <a:lnTo>
                        <a:pt x="81" y="60"/>
                      </a:lnTo>
                      <a:lnTo>
                        <a:pt x="82" y="61"/>
                      </a:lnTo>
                      <a:lnTo>
                        <a:pt x="83" y="61"/>
                      </a:lnTo>
                      <a:lnTo>
                        <a:pt x="84" y="62"/>
                      </a:lnTo>
                      <a:lnTo>
                        <a:pt x="85" y="62"/>
                      </a:lnTo>
                      <a:lnTo>
                        <a:pt x="87" y="63"/>
                      </a:lnTo>
                      <a:lnTo>
                        <a:pt x="89" y="64"/>
                      </a:lnTo>
                      <a:lnTo>
                        <a:pt x="90" y="65"/>
                      </a:lnTo>
                      <a:lnTo>
                        <a:pt x="91" y="65"/>
                      </a:lnTo>
                      <a:lnTo>
                        <a:pt x="92" y="65"/>
                      </a:lnTo>
                      <a:lnTo>
                        <a:pt x="93" y="66"/>
                      </a:lnTo>
                      <a:lnTo>
                        <a:pt x="94" y="66"/>
                      </a:lnTo>
                      <a:lnTo>
                        <a:pt x="96" y="67"/>
                      </a:lnTo>
                      <a:lnTo>
                        <a:pt x="97" y="67"/>
                      </a:lnTo>
                      <a:lnTo>
                        <a:pt x="98" y="67"/>
                      </a:lnTo>
                      <a:lnTo>
                        <a:pt x="99" y="68"/>
                      </a:lnTo>
                      <a:lnTo>
                        <a:pt x="100" y="68"/>
                      </a:lnTo>
                      <a:lnTo>
                        <a:pt x="101" y="68"/>
                      </a:lnTo>
                      <a:lnTo>
                        <a:pt x="102" y="68"/>
                      </a:lnTo>
                      <a:lnTo>
                        <a:pt x="103" y="69"/>
                      </a:lnTo>
                      <a:lnTo>
                        <a:pt x="105" y="69"/>
                      </a:lnTo>
                      <a:lnTo>
                        <a:pt x="106" y="69"/>
                      </a:lnTo>
                      <a:lnTo>
                        <a:pt x="107" y="69"/>
                      </a:lnTo>
                      <a:lnTo>
                        <a:pt x="108" y="69"/>
                      </a:lnTo>
                      <a:lnTo>
                        <a:pt x="109" y="69"/>
                      </a:lnTo>
                      <a:lnTo>
                        <a:pt x="110" y="69"/>
                      </a:lnTo>
                      <a:lnTo>
                        <a:pt x="112" y="69"/>
                      </a:lnTo>
                      <a:lnTo>
                        <a:pt x="112" y="70"/>
                      </a:lnTo>
                      <a:lnTo>
                        <a:pt x="114" y="70"/>
                      </a:lnTo>
                      <a:lnTo>
                        <a:pt x="116" y="70"/>
                      </a:lnTo>
                      <a:lnTo>
                        <a:pt x="117" y="70"/>
                      </a:lnTo>
                      <a:lnTo>
                        <a:pt x="118" y="70"/>
                      </a:lnTo>
                      <a:lnTo>
                        <a:pt x="119" y="70"/>
                      </a:lnTo>
                      <a:lnTo>
                        <a:pt x="121" y="70"/>
                      </a:lnTo>
                      <a:lnTo>
                        <a:pt x="122" y="70"/>
                      </a:lnTo>
                      <a:lnTo>
                        <a:pt x="123" y="70"/>
                      </a:lnTo>
                      <a:lnTo>
                        <a:pt x="141" y="93"/>
                      </a:lnTo>
                      <a:lnTo>
                        <a:pt x="140" y="94"/>
                      </a:lnTo>
                      <a:lnTo>
                        <a:pt x="140" y="96"/>
                      </a:lnTo>
                      <a:lnTo>
                        <a:pt x="140" y="98"/>
                      </a:lnTo>
                      <a:lnTo>
                        <a:pt x="140" y="99"/>
                      </a:lnTo>
                      <a:lnTo>
                        <a:pt x="140" y="101"/>
                      </a:lnTo>
                      <a:lnTo>
                        <a:pt x="140" y="102"/>
                      </a:lnTo>
                      <a:lnTo>
                        <a:pt x="140" y="104"/>
                      </a:lnTo>
                      <a:lnTo>
                        <a:pt x="141" y="105"/>
                      </a:lnTo>
                      <a:lnTo>
                        <a:pt x="141" y="107"/>
                      </a:lnTo>
                      <a:lnTo>
                        <a:pt x="142" y="108"/>
                      </a:lnTo>
                      <a:lnTo>
                        <a:pt x="143" y="109"/>
                      </a:lnTo>
                      <a:lnTo>
                        <a:pt x="144" y="110"/>
                      </a:lnTo>
                      <a:lnTo>
                        <a:pt x="145" y="111"/>
                      </a:lnTo>
                      <a:lnTo>
                        <a:pt x="146" y="112"/>
                      </a:lnTo>
                      <a:lnTo>
                        <a:pt x="147" y="113"/>
                      </a:lnTo>
                      <a:lnTo>
                        <a:pt x="148" y="113"/>
                      </a:lnTo>
                      <a:lnTo>
                        <a:pt x="150" y="114"/>
                      </a:lnTo>
                      <a:lnTo>
                        <a:pt x="151" y="115"/>
                      </a:lnTo>
                      <a:lnTo>
                        <a:pt x="153" y="115"/>
                      </a:lnTo>
                      <a:lnTo>
                        <a:pt x="154" y="115"/>
                      </a:lnTo>
                      <a:lnTo>
                        <a:pt x="155" y="115"/>
                      </a:lnTo>
                      <a:lnTo>
                        <a:pt x="157" y="115"/>
                      </a:lnTo>
                      <a:lnTo>
                        <a:pt x="158" y="114"/>
                      </a:lnTo>
                      <a:lnTo>
                        <a:pt x="159" y="113"/>
                      </a:lnTo>
                      <a:lnTo>
                        <a:pt x="161" y="113"/>
                      </a:lnTo>
                      <a:lnTo>
                        <a:pt x="162" y="112"/>
                      </a:lnTo>
                      <a:lnTo>
                        <a:pt x="163" y="111"/>
                      </a:lnTo>
                      <a:lnTo>
                        <a:pt x="164" y="110"/>
                      </a:lnTo>
                      <a:lnTo>
                        <a:pt x="165" y="109"/>
                      </a:lnTo>
                      <a:lnTo>
                        <a:pt x="165" y="108"/>
                      </a:lnTo>
                      <a:lnTo>
                        <a:pt x="166" y="107"/>
                      </a:lnTo>
                      <a:lnTo>
                        <a:pt x="167" y="105"/>
                      </a:lnTo>
                      <a:lnTo>
                        <a:pt x="167" y="104"/>
                      </a:lnTo>
                      <a:lnTo>
                        <a:pt x="168" y="102"/>
                      </a:lnTo>
                      <a:lnTo>
                        <a:pt x="168" y="101"/>
                      </a:lnTo>
                      <a:lnTo>
                        <a:pt x="168" y="99"/>
                      </a:lnTo>
                      <a:lnTo>
                        <a:pt x="168" y="98"/>
                      </a:lnTo>
                      <a:lnTo>
                        <a:pt x="168" y="97"/>
                      </a:lnTo>
                      <a:lnTo>
                        <a:pt x="168" y="95"/>
                      </a:lnTo>
                      <a:lnTo>
                        <a:pt x="168" y="94"/>
                      </a:lnTo>
                      <a:lnTo>
                        <a:pt x="169" y="94"/>
                      </a:lnTo>
                      <a:lnTo>
                        <a:pt x="170" y="94"/>
                      </a:lnTo>
                      <a:lnTo>
                        <a:pt x="172" y="94"/>
                      </a:lnTo>
                      <a:lnTo>
                        <a:pt x="173" y="94"/>
                      </a:lnTo>
                      <a:lnTo>
                        <a:pt x="174" y="94"/>
                      </a:lnTo>
                      <a:lnTo>
                        <a:pt x="175" y="94"/>
                      </a:lnTo>
                      <a:lnTo>
                        <a:pt x="176" y="94"/>
                      </a:lnTo>
                      <a:lnTo>
                        <a:pt x="177" y="93"/>
                      </a:lnTo>
                      <a:lnTo>
                        <a:pt x="178" y="93"/>
                      </a:lnTo>
                      <a:lnTo>
                        <a:pt x="179" y="93"/>
                      </a:lnTo>
                      <a:lnTo>
                        <a:pt x="181" y="93"/>
                      </a:lnTo>
                      <a:lnTo>
                        <a:pt x="183" y="93"/>
                      </a:lnTo>
                      <a:lnTo>
                        <a:pt x="184" y="93"/>
                      </a:lnTo>
                      <a:lnTo>
                        <a:pt x="185" y="93"/>
                      </a:lnTo>
                      <a:lnTo>
                        <a:pt x="186" y="93"/>
                      </a:lnTo>
                      <a:lnTo>
                        <a:pt x="188" y="93"/>
                      </a:lnTo>
                      <a:lnTo>
                        <a:pt x="189" y="93"/>
                      </a:lnTo>
                      <a:lnTo>
                        <a:pt x="190" y="93"/>
                      </a:lnTo>
                      <a:lnTo>
                        <a:pt x="191" y="93"/>
                      </a:lnTo>
                      <a:lnTo>
                        <a:pt x="192" y="93"/>
                      </a:lnTo>
                      <a:lnTo>
                        <a:pt x="194" y="92"/>
                      </a:lnTo>
                      <a:lnTo>
                        <a:pt x="195" y="92"/>
                      </a:lnTo>
                      <a:lnTo>
                        <a:pt x="196" y="92"/>
                      </a:lnTo>
                      <a:lnTo>
                        <a:pt x="197" y="92"/>
                      </a:lnTo>
                      <a:lnTo>
                        <a:pt x="199" y="92"/>
                      </a:lnTo>
                      <a:lnTo>
                        <a:pt x="200" y="92"/>
                      </a:lnTo>
                      <a:lnTo>
                        <a:pt x="201" y="91"/>
                      </a:lnTo>
                      <a:lnTo>
                        <a:pt x="202" y="91"/>
                      </a:lnTo>
                      <a:lnTo>
                        <a:pt x="203" y="91"/>
                      </a:lnTo>
                      <a:lnTo>
                        <a:pt x="205" y="91"/>
                      </a:lnTo>
                      <a:lnTo>
                        <a:pt x="206" y="91"/>
                      </a:lnTo>
                      <a:lnTo>
                        <a:pt x="207" y="91"/>
                      </a:lnTo>
                      <a:lnTo>
                        <a:pt x="208" y="91"/>
                      </a:lnTo>
                      <a:lnTo>
                        <a:pt x="210" y="91"/>
                      </a:lnTo>
                      <a:lnTo>
                        <a:pt x="211" y="90"/>
                      </a:lnTo>
                      <a:lnTo>
                        <a:pt x="212" y="90"/>
                      </a:lnTo>
                      <a:lnTo>
                        <a:pt x="213" y="90"/>
                      </a:lnTo>
                      <a:lnTo>
                        <a:pt x="214" y="90"/>
                      </a:lnTo>
                      <a:lnTo>
                        <a:pt x="215" y="89"/>
                      </a:lnTo>
                      <a:lnTo>
                        <a:pt x="217" y="89"/>
                      </a:lnTo>
                      <a:lnTo>
                        <a:pt x="218" y="89"/>
                      </a:lnTo>
                      <a:lnTo>
                        <a:pt x="219" y="89"/>
                      </a:lnTo>
                      <a:lnTo>
                        <a:pt x="220" y="88"/>
                      </a:lnTo>
                      <a:lnTo>
                        <a:pt x="221" y="88"/>
                      </a:lnTo>
                      <a:lnTo>
                        <a:pt x="222" y="88"/>
                      </a:lnTo>
                      <a:lnTo>
                        <a:pt x="224" y="88"/>
                      </a:lnTo>
                      <a:lnTo>
                        <a:pt x="225" y="87"/>
                      </a:lnTo>
                      <a:lnTo>
                        <a:pt x="226" y="87"/>
                      </a:lnTo>
                      <a:lnTo>
                        <a:pt x="228" y="87"/>
                      </a:lnTo>
                      <a:lnTo>
                        <a:pt x="229" y="87"/>
                      </a:lnTo>
                      <a:lnTo>
                        <a:pt x="230" y="86"/>
                      </a:lnTo>
                      <a:lnTo>
                        <a:pt x="232" y="86"/>
                      </a:lnTo>
                      <a:lnTo>
                        <a:pt x="233" y="85"/>
                      </a:lnTo>
                      <a:lnTo>
                        <a:pt x="235" y="85"/>
                      </a:lnTo>
                      <a:lnTo>
                        <a:pt x="237" y="84"/>
                      </a:lnTo>
                      <a:lnTo>
                        <a:pt x="239" y="84"/>
                      </a:lnTo>
                      <a:lnTo>
                        <a:pt x="240" y="84"/>
                      </a:lnTo>
                      <a:lnTo>
                        <a:pt x="241" y="83"/>
                      </a:lnTo>
                      <a:lnTo>
                        <a:pt x="242" y="82"/>
                      </a:lnTo>
                      <a:lnTo>
                        <a:pt x="243" y="82"/>
                      </a:lnTo>
                      <a:lnTo>
                        <a:pt x="244" y="82"/>
                      </a:lnTo>
                      <a:lnTo>
                        <a:pt x="245" y="81"/>
                      </a:lnTo>
                      <a:lnTo>
                        <a:pt x="247" y="80"/>
                      </a:lnTo>
                      <a:lnTo>
                        <a:pt x="248" y="80"/>
                      </a:lnTo>
                      <a:lnTo>
                        <a:pt x="248" y="79"/>
                      </a:lnTo>
                      <a:lnTo>
                        <a:pt x="249" y="79"/>
                      </a:lnTo>
                      <a:lnTo>
                        <a:pt x="251" y="78"/>
                      </a:lnTo>
                      <a:lnTo>
                        <a:pt x="253" y="76"/>
                      </a:lnTo>
                      <a:lnTo>
                        <a:pt x="255" y="75"/>
                      </a:lnTo>
                      <a:lnTo>
                        <a:pt x="256" y="74"/>
                      </a:lnTo>
                      <a:lnTo>
                        <a:pt x="258" y="73"/>
                      </a:lnTo>
                      <a:lnTo>
                        <a:pt x="259" y="71"/>
                      </a:lnTo>
                      <a:lnTo>
                        <a:pt x="260" y="70"/>
                      </a:lnTo>
                      <a:lnTo>
                        <a:pt x="262" y="68"/>
                      </a:lnTo>
                      <a:lnTo>
                        <a:pt x="263" y="67"/>
                      </a:lnTo>
                      <a:lnTo>
                        <a:pt x="263" y="66"/>
                      </a:lnTo>
                      <a:lnTo>
                        <a:pt x="264" y="65"/>
                      </a:lnTo>
                      <a:lnTo>
                        <a:pt x="265" y="63"/>
                      </a:lnTo>
                      <a:lnTo>
                        <a:pt x="266" y="62"/>
                      </a:lnTo>
                      <a:lnTo>
                        <a:pt x="267" y="60"/>
                      </a:lnTo>
                      <a:lnTo>
                        <a:pt x="267" y="59"/>
                      </a:lnTo>
                      <a:lnTo>
                        <a:pt x="268" y="57"/>
                      </a:lnTo>
                      <a:lnTo>
                        <a:pt x="268" y="56"/>
                      </a:lnTo>
                      <a:lnTo>
                        <a:pt x="269" y="55"/>
                      </a:lnTo>
                      <a:lnTo>
                        <a:pt x="269" y="54"/>
                      </a:lnTo>
                      <a:lnTo>
                        <a:pt x="269" y="52"/>
                      </a:lnTo>
                      <a:lnTo>
                        <a:pt x="270" y="51"/>
                      </a:lnTo>
                      <a:lnTo>
                        <a:pt x="270" y="50"/>
                      </a:lnTo>
                      <a:lnTo>
                        <a:pt x="270" y="49"/>
                      </a:lnTo>
                      <a:lnTo>
                        <a:pt x="270" y="47"/>
                      </a:lnTo>
                      <a:lnTo>
                        <a:pt x="270" y="46"/>
                      </a:lnTo>
                      <a:lnTo>
                        <a:pt x="270" y="45"/>
                      </a:lnTo>
                      <a:lnTo>
                        <a:pt x="270" y="44"/>
                      </a:lnTo>
                      <a:lnTo>
                        <a:pt x="270" y="43"/>
                      </a:lnTo>
                      <a:lnTo>
                        <a:pt x="270" y="42"/>
                      </a:lnTo>
                      <a:lnTo>
                        <a:pt x="270" y="40"/>
                      </a:lnTo>
                      <a:lnTo>
                        <a:pt x="270" y="39"/>
                      </a:lnTo>
                      <a:lnTo>
                        <a:pt x="270" y="38"/>
                      </a:lnTo>
                      <a:lnTo>
                        <a:pt x="270" y="36"/>
                      </a:lnTo>
                      <a:lnTo>
                        <a:pt x="270" y="35"/>
                      </a:lnTo>
                      <a:lnTo>
                        <a:pt x="270" y="34"/>
                      </a:lnTo>
                      <a:lnTo>
                        <a:pt x="270" y="32"/>
                      </a:lnTo>
                      <a:lnTo>
                        <a:pt x="270" y="30"/>
                      </a:lnTo>
                      <a:lnTo>
                        <a:pt x="270" y="29"/>
                      </a:lnTo>
                      <a:lnTo>
                        <a:pt x="270" y="27"/>
                      </a:lnTo>
                      <a:lnTo>
                        <a:pt x="270" y="26"/>
                      </a:lnTo>
                      <a:lnTo>
                        <a:pt x="270" y="25"/>
                      </a:lnTo>
                      <a:lnTo>
                        <a:pt x="270" y="23"/>
                      </a:lnTo>
                      <a:lnTo>
                        <a:pt x="270" y="22"/>
                      </a:lnTo>
                      <a:lnTo>
                        <a:pt x="270" y="20"/>
                      </a:lnTo>
                      <a:lnTo>
                        <a:pt x="270" y="19"/>
                      </a:lnTo>
                      <a:lnTo>
                        <a:pt x="270" y="18"/>
                      </a:lnTo>
                      <a:lnTo>
                        <a:pt x="271" y="17"/>
                      </a:lnTo>
                      <a:lnTo>
                        <a:pt x="271" y="15"/>
                      </a:lnTo>
                      <a:lnTo>
                        <a:pt x="272" y="14"/>
                      </a:lnTo>
                      <a:lnTo>
                        <a:pt x="273" y="13"/>
                      </a:lnTo>
                      <a:lnTo>
                        <a:pt x="275" y="13"/>
                      </a:lnTo>
                      <a:lnTo>
                        <a:pt x="275" y="14"/>
                      </a:lnTo>
                      <a:lnTo>
                        <a:pt x="276" y="14"/>
                      </a:lnTo>
                      <a:lnTo>
                        <a:pt x="277" y="15"/>
                      </a:lnTo>
                      <a:lnTo>
                        <a:pt x="278" y="16"/>
                      </a:lnTo>
                      <a:lnTo>
                        <a:pt x="279" y="17"/>
                      </a:lnTo>
                      <a:lnTo>
                        <a:pt x="281" y="18"/>
                      </a:lnTo>
                      <a:lnTo>
                        <a:pt x="282" y="18"/>
                      </a:lnTo>
                      <a:lnTo>
                        <a:pt x="284" y="18"/>
                      </a:lnTo>
                      <a:lnTo>
                        <a:pt x="285" y="18"/>
                      </a:lnTo>
                      <a:lnTo>
                        <a:pt x="286" y="18"/>
                      </a:lnTo>
                      <a:lnTo>
                        <a:pt x="287" y="18"/>
                      </a:lnTo>
                      <a:lnTo>
                        <a:pt x="288" y="18"/>
                      </a:lnTo>
                      <a:lnTo>
                        <a:pt x="289" y="18"/>
                      </a:lnTo>
                      <a:lnTo>
                        <a:pt x="290" y="18"/>
                      </a:lnTo>
                      <a:lnTo>
                        <a:pt x="291" y="18"/>
                      </a:lnTo>
                      <a:lnTo>
                        <a:pt x="293" y="18"/>
                      </a:lnTo>
                      <a:lnTo>
                        <a:pt x="295" y="18"/>
                      </a:lnTo>
                      <a:lnTo>
                        <a:pt x="296" y="18"/>
                      </a:lnTo>
                      <a:lnTo>
                        <a:pt x="297" y="18"/>
                      </a:lnTo>
                      <a:lnTo>
                        <a:pt x="299" y="17"/>
                      </a:lnTo>
                      <a:lnTo>
                        <a:pt x="300" y="17"/>
                      </a:lnTo>
                      <a:lnTo>
                        <a:pt x="301" y="17"/>
                      </a:lnTo>
                      <a:lnTo>
                        <a:pt x="303" y="16"/>
                      </a:lnTo>
                      <a:lnTo>
                        <a:pt x="304" y="16"/>
                      </a:lnTo>
                      <a:lnTo>
                        <a:pt x="305" y="16"/>
                      </a:lnTo>
                      <a:lnTo>
                        <a:pt x="307" y="15"/>
                      </a:lnTo>
                      <a:lnTo>
                        <a:pt x="308" y="15"/>
                      </a:lnTo>
                      <a:lnTo>
                        <a:pt x="309" y="14"/>
                      </a:lnTo>
                      <a:lnTo>
                        <a:pt x="311" y="14"/>
                      </a:lnTo>
                      <a:lnTo>
                        <a:pt x="312" y="14"/>
                      </a:lnTo>
                      <a:lnTo>
                        <a:pt x="313" y="14"/>
                      </a:lnTo>
                      <a:lnTo>
                        <a:pt x="315" y="13"/>
                      </a:lnTo>
                      <a:lnTo>
                        <a:pt x="316" y="13"/>
                      </a:lnTo>
                      <a:lnTo>
                        <a:pt x="317" y="12"/>
                      </a:lnTo>
                      <a:lnTo>
                        <a:pt x="318" y="12"/>
                      </a:lnTo>
                      <a:lnTo>
                        <a:pt x="319" y="11"/>
                      </a:lnTo>
                      <a:lnTo>
                        <a:pt x="321" y="11"/>
                      </a:lnTo>
                      <a:lnTo>
                        <a:pt x="322" y="10"/>
                      </a:lnTo>
                      <a:lnTo>
                        <a:pt x="323" y="10"/>
                      </a:lnTo>
                      <a:lnTo>
                        <a:pt x="325" y="10"/>
                      </a:lnTo>
                      <a:lnTo>
                        <a:pt x="326" y="9"/>
                      </a:lnTo>
                      <a:lnTo>
                        <a:pt x="327" y="9"/>
                      </a:lnTo>
                      <a:lnTo>
                        <a:pt x="328" y="8"/>
                      </a:lnTo>
                      <a:lnTo>
                        <a:pt x="329" y="7"/>
                      </a:lnTo>
                      <a:lnTo>
                        <a:pt x="330" y="7"/>
                      </a:lnTo>
                      <a:lnTo>
                        <a:pt x="331" y="7"/>
                      </a:lnTo>
                      <a:lnTo>
                        <a:pt x="332" y="7"/>
                      </a:lnTo>
                      <a:lnTo>
                        <a:pt x="333" y="6"/>
                      </a:lnTo>
                      <a:lnTo>
                        <a:pt x="335" y="5"/>
                      </a:lnTo>
                      <a:lnTo>
                        <a:pt x="337" y="5"/>
                      </a:lnTo>
                      <a:lnTo>
                        <a:pt x="338" y="4"/>
                      </a:lnTo>
                      <a:lnTo>
                        <a:pt x="338" y="3"/>
                      </a:lnTo>
                      <a:lnTo>
                        <a:pt x="340" y="3"/>
                      </a:lnTo>
                      <a:lnTo>
                        <a:pt x="340" y="4"/>
                      </a:lnTo>
                      <a:lnTo>
                        <a:pt x="341" y="5"/>
                      </a:lnTo>
                      <a:lnTo>
                        <a:pt x="341" y="6"/>
                      </a:lnTo>
                      <a:lnTo>
                        <a:pt x="342" y="7"/>
                      </a:lnTo>
                      <a:lnTo>
                        <a:pt x="342" y="9"/>
                      </a:lnTo>
                      <a:lnTo>
                        <a:pt x="343" y="10"/>
                      </a:lnTo>
                      <a:lnTo>
                        <a:pt x="344" y="12"/>
                      </a:lnTo>
                      <a:lnTo>
                        <a:pt x="344" y="13"/>
                      </a:lnTo>
                      <a:lnTo>
                        <a:pt x="345" y="14"/>
                      </a:lnTo>
                      <a:lnTo>
                        <a:pt x="345" y="15"/>
                      </a:lnTo>
                      <a:lnTo>
                        <a:pt x="345" y="16"/>
                      </a:lnTo>
                      <a:lnTo>
                        <a:pt x="346" y="18"/>
                      </a:lnTo>
                      <a:lnTo>
                        <a:pt x="346" y="19"/>
                      </a:lnTo>
                      <a:lnTo>
                        <a:pt x="347" y="20"/>
                      </a:lnTo>
                      <a:lnTo>
                        <a:pt x="348" y="21"/>
                      </a:lnTo>
                      <a:lnTo>
                        <a:pt x="348" y="22"/>
                      </a:lnTo>
                      <a:lnTo>
                        <a:pt x="348" y="23"/>
                      </a:lnTo>
                      <a:lnTo>
                        <a:pt x="348" y="24"/>
                      </a:lnTo>
                      <a:lnTo>
                        <a:pt x="349" y="25"/>
                      </a:lnTo>
                      <a:lnTo>
                        <a:pt x="349" y="27"/>
                      </a:lnTo>
                      <a:lnTo>
                        <a:pt x="350" y="28"/>
                      </a:lnTo>
                      <a:lnTo>
                        <a:pt x="350" y="29"/>
                      </a:lnTo>
                      <a:lnTo>
                        <a:pt x="350" y="30"/>
                      </a:lnTo>
                      <a:lnTo>
                        <a:pt x="351" y="32"/>
                      </a:lnTo>
                      <a:lnTo>
                        <a:pt x="352" y="34"/>
                      </a:lnTo>
                      <a:lnTo>
                        <a:pt x="352" y="35"/>
                      </a:lnTo>
                      <a:lnTo>
                        <a:pt x="352" y="37"/>
                      </a:lnTo>
                      <a:lnTo>
                        <a:pt x="352" y="38"/>
                      </a:lnTo>
                      <a:lnTo>
                        <a:pt x="352" y="39"/>
                      </a:lnTo>
                      <a:lnTo>
                        <a:pt x="352" y="40"/>
                      </a:lnTo>
                      <a:lnTo>
                        <a:pt x="351" y="40"/>
                      </a:lnTo>
                      <a:lnTo>
                        <a:pt x="350" y="40"/>
                      </a:lnTo>
                      <a:lnTo>
                        <a:pt x="348" y="39"/>
                      </a:lnTo>
                      <a:lnTo>
                        <a:pt x="347" y="38"/>
                      </a:lnTo>
                      <a:lnTo>
                        <a:pt x="346" y="37"/>
                      </a:lnTo>
                      <a:lnTo>
                        <a:pt x="345" y="36"/>
                      </a:lnTo>
                      <a:lnTo>
                        <a:pt x="344" y="35"/>
                      </a:lnTo>
                      <a:lnTo>
                        <a:pt x="343" y="34"/>
                      </a:lnTo>
                      <a:lnTo>
                        <a:pt x="342" y="33"/>
                      </a:lnTo>
                      <a:lnTo>
                        <a:pt x="341" y="32"/>
                      </a:lnTo>
                      <a:lnTo>
                        <a:pt x="340" y="30"/>
                      </a:lnTo>
                      <a:lnTo>
                        <a:pt x="338" y="29"/>
                      </a:lnTo>
                      <a:lnTo>
                        <a:pt x="334" y="31"/>
                      </a:lnTo>
                      <a:lnTo>
                        <a:pt x="333" y="29"/>
                      </a:lnTo>
                      <a:lnTo>
                        <a:pt x="333" y="28"/>
                      </a:lnTo>
                      <a:lnTo>
                        <a:pt x="332" y="27"/>
                      </a:lnTo>
                      <a:lnTo>
                        <a:pt x="331" y="25"/>
                      </a:lnTo>
                      <a:lnTo>
                        <a:pt x="330" y="23"/>
                      </a:lnTo>
                      <a:lnTo>
                        <a:pt x="329" y="23"/>
                      </a:lnTo>
                      <a:lnTo>
                        <a:pt x="328" y="21"/>
                      </a:lnTo>
                      <a:lnTo>
                        <a:pt x="326" y="21"/>
                      </a:lnTo>
                      <a:lnTo>
                        <a:pt x="325" y="21"/>
                      </a:lnTo>
                      <a:lnTo>
                        <a:pt x="324" y="21"/>
                      </a:lnTo>
                      <a:lnTo>
                        <a:pt x="323" y="21"/>
                      </a:lnTo>
                      <a:lnTo>
                        <a:pt x="322" y="21"/>
                      </a:lnTo>
                      <a:lnTo>
                        <a:pt x="320" y="22"/>
                      </a:lnTo>
                      <a:lnTo>
                        <a:pt x="319" y="23"/>
                      </a:lnTo>
                      <a:lnTo>
                        <a:pt x="318" y="23"/>
                      </a:lnTo>
                      <a:lnTo>
                        <a:pt x="316" y="24"/>
                      </a:lnTo>
                      <a:lnTo>
                        <a:pt x="316" y="25"/>
                      </a:lnTo>
                      <a:lnTo>
                        <a:pt x="316" y="27"/>
                      </a:lnTo>
                      <a:lnTo>
                        <a:pt x="315" y="28"/>
                      </a:lnTo>
                      <a:lnTo>
                        <a:pt x="315" y="29"/>
                      </a:lnTo>
                      <a:lnTo>
                        <a:pt x="315" y="30"/>
                      </a:lnTo>
                      <a:lnTo>
                        <a:pt x="315" y="32"/>
                      </a:lnTo>
                      <a:lnTo>
                        <a:pt x="316" y="34"/>
                      </a:lnTo>
                      <a:lnTo>
                        <a:pt x="316" y="35"/>
                      </a:lnTo>
                      <a:lnTo>
                        <a:pt x="315" y="36"/>
                      </a:lnTo>
                      <a:lnTo>
                        <a:pt x="313" y="36"/>
                      </a:lnTo>
                      <a:lnTo>
                        <a:pt x="312" y="37"/>
                      </a:lnTo>
                      <a:lnTo>
                        <a:pt x="311" y="37"/>
                      </a:lnTo>
                      <a:lnTo>
                        <a:pt x="309" y="38"/>
                      </a:lnTo>
                      <a:lnTo>
                        <a:pt x="308" y="39"/>
                      </a:lnTo>
                      <a:lnTo>
                        <a:pt x="306" y="40"/>
                      </a:lnTo>
                      <a:lnTo>
                        <a:pt x="305" y="40"/>
                      </a:lnTo>
                      <a:lnTo>
                        <a:pt x="303" y="41"/>
                      </a:lnTo>
                      <a:lnTo>
                        <a:pt x="302" y="42"/>
                      </a:lnTo>
                      <a:lnTo>
                        <a:pt x="301" y="43"/>
                      </a:lnTo>
                      <a:lnTo>
                        <a:pt x="299" y="44"/>
                      </a:lnTo>
                      <a:lnTo>
                        <a:pt x="298" y="45"/>
                      </a:lnTo>
                      <a:lnTo>
                        <a:pt x="296" y="45"/>
                      </a:lnTo>
                      <a:lnTo>
                        <a:pt x="295" y="46"/>
                      </a:lnTo>
                      <a:lnTo>
                        <a:pt x="294" y="47"/>
                      </a:lnTo>
                      <a:lnTo>
                        <a:pt x="292" y="48"/>
                      </a:lnTo>
                      <a:lnTo>
                        <a:pt x="291" y="49"/>
                      </a:lnTo>
                      <a:lnTo>
                        <a:pt x="289" y="50"/>
                      </a:lnTo>
                      <a:lnTo>
                        <a:pt x="288" y="51"/>
                      </a:lnTo>
                      <a:lnTo>
                        <a:pt x="286" y="51"/>
                      </a:lnTo>
                      <a:lnTo>
                        <a:pt x="285" y="53"/>
                      </a:lnTo>
                      <a:lnTo>
                        <a:pt x="284" y="54"/>
                      </a:lnTo>
                      <a:lnTo>
                        <a:pt x="283" y="54"/>
                      </a:lnTo>
                      <a:lnTo>
                        <a:pt x="281" y="55"/>
                      </a:lnTo>
                      <a:lnTo>
                        <a:pt x="280" y="56"/>
                      </a:lnTo>
                      <a:lnTo>
                        <a:pt x="278" y="57"/>
                      </a:lnTo>
                      <a:lnTo>
                        <a:pt x="277" y="58"/>
                      </a:lnTo>
                      <a:lnTo>
                        <a:pt x="276" y="59"/>
                      </a:lnTo>
                      <a:lnTo>
                        <a:pt x="275" y="60"/>
                      </a:lnTo>
                      <a:lnTo>
                        <a:pt x="274" y="61"/>
                      </a:lnTo>
                      <a:lnTo>
                        <a:pt x="273" y="62"/>
                      </a:lnTo>
                      <a:lnTo>
                        <a:pt x="271" y="62"/>
                      </a:lnTo>
                      <a:lnTo>
                        <a:pt x="270" y="63"/>
                      </a:lnTo>
                      <a:lnTo>
                        <a:pt x="269" y="64"/>
                      </a:lnTo>
                      <a:lnTo>
                        <a:pt x="268" y="65"/>
                      </a:lnTo>
                      <a:lnTo>
                        <a:pt x="267" y="66"/>
                      </a:lnTo>
                      <a:lnTo>
                        <a:pt x="266" y="67"/>
                      </a:lnTo>
                      <a:lnTo>
                        <a:pt x="265" y="67"/>
                      </a:lnTo>
                      <a:lnTo>
                        <a:pt x="264" y="68"/>
                      </a:lnTo>
                      <a:lnTo>
                        <a:pt x="263" y="69"/>
                      </a:lnTo>
                      <a:lnTo>
                        <a:pt x="262" y="70"/>
                      </a:lnTo>
                      <a:lnTo>
                        <a:pt x="261" y="71"/>
                      </a:lnTo>
                      <a:lnTo>
                        <a:pt x="260" y="71"/>
                      </a:lnTo>
                      <a:lnTo>
                        <a:pt x="258" y="73"/>
                      </a:lnTo>
                      <a:lnTo>
                        <a:pt x="257" y="74"/>
                      </a:lnTo>
                      <a:lnTo>
                        <a:pt x="255" y="75"/>
                      </a:lnTo>
                      <a:lnTo>
                        <a:pt x="254" y="76"/>
                      </a:lnTo>
                      <a:lnTo>
                        <a:pt x="253" y="76"/>
                      </a:lnTo>
                      <a:lnTo>
                        <a:pt x="252" y="78"/>
                      </a:lnTo>
                      <a:lnTo>
                        <a:pt x="251" y="78"/>
                      </a:lnTo>
                      <a:lnTo>
                        <a:pt x="251" y="79"/>
                      </a:lnTo>
                      <a:lnTo>
                        <a:pt x="250" y="80"/>
                      </a:lnTo>
                      <a:lnTo>
                        <a:pt x="249" y="81"/>
                      </a:lnTo>
                      <a:lnTo>
                        <a:pt x="247" y="82"/>
                      </a:lnTo>
                      <a:lnTo>
                        <a:pt x="246" y="83"/>
                      </a:lnTo>
                      <a:lnTo>
                        <a:pt x="245" y="84"/>
                      </a:lnTo>
                      <a:lnTo>
                        <a:pt x="244" y="85"/>
                      </a:lnTo>
                      <a:lnTo>
                        <a:pt x="243" y="87"/>
                      </a:lnTo>
                      <a:lnTo>
                        <a:pt x="241" y="88"/>
                      </a:lnTo>
                      <a:lnTo>
                        <a:pt x="240" y="89"/>
                      </a:lnTo>
                      <a:lnTo>
                        <a:pt x="239" y="91"/>
                      </a:lnTo>
                      <a:lnTo>
                        <a:pt x="237" y="93"/>
                      </a:lnTo>
                      <a:lnTo>
                        <a:pt x="236" y="94"/>
                      </a:lnTo>
                      <a:lnTo>
                        <a:pt x="234" y="95"/>
                      </a:lnTo>
                      <a:lnTo>
                        <a:pt x="233" y="97"/>
                      </a:lnTo>
                      <a:lnTo>
                        <a:pt x="231" y="99"/>
                      </a:lnTo>
                      <a:lnTo>
                        <a:pt x="230" y="100"/>
                      </a:lnTo>
                      <a:lnTo>
                        <a:pt x="229" y="101"/>
                      </a:lnTo>
                      <a:lnTo>
                        <a:pt x="228" y="102"/>
                      </a:lnTo>
                      <a:lnTo>
                        <a:pt x="227" y="102"/>
                      </a:lnTo>
                      <a:lnTo>
                        <a:pt x="226" y="104"/>
                      </a:lnTo>
                      <a:lnTo>
                        <a:pt x="225" y="104"/>
                      </a:lnTo>
                      <a:lnTo>
                        <a:pt x="224" y="105"/>
                      </a:lnTo>
                      <a:lnTo>
                        <a:pt x="224" y="107"/>
                      </a:lnTo>
                      <a:lnTo>
                        <a:pt x="222" y="108"/>
                      </a:lnTo>
                      <a:lnTo>
                        <a:pt x="221" y="109"/>
                      </a:lnTo>
                      <a:lnTo>
                        <a:pt x="220" y="109"/>
                      </a:lnTo>
                      <a:lnTo>
                        <a:pt x="219" y="111"/>
                      </a:lnTo>
                      <a:lnTo>
                        <a:pt x="218" y="111"/>
                      </a:lnTo>
                      <a:lnTo>
                        <a:pt x="217" y="113"/>
                      </a:lnTo>
                      <a:lnTo>
                        <a:pt x="216" y="113"/>
                      </a:lnTo>
                      <a:lnTo>
                        <a:pt x="215" y="115"/>
                      </a:lnTo>
                      <a:lnTo>
                        <a:pt x="214" y="116"/>
                      </a:lnTo>
                      <a:lnTo>
                        <a:pt x="213" y="117"/>
                      </a:lnTo>
                      <a:lnTo>
                        <a:pt x="212" y="118"/>
                      </a:lnTo>
                      <a:lnTo>
                        <a:pt x="211" y="119"/>
                      </a:lnTo>
                      <a:lnTo>
                        <a:pt x="210" y="120"/>
                      </a:lnTo>
                      <a:lnTo>
                        <a:pt x="209" y="122"/>
                      </a:lnTo>
                      <a:lnTo>
                        <a:pt x="208" y="122"/>
                      </a:lnTo>
                      <a:lnTo>
                        <a:pt x="207" y="124"/>
                      </a:lnTo>
                      <a:lnTo>
                        <a:pt x="206" y="123"/>
                      </a:lnTo>
                      <a:lnTo>
                        <a:pt x="205" y="123"/>
                      </a:lnTo>
                      <a:lnTo>
                        <a:pt x="204" y="122"/>
                      </a:lnTo>
                      <a:lnTo>
                        <a:pt x="203" y="122"/>
                      </a:lnTo>
                      <a:lnTo>
                        <a:pt x="202" y="122"/>
                      </a:lnTo>
                      <a:lnTo>
                        <a:pt x="201" y="122"/>
                      </a:lnTo>
                      <a:lnTo>
                        <a:pt x="200" y="122"/>
                      </a:lnTo>
                      <a:lnTo>
                        <a:pt x="199" y="122"/>
                      </a:lnTo>
                      <a:lnTo>
                        <a:pt x="198" y="122"/>
                      </a:lnTo>
                      <a:lnTo>
                        <a:pt x="197" y="121"/>
                      </a:lnTo>
                      <a:lnTo>
                        <a:pt x="196" y="121"/>
                      </a:lnTo>
                      <a:lnTo>
                        <a:pt x="195" y="121"/>
                      </a:lnTo>
                      <a:lnTo>
                        <a:pt x="194" y="121"/>
                      </a:lnTo>
                      <a:lnTo>
                        <a:pt x="193" y="121"/>
                      </a:lnTo>
                      <a:lnTo>
                        <a:pt x="192" y="122"/>
                      </a:lnTo>
                      <a:lnTo>
                        <a:pt x="191" y="122"/>
                      </a:lnTo>
                      <a:lnTo>
                        <a:pt x="190" y="122"/>
                      </a:lnTo>
                      <a:lnTo>
                        <a:pt x="189" y="122"/>
                      </a:lnTo>
                      <a:lnTo>
                        <a:pt x="188" y="122"/>
                      </a:lnTo>
                      <a:lnTo>
                        <a:pt x="187" y="122"/>
                      </a:lnTo>
                      <a:lnTo>
                        <a:pt x="186" y="122"/>
                      </a:lnTo>
                      <a:lnTo>
                        <a:pt x="185" y="123"/>
                      </a:lnTo>
                      <a:lnTo>
                        <a:pt x="184" y="123"/>
                      </a:lnTo>
                      <a:lnTo>
                        <a:pt x="183" y="124"/>
                      </a:lnTo>
                      <a:lnTo>
                        <a:pt x="181" y="124"/>
                      </a:lnTo>
                      <a:lnTo>
                        <a:pt x="180" y="124"/>
                      </a:lnTo>
                      <a:lnTo>
                        <a:pt x="178" y="125"/>
                      </a:lnTo>
                      <a:lnTo>
                        <a:pt x="177" y="126"/>
                      </a:lnTo>
                      <a:lnTo>
                        <a:pt x="175" y="128"/>
                      </a:lnTo>
                      <a:lnTo>
                        <a:pt x="174" y="129"/>
                      </a:lnTo>
                      <a:lnTo>
                        <a:pt x="172" y="129"/>
                      </a:lnTo>
                      <a:lnTo>
                        <a:pt x="172" y="130"/>
                      </a:lnTo>
                      <a:lnTo>
                        <a:pt x="170" y="131"/>
                      </a:lnTo>
                      <a:lnTo>
                        <a:pt x="169" y="132"/>
                      </a:lnTo>
                      <a:lnTo>
                        <a:pt x="169" y="133"/>
                      </a:lnTo>
                      <a:lnTo>
                        <a:pt x="168" y="134"/>
                      </a:lnTo>
                      <a:lnTo>
                        <a:pt x="167" y="135"/>
                      </a:lnTo>
                      <a:lnTo>
                        <a:pt x="166" y="137"/>
                      </a:lnTo>
                      <a:lnTo>
                        <a:pt x="166" y="138"/>
                      </a:lnTo>
                      <a:lnTo>
                        <a:pt x="165" y="139"/>
                      </a:lnTo>
                      <a:lnTo>
                        <a:pt x="165" y="140"/>
                      </a:lnTo>
                      <a:lnTo>
                        <a:pt x="164" y="141"/>
                      </a:lnTo>
                      <a:lnTo>
                        <a:pt x="164" y="142"/>
                      </a:lnTo>
                      <a:lnTo>
                        <a:pt x="163" y="144"/>
                      </a:lnTo>
                      <a:lnTo>
                        <a:pt x="163" y="145"/>
                      </a:lnTo>
                      <a:lnTo>
                        <a:pt x="163" y="146"/>
                      </a:lnTo>
                      <a:lnTo>
                        <a:pt x="163" y="147"/>
                      </a:lnTo>
                      <a:lnTo>
                        <a:pt x="163" y="148"/>
                      </a:lnTo>
                      <a:lnTo>
                        <a:pt x="163" y="150"/>
                      </a:lnTo>
                      <a:lnTo>
                        <a:pt x="163" y="151"/>
                      </a:lnTo>
                      <a:lnTo>
                        <a:pt x="163" y="152"/>
                      </a:lnTo>
                      <a:lnTo>
                        <a:pt x="163" y="153"/>
                      </a:lnTo>
                      <a:lnTo>
                        <a:pt x="164" y="154"/>
                      </a:lnTo>
                      <a:lnTo>
                        <a:pt x="164" y="155"/>
                      </a:lnTo>
                      <a:lnTo>
                        <a:pt x="165" y="156"/>
                      </a:lnTo>
                      <a:lnTo>
                        <a:pt x="165" y="157"/>
                      </a:lnTo>
                      <a:lnTo>
                        <a:pt x="166" y="159"/>
                      </a:lnTo>
                      <a:lnTo>
                        <a:pt x="167" y="161"/>
                      </a:lnTo>
                      <a:lnTo>
                        <a:pt x="168" y="162"/>
                      </a:lnTo>
                      <a:lnTo>
                        <a:pt x="169" y="163"/>
                      </a:lnTo>
                      <a:lnTo>
                        <a:pt x="168" y="164"/>
                      </a:lnTo>
                      <a:lnTo>
                        <a:pt x="166" y="165"/>
                      </a:lnTo>
                      <a:lnTo>
                        <a:pt x="165" y="166"/>
                      </a:lnTo>
                      <a:lnTo>
                        <a:pt x="164" y="167"/>
                      </a:lnTo>
                      <a:lnTo>
                        <a:pt x="163" y="168"/>
                      </a:lnTo>
                      <a:lnTo>
                        <a:pt x="162" y="169"/>
                      </a:lnTo>
                      <a:lnTo>
                        <a:pt x="161" y="170"/>
                      </a:lnTo>
                      <a:lnTo>
                        <a:pt x="159" y="172"/>
                      </a:lnTo>
                      <a:lnTo>
                        <a:pt x="157" y="174"/>
                      </a:lnTo>
                      <a:lnTo>
                        <a:pt x="156" y="175"/>
                      </a:lnTo>
                      <a:lnTo>
                        <a:pt x="155" y="177"/>
                      </a:lnTo>
                      <a:lnTo>
                        <a:pt x="153" y="178"/>
                      </a:lnTo>
                      <a:lnTo>
                        <a:pt x="153" y="179"/>
                      </a:lnTo>
                      <a:lnTo>
                        <a:pt x="151" y="180"/>
                      </a:lnTo>
                      <a:lnTo>
                        <a:pt x="151" y="181"/>
                      </a:lnTo>
                      <a:lnTo>
                        <a:pt x="150" y="181"/>
                      </a:lnTo>
                      <a:lnTo>
                        <a:pt x="150" y="182"/>
                      </a:lnTo>
                      <a:lnTo>
                        <a:pt x="149" y="181"/>
                      </a:lnTo>
                      <a:lnTo>
                        <a:pt x="149" y="180"/>
                      </a:lnTo>
                      <a:lnTo>
                        <a:pt x="149" y="179"/>
                      </a:lnTo>
                      <a:lnTo>
                        <a:pt x="149" y="178"/>
                      </a:lnTo>
                      <a:lnTo>
                        <a:pt x="148" y="177"/>
                      </a:lnTo>
                      <a:lnTo>
                        <a:pt x="148" y="175"/>
                      </a:lnTo>
                      <a:lnTo>
                        <a:pt x="148" y="174"/>
                      </a:lnTo>
                      <a:lnTo>
                        <a:pt x="148" y="173"/>
                      </a:lnTo>
                      <a:lnTo>
                        <a:pt x="147" y="171"/>
                      </a:lnTo>
                      <a:lnTo>
                        <a:pt x="147" y="170"/>
                      </a:lnTo>
                      <a:lnTo>
                        <a:pt x="146" y="168"/>
                      </a:lnTo>
                      <a:lnTo>
                        <a:pt x="146" y="167"/>
                      </a:lnTo>
                      <a:lnTo>
                        <a:pt x="145" y="165"/>
                      </a:lnTo>
                      <a:lnTo>
                        <a:pt x="144" y="164"/>
                      </a:lnTo>
                      <a:lnTo>
                        <a:pt x="144" y="162"/>
                      </a:lnTo>
                      <a:lnTo>
                        <a:pt x="143" y="161"/>
                      </a:lnTo>
                      <a:lnTo>
                        <a:pt x="143" y="159"/>
                      </a:lnTo>
                      <a:lnTo>
                        <a:pt x="142" y="157"/>
                      </a:lnTo>
                      <a:lnTo>
                        <a:pt x="141" y="155"/>
                      </a:lnTo>
                      <a:lnTo>
                        <a:pt x="140" y="154"/>
                      </a:lnTo>
                      <a:lnTo>
                        <a:pt x="139" y="152"/>
                      </a:lnTo>
                      <a:lnTo>
                        <a:pt x="139" y="150"/>
                      </a:lnTo>
                      <a:lnTo>
                        <a:pt x="138" y="148"/>
                      </a:lnTo>
                      <a:lnTo>
                        <a:pt x="137" y="146"/>
                      </a:lnTo>
                      <a:lnTo>
                        <a:pt x="136" y="144"/>
                      </a:lnTo>
                      <a:lnTo>
                        <a:pt x="135" y="143"/>
                      </a:lnTo>
                      <a:lnTo>
                        <a:pt x="134" y="141"/>
                      </a:lnTo>
                      <a:lnTo>
                        <a:pt x="133" y="139"/>
                      </a:lnTo>
                      <a:lnTo>
                        <a:pt x="132" y="137"/>
                      </a:lnTo>
                      <a:lnTo>
                        <a:pt x="131" y="135"/>
                      </a:lnTo>
                      <a:lnTo>
                        <a:pt x="129" y="133"/>
                      </a:lnTo>
                      <a:lnTo>
                        <a:pt x="129" y="131"/>
                      </a:lnTo>
                      <a:lnTo>
                        <a:pt x="127" y="129"/>
                      </a:lnTo>
                      <a:lnTo>
                        <a:pt x="126" y="127"/>
                      </a:lnTo>
                      <a:lnTo>
                        <a:pt x="125" y="125"/>
                      </a:lnTo>
                      <a:lnTo>
                        <a:pt x="124" y="123"/>
                      </a:lnTo>
                      <a:lnTo>
                        <a:pt x="122" y="121"/>
                      </a:lnTo>
                      <a:lnTo>
                        <a:pt x="121" y="119"/>
                      </a:lnTo>
                      <a:lnTo>
                        <a:pt x="120" y="117"/>
                      </a:lnTo>
                      <a:lnTo>
                        <a:pt x="118" y="115"/>
                      </a:lnTo>
                      <a:lnTo>
                        <a:pt x="117" y="113"/>
                      </a:lnTo>
                      <a:lnTo>
                        <a:pt x="116" y="111"/>
                      </a:lnTo>
                      <a:lnTo>
                        <a:pt x="114" y="109"/>
                      </a:lnTo>
                      <a:lnTo>
                        <a:pt x="113" y="107"/>
                      </a:lnTo>
                      <a:lnTo>
                        <a:pt x="111" y="105"/>
                      </a:lnTo>
                      <a:lnTo>
                        <a:pt x="110" y="104"/>
                      </a:lnTo>
                      <a:lnTo>
                        <a:pt x="108" y="102"/>
                      </a:lnTo>
                      <a:lnTo>
                        <a:pt x="107" y="100"/>
                      </a:lnTo>
                      <a:lnTo>
                        <a:pt x="105" y="98"/>
                      </a:lnTo>
                      <a:lnTo>
                        <a:pt x="103" y="96"/>
                      </a:lnTo>
                      <a:lnTo>
                        <a:pt x="102" y="94"/>
                      </a:lnTo>
                      <a:lnTo>
                        <a:pt x="100" y="92"/>
                      </a:lnTo>
                      <a:lnTo>
                        <a:pt x="99" y="91"/>
                      </a:lnTo>
                      <a:lnTo>
                        <a:pt x="97" y="89"/>
                      </a:lnTo>
                      <a:lnTo>
                        <a:pt x="95" y="87"/>
                      </a:lnTo>
                      <a:lnTo>
                        <a:pt x="94" y="85"/>
                      </a:lnTo>
                      <a:lnTo>
                        <a:pt x="92" y="84"/>
                      </a:lnTo>
                      <a:lnTo>
                        <a:pt x="90" y="82"/>
                      </a:lnTo>
                      <a:lnTo>
                        <a:pt x="88" y="80"/>
                      </a:lnTo>
                      <a:lnTo>
                        <a:pt x="87" y="79"/>
                      </a:lnTo>
                      <a:lnTo>
                        <a:pt x="85" y="78"/>
                      </a:lnTo>
                      <a:lnTo>
                        <a:pt x="83" y="76"/>
                      </a:lnTo>
                      <a:lnTo>
                        <a:pt x="82" y="75"/>
                      </a:lnTo>
                      <a:lnTo>
                        <a:pt x="80" y="73"/>
                      </a:lnTo>
                      <a:lnTo>
                        <a:pt x="0" y="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69" name="Freeform 594"/>
                <p:cNvSpPr>
                  <a:spLocks/>
                </p:cNvSpPr>
                <p:nvPr/>
              </p:nvSpPr>
              <p:spPr bwMode="auto">
                <a:xfrm>
                  <a:off x="1648" y="2056"/>
                  <a:ext cx="270" cy="478"/>
                </a:xfrm>
                <a:custGeom>
                  <a:avLst/>
                  <a:gdLst>
                    <a:gd name="T0" fmla="*/ 0 w 270"/>
                    <a:gd name="T1" fmla="*/ 478 h 478"/>
                    <a:gd name="T2" fmla="*/ 75 w 270"/>
                    <a:gd name="T3" fmla="*/ 365 h 478"/>
                    <a:gd name="T4" fmla="*/ 55 w 270"/>
                    <a:gd name="T5" fmla="*/ 273 h 478"/>
                    <a:gd name="T6" fmla="*/ 52 w 270"/>
                    <a:gd name="T7" fmla="*/ 272 h 478"/>
                    <a:gd name="T8" fmla="*/ 49 w 270"/>
                    <a:gd name="T9" fmla="*/ 269 h 478"/>
                    <a:gd name="T10" fmla="*/ 46 w 270"/>
                    <a:gd name="T11" fmla="*/ 267 h 478"/>
                    <a:gd name="T12" fmla="*/ 43 w 270"/>
                    <a:gd name="T13" fmla="*/ 264 h 478"/>
                    <a:gd name="T14" fmla="*/ 39 w 270"/>
                    <a:gd name="T15" fmla="*/ 259 h 478"/>
                    <a:gd name="T16" fmla="*/ 36 w 270"/>
                    <a:gd name="T17" fmla="*/ 254 h 478"/>
                    <a:gd name="T18" fmla="*/ 35 w 270"/>
                    <a:gd name="T19" fmla="*/ 249 h 478"/>
                    <a:gd name="T20" fmla="*/ 34 w 270"/>
                    <a:gd name="T21" fmla="*/ 246 h 478"/>
                    <a:gd name="T22" fmla="*/ 33 w 270"/>
                    <a:gd name="T23" fmla="*/ 242 h 478"/>
                    <a:gd name="T24" fmla="*/ 32 w 270"/>
                    <a:gd name="T25" fmla="*/ 238 h 478"/>
                    <a:gd name="T26" fmla="*/ 32 w 270"/>
                    <a:gd name="T27" fmla="*/ 235 h 478"/>
                    <a:gd name="T28" fmla="*/ 32 w 270"/>
                    <a:gd name="T29" fmla="*/ 230 h 478"/>
                    <a:gd name="T30" fmla="*/ 33 w 270"/>
                    <a:gd name="T31" fmla="*/ 226 h 478"/>
                    <a:gd name="T32" fmla="*/ 34 w 270"/>
                    <a:gd name="T33" fmla="*/ 221 h 478"/>
                    <a:gd name="T34" fmla="*/ 35 w 270"/>
                    <a:gd name="T35" fmla="*/ 217 h 478"/>
                    <a:gd name="T36" fmla="*/ 36 w 270"/>
                    <a:gd name="T37" fmla="*/ 213 h 478"/>
                    <a:gd name="T38" fmla="*/ 38 w 270"/>
                    <a:gd name="T39" fmla="*/ 209 h 478"/>
                    <a:gd name="T40" fmla="*/ 39 w 270"/>
                    <a:gd name="T41" fmla="*/ 204 h 478"/>
                    <a:gd name="T42" fmla="*/ 42 w 270"/>
                    <a:gd name="T43" fmla="*/ 200 h 478"/>
                    <a:gd name="T44" fmla="*/ 44 w 270"/>
                    <a:gd name="T45" fmla="*/ 197 h 478"/>
                    <a:gd name="T46" fmla="*/ 46 w 270"/>
                    <a:gd name="T47" fmla="*/ 193 h 478"/>
                    <a:gd name="T48" fmla="*/ 49 w 270"/>
                    <a:gd name="T49" fmla="*/ 189 h 478"/>
                    <a:gd name="T50" fmla="*/ 52 w 270"/>
                    <a:gd name="T51" fmla="*/ 186 h 478"/>
                    <a:gd name="T52" fmla="*/ 54 w 270"/>
                    <a:gd name="T53" fmla="*/ 183 h 478"/>
                    <a:gd name="T54" fmla="*/ 58 w 270"/>
                    <a:gd name="T55" fmla="*/ 180 h 478"/>
                    <a:gd name="T56" fmla="*/ 61 w 270"/>
                    <a:gd name="T57" fmla="*/ 177 h 478"/>
                    <a:gd name="T58" fmla="*/ 64 w 270"/>
                    <a:gd name="T59" fmla="*/ 175 h 478"/>
                    <a:gd name="T60" fmla="*/ 67 w 270"/>
                    <a:gd name="T61" fmla="*/ 173 h 478"/>
                    <a:gd name="T62" fmla="*/ 71 w 270"/>
                    <a:gd name="T63" fmla="*/ 170 h 478"/>
                    <a:gd name="T64" fmla="*/ 74 w 270"/>
                    <a:gd name="T65" fmla="*/ 169 h 478"/>
                    <a:gd name="T66" fmla="*/ 77 w 270"/>
                    <a:gd name="T67" fmla="*/ 167 h 478"/>
                    <a:gd name="T68" fmla="*/ 81 w 270"/>
                    <a:gd name="T69" fmla="*/ 166 h 478"/>
                    <a:gd name="T70" fmla="*/ 84 w 270"/>
                    <a:gd name="T71" fmla="*/ 165 h 478"/>
                    <a:gd name="T72" fmla="*/ 197 w 270"/>
                    <a:gd name="T73" fmla="*/ 85 h 478"/>
                    <a:gd name="T74" fmla="*/ 196 w 270"/>
                    <a:gd name="T75" fmla="*/ 83 h 478"/>
                    <a:gd name="T76" fmla="*/ 195 w 270"/>
                    <a:gd name="T77" fmla="*/ 78 h 478"/>
                    <a:gd name="T78" fmla="*/ 193 w 270"/>
                    <a:gd name="T79" fmla="*/ 74 h 478"/>
                    <a:gd name="T80" fmla="*/ 193 w 270"/>
                    <a:gd name="T81" fmla="*/ 70 h 478"/>
                    <a:gd name="T82" fmla="*/ 192 w 270"/>
                    <a:gd name="T83" fmla="*/ 65 h 478"/>
                    <a:gd name="T84" fmla="*/ 191 w 270"/>
                    <a:gd name="T85" fmla="*/ 61 h 478"/>
                    <a:gd name="T86" fmla="*/ 191 w 270"/>
                    <a:gd name="T87" fmla="*/ 56 h 478"/>
                    <a:gd name="T88" fmla="*/ 192 w 270"/>
                    <a:gd name="T89" fmla="*/ 51 h 478"/>
                    <a:gd name="T90" fmla="*/ 193 w 270"/>
                    <a:gd name="T91" fmla="*/ 45 h 478"/>
                    <a:gd name="T92" fmla="*/ 195 w 270"/>
                    <a:gd name="T93" fmla="*/ 40 h 478"/>
                    <a:gd name="T94" fmla="*/ 197 w 270"/>
                    <a:gd name="T95" fmla="*/ 35 h 478"/>
                    <a:gd name="T96" fmla="*/ 201 w 270"/>
                    <a:gd name="T97" fmla="*/ 30 h 478"/>
                    <a:gd name="T98" fmla="*/ 205 w 270"/>
                    <a:gd name="T99" fmla="*/ 25 h 478"/>
                    <a:gd name="T100" fmla="*/ 211 w 270"/>
                    <a:gd name="T101" fmla="*/ 21 h 478"/>
                    <a:gd name="T102" fmla="*/ 218 w 270"/>
                    <a:gd name="T103" fmla="*/ 17 h 478"/>
                    <a:gd name="T104" fmla="*/ 226 w 270"/>
                    <a:gd name="T105" fmla="*/ 14 h 478"/>
                    <a:gd name="T106" fmla="*/ 236 w 270"/>
                    <a:gd name="T107" fmla="*/ 11 h 478"/>
                    <a:gd name="T108" fmla="*/ 248 w 270"/>
                    <a:gd name="T109" fmla="*/ 10 h 478"/>
                    <a:gd name="T110" fmla="*/ 261 w 270"/>
                    <a:gd name="T111" fmla="*/ 9 h 478"/>
                    <a:gd name="T112" fmla="*/ 270 w 270"/>
                    <a:gd name="T113" fmla="*/ 0 h 4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0"/>
                    <a:gd name="T172" fmla="*/ 0 h 478"/>
                    <a:gd name="T173" fmla="*/ 270 w 270"/>
                    <a:gd name="T174" fmla="*/ 478 h 4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0" h="478">
                      <a:moveTo>
                        <a:pt x="270" y="0"/>
                      </a:moveTo>
                      <a:lnTo>
                        <a:pt x="0" y="0"/>
                      </a:lnTo>
                      <a:lnTo>
                        <a:pt x="0" y="478"/>
                      </a:lnTo>
                      <a:lnTo>
                        <a:pt x="207" y="478"/>
                      </a:lnTo>
                      <a:lnTo>
                        <a:pt x="195" y="412"/>
                      </a:lnTo>
                      <a:lnTo>
                        <a:pt x="75" y="365"/>
                      </a:lnTo>
                      <a:lnTo>
                        <a:pt x="79" y="317"/>
                      </a:lnTo>
                      <a:lnTo>
                        <a:pt x="47" y="295"/>
                      </a:lnTo>
                      <a:lnTo>
                        <a:pt x="55" y="273"/>
                      </a:lnTo>
                      <a:lnTo>
                        <a:pt x="54" y="273"/>
                      </a:lnTo>
                      <a:lnTo>
                        <a:pt x="52" y="272"/>
                      </a:lnTo>
                      <a:lnTo>
                        <a:pt x="51" y="271"/>
                      </a:lnTo>
                      <a:lnTo>
                        <a:pt x="50" y="270"/>
                      </a:lnTo>
                      <a:lnTo>
                        <a:pt x="49" y="269"/>
                      </a:lnTo>
                      <a:lnTo>
                        <a:pt x="48" y="269"/>
                      </a:lnTo>
                      <a:lnTo>
                        <a:pt x="47" y="268"/>
                      </a:lnTo>
                      <a:lnTo>
                        <a:pt x="46" y="267"/>
                      </a:lnTo>
                      <a:lnTo>
                        <a:pt x="45" y="266"/>
                      </a:lnTo>
                      <a:lnTo>
                        <a:pt x="44" y="265"/>
                      </a:lnTo>
                      <a:lnTo>
                        <a:pt x="43" y="264"/>
                      </a:lnTo>
                      <a:lnTo>
                        <a:pt x="42" y="262"/>
                      </a:lnTo>
                      <a:lnTo>
                        <a:pt x="41" y="261"/>
                      </a:lnTo>
                      <a:lnTo>
                        <a:pt x="39" y="259"/>
                      </a:lnTo>
                      <a:lnTo>
                        <a:pt x="39" y="258"/>
                      </a:lnTo>
                      <a:lnTo>
                        <a:pt x="38" y="256"/>
                      </a:lnTo>
                      <a:lnTo>
                        <a:pt x="36" y="254"/>
                      </a:lnTo>
                      <a:lnTo>
                        <a:pt x="36" y="253"/>
                      </a:lnTo>
                      <a:lnTo>
                        <a:pt x="35" y="250"/>
                      </a:lnTo>
                      <a:lnTo>
                        <a:pt x="35" y="249"/>
                      </a:lnTo>
                      <a:lnTo>
                        <a:pt x="34" y="248"/>
                      </a:lnTo>
                      <a:lnTo>
                        <a:pt x="34" y="247"/>
                      </a:lnTo>
                      <a:lnTo>
                        <a:pt x="34" y="246"/>
                      </a:lnTo>
                      <a:lnTo>
                        <a:pt x="33" y="244"/>
                      </a:lnTo>
                      <a:lnTo>
                        <a:pt x="33" y="242"/>
                      </a:lnTo>
                      <a:lnTo>
                        <a:pt x="33" y="241"/>
                      </a:lnTo>
                      <a:lnTo>
                        <a:pt x="32" y="240"/>
                      </a:lnTo>
                      <a:lnTo>
                        <a:pt x="32" y="238"/>
                      </a:lnTo>
                      <a:lnTo>
                        <a:pt x="32" y="237"/>
                      </a:lnTo>
                      <a:lnTo>
                        <a:pt x="32" y="236"/>
                      </a:lnTo>
                      <a:lnTo>
                        <a:pt x="32" y="235"/>
                      </a:lnTo>
                      <a:lnTo>
                        <a:pt x="32" y="233"/>
                      </a:lnTo>
                      <a:lnTo>
                        <a:pt x="32" y="232"/>
                      </a:lnTo>
                      <a:lnTo>
                        <a:pt x="32" y="230"/>
                      </a:lnTo>
                      <a:lnTo>
                        <a:pt x="32" y="228"/>
                      </a:lnTo>
                      <a:lnTo>
                        <a:pt x="32" y="227"/>
                      </a:lnTo>
                      <a:lnTo>
                        <a:pt x="33" y="226"/>
                      </a:lnTo>
                      <a:lnTo>
                        <a:pt x="33" y="224"/>
                      </a:lnTo>
                      <a:lnTo>
                        <a:pt x="33" y="223"/>
                      </a:lnTo>
                      <a:lnTo>
                        <a:pt x="34" y="221"/>
                      </a:lnTo>
                      <a:lnTo>
                        <a:pt x="34" y="220"/>
                      </a:lnTo>
                      <a:lnTo>
                        <a:pt x="35" y="219"/>
                      </a:lnTo>
                      <a:lnTo>
                        <a:pt x="35" y="217"/>
                      </a:lnTo>
                      <a:lnTo>
                        <a:pt x="35" y="215"/>
                      </a:lnTo>
                      <a:lnTo>
                        <a:pt x="35" y="214"/>
                      </a:lnTo>
                      <a:lnTo>
                        <a:pt x="36" y="213"/>
                      </a:lnTo>
                      <a:lnTo>
                        <a:pt x="36" y="211"/>
                      </a:lnTo>
                      <a:lnTo>
                        <a:pt x="37" y="210"/>
                      </a:lnTo>
                      <a:lnTo>
                        <a:pt x="38" y="209"/>
                      </a:lnTo>
                      <a:lnTo>
                        <a:pt x="38" y="207"/>
                      </a:lnTo>
                      <a:lnTo>
                        <a:pt x="39" y="206"/>
                      </a:lnTo>
                      <a:lnTo>
                        <a:pt x="39" y="204"/>
                      </a:lnTo>
                      <a:lnTo>
                        <a:pt x="40" y="203"/>
                      </a:lnTo>
                      <a:lnTo>
                        <a:pt x="41" y="202"/>
                      </a:lnTo>
                      <a:lnTo>
                        <a:pt x="42" y="200"/>
                      </a:lnTo>
                      <a:lnTo>
                        <a:pt x="42" y="199"/>
                      </a:lnTo>
                      <a:lnTo>
                        <a:pt x="43" y="198"/>
                      </a:lnTo>
                      <a:lnTo>
                        <a:pt x="44" y="197"/>
                      </a:lnTo>
                      <a:lnTo>
                        <a:pt x="45" y="195"/>
                      </a:lnTo>
                      <a:lnTo>
                        <a:pt x="45" y="194"/>
                      </a:lnTo>
                      <a:lnTo>
                        <a:pt x="46" y="193"/>
                      </a:lnTo>
                      <a:lnTo>
                        <a:pt x="47" y="192"/>
                      </a:lnTo>
                      <a:lnTo>
                        <a:pt x="48" y="191"/>
                      </a:lnTo>
                      <a:lnTo>
                        <a:pt x="49" y="189"/>
                      </a:lnTo>
                      <a:lnTo>
                        <a:pt x="50" y="188"/>
                      </a:lnTo>
                      <a:lnTo>
                        <a:pt x="51" y="187"/>
                      </a:lnTo>
                      <a:lnTo>
                        <a:pt x="52" y="186"/>
                      </a:lnTo>
                      <a:lnTo>
                        <a:pt x="53" y="185"/>
                      </a:lnTo>
                      <a:lnTo>
                        <a:pt x="54" y="184"/>
                      </a:lnTo>
                      <a:lnTo>
                        <a:pt x="54" y="183"/>
                      </a:lnTo>
                      <a:lnTo>
                        <a:pt x="56" y="182"/>
                      </a:lnTo>
                      <a:lnTo>
                        <a:pt x="57" y="181"/>
                      </a:lnTo>
                      <a:lnTo>
                        <a:pt x="58" y="180"/>
                      </a:lnTo>
                      <a:lnTo>
                        <a:pt x="59" y="179"/>
                      </a:lnTo>
                      <a:lnTo>
                        <a:pt x="60" y="178"/>
                      </a:lnTo>
                      <a:lnTo>
                        <a:pt x="61" y="177"/>
                      </a:lnTo>
                      <a:lnTo>
                        <a:pt x="62" y="176"/>
                      </a:lnTo>
                      <a:lnTo>
                        <a:pt x="63" y="175"/>
                      </a:lnTo>
                      <a:lnTo>
                        <a:pt x="64" y="175"/>
                      </a:lnTo>
                      <a:lnTo>
                        <a:pt x="65" y="174"/>
                      </a:lnTo>
                      <a:lnTo>
                        <a:pt x="66" y="173"/>
                      </a:lnTo>
                      <a:lnTo>
                        <a:pt x="67" y="173"/>
                      </a:lnTo>
                      <a:lnTo>
                        <a:pt x="68" y="172"/>
                      </a:lnTo>
                      <a:lnTo>
                        <a:pt x="69" y="171"/>
                      </a:lnTo>
                      <a:lnTo>
                        <a:pt x="71" y="170"/>
                      </a:lnTo>
                      <a:lnTo>
                        <a:pt x="72" y="170"/>
                      </a:lnTo>
                      <a:lnTo>
                        <a:pt x="73" y="169"/>
                      </a:lnTo>
                      <a:lnTo>
                        <a:pt x="74" y="169"/>
                      </a:lnTo>
                      <a:lnTo>
                        <a:pt x="75" y="168"/>
                      </a:lnTo>
                      <a:lnTo>
                        <a:pt x="76" y="168"/>
                      </a:lnTo>
                      <a:lnTo>
                        <a:pt x="77" y="167"/>
                      </a:lnTo>
                      <a:lnTo>
                        <a:pt x="79" y="167"/>
                      </a:lnTo>
                      <a:lnTo>
                        <a:pt x="80" y="166"/>
                      </a:lnTo>
                      <a:lnTo>
                        <a:pt x="81" y="166"/>
                      </a:lnTo>
                      <a:lnTo>
                        <a:pt x="82" y="165"/>
                      </a:lnTo>
                      <a:lnTo>
                        <a:pt x="83" y="165"/>
                      </a:lnTo>
                      <a:lnTo>
                        <a:pt x="84" y="165"/>
                      </a:lnTo>
                      <a:lnTo>
                        <a:pt x="86" y="165"/>
                      </a:lnTo>
                      <a:lnTo>
                        <a:pt x="81" y="140"/>
                      </a:lnTo>
                      <a:lnTo>
                        <a:pt x="197" y="85"/>
                      </a:lnTo>
                      <a:lnTo>
                        <a:pt x="197" y="84"/>
                      </a:lnTo>
                      <a:lnTo>
                        <a:pt x="196" y="83"/>
                      </a:lnTo>
                      <a:lnTo>
                        <a:pt x="196" y="81"/>
                      </a:lnTo>
                      <a:lnTo>
                        <a:pt x="195" y="80"/>
                      </a:lnTo>
                      <a:lnTo>
                        <a:pt x="195" y="78"/>
                      </a:lnTo>
                      <a:lnTo>
                        <a:pt x="194" y="76"/>
                      </a:lnTo>
                      <a:lnTo>
                        <a:pt x="194" y="75"/>
                      </a:lnTo>
                      <a:lnTo>
                        <a:pt x="193" y="74"/>
                      </a:lnTo>
                      <a:lnTo>
                        <a:pt x="193" y="73"/>
                      </a:lnTo>
                      <a:lnTo>
                        <a:pt x="193" y="72"/>
                      </a:lnTo>
                      <a:lnTo>
                        <a:pt x="193" y="70"/>
                      </a:lnTo>
                      <a:lnTo>
                        <a:pt x="192" y="69"/>
                      </a:lnTo>
                      <a:lnTo>
                        <a:pt x="192" y="67"/>
                      </a:lnTo>
                      <a:lnTo>
                        <a:pt x="192" y="65"/>
                      </a:lnTo>
                      <a:lnTo>
                        <a:pt x="192" y="64"/>
                      </a:lnTo>
                      <a:lnTo>
                        <a:pt x="191" y="63"/>
                      </a:lnTo>
                      <a:lnTo>
                        <a:pt x="191" y="61"/>
                      </a:lnTo>
                      <a:lnTo>
                        <a:pt x="191" y="59"/>
                      </a:lnTo>
                      <a:lnTo>
                        <a:pt x="191" y="58"/>
                      </a:lnTo>
                      <a:lnTo>
                        <a:pt x="191" y="56"/>
                      </a:lnTo>
                      <a:lnTo>
                        <a:pt x="191" y="54"/>
                      </a:lnTo>
                      <a:lnTo>
                        <a:pt x="191" y="52"/>
                      </a:lnTo>
                      <a:lnTo>
                        <a:pt x="192" y="51"/>
                      </a:lnTo>
                      <a:lnTo>
                        <a:pt x="192" y="49"/>
                      </a:lnTo>
                      <a:lnTo>
                        <a:pt x="192" y="47"/>
                      </a:lnTo>
                      <a:lnTo>
                        <a:pt x="193" y="45"/>
                      </a:lnTo>
                      <a:lnTo>
                        <a:pt x="193" y="44"/>
                      </a:lnTo>
                      <a:lnTo>
                        <a:pt x="194" y="42"/>
                      </a:lnTo>
                      <a:lnTo>
                        <a:pt x="195" y="40"/>
                      </a:lnTo>
                      <a:lnTo>
                        <a:pt x="195" y="39"/>
                      </a:lnTo>
                      <a:lnTo>
                        <a:pt x="196" y="37"/>
                      </a:lnTo>
                      <a:lnTo>
                        <a:pt x="197" y="35"/>
                      </a:lnTo>
                      <a:lnTo>
                        <a:pt x="198" y="33"/>
                      </a:lnTo>
                      <a:lnTo>
                        <a:pt x="199" y="32"/>
                      </a:lnTo>
                      <a:lnTo>
                        <a:pt x="201" y="30"/>
                      </a:lnTo>
                      <a:lnTo>
                        <a:pt x="202" y="28"/>
                      </a:lnTo>
                      <a:lnTo>
                        <a:pt x="203" y="27"/>
                      </a:lnTo>
                      <a:lnTo>
                        <a:pt x="205" y="25"/>
                      </a:lnTo>
                      <a:lnTo>
                        <a:pt x="207" y="24"/>
                      </a:lnTo>
                      <a:lnTo>
                        <a:pt x="209" y="22"/>
                      </a:lnTo>
                      <a:lnTo>
                        <a:pt x="211" y="21"/>
                      </a:lnTo>
                      <a:lnTo>
                        <a:pt x="213" y="20"/>
                      </a:lnTo>
                      <a:lnTo>
                        <a:pt x="215" y="19"/>
                      </a:lnTo>
                      <a:lnTo>
                        <a:pt x="218" y="17"/>
                      </a:lnTo>
                      <a:lnTo>
                        <a:pt x="221" y="16"/>
                      </a:lnTo>
                      <a:lnTo>
                        <a:pt x="223" y="15"/>
                      </a:lnTo>
                      <a:lnTo>
                        <a:pt x="226" y="14"/>
                      </a:lnTo>
                      <a:lnTo>
                        <a:pt x="229" y="13"/>
                      </a:lnTo>
                      <a:lnTo>
                        <a:pt x="233" y="12"/>
                      </a:lnTo>
                      <a:lnTo>
                        <a:pt x="236" y="11"/>
                      </a:lnTo>
                      <a:lnTo>
                        <a:pt x="240" y="11"/>
                      </a:lnTo>
                      <a:lnTo>
                        <a:pt x="244" y="10"/>
                      </a:lnTo>
                      <a:lnTo>
                        <a:pt x="248" y="10"/>
                      </a:lnTo>
                      <a:lnTo>
                        <a:pt x="252" y="9"/>
                      </a:lnTo>
                      <a:lnTo>
                        <a:pt x="256" y="9"/>
                      </a:lnTo>
                      <a:lnTo>
                        <a:pt x="261" y="9"/>
                      </a:lnTo>
                      <a:lnTo>
                        <a:pt x="266" y="9"/>
                      </a:lnTo>
                      <a:lnTo>
                        <a:pt x="2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0" name="Freeform 595"/>
                <p:cNvSpPr>
                  <a:spLocks/>
                </p:cNvSpPr>
                <p:nvPr/>
              </p:nvSpPr>
              <p:spPr bwMode="auto">
                <a:xfrm>
                  <a:off x="1870" y="2057"/>
                  <a:ext cx="287" cy="476"/>
                </a:xfrm>
                <a:custGeom>
                  <a:avLst/>
                  <a:gdLst>
                    <a:gd name="T0" fmla="*/ 49 w 287"/>
                    <a:gd name="T1" fmla="*/ 7 h 476"/>
                    <a:gd name="T2" fmla="*/ 55 w 287"/>
                    <a:gd name="T3" fmla="*/ 7 h 476"/>
                    <a:gd name="T4" fmla="*/ 66 w 287"/>
                    <a:gd name="T5" fmla="*/ 7 h 476"/>
                    <a:gd name="T6" fmla="*/ 79 w 287"/>
                    <a:gd name="T7" fmla="*/ 8 h 476"/>
                    <a:gd name="T8" fmla="*/ 95 w 287"/>
                    <a:gd name="T9" fmla="*/ 9 h 476"/>
                    <a:gd name="T10" fmla="*/ 113 w 287"/>
                    <a:gd name="T11" fmla="*/ 13 h 476"/>
                    <a:gd name="T12" fmla="*/ 131 w 287"/>
                    <a:gd name="T13" fmla="*/ 18 h 476"/>
                    <a:gd name="T14" fmla="*/ 151 w 287"/>
                    <a:gd name="T15" fmla="*/ 26 h 476"/>
                    <a:gd name="T16" fmla="*/ 170 w 287"/>
                    <a:gd name="T17" fmla="*/ 37 h 476"/>
                    <a:gd name="T18" fmla="*/ 189 w 287"/>
                    <a:gd name="T19" fmla="*/ 51 h 476"/>
                    <a:gd name="T20" fmla="*/ 206 w 287"/>
                    <a:gd name="T21" fmla="*/ 68 h 476"/>
                    <a:gd name="T22" fmla="*/ 222 w 287"/>
                    <a:gd name="T23" fmla="*/ 90 h 476"/>
                    <a:gd name="T24" fmla="*/ 234 w 287"/>
                    <a:gd name="T25" fmla="*/ 116 h 476"/>
                    <a:gd name="T26" fmla="*/ 244 w 287"/>
                    <a:gd name="T27" fmla="*/ 147 h 476"/>
                    <a:gd name="T28" fmla="*/ 250 w 287"/>
                    <a:gd name="T29" fmla="*/ 183 h 476"/>
                    <a:gd name="T30" fmla="*/ 251 w 287"/>
                    <a:gd name="T31" fmla="*/ 226 h 476"/>
                    <a:gd name="T32" fmla="*/ 185 w 287"/>
                    <a:gd name="T33" fmla="*/ 324 h 476"/>
                    <a:gd name="T34" fmla="*/ 181 w 287"/>
                    <a:gd name="T35" fmla="*/ 326 h 476"/>
                    <a:gd name="T36" fmla="*/ 176 w 287"/>
                    <a:gd name="T37" fmla="*/ 328 h 476"/>
                    <a:gd name="T38" fmla="*/ 171 w 287"/>
                    <a:gd name="T39" fmla="*/ 330 h 476"/>
                    <a:gd name="T40" fmla="*/ 166 w 287"/>
                    <a:gd name="T41" fmla="*/ 332 h 476"/>
                    <a:gd name="T42" fmla="*/ 160 w 287"/>
                    <a:gd name="T43" fmla="*/ 335 h 476"/>
                    <a:gd name="T44" fmla="*/ 153 w 287"/>
                    <a:gd name="T45" fmla="*/ 339 h 476"/>
                    <a:gd name="T46" fmla="*/ 146 w 287"/>
                    <a:gd name="T47" fmla="*/ 342 h 476"/>
                    <a:gd name="T48" fmla="*/ 139 w 287"/>
                    <a:gd name="T49" fmla="*/ 346 h 476"/>
                    <a:gd name="T50" fmla="*/ 132 w 287"/>
                    <a:gd name="T51" fmla="*/ 351 h 476"/>
                    <a:gd name="T52" fmla="*/ 125 w 287"/>
                    <a:gd name="T53" fmla="*/ 355 h 476"/>
                    <a:gd name="T54" fmla="*/ 118 w 287"/>
                    <a:gd name="T55" fmla="*/ 360 h 476"/>
                    <a:gd name="T56" fmla="*/ 112 w 287"/>
                    <a:gd name="T57" fmla="*/ 364 h 476"/>
                    <a:gd name="T58" fmla="*/ 106 w 287"/>
                    <a:gd name="T59" fmla="*/ 370 h 476"/>
                    <a:gd name="T60" fmla="*/ 102 w 287"/>
                    <a:gd name="T61" fmla="*/ 375 h 476"/>
                    <a:gd name="T62" fmla="*/ 98 w 287"/>
                    <a:gd name="T63" fmla="*/ 380 h 476"/>
                    <a:gd name="T64" fmla="*/ 94 w 287"/>
                    <a:gd name="T65" fmla="*/ 384 h 476"/>
                    <a:gd name="T66" fmla="*/ 90 w 287"/>
                    <a:gd name="T67" fmla="*/ 388 h 476"/>
                    <a:gd name="T68" fmla="*/ 85 w 287"/>
                    <a:gd name="T69" fmla="*/ 395 h 476"/>
                    <a:gd name="T70" fmla="*/ 80 w 287"/>
                    <a:gd name="T71" fmla="*/ 402 h 476"/>
                    <a:gd name="T72" fmla="*/ 76 w 287"/>
                    <a:gd name="T73" fmla="*/ 407 h 476"/>
                    <a:gd name="T74" fmla="*/ 73 w 287"/>
                    <a:gd name="T75" fmla="*/ 412 h 476"/>
                    <a:gd name="T76" fmla="*/ 71 w 287"/>
                    <a:gd name="T77" fmla="*/ 415 h 476"/>
                    <a:gd name="T78" fmla="*/ 69 w 287"/>
                    <a:gd name="T79" fmla="*/ 414 h 476"/>
                    <a:gd name="T80" fmla="*/ 64 w 287"/>
                    <a:gd name="T81" fmla="*/ 412 h 476"/>
                    <a:gd name="T82" fmla="*/ 60 w 287"/>
                    <a:gd name="T83" fmla="*/ 411 h 476"/>
                    <a:gd name="T84" fmla="*/ 56 w 287"/>
                    <a:gd name="T85" fmla="*/ 411 h 476"/>
                    <a:gd name="T86" fmla="*/ 52 w 287"/>
                    <a:gd name="T87" fmla="*/ 411 h 476"/>
                    <a:gd name="T88" fmla="*/ 48 w 287"/>
                    <a:gd name="T89" fmla="*/ 413 h 476"/>
                    <a:gd name="T90" fmla="*/ 43 w 287"/>
                    <a:gd name="T91" fmla="*/ 417 h 476"/>
                    <a:gd name="T92" fmla="*/ 41 w 287"/>
                    <a:gd name="T93" fmla="*/ 421 h 476"/>
                    <a:gd name="T94" fmla="*/ 40 w 287"/>
                    <a:gd name="T95" fmla="*/ 426 h 476"/>
                    <a:gd name="T96" fmla="*/ 39 w 287"/>
                    <a:gd name="T97" fmla="*/ 431 h 476"/>
                    <a:gd name="T98" fmla="*/ 39 w 287"/>
                    <a:gd name="T99" fmla="*/ 435 h 476"/>
                    <a:gd name="T100" fmla="*/ 40 w 287"/>
                    <a:gd name="T101" fmla="*/ 442 h 476"/>
                    <a:gd name="T102" fmla="*/ 0 w 287"/>
                    <a:gd name="T103" fmla="*/ 476 h 476"/>
                    <a:gd name="T104" fmla="*/ 61 w 287"/>
                    <a:gd name="T105" fmla="*/ 0 h 4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7"/>
                    <a:gd name="T160" fmla="*/ 0 h 476"/>
                    <a:gd name="T161" fmla="*/ 287 w 287"/>
                    <a:gd name="T162" fmla="*/ 476 h 4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7" h="476">
                      <a:moveTo>
                        <a:pt x="61" y="0"/>
                      </a:moveTo>
                      <a:lnTo>
                        <a:pt x="47" y="8"/>
                      </a:lnTo>
                      <a:lnTo>
                        <a:pt x="48" y="7"/>
                      </a:lnTo>
                      <a:lnTo>
                        <a:pt x="49" y="7"/>
                      </a:lnTo>
                      <a:lnTo>
                        <a:pt x="50" y="7"/>
                      </a:lnTo>
                      <a:lnTo>
                        <a:pt x="51" y="7"/>
                      </a:lnTo>
                      <a:lnTo>
                        <a:pt x="53" y="7"/>
                      </a:lnTo>
                      <a:lnTo>
                        <a:pt x="55" y="7"/>
                      </a:lnTo>
                      <a:lnTo>
                        <a:pt x="57" y="7"/>
                      </a:lnTo>
                      <a:lnTo>
                        <a:pt x="60" y="7"/>
                      </a:lnTo>
                      <a:lnTo>
                        <a:pt x="63" y="7"/>
                      </a:lnTo>
                      <a:lnTo>
                        <a:pt x="66" y="7"/>
                      </a:lnTo>
                      <a:lnTo>
                        <a:pt x="68" y="7"/>
                      </a:lnTo>
                      <a:lnTo>
                        <a:pt x="72" y="7"/>
                      </a:lnTo>
                      <a:lnTo>
                        <a:pt x="75" y="7"/>
                      </a:lnTo>
                      <a:lnTo>
                        <a:pt x="79" y="8"/>
                      </a:lnTo>
                      <a:lnTo>
                        <a:pt x="83" y="8"/>
                      </a:lnTo>
                      <a:lnTo>
                        <a:pt x="87" y="9"/>
                      </a:lnTo>
                      <a:lnTo>
                        <a:pt x="91" y="9"/>
                      </a:lnTo>
                      <a:lnTo>
                        <a:pt x="95" y="9"/>
                      </a:lnTo>
                      <a:lnTo>
                        <a:pt x="99" y="10"/>
                      </a:lnTo>
                      <a:lnTo>
                        <a:pt x="104" y="11"/>
                      </a:lnTo>
                      <a:lnTo>
                        <a:pt x="108" y="12"/>
                      </a:lnTo>
                      <a:lnTo>
                        <a:pt x="113" y="13"/>
                      </a:lnTo>
                      <a:lnTo>
                        <a:pt x="117" y="14"/>
                      </a:lnTo>
                      <a:lnTo>
                        <a:pt x="122" y="15"/>
                      </a:lnTo>
                      <a:lnTo>
                        <a:pt x="127" y="17"/>
                      </a:lnTo>
                      <a:lnTo>
                        <a:pt x="131" y="18"/>
                      </a:lnTo>
                      <a:lnTo>
                        <a:pt x="136" y="20"/>
                      </a:lnTo>
                      <a:lnTo>
                        <a:pt x="141" y="22"/>
                      </a:lnTo>
                      <a:lnTo>
                        <a:pt x="146" y="24"/>
                      </a:lnTo>
                      <a:lnTo>
                        <a:pt x="151" y="26"/>
                      </a:lnTo>
                      <a:lnTo>
                        <a:pt x="156" y="29"/>
                      </a:lnTo>
                      <a:lnTo>
                        <a:pt x="161" y="31"/>
                      </a:lnTo>
                      <a:lnTo>
                        <a:pt x="165" y="34"/>
                      </a:lnTo>
                      <a:lnTo>
                        <a:pt x="170" y="37"/>
                      </a:lnTo>
                      <a:lnTo>
                        <a:pt x="175" y="40"/>
                      </a:lnTo>
                      <a:lnTo>
                        <a:pt x="180" y="43"/>
                      </a:lnTo>
                      <a:lnTo>
                        <a:pt x="184" y="47"/>
                      </a:lnTo>
                      <a:lnTo>
                        <a:pt x="189" y="51"/>
                      </a:lnTo>
                      <a:lnTo>
                        <a:pt x="193" y="54"/>
                      </a:lnTo>
                      <a:lnTo>
                        <a:pt x="198" y="59"/>
                      </a:lnTo>
                      <a:lnTo>
                        <a:pt x="202" y="63"/>
                      </a:lnTo>
                      <a:lnTo>
                        <a:pt x="206" y="68"/>
                      </a:lnTo>
                      <a:lnTo>
                        <a:pt x="210" y="73"/>
                      </a:lnTo>
                      <a:lnTo>
                        <a:pt x="214" y="78"/>
                      </a:lnTo>
                      <a:lnTo>
                        <a:pt x="218" y="84"/>
                      </a:lnTo>
                      <a:lnTo>
                        <a:pt x="222" y="90"/>
                      </a:lnTo>
                      <a:lnTo>
                        <a:pt x="225" y="96"/>
                      </a:lnTo>
                      <a:lnTo>
                        <a:pt x="228" y="102"/>
                      </a:lnTo>
                      <a:lnTo>
                        <a:pt x="231" y="108"/>
                      </a:lnTo>
                      <a:lnTo>
                        <a:pt x="234" y="116"/>
                      </a:lnTo>
                      <a:lnTo>
                        <a:pt x="237" y="123"/>
                      </a:lnTo>
                      <a:lnTo>
                        <a:pt x="239" y="130"/>
                      </a:lnTo>
                      <a:lnTo>
                        <a:pt x="242" y="139"/>
                      </a:lnTo>
                      <a:lnTo>
                        <a:pt x="244" y="147"/>
                      </a:lnTo>
                      <a:lnTo>
                        <a:pt x="246" y="155"/>
                      </a:lnTo>
                      <a:lnTo>
                        <a:pt x="247" y="164"/>
                      </a:lnTo>
                      <a:lnTo>
                        <a:pt x="248" y="173"/>
                      </a:lnTo>
                      <a:lnTo>
                        <a:pt x="250" y="183"/>
                      </a:lnTo>
                      <a:lnTo>
                        <a:pt x="250" y="193"/>
                      </a:lnTo>
                      <a:lnTo>
                        <a:pt x="251" y="203"/>
                      </a:lnTo>
                      <a:lnTo>
                        <a:pt x="251" y="214"/>
                      </a:lnTo>
                      <a:lnTo>
                        <a:pt x="251" y="226"/>
                      </a:lnTo>
                      <a:lnTo>
                        <a:pt x="221" y="262"/>
                      </a:lnTo>
                      <a:lnTo>
                        <a:pt x="237" y="338"/>
                      </a:lnTo>
                      <a:lnTo>
                        <a:pt x="186" y="324"/>
                      </a:lnTo>
                      <a:lnTo>
                        <a:pt x="185" y="324"/>
                      </a:lnTo>
                      <a:lnTo>
                        <a:pt x="184" y="324"/>
                      </a:lnTo>
                      <a:lnTo>
                        <a:pt x="183" y="325"/>
                      </a:lnTo>
                      <a:lnTo>
                        <a:pt x="181" y="326"/>
                      </a:lnTo>
                      <a:lnTo>
                        <a:pt x="180" y="327"/>
                      </a:lnTo>
                      <a:lnTo>
                        <a:pt x="179" y="327"/>
                      </a:lnTo>
                      <a:lnTo>
                        <a:pt x="177" y="327"/>
                      </a:lnTo>
                      <a:lnTo>
                        <a:pt x="176" y="328"/>
                      </a:lnTo>
                      <a:lnTo>
                        <a:pt x="175" y="328"/>
                      </a:lnTo>
                      <a:lnTo>
                        <a:pt x="174" y="329"/>
                      </a:lnTo>
                      <a:lnTo>
                        <a:pt x="173" y="329"/>
                      </a:lnTo>
                      <a:lnTo>
                        <a:pt x="171" y="330"/>
                      </a:lnTo>
                      <a:lnTo>
                        <a:pt x="170" y="330"/>
                      </a:lnTo>
                      <a:lnTo>
                        <a:pt x="169" y="331"/>
                      </a:lnTo>
                      <a:lnTo>
                        <a:pt x="167" y="331"/>
                      </a:lnTo>
                      <a:lnTo>
                        <a:pt x="166" y="332"/>
                      </a:lnTo>
                      <a:lnTo>
                        <a:pt x="165" y="333"/>
                      </a:lnTo>
                      <a:lnTo>
                        <a:pt x="163" y="334"/>
                      </a:lnTo>
                      <a:lnTo>
                        <a:pt x="161" y="335"/>
                      </a:lnTo>
                      <a:lnTo>
                        <a:pt x="160" y="335"/>
                      </a:lnTo>
                      <a:lnTo>
                        <a:pt x="158" y="336"/>
                      </a:lnTo>
                      <a:lnTo>
                        <a:pt x="157" y="337"/>
                      </a:lnTo>
                      <a:lnTo>
                        <a:pt x="155" y="338"/>
                      </a:lnTo>
                      <a:lnTo>
                        <a:pt x="153" y="339"/>
                      </a:lnTo>
                      <a:lnTo>
                        <a:pt x="151" y="340"/>
                      </a:lnTo>
                      <a:lnTo>
                        <a:pt x="150" y="341"/>
                      </a:lnTo>
                      <a:lnTo>
                        <a:pt x="148" y="342"/>
                      </a:lnTo>
                      <a:lnTo>
                        <a:pt x="146" y="342"/>
                      </a:lnTo>
                      <a:lnTo>
                        <a:pt x="145" y="344"/>
                      </a:lnTo>
                      <a:lnTo>
                        <a:pt x="142" y="344"/>
                      </a:lnTo>
                      <a:lnTo>
                        <a:pt x="141" y="345"/>
                      </a:lnTo>
                      <a:lnTo>
                        <a:pt x="139" y="346"/>
                      </a:lnTo>
                      <a:lnTo>
                        <a:pt x="137" y="347"/>
                      </a:lnTo>
                      <a:lnTo>
                        <a:pt x="135" y="349"/>
                      </a:lnTo>
                      <a:lnTo>
                        <a:pt x="134" y="350"/>
                      </a:lnTo>
                      <a:lnTo>
                        <a:pt x="132" y="351"/>
                      </a:lnTo>
                      <a:lnTo>
                        <a:pt x="130" y="352"/>
                      </a:lnTo>
                      <a:lnTo>
                        <a:pt x="128" y="353"/>
                      </a:lnTo>
                      <a:lnTo>
                        <a:pt x="127" y="354"/>
                      </a:lnTo>
                      <a:lnTo>
                        <a:pt x="125" y="355"/>
                      </a:lnTo>
                      <a:lnTo>
                        <a:pt x="123" y="356"/>
                      </a:lnTo>
                      <a:lnTo>
                        <a:pt x="121" y="357"/>
                      </a:lnTo>
                      <a:lnTo>
                        <a:pt x="120" y="359"/>
                      </a:lnTo>
                      <a:lnTo>
                        <a:pt x="118" y="360"/>
                      </a:lnTo>
                      <a:lnTo>
                        <a:pt x="117" y="361"/>
                      </a:lnTo>
                      <a:lnTo>
                        <a:pt x="115" y="362"/>
                      </a:lnTo>
                      <a:lnTo>
                        <a:pt x="113" y="363"/>
                      </a:lnTo>
                      <a:lnTo>
                        <a:pt x="112" y="364"/>
                      </a:lnTo>
                      <a:lnTo>
                        <a:pt x="111" y="366"/>
                      </a:lnTo>
                      <a:lnTo>
                        <a:pt x="109" y="367"/>
                      </a:lnTo>
                      <a:lnTo>
                        <a:pt x="108" y="368"/>
                      </a:lnTo>
                      <a:lnTo>
                        <a:pt x="106" y="370"/>
                      </a:lnTo>
                      <a:lnTo>
                        <a:pt x="105" y="371"/>
                      </a:lnTo>
                      <a:lnTo>
                        <a:pt x="104" y="372"/>
                      </a:lnTo>
                      <a:lnTo>
                        <a:pt x="103" y="373"/>
                      </a:lnTo>
                      <a:lnTo>
                        <a:pt x="102" y="375"/>
                      </a:lnTo>
                      <a:lnTo>
                        <a:pt x="101" y="376"/>
                      </a:lnTo>
                      <a:lnTo>
                        <a:pt x="100" y="377"/>
                      </a:lnTo>
                      <a:lnTo>
                        <a:pt x="98" y="378"/>
                      </a:lnTo>
                      <a:lnTo>
                        <a:pt x="98" y="380"/>
                      </a:lnTo>
                      <a:lnTo>
                        <a:pt x="97" y="381"/>
                      </a:lnTo>
                      <a:lnTo>
                        <a:pt x="96" y="382"/>
                      </a:lnTo>
                      <a:lnTo>
                        <a:pt x="94" y="383"/>
                      </a:lnTo>
                      <a:lnTo>
                        <a:pt x="94" y="384"/>
                      </a:lnTo>
                      <a:lnTo>
                        <a:pt x="93" y="385"/>
                      </a:lnTo>
                      <a:lnTo>
                        <a:pt x="92" y="386"/>
                      </a:lnTo>
                      <a:lnTo>
                        <a:pt x="91" y="387"/>
                      </a:lnTo>
                      <a:lnTo>
                        <a:pt x="90" y="388"/>
                      </a:lnTo>
                      <a:lnTo>
                        <a:pt x="89" y="389"/>
                      </a:lnTo>
                      <a:lnTo>
                        <a:pt x="88" y="391"/>
                      </a:lnTo>
                      <a:lnTo>
                        <a:pt x="86" y="393"/>
                      </a:lnTo>
                      <a:lnTo>
                        <a:pt x="85" y="395"/>
                      </a:lnTo>
                      <a:lnTo>
                        <a:pt x="83" y="397"/>
                      </a:lnTo>
                      <a:lnTo>
                        <a:pt x="82" y="398"/>
                      </a:lnTo>
                      <a:lnTo>
                        <a:pt x="81" y="400"/>
                      </a:lnTo>
                      <a:lnTo>
                        <a:pt x="80" y="402"/>
                      </a:lnTo>
                      <a:lnTo>
                        <a:pt x="79" y="403"/>
                      </a:lnTo>
                      <a:lnTo>
                        <a:pt x="78" y="404"/>
                      </a:lnTo>
                      <a:lnTo>
                        <a:pt x="77" y="406"/>
                      </a:lnTo>
                      <a:lnTo>
                        <a:pt x="76" y="407"/>
                      </a:lnTo>
                      <a:lnTo>
                        <a:pt x="75" y="408"/>
                      </a:lnTo>
                      <a:lnTo>
                        <a:pt x="74" y="409"/>
                      </a:lnTo>
                      <a:lnTo>
                        <a:pt x="74" y="410"/>
                      </a:lnTo>
                      <a:lnTo>
                        <a:pt x="73" y="412"/>
                      </a:lnTo>
                      <a:lnTo>
                        <a:pt x="72" y="413"/>
                      </a:lnTo>
                      <a:lnTo>
                        <a:pt x="71" y="414"/>
                      </a:lnTo>
                      <a:lnTo>
                        <a:pt x="71" y="415"/>
                      </a:lnTo>
                      <a:lnTo>
                        <a:pt x="70" y="415"/>
                      </a:lnTo>
                      <a:lnTo>
                        <a:pt x="69" y="414"/>
                      </a:lnTo>
                      <a:lnTo>
                        <a:pt x="68" y="414"/>
                      </a:lnTo>
                      <a:lnTo>
                        <a:pt x="67" y="413"/>
                      </a:lnTo>
                      <a:lnTo>
                        <a:pt x="66" y="413"/>
                      </a:lnTo>
                      <a:lnTo>
                        <a:pt x="64" y="412"/>
                      </a:lnTo>
                      <a:lnTo>
                        <a:pt x="63" y="412"/>
                      </a:lnTo>
                      <a:lnTo>
                        <a:pt x="62" y="411"/>
                      </a:lnTo>
                      <a:lnTo>
                        <a:pt x="61" y="411"/>
                      </a:lnTo>
                      <a:lnTo>
                        <a:pt x="60" y="411"/>
                      </a:lnTo>
                      <a:lnTo>
                        <a:pt x="59" y="411"/>
                      </a:lnTo>
                      <a:lnTo>
                        <a:pt x="58" y="411"/>
                      </a:lnTo>
                      <a:lnTo>
                        <a:pt x="57" y="411"/>
                      </a:lnTo>
                      <a:lnTo>
                        <a:pt x="56" y="411"/>
                      </a:lnTo>
                      <a:lnTo>
                        <a:pt x="55" y="411"/>
                      </a:lnTo>
                      <a:lnTo>
                        <a:pt x="54" y="411"/>
                      </a:lnTo>
                      <a:lnTo>
                        <a:pt x="53" y="411"/>
                      </a:lnTo>
                      <a:lnTo>
                        <a:pt x="52" y="411"/>
                      </a:lnTo>
                      <a:lnTo>
                        <a:pt x="51" y="412"/>
                      </a:lnTo>
                      <a:lnTo>
                        <a:pt x="49" y="412"/>
                      </a:lnTo>
                      <a:lnTo>
                        <a:pt x="48" y="413"/>
                      </a:lnTo>
                      <a:lnTo>
                        <a:pt x="46" y="414"/>
                      </a:lnTo>
                      <a:lnTo>
                        <a:pt x="45" y="415"/>
                      </a:lnTo>
                      <a:lnTo>
                        <a:pt x="44" y="416"/>
                      </a:lnTo>
                      <a:lnTo>
                        <a:pt x="43" y="417"/>
                      </a:lnTo>
                      <a:lnTo>
                        <a:pt x="42" y="419"/>
                      </a:lnTo>
                      <a:lnTo>
                        <a:pt x="41" y="420"/>
                      </a:lnTo>
                      <a:lnTo>
                        <a:pt x="41" y="421"/>
                      </a:lnTo>
                      <a:lnTo>
                        <a:pt x="41" y="422"/>
                      </a:lnTo>
                      <a:lnTo>
                        <a:pt x="40" y="423"/>
                      </a:lnTo>
                      <a:lnTo>
                        <a:pt x="40" y="424"/>
                      </a:lnTo>
                      <a:lnTo>
                        <a:pt x="40" y="426"/>
                      </a:lnTo>
                      <a:lnTo>
                        <a:pt x="40" y="427"/>
                      </a:lnTo>
                      <a:lnTo>
                        <a:pt x="39" y="428"/>
                      </a:lnTo>
                      <a:lnTo>
                        <a:pt x="39" y="429"/>
                      </a:lnTo>
                      <a:lnTo>
                        <a:pt x="39" y="431"/>
                      </a:lnTo>
                      <a:lnTo>
                        <a:pt x="39" y="432"/>
                      </a:lnTo>
                      <a:lnTo>
                        <a:pt x="39" y="433"/>
                      </a:lnTo>
                      <a:lnTo>
                        <a:pt x="39" y="434"/>
                      </a:lnTo>
                      <a:lnTo>
                        <a:pt x="39" y="435"/>
                      </a:lnTo>
                      <a:lnTo>
                        <a:pt x="40" y="437"/>
                      </a:lnTo>
                      <a:lnTo>
                        <a:pt x="40" y="439"/>
                      </a:lnTo>
                      <a:lnTo>
                        <a:pt x="40" y="440"/>
                      </a:lnTo>
                      <a:lnTo>
                        <a:pt x="40" y="442"/>
                      </a:lnTo>
                      <a:lnTo>
                        <a:pt x="41" y="443"/>
                      </a:lnTo>
                      <a:lnTo>
                        <a:pt x="41" y="444"/>
                      </a:lnTo>
                      <a:lnTo>
                        <a:pt x="0" y="476"/>
                      </a:lnTo>
                      <a:lnTo>
                        <a:pt x="287" y="476"/>
                      </a:lnTo>
                      <a:lnTo>
                        <a:pt x="287" y="0"/>
                      </a:lnTo>
                      <a:lnTo>
                        <a:pt x="6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1" name="Freeform 596"/>
                <p:cNvSpPr>
                  <a:spLocks/>
                </p:cNvSpPr>
                <p:nvPr/>
              </p:nvSpPr>
              <p:spPr bwMode="auto">
                <a:xfrm>
                  <a:off x="1762" y="2083"/>
                  <a:ext cx="241" cy="193"/>
                </a:xfrm>
                <a:custGeom>
                  <a:avLst/>
                  <a:gdLst>
                    <a:gd name="T0" fmla="*/ 87 w 241"/>
                    <a:gd name="T1" fmla="*/ 190 h 193"/>
                    <a:gd name="T2" fmla="*/ 86 w 241"/>
                    <a:gd name="T3" fmla="*/ 183 h 193"/>
                    <a:gd name="T4" fmla="*/ 85 w 241"/>
                    <a:gd name="T5" fmla="*/ 177 h 193"/>
                    <a:gd name="T6" fmla="*/ 84 w 241"/>
                    <a:gd name="T7" fmla="*/ 169 h 193"/>
                    <a:gd name="T8" fmla="*/ 84 w 241"/>
                    <a:gd name="T9" fmla="*/ 161 h 193"/>
                    <a:gd name="T10" fmla="*/ 83 w 241"/>
                    <a:gd name="T11" fmla="*/ 152 h 193"/>
                    <a:gd name="T12" fmla="*/ 83 w 241"/>
                    <a:gd name="T13" fmla="*/ 143 h 193"/>
                    <a:gd name="T14" fmla="*/ 83 w 241"/>
                    <a:gd name="T15" fmla="*/ 133 h 193"/>
                    <a:gd name="T16" fmla="*/ 84 w 241"/>
                    <a:gd name="T17" fmla="*/ 124 h 193"/>
                    <a:gd name="T18" fmla="*/ 85 w 241"/>
                    <a:gd name="T19" fmla="*/ 115 h 193"/>
                    <a:gd name="T20" fmla="*/ 87 w 241"/>
                    <a:gd name="T21" fmla="*/ 107 h 193"/>
                    <a:gd name="T22" fmla="*/ 89 w 241"/>
                    <a:gd name="T23" fmla="*/ 100 h 193"/>
                    <a:gd name="T24" fmla="*/ 91 w 241"/>
                    <a:gd name="T25" fmla="*/ 94 h 193"/>
                    <a:gd name="T26" fmla="*/ 94 w 241"/>
                    <a:gd name="T27" fmla="*/ 89 h 193"/>
                    <a:gd name="T28" fmla="*/ 98 w 241"/>
                    <a:gd name="T29" fmla="*/ 80 h 193"/>
                    <a:gd name="T30" fmla="*/ 101 w 241"/>
                    <a:gd name="T31" fmla="*/ 74 h 193"/>
                    <a:gd name="T32" fmla="*/ 107 w 241"/>
                    <a:gd name="T33" fmla="*/ 68 h 193"/>
                    <a:gd name="T34" fmla="*/ 108 w 241"/>
                    <a:gd name="T35" fmla="*/ 63 h 193"/>
                    <a:gd name="T36" fmla="*/ 107 w 241"/>
                    <a:gd name="T37" fmla="*/ 54 h 193"/>
                    <a:gd name="T38" fmla="*/ 107 w 241"/>
                    <a:gd name="T39" fmla="*/ 48 h 193"/>
                    <a:gd name="T40" fmla="*/ 107 w 241"/>
                    <a:gd name="T41" fmla="*/ 42 h 193"/>
                    <a:gd name="T42" fmla="*/ 108 w 241"/>
                    <a:gd name="T43" fmla="*/ 36 h 193"/>
                    <a:gd name="T44" fmla="*/ 110 w 241"/>
                    <a:gd name="T45" fmla="*/ 30 h 193"/>
                    <a:gd name="T46" fmla="*/ 113 w 241"/>
                    <a:gd name="T47" fmla="*/ 25 h 193"/>
                    <a:gd name="T48" fmla="*/ 119 w 241"/>
                    <a:gd name="T49" fmla="*/ 18 h 193"/>
                    <a:gd name="T50" fmla="*/ 124 w 241"/>
                    <a:gd name="T51" fmla="*/ 14 h 193"/>
                    <a:gd name="T52" fmla="*/ 131 w 241"/>
                    <a:gd name="T53" fmla="*/ 12 h 193"/>
                    <a:gd name="T54" fmla="*/ 140 w 241"/>
                    <a:gd name="T55" fmla="*/ 12 h 193"/>
                    <a:gd name="T56" fmla="*/ 150 w 241"/>
                    <a:gd name="T57" fmla="*/ 12 h 193"/>
                    <a:gd name="T58" fmla="*/ 160 w 241"/>
                    <a:gd name="T59" fmla="*/ 12 h 193"/>
                    <a:gd name="T60" fmla="*/ 171 w 241"/>
                    <a:gd name="T61" fmla="*/ 13 h 193"/>
                    <a:gd name="T62" fmla="*/ 182 w 241"/>
                    <a:gd name="T63" fmla="*/ 14 h 193"/>
                    <a:gd name="T64" fmla="*/ 193 w 241"/>
                    <a:gd name="T65" fmla="*/ 16 h 193"/>
                    <a:gd name="T66" fmla="*/ 203 w 241"/>
                    <a:gd name="T67" fmla="*/ 17 h 193"/>
                    <a:gd name="T68" fmla="*/ 212 w 241"/>
                    <a:gd name="T69" fmla="*/ 19 h 193"/>
                    <a:gd name="T70" fmla="*/ 221 w 241"/>
                    <a:gd name="T71" fmla="*/ 21 h 193"/>
                    <a:gd name="T72" fmla="*/ 228 w 241"/>
                    <a:gd name="T73" fmla="*/ 22 h 193"/>
                    <a:gd name="T74" fmla="*/ 233 w 241"/>
                    <a:gd name="T75" fmla="*/ 23 h 193"/>
                    <a:gd name="T76" fmla="*/ 238 w 241"/>
                    <a:gd name="T77" fmla="*/ 24 h 193"/>
                    <a:gd name="T78" fmla="*/ 240 w 241"/>
                    <a:gd name="T79" fmla="*/ 23 h 193"/>
                    <a:gd name="T80" fmla="*/ 234 w 241"/>
                    <a:gd name="T81" fmla="*/ 20 h 193"/>
                    <a:gd name="T82" fmla="*/ 227 w 241"/>
                    <a:gd name="T83" fmla="*/ 18 h 193"/>
                    <a:gd name="T84" fmla="*/ 218 w 241"/>
                    <a:gd name="T85" fmla="*/ 14 h 193"/>
                    <a:gd name="T86" fmla="*/ 208 w 241"/>
                    <a:gd name="T87" fmla="*/ 11 h 193"/>
                    <a:gd name="T88" fmla="*/ 196 w 241"/>
                    <a:gd name="T89" fmla="*/ 8 h 193"/>
                    <a:gd name="T90" fmla="*/ 183 w 241"/>
                    <a:gd name="T91" fmla="*/ 5 h 193"/>
                    <a:gd name="T92" fmla="*/ 170 w 241"/>
                    <a:gd name="T93" fmla="*/ 2 h 193"/>
                    <a:gd name="T94" fmla="*/ 157 w 241"/>
                    <a:gd name="T95" fmla="*/ 0 h 193"/>
                    <a:gd name="T96" fmla="*/ 143 w 241"/>
                    <a:gd name="T97" fmla="*/ 0 h 193"/>
                    <a:gd name="T98" fmla="*/ 131 w 241"/>
                    <a:gd name="T99" fmla="*/ 1 h 193"/>
                    <a:gd name="T100" fmla="*/ 119 w 241"/>
                    <a:gd name="T101" fmla="*/ 3 h 193"/>
                    <a:gd name="T102" fmla="*/ 111 w 241"/>
                    <a:gd name="T103" fmla="*/ 6 h 193"/>
                    <a:gd name="T104" fmla="*/ 107 w 241"/>
                    <a:gd name="T105" fmla="*/ 9 h 193"/>
                    <a:gd name="T106" fmla="*/ 101 w 241"/>
                    <a:gd name="T107" fmla="*/ 14 h 193"/>
                    <a:gd name="T108" fmla="*/ 97 w 241"/>
                    <a:gd name="T109" fmla="*/ 22 h 193"/>
                    <a:gd name="T110" fmla="*/ 94 w 241"/>
                    <a:gd name="T111" fmla="*/ 27 h 193"/>
                    <a:gd name="T112" fmla="*/ 93 w 241"/>
                    <a:gd name="T113" fmla="*/ 34 h 193"/>
                    <a:gd name="T114" fmla="*/ 93 w 241"/>
                    <a:gd name="T115" fmla="*/ 41 h 193"/>
                    <a:gd name="T116" fmla="*/ 94 w 241"/>
                    <a:gd name="T117" fmla="*/ 49 h 193"/>
                    <a:gd name="T118" fmla="*/ 96 w 241"/>
                    <a:gd name="T119" fmla="*/ 58 h 193"/>
                    <a:gd name="T120" fmla="*/ 87 w 241"/>
                    <a:gd name="T121" fmla="*/ 193 h 1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1"/>
                    <a:gd name="T184" fmla="*/ 0 h 193"/>
                    <a:gd name="T185" fmla="*/ 241 w 241"/>
                    <a:gd name="T186" fmla="*/ 193 h 1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1" h="193">
                      <a:moveTo>
                        <a:pt x="87" y="193"/>
                      </a:moveTo>
                      <a:lnTo>
                        <a:pt x="87" y="192"/>
                      </a:lnTo>
                      <a:lnTo>
                        <a:pt x="87" y="190"/>
                      </a:lnTo>
                      <a:lnTo>
                        <a:pt x="86" y="188"/>
                      </a:lnTo>
                      <a:lnTo>
                        <a:pt x="86" y="186"/>
                      </a:lnTo>
                      <a:lnTo>
                        <a:pt x="86" y="185"/>
                      </a:lnTo>
                      <a:lnTo>
                        <a:pt x="86" y="184"/>
                      </a:lnTo>
                      <a:lnTo>
                        <a:pt x="86" y="183"/>
                      </a:lnTo>
                      <a:lnTo>
                        <a:pt x="86" y="182"/>
                      </a:lnTo>
                      <a:lnTo>
                        <a:pt x="85" y="181"/>
                      </a:lnTo>
                      <a:lnTo>
                        <a:pt x="85" y="179"/>
                      </a:lnTo>
                      <a:lnTo>
                        <a:pt x="85" y="178"/>
                      </a:lnTo>
                      <a:lnTo>
                        <a:pt x="85" y="177"/>
                      </a:lnTo>
                      <a:lnTo>
                        <a:pt x="85" y="175"/>
                      </a:lnTo>
                      <a:lnTo>
                        <a:pt x="85" y="174"/>
                      </a:lnTo>
                      <a:lnTo>
                        <a:pt x="85" y="172"/>
                      </a:lnTo>
                      <a:lnTo>
                        <a:pt x="85" y="171"/>
                      </a:lnTo>
                      <a:lnTo>
                        <a:pt x="84" y="169"/>
                      </a:lnTo>
                      <a:lnTo>
                        <a:pt x="84" y="168"/>
                      </a:lnTo>
                      <a:lnTo>
                        <a:pt x="84" y="166"/>
                      </a:lnTo>
                      <a:lnTo>
                        <a:pt x="84" y="164"/>
                      </a:lnTo>
                      <a:lnTo>
                        <a:pt x="84" y="163"/>
                      </a:lnTo>
                      <a:lnTo>
                        <a:pt x="84" y="161"/>
                      </a:lnTo>
                      <a:lnTo>
                        <a:pt x="84" y="159"/>
                      </a:lnTo>
                      <a:lnTo>
                        <a:pt x="84" y="157"/>
                      </a:lnTo>
                      <a:lnTo>
                        <a:pt x="84" y="155"/>
                      </a:lnTo>
                      <a:lnTo>
                        <a:pt x="83" y="154"/>
                      </a:lnTo>
                      <a:lnTo>
                        <a:pt x="83" y="152"/>
                      </a:lnTo>
                      <a:lnTo>
                        <a:pt x="83" y="150"/>
                      </a:lnTo>
                      <a:lnTo>
                        <a:pt x="83" y="148"/>
                      </a:lnTo>
                      <a:lnTo>
                        <a:pt x="83" y="146"/>
                      </a:lnTo>
                      <a:lnTo>
                        <a:pt x="83" y="144"/>
                      </a:lnTo>
                      <a:lnTo>
                        <a:pt x="83" y="143"/>
                      </a:lnTo>
                      <a:lnTo>
                        <a:pt x="83" y="141"/>
                      </a:lnTo>
                      <a:lnTo>
                        <a:pt x="83" y="139"/>
                      </a:lnTo>
                      <a:lnTo>
                        <a:pt x="83" y="137"/>
                      </a:lnTo>
                      <a:lnTo>
                        <a:pt x="83" y="135"/>
                      </a:lnTo>
                      <a:lnTo>
                        <a:pt x="83" y="133"/>
                      </a:lnTo>
                      <a:lnTo>
                        <a:pt x="83" y="131"/>
                      </a:lnTo>
                      <a:lnTo>
                        <a:pt x="84" y="129"/>
                      </a:lnTo>
                      <a:lnTo>
                        <a:pt x="84" y="128"/>
                      </a:lnTo>
                      <a:lnTo>
                        <a:pt x="84" y="126"/>
                      </a:lnTo>
                      <a:lnTo>
                        <a:pt x="84" y="124"/>
                      </a:lnTo>
                      <a:lnTo>
                        <a:pt x="84" y="122"/>
                      </a:lnTo>
                      <a:lnTo>
                        <a:pt x="84" y="120"/>
                      </a:lnTo>
                      <a:lnTo>
                        <a:pt x="85" y="118"/>
                      </a:lnTo>
                      <a:lnTo>
                        <a:pt x="85" y="117"/>
                      </a:lnTo>
                      <a:lnTo>
                        <a:pt x="85" y="115"/>
                      </a:lnTo>
                      <a:lnTo>
                        <a:pt x="85" y="113"/>
                      </a:lnTo>
                      <a:lnTo>
                        <a:pt x="86" y="112"/>
                      </a:lnTo>
                      <a:lnTo>
                        <a:pt x="86" y="110"/>
                      </a:lnTo>
                      <a:lnTo>
                        <a:pt x="86" y="109"/>
                      </a:lnTo>
                      <a:lnTo>
                        <a:pt x="87" y="107"/>
                      </a:lnTo>
                      <a:lnTo>
                        <a:pt x="87" y="105"/>
                      </a:lnTo>
                      <a:lnTo>
                        <a:pt x="88" y="104"/>
                      </a:lnTo>
                      <a:lnTo>
                        <a:pt x="88" y="103"/>
                      </a:lnTo>
                      <a:lnTo>
                        <a:pt x="89" y="102"/>
                      </a:lnTo>
                      <a:lnTo>
                        <a:pt x="89" y="100"/>
                      </a:lnTo>
                      <a:lnTo>
                        <a:pt x="89" y="99"/>
                      </a:lnTo>
                      <a:lnTo>
                        <a:pt x="90" y="98"/>
                      </a:lnTo>
                      <a:lnTo>
                        <a:pt x="90" y="96"/>
                      </a:lnTo>
                      <a:lnTo>
                        <a:pt x="91" y="95"/>
                      </a:lnTo>
                      <a:lnTo>
                        <a:pt x="91" y="94"/>
                      </a:lnTo>
                      <a:lnTo>
                        <a:pt x="92" y="93"/>
                      </a:lnTo>
                      <a:lnTo>
                        <a:pt x="92" y="92"/>
                      </a:lnTo>
                      <a:lnTo>
                        <a:pt x="93" y="91"/>
                      </a:lnTo>
                      <a:lnTo>
                        <a:pt x="93" y="89"/>
                      </a:lnTo>
                      <a:lnTo>
                        <a:pt x="94" y="89"/>
                      </a:lnTo>
                      <a:lnTo>
                        <a:pt x="94" y="87"/>
                      </a:lnTo>
                      <a:lnTo>
                        <a:pt x="95" y="86"/>
                      </a:lnTo>
                      <a:lnTo>
                        <a:pt x="96" y="84"/>
                      </a:lnTo>
                      <a:lnTo>
                        <a:pt x="97" y="82"/>
                      </a:lnTo>
                      <a:lnTo>
                        <a:pt x="98" y="80"/>
                      </a:lnTo>
                      <a:lnTo>
                        <a:pt x="98" y="79"/>
                      </a:lnTo>
                      <a:lnTo>
                        <a:pt x="99" y="78"/>
                      </a:lnTo>
                      <a:lnTo>
                        <a:pt x="100" y="76"/>
                      </a:lnTo>
                      <a:lnTo>
                        <a:pt x="101" y="75"/>
                      </a:lnTo>
                      <a:lnTo>
                        <a:pt x="101" y="74"/>
                      </a:lnTo>
                      <a:lnTo>
                        <a:pt x="103" y="73"/>
                      </a:lnTo>
                      <a:lnTo>
                        <a:pt x="104" y="71"/>
                      </a:lnTo>
                      <a:lnTo>
                        <a:pt x="105" y="70"/>
                      </a:lnTo>
                      <a:lnTo>
                        <a:pt x="106" y="68"/>
                      </a:lnTo>
                      <a:lnTo>
                        <a:pt x="107" y="68"/>
                      </a:lnTo>
                      <a:lnTo>
                        <a:pt x="108" y="66"/>
                      </a:lnTo>
                      <a:lnTo>
                        <a:pt x="109" y="66"/>
                      </a:lnTo>
                      <a:lnTo>
                        <a:pt x="108" y="65"/>
                      </a:lnTo>
                      <a:lnTo>
                        <a:pt x="108" y="64"/>
                      </a:lnTo>
                      <a:lnTo>
                        <a:pt x="108" y="63"/>
                      </a:lnTo>
                      <a:lnTo>
                        <a:pt x="108" y="61"/>
                      </a:lnTo>
                      <a:lnTo>
                        <a:pt x="107" y="60"/>
                      </a:lnTo>
                      <a:lnTo>
                        <a:pt x="107" y="58"/>
                      </a:lnTo>
                      <a:lnTo>
                        <a:pt x="107" y="56"/>
                      </a:lnTo>
                      <a:lnTo>
                        <a:pt x="107" y="54"/>
                      </a:lnTo>
                      <a:lnTo>
                        <a:pt x="107" y="53"/>
                      </a:lnTo>
                      <a:lnTo>
                        <a:pt x="107" y="51"/>
                      </a:lnTo>
                      <a:lnTo>
                        <a:pt x="107" y="49"/>
                      </a:lnTo>
                      <a:lnTo>
                        <a:pt x="107" y="48"/>
                      </a:lnTo>
                      <a:lnTo>
                        <a:pt x="107" y="47"/>
                      </a:lnTo>
                      <a:lnTo>
                        <a:pt x="107" y="46"/>
                      </a:lnTo>
                      <a:lnTo>
                        <a:pt x="107" y="45"/>
                      </a:lnTo>
                      <a:lnTo>
                        <a:pt x="107" y="43"/>
                      </a:lnTo>
                      <a:lnTo>
                        <a:pt x="107" y="42"/>
                      </a:lnTo>
                      <a:lnTo>
                        <a:pt x="108" y="41"/>
                      </a:lnTo>
                      <a:lnTo>
                        <a:pt x="108" y="40"/>
                      </a:lnTo>
                      <a:lnTo>
                        <a:pt x="108" y="39"/>
                      </a:lnTo>
                      <a:lnTo>
                        <a:pt x="108" y="37"/>
                      </a:lnTo>
                      <a:lnTo>
                        <a:pt x="108" y="36"/>
                      </a:lnTo>
                      <a:lnTo>
                        <a:pt x="109" y="35"/>
                      </a:lnTo>
                      <a:lnTo>
                        <a:pt x="109" y="34"/>
                      </a:lnTo>
                      <a:lnTo>
                        <a:pt x="109" y="32"/>
                      </a:lnTo>
                      <a:lnTo>
                        <a:pt x="110" y="32"/>
                      </a:lnTo>
                      <a:lnTo>
                        <a:pt x="110" y="30"/>
                      </a:lnTo>
                      <a:lnTo>
                        <a:pt x="111" y="29"/>
                      </a:lnTo>
                      <a:lnTo>
                        <a:pt x="111" y="28"/>
                      </a:lnTo>
                      <a:lnTo>
                        <a:pt x="112" y="27"/>
                      </a:lnTo>
                      <a:lnTo>
                        <a:pt x="112" y="26"/>
                      </a:lnTo>
                      <a:lnTo>
                        <a:pt x="113" y="25"/>
                      </a:lnTo>
                      <a:lnTo>
                        <a:pt x="113" y="23"/>
                      </a:lnTo>
                      <a:lnTo>
                        <a:pt x="114" y="23"/>
                      </a:lnTo>
                      <a:lnTo>
                        <a:pt x="115" y="22"/>
                      </a:lnTo>
                      <a:lnTo>
                        <a:pt x="117" y="20"/>
                      </a:lnTo>
                      <a:lnTo>
                        <a:pt x="119" y="18"/>
                      </a:lnTo>
                      <a:lnTo>
                        <a:pt x="120" y="17"/>
                      </a:lnTo>
                      <a:lnTo>
                        <a:pt x="121" y="16"/>
                      </a:lnTo>
                      <a:lnTo>
                        <a:pt x="122" y="16"/>
                      </a:lnTo>
                      <a:lnTo>
                        <a:pt x="123" y="15"/>
                      </a:lnTo>
                      <a:lnTo>
                        <a:pt x="124" y="14"/>
                      </a:lnTo>
                      <a:lnTo>
                        <a:pt x="126" y="14"/>
                      </a:lnTo>
                      <a:lnTo>
                        <a:pt x="127" y="13"/>
                      </a:lnTo>
                      <a:lnTo>
                        <a:pt x="128" y="13"/>
                      </a:lnTo>
                      <a:lnTo>
                        <a:pt x="130" y="12"/>
                      </a:lnTo>
                      <a:lnTo>
                        <a:pt x="131" y="12"/>
                      </a:lnTo>
                      <a:lnTo>
                        <a:pt x="133" y="12"/>
                      </a:lnTo>
                      <a:lnTo>
                        <a:pt x="135" y="12"/>
                      </a:lnTo>
                      <a:lnTo>
                        <a:pt x="137" y="12"/>
                      </a:lnTo>
                      <a:lnTo>
                        <a:pt x="139" y="12"/>
                      </a:lnTo>
                      <a:lnTo>
                        <a:pt x="140" y="12"/>
                      </a:lnTo>
                      <a:lnTo>
                        <a:pt x="142" y="12"/>
                      </a:lnTo>
                      <a:lnTo>
                        <a:pt x="144" y="12"/>
                      </a:lnTo>
                      <a:lnTo>
                        <a:pt x="146" y="12"/>
                      </a:lnTo>
                      <a:lnTo>
                        <a:pt x="148" y="12"/>
                      </a:lnTo>
                      <a:lnTo>
                        <a:pt x="150" y="12"/>
                      </a:lnTo>
                      <a:lnTo>
                        <a:pt x="152" y="12"/>
                      </a:lnTo>
                      <a:lnTo>
                        <a:pt x="154" y="12"/>
                      </a:lnTo>
                      <a:lnTo>
                        <a:pt x="156" y="12"/>
                      </a:lnTo>
                      <a:lnTo>
                        <a:pt x="158" y="12"/>
                      </a:lnTo>
                      <a:lnTo>
                        <a:pt x="160" y="12"/>
                      </a:lnTo>
                      <a:lnTo>
                        <a:pt x="163" y="12"/>
                      </a:lnTo>
                      <a:lnTo>
                        <a:pt x="165" y="12"/>
                      </a:lnTo>
                      <a:lnTo>
                        <a:pt x="167" y="13"/>
                      </a:lnTo>
                      <a:lnTo>
                        <a:pt x="169" y="13"/>
                      </a:lnTo>
                      <a:lnTo>
                        <a:pt x="171" y="13"/>
                      </a:lnTo>
                      <a:lnTo>
                        <a:pt x="173" y="13"/>
                      </a:lnTo>
                      <a:lnTo>
                        <a:pt x="175" y="14"/>
                      </a:lnTo>
                      <a:lnTo>
                        <a:pt x="178" y="14"/>
                      </a:lnTo>
                      <a:lnTo>
                        <a:pt x="180" y="14"/>
                      </a:lnTo>
                      <a:lnTo>
                        <a:pt x="182" y="14"/>
                      </a:lnTo>
                      <a:lnTo>
                        <a:pt x="184" y="15"/>
                      </a:lnTo>
                      <a:lnTo>
                        <a:pt x="186" y="15"/>
                      </a:lnTo>
                      <a:lnTo>
                        <a:pt x="188" y="15"/>
                      </a:lnTo>
                      <a:lnTo>
                        <a:pt x="190" y="16"/>
                      </a:lnTo>
                      <a:lnTo>
                        <a:pt x="193" y="16"/>
                      </a:lnTo>
                      <a:lnTo>
                        <a:pt x="194" y="16"/>
                      </a:lnTo>
                      <a:lnTo>
                        <a:pt x="197" y="16"/>
                      </a:lnTo>
                      <a:lnTo>
                        <a:pt x="198" y="17"/>
                      </a:lnTo>
                      <a:lnTo>
                        <a:pt x="201" y="17"/>
                      </a:lnTo>
                      <a:lnTo>
                        <a:pt x="203" y="17"/>
                      </a:lnTo>
                      <a:lnTo>
                        <a:pt x="205" y="18"/>
                      </a:lnTo>
                      <a:lnTo>
                        <a:pt x="206" y="18"/>
                      </a:lnTo>
                      <a:lnTo>
                        <a:pt x="208" y="18"/>
                      </a:lnTo>
                      <a:lnTo>
                        <a:pt x="210" y="18"/>
                      </a:lnTo>
                      <a:lnTo>
                        <a:pt x="212" y="19"/>
                      </a:lnTo>
                      <a:lnTo>
                        <a:pt x="214" y="19"/>
                      </a:lnTo>
                      <a:lnTo>
                        <a:pt x="216" y="20"/>
                      </a:lnTo>
                      <a:lnTo>
                        <a:pt x="217" y="20"/>
                      </a:lnTo>
                      <a:lnTo>
                        <a:pt x="219" y="20"/>
                      </a:lnTo>
                      <a:lnTo>
                        <a:pt x="221" y="21"/>
                      </a:lnTo>
                      <a:lnTo>
                        <a:pt x="222" y="21"/>
                      </a:lnTo>
                      <a:lnTo>
                        <a:pt x="224" y="21"/>
                      </a:lnTo>
                      <a:lnTo>
                        <a:pt x="225" y="21"/>
                      </a:lnTo>
                      <a:lnTo>
                        <a:pt x="227" y="22"/>
                      </a:lnTo>
                      <a:lnTo>
                        <a:pt x="228" y="22"/>
                      </a:lnTo>
                      <a:lnTo>
                        <a:pt x="229" y="22"/>
                      </a:lnTo>
                      <a:lnTo>
                        <a:pt x="230" y="23"/>
                      </a:lnTo>
                      <a:lnTo>
                        <a:pt x="231" y="23"/>
                      </a:lnTo>
                      <a:lnTo>
                        <a:pt x="232" y="23"/>
                      </a:lnTo>
                      <a:lnTo>
                        <a:pt x="233" y="23"/>
                      </a:lnTo>
                      <a:lnTo>
                        <a:pt x="234" y="23"/>
                      </a:lnTo>
                      <a:lnTo>
                        <a:pt x="235" y="23"/>
                      </a:lnTo>
                      <a:lnTo>
                        <a:pt x="236" y="24"/>
                      </a:lnTo>
                      <a:lnTo>
                        <a:pt x="237" y="24"/>
                      </a:lnTo>
                      <a:lnTo>
                        <a:pt x="238" y="24"/>
                      </a:lnTo>
                      <a:lnTo>
                        <a:pt x="239" y="24"/>
                      </a:lnTo>
                      <a:lnTo>
                        <a:pt x="239" y="25"/>
                      </a:lnTo>
                      <a:lnTo>
                        <a:pt x="241" y="23"/>
                      </a:lnTo>
                      <a:lnTo>
                        <a:pt x="240" y="23"/>
                      </a:lnTo>
                      <a:lnTo>
                        <a:pt x="239" y="23"/>
                      </a:lnTo>
                      <a:lnTo>
                        <a:pt x="237" y="22"/>
                      </a:lnTo>
                      <a:lnTo>
                        <a:pt x="236" y="21"/>
                      </a:lnTo>
                      <a:lnTo>
                        <a:pt x="235" y="21"/>
                      </a:lnTo>
                      <a:lnTo>
                        <a:pt x="234" y="20"/>
                      </a:lnTo>
                      <a:lnTo>
                        <a:pt x="233" y="20"/>
                      </a:lnTo>
                      <a:lnTo>
                        <a:pt x="231" y="19"/>
                      </a:lnTo>
                      <a:lnTo>
                        <a:pt x="230" y="19"/>
                      </a:lnTo>
                      <a:lnTo>
                        <a:pt x="228" y="18"/>
                      </a:lnTo>
                      <a:lnTo>
                        <a:pt x="227" y="18"/>
                      </a:lnTo>
                      <a:lnTo>
                        <a:pt x="225" y="17"/>
                      </a:lnTo>
                      <a:lnTo>
                        <a:pt x="224" y="16"/>
                      </a:lnTo>
                      <a:lnTo>
                        <a:pt x="222" y="16"/>
                      </a:lnTo>
                      <a:lnTo>
                        <a:pt x="220" y="15"/>
                      </a:lnTo>
                      <a:lnTo>
                        <a:pt x="218" y="14"/>
                      </a:lnTo>
                      <a:lnTo>
                        <a:pt x="216" y="14"/>
                      </a:lnTo>
                      <a:lnTo>
                        <a:pt x="214" y="13"/>
                      </a:lnTo>
                      <a:lnTo>
                        <a:pt x="212" y="12"/>
                      </a:lnTo>
                      <a:lnTo>
                        <a:pt x="210" y="12"/>
                      </a:lnTo>
                      <a:lnTo>
                        <a:pt x="208" y="11"/>
                      </a:lnTo>
                      <a:lnTo>
                        <a:pt x="205" y="10"/>
                      </a:lnTo>
                      <a:lnTo>
                        <a:pt x="203" y="10"/>
                      </a:lnTo>
                      <a:lnTo>
                        <a:pt x="201" y="9"/>
                      </a:lnTo>
                      <a:lnTo>
                        <a:pt x="198" y="8"/>
                      </a:lnTo>
                      <a:lnTo>
                        <a:pt x="196" y="8"/>
                      </a:lnTo>
                      <a:lnTo>
                        <a:pt x="194" y="7"/>
                      </a:lnTo>
                      <a:lnTo>
                        <a:pt x="191" y="6"/>
                      </a:lnTo>
                      <a:lnTo>
                        <a:pt x="189" y="6"/>
                      </a:lnTo>
                      <a:lnTo>
                        <a:pt x="186" y="5"/>
                      </a:lnTo>
                      <a:lnTo>
                        <a:pt x="183" y="5"/>
                      </a:lnTo>
                      <a:lnTo>
                        <a:pt x="181" y="4"/>
                      </a:lnTo>
                      <a:lnTo>
                        <a:pt x="178" y="3"/>
                      </a:lnTo>
                      <a:lnTo>
                        <a:pt x="175" y="3"/>
                      </a:lnTo>
                      <a:lnTo>
                        <a:pt x="173" y="3"/>
                      </a:lnTo>
                      <a:lnTo>
                        <a:pt x="170" y="2"/>
                      </a:lnTo>
                      <a:lnTo>
                        <a:pt x="167" y="1"/>
                      </a:lnTo>
                      <a:lnTo>
                        <a:pt x="165" y="1"/>
                      </a:lnTo>
                      <a:lnTo>
                        <a:pt x="162" y="1"/>
                      </a:lnTo>
                      <a:lnTo>
                        <a:pt x="159" y="0"/>
                      </a:lnTo>
                      <a:lnTo>
                        <a:pt x="157" y="0"/>
                      </a:lnTo>
                      <a:lnTo>
                        <a:pt x="154" y="0"/>
                      </a:lnTo>
                      <a:lnTo>
                        <a:pt x="152" y="0"/>
                      </a:lnTo>
                      <a:lnTo>
                        <a:pt x="149" y="0"/>
                      </a:lnTo>
                      <a:lnTo>
                        <a:pt x="146" y="0"/>
                      </a:lnTo>
                      <a:lnTo>
                        <a:pt x="143" y="0"/>
                      </a:lnTo>
                      <a:lnTo>
                        <a:pt x="141" y="0"/>
                      </a:lnTo>
                      <a:lnTo>
                        <a:pt x="138" y="0"/>
                      </a:lnTo>
                      <a:lnTo>
                        <a:pt x="136" y="0"/>
                      </a:lnTo>
                      <a:lnTo>
                        <a:pt x="133" y="0"/>
                      </a:lnTo>
                      <a:lnTo>
                        <a:pt x="131" y="1"/>
                      </a:lnTo>
                      <a:lnTo>
                        <a:pt x="128" y="1"/>
                      </a:lnTo>
                      <a:lnTo>
                        <a:pt x="126" y="1"/>
                      </a:lnTo>
                      <a:lnTo>
                        <a:pt x="123" y="2"/>
                      </a:lnTo>
                      <a:lnTo>
                        <a:pt x="121" y="3"/>
                      </a:lnTo>
                      <a:lnTo>
                        <a:pt x="119" y="3"/>
                      </a:lnTo>
                      <a:lnTo>
                        <a:pt x="117" y="4"/>
                      </a:lnTo>
                      <a:lnTo>
                        <a:pt x="115" y="5"/>
                      </a:lnTo>
                      <a:lnTo>
                        <a:pt x="113" y="6"/>
                      </a:lnTo>
                      <a:lnTo>
                        <a:pt x="112" y="6"/>
                      </a:lnTo>
                      <a:lnTo>
                        <a:pt x="111" y="6"/>
                      </a:lnTo>
                      <a:lnTo>
                        <a:pt x="111" y="7"/>
                      </a:lnTo>
                      <a:lnTo>
                        <a:pt x="110" y="7"/>
                      </a:lnTo>
                      <a:lnTo>
                        <a:pt x="109" y="8"/>
                      </a:lnTo>
                      <a:lnTo>
                        <a:pt x="108" y="8"/>
                      </a:lnTo>
                      <a:lnTo>
                        <a:pt x="107" y="9"/>
                      </a:lnTo>
                      <a:lnTo>
                        <a:pt x="106" y="10"/>
                      </a:lnTo>
                      <a:lnTo>
                        <a:pt x="105" y="11"/>
                      </a:lnTo>
                      <a:lnTo>
                        <a:pt x="104" y="12"/>
                      </a:lnTo>
                      <a:lnTo>
                        <a:pt x="103" y="13"/>
                      </a:lnTo>
                      <a:lnTo>
                        <a:pt x="101" y="14"/>
                      </a:lnTo>
                      <a:lnTo>
                        <a:pt x="100" y="16"/>
                      </a:lnTo>
                      <a:lnTo>
                        <a:pt x="99" y="18"/>
                      </a:lnTo>
                      <a:lnTo>
                        <a:pt x="98" y="19"/>
                      </a:lnTo>
                      <a:lnTo>
                        <a:pt x="97" y="21"/>
                      </a:lnTo>
                      <a:lnTo>
                        <a:pt x="97" y="22"/>
                      </a:lnTo>
                      <a:lnTo>
                        <a:pt x="96" y="23"/>
                      </a:lnTo>
                      <a:lnTo>
                        <a:pt x="96" y="24"/>
                      </a:lnTo>
                      <a:lnTo>
                        <a:pt x="96" y="25"/>
                      </a:lnTo>
                      <a:lnTo>
                        <a:pt x="95" y="26"/>
                      </a:lnTo>
                      <a:lnTo>
                        <a:pt x="94" y="27"/>
                      </a:lnTo>
                      <a:lnTo>
                        <a:pt x="94" y="28"/>
                      </a:lnTo>
                      <a:lnTo>
                        <a:pt x="94" y="30"/>
                      </a:lnTo>
                      <a:lnTo>
                        <a:pt x="94" y="31"/>
                      </a:lnTo>
                      <a:lnTo>
                        <a:pt x="94" y="32"/>
                      </a:lnTo>
                      <a:lnTo>
                        <a:pt x="93" y="34"/>
                      </a:lnTo>
                      <a:lnTo>
                        <a:pt x="93" y="35"/>
                      </a:lnTo>
                      <a:lnTo>
                        <a:pt x="93" y="36"/>
                      </a:lnTo>
                      <a:lnTo>
                        <a:pt x="93" y="38"/>
                      </a:lnTo>
                      <a:lnTo>
                        <a:pt x="93" y="39"/>
                      </a:lnTo>
                      <a:lnTo>
                        <a:pt x="93" y="41"/>
                      </a:lnTo>
                      <a:lnTo>
                        <a:pt x="93" y="42"/>
                      </a:lnTo>
                      <a:lnTo>
                        <a:pt x="93" y="44"/>
                      </a:lnTo>
                      <a:lnTo>
                        <a:pt x="93" y="46"/>
                      </a:lnTo>
                      <a:lnTo>
                        <a:pt x="93" y="47"/>
                      </a:lnTo>
                      <a:lnTo>
                        <a:pt x="94" y="49"/>
                      </a:lnTo>
                      <a:lnTo>
                        <a:pt x="94" y="51"/>
                      </a:lnTo>
                      <a:lnTo>
                        <a:pt x="94" y="53"/>
                      </a:lnTo>
                      <a:lnTo>
                        <a:pt x="95" y="55"/>
                      </a:lnTo>
                      <a:lnTo>
                        <a:pt x="95" y="56"/>
                      </a:lnTo>
                      <a:lnTo>
                        <a:pt x="96" y="58"/>
                      </a:lnTo>
                      <a:lnTo>
                        <a:pt x="96" y="60"/>
                      </a:lnTo>
                      <a:lnTo>
                        <a:pt x="97" y="63"/>
                      </a:lnTo>
                      <a:lnTo>
                        <a:pt x="0" y="130"/>
                      </a:lnTo>
                      <a:lnTo>
                        <a:pt x="87" y="193"/>
                      </a:lnTo>
                      <a:close/>
                    </a:path>
                  </a:pathLst>
                </a:custGeom>
                <a:solidFill>
                  <a:srgbClr val="FFD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2" name="Freeform 597"/>
                <p:cNvSpPr>
                  <a:spLocks/>
                </p:cNvSpPr>
                <p:nvPr/>
              </p:nvSpPr>
              <p:spPr bwMode="auto">
                <a:xfrm>
                  <a:off x="1839" y="2184"/>
                  <a:ext cx="22" cy="10"/>
                </a:xfrm>
                <a:custGeom>
                  <a:avLst/>
                  <a:gdLst>
                    <a:gd name="T0" fmla="*/ 11 w 22"/>
                    <a:gd name="T1" fmla="*/ 10 h 10"/>
                    <a:gd name="T2" fmla="*/ 12 w 22"/>
                    <a:gd name="T3" fmla="*/ 10 h 10"/>
                    <a:gd name="T4" fmla="*/ 13 w 22"/>
                    <a:gd name="T5" fmla="*/ 10 h 10"/>
                    <a:gd name="T6" fmla="*/ 14 w 22"/>
                    <a:gd name="T7" fmla="*/ 10 h 10"/>
                    <a:gd name="T8" fmla="*/ 15 w 22"/>
                    <a:gd name="T9" fmla="*/ 9 h 10"/>
                    <a:gd name="T10" fmla="*/ 16 w 22"/>
                    <a:gd name="T11" fmla="*/ 9 h 10"/>
                    <a:gd name="T12" fmla="*/ 17 w 22"/>
                    <a:gd name="T13" fmla="*/ 9 h 10"/>
                    <a:gd name="T14" fmla="*/ 17 w 22"/>
                    <a:gd name="T15" fmla="*/ 9 h 10"/>
                    <a:gd name="T16" fmla="*/ 18 w 22"/>
                    <a:gd name="T17" fmla="*/ 8 h 10"/>
                    <a:gd name="T18" fmla="*/ 20 w 22"/>
                    <a:gd name="T19" fmla="*/ 8 h 10"/>
                    <a:gd name="T20" fmla="*/ 21 w 22"/>
                    <a:gd name="T21" fmla="*/ 7 h 10"/>
                    <a:gd name="T22" fmla="*/ 21 w 22"/>
                    <a:gd name="T23" fmla="*/ 6 h 10"/>
                    <a:gd name="T24" fmla="*/ 22 w 22"/>
                    <a:gd name="T25" fmla="*/ 5 h 10"/>
                    <a:gd name="T26" fmla="*/ 21 w 22"/>
                    <a:gd name="T27" fmla="*/ 4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3 w 22"/>
                    <a:gd name="T61" fmla="*/ 1 h 10"/>
                    <a:gd name="T62" fmla="*/ 1 w 22"/>
                    <a:gd name="T63" fmla="*/ 2 h 10"/>
                    <a:gd name="T64" fmla="*/ 0 w 22"/>
                    <a:gd name="T65" fmla="*/ 3 h 10"/>
                    <a:gd name="T66" fmla="*/ 0 w 22"/>
                    <a:gd name="T67" fmla="*/ 4 h 10"/>
                    <a:gd name="T68" fmla="*/ 0 w 22"/>
                    <a:gd name="T69" fmla="*/ 5 h 10"/>
                    <a:gd name="T70" fmla="*/ 0 w 22"/>
                    <a:gd name="T71" fmla="*/ 6 h 10"/>
                    <a:gd name="T72" fmla="*/ 0 w 22"/>
                    <a:gd name="T73" fmla="*/ 7 h 10"/>
                    <a:gd name="T74" fmla="*/ 1 w 22"/>
                    <a:gd name="T75" fmla="*/ 8 h 10"/>
                    <a:gd name="T76" fmla="*/ 3 w 22"/>
                    <a:gd name="T77" fmla="*/ 8 h 10"/>
                    <a:gd name="T78" fmla="*/ 4 w 22"/>
                    <a:gd name="T79" fmla="*/ 9 h 10"/>
                    <a:gd name="T80" fmla="*/ 6 w 22"/>
                    <a:gd name="T81" fmla="*/ 9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9"/>
                      </a:lnTo>
                      <a:lnTo>
                        <a:pt x="16" y="9"/>
                      </a:lnTo>
                      <a:lnTo>
                        <a:pt x="17" y="9"/>
                      </a:lnTo>
                      <a:lnTo>
                        <a:pt x="18" y="8"/>
                      </a:lnTo>
                      <a:lnTo>
                        <a:pt x="20" y="8"/>
                      </a:lnTo>
                      <a:lnTo>
                        <a:pt x="21" y="7"/>
                      </a:lnTo>
                      <a:lnTo>
                        <a:pt x="21" y="6"/>
                      </a:lnTo>
                      <a:lnTo>
                        <a:pt x="22" y="5"/>
                      </a:lnTo>
                      <a:lnTo>
                        <a:pt x="21" y="4"/>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3" y="1"/>
                      </a:lnTo>
                      <a:lnTo>
                        <a:pt x="1" y="2"/>
                      </a:lnTo>
                      <a:lnTo>
                        <a:pt x="0" y="3"/>
                      </a:lnTo>
                      <a:lnTo>
                        <a:pt x="0" y="4"/>
                      </a:lnTo>
                      <a:lnTo>
                        <a:pt x="0" y="5"/>
                      </a:lnTo>
                      <a:lnTo>
                        <a:pt x="0" y="6"/>
                      </a:lnTo>
                      <a:lnTo>
                        <a:pt x="0" y="7"/>
                      </a:lnTo>
                      <a:lnTo>
                        <a:pt x="1" y="8"/>
                      </a:lnTo>
                      <a:lnTo>
                        <a:pt x="3" y="8"/>
                      </a:lnTo>
                      <a:lnTo>
                        <a:pt x="4" y="9"/>
                      </a:lnTo>
                      <a:lnTo>
                        <a:pt x="6" y="9"/>
                      </a:lnTo>
                      <a:lnTo>
                        <a:pt x="7" y="10"/>
                      </a:lnTo>
                      <a:lnTo>
                        <a:pt x="8" y="10"/>
                      </a:lnTo>
                      <a:lnTo>
                        <a:pt x="9" y="10"/>
                      </a:lnTo>
                      <a:lnTo>
                        <a:pt x="11" y="1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3" name="Freeform 598"/>
                <p:cNvSpPr>
                  <a:spLocks/>
                </p:cNvSpPr>
                <p:nvPr/>
              </p:nvSpPr>
              <p:spPr bwMode="auto">
                <a:xfrm>
                  <a:off x="1881" y="2122"/>
                  <a:ext cx="19" cy="12"/>
                </a:xfrm>
                <a:custGeom>
                  <a:avLst/>
                  <a:gdLst>
                    <a:gd name="T0" fmla="*/ 9 w 19"/>
                    <a:gd name="T1" fmla="*/ 12 h 12"/>
                    <a:gd name="T2" fmla="*/ 10 w 19"/>
                    <a:gd name="T3" fmla="*/ 12 h 12"/>
                    <a:gd name="T4" fmla="*/ 11 w 19"/>
                    <a:gd name="T5" fmla="*/ 12 h 12"/>
                    <a:gd name="T6" fmla="*/ 12 w 19"/>
                    <a:gd name="T7" fmla="*/ 11 h 12"/>
                    <a:gd name="T8" fmla="*/ 13 w 19"/>
                    <a:gd name="T9" fmla="*/ 11 h 12"/>
                    <a:gd name="T10" fmla="*/ 15 w 19"/>
                    <a:gd name="T11" fmla="*/ 10 h 12"/>
                    <a:gd name="T12" fmla="*/ 16 w 19"/>
                    <a:gd name="T13" fmla="*/ 10 h 12"/>
                    <a:gd name="T14" fmla="*/ 18 w 19"/>
                    <a:gd name="T15" fmla="*/ 9 h 12"/>
                    <a:gd name="T16" fmla="*/ 19 w 19"/>
                    <a:gd name="T17" fmla="*/ 8 h 12"/>
                    <a:gd name="T18" fmla="*/ 19 w 19"/>
                    <a:gd name="T19" fmla="*/ 7 h 12"/>
                    <a:gd name="T20" fmla="*/ 19 w 19"/>
                    <a:gd name="T21" fmla="*/ 6 h 12"/>
                    <a:gd name="T22" fmla="*/ 19 w 19"/>
                    <a:gd name="T23" fmla="*/ 5 h 12"/>
                    <a:gd name="T24" fmla="*/ 19 w 19"/>
                    <a:gd name="T25" fmla="*/ 4 h 12"/>
                    <a:gd name="T26" fmla="*/ 18 w 19"/>
                    <a:gd name="T27" fmla="*/ 2 h 12"/>
                    <a:gd name="T28" fmla="*/ 16 w 19"/>
                    <a:gd name="T29" fmla="*/ 2 h 12"/>
                    <a:gd name="T30" fmla="*/ 15 w 19"/>
                    <a:gd name="T31" fmla="*/ 1 h 12"/>
                    <a:gd name="T32" fmla="*/ 13 w 19"/>
                    <a:gd name="T33" fmla="*/ 1 h 12"/>
                    <a:gd name="T34" fmla="*/ 12 w 19"/>
                    <a:gd name="T35" fmla="*/ 0 h 12"/>
                    <a:gd name="T36" fmla="*/ 11 w 19"/>
                    <a:gd name="T37" fmla="*/ 0 h 12"/>
                    <a:gd name="T38" fmla="*/ 10 w 19"/>
                    <a:gd name="T39" fmla="*/ 0 h 12"/>
                    <a:gd name="T40" fmla="*/ 9 w 19"/>
                    <a:gd name="T41" fmla="*/ 0 h 12"/>
                    <a:gd name="T42" fmla="*/ 8 w 19"/>
                    <a:gd name="T43" fmla="*/ 0 h 12"/>
                    <a:gd name="T44" fmla="*/ 7 w 19"/>
                    <a:gd name="T45" fmla="*/ 0 h 12"/>
                    <a:gd name="T46" fmla="*/ 7 w 19"/>
                    <a:gd name="T47" fmla="*/ 0 h 12"/>
                    <a:gd name="T48" fmla="*/ 5 w 19"/>
                    <a:gd name="T49" fmla="*/ 1 h 12"/>
                    <a:gd name="T50" fmla="*/ 4 w 19"/>
                    <a:gd name="T51" fmla="*/ 1 h 12"/>
                    <a:gd name="T52" fmla="*/ 3 w 19"/>
                    <a:gd name="T53" fmla="*/ 2 h 12"/>
                    <a:gd name="T54" fmla="*/ 1 w 19"/>
                    <a:gd name="T55" fmla="*/ 2 h 12"/>
                    <a:gd name="T56" fmla="*/ 0 w 19"/>
                    <a:gd name="T57" fmla="*/ 4 h 12"/>
                    <a:gd name="T58" fmla="*/ 0 w 19"/>
                    <a:gd name="T59" fmla="*/ 5 h 12"/>
                    <a:gd name="T60" fmla="*/ 0 w 19"/>
                    <a:gd name="T61" fmla="*/ 6 h 12"/>
                    <a:gd name="T62" fmla="*/ 0 w 19"/>
                    <a:gd name="T63" fmla="*/ 7 h 12"/>
                    <a:gd name="T64" fmla="*/ 0 w 19"/>
                    <a:gd name="T65" fmla="*/ 8 h 12"/>
                    <a:gd name="T66" fmla="*/ 1 w 19"/>
                    <a:gd name="T67" fmla="*/ 9 h 12"/>
                    <a:gd name="T68" fmla="*/ 3 w 19"/>
                    <a:gd name="T69" fmla="*/ 10 h 12"/>
                    <a:gd name="T70" fmla="*/ 4 w 19"/>
                    <a:gd name="T71" fmla="*/ 10 h 12"/>
                    <a:gd name="T72" fmla="*/ 5 w 19"/>
                    <a:gd name="T73" fmla="*/ 11 h 12"/>
                    <a:gd name="T74" fmla="*/ 7 w 19"/>
                    <a:gd name="T75" fmla="*/ 11 h 12"/>
                    <a:gd name="T76" fmla="*/ 7 w 19"/>
                    <a:gd name="T77" fmla="*/ 12 h 12"/>
                    <a:gd name="T78" fmla="*/ 8 w 19"/>
                    <a:gd name="T79" fmla="*/ 12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2"/>
                      </a:lnTo>
                      <a:lnTo>
                        <a:pt x="11" y="12"/>
                      </a:lnTo>
                      <a:lnTo>
                        <a:pt x="12" y="11"/>
                      </a:lnTo>
                      <a:lnTo>
                        <a:pt x="13" y="11"/>
                      </a:lnTo>
                      <a:lnTo>
                        <a:pt x="15" y="10"/>
                      </a:lnTo>
                      <a:lnTo>
                        <a:pt x="16" y="10"/>
                      </a:lnTo>
                      <a:lnTo>
                        <a:pt x="18" y="9"/>
                      </a:lnTo>
                      <a:lnTo>
                        <a:pt x="19" y="8"/>
                      </a:lnTo>
                      <a:lnTo>
                        <a:pt x="19" y="7"/>
                      </a:lnTo>
                      <a:lnTo>
                        <a:pt x="19" y="6"/>
                      </a:lnTo>
                      <a:lnTo>
                        <a:pt x="19" y="5"/>
                      </a:lnTo>
                      <a:lnTo>
                        <a:pt x="19" y="4"/>
                      </a:lnTo>
                      <a:lnTo>
                        <a:pt x="18" y="2"/>
                      </a:lnTo>
                      <a:lnTo>
                        <a:pt x="16" y="2"/>
                      </a:lnTo>
                      <a:lnTo>
                        <a:pt x="15" y="1"/>
                      </a:lnTo>
                      <a:lnTo>
                        <a:pt x="13" y="1"/>
                      </a:lnTo>
                      <a:lnTo>
                        <a:pt x="12" y="0"/>
                      </a:lnTo>
                      <a:lnTo>
                        <a:pt x="11" y="0"/>
                      </a:lnTo>
                      <a:lnTo>
                        <a:pt x="10" y="0"/>
                      </a:lnTo>
                      <a:lnTo>
                        <a:pt x="9" y="0"/>
                      </a:lnTo>
                      <a:lnTo>
                        <a:pt x="8" y="0"/>
                      </a:lnTo>
                      <a:lnTo>
                        <a:pt x="7" y="0"/>
                      </a:lnTo>
                      <a:lnTo>
                        <a:pt x="5" y="1"/>
                      </a:lnTo>
                      <a:lnTo>
                        <a:pt x="4" y="1"/>
                      </a:lnTo>
                      <a:lnTo>
                        <a:pt x="3" y="2"/>
                      </a:lnTo>
                      <a:lnTo>
                        <a:pt x="1" y="2"/>
                      </a:lnTo>
                      <a:lnTo>
                        <a:pt x="0" y="4"/>
                      </a:lnTo>
                      <a:lnTo>
                        <a:pt x="0" y="5"/>
                      </a:lnTo>
                      <a:lnTo>
                        <a:pt x="0" y="6"/>
                      </a:lnTo>
                      <a:lnTo>
                        <a:pt x="0" y="7"/>
                      </a:lnTo>
                      <a:lnTo>
                        <a:pt x="0" y="8"/>
                      </a:lnTo>
                      <a:lnTo>
                        <a:pt x="1" y="9"/>
                      </a:lnTo>
                      <a:lnTo>
                        <a:pt x="3" y="10"/>
                      </a:lnTo>
                      <a:lnTo>
                        <a:pt x="4" y="10"/>
                      </a:lnTo>
                      <a:lnTo>
                        <a:pt x="5" y="11"/>
                      </a:lnTo>
                      <a:lnTo>
                        <a:pt x="7" y="11"/>
                      </a:lnTo>
                      <a:lnTo>
                        <a:pt x="7" y="12"/>
                      </a:lnTo>
                      <a:lnTo>
                        <a:pt x="8" y="12"/>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4" name="Freeform 599"/>
                <p:cNvSpPr>
                  <a:spLocks/>
                </p:cNvSpPr>
                <p:nvPr/>
              </p:nvSpPr>
              <p:spPr bwMode="auto">
                <a:xfrm>
                  <a:off x="1913" y="2092"/>
                  <a:ext cx="19" cy="12"/>
                </a:xfrm>
                <a:custGeom>
                  <a:avLst/>
                  <a:gdLst>
                    <a:gd name="T0" fmla="*/ 9 w 19"/>
                    <a:gd name="T1" fmla="*/ 12 h 12"/>
                    <a:gd name="T2" fmla="*/ 10 w 19"/>
                    <a:gd name="T3" fmla="*/ 11 h 12"/>
                    <a:gd name="T4" fmla="*/ 11 w 19"/>
                    <a:gd name="T5" fmla="*/ 11 h 12"/>
                    <a:gd name="T6" fmla="*/ 12 w 19"/>
                    <a:gd name="T7" fmla="*/ 11 h 12"/>
                    <a:gd name="T8" fmla="*/ 13 w 19"/>
                    <a:gd name="T9" fmla="*/ 11 h 12"/>
                    <a:gd name="T10" fmla="*/ 15 w 19"/>
                    <a:gd name="T11" fmla="*/ 10 h 12"/>
                    <a:gd name="T12" fmla="*/ 16 w 19"/>
                    <a:gd name="T13" fmla="*/ 9 h 12"/>
                    <a:gd name="T14" fmla="*/ 17 w 19"/>
                    <a:gd name="T15" fmla="*/ 9 h 12"/>
                    <a:gd name="T16" fmla="*/ 18 w 19"/>
                    <a:gd name="T17" fmla="*/ 8 h 12"/>
                    <a:gd name="T18" fmla="*/ 19 w 19"/>
                    <a:gd name="T19" fmla="*/ 7 h 12"/>
                    <a:gd name="T20" fmla="*/ 19 w 19"/>
                    <a:gd name="T21" fmla="*/ 5 h 12"/>
                    <a:gd name="T22" fmla="*/ 19 w 19"/>
                    <a:gd name="T23" fmla="*/ 4 h 12"/>
                    <a:gd name="T24" fmla="*/ 18 w 19"/>
                    <a:gd name="T25" fmla="*/ 3 h 12"/>
                    <a:gd name="T26" fmla="*/ 17 w 19"/>
                    <a:gd name="T27" fmla="*/ 2 h 12"/>
                    <a:gd name="T28" fmla="*/ 16 w 19"/>
                    <a:gd name="T29" fmla="*/ 1 h 12"/>
                    <a:gd name="T30" fmla="*/ 15 w 19"/>
                    <a:gd name="T31" fmla="*/ 1 h 12"/>
                    <a:gd name="T32" fmla="*/ 13 w 19"/>
                    <a:gd name="T33" fmla="*/ 0 h 12"/>
                    <a:gd name="T34" fmla="*/ 12 w 19"/>
                    <a:gd name="T35" fmla="*/ 0 h 12"/>
                    <a:gd name="T36" fmla="*/ 11 w 19"/>
                    <a:gd name="T37" fmla="*/ 0 h 12"/>
                    <a:gd name="T38" fmla="*/ 10 w 19"/>
                    <a:gd name="T39" fmla="*/ 0 h 12"/>
                    <a:gd name="T40" fmla="*/ 9 w 19"/>
                    <a:gd name="T41" fmla="*/ 0 h 12"/>
                    <a:gd name="T42" fmla="*/ 8 w 19"/>
                    <a:gd name="T43" fmla="*/ 0 h 12"/>
                    <a:gd name="T44" fmla="*/ 8 w 19"/>
                    <a:gd name="T45" fmla="*/ 0 h 12"/>
                    <a:gd name="T46" fmla="*/ 6 w 19"/>
                    <a:gd name="T47" fmla="*/ 0 h 12"/>
                    <a:gd name="T48" fmla="*/ 5 w 19"/>
                    <a:gd name="T49" fmla="*/ 0 h 12"/>
                    <a:gd name="T50" fmla="*/ 4 w 19"/>
                    <a:gd name="T51" fmla="*/ 1 h 12"/>
                    <a:gd name="T52" fmla="*/ 2 w 19"/>
                    <a:gd name="T53" fmla="*/ 1 h 12"/>
                    <a:gd name="T54" fmla="*/ 1 w 19"/>
                    <a:gd name="T55" fmla="*/ 2 h 12"/>
                    <a:gd name="T56" fmla="*/ 0 w 19"/>
                    <a:gd name="T57" fmla="*/ 3 h 12"/>
                    <a:gd name="T58" fmla="*/ 0 w 19"/>
                    <a:gd name="T59" fmla="*/ 4 h 12"/>
                    <a:gd name="T60" fmla="*/ 0 w 19"/>
                    <a:gd name="T61" fmla="*/ 5 h 12"/>
                    <a:gd name="T62" fmla="*/ 0 w 19"/>
                    <a:gd name="T63" fmla="*/ 7 h 12"/>
                    <a:gd name="T64" fmla="*/ 0 w 19"/>
                    <a:gd name="T65" fmla="*/ 8 h 12"/>
                    <a:gd name="T66" fmla="*/ 1 w 19"/>
                    <a:gd name="T67" fmla="*/ 9 h 12"/>
                    <a:gd name="T68" fmla="*/ 2 w 19"/>
                    <a:gd name="T69" fmla="*/ 9 h 12"/>
                    <a:gd name="T70" fmla="*/ 4 w 19"/>
                    <a:gd name="T71" fmla="*/ 10 h 12"/>
                    <a:gd name="T72" fmla="*/ 5 w 19"/>
                    <a:gd name="T73" fmla="*/ 11 h 12"/>
                    <a:gd name="T74" fmla="*/ 6 w 19"/>
                    <a:gd name="T75" fmla="*/ 11 h 12"/>
                    <a:gd name="T76" fmla="*/ 8 w 19"/>
                    <a:gd name="T77" fmla="*/ 11 h 12"/>
                    <a:gd name="T78" fmla="*/ 8 w 19"/>
                    <a:gd name="T79" fmla="*/ 11 h 12"/>
                    <a:gd name="T80" fmla="*/ 9 w 19"/>
                    <a:gd name="T81" fmla="*/ 12 h 12"/>
                    <a:gd name="T82" fmla="*/ 9 w 19"/>
                    <a:gd name="T83" fmla="*/ 12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
                    <a:gd name="T127" fmla="*/ 0 h 12"/>
                    <a:gd name="T128" fmla="*/ 19 w 19"/>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 h="12">
                      <a:moveTo>
                        <a:pt x="9" y="12"/>
                      </a:moveTo>
                      <a:lnTo>
                        <a:pt x="10" y="11"/>
                      </a:lnTo>
                      <a:lnTo>
                        <a:pt x="11" y="11"/>
                      </a:lnTo>
                      <a:lnTo>
                        <a:pt x="12" y="11"/>
                      </a:lnTo>
                      <a:lnTo>
                        <a:pt x="13" y="11"/>
                      </a:lnTo>
                      <a:lnTo>
                        <a:pt x="15" y="10"/>
                      </a:lnTo>
                      <a:lnTo>
                        <a:pt x="16" y="9"/>
                      </a:lnTo>
                      <a:lnTo>
                        <a:pt x="17" y="9"/>
                      </a:lnTo>
                      <a:lnTo>
                        <a:pt x="18" y="8"/>
                      </a:lnTo>
                      <a:lnTo>
                        <a:pt x="19" y="7"/>
                      </a:lnTo>
                      <a:lnTo>
                        <a:pt x="19" y="5"/>
                      </a:lnTo>
                      <a:lnTo>
                        <a:pt x="19" y="4"/>
                      </a:lnTo>
                      <a:lnTo>
                        <a:pt x="18" y="3"/>
                      </a:lnTo>
                      <a:lnTo>
                        <a:pt x="17" y="2"/>
                      </a:lnTo>
                      <a:lnTo>
                        <a:pt x="16" y="1"/>
                      </a:lnTo>
                      <a:lnTo>
                        <a:pt x="15" y="1"/>
                      </a:lnTo>
                      <a:lnTo>
                        <a:pt x="13" y="0"/>
                      </a:lnTo>
                      <a:lnTo>
                        <a:pt x="12" y="0"/>
                      </a:lnTo>
                      <a:lnTo>
                        <a:pt x="11" y="0"/>
                      </a:lnTo>
                      <a:lnTo>
                        <a:pt x="10" y="0"/>
                      </a:lnTo>
                      <a:lnTo>
                        <a:pt x="9" y="0"/>
                      </a:lnTo>
                      <a:lnTo>
                        <a:pt x="8" y="0"/>
                      </a:lnTo>
                      <a:lnTo>
                        <a:pt x="6" y="0"/>
                      </a:lnTo>
                      <a:lnTo>
                        <a:pt x="5" y="0"/>
                      </a:lnTo>
                      <a:lnTo>
                        <a:pt x="4" y="1"/>
                      </a:lnTo>
                      <a:lnTo>
                        <a:pt x="2" y="1"/>
                      </a:lnTo>
                      <a:lnTo>
                        <a:pt x="1" y="2"/>
                      </a:lnTo>
                      <a:lnTo>
                        <a:pt x="0" y="3"/>
                      </a:lnTo>
                      <a:lnTo>
                        <a:pt x="0" y="4"/>
                      </a:lnTo>
                      <a:lnTo>
                        <a:pt x="0" y="5"/>
                      </a:lnTo>
                      <a:lnTo>
                        <a:pt x="0" y="7"/>
                      </a:lnTo>
                      <a:lnTo>
                        <a:pt x="0" y="8"/>
                      </a:lnTo>
                      <a:lnTo>
                        <a:pt x="1" y="9"/>
                      </a:lnTo>
                      <a:lnTo>
                        <a:pt x="2" y="9"/>
                      </a:lnTo>
                      <a:lnTo>
                        <a:pt x="4" y="10"/>
                      </a:lnTo>
                      <a:lnTo>
                        <a:pt x="5" y="11"/>
                      </a:lnTo>
                      <a:lnTo>
                        <a:pt x="6" y="11"/>
                      </a:lnTo>
                      <a:lnTo>
                        <a:pt x="8" y="11"/>
                      </a:lnTo>
                      <a:lnTo>
                        <a:pt x="9" y="1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5" name="Freeform 600"/>
                <p:cNvSpPr>
                  <a:spLocks/>
                </p:cNvSpPr>
                <p:nvPr/>
              </p:nvSpPr>
              <p:spPr bwMode="auto">
                <a:xfrm>
                  <a:off x="1794" y="2206"/>
                  <a:ext cx="22" cy="10"/>
                </a:xfrm>
                <a:custGeom>
                  <a:avLst/>
                  <a:gdLst>
                    <a:gd name="T0" fmla="*/ 11 w 22"/>
                    <a:gd name="T1" fmla="*/ 10 h 10"/>
                    <a:gd name="T2" fmla="*/ 12 w 22"/>
                    <a:gd name="T3" fmla="*/ 10 h 10"/>
                    <a:gd name="T4" fmla="*/ 13 w 22"/>
                    <a:gd name="T5" fmla="*/ 10 h 10"/>
                    <a:gd name="T6" fmla="*/ 14 w 22"/>
                    <a:gd name="T7" fmla="*/ 10 h 10"/>
                    <a:gd name="T8" fmla="*/ 15 w 22"/>
                    <a:gd name="T9" fmla="*/ 10 h 10"/>
                    <a:gd name="T10" fmla="*/ 16 w 22"/>
                    <a:gd name="T11" fmla="*/ 9 h 10"/>
                    <a:gd name="T12" fmla="*/ 17 w 22"/>
                    <a:gd name="T13" fmla="*/ 9 h 10"/>
                    <a:gd name="T14" fmla="*/ 17 w 22"/>
                    <a:gd name="T15" fmla="*/ 9 h 10"/>
                    <a:gd name="T16" fmla="*/ 18 w 22"/>
                    <a:gd name="T17" fmla="*/ 9 h 10"/>
                    <a:gd name="T18" fmla="*/ 20 w 22"/>
                    <a:gd name="T19" fmla="*/ 8 h 10"/>
                    <a:gd name="T20" fmla="*/ 21 w 22"/>
                    <a:gd name="T21" fmla="*/ 7 h 10"/>
                    <a:gd name="T22" fmla="*/ 21 w 22"/>
                    <a:gd name="T23" fmla="*/ 6 h 10"/>
                    <a:gd name="T24" fmla="*/ 22 w 22"/>
                    <a:gd name="T25" fmla="*/ 5 h 10"/>
                    <a:gd name="T26" fmla="*/ 21 w 22"/>
                    <a:gd name="T27" fmla="*/ 3 h 10"/>
                    <a:gd name="T28" fmla="*/ 21 w 22"/>
                    <a:gd name="T29" fmla="*/ 3 h 10"/>
                    <a:gd name="T30" fmla="*/ 20 w 22"/>
                    <a:gd name="T31" fmla="*/ 2 h 10"/>
                    <a:gd name="T32" fmla="*/ 18 w 22"/>
                    <a:gd name="T33" fmla="*/ 1 h 10"/>
                    <a:gd name="T34" fmla="*/ 17 w 22"/>
                    <a:gd name="T35" fmla="*/ 1 h 10"/>
                    <a:gd name="T36" fmla="*/ 17 w 22"/>
                    <a:gd name="T37" fmla="*/ 1 h 10"/>
                    <a:gd name="T38" fmla="*/ 16 w 22"/>
                    <a:gd name="T39" fmla="*/ 0 h 10"/>
                    <a:gd name="T40" fmla="*/ 15 w 22"/>
                    <a:gd name="T41" fmla="*/ 0 h 10"/>
                    <a:gd name="T42" fmla="*/ 14 w 22"/>
                    <a:gd name="T43" fmla="*/ 0 h 10"/>
                    <a:gd name="T44" fmla="*/ 13 w 22"/>
                    <a:gd name="T45" fmla="*/ 0 h 10"/>
                    <a:gd name="T46" fmla="*/ 12 w 22"/>
                    <a:gd name="T47" fmla="*/ 0 h 10"/>
                    <a:gd name="T48" fmla="*/ 11 w 22"/>
                    <a:gd name="T49" fmla="*/ 0 h 10"/>
                    <a:gd name="T50" fmla="*/ 9 w 22"/>
                    <a:gd name="T51" fmla="*/ 0 h 10"/>
                    <a:gd name="T52" fmla="*/ 8 w 22"/>
                    <a:gd name="T53" fmla="*/ 0 h 10"/>
                    <a:gd name="T54" fmla="*/ 7 w 22"/>
                    <a:gd name="T55" fmla="*/ 0 h 10"/>
                    <a:gd name="T56" fmla="*/ 6 w 22"/>
                    <a:gd name="T57" fmla="*/ 0 h 10"/>
                    <a:gd name="T58" fmla="*/ 4 w 22"/>
                    <a:gd name="T59" fmla="*/ 1 h 10"/>
                    <a:gd name="T60" fmla="*/ 2 w 22"/>
                    <a:gd name="T61" fmla="*/ 1 h 10"/>
                    <a:gd name="T62" fmla="*/ 1 w 22"/>
                    <a:gd name="T63" fmla="*/ 2 h 10"/>
                    <a:gd name="T64" fmla="*/ 0 w 22"/>
                    <a:gd name="T65" fmla="*/ 3 h 10"/>
                    <a:gd name="T66" fmla="*/ 0 w 22"/>
                    <a:gd name="T67" fmla="*/ 3 h 10"/>
                    <a:gd name="T68" fmla="*/ 0 w 22"/>
                    <a:gd name="T69" fmla="*/ 5 h 10"/>
                    <a:gd name="T70" fmla="*/ 0 w 22"/>
                    <a:gd name="T71" fmla="*/ 6 h 10"/>
                    <a:gd name="T72" fmla="*/ 0 w 22"/>
                    <a:gd name="T73" fmla="*/ 7 h 10"/>
                    <a:gd name="T74" fmla="*/ 1 w 22"/>
                    <a:gd name="T75" fmla="*/ 8 h 10"/>
                    <a:gd name="T76" fmla="*/ 2 w 22"/>
                    <a:gd name="T77" fmla="*/ 9 h 10"/>
                    <a:gd name="T78" fmla="*/ 4 w 22"/>
                    <a:gd name="T79" fmla="*/ 9 h 10"/>
                    <a:gd name="T80" fmla="*/ 6 w 22"/>
                    <a:gd name="T81" fmla="*/ 10 h 10"/>
                    <a:gd name="T82" fmla="*/ 7 w 22"/>
                    <a:gd name="T83" fmla="*/ 10 h 10"/>
                    <a:gd name="T84" fmla="*/ 8 w 22"/>
                    <a:gd name="T85" fmla="*/ 10 h 10"/>
                    <a:gd name="T86" fmla="*/ 9 w 22"/>
                    <a:gd name="T87" fmla="*/ 10 h 10"/>
                    <a:gd name="T88" fmla="*/ 11 w 22"/>
                    <a:gd name="T89" fmla="*/ 10 h 10"/>
                    <a:gd name="T90" fmla="*/ 11 w 22"/>
                    <a:gd name="T91" fmla="*/ 1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0"/>
                    <a:gd name="T140" fmla="*/ 22 w 22"/>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0">
                      <a:moveTo>
                        <a:pt x="11" y="10"/>
                      </a:moveTo>
                      <a:lnTo>
                        <a:pt x="12" y="10"/>
                      </a:lnTo>
                      <a:lnTo>
                        <a:pt x="13" y="10"/>
                      </a:lnTo>
                      <a:lnTo>
                        <a:pt x="14" y="10"/>
                      </a:lnTo>
                      <a:lnTo>
                        <a:pt x="15" y="10"/>
                      </a:lnTo>
                      <a:lnTo>
                        <a:pt x="16" y="9"/>
                      </a:lnTo>
                      <a:lnTo>
                        <a:pt x="17" y="9"/>
                      </a:lnTo>
                      <a:lnTo>
                        <a:pt x="18" y="9"/>
                      </a:lnTo>
                      <a:lnTo>
                        <a:pt x="20" y="8"/>
                      </a:lnTo>
                      <a:lnTo>
                        <a:pt x="21" y="7"/>
                      </a:lnTo>
                      <a:lnTo>
                        <a:pt x="21" y="6"/>
                      </a:lnTo>
                      <a:lnTo>
                        <a:pt x="22" y="5"/>
                      </a:lnTo>
                      <a:lnTo>
                        <a:pt x="21" y="3"/>
                      </a:lnTo>
                      <a:lnTo>
                        <a:pt x="20" y="2"/>
                      </a:lnTo>
                      <a:lnTo>
                        <a:pt x="18" y="1"/>
                      </a:lnTo>
                      <a:lnTo>
                        <a:pt x="17" y="1"/>
                      </a:lnTo>
                      <a:lnTo>
                        <a:pt x="16" y="0"/>
                      </a:lnTo>
                      <a:lnTo>
                        <a:pt x="15" y="0"/>
                      </a:lnTo>
                      <a:lnTo>
                        <a:pt x="14" y="0"/>
                      </a:lnTo>
                      <a:lnTo>
                        <a:pt x="13" y="0"/>
                      </a:lnTo>
                      <a:lnTo>
                        <a:pt x="12" y="0"/>
                      </a:lnTo>
                      <a:lnTo>
                        <a:pt x="11" y="0"/>
                      </a:lnTo>
                      <a:lnTo>
                        <a:pt x="9" y="0"/>
                      </a:lnTo>
                      <a:lnTo>
                        <a:pt x="8" y="0"/>
                      </a:lnTo>
                      <a:lnTo>
                        <a:pt x="7" y="0"/>
                      </a:lnTo>
                      <a:lnTo>
                        <a:pt x="6" y="0"/>
                      </a:lnTo>
                      <a:lnTo>
                        <a:pt x="4" y="1"/>
                      </a:lnTo>
                      <a:lnTo>
                        <a:pt x="2" y="1"/>
                      </a:lnTo>
                      <a:lnTo>
                        <a:pt x="1" y="2"/>
                      </a:lnTo>
                      <a:lnTo>
                        <a:pt x="0" y="3"/>
                      </a:lnTo>
                      <a:lnTo>
                        <a:pt x="0" y="5"/>
                      </a:lnTo>
                      <a:lnTo>
                        <a:pt x="0" y="6"/>
                      </a:lnTo>
                      <a:lnTo>
                        <a:pt x="0" y="7"/>
                      </a:lnTo>
                      <a:lnTo>
                        <a:pt x="1" y="8"/>
                      </a:lnTo>
                      <a:lnTo>
                        <a:pt x="2" y="9"/>
                      </a:lnTo>
                      <a:lnTo>
                        <a:pt x="4" y="9"/>
                      </a:lnTo>
                      <a:lnTo>
                        <a:pt x="6" y="10"/>
                      </a:lnTo>
                      <a:lnTo>
                        <a:pt x="7" y="10"/>
                      </a:lnTo>
                      <a:lnTo>
                        <a:pt x="8" y="10"/>
                      </a:lnTo>
                      <a:lnTo>
                        <a:pt x="9" y="10"/>
                      </a:lnTo>
                      <a:lnTo>
                        <a:pt x="11"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6" name="Freeform 601"/>
                <p:cNvSpPr>
                  <a:spLocks/>
                </p:cNvSpPr>
                <p:nvPr/>
              </p:nvSpPr>
              <p:spPr bwMode="auto">
                <a:xfrm>
                  <a:off x="1648" y="2059"/>
                  <a:ext cx="255" cy="468"/>
                </a:xfrm>
                <a:custGeom>
                  <a:avLst/>
                  <a:gdLst>
                    <a:gd name="T0" fmla="*/ 229 w 255"/>
                    <a:gd name="T1" fmla="*/ 4 h 468"/>
                    <a:gd name="T2" fmla="*/ 226 w 255"/>
                    <a:gd name="T3" fmla="*/ 5 h 468"/>
                    <a:gd name="T4" fmla="*/ 222 w 255"/>
                    <a:gd name="T5" fmla="*/ 6 h 468"/>
                    <a:gd name="T6" fmla="*/ 218 w 255"/>
                    <a:gd name="T7" fmla="*/ 7 h 468"/>
                    <a:gd name="T8" fmla="*/ 213 w 255"/>
                    <a:gd name="T9" fmla="*/ 9 h 468"/>
                    <a:gd name="T10" fmla="*/ 209 w 255"/>
                    <a:gd name="T11" fmla="*/ 11 h 468"/>
                    <a:gd name="T12" fmla="*/ 204 w 255"/>
                    <a:gd name="T13" fmla="*/ 13 h 468"/>
                    <a:gd name="T14" fmla="*/ 200 w 255"/>
                    <a:gd name="T15" fmla="*/ 16 h 468"/>
                    <a:gd name="T16" fmla="*/ 196 w 255"/>
                    <a:gd name="T17" fmla="*/ 19 h 468"/>
                    <a:gd name="T18" fmla="*/ 192 w 255"/>
                    <a:gd name="T19" fmla="*/ 23 h 468"/>
                    <a:gd name="T20" fmla="*/ 188 w 255"/>
                    <a:gd name="T21" fmla="*/ 27 h 468"/>
                    <a:gd name="T22" fmla="*/ 186 w 255"/>
                    <a:gd name="T23" fmla="*/ 32 h 468"/>
                    <a:gd name="T24" fmla="*/ 184 w 255"/>
                    <a:gd name="T25" fmla="*/ 38 h 468"/>
                    <a:gd name="T26" fmla="*/ 184 w 255"/>
                    <a:gd name="T27" fmla="*/ 41 h 468"/>
                    <a:gd name="T28" fmla="*/ 185 w 255"/>
                    <a:gd name="T29" fmla="*/ 45 h 468"/>
                    <a:gd name="T30" fmla="*/ 185 w 255"/>
                    <a:gd name="T31" fmla="*/ 50 h 468"/>
                    <a:gd name="T32" fmla="*/ 185 w 255"/>
                    <a:gd name="T33" fmla="*/ 53 h 468"/>
                    <a:gd name="T34" fmla="*/ 186 w 255"/>
                    <a:gd name="T35" fmla="*/ 56 h 468"/>
                    <a:gd name="T36" fmla="*/ 187 w 255"/>
                    <a:gd name="T37" fmla="*/ 60 h 468"/>
                    <a:gd name="T38" fmla="*/ 188 w 255"/>
                    <a:gd name="T39" fmla="*/ 64 h 468"/>
                    <a:gd name="T40" fmla="*/ 190 w 255"/>
                    <a:gd name="T41" fmla="*/ 70 h 468"/>
                    <a:gd name="T42" fmla="*/ 191 w 255"/>
                    <a:gd name="T43" fmla="*/ 75 h 468"/>
                    <a:gd name="T44" fmla="*/ 192 w 255"/>
                    <a:gd name="T45" fmla="*/ 78 h 468"/>
                    <a:gd name="T46" fmla="*/ 193 w 255"/>
                    <a:gd name="T47" fmla="*/ 81 h 468"/>
                    <a:gd name="T48" fmla="*/ 72 w 255"/>
                    <a:gd name="T49" fmla="*/ 158 h 468"/>
                    <a:gd name="T50" fmla="*/ 70 w 255"/>
                    <a:gd name="T51" fmla="*/ 159 h 468"/>
                    <a:gd name="T52" fmla="*/ 66 w 255"/>
                    <a:gd name="T53" fmla="*/ 161 h 468"/>
                    <a:gd name="T54" fmla="*/ 62 w 255"/>
                    <a:gd name="T55" fmla="*/ 164 h 468"/>
                    <a:gd name="T56" fmla="*/ 60 w 255"/>
                    <a:gd name="T57" fmla="*/ 166 h 468"/>
                    <a:gd name="T58" fmla="*/ 57 w 255"/>
                    <a:gd name="T59" fmla="*/ 169 h 468"/>
                    <a:gd name="T60" fmla="*/ 53 w 255"/>
                    <a:gd name="T61" fmla="*/ 172 h 468"/>
                    <a:gd name="T62" fmla="*/ 50 w 255"/>
                    <a:gd name="T63" fmla="*/ 175 h 468"/>
                    <a:gd name="T64" fmla="*/ 47 w 255"/>
                    <a:gd name="T65" fmla="*/ 179 h 468"/>
                    <a:gd name="T66" fmla="*/ 43 w 255"/>
                    <a:gd name="T67" fmla="*/ 182 h 468"/>
                    <a:gd name="T68" fmla="*/ 40 w 255"/>
                    <a:gd name="T69" fmla="*/ 186 h 468"/>
                    <a:gd name="T70" fmla="*/ 37 w 255"/>
                    <a:gd name="T71" fmla="*/ 190 h 468"/>
                    <a:gd name="T72" fmla="*/ 34 w 255"/>
                    <a:gd name="T73" fmla="*/ 195 h 468"/>
                    <a:gd name="T74" fmla="*/ 31 w 255"/>
                    <a:gd name="T75" fmla="*/ 201 h 468"/>
                    <a:gd name="T76" fmla="*/ 28 w 255"/>
                    <a:gd name="T77" fmla="*/ 206 h 468"/>
                    <a:gd name="T78" fmla="*/ 27 w 255"/>
                    <a:gd name="T79" fmla="*/ 211 h 468"/>
                    <a:gd name="T80" fmla="*/ 25 w 255"/>
                    <a:gd name="T81" fmla="*/ 217 h 468"/>
                    <a:gd name="T82" fmla="*/ 24 w 255"/>
                    <a:gd name="T83" fmla="*/ 223 h 468"/>
                    <a:gd name="T84" fmla="*/ 24 w 255"/>
                    <a:gd name="T85" fmla="*/ 230 h 468"/>
                    <a:gd name="T86" fmla="*/ 24 w 255"/>
                    <a:gd name="T87" fmla="*/ 236 h 468"/>
                    <a:gd name="T88" fmla="*/ 24 w 255"/>
                    <a:gd name="T89" fmla="*/ 242 h 468"/>
                    <a:gd name="T90" fmla="*/ 25 w 255"/>
                    <a:gd name="T91" fmla="*/ 247 h 468"/>
                    <a:gd name="T92" fmla="*/ 26 w 255"/>
                    <a:gd name="T93" fmla="*/ 252 h 468"/>
                    <a:gd name="T94" fmla="*/ 27 w 255"/>
                    <a:gd name="T95" fmla="*/ 256 h 468"/>
                    <a:gd name="T96" fmla="*/ 28 w 255"/>
                    <a:gd name="T97" fmla="*/ 259 h 468"/>
                    <a:gd name="T98" fmla="*/ 29 w 255"/>
                    <a:gd name="T99" fmla="*/ 263 h 468"/>
                    <a:gd name="T100" fmla="*/ 31 w 255"/>
                    <a:gd name="T101" fmla="*/ 267 h 468"/>
                    <a:gd name="T102" fmla="*/ 34 w 255"/>
                    <a:gd name="T103" fmla="*/ 272 h 468"/>
                    <a:gd name="T104" fmla="*/ 39 w 255"/>
                    <a:gd name="T105" fmla="*/ 275 h 468"/>
                    <a:gd name="T106" fmla="*/ 42 w 255"/>
                    <a:gd name="T107" fmla="*/ 276 h 468"/>
                    <a:gd name="T108" fmla="*/ 39 w 255"/>
                    <a:gd name="T109" fmla="*/ 294 h 468"/>
                    <a:gd name="T110" fmla="*/ 188 w 255"/>
                    <a:gd name="T111" fmla="*/ 414 h 468"/>
                    <a:gd name="T112" fmla="*/ 0 w 255"/>
                    <a:gd name="T113" fmla="*/ 1 h 4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5"/>
                    <a:gd name="T172" fmla="*/ 0 h 468"/>
                    <a:gd name="T173" fmla="*/ 255 w 255"/>
                    <a:gd name="T174" fmla="*/ 468 h 4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5" h="468">
                      <a:moveTo>
                        <a:pt x="255" y="0"/>
                      </a:moveTo>
                      <a:lnTo>
                        <a:pt x="230" y="4"/>
                      </a:lnTo>
                      <a:lnTo>
                        <a:pt x="229" y="4"/>
                      </a:lnTo>
                      <a:lnTo>
                        <a:pt x="228" y="4"/>
                      </a:lnTo>
                      <a:lnTo>
                        <a:pt x="227" y="5"/>
                      </a:lnTo>
                      <a:lnTo>
                        <a:pt x="226" y="5"/>
                      </a:lnTo>
                      <a:lnTo>
                        <a:pt x="224" y="5"/>
                      </a:lnTo>
                      <a:lnTo>
                        <a:pt x="223" y="6"/>
                      </a:lnTo>
                      <a:lnTo>
                        <a:pt x="222" y="6"/>
                      </a:lnTo>
                      <a:lnTo>
                        <a:pt x="221" y="7"/>
                      </a:lnTo>
                      <a:lnTo>
                        <a:pt x="219" y="7"/>
                      </a:lnTo>
                      <a:lnTo>
                        <a:pt x="218" y="7"/>
                      </a:lnTo>
                      <a:lnTo>
                        <a:pt x="216" y="8"/>
                      </a:lnTo>
                      <a:lnTo>
                        <a:pt x="215" y="8"/>
                      </a:lnTo>
                      <a:lnTo>
                        <a:pt x="213" y="9"/>
                      </a:lnTo>
                      <a:lnTo>
                        <a:pt x="212" y="9"/>
                      </a:lnTo>
                      <a:lnTo>
                        <a:pt x="210" y="10"/>
                      </a:lnTo>
                      <a:lnTo>
                        <a:pt x="209" y="11"/>
                      </a:lnTo>
                      <a:lnTo>
                        <a:pt x="207" y="12"/>
                      </a:lnTo>
                      <a:lnTo>
                        <a:pt x="206" y="12"/>
                      </a:lnTo>
                      <a:lnTo>
                        <a:pt x="204" y="13"/>
                      </a:lnTo>
                      <a:lnTo>
                        <a:pt x="203" y="14"/>
                      </a:lnTo>
                      <a:lnTo>
                        <a:pt x="201" y="14"/>
                      </a:lnTo>
                      <a:lnTo>
                        <a:pt x="200" y="16"/>
                      </a:lnTo>
                      <a:lnTo>
                        <a:pt x="198" y="16"/>
                      </a:lnTo>
                      <a:lnTo>
                        <a:pt x="197" y="18"/>
                      </a:lnTo>
                      <a:lnTo>
                        <a:pt x="196" y="19"/>
                      </a:lnTo>
                      <a:lnTo>
                        <a:pt x="194" y="20"/>
                      </a:lnTo>
                      <a:lnTo>
                        <a:pt x="193" y="21"/>
                      </a:lnTo>
                      <a:lnTo>
                        <a:pt x="192" y="23"/>
                      </a:lnTo>
                      <a:lnTo>
                        <a:pt x="191" y="24"/>
                      </a:lnTo>
                      <a:lnTo>
                        <a:pt x="189" y="26"/>
                      </a:lnTo>
                      <a:lnTo>
                        <a:pt x="188" y="27"/>
                      </a:lnTo>
                      <a:lnTo>
                        <a:pt x="187" y="29"/>
                      </a:lnTo>
                      <a:lnTo>
                        <a:pt x="186" y="31"/>
                      </a:lnTo>
                      <a:lnTo>
                        <a:pt x="186" y="32"/>
                      </a:lnTo>
                      <a:lnTo>
                        <a:pt x="185" y="34"/>
                      </a:lnTo>
                      <a:lnTo>
                        <a:pt x="185" y="36"/>
                      </a:lnTo>
                      <a:lnTo>
                        <a:pt x="184" y="38"/>
                      </a:lnTo>
                      <a:lnTo>
                        <a:pt x="184" y="39"/>
                      </a:lnTo>
                      <a:lnTo>
                        <a:pt x="184" y="40"/>
                      </a:lnTo>
                      <a:lnTo>
                        <a:pt x="184" y="41"/>
                      </a:lnTo>
                      <a:lnTo>
                        <a:pt x="184" y="42"/>
                      </a:lnTo>
                      <a:lnTo>
                        <a:pt x="185" y="44"/>
                      </a:lnTo>
                      <a:lnTo>
                        <a:pt x="185" y="45"/>
                      </a:lnTo>
                      <a:lnTo>
                        <a:pt x="185" y="47"/>
                      </a:lnTo>
                      <a:lnTo>
                        <a:pt x="185" y="49"/>
                      </a:lnTo>
                      <a:lnTo>
                        <a:pt x="185" y="50"/>
                      </a:lnTo>
                      <a:lnTo>
                        <a:pt x="185" y="51"/>
                      </a:lnTo>
                      <a:lnTo>
                        <a:pt x="185" y="52"/>
                      </a:lnTo>
                      <a:lnTo>
                        <a:pt x="185" y="53"/>
                      </a:lnTo>
                      <a:lnTo>
                        <a:pt x="186" y="54"/>
                      </a:lnTo>
                      <a:lnTo>
                        <a:pt x="186" y="56"/>
                      </a:lnTo>
                      <a:lnTo>
                        <a:pt x="186" y="58"/>
                      </a:lnTo>
                      <a:lnTo>
                        <a:pt x="187" y="58"/>
                      </a:lnTo>
                      <a:lnTo>
                        <a:pt x="187" y="60"/>
                      </a:lnTo>
                      <a:lnTo>
                        <a:pt x="187" y="61"/>
                      </a:lnTo>
                      <a:lnTo>
                        <a:pt x="188" y="63"/>
                      </a:lnTo>
                      <a:lnTo>
                        <a:pt x="188" y="64"/>
                      </a:lnTo>
                      <a:lnTo>
                        <a:pt x="189" y="67"/>
                      </a:lnTo>
                      <a:lnTo>
                        <a:pt x="189" y="69"/>
                      </a:lnTo>
                      <a:lnTo>
                        <a:pt x="190" y="70"/>
                      </a:lnTo>
                      <a:lnTo>
                        <a:pt x="190" y="72"/>
                      </a:lnTo>
                      <a:lnTo>
                        <a:pt x="191" y="73"/>
                      </a:lnTo>
                      <a:lnTo>
                        <a:pt x="191" y="75"/>
                      </a:lnTo>
                      <a:lnTo>
                        <a:pt x="192" y="76"/>
                      </a:lnTo>
                      <a:lnTo>
                        <a:pt x="192" y="78"/>
                      </a:lnTo>
                      <a:lnTo>
                        <a:pt x="193" y="80"/>
                      </a:lnTo>
                      <a:lnTo>
                        <a:pt x="193" y="81"/>
                      </a:lnTo>
                      <a:lnTo>
                        <a:pt x="71" y="122"/>
                      </a:lnTo>
                      <a:lnTo>
                        <a:pt x="72" y="158"/>
                      </a:lnTo>
                      <a:lnTo>
                        <a:pt x="71" y="159"/>
                      </a:lnTo>
                      <a:lnTo>
                        <a:pt x="70" y="159"/>
                      </a:lnTo>
                      <a:lnTo>
                        <a:pt x="69" y="160"/>
                      </a:lnTo>
                      <a:lnTo>
                        <a:pt x="68" y="161"/>
                      </a:lnTo>
                      <a:lnTo>
                        <a:pt x="66" y="161"/>
                      </a:lnTo>
                      <a:lnTo>
                        <a:pt x="64" y="163"/>
                      </a:lnTo>
                      <a:lnTo>
                        <a:pt x="64" y="164"/>
                      </a:lnTo>
                      <a:lnTo>
                        <a:pt x="62" y="164"/>
                      </a:lnTo>
                      <a:lnTo>
                        <a:pt x="61" y="165"/>
                      </a:lnTo>
                      <a:lnTo>
                        <a:pt x="61" y="166"/>
                      </a:lnTo>
                      <a:lnTo>
                        <a:pt x="60" y="166"/>
                      </a:lnTo>
                      <a:lnTo>
                        <a:pt x="58" y="167"/>
                      </a:lnTo>
                      <a:lnTo>
                        <a:pt x="57" y="168"/>
                      </a:lnTo>
                      <a:lnTo>
                        <a:pt x="57" y="169"/>
                      </a:lnTo>
                      <a:lnTo>
                        <a:pt x="56" y="170"/>
                      </a:lnTo>
                      <a:lnTo>
                        <a:pt x="54" y="170"/>
                      </a:lnTo>
                      <a:lnTo>
                        <a:pt x="53" y="172"/>
                      </a:lnTo>
                      <a:lnTo>
                        <a:pt x="52" y="173"/>
                      </a:lnTo>
                      <a:lnTo>
                        <a:pt x="51" y="174"/>
                      </a:lnTo>
                      <a:lnTo>
                        <a:pt x="50" y="175"/>
                      </a:lnTo>
                      <a:lnTo>
                        <a:pt x="49" y="176"/>
                      </a:lnTo>
                      <a:lnTo>
                        <a:pt x="48" y="177"/>
                      </a:lnTo>
                      <a:lnTo>
                        <a:pt x="47" y="179"/>
                      </a:lnTo>
                      <a:lnTo>
                        <a:pt x="45" y="179"/>
                      </a:lnTo>
                      <a:lnTo>
                        <a:pt x="44" y="181"/>
                      </a:lnTo>
                      <a:lnTo>
                        <a:pt x="43" y="182"/>
                      </a:lnTo>
                      <a:lnTo>
                        <a:pt x="42" y="184"/>
                      </a:lnTo>
                      <a:lnTo>
                        <a:pt x="41" y="185"/>
                      </a:lnTo>
                      <a:lnTo>
                        <a:pt x="40" y="186"/>
                      </a:lnTo>
                      <a:lnTo>
                        <a:pt x="39" y="188"/>
                      </a:lnTo>
                      <a:lnTo>
                        <a:pt x="38" y="189"/>
                      </a:lnTo>
                      <a:lnTo>
                        <a:pt x="37" y="190"/>
                      </a:lnTo>
                      <a:lnTo>
                        <a:pt x="36" y="192"/>
                      </a:lnTo>
                      <a:lnTo>
                        <a:pt x="35" y="194"/>
                      </a:lnTo>
                      <a:lnTo>
                        <a:pt x="34" y="195"/>
                      </a:lnTo>
                      <a:lnTo>
                        <a:pt x="32" y="197"/>
                      </a:lnTo>
                      <a:lnTo>
                        <a:pt x="32" y="199"/>
                      </a:lnTo>
                      <a:lnTo>
                        <a:pt x="31" y="201"/>
                      </a:lnTo>
                      <a:lnTo>
                        <a:pt x="30" y="202"/>
                      </a:lnTo>
                      <a:lnTo>
                        <a:pt x="30" y="204"/>
                      </a:lnTo>
                      <a:lnTo>
                        <a:pt x="28" y="206"/>
                      </a:lnTo>
                      <a:lnTo>
                        <a:pt x="28" y="208"/>
                      </a:lnTo>
                      <a:lnTo>
                        <a:pt x="27" y="209"/>
                      </a:lnTo>
                      <a:lnTo>
                        <a:pt x="27" y="211"/>
                      </a:lnTo>
                      <a:lnTo>
                        <a:pt x="26" y="213"/>
                      </a:lnTo>
                      <a:lnTo>
                        <a:pt x="26" y="215"/>
                      </a:lnTo>
                      <a:lnTo>
                        <a:pt x="25" y="217"/>
                      </a:lnTo>
                      <a:lnTo>
                        <a:pt x="25" y="219"/>
                      </a:lnTo>
                      <a:lnTo>
                        <a:pt x="24" y="221"/>
                      </a:lnTo>
                      <a:lnTo>
                        <a:pt x="24" y="223"/>
                      </a:lnTo>
                      <a:lnTo>
                        <a:pt x="24" y="225"/>
                      </a:lnTo>
                      <a:lnTo>
                        <a:pt x="24" y="228"/>
                      </a:lnTo>
                      <a:lnTo>
                        <a:pt x="24" y="230"/>
                      </a:lnTo>
                      <a:lnTo>
                        <a:pt x="24" y="232"/>
                      </a:lnTo>
                      <a:lnTo>
                        <a:pt x="24" y="234"/>
                      </a:lnTo>
                      <a:lnTo>
                        <a:pt x="24" y="236"/>
                      </a:lnTo>
                      <a:lnTo>
                        <a:pt x="24" y="238"/>
                      </a:lnTo>
                      <a:lnTo>
                        <a:pt x="24" y="240"/>
                      </a:lnTo>
                      <a:lnTo>
                        <a:pt x="24" y="242"/>
                      </a:lnTo>
                      <a:lnTo>
                        <a:pt x="25" y="244"/>
                      </a:lnTo>
                      <a:lnTo>
                        <a:pt x="25" y="245"/>
                      </a:lnTo>
                      <a:lnTo>
                        <a:pt x="25" y="247"/>
                      </a:lnTo>
                      <a:lnTo>
                        <a:pt x="25" y="249"/>
                      </a:lnTo>
                      <a:lnTo>
                        <a:pt x="26" y="250"/>
                      </a:lnTo>
                      <a:lnTo>
                        <a:pt x="26" y="252"/>
                      </a:lnTo>
                      <a:lnTo>
                        <a:pt x="26" y="253"/>
                      </a:lnTo>
                      <a:lnTo>
                        <a:pt x="27" y="254"/>
                      </a:lnTo>
                      <a:lnTo>
                        <a:pt x="27" y="256"/>
                      </a:lnTo>
                      <a:lnTo>
                        <a:pt x="27" y="257"/>
                      </a:lnTo>
                      <a:lnTo>
                        <a:pt x="28" y="258"/>
                      </a:lnTo>
                      <a:lnTo>
                        <a:pt x="28" y="259"/>
                      </a:lnTo>
                      <a:lnTo>
                        <a:pt x="28" y="261"/>
                      </a:lnTo>
                      <a:lnTo>
                        <a:pt x="29" y="263"/>
                      </a:lnTo>
                      <a:lnTo>
                        <a:pt x="30" y="264"/>
                      </a:lnTo>
                      <a:lnTo>
                        <a:pt x="31" y="266"/>
                      </a:lnTo>
                      <a:lnTo>
                        <a:pt x="31" y="267"/>
                      </a:lnTo>
                      <a:lnTo>
                        <a:pt x="32" y="269"/>
                      </a:lnTo>
                      <a:lnTo>
                        <a:pt x="33" y="270"/>
                      </a:lnTo>
                      <a:lnTo>
                        <a:pt x="34" y="272"/>
                      </a:lnTo>
                      <a:lnTo>
                        <a:pt x="35" y="273"/>
                      </a:lnTo>
                      <a:lnTo>
                        <a:pt x="37" y="274"/>
                      </a:lnTo>
                      <a:lnTo>
                        <a:pt x="39" y="275"/>
                      </a:lnTo>
                      <a:lnTo>
                        <a:pt x="40" y="276"/>
                      </a:lnTo>
                      <a:lnTo>
                        <a:pt x="41" y="276"/>
                      </a:lnTo>
                      <a:lnTo>
                        <a:pt x="42" y="276"/>
                      </a:lnTo>
                      <a:lnTo>
                        <a:pt x="43" y="276"/>
                      </a:lnTo>
                      <a:lnTo>
                        <a:pt x="39" y="294"/>
                      </a:lnTo>
                      <a:lnTo>
                        <a:pt x="69" y="325"/>
                      </a:lnTo>
                      <a:lnTo>
                        <a:pt x="66" y="381"/>
                      </a:lnTo>
                      <a:lnTo>
                        <a:pt x="188" y="414"/>
                      </a:lnTo>
                      <a:lnTo>
                        <a:pt x="188" y="468"/>
                      </a:lnTo>
                      <a:lnTo>
                        <a:pt x="3" y="468"/>
                      </a:lnTo>
                      <a:lnTo>
                        <a:pt x="0" y="1"/>
                      </a:lnTo>
                      <a:lnTo>
                        <a:pt x="255" y="0"/>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7" name="Freeform 602"/>
                <p:cNvSpPr>
                  <a:spLocks/>
                </p:cNvSpPr>
                <p:nvPr/>
              </p:nvSpPr>
              <p:spPr bwMode="auto">
                <a:xfrm>
                  <a:off x="1886" y="2061"/>
                  <a:ext cx="268" cy="469"/>
                </a:xfrm>
                <a:custGeom>
                  <a:avLst/>
                  <a:gdLst>
                    <a:gd name="T0" fmla="*/ 103 w 268"/>
                    <a:gd name="T1" fmla="*/ 5 h 469"/>
                    <a:gd name="T2" fmla="*/ 107 w 268"/>
                    <a:gd name="T3" fmla="*/ 6 h 469"/>
                    <a:gd name="T4" fmla="*/ 112 w 268"/>
                    <a:gd name="T5" fmla="*/ 7 h 469"/>
                    <a:gd name="T6" fmla="*/ 118 w 268"/>
                    <a:gd name="T7" fmla="*/ 10 h 469"/>
                    <a:gd name="T8" fmla="*/ 125 w 268"/>
                    <a:gd name="T9" fmla="*/ 12 h 469"/>
                    <a:gd name="T10" fmla="*/ 133 w 268"/>
                    <a:gd name="T11" fmla="*/ 15 h 469"/>
                    <a:gd name="T12" fmla="*/ 141 w 268"/>
                    <a:gd name="T13" fmla="*/ 19 h 469"/>
                    <a:gd name="T14" fmla="*/ 150 w 268"/>
                    <a:gd name="T15" fmla="*/ 24 h 469"/>
                    <a:gd name="T16" fmla="*/ 159 w 268"/>
                    <a:gd name="T17" fmla="*/ 29 h 469"/>
                    <a:gd name="T18" fmla="*/ 169 w 268"/>
                    <a:gd name="T19" fmla="*/ 36 h 469"/>
                    <a:gd name="T20" fmla="*/ 178 w 268"/>
                    <a:gd name="T21" fmla="*/ 43 h 469"/>
                    <a:gd name="T22" fmla="*/ 187 w 268"/>
                    <a:gd name="T23" fmla="*/ 50 h 469"/>
                    <a:gd name="T24" fmla="*/ 196 w 268"/>
                    <a:gd name="T25" fmla="*/ 59 h 469"/>
                    <a:gd name="T26" fmla="*/ 205 w 268"/>
                    <a:gd name="T27" fmla="*/ 69 h 469"/>
                    <a:gd name="T28" fmla="*/ 213 w 268"/>
                    <a:gd name="T29" fmla="*/ 80 h 469"/>
                    <a:gd name="T30" fmla="*/ 220 w 268"/>
                    <a:gd name="T31" fmla="*/ 92 h 469"/>
                    <a:gd name="T32" fmla="*/ 226 w 268"/>
                    <a:gd name="T33" fmla="*/ 104 h 469"/>
                    <a:gd name="T34" fmla="*/ 231 w 268"/>
                    <a:gd name="T35" fmla="*/ 118 h 469"/>
                    <a:gd name="T36" fmla="*/ 235 w 268"/>
                    <a:gd name="T37" fmla="*/ 131 h 469"/>
                    <a:gd name="T38" fmla="*/ 239 w 268"/>
                    <a:gd name="T39" fmla="*/ 144 h 469"/>
                    <a:gd name="T40" fmla="*/ 242 w 268"/>
                    <a:gd name="T41" fmla="*/ 157 h 469"/>
                    <a:gd name="T42" fmla="*/ 244 w 268"/>
                    <a:gd name="T43" fmla="*/ 170 h 469"/>
                    <a:gd name="T44" fmla="*/ 246 w 268"/>
                    <a:gd name="T45" fmla="*/ 182 h 469"/>
                    <a:gd name="T46" fmla="*/ 247 w 268"/>
                    <a:gd name="T47" fmla="*/ 194 h 469"/>
                    <a:gd name="T48" fmla="*/ 249 w 268"/>
                    <a:gd name="T49" fmla="*/ 204 h 469"/>
                    <a:gd name="T50" fmla="*/ 249 w 268"/>
                    <a:gd name="T51" fmla="*/ 214 h 469"/>
                    <a:gd name="T52" fmla="*/ 250 w 268"/>
                    <a:gd name="T53" fmla="*/ 222 h 469"/>
                    <a:gd name="T54" fmla="*/ 250 w 268"/>
                    <a:gd name="T55" fmla="*/ 229 h 469"/>
                    <a:gd name="T56" fmla="*/ 250 w 268"/>
                    <a:gd name="T57" fmla="*/ 234 h 469"/>
                    <a:gd name="T58" fmla="*/ 250 w 268"/>
                    <a:gd name="T59" fmla="*/ 239 h 469"/>
                    <a:gd name="T60" fmla="*/ 168 w 268"/>
                    <a:gd name="T61" fmla="*/ 329 h 469"/>
                    <a:gd name="T62" fmla="*/ 164 w 268"/>
                    <a:gd name="T63" fmla="*/ 331 h 469"/>
                    <a:gd name="T64" fmla="*/ 160 w 268"/>
                    <a:gd name="T65" fmla="*/ 333 h 469"/>
                    <a:gd name="T66" fmla="*/ 154 w 268"/>
                    <a:gd name="T67" fmla="*/ 337 h 469"/>
                    <a:gd name="T68" fmla="*/ 147 w 268"/>
                    <a:gd name="T69" fmla="*/ 341 h 469"/>
                    <a:gd name="T70" fmla="*/ 138 w 268"/>
                    <a:gd name="T71" fmla="*/ 347 h 469"/>
                    <a:gd name="T72" fmla="*/ 129 w 268"/>
                    <a:gd name="T73" fmla="*/ 352 h 469"/>
                    <a:gd name="T74" fmla="*/ 120 w 268"/>
                    <a:gd name="T75" fmla="*/ 359 h 469"/>
                    <a:gd name="T76" fmla="*/ 110 w 268"/>
                    <a:gd name="T77" fmla="*/ 366 h 469"/>
                    <a:gd name="T78" fmla="*/ 100 w 268"/>
                    <a:gd name="T79" fmla="*/ 373 h 469"/>
                    <a:gd name="T80" fmla="*/ 91 w 268"/>
                    <a:gd name="T81" fmla="*/ 380 h 469"/>
                    <a:gd name="T82" fmla="*/ 82 w 268"/>
                    <a:gd name="T83" fmla="*/ 389 h 469"/>
                    <a:gd name="T84" fmla="*/ 74 w 268"/>
                    <a:gd name="T85" fmla="*/ 396 h 469"/>
                    <a:gd name="T86" fmla="*/ 67 w 268"/>
                    <a:gd name="T87" fmla="*/ 404 h 469"/>
                    <a:gd name="T88" fmla="*/ 61 w 268"/>
                    <a:gd name="T89" fmla="*/ 412 h 469"/>
                    <a:gd name="T90" fmla="*/ 57 w 268"/>
                    <a:gd name="T91" fmla="*/ 420 h 469"/>
                    <a:gd name="T92" fmla="*/ 54 w 268"/>
                    <a:gd name="T93" fmla="*/ 418 h 469"/>
                    <a:gd name="T94" fmla="*/ 48 w 268"/>
                    <a:gd name="T95" fmla="*/ 414 h 469"/>
                    <a:gd name="T96" fmla="*/ 43 w 268"/>
                    <a:gd name="T97" fmla="*/ 413 h 469"/>
                    <a:gd name="T98" fmla="*/ 39 w 268"/>
                    <a:gd name="T99" fmla="*/ 415 h 469"/>
                    <a:gd name="T100" fmla="*/ 37 w 268"/>
                    <a:gd name="T101" fmla="*/ 419 h 469"/>
                    <a:gd name="T102" fmla="*/ 36 w 268"/>
                    <a:gd name="T103" fmla="*/ 424 h 469"/>
                    <a:gd name="T104" fmla="*/ 35 w 268"/>
                    <a:gd name="T105" fmla="*/ 430 h 469"/>
                    <a:gd name="T106" fmla="*/ 35 w 268"/>
                    <a:gd name="T107" fmla="*/ 435 h 469"/>
                    <a:gd name="T108" fmla="*/ 35 w 268"/>
                    <a:gd name="T109" fmla="*/ 440 h 469"/>
                    <a:gd name="T110" fmla="*/ 0 w 268"/>
                    <a:gd name="T111" fmla="*/ 469 h 469"/>
                    <a:gd name="T112" fmla="*/ 100 w 268"/>
                    <a:gd name="T113" fmla="*/ 4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8"/>
                    <a:gd name="T172" fmla="*/ 0 h 469"/>
                    <a:gd name="T173" fmla="*/ 268 w 268"/>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8" h="469">
                      <a:moveTo>
                        <a:pt x="100" y="4"/>
                      </a:moveTo>
                      <a:lnTo>
                        <a:pt x="101" y="4"/>
                      </a:lnTo>
                      <a:lnTo>
                        <a:pt x="101" y="5"/>
                      </a:lnTo>
                      <a:lnTo>
                        <a:pt x="103" y="5"/>
                      </a:lnTo>
                      <a:lnTo>
                        <a:pt x="104" y="5"/>
                      </a:lnTo>
                      <a:lnTo>
                        <a:pt x="105" y="5"/>
                      </a:lnTo>
                      <a:lnTo>
                        <a:pt x="107" y="6"/>
                      </a:lnTo>
                      <a:lnTo>
                        <a:pt x="108" y="6"/>
                      </a:lnTo>
                      <a:lnTo>
                        <a:pt x="109" y="6"/>
                      </a:lnTo>
                      <a:lnTo>
                        <a:pt x="110" y="7"/>
                      </a:lnTo>
                      <a:lnTo>
                        <a:pt x="112" y="7"/>
                      </a:lnTo>
                      <a:lnTo>
                        <a:pt x="113" y="8"/>
                      </a:lnTo>
                      <a:lnTo>
                        <a:pt x="115" y="8"/>
                      </a:lnTo>
                      <a:lnTo>
                        <a:pt x="116" y="9"/>
                      </a:lnTo>
                      <a:lnTo>
                        <a:pt x="118" y="10"/>
                      </a:lnTo>
                      <a:lnTo>
                        <a:pt x="119" y="10"/>
                      </a:lnTo>
                      <a:lnTo>
                        <a:pt x="121" y="11"/>
                      </a:lnTo>
                      <a:lnTo>
                        <a:pt x="123" y="11"/>
                      </a:lnTo>
                      <a:lnTo>
                        <a:pt x="125" y="12"/>
                      </a:lnTo>
                      <a:lnTo>
                        <a:pt x="127" y="13"/>
                      </a:lnTo>
                      <a:lnTo>
                        <a:pt x="129" y="14"/>
                      </a:lnTo>
                      <a:lnTo>
                        <a:pt x="131" y="14"/>
                      </a:lnTo>
                      <a:lnTo>
                        <a:pt x="133" y="15"/>
                      </a:lnTo>
                      <a:lnTo>
                        <a:pt x="135" y="16"/>
                      </a:lnTo>
                      <a:lnTo>
                        <a:pt x="137" y="17"/>
                      </a:lnTo>
                      <a:lnTo>
                        <a:pt x="139" y="18"/>
                      </a:lnTo>
                      <a:lnTo>
                        <a:pt x="141" y="19"/>
                      </a:lnTo>
                      <a:lnTo>
                        <a:pt x="144" y="20"/>
                      </a:lnTo>
                      <a:lnTo>
                        <a:pt x="146" y="21"/>
                      </a:lnTo>
                      <a:lnTo>
                        <a:pt x="148" y="23"/>
                      </a:lnTo>
                      <a:lnTo>
                        <a:pt x="150" y="24"/>
                      </a:lnTo>
                      <a:lnTo>
                        <a:pt x="152" y="25"/>
                      </a:lnTo>
                      <a:lnTo>
                        <a:pt x="155" y="26"/>
                      </a:lnTo>
                      <a:lnTo>
                        <a:pt x="157" y="28"/>
                      </a:lnTo>
                      <a:lnTo>
                        <a:pt x="159" y="29"/>
                      </a:lnTo>
                      <a:lnTo>
                        <a:pt x="161" y="30"/>
                      </a:lnTo>
                      <a:lnTo>
                        <a:pt x="164" y="32"/>
                      </a:lnTo>
                      <a:lnTo>
                        <a:pt x="166" y="34"/>
                      </a:lnTo>
                      <a:lnTo>
                        <a:pt x="169" y="36"/>
                      </a:lnTo>
                      <a:lnTo>
                        <a:pt x="171" y="37"/>
                      </a:lnTo>
                      <a:lnTo>
                        <a:pt x="174" y="39"/>
                      </a:lnTo>
                      <a:lnTo>
                        <a:pt x="176" y="40"/>
                      </a:lnTo>
                      <a:lnTo>
                        <a:pt x="178" y="43"/>
                      </a:lnTo>
                      <a:lnTo>
                        <a:pt x="181" y="44"/>
                      </a:lnTo>
                      <a:lnTo>
                        <a:pt x="183" y="46"/>
                      </a:lnTo>
                      <a:lnTo>
                        <a:pt x="185" y="48"/>
                      </a:lnTo>
                      <a:lnTo>
                        <a:pt x="187" y="50"/>
                      </a:lnTo>
                      <a:lnTo>
                        <a:pt x="190" y="52"/>
                      </a:lnTo>
                      <a:lnTo>
                        <a:pt x="192" y="55"/>
                      </a:lnTo>
                      <a:lnTo>
                        <a:pt x="194" y="57"/>
                      </a:lnTo>
                      <a:lnTo>
                        <a:pt x="196" y="59"/>
                      </a:lnTo>
                      <a:lnTo>
                        <a:pt x="198" y="62"/>
                      </a:lnTo>
                      <a:lnTo>
                        <a:pt x="201" y="64"/>
                      </a:lnTo>
                      <a:lnTo>
                        <a:pt x="203" y="67"/>
                      </a:lnTo>
                      <a:lnTo>
                        <a:pt x="205" y="69"/>
                      </a:lnTo>
                      <a:lnTo>
                        <a:pt x="207" y="72"/>
                      </a:lnTo>
                      <a:lnTo>
                        <a:pt x="209" y="74"/>
                      </a:lnTo>
                      <a:lnTo>
                        <a:pt x="211" y="77"/>
                      </a:lnTo>
                      <a:lnTo>
                        <a:pt x="213" y="80"/>
                      </a:lnTo>
                      <a:lnTo>
                        <a:pt x="215" y="83"/>
                      </a:lnTo>
                      <a:lnTo>
                        <a:pt x="216" y="86"/>
                      </a:lnTo>
                      <a:lnTo>
                        <a:pt x="218" y="89"/>
                      </a:lnTo>
                      <a:lnTo>
                        <a:pt x="220" y="92"/>
                      </a:lnTo>
                      <a:lnTo>
                        <a:pt x="221" y="95"/>
                      </a:lnTo>
                      <a:lnTo>
                        <a:pt x="223" y="98"/>
                      </a:lnTo>
                      <a:lnTo>
                        <a:pt x="224" y="101"/>
                      </a:lnTo>
                      <a:lnTo>
                        <a:pt x="226" y="104"/>
                      </a:lnTo>
                      <a:lnTo>
                        <a:pt x="227" y="107"/>
                      </a:lnTo>
                      <a:lnTo>
                        <a:pt x="228" y="111"/>
                      </a:lnTo>
                      <a:lnTo>
                        <a:pt x="230" y="114"/>
                      </a:lnTo>
                      <a:lnTo>
                        <a:pt x="231" y="118"/>
                      </a:lnTo>
                      <a:lnTo>
                        <a:pt x="232" y="120"/>
                      </a:lnTo>
                      <a:lnTo>
                        <a:pt x="233" y="124"/>
                      </a:lnTo>
                      <a:lnTo>
                        <a:pt x="234" y="127"/>
                      </a:lnTo>
                      <a:lnTo>
                        <a:pt x="235" y="131"/>
                      </a:lnTo>
                      <a:lnTo>
                        <a:pt x="236" y="134"/>
                      </a:lnTo>
                      <a:lnTo>
                        <a:pt x="237" y="137"/>
                      </a:lnTo>
                      <a:lnTo>
                        <a:pt x="238" y="140"/>
                      </a:lnTo>
                      <a:lnTo>
                        <a:pt x="239" y="144"/>
                      </a:lnTo>
                      <a:lnTo>
                        <a:pt x="239" y="147"/>
                      </a:lnTo>
                      <a:lnTo>
                        <a:pt x="241" y="150"/>
                      </a:lnTo>
                      <a:lnTo>
                        <a:pt x="241" y="153"/>
                      </a:lnTo>
                      <a:lnTo>
                        <a:pt x="242" y="157"/>
                      </a:lnTo>
                      <a:lnTo>
                        <a:pt x="242" y="160"/>
                      </a:lnTo>
                      <a:lnTo>
                        <a:pt x="243" y="163"/>
                      </a:lnTo>
                      <a:lnTo>
                        <a:pt x="243" y="166"/>
                      </a:lnTo>
                      <a:lnTo>
                        <a:pt x="244" y="170"/>
                      </a:lnTo>
                      <a:lnTo>
                        <a:pt x="245" y="173"/>
                      </a:lnTo>
                      <a:lnTo>
                        <a:pt x="245" y="176"/>
                      </a:lnTo>
                      <a:lnTo>
                        <a:pt x="246" y="179"/>
                      </a:lnTo>
                      <a:lnTo>
                        <a:pt x="246" y="182"/>
                      </a:lnTo>
                      <a:lnTo>
                        <a:pt x="246" y="185"/>
                      </a:lnTo>
                      <a:lnTo>
                        <a:pt x="247" y="188"/>
                      </a:lnTo>
                      <a:lnTo>
                        <a:pt x="247" y="191"/>
                      </a:lnTo>
                      <a:lnTo>
                        <a:pt x="247" y="194"/>
                      </a:lnTo>
                      <a:lnTo>
                        <a:pt x="248" y="196"/>
                      </a:lnTo>
                      <a:lnTo>
                        <a:pt x="248" y="199"/>
                      </a:lnTo>
                      <a:lnTo>
                        <a:pt x="248" y="202"/>
                      </a:lnTo>
                      <a:lnTo>
                        <a:pt x="249" y="204"/>
                      </a:lnTo>
                      <a:lnTo>
                        <a:pt x="249" y="207"/>
                      </a:lnTo>
                      <a:lnTo>
                        <a:pt x="249" y="209"/>
                      </a:lnTo>
                      <a:lnTo>
                        <a:pt x="249" y="211"/>
                      </a:lnTo>
                      <a:lnTo>
                        <a:pt x="249" y="214"/>
                      </a:lnTo>
                      <a:lnTo>
                        <a:pt x="249" y="216"/>
                      </a:lnTo>
                      <a:lnTo>
                        <a:pt x="249" y="218"/>
                      </a:lnTo>
                      <a:lnTo>
                        <a:pt x="249" y="220"/>
                      </a:lnTo>
                      <a:lnTo>
                        <a:pt x="250" y="222"/>
                      </a:lnTo>
                      <a:lnTo>
                        <a:pt x="250" y="224"/>
                      </a:lnTo>
                      <a:lnTo>
                        <a:pt x="250" y="226"/>
                      </a:lnTo>
                      <a:lnTo>
                        <a:pt x="250" y="227"/>
                      </a:lnTo>
                      <a:lnTo>
                        <a:pt x="250" y="229"/>
                      </a:lnTo>
                      <a:lnTo>
                        <a:pt x="250" y="230"/>
                      </a:lnTo>
                      <a:lnTo>
                        <a:pt x="250" y="232"/>
                      </a:lnTo>
                      <a:lnTo>
                        <a:pt x="250" y="233"/>
                      </a:lnTo>
                      <a:lnTo>
                        <a:pt x="250" y="234"/>
                      </a:lnTo>
                      <a:lnTo>
                        <a:pt x="250" y="236"/>
                      </a:lnTo>
                      <a:lnTo>
                        <a:pt x="250" y="237"/>
                      </a:lnTo>
                      <a:lnTo>
                        <a:pt x="250" y="238"/>
                      </a:lnTo>
                      <a:lnTo>
                        <a:pt x="250" y="239"/>
                      </a:lnTo>
                      <a:lnTo>
                        <a:pt x="219" y="255"/>
                      </a:lnTo>
                      <a:lnTo>
                        <a:pt x="234" y="356"/>
                      </a:lnTo>
                      <a:lnTo>
                        <a:pt x="168" y="329"/>
                      </a:lnTo>
                      <a:lnTo>
                        <a:pt x="167" y="329"/>
                      </a:lnTo>
                      <a:lnTo>
                        <a:pt x="166" y="330"/>
                      </a:lnTo>
                      <a:lnTo>
                        <a:pt x="164" y="331"/>
                      </a:lnTo>
                      <a:lnTo>
                        <a:pt x="163" y="332"/>
                      </a:lnTo>
                      <a:lnTo>
                        <a:pt x="161" y="332"/>
                      </a:lnTo>
                      <a:lnTo>
                        <a:pt x="160" y="333"/>
                      </a:lnTo>
                      <a:lnTo>
                        <a:pt x="159" y="334"/>
                      </a:lnTo>
                      <a:lnTo>
                        <a:pt x="157" y="335"/>
                      </a:lnTo>
                      <a:lnTo>
                        <a:pt x="156" y="336"/>
                      </a:lnTo>
                      <a:lnTo>
                        <a:pt x="154" y="337"/>
                      </a:lnTo>
                      <a:lnTo>
                        <a:pt x="152" y="338"/>
                      </a:lnTo>
                      <a:lnTo>
                        <a:pt x="151" y="339"/>
                      </a:lnTo>
                      <a:lnTo>
                        <a:pt x="149" y="340"/>
                      </a:lnTo>
                      <a:lnTo>
                        <a:pt x="147" y="341"/>
                      </a:lnTo>
                      <a:lnTo>
                        <a:pt x="145" y="342"/>
                      </a:lnTo>
                      <a:lnTo>
                        <a:pt x="143" y="344"/>
                      </a:lnTo>
                      <a:lnTo>
                        <a:pt x="141" y="345"/>
                      </a:lnTo>
                      <a:lnTo>
                        <a:pt x="138" y="347"/>
                      </a:lnTo>
                      <a:lnTo>
                        <a:pt x="137" y="348"/>
                      </a:lnTo>
                      <a:lnTo>
                        <a:pt x="134" y="349"/>
                      </a:lnTo>
                      <a:lnTo>
                        <a:pt x="132" y="351"/>
                      </a:lnTo>
                      <a:lnTo>
                        <a:pt x="129" y="352"/>
                      </a:lnTo>
                      <a:lnTo>
                        <a:pt x="127" y="354"/>
                      </a:lnTo>
                      <a:lnTo>
                        <a:pt x="125" y="356"/>
                      </a:lnTo>
                      <a:lnTo>
                        <a:pt x="122" y="357"/>
                      </a:lnTo>
                      <a:lnTo>
                        <a:pt x="120" y="359"/>
                      </a:lnTo>
                      <a:lnTo>
                        <a:pt x="118" y="361"/>
                      </a:lnTo>
                      <a:lnTo>
                        <a:pt x="115" y="362"/>
                      </a:lnTo>
                      <a:lnTo>
                        <a:pt x="112" y="364"/>
                      </a:lnTo>
                      <a:lnTo>
                        <a:pt x="110" y="366"/>
                      </a:lnTo>
                      <a:lnTo>
                        <a:pt x="108" y="368"/>
                      </a:lnTo>
                      <a:lnTo>
                        <a:pt x="105" y="369"/>
                      </a:lnTo>
                      <a:lnTo>
                        <a:pt x="103" y="371"/>
                      </a:lnTo>
                      <a:lnTo>
                        <a:pt x="100" y="373"/>
                      </a:lnTo>
                      <a:lnTo>
                        <a:pt x="98" y="375"/>
                      </a:lnTo>
                      <a:lnTo>
                        <a:pt x="95" y="377"/>
                      </a:lnTo>
                      <a:lnTo>
                        <a:pt x="93" y="379"/>
                      </a:lnTo>
                      <a:lnTo>
                        <a:pt x="91" y="380"/>
                      </a:lnTo>
                      <a:lnTo>
                        <a:pt x="89" y="382"/>
                      </a:lnTo>
                      <a:lnTo>
                        <a:pt x="86" y="384"/>
                      </a:lnTo>
                      <a:lnTo>
                        <a:pt x="84" y="387"/>
                      </a:lnTo>
                      <a:lnTo>
                        <a:pt x="82" y="389"/>
                      </a:lnTo>
                      <a:lnTo>
                        <a:pt x="80" y="391"/>
                      </a:lnTo>
                      <a:lnTo>
                        <a:pt x="78" y="393"/>
                      </a:lnTo>
                      <a:lnTo>
                        <a:pt x="75" y="394"/>
                      </a:lnTo>
                      <a:lnTo>
                        <a:pt x="74" y="396"/>
                      </a:lnTo>
                      <a:lnTo>
                        <a:pt x="72" y="398"/>
                      </a:lnTo>
                      <a:lnTo>
                        <a:pt x="70" y="400"/>
                      </a:lnTo>
                      <a:lnTo>
                        <a:pt x="68" y="402"/>
                      </a:lnTo>
                      <a:lnTo>
                        <a:pt x="67" y="404"/>
                      </a:lnTo>
                      <a:lnTo>
                        <a:pt x="65" y="406"/>
                      </a:lnTo>
                      <a:lnTo>
                        <a:pt x="64" y="408"/>
                      </a:lnTo>
                      <a:lnTo>
                        <a:pt x="62" y="410"/>
                      </a:lnTo>
                      <a:lnTo>
                        <a:pt x="61" y="412"/>
                      </a:lnTo>
                      <a:lnTo>
                        <a:pt x="60" y="414"/>
                      </a:lnTo>
                      <a:lnTo>
                        <a:pt x="59" y="416"/>
                      </a:lnTo>
                      <a:lnTo>
                        <a:pt x="58" y="418"/>
                      </a:lnTo>
                      <a:lnTo>
                        <a:pt x="57" y="420"/>
                      </a:lnTo>
                      <a:lnTo>
                        <a:pt x="56" y="422"/>
                      </a:lnTo>
                      <a:lnTo>
                        <a:pt x="56" y="421"/>
                      </a:lnTo>
                      <a:lnTo>
                        <a:pt x="55" y="420"/>
                      </a:lnTo>
                      <a:lnTo>
                        <a:pt x="54" y="418"/>
                      </a:lnTo>
                      <a:lnTo>
                        <a:pt x="52" y="417"/>
                      </a:lnTo>
                      <a:lnTo>
                        <a:pt x="51" y="416"/>
                      </a:lnTo>
                      <a:lnTo>
                        <a:pt x="50" y="415"/>
                      </a:lnTo>
                      <a:lnTo>
                        <a:pt x="48" y="414"/>
                      </a:lnTo>
                      <a:lnTo>
                        <a:pt x="47" y="413"/>
                      </a:lnTo>
                      <a:lnTo>
                        <a:pt x="46" y="413"/>
                      </a:lnTo>
                      <a:lnTo>
                        <a:pt x="45" y="413"/>
                      </a:lnTo>
                      <a:lnTo>
                        <a:pt x="43" y="413"/>
                      </a:lnTo>
                      <a:lnTo>
                        <a:pt x="42" y="413"/>
                      </a:lnTo>
                      <a:lnTo>
                        <a:pt x="41" y="413"/>
                      </a:lnTo>
                      <a:lnTo>
                        <a:pt x="40" y="414"/>
                      </a:lnTo>
                      <a:lnTo>
                        <a:pt x="39" y="415"/>
                      </a:lnTo>
                      <a:lnTo>
                        <a:pt x="39" y="416"/>
                      </a:lnTo>
                      <a:lnTo>
                        <a:pt x="38" y="417"/>
                      </a:lnTo>
                      <a:lnTo>
                        <a:pt x="38" y="418"/>
                      </a:lnTo>
                      <a:lnTo>
                        <a:pt x="37" y="419"/>
                      </a:lnTo>
                      <a:lnTo>
                        <a:pt x="37" y="420"/>
                      </a:lnTo>
                      <a:lnTo>
                        <a:pt x="37" y="422"/>
                      </a:lnTo>
                      <a:lnTo>
                        <a:pt x="36" y="423"/>
                      </a:lnTo>
                      <a:lnTo>
                        <a:pt x="36" y="424"/>
                      </a:lnTo>
                      <a:lnTo>
                        <a:pt x="36" y="426"/>
                      </a:lnTo>
                      <a:lnTo>
                        <a:pt x="36" y="427"/>
                      </a:lnTo>
                      <a:lnTo>
                        <a:pt x="36" y="428"/>
                      </a:lnTo>
                      <a:lnTo>
                        <a:pt x="35" y="430"/>
                      </a:lnTo>
                      <a:lnTo>
                        <a:pt x="35" y="431"/>
                      </a:lnTo>
                      <a:lnTo>
                        <a:pt x="35" y="433"/>
                      </a:lnTo>
                      <a:lnTo>
                        <a:pt x="35" y="434"/>
                      </a:lnTo>
                      <a:lnTo>
                        <a:pt x="35" y="435"/>
                      </a:lnTo>
                      <a:lnTo>
                        <a:pt x="35" y="436"/>
                      </a:lnTo>
                      <a:lnTo>
                        <a:pt x="35" y="437"/>
                      </a:lnTo>
                      <a:lnTo>
                        <a:pt x="35" y="439"/>
                      </a:lnTo>
                      <a:lnTo>
                        <a:pt x="35" y="440"/>
                      </a:lnTo>
                      <a:lnTo>
                        <a:pt x="35" y="442"/>
                      </a:lnTo>
                      <a:lnTo>
                        <a:pt x="35" y="443"/>
                      </a:lnTo>
                      <a:lnTo>
                        <a:pt x="35" y="444"/>
                      </a:lnTo>
                      <a:lnTo>
                        <a:pt x="0" y="469"/>
                      </a:lnTo>
                      <a:lnTo>
                        <a:pt x="268" y="468"/>
                      </a:lnTo>
                      <a:lnTo>
                        <a:pt x="267" y="2"/>
                      </a:lnTo>
                      <a:lnTo>
                        <a:pt x="73" y="0"/>
                      </a:lnTo>
                      <a:lnTo>
                        <a:pt x="100" y="4"/>
                      </a:lnTo>
                      <a:close/>
                    </a:path>
                  </a:pathLst>
                </a:custGeom>
                <a:solidFill>
                  <a:srgbClr val="FFE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8" name="Freeform 603"/>
                <p:cNvSpPr>
                  <a:spLocks/>
                </p:cNvSpPr>
                <p:nvPr/>
              </p:nvSpPr>
              <p:spPr bwMode="auto">
                <a:xfrm>
                  <a:off x="1998" y="2413"/>
                  <a:ext cx="82" cy="104"/>
                </a:xfrm>
                <a:custGeom>
                  <a:avLst/>
                  <a:gdLst>
                    <a:gd name="T0" fmla="*/ 33 w 82"/>
                    <a:gd name="T1" fmla="*/ 103 h 104"/>
                    <a:gd name="T2" fmla="*/ 39 w 82"/>
                    <a:gd name="T3" fmla="*/ 101 h 104"/>
                    <a:gd name="T4" fmla="*/ 43 w 82"/>
                    <a:gd name="T5" fmla="*/ 100 h 104"/>
                    <a:gd name="T6" fmla="*/ 48 w 82"/>
                    <a:gd name="T7" fmla="*/ 97 h 104"/>
                    <a:gd name="T8" fmla="*/ 54 w 82"/>
                    <a:gd name="T9" fmla="*/ 94 h 104"/>
                    <a:gd name="T10" fmla="*/ 59 w 82"/>
                    <a:gd name="T11" fmla="*/ 91 h 104"/>
                    <a:gd name="T12" fmla="*/ 64 w 82"/>
                    <a:gd name="T13" fmla="*/ 87 h 104"/>
                    <a:gd name="T14" fmla="*/ 70 w 82"/>
                    <a:gd name="T15" fmla="*/ 82 h 104"/>
                    <a:gd name="T16" fmla="*/ 74 w 82"/>
                    <a:gd name="T17" fmla="*/ 76 h 104"/>
                    <a:gd name="T18" fmla="*/ 78 w 82"/>
                    <a:gd name="T19" fmla="*/ 70 h 104"/>
                    <a:gd name="T20" fmla="*/ 80 w 82"/>
                    <a:gd name="T21" fmla="*/ 63 h 104"/>
                    <a:gd name="T22" fmla="*/ 82 w 82"/>
                    <a:gd name="T23" fmla="*/ 55 h 104"/>
                    <a:gd name="T24" fmla="*/ 81 w 82"/>
                    <a:gd name="T25" fmla="*/ 46 h 104"/>
                    <a:gd name="T26" fmla="*/ 79 w 82"/>
                    <a:gd name="T27" fmla="*/ 36 h 104"/>
                    <a:gd name="T28" fmla="*/ 75 w 82"/>
                    <a:gd name="T29" fmla="*/ 26 h 104"/>
                    <a:gd name="T30" fmla="*/ 70 w 82"/>
                    <a:gd name="T31" fmla="*/ 17 h 104"/>
                    <a:gd name="T32" fmla="*/ 64 w 82"/>
                    <a:gd name="T33" fmla="*/ 10 h 104"/>
                    <a:gd name="T34" fmla="*/ 58 w 82"/>
                    <a:gd name="T35" fmla="*/ 5 h 104"/>
                    <a:gd name="T36" fmla="*/ 52 w 82"/>
                    <a:gd name="T37" fmla="*/ 2 h 104"/>
                    <a:gd name="T38" fmla="*/ 45 w 82"/>
                    <a:gd name="T39" fmla="*/ 0 h 104"/>
                    <a:gd name="T40" fmla="*/ 39 w 82"/>
                    <a:gd name="T41" fmla="*/ 1 h 104"/>
                    <a:gd name="T42" fmla="*/ 33 w 82"/>
                    <a:gd name="T43" fmla="*/ 2 h 104"/>
                    <a:gd name="T44" fmla="*/ 27 w 82"/>
                    <a:gd name="T45" fmla="*/ 5 h 104"/>
                    <a:gd name="T46" fmla="*/ 21 w 82"/>
                    <a:gd name="T47" fmla="*/ 9 h 104"/>
                    <a:gd name="T48" fmla="*/ 15 w 82"/>
                    <a:gd name="T49" fmla="*/ 14 h 104"/>
                    <a:gd name="T50" fmla="*/ 10 w 82"/>
                    <a:gd name="T51" fmla="*/ 19 h 104"/>
                    <a:gd name="T52" fmla="*/ 7 w 82"/>
                    <a:gd name="T53" fmla="*/ 25 h 104"/>
                    <a:gd name="T54" fmla="*/ 3 w 82"/>
                    <a:gd name="T55" fmla="*/ 31 h 104"/>
                    <a:gd name="T56" fmla="*/ 1 w 82"/>
                    <a:gd name="T57" fmla="*/ 38 h 104"/>
                    <a:gd name="T58" fmla="*/ 0 w 82"/>
                    <a:gd name="T59" fmla="*/ 45 h 104"/>
                    <a:gd name="T60" fmla="*/ 0 w 82"/>
                    <a:gd name="T61" fmla="*/ 52 h 104"/>
                    <a:gd name="T62" fmla="*/ 0 w 82"/>
                    <a:gd name="T63" fmla="*/ 58 h 104"/>
                    <a:gd name="T64" fmla="*/ 2 w 82"/>
                    <a:gd name="T65" fmla="*/ 63 h 104"/>
                    <a:gd name="T66" fmla="*/ 4 w 82"/>
                    <a:gd name="T67" fmla="*/ 67 h 104"/>
                    <a:gd name="T68" fmla="*/ 7 w 82"/>
                    <a:gd name="T69" fmla="*/ 72 h 104"/>
                    <a:gd name="T70" fmla="*/ 14 w 82"/>
                    <a:gd name="T71" fmla="*/ 77 h 104"/>
                    <a:gd name="T72" fmla="*/ 18 w 82"/>
                    <a:gd name="T73" fmla="*/ 79 h 104"/>
                    <a:gd name="T74" fmla="*/ 24 w 82"/>
                    <a:gd name="T75" fmla="*/ 80 h 104"/>
                    <a:gd name="T76" fmla="*/ 28 w 82"/>
                    <a:gd name="T77" fmla="*/ 80 h 104"/>
                    <a:gd name="T78" fmla="*/ 32 w 82"/>
                    <a:gd name="T79" fmla="*/ 79 h 104"/>
                    <a:gd name="T80" fmla="*/ 36 w 82"/>
                    <a:gd name="T81" fmla="*/ 78 h 104"/>
                    <a:gd name="T82" fmla="*/ 43 w 82"/>
                    <a:gd name="T83" fmla="*/ 75 h 104"/>
                    <a:gd name="T84" fmla="*/ 48 w 82"/>
                    <a:gd name="T85" fmla="*/ 70 h 104"/>
                    <a:gd name="T86" fmla="*/ 52 w 82"/>
                    <a:gd name="T87" fmla="*/ 65 h 104"/>
                    <a:gd name="T88" fmla="*/ 54 w 82"/>
                    <a:gd name="T89" fmla="*/ 59 h 104"/>
                    <a:gd name="T90" fmla="*/ 56 w 82"/>
                    <a:gd name="T91" fmla="*/ 52 h 104"/>
                    <a:gd name="T92" fmla="*/ 57 w 82"/>
                    <a:gd name="T93" fmla="*/ 45 h 104"/>
                    <a:gd name="T94" fmla="*/ 56 w 82"/>
                    <a:gd name="T95" fmla="*/ 39 h 104"/>
                    <a:gd name="T96" fmla="*/ 54 w 82"/>
                    <a:gd name="T97" fmla="*/ 32 h 104"/>
                    <a:gd name="T98" fmla="*/ 50 w 82"/>
                    <a:gd name="T99" fmla="*/ 27 h 104"/>
                    <a:gd name="T100" fmla="*/ 44 w 82"/>
                    <a:gd name="T101" fmla="*/ 22 h 104"/>
                    <a:gd name="T102" fmla="*/ 39 w 82"/>
                    <a:gd name="T103" fmla="*/ 20 h 104"/>
                    <a:gd name="T104" fmla="*/ 33 w 82"/>
                    <a:gd name="T105" fmla="*/ 21 h 104"/>
                    <a:gd name="T106" fmla="*/ 29 w 82"/>
                    <a:gd name="T107" fmla="*/ 24 h 104"/>
                    <a:gd name="T108" fmla="*/ 25 w 82"/>
                    <a:gd name="T109" fmla="*/ 28 h 104"/>
                    <a:gd name="T110" fmla="*/ 23 w 82"/>
                    <a:gd name="T111" fmla="*/ 32 h 104"/>
                    <a:gd name="T112" fmla="*/ 21 w 82"/>
                    <a:gd name="T113" fmla="*/ 37 h 104"/>
                    <a:gd name="T114" fmla="*/ 45 w 82"/>
                    <a:gd name="T115" fmla="*/ 36 h 104"/>
                    <a:gd name="T116" fmla="*/ 53 w 82"/>
                    <a:gd name="T117" fmla="*/ 11 h 104"/>
                    <a:gd name="T118" fmla="*/ 31 w 82"/>
                    <a:gd name="T119" fmla="*/ 104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
                    <a:gd name="T181" fmla="*/ 0 h 104"/>
                    <a:gd name="T182" fmla="*/ 82 w 8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 h="104">
                      <a:moveTo>
                        <a:pt x="31" y="104"/>
                      </a:moveTo>
                      <a:lnTo>
                        <a:pt x="31" y="104"/>
                      </a:lnTo>
                      <a:lnTo>
                        <a:pt x="32" y="103"/>
                      </a:lnTo>
                      <a:lnTo>
                        <a:pt x="33" y="103"/>
                      </a:lnTo>
                      <a:lnTo>
                        <a:pt x="34" y="103"/>
                      </a:lnTo>
                      <a:lnTo>
                        <a:pt x="36" y="102"/>
                      </a:lnTo>
                      <a:lnTo>
                        <a:pt x="37" y="102"/>
                      </a:lnTo>
                      <a:lnTo>
                        <a:pt x="39" y="101"/>
                      </a:lnTo>
                      <a:lnTo>
                        <a:pt x="40" y="101"/>
                      </a:lnTo>
                      <a:lnTo>
                        <a:pt x="42" y="100"/>
                      </a:lnTo>
                      <a:lnTo>
                        <a:pt x="43" y="100"/>
                      </a:lnTo>
                      <a:lnTo>
                        <a:pt x="44" y="99"/>
                      </a:lnTo>
                      <a:lnTo>
                        <a:pt x="45" y="99"/>
                      </a:lnTo>
                      <a:lnTo>
                        <a:pt x="47" y="98"/>
                      </a:lnTo>
                      <a:lnTo>
                        <a:pt x="48" y="97"/>
                      </a:lnTo>
                      <a:lnTo>
                        <a:pt x="49" y="96"/>
                      </a:lnTo>
                      <a:lnTo>
                        <a:pt x="51" y="96"/>
                      </a:lnTo>
                      <a:lnTo>
                        <a:pt x="52" y="95"/>
                      </a:lnTo>
                      <a:lnTo>
                        <a:pt x="54" y="94"/>
                      </a:lnTo>
                      <a:lnTo>
                        <a:pt x="55" y="94"/>
                      </a:lnTo>
                      <a:lnTo>
                        <a:pt x="56" y="92"/>
                      </a:lnTo>
                      <a:lnTo>
                        <a:pt x="58" y="92"/>
                      </a:lnTo>
                      <a:lnTo>
                        <a:pt x="59" y="91"/>
                      </a:lnTo>
                      <a:lnTo>
                        <a:pt x="60" y="90"/>
                      </a:lnTo>
                      <a:lnTo>
                        <a:pt x="62" y="89"/>
                      </a:lnTo>
                      <a:lnTo>
                        <a:pt x="63" y="88"/>
                      </a:lnTo>
                      <a:lnTo>
                        <a:pt x="64" y="87"/>
                      </a:lnTo>
                      <a:lnTo>
                        <a:pt x="66" y="85"/>
                      </a:lnTo>
                      <a:lnTo>
                        <a:pt x="67" y="84"/>
                      </a:lnTo>
                      <a:lnTo>
                        <a:pt x="69" y="83"/>
                      </a:lnTo>
                      <a:lnTo>
                        <a:pt x="70" y="82"/>
                      </a:lnTo>
                      <a:lnTo>
                        <a:pt x="71" y="81"/>
                      </a:lnTo>
                      <a:lnTo>
                        <a:pt x="72" y="79"/>
                      </a:lnTo>
                      <a:lnTo>
                        <a:pt x="73" y="78"/>
                      </a:lnTo>
                      <a:lnTo>
                        <a:pt x="74" y="76"/>
                      </a:lnTo>
                      <a:lnTo>
                        <a:pt x="75" y="75"/>
                      </a:lnTo>
                      <a:lnTo>
                        <a:pt x="76" y="73"/>
                      </a:lnTo>
                      <a:lnTo>
                        <a:pt x="77" y="72"/>
                      </a:lnTo>
                      <a:lnTo>
                        <a:pt x="78" y="70"/>
                      </a:lnTo>
                      <a:lnTo>
                        <a:pt x="78" y="68"/>
                      </a:lnTo>
                      <a:lnTo>
                        <a:pt x="79" y="66"/>
                      </a:lnTo>
                      <a:lnTo>
                        <a:pt x="80" y="65"/>
                      </a:lnTo>
                      <a:lnTo>
                        <a:pt x="80" y="63"/>
                      </a:lnTo>
                      <a:lnTo>
                        <a:pt x="81" y="61"/>
                      </a:lnTo>
                      <a:lnTo>
                        <a:pt x="81" y="59"/>
                      </a:lnTo>
                      <a:lnTo>
                        <a:pt x="82" y="57"/>
                      </a:lnTo>
                      <a:lnTo>
                        <a:pt x="82" y="55"/>
                      </a:lnTo>
                      <a:lnTo>
                        <a:pt x="82" y="53"/>
                      </a:lnTo>
                      <a:lnTo>
                        <a:pt x="82" y="50"/>
                      </a:lnTo>
                      <a:lnTo>
                        <a:pt x="82" y="48"/>
                      </a:lnTo>
                      <a:lnTo>
                        <a:pt x="81" y="46"/>
                      </a:lnTo>
                      <a:lnTo>
                        <a:pt x="81" y="44"/>
                      </a:lnTo>
                      <a:lnTo>
                        <a:pt x="81" y="41"/>
                      </a:lnTo>
                      <a:lnTo>
                        <a:pt x="80" y="39"/>
                      </a:lnTo>
                      <a:lnTo>
                        <a:pt x="79" y="36"/>
                      </a:lnTo>
                      <a:lnTo>
                        <a:pt x="78" y="34"/>
                      </a:lnTo>
                      <a:lnTo>
                        <a:pt x="77" y="31"/>
                      </a:lnTo>
                      <a:lnTo>
                        <a:pt x="77" y="29"/>
                      </a:lnTo>
                      <a:lnTo>
                        <a:pt x="75" y="26"/>
                      </a:lnTo>
                      <a:lnTo>
                        <a:pt x="74" y="24"/>
                      </a:lnTo>
                      <a:lnTo>
                        <a:pt x="73" y="21"/>
                      </a:lnTo>
                      <a:lnTo>
                        <a:pt x="71" y="19"/>
                      </a:lnTo>
                      <a:lnTo>
                        <a:pt x="70" y="17"/>
                      </a:lnTo>
                      <a:lnTo>
                        <a:pt x="69" y="15"/>
                      </a:lnTo>
                      <a:lnTo>
                        <a:pt x="67" y="13"/>
                      </a:lnTo>
                      <a:lnTo>
                        <a:pt x="66" y="11"/>
                      </a:lnTo>
                      <a:lnTo>
                        <a:pt x="64" y="10"/>
                      </a:lnTo>
                      <a:lnTo>
                        <a:pt x="63" y="8"/>
                      </a:lnTo>
                      <a:lnTo>
                        <a:pt x="61" y="7"/>
                      </a:lnTo>
                      <a:lnTo>
                        <a:pt x="60" y="6"/>
                      </a:lnTo>
                      <a:lnTo>
                        <a:pt x="58" y="5"/>
                      </a:lnTo>
                      <a:lnTo>
                        <a:pt x="57" y="4"/>
                      </a:lnTo>
                      <a:lnTo>
                        <a:pt x="55" y="3"/>
                      </a:lnTo>
                      <a:lnTo>
                        <a:pt x="54" y="2"/>
                      </a:lnTo>
                      <a:lnTo>
                        <a:pt x="52" y="2"/>
                      </a:lnTo>
                      <a:lnTo>
                        <a:pt x="50" y="1"/>
                      </a:lnTo>
                      <a:lnTo>
                        <a:pt x="49" y="1"/>
                      </a:lnTo>
                      <a:lnTo>
                        <a:pt x="47" y="1"/>
                      </a:lnTo>
                      <a:lnTo>
                        <a:pt x="45" y="0"/>
                      </a:lnTo>
                      <a:lnTo>
                        <a:pt x="44" y="0"/>
                      </a:lnTo>
                      <a:lnTo>
                        <a:pt x="42" y="0"/>
                      </a:lnTo>
                      <a:lnTo>
                        <a:pt x="41" y="1"/>
                      </a:lnTo>
                      <a:lnTo>
                        <a:pt x="39" y="1"/>
                      </a:lnTo>
                      <a:lnTo>
                        <a:pt x="37" y="1"/>
                      </a:lnTo>
                      <a:lnTo>
                        <a:pt x="36" y="1"/>
                      </a:lnTo>
                      <a:lnTo>
                        <a:pt x="34" y="2"/>
                      </a:lnTo>
                      <a:lnTo>
                        <a:pt x="33" y="2"/>
                      </a:lnTo>
                      <a:lnTo>
                        <a:pt x="31" y="3"/>
                      </a:lnTo>
                      <a:lnTo>
                        <a:pt x="29" y="4"/>
                      </a:lnTo>
                      <a:lnTo>
                        <a:pt x="28" y="4"/>
                      </a:lnTo>
                      <a:lnTo>
                        <a:pt x="27" y="5"/>
                      </a:lnTo>
                      <a:lnTo>
                        <a:pt x="25" y="6"/>
                      </a:lnTo>
                      <a:lnTo>
                        <a:pt x="23" y="7"/>
                      </a:lnTo>
                      <a:lnTo>
                        <a:pt x="22" y="8"/>
                      </a:lnTo>
                      <a:lnTo>
                        <a:pt x="21" y="9"/>
                      </a:lnTo>
                      <a:lnTo>
                        <a:pt x="19" y="10"/>
                      </a:lnTo>
                      <a:lnTo>
                        <a:pt x="18" y="11"/>
                      </a:lnTo>
                      <a:lnTo>
                        <a:pt x="17" y="13"/>
                      </a:lnTo>
                      <a:lnTo>
                        <a:pt x="15" y="14"/>
                      </a:lnTo>
                      <a:lnTo>
                        <a:pt x="14" y="15"/>
                      </a:lnTo>
                      <a:lnTo>
                        <a:pt x="13" y="16"/>
                      </a:lnTo>
                      <a:lnTo>
                        <a:pt x="12" y="17"/>
                      </a:lnTo>
                      <a:lnTo>
                        <a:pt x="10" y="19"/>
                      </a:lnTo>
                      <a:lnTo>
                        <a:pt x="9" y="20"/>
                      </a:lnTo>
                      <a:lnTo>
                        <a:pt x="8" y="22"/>
                      </a:lnTo>
                      <a:lnTo>
                        <a:pt x="7" y="24"/>
                      </a:lnTo>
                      <a:lnTo>
                        <a:pt x="7" y="25"/>
                      </a:lnTo>
                      <a:lnTo>
                        <a:pt x="6" y="26"/>
                      </a:lnTo>
                      <a:lnTo>
                        <a:pt x="4" y="28"/>
                      </a:lnTo>
                      <a:lnTo>
                        <a:pt x="4" y="30"/>
                      </a:lnTo>
                      <a:lnTo>
                        <a:pt x="3" y="31"/>
                      </a:lnTo>
                      <a:lnTo>
                        <a:pt x="3" y="33"/>
                      </a:lnTo>
                      <a:lnTo>
                        <a:pt x="2" y="35"/>
                      </a:lnTo>
                      <a:lnTo>
                        <a:pt x="2" y="37"/>
                      </a:lnTo>
                      <a:lnTo>
                        <a:pt x="1" y="38"/>
                      </a:lnTo>
                      <a:lnTo>
                        <a:pt x="0" y="40"/>
                      </a:lnTo>
                      <a:lnTo>
                        <a:pt x="0" y="42"/>
                      </a:lnTo>
                      <a:lnTo>
                        <a:pt x="0" y="43"/>
                      </a:lnTo>
                      <a:lnTo>
                        <a:pt x="0" y="45"/>
                      </a:lnTo>
                      <a:lnTo>
                        <a:pt x="0" y="47"/>
                      </a:lnTo>
                      <a:lnTo>
                        <a:pt x="0" y="48"/>
                      </a:lnTo>
                      <a:lnTo>
                        <a:pt x="0" y="50"/>
                      </a:lnTo>
                      <a:lnTo>
                        <a:pt x="0" y="52"/>
                      </a:lnTo>
                      <a:lnTo>
                        <a:pt x="0" y="53"/>
                      </a:lnTo>
                      <a:lnTo>
                        <a:pt x="0" y="55"/>
                      </a:lnTo>
                      <a:lnTo>
                        <a:pt x="0" y="56"/>
                      </a:lnTo>
                      <a:lnTo>
                        <a:pt x="0" y="58"/>
                      </a:lnTo>
                      <a:lnTo>
                        <a:pt x="1" y="59"/>
                      </a:lnTo>
                      <a:lnTo>
                        <a:pt x="1" y="60"/>
                      </a:lnTo>
                      <a:lnTo>
                        <a:pt x="2" y="61"/>
                      </a:lnTo>
                      <a:lnTo>
                        <a:pt x="2" y="63"/>
                      </a:lnTo>
                      <a:lnTo>
                        <a:pt x="2" y="64"/>
                      </a:lnTo>
                      <a:lnTo>
                        <a:pt x="3" y="65"/>
                      </a:lnTo>
                      <a:lnTo>
                        <a:pt x="4" y="66"/>
                      </a:lnTo>
                      <a:lnTo>
                        <a:pt x="4" y="67"/>
                      </a:lnTo>
                      <a:lnTo>
                        <a:pt x="4" y="68"/>
                      </a:lnTo>
                      <a:lnTo>
                        <a:pt x="5" y="69"/>
                      </a:lnTo>
                      <a:lnTo>
                        <a:pt x="6" y="70"/>
                      </a:lnTo>
                      <a:lnTo>
                        <a:pt x="7" y="72"/>
                      </a:lnTo>
                      <a:lnTo>
                        <a:pt x="9" y="73"/>
                      </a:lnTo>
                      <a:lnTo>
                        <a:pt x="10" y="75"/>
                      </a:lnTo>
                      <a:lnTo>
                        <a:pt x="12" y="76"/>
                      </a:lnTo>
                      <a:lnTo>
                        <a:pt x="14" y="77"/>
                      </a:lnTo>
                      <a:lnTo>
                        <a:pt x="15" y="78"/>
                      </a:lnTo>
                      <a:lnTo>
                        <a:pt x="17" y="78"/>
                      </a:lnTo>
                      <a:lnTo>
                        <a:pt x="17" y="79"/>
                      </a:lnTo>
                      <a:lnTo>
                        <a:pt x="18" y="79"/>
                      </a:lnTo>
                      <a:lnTo>
                        <a:pt x="19" y="79"/>
                      </a:lnTo>
                      <a:lnTo>
                        <a:pt x="21" y="79"/>
                      </a:lnTo>
                      <a:lnTo>
                        <a:pt x="23" y="80"/>
                      </a:lnTo>
                      <a:lnTo>
                        <a:pt x="24" y="80"/>
                      </a:lnTo>
                      <a:lnTo>
                        <a:pt x="25" y="80"/>
                      </a:lnTo>
                      <a:lnTo>
                        <a:pt x="26" y="80"/>
                      </a:lnTo>
                      <a:lnTo>
                        <a:pt x="27" y="80"/>
                      </a:lnTo>
                      <a:lnTo>
                        <a:pt x="28" y="80"/>
                      </a:lnTo>
                      <a:lnTo>
                        <a:pt x="29" y="80"/>
                      </a:lnTo>
                      <a:lnTo>
                        <a:pt x="30" y="80"/>
                      </a:lnTo>
                      <a:lnTo>
                        <a:pt x="31" y="80"/>
                      </a:lnTo>
                      <a:lnTo>
                        <a:pt x="32" y="79"/>
                      </a:lnTo>
                      <a:lnTo>
                        <a:pt x="33" y="79"/>
                      </a:lnTo>
                      <a:lnTo>
                        <a:pt x="34" y="79"/>
                      </a:lnTo>
                      <a:lnTo>
                        <a:pt x="36" y="78"/>
                      </a:lnTo>
                      <a:lnTo>
                        <a:pt x="38" y="78"/>
                      </a:lnTo>
                      <a:lnTo>
                        <a:pt x="40" y="77"/>
                      </a:lnTo>
                      <a:lnTo>
                        <a:pt x="41" y="76"/>
                      </a:lnTo>
                      <a:lnTo>
                        <a:pt x="43" y="75"/>
                      </a:lnTo>
                      <a:lnTo>
                        <a:pt x="44" y="74"/>
                      </a:lnTo>
                      <a:lnTo>
                        <a:pt x="45" y="73"/>
                      </a:lnTo>
                      <a:lnTo>
                        <a:pt x="47" y="72"/>
                      </a:lnTo>
                      <a:lnTo>
                        <a:pt x="48" y="70"/>
                      </a:lnTo>
                      <a:lnTo>
                        <a:pt x="49" y="69"/>
                      </a:lnTo>
                      <a:lnTo>
                        <a:pt x="49" y="68"/>
                      </a:lnTo>
                      <a:lnTo>
                        <a:pt x="51" y="66"/>
                      </a:lnTo>
                      <a:lnTo>
                        <a:pt x="52" y="65"/>
                      </a:lnTo>
                      <a:lnTo>
                        <a:pt x="52" y="63"/>
                      </a:lnTo>
                      <a:lnTo>
                        <a:pt x="53" y="61"/>
                      </a:lnTo>
                      <a:lnTo>
                        <a:pt x="54" y="60"/>
                      </a:lnTo>
                      <a:lnTo>
                        <a:pt x="54" y="59"/>
                      </a:lnTo>
                      <a:lnTo>
                        <a:pt x="55" y="57"/>
                      </a:lnTo>
                      <a:lnTo>
                        <a:pt x="55" y="55"/>
                      </a:lnTo>
                      <a:lnTo>
                        <a:pt x="56" y="54"/>
                      </a:lnTo>
                      <a:lnTo>
                        <a:pt x="56" y="52"/>
                      </a:lnTo>
                      <a:lnTo>
                        <a:pt x="57" y="50"/>
                      </a:lnTo>
                      <a:lnTo>
                        <a:pt x="57" y="48"/>
                      </a:lnTo>
                      <a:lnTo>
                        <a:pt x="57" y="47"/>
                      </a:lnTo>
                      <a:lnTo>
                        <a:pt x="57" y="45"/>
                      </a:lnTo>
                      <a:lnTo>
                        <a:pt x="57" y="43"/>
                      </a:lnTo>
                      <a:lnTo>
                        <a:pt x="57" y="42"/>
                      </a:lnTo>
                      <a:lnTo>
                        <a:pt x="57" y="40"/>
                      </a:lnTo>
                      <a:lnTo>
                        <a:pt x="56" y="39"/>
                      </a:lnTo>
                      <a:lnTo>
                        <a:pt x="56" y="37"/>
                      </a:lnTo>
                      <a:lnTo>
                        <a:pt x="55" y="35"/>
                      </a:lnTo>
                      <a:lnTo>
                        <a:pt x="55" y="34"/>
                      </a:lnTo>
                      <a:lnTo>
                        <a:pt x="54" y="32"/>
                      </a:lnTo>
                      <a:lnTo>
                        <a:pt x="53" y="31"/>
                      </a:lnTo>
                      <a:lnTo>
                        <a:pt x="52" y="29"/>
                      </a:lnTo>
                      <a:lnTo>
                        <a:pt x="51" y="28"/>
                      </a:lnTo>
                      <a:lnTo>
                        <a:pt x="50" y="27"/>
                      </a:lnTo>
                      <a:lnTo>
                        <a:pt x="49" y="26"/>
                      </a:lnTo>
                      <a:lnTo>
                        <a:pt x="47" y="24"/>
                      </a:lnTo>
                      <a:lnTo>
                        <a:pt x="46" y="24"/>
                      </a:lnTo>
                      <a:lnTo>
                        <a:pt x="44" y="22"/>
                      </a:lnTo>
                      <a:lnTo>
                        <a:pt x="43" y="21"/>
                      </a:lnTo>
                      <a:lnTo>
                        <a:pt x="41" y="21"/>
                      </a:lnTo>
                      <a:lnTo>
                        <a:pt x="40" y="21"/>
                      </a:lnTo>
                      <a:lnTo>
                        <a:pt x="39" y="20"/>
                      </a:lnTo>
                      <a:lnTo>
                        <a:pt x="37" y="20"/>
                      </a:lnTo>
                      <a:lnTo>
                        <a:pt x="36" y="20"/>
                      </a:lnTo>
                      <a:lnTo>
                        <a:pt x="34" y="21"/>
                      </a:lnTo>
                      <a:lnTo>
                        <a:pt x="33" y="21"/>
                      </a:lnTo>
                      <a:lnTo>
                        <a:pt x="32" y="21"/>
                      </a:lnTo>
                      <a:lnTo>
                        <a:pt x="31" y="22"/>
                      </a:lnTo>
                      <a:lnTo>
                        <a:pt x="30" y="23"/>
                      </a:lnTo>
                      <a:lnTo>
                        <a:pt x="29" y="24"/>
                      </a:lnTo>
                      <a:lnTo>
                        <a:pt x="28" y="25"/>
                      </a:lnTo>
                      <a:lnTo>
                        <a:pt x="27" y="26"/>
                      </a:lnTo>
                      <a:lnTo>
                        <a:pt x="26" y="27"/>
                      </a:lnTo>
                      <a:lnTo>
                        <a:pt x="25" y="28"/>
                      </a:lnTo>
                      <a:lnTo>
                        <a:pt x="25" y="29"/>
                      </a:lnTo>
                      <a:lnTo>
                        <a:pt x="24" y="30"/>
                      </a:lnTo>
                      <a:lnTo>
                        <a:pt x="23" y="31"/>
                      </a:lnTo>
                      <a:lnTo>
                        <a:pt x="23" y="32"/>
                      </a:lnTo>
                      <a:lnTo>
                        <a:pt x="22" y="33"/>
                      </a:lnTo>
                      <a:lnTo>
                        <a:pt x="22" y="35"/>
                      </a:lnTo>
                      <a:lnTo>
                        <a:pt x="21" y="36"/>
                      </a:lnTo>
                      <a:lnTo>
                        <a:pt x="21" y="37"/>
                      </a:lnTo>
                      <a:lnTo>
                        <a:pt x="20" y="39"/>
                      </a:lnTo>
                      <a:lnTo>
                        <a:pt x="20" y="40"/>
                      </a:lnTo>
                      <a:lnTo>
                        <a:pt x="45" y="36"/>
                      </a:lnTo>
                      <a:lnTo>
                        <a:pt x="44" y="64"/>
                      </a:lnTo>
                      <a:lnTo>
                        <a:pt x="11" y="63"/>
                      </a:lnTo>
                      <a:lnTo>
                        <a:pt x="17" y="19"/>
                      </a:lnTo>
                      <a:lnTo>
                        <a:pt x="53" y="11"/>
                      </a:lnTo>
                      <a:lnTo>
                        <a:pt x="66" y="73"/>
                      </a:lnTo>
                      <a:lnTo>
                        <a:pt x="29" y="92"/>
                      </a:lnTo>
                      <a:lnTo>
                        <a:pt x="31" y="10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79" name="Freeform 604"/>
                <p:cNvSpPr>
                  <a:spLocks/>
                </p:cNvSpPr>
                <p:nvPr/>
              </p:nvSpPr>
              <p:spPr bwMode="auto">
                <a:xfrm>
                  <a:off x="1690" y="2098"/>
                  <a:ext cx="45" cy="55"/>
                </a:xfrm>
                <a:custGeom>
                  <a:avLst/>
                  <a:gdLst>
                    <a:gd name="T0" fmla="*/ 19 w 45"/>
                    <a:gd name="T1" fmla="*/ 54 h 55"/>
                    <a:gd name="T2" fmla="*/ 22 w 45"/>
                    <a:gd name="T3" fmla="*/ 53 h 55"/>
                    <a:gd name="T4" fmla="*/ 26 w 45"/>
                    <a:gd name="T5" fmla="*/ 52 h 55"/>
                    <a:gd name="T6" fmla="*/ 31 w 45"/>
                    <a:gd name="T7" fmla="*/ 49 h 55"/>
                    <a:gd name="T8" fmla="*/ 35 w 45"/>
                    <a:gd name="T9" fmla="*/ 46 h 55"/>
                    <a:gd name="T10" fmla="*/ 39 w 45"/>
                    <a:gd name="T11" fmla="*/ 42 h 55"/>
                    <a:gd name="T12" fmla="*/ 43 w 45"/>
                    <a:gd name="T13" fmla="*/ 38 h 55"/>
                    <a:gd name="T14" fmla="*/ 45 w 45"/>
                    <a:gd name="T15" fmla="*/ 33 h 55"/>
                    <a:gd name="T16" fmla="*/ 45 w 45"/>
                    <a:gd name="T17" fmla="*/ 30 h 55"/>
                    <a:gd name="T18" fmla="*/ 45 w 45"/>
                    <a:gd name="T19" fmla="*/ 27 h 55"/>
                    <a:gd name="T20" fmla="*/ 45 w 45"/>
                    <a:gd name="T21" fmla="*/ 23 h 55"/>
                    <a:gd name="T22" fmla="*/ 44 w 45"/>
                    <a:gd name="T23" fmla="*/ 19 h 55"/>
                    <a:gd name="T24" fmla="*/ 43 w 45"/>
                    <a:gd name="T25" fmla="*/ 15 h 55"/>
                    <a:gd name="T26" fmla="*/ 41 w 45"/>
                    <a:gd name="T27" fmla="*/ 11 h 55"/>
                    <a:gd name="T28" fmla="*/ 38 w 45"/>
                    <a:gd name="T29" fmla="*/ 8 h 55"/>
                    <a:gd name="T30" fmla="*/ 35 w 45"/>
                    <a:gd name="T31" fmla="*/ 5 h 55"/>
                    <a:gd name="T32" fmla="*/ 30 w 45"/>
                    <a:gd name="T33" fmla="*/ 2 h 55"/>
                    <a:gd name="T34" fmla="*/ 25 w 45"/>
                    <a:gd name="T35" fmla="*/ 0 h 55"/>
                    <a:gd name="T36" fmla="*/ 19 w 45"/>
                    <a:gd name="T37" fmla="*/ 1 h 55"/>
                    <a:gd name="T38" fmla="*/ 14 w 45"/>
                    <a:gd name="T39" fmla="*/ 3 h 55"/>
                    <a:gd name="T40" fmla="*/ 10 w 45"/>
                    <a:gd name="T41" fmla="*/ 7 h 55"/>
                    <a:gd name="T42" fmla="*/ 6 w 45"/>
                    <a:gd name="T43" fmla="*/ 11 h 55"/>
                    <a:gd name="T44" fmla="*/ 3 w 45"/>
                    <a:gd name="T45" fmla="*/ 16 h 55"/>
                    <a:gd name="T46" fmla="*/ 1 w 45"/>
                    <a:gd name="T47" fmla="*/ 21 h 55"/>
                    <a:gd name="T48" fmla="*/ 0 w 45"/>
                    <a:gd name="T49" fmla="*/ 27 h 55"/>
                    <a:gd name="T50" fmla="*/ 1 w 45"/>
                    <a:gd name="T51" fmla="*/ 31 h 55"/>
                    <a:gd name="T52" fmla="*/ 3 w 45"/>
                    <a:gd name="T53" fmla="*/ 35 h 55"/>
                    <a:gd name="T54" fmla="*/ 4 w 45"/>
                    <a:gd name="T55" fmla="*/ 38 h 55"/>
                    <a:gd name="T56" fmla="*/ 7 w 45"/>
                    <a:gd name="T57" fmla="*/ 40 h 55"/>
                    <a:gd name="T58" fmla="*/ 10 w 45"/>
                    <a:gd name="T59" fmla="*/ 41 h 55"/>
                    <a:gd name="T60" fmla="*/ 13 w 45"/>
                    <a:gd name="T61" fmla="*/ 42 h 55"/>
                    <a:gd name="T62" fmla="*/ 16 w 45"/>
                    <a:gd name="T63" fmla="*/ 42 h 55"/>
                    <a:gd name="T64" fmla="*/ 19 w 45"/>
                    <a:gd name="T65" fmla="*/ 41 h 55"/>
                    <a:gd name="T66" fmla="*/ 22 w 45"/>
                    <a:gd name="T67" fmla="*/ 41 h 55"/>
                    <a:gd name="T68" fmla="*/ 26 w 45"/>
                    <a:gd name="T69" fmla="*/ 38 h 55"/>
                    <a:gd name="T70" fmla="*/ 29 w 45"/>
                    <a:gd name="T71" fmla="*/ 33 h 55"/>
                    <a:gd name="T72" fmla="*/ 31 w 45"/>
                    <a:gd name="T73" fmla="*/ 28 h 55"/>
                    <a:gd name="T74" fmla="*/ 32 w 45"/>
                    <a:gd name="T75" fmla="*/ 23 h 55"/>
                    <a:gd name="T76" fmla="*/ 31 w 45"/>
                    <a:gd name="T77" fmla="*/ 18 h 55"/>
                    <a:gd name="T78" fmla="*/ 27 w 45"/>
                    <a:gd name="T79" fmla="*/ 14 h 55"/>
                    <a:gd name="T80" fmla="*/ 22 w 45"/>
                    <a:gd name="T81" fmla="*/ 11 h 55"/>
                    <a:gd name="T82" fmla="*/ 18 w 45"/>
                    <a:gd name="T83" fmla="*/ 11 h 55"/>
                    <a:gd name="T84" fmla="*/ 15 w 45"/>
                    <a:gd name="T85" fmla="*/ 14 h 55"/>
                    <a:gd name="T86" fmla="*/ 13 w 45"/>
                    <a:gd name="T87" fmla="*/ 18 h 55"/>
                    <a:gd name="T88" fmla="*/ 12 w 45"/>
                    <a:gd name="T89" fmla="*/ 21 h 55"/>
                    <a:gd name="T90" fmla="*/ 7 w 45"/>
                    <a:gd name="T91" fmla="*/ 34 h 55"/>
                    <a:gd name="T92" fmla="*/ 37 w 45"/>
                    <a:gd name="T93" fmla="*/ 39 h 55"/>
                    <a:gd name="T94" fmla="*/ 18 w 45"/>
                    <a:gd name="T95" fmla="*/ 55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5"/>
                    <a:gd name="T146" fmla="*/ 45 w 45"/>
                    <a:gd name="T147" fmla="*/ 55 h 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5">
                      <a:moveTo>
                        <a:pt x="18" y="55"/>
                      </a:moveTo>
                      <a:lnTo>
                        <a:pt x="18" y="54"/>
                      </a:lnTo>
                      <a:lnTo>
                        <a:pt x="19" y="54"/>
                      </a:lnTo>
                      <a:lnTo>
                        <a:pt x="20" y="54"/>
                      </a:lnTo>
                      <a:lnTo>
                        <a:pt x="21" y="54"/>
                      </a:lnTo>
                      <a:lnTo>
                        <a:pt x="22" y="53"/>
                      </a:lnTo>
                      <a:lnTo>
                        <a:pt x="23" y="53"/>
                      </a:lnTo>
                      <a:lnTo>
                        <a:pt x="25" y="52"/>
                      </a:lnTo>
                      <a:lnTo>
                        <a:pt x="26" y="52"/>
                      </a:lnTo>
                      <a:lnTo>
                        <a:pt x="27" y="51"/>
                      </a:lnTo>
                      <a:lnTo>
                        <a:pt x="29" y="50"/>
                      </a:lnTo>
                      <a:lnTo>
                        <a:pt x="31" y="49"/>
                      </a:lnTo>
                      <a:lnTo>
                        <a:pt x="32" y="48"/>
                      </a:lnTo>
                      <a:lnTo>
                        <a:pt x="34" y="47"/>
                      </a:lnTo>
                      <a:lnTo>
                        <a:pt x="35" y="46"/>
                      </a:lnTo>
                      <a:lnTo>
                        <a:pt x="37" y="45"/>
                      </a:lnTo>
                      <a:lnTo>
                        <a:pt x="38" y="44"/>
                      </a:lnTo>
                      <a:lnTo>
                        <a:pt x="39" y="42"/>
                      </a:lnTo>
                      <a:lnTo>
                        <a:pt x="41" y="41"/>
                      </a:lnTo>
                      <a:lnTo>
                        <a:pt x="42" y="39"/>
                      </a:lnTo>
                      <a:lnTo>
                        <a:pt x="43" y="38"/>
                      </a:lnTo>
                      <a:lnTo>
                        <a:pt x="44" y="36"/>
                      </a:lnTo>
                      <a:lnTo>
                        <a:pt x="45" y="34"/>
                      </a:lnTo>
                      <a:lnTo>
                        <a:pt x="45" y="33"/>
                      </a:lnTo>
                      <a:lnTo>
                        <a:pt x="45" y="32"/>
                      </a:lnTo>
                      <a:lnTo>
                        <a:pt x="45" y="31"/>
                      </a:lnTo>
                      <a:lnTo>
                        <a:pt x="45" y="30"/>
                      </a:lnTo>
                      <a:lnTo>
                        <a:pt x="45" y="29"/>
                      </a:lnTo>
                      <a:lnTo>
                        <a:pt x="45" y="28"/>
                      </a:lnTo>
                      <a:lnTo>
                        <a:pt x="45" y="27"/>
                      </a:lnTo>
                      <a:lnTo>
                        <a:pt x="45" y="25"/>
                      </a:lnTo>
                      <a:lnTo>
                        <a:pt x="45" y="24"/>
                      </a:lnTo>
                      <a:lnTo>
                        <a:pt x="45" y="23"/>
                      </a:lnTo>
                      <a:lnTo>
                        <a:pt x="45" y="22"/>
                      </a:lnTo>
                      <a:lnTo>
                        <a:pt x="45" y="21"/>
                      </a:lnTo>
                      <a:lnTo>
                        <a:pt x="44" y="19"/>
                      </a:lnTo>
                      <a:lnTo>
                        <a:pt x="44" y="18"/>
                      </a:lnTo>
                      <a:lnTo>
                        <a:pt x="43" y="17"/>
                      </a:lnTo>
                      <a:lnTo>
                        <a:pt x="43" y="15"/>
                      </a:lnTo>
                      <a:lnTo>
                        <a:pt x="42" y="14"/>
                      </a:lnTo>
                      <a:lnTo>
                        <a:pt x="41" y="12"/>
                      </a:lnTo>
                      <a:lnTo>
                        <a:pt x="41" y="11"/>
                      </a:lnTo>
                      <a:lnTo>
                        <a:pt x="40" y="10"/>
                      </a:lnTo>
                      <a:lnTo>
                        <a:pt x="39" y="9"/>
                      </a:lnTo>
                      <a:lnTo>
                        <a:pt x="38" y="8"/>
                      </a:lnTo>
                      <a:lnTo>
                        <a:pt x="38" y="7"/>
                      </a:lnTo>
                      <a:lnTo>
                        <a:pt x="37" y="6"/>
                      </a:lnTo>
                      <a:lnTo>
                        <a:pt x="35" y="5"/>
                      </a:lnTo>
                      <a:lnTo>
                        <a:pt x="34" y="3"/>
                      </a:lnTo>
                      <a:lnTo>
                        <a:pt x="32" y="2"/>
                      </a:lnTo>
                      <a:lnTo>
                        <a:pt x="30" y="2"/>
                      </a:lnTo>
                      <a:lnTo>
                        <a:pt x="28" y="1"/>
                      </a:lnTo>
                      <a:lnTo>
                        <a:pt x="27" y="1"/>
                      </a:lnTo>
                      <a:lnTo>
                        <a:pt x="25" y="0"/>
                      </a:lnTo>
                      <a:lnTo>
                        <a:pt x="23" y="1"/>
                      </a:lnTo>
                      <a:lnTo>
                        <a:pt x="21" y="1"/>
                      </a:lnTo>
                      <a:lnTo>
                        <a:pt x="19" y="1"/>
                      </a:lnTo>
                      <a:lnTo>
                        <a:pt x="18" y="2"/>
                      </a:lnTo>
                      <a:lnTo>
                        <a:pt x="16" y="3"/>
                      </a:lnTo>
                      <a:lnTo>
                        <a:pt x="14" y="3"/>
                      </a:lnTo>
                      <a:lnTo>
                        <a:pt x="12" y="4"/>
                      </a:lnTo>
                      <a:lnTo>
                        <a:pt x="11" y="6"/>
                      </a:lnTo>
                      <a:lnTo>
                        <a:pt x="10" y="7"/>
                      </a:lnTo>
                      <a:lnTo>
                        <a:pt x="8" y="8"/>
                      </a:lnTo>
                      <a:lnTo>
                        <a:pt x="7" y="10"/>
                      </a:lnTo>
                      <a:lnTo>
                        <a:pt x="6" y="11"/>
                      </a:lnTo>
                      <a:lnTo>
                        <a:pt x="5" y="13"/>
                      </a:lnTo>
                      <a:lnTo>
                        <a:pt x="4" y="14"/>
                      </a:lnTo>
                      <a:lnTo>
                        <a:pt x="3" y="16"/>
                      </a:lnTo>
                      <a:lnTo>
                        <a:pt x="2" y="18"/>
                      </a:lnTo>
                      <a:lnTo>
                        <a:pt x="1" y="19"/>
                      </a:lnTo>
                      <a:lnTo>
                        <a:pt x="1" y="21"/>
                      </a:lnTo>
                      <a:lnTo>
                        <a:pt x="0" y="23"/>
                      </a:lnTo>
                      <a:lnTo>
                        <a:pt x="0" y="25"/>
                      </a:lnTo>
                      <a:lnTo>
                        <a:pt x="0" y="27"/>
                      </a:lnTo>
                      <a:lnTo>
                        <a:pt x="0" y="28"/>
                      </a:lnTo>
                      <a:lnTo>
                        <a:pt x="1" y="30"/>
                      </a:lnTo>
                      <a:lnTo>
                        <a:pt x="1" y="31"/>
                      </a:lnTo>
                      <a:lnTo>
                        <a:pt x="1" y="33"/>
                      </a:lnTo>
                      <a:lnTo>
                        <a:pt x="2" y="34"/>
                      </a:lnTo>
                      <a:lnTo>
                        <a:pt x="3" y="35"/>
                      </a:lnTo>
                      <a:lnTo>
                        <a:pt x="3" y="36"/>
                      </a:lnTo>
                      <a:lnTo>
                        <a:pt x="4" y="37"/>
                      </a:lnTo>
                      <a:lnTo>
                        <a:pt x="4" y="38"/>
                      </a:lnTo>
                      <a:lnTo>
                        <a:pt x="5" y="39"/>
                      </a:lnTo>
                      <a:lnTo>
                        <a:pt x="6" y="39"/>
                      </a:lnTo>
                      <a:lnTo>
                        <a:pt x="7" y="40"/>
                      </a:lnTo>
                      <a:lnTo>
                        <a:pt x="8" y="41"/>
                      </a:lnTo>
                      <a:lnTo>
                        <a:pt x="9" y="41"/>
                      </a:lnTo>
                      <a:lnTo>
                        <a:pt x="10" y="41"/>
                      </a:lnTo>
                      <a:lnTo>
                        <a:pt x="11" y="42"/>
                      </a:lnTo>
                      <a:lnTo>
                        <a:pt x="12" y="42"/>
                      </a:lnTo>
                      <a:lnTo>
                        <a:pt x="13" y="42"/>
                      </a:lnTo>
                      <a:lnTo>
                        <a:pt x="14" y="42"/>
                      </a:lnTo>
                      <a:lnTo>
                        <a:pt x="15" y="42"/>
                      </a:lnTo>
                      <a:lnTo>
                        <a:pt x="16" y="42"/>
                      </a:lnTo>
                      <a:lnTo>
                        <a:pt x="17" y="42"/>
                      </a:lnTo>
                      <a:lnTo>
                        <a:pt x="18" y="42"/>
                      </a:lnTo>
                      <a:lnTo>
                        <a:pt x="19" y="41"/>
                      </a:lnTo>
                      <a:lnTo>
                        <a:pt x="20" y="41"/>
                      </a:lnTo>
                      <a:lnTo>
                        <a:pt x="21" y="41"/>
                      </a:lnTo>
                      <a:lnTo>
                        <a:pt x="22" y="41"/>
                      </a:lnTo>
                      <a:lnTo>
                        <a:pt x="23" y="40"/>
                      </a:lnTo>
                      <a:lnTo>
                        <a:pt x="24" y="39"/>
                      </a:lnTo>
                      <a:lnTo>
                        <a:pt x="26" y="38"/>
                      </a:lnTo>
                      <a:lnTo>
                        <a:pt x="27" y="36"/>
                      </a:lnTo>
                      <a:lnTo>
                        <a:pt x="28" y="35"/>
                      </a:lnTo>
                      <a:lnTo>
                        <a:pt x="29" y="33"/>
                      </a:lnTo>
                      <a:lnTo>
                        <a:pt x="30" y="32"/>
                      </a:lnTo>
                      <a:lnTo>
                        <a:pt x="31" y="30"/>
                      </a:lnTo>
                      <a:lnTo>
                        <a:pt x="31" y="28"/>
                      </a:lnTo>
                      <a:lnTo>
                        <a:pt x="32" y="27"/>
                      </a:lnTo>
                      <a:lnTo>
                        <a:pt x="32" y="25"/>
                      </a:lnTo>
                      <a:lnTo>
                        <a:pt x="32" y="23"/>
                      </a:lnTo>
                      <a:lnTo>
                        <a:pt x="32" y="21"/>
                      </a:lnTo>
                      <a:lnTo>
                        <a:pt x="31" y="19"/>
                      </a:lnTo>
                      <a:lnTo>
                        <a:pt x="31" y="18"/>
                      </a:lnTo>
                      <a:lnTo>
                        <a:pt x="30" y="17"/>
                      </a:lnTo>
                      <a:lnTo>
                        <a:pt x="29" y="15"/>
                      </a:lnTo>
                      <a:lnTo>
                        <a:pt x="27" y="14"/>
                      </a:lnTo>
                      <a:lnTo>
                        <a:pt x="26" y="12"/>
                      </a:lnTo>
                      <a:lnTo>
                        <a:pt x="24" y="11"/>
                      </a:lnTo>
                      <a:lnTo>
                        <a:pt x="22" y="11"/>
                      </a:lnTo>
                      <a:lnTo>
                        <a:pt x="21" y="11"/>
                      </a:lnTo>
                      <a:lnTo>
                        <a:pt x="20" y="11"/>
                      </a:lnTo>
                      <a:lnTo>
                        <a:pt x="18" y="11"/>
                      </a:lnTo>
                      <a:lnTo>
                        <a:pt x="17" y="12"/>
                      </a:lnTo>
                      <a:lnTo>
                        <a:pt x="16" y="13"/>
                      </a:lnTo>
                      <a:lnTo>
                        <a:pt x="15" y="14"/>
                      </a:lnTo>
                      <a:lnTo>
                        <a:pt x="14" y="15"/>
                      </a:lnTo>
                      <a:lnTo>
                        <a:pt x="14" y="17"/>
                      </a:lnTo>
                      <a:lnTo>
                        <a:pt x="13" y="18"/>
                      </a:lnTo>
                      <a:lnTo>
                        <a:pt x="12" y="19"/>
                      </a:lnTo>
                      <a:lnTo>
                        <a:pt x="12" y="20"/>
                      </a:lnTo>
                      <a:lnTo>
                        <a:pt x="12" y="21"/>
                      </a:lnTo>
                      <a:lnTo>
                        <a:pt x="26" y="19"/>
                      </a:lnTo>
                      <a:lnTo>
                        <a:pt x="25" y="34"/>
                      </a:lnTo>
                      <a:lnTo>
                        <a:pt x="7" y="34"/>
                      </a:lnTo>
                      <a:lnTo>
                        <a:pt x="10" y="10"/>
                      </a:lnTo>
                      <a:lnTo>
                        <a:pt x="30" y="6"/>
                      </a:lnTo>
                      <a:lnTo>
                        <a:pt x="37" y="39"/>
                      </a:lnTo>
                      <a:lnTo>
                        <a:pt x="16" y="48"/>
                      </a:lnTo>
                      <a:lnTo>
                        <a:pt x="18" y="5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0" name="Freeform 605"/>
                <p:cNvSpPr>
                  <a:spLocks/>
                </p:cNvSpPr>
                <p:nvPr/>
              </p:nvSpPr>
              <p:spPr bwMode="auto">
                <a:xfrm>
                  <a:off x="2109" y="2083"/>
                  <a:ext cx="27" cy="23"/>
                </a:xfrm>
                <a:custGeom>
                  <a:avLst/>
                  <a:gdLst>
                    <a:gd name="T0" fmla="*/ 1 w 27"/>
                    <a:gd name="T1" fmla="*/ 23 h 23"/>
                    <a:gd name="T2" fmla="*/ 27 w 27"/>
                    <a:gd name="T3" fmla="*/ 10 h 23"/>
                    <a:gd name="T4" fmla="*/ 22 w 27"/>
                    <a:gd name="T5" fmla="*/ 0 h 23"/>
                    <a:gd name="T6" fmla="*/ 0 w 27"/>
                    <a:gd name="T7" fmla="*/ 20 h 23"/>
                    <a:gd name="T8" fmla="*/ 1 w 27"/>
                    <a:gd name="T9" fmla="*/ 23 h 23"/>
                    <a:gd name="T10" fmla="*/ 1 w 27"/>
                    <a:gd name="T11" fmla="*/ 23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1" y="23"/>
                      </a:moveTo>
                      <a:lnTo>
                        <a:pt x="27" y="10"/>
                      </a:lnTo>
                      <a:lnTo>
                        <a:pt x="22" y="0"/>
                      </a:lnTo>
                      <a:lnTo>
                        <a:pt x="0" y="20"/>
                      </a:lnTo>
                      <a:lnTo>
                        <a:pt x="1" y="23"/>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1" name="Freeform 606"/>
                <p:cNvSpPr>
                  <a:spLocks/>
                </p:cNvSpPr>
                <p:nvPr/>
              </p:nvSpPr>
              <p:spPr bwMode="auto">
                <a:xfrm>
                  <a:off x="1660" y="2137"/>
                  <a:ext cx="31" cy="34"/>
                </a:xfrm>
                <a:custGeom>
                  <a:avLst/>
                  <a:gdLst>
                    <a:gd name="T0" fmla="*/ 0 w 31"/>
                    <a:gd name="T1" fmla="*/ 13 h 34"/>
                    <a:gd name="T2" fmla="*/ 31 w 31"/>
                    <a:gd name="T3" fmla="*/ 34 h 34"/>
                    <a:gd name="T4" fmla="*/ 30 w 31"/>
                    <a:gd name="T5" fmla="*/ 25 h 34"/>
                    <a:gd name="T6" fmla="*/ 5 w 31"/>
                    <a:gd name="T7" fmla="*/ 0 h 34"/>
                    <a:gd name="T8" fmla="*/ 0 w 31"/>
                    <a:gd name="T9" fmla="*/ 13 h 34"/>
                    <a:gd name="T10" fmla="*/ 0 w 31"/>
                    <a:gd name="T11" fmla="*/ 13 h 34"/>
                    <a:gd name="T12" fmla="*/ 0 60000 65536"/>
                    <a:gd name="T13" fmla="*/ 0 60000 65536"/>
                    <a:gd name="T14" fmla="*/ 0 60000 65536"/>
                    <a:gd name="T15" fmla="*/ 0 60000 65536"/>
                    <a:gd name="T16" fmla="*/ 0 60000 65536"/>
                    <a:gd name="T17" fmla="*/ 0 60000 65536"/>
                    <a:gd name="T18" fmla="*/ 0 w 31"/>
                    <a:gd name="T19" fmla="*/ 0 h 34"/>
                    <a:gd name="T20" fmla="*/ 31 w 31"/>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1" h="34">
                      <a:moveTo>
                        <a:pt x="0" y="13"/>
                      </a:moveTo>
                      <a:lnTo>
                        <a:pt x="31" y="34"/>
                      </a:lnTo>
                      <a:lnTo>
                        <a:pt x="30" y="25"/>
                      </a:lnTo>
                      <a:lnTo>
                        <a:pt x="5" y="0"/>
                      </a:lnTo>
                      <a:lnTo>
                        <a:pt x="0" y="13"/>
                      </a:lnTo>
                      <a:close/>
                    </a:path>
                  </a:pathLst>
                </a:custGeom>
                <a:solidFill>
                  <a:srgbClr val="FAF7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2" name="Freeform 607"/>
                <p:cNvSpPr>
                  <a:spLocks/>
                </p:cNvSpPr>
                <p:nvPr/>
              </p:nvSpPr>
              <p:spPr bwMode="auto">
                <a:xfrm>
                  <a:off x="1763" y="2070"/>
                  <a:ext cx="15" cy="26"/>
                </a:xfrm>
                <a:custGeom>
                  <a:avLst/>
                  <a:gdLst>
                    <a:gd name="T0" fmla="*/ 15 w 15"/>
                    <a:gd name="T1" fmla="*/ 24 h 26"/>
                    <a:gd name="T2" fmla="*/ 6 w 15"/>
                    <a:gd name="T3" fmla="*/ 0 h 26"/>
                    <a:gd name="T4" fmla="*/ 0 w 15"/>
                    <a:gd name="T5" fmla="*/ 6 h 26"/>
                    <a:gd name="T6" fmla="*/ 11 w 15"/>
                    <a:gd name="T7" fmla="*/ 26 h 26"/>
                    <a:gd name="T8" fmla="*/ 15 w 15"/>
                    <a:gd name="T9" fmla="*/ 24 h 26"/>
                    <a:gd name="T10" fmla="*/ 15 w 15"/>
                    <a:gd name="T11" fmla="*/ 24 h 26"/>
                    <a:gd name="T12" fmla="*/ 0 60000 65536"/>
                    <a:gd name="T13" fmla="*/ 0 60000 65536"/>
                    <a:gd name="T14" fmla="*/ 0 60000 65536"/>
                    <a:gd name="T15" fmla="*/ 0 60000 65536"/>
                    <a:gd name="T16" fmla="*/ 0 60000 65536"/>
                    <a:gd name="T17" fmla="*/ 0 60000 65536"/>
                    <a:gd name="T18" fmla="*/ 0 w 15"/>
                    <a:gd name="T19" fmla="*/ 0 h 26"/>
                    <a:gd name="T20" fmla="*/ 15 w 1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5" h="26">
                      <a:moveTo>
                        <a:pt x="15" y="24"/>
                      </a:moveTo>
                      <a:lnTo>
                        <a:pt x="6" y="0"/>
                      </a:lnTo>
                      <a:lnTo>
                        <a:pt x="0" y="6"/>
                      </a:lnTo>
                      <a:lnTo>
                        <a:pt x="11" y="26"/>
                      </a:lnTo>
                      <a:lnTo>
                        <a:pt x="15" y="2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3" name="Freeform 608"/>
                <p:cNvSpPr>
                  <a:spLocks/>
                </p:cNvSpPr>
                <p:nvPr/>
              </p:nvSpPr>
              <p:spPr bwMode="auto">
                <a:xfrm>
                  <a:off x="2096" y="2446"/>
                  <a:ext cx="33" cy="39"/>
                </a:xfrm>
                <a:custGeom>
                  <a:avLst/>
                  <a:gdLst>
                    <a:gd name="T0" fmla="*/ 33 w 33"/>
                    <a:gd name="T1" fmla="*/ 35 h 39"/>
                    <a:gd name="T2" fmla="*/ 8 w 33"/>
                    <a:gd name="T3" fmla="*/ 0 h 39"/>
                    <a:gd name="T4" fmla="*/ 0 w 33"/>
                    <a:gd name="T5" fmla="*/ 11 h 39"/>
                    <a:gd name="T6" fmla="*/ 31 w 33"/>
                    <a:gd name="T7" fmla="*/ 39 h 39"/>
                    <a:gd name="T8" fmla="*/ 33 w 33"/>
                    <a:gd name="T9" fmla="*/ 35 h 39"/>
                    <a:gd name="T10" fmla="*/ 33 w 33"/>
                    <a:gd name="T11" fmla="*/ 35 h 39"/>
                    <a:gd name="T12" fmla="*/ 0 60000 65536"/>
                    <a:gd name="T13" fmla="*/ 0 60000 65536"/>
                    <a:gd name="T14" fmla="*/ 0 60000 65536"/>
                    <a:gd name="T15" fmla="*/ 0 60000 65536"/>
                    <a:gd name="T16" fmla="*/ 0 60000 65536"/>
                    <a:gd name="T17" fmla="*/ 0 60000 65536"/>
                    <a:gd name="T18" fmla="*/ 0 w 33"/>
                    <a:gd name="T19" fmla="*/ 0 h 39"/>
                    <a:gd name="T20" fmla="*/ 33 w 3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3" h="39">
                      <a:moveTo>
                        <a:pt x="33" y="35"/>
                      </a:moveTo>
                      <a:lnTo>
                        <a:pt x="8" y="0"/>
                      </a:lnTo>
                      <a:lnTo>
                        <a:pt x="0" y="11"/>
                      </a:lnTo>
                      <a:lnTo>
                        <a:pt x="31" y="39"/>
                      </a:lnTo>
                      <a:lnTo>
                        <a:pt x="33" y="35"/>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4" name="Freeform 609"/>
                <p:cNvSpPr>
                  <a:spLocks/>
                </p:cNvSpPr>
                <p:nvPr/>
              </p:nvSpPr>
              <p:spPr bwMode="auto">
                <a:xfrm>
                  <a:off x="1664" y="2385"/>
                  <a:ext cx="31" cy="12"/>
                </a:xfrm>
                <a:custGeom>
                  <a:avLst/>
                  <a:gdLst>
                    <a:gd name="T0" fmla="*/ 31 w 31"/>
                    <a:gd name="T1" fmla="*/ 1 h 12"/>
                    <a:gd name="T2" fmla="*/ 1 w 31"/>
                    <a:gd name="T3" fmla="*/ 0 h 12"/>
                    <a:gd name="T4" fmla="*/ 0 w 31"/>
                    <a:gd name="T5" fmla="*/ 12 h 12"/>
                    <a:gd name="T6" fmla="*/ 28 w 31"/>
                    <a:gd name="T7" fmla="*/ 5 h 12"/>
                    <a:gd name="T8" fmla="*/ 31 w 31"/>
                    <a:gd name="T9" fmla="*/ 1 h 12"/>
                    <a:gd name="T10" fmla="*/ 31 w 31"/>
                    <a:gd name="T11" fmla="*/ 1 h 12"/>
                    <a:gd name="T12" fmla="*/ 0 60000 65536"/>
                    <a:gd name="T13" fmla="*/ 0 60000 65536"/>
                    <a:gd name="T14" fmla="*/ 0 60000 65536"/>
                    <a:gd name="T15" fmla="*/ 0 60000 65536"/>
                    <a:gd name="T16" fmla="*/ 0 60000 65536"/>
                    <a:gd name="T17" fmla="*/ 0 60000 65536"/>
                    <a:gd name="T18" fmla="*/ 0 w 31"/>
                    <a:gd name="T19" fmla="*/ 0 h 12"/>
                    <a:gd name="T20" fmla="*/ 31 w 3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1" h="12">
                      <a:moveTo>
                        <a:pt x="31" y="1"/>
                      </a:moveTo>
                      <a:lnTo>
                        <a:pt x="1" y="0"/>
                      </a:lnTo>
                      <a:lnTo>
                        <a:pt x="0" y="12"/>
                      </a:lnTo>
                      <a:lnTo>
                        <a:pt x="28" y="5"/>
                      </a:lnTo>
                      <a:lnTo>
                        <a:pt x="31" y="1"/>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5" name="Freeform 610"/>
                <p:cNvSpPr>
                  <a:spLocks/>
                </p:cNvSpPr>
                <p:nvPr/>
              </p:nvSpPr>
              <p:spPr bwMode="auto">
                <a:xfrm>
                  <a:off x="1723" y="2478"/>
                  <a:ext cx="29" cy="35"/>
                </a:xfrm>
                <a:custGeom>
                  <a:avLst/>
                  <a:gdLst>
                    <a:gd name="T0" fmla="*/ 4 w 29"/>
                    <a:gd name="T1" fmla="*/ 35 h 35"/>
                    <a:gd name="T2" fmla="*/ 29 w 29"/>
                    <a:gd name="T3" fmla="*/ 4 h 35"/>
                    <a:gd name="T4" fmla="*/ 23 w 29"/>
                    <a:gd name="T5" fmla="*/ 0 h 35"/>
                    <a:gd name="T6" fmla="*/ 0 w 29"/>
                    <a:gd name="T7" fmla="*/ 21 h 35"/>
                    <a:gd name="T8" fmla="*/ 4 w 29"/>
                    <a:gd name="T9" fmla="*/ 35 h 35"/>
                    <a:gd name="T10" fmla="*/ 4 w 29"/>
                    <a:gd name="T11" fmla="*/ 35 h 35"/>
                    <a:gd name="T12" fmla="*/ 0 60000 65536"/>
                    <a:gd name="T13" fmla="*/ 0 60000 65536"/>
                    <a:gd name="T14" fmla="*/ 0 60000 65536"/>
                    <a:gd name="T15" fmla="*/ 0 60000 65536"/>
                    <a:gd name="T16" fmla="*/ 0 60000 65536"/>
                    <a:gd name="T17" fmla="*/ 0 60000 65536"/>
                    <a:gd name="T18" fmla="*/ 0 w 29"/>
                    <a:gd name="T19" fmla="*/ 0 h 35"/>
                    <a:gd name="T20" fmla="*/ 29 w 2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9" h="35">
                      <a:moveTo>
                        <a:pt x="4" y="35"/>
                      </a:moveTo>
                      <a:lnTo>
                        <a:pt x="29" y="4"/>
                      </a:lnTo>
                      <a:lnTo>
                        <a:pt x="23" y="0"/>
                      </a:lnTo>
                      <a:lnTo>
                        <a:pt x="0" y="21"/>
                      </a:lnTo>
                      <a:lnTo>
                        <a:pt x="4" y="3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6" name="Freeform 611"/>
                <p:cNvSpPr>
                  <a:spLocks/>
                </p:cNvSpPr>
                <p:nvPr/>
              </p:nvSpPr>
              <p:spPr bwMode="auto">
                <a:xfrm>
                  <a:off x="1813" y="2394"/>
                  <a:ext cx="79" cy="99"/>
                </a:xfrm>
                <a:custGeom>
                  <a:avLst/>
                  <a:gdLst>
                    <a:gd name="T0" fmla="*/ 26 w 79"/>
                    <a:gd name="T1" fmla="*/ 24 h 99"/>
                    <a:gd name="T2" fmla="*/ 0 w 79"/>
                    <a:gd name="T3" fmla="*/ 0 h 99"/>
                    <a:gd name="T4" fmla="*/ 2 w 79"/>
                    <a:gd name="T5" fmla="*/ 1 h 99"/>
                    <a:gd name="T6" fmla="*/ 4 w 79"/>
                    <a:gd name="T7" fmla="*/ 2 h 99"/>
                    <a:gd name="T8" fmla="*/ 6 w 79"/>
                    <a:gd name="T9" fmla="*/ 3 h 99"/>
                    <a:gd name="T10" fmla="*/ 8 w 79"/>
                    <a:gd name="T11" fmla="*/ 4 h 99"/>
                    <a:gd name="T12" fmla="*/ 11 w 79"/>
                    <a:gd name="T13" fmla="*/ 5 h 99"/>
                    <a:gd name="T14" fmla="*/ 14 w 79"/>
                    <a:gd name="T15" fmla="*/ 7 h 99"/>
                    <a:gd name="T16" fmla="*/ 17 w 79"/>
                    <a:gd name="T17" fmla="*/ 9 h 99"/>
                    <a:gd name="T18" fmla="*/ 20 w 79"/>
                    <a:gd name="T19" fmla="*/ 11 h 99"/>
                    <a:gd name="T20" fmla="*/ 23 w 79"/>
                    <a:gd name="T21" fmla="*/ 13 h 99"/>
                    <a:gd name="T22" fmla="*/ 27 w 79"/>
                    <a:gd name="T23" fmla="*/ 15 h 99"/>
                    <a:gd name="T24" fmla="*/ 30 w 79"/>
                    <a:gd name="T25" fmla="*/ 17 h 99"/>
                    <a:gd name="T26" fmla="*/ 33 w 79"/>
                    <a:gd name="T27" fmla="*/ 20 h 99"/>
                    <a:gd name="T28" fmla="*/ 37 w 79"/>
                    <a:gd name="T29" fmla="*/ 22 h 99"/>
                    <a:gd name="T30" fmla="*/ 41 w 79"/>
                    <a:gd name="T31" fmla="*/ 24 h 99"/>
                    <a:gd name="T32" fmla="*/ 44 w 79"/>
                    <a:gd name="T33" fmla="*/ 27 h 99"/>
                    <a:gd name="T34" fmla="*/ 46 w 79"/>
                    <a:gd name="T35" fmla="*/ 29 h 99"/>
                    <a:gd name="T36" fmla="*/ 46 w 79"/>
                    <a:gd name="T37" fmla="*/ 31 h 99"/>
                    <a:gd name="T38" fmla="*/ 46 w 79"/>
                    <a:gd name="T39" fmla="*/ 33 h 99"/>
                    <a:gd name="T40" fmla="*/ 47 w 79"/>
                    <a:gd name="T41" fmla="*/ 35 h 99"/>
                    <a:gd name="T42" fmla="*/ 49 w 79"/>
                    <a:gd name="T43" fmla="*/ 38 h 99"/>
                    <a:gd name="T44" fmla="*/ 51 w 79"/>
                    <a:gd name="T45" fmla="*/ 42 h 99"/>
                    <a:gd name="T46" fmla="*/ 53 w 79"/>
                    <a:gd name="T47" fmla="*/ 45 h 99"/>
                    <a:gd name="T48" fmla="*/ 57 w 79"/>
                    <a:gd name="T49" fmla="*/ 47 h 99"/>
                    <a:gd name="T50" fmla="*/ 60 w 79"/>
                    <a:gd name="T51" fmla="*/ 48 h 99"/>
                    <a:gd name="T52" fmla="*/ 61 w 79"/>
                    <a:gd name="T53" fmla="*/ 49 h 99"/>
                    <a:gd name="T54" fmla="*/ 63 w 79"/>
                    <a:gd name="T55" fmla="*/ 49 h 99"/>
                    <a:gd name="T56" fmla="*/ 65 w 79"/>
                    <a:gd name="T57" fmla="*/ 50 h 99"/>
                    <a:gd name="T58" fmla="*/ 68 w 79"/>
                    <a:gd name="T59" fmla="*/ 50 h 99"/>
                    <a:gd name="T60" fmla="*/ 71 w 79"/>
                    <a:gd name="T61" fmla="*/ 49 h 99"/>
                    <a:gd name="T62" fmla="*/ 73 w 79"/>
                    <a:gd name="T63" fmla="*/ 50 h 99"/>
                    <a:gd name="T64" fmla="*/ 75 w 79"/>
                    <a:gd name="T65" fmla="*/ 52 h 99"/>
                    <a:gd name="T66" fmla="*/ 78 w 79"/>
                    <a:gd name="T67" fmla="*/ 55 h 99"/>
                    <a:gd name="T68" fmla="*/ 65 w 79"/>
                    <a:gd name="T69" fmla="*/ 99 h 99"/>
                    <a:gd name="T70" fmla="*/ 53 w 79"/>
                    <a:gd name="T71" fmla="*/ 59 h 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
                    <a:gd name="T109" fmla="*/ 0 h 99"/>
                    <a:gd name="T110" fmla="*/ 79 w 79"/>
                    <a:gd name="T111" fmla="*/ 99 h 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 h="99">
                      <a:moveTo>
                        <a:pt x="53" y="59"/>
                      </a:moveTo>
                      <a:lnTo>
                        <a:pt x="26" y="24"/>
                      </a:lnTo>
                      <a:lnTo>
                        <a:pt x="0" y="0"/>
                      </a:lnTo>
                      <a:lnTo>
                        <a:pt x="1" y="1"/>
                      </a:lnTo>
                      <a:lnTo>
                        <a:pt x="2" y="1"/>
                      </a:lnTo>
                      <a:lnTo>
                        <a:pt x="3" y="1"/>
                      </a:lnTo>
                      <a:lnTo>
                        <a:pt x="4" y="2"/>
                      </a:lnTo>
                      <a:lnTo>
                        <a:pt x="5" y="2"/>
                      </a:lnTo>
                      <a:lnTo>
                        <a:pt x="6" y="3"/>
                      </a:lnTo>
                      <a:lnTo>
                        <a:pt x="8" y="4"/>
                      </a:lnTo>
                      <a:lnTo>
                        <a:pt x="10" y="5"/>
                      </a:lnTo>
                      <a:lnTo>
                        <a:pt x="11" y="5"/>
                      </a:lnTo>
                      <a:lnTo>
                        <a:pt x="13" y="7"/>
                      </a:lnTo>
                      <a:lnTo>
                        <a:pt x="14" y="7"/>
                      </a:lnTo>
                      <a:lnTo>
                        <a:pt x="16" y="8"/>
                      </a:lnTo>
                      <a:lnTo>
                        <a:pt x="17" y="9"/>
                      </a:lnTo>
                      <a:lnTo>
                        <a:pt x="19" y="10"/>
                      </a:lnTo>
                      <a:lnTo>
                        <a:pt x="20" y="11"/>
                      </a:lnTo>
                      <a:lnTo>
                        <a:pt x="22" y="12"/>
                      </a:lnTo>
                      <a:lnTo>
                        <a:pt x="23" y="13"/>
                      </a:lnTo>
                      <a:lnTo>
                        <a:pt x="25" y="14"/>
                      </a:lnTo>
                      <a:lnTo>
                        <a:pt x="27" y="15"/>
                      </a:lnTo>
                      <a:lnTo>
                        <a:pt x="28" y="16"/>
                      </a:lnTo>
                      <a:lnTo>
                        <a:pt x="30" y="17"/>
                      </a:lnTo>
                      <a:lnTo>
                        <a:pt x="32" y="18"/>
                      </a:lnTo>
                      <a:lnTo>
                        <a:pt x="33" y="20"/>
                      </a:lnTo>
                      <a:lnTo>
                        <a:pt x="35" y="21"/>
                      </a:lnTo>
                      <a:lnTo>
                        <a:pt x="37" y="22"/>
                      </a:lnTo>
                      <a:lnTo>
                        <a:pt x="39" y="23"/>
                      </a:lnTo>
                      <a:lnTo>
                        <a:pt x="41" y="24"/>
                      </a:lnTo>
                      <a:lnTo>
                        <a:pt x="42" y="25"/>
                      </a:lnTo>
                      <a:lnTo>
                        <a:pt x="44" y="27"/>
                      </a:lnTo>
                      <a:lnTo>
                        <a:pt x="46" y="28"/>
                      </a:lnTo>
                      <a:lnTo>
                        <a:pt x="46" y="29"/>
                      </a:lnTo>
                      <a:lnTo>
                        <a:pt x="46" y="30"/>
                      </a:lnTo>
                      <a:lnTo>
                        <a:pt x="46" y="31"/>
                      </a:lnTo>
                      <a:lnTo>
                        <a:pt x="46" y="32"/>
                      </a:lnTo>
                      <a:lnTo>
                        <a:pt x="46" y="33"/>
                      </a:lnTo>
                      <a:lnTo>
                        <a:pt x="47" y="34"/>
                      </a:lnTo>
                      <a:lnTo>
                        <a:pt x="47" y="35"/>
                      </a:lnTo>
                      <a:lnTo>
                        <a:pt x="48" y="36"/>
                      </a:lnTo>
                      <a:lnTo>
                        <a:pt x="49" y="38"/>
                      </a:lnTo>
                      <a:lnTo>
                        <a:pt x="50" y="40"/>
                      </a:lnTo>
                      <a:lnTo>
                        <a:pt x="51" y="42"/>
                      </a:lnTo>
                      <a:lnTo>
                        <a:pt x="52" y="43"/>
                      </a:lnTo>
                      <a:lnTo>
                        <a:pt x="53" y="45"/>
                      </a:lnTo>
                      <a:lnTo>
                        <a:pt x="55" y="46"/>
                      </a:lnTo>
                      <a:lnTo>
                        <a:pt x="57" y="47"/>
                      </a:lnTo>
                      <a:lnTo>
                        <a:pt x="58" y="48"/>
                      </a:lnTo>
                      <a:lnTo>
                        <a:pt x="60" y="48"/>
                      </a:lnTo>
                      <a:lnTo>
                        <a:pt x="60" y="49"/>
                      </a:lnTo>
                      <a:lnTo>
                        <a:pt x="61" y="49"/>
                      </a:lnTo>
                      <a:lnTo>
                        <a:pt x="62" y="49"/>
                      </a:lnTo>
                      <a:lnTo>
                        <a:pt x="63" y="49"/>
                      </a:lnTo>
                      <a:lnTo>
                        <a:pt x="64" y="50"/>
                      </a:lnTo>
                      <a:lnTo>
                        <a:pt x="65" y="50"/>
                      </a:lnTo>
                      <a:lnTo>
                        <a:pt x="67" y="50"/>
                      </a:lnTo>
                      <a:lnTo>
                        <a:pt x="68" y="50"/>
                      </a:lnTo>
                      <a:lnTo>
                        <a:pt x="69" y="49"/>
                      </a:lnTo>
                      <a:lnTo>
                        <a:pt x="71" y="49"/>
                      </a:lnTo>
                      <a:lnTo>
                        <a:pt x="72" y="49"/>
                      </a:lnTo>
                      <a:lnTo>
                        <a:pt x="73" y="50"/>
                      </a:lnTo>
                      <a:lnTo>
                        <a:pt x="75" y="51"/>
                      </a:lnTo>
                      <a:lnTo>
                        <a:pt x="75" y="52"/>
                      </a:lnTo>
                      <a:lnTo>
                        <a:pt x="76" y="54"/>
                      </a:lnTo>
                      <a:lnTo>
                        <a:pt x="78" y="55"/>
                      </a:lnTo>
                      <a:lnTo>
                        <a:pt x="79" y="57"/>
                      </a:lnTo>
                      <a:lnTo>
                        <a:pt x="65" y="99"/>
                      </a:lnTo>
                      <a:lnTo>
                        <a:pt x="53" y="5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7" name="Freeform 612"/>
                <p:cNvSpPr>
                  <a:spLocks/>
                </p:cNvSpPr>
                <p:nvPr/>
              </p:nvSpPr>
              <p:spPr bwMode="auto">
                <a:xfrm>
                  <a:off x="1838" y="2183"/>
                  <a:ext cx="13" cy="11"/>
                </a:xfrm>
                <a:custGeom>
                  <a:avLst/>
                  <a:gdLst>
                    <a:gd name="T0" fmla="*/ 13 w 13"/>
                    <a:gd name="T1" fmla="*/ 1 h 11"/>
                    <a:gd name="T2" fmla="*/ 13 w 13"/>
                    <a:gd name="T3" fmla="*/ 1 h 11"/>
                    <a:gd name="T4" fmla="*/ 12 w 13"/>
                    <a:gd name="T5" fmla="*/ 2 h 11"/>
                    <a:gd name="T6" fmla="*/ 12 w 13"/>
                    <a:gd name="T7" fmla="*/ 3 h 11"/>
                    <a:gd name="T8" fmla="*/ 12 w 13"/>
                    <a:gd name="T9" fmla="*/ 4 h 11"/>
                    <a:gd name="T10" fmla="*/ 11 w 13"/>
                    <a:gd name="T11" fmla="*/ 7 h 11"/>
                    <a:gd name="T12" fmla="*/ 10 w 13"/>
                    <a:gd name="T13" fmla="*/ 8 h 11"/>
                    <a:gd name="T14" fmla="*/ 10 w 13"/>
                    <a:gd name="T15" fmla="*/ 10 h 11"/>
                    <a:gd name="T16" fmla="*/ 10 w 13"/>
                    <a:gd name="T17" fmla="*/ 11 h 11"/>
                    <a:gd name="T18" fmla="*/ 9 w 13"/>
                    <a:gd name="T19" fmla="*/ 11 h 11"/>
                    <a:gd name="T20" fmla="*/ 8 w 13"/>
                    <a:gd name="T21" fmla="*/ 11 h 11"/>
                    <a:gd name="T22" fmla="*/ 7 w 13"/>
                    <a:gd name="T23" fmla="*/ 11 h 11"/>
                    <a:gd name="T24" fmla="*/ 6 w 13"/>
                    <a:gd name="T25" fmla="*/ 11 h 11"/>
                    <a:gd name="T26" fmla="*/ 6 w 13"/>
                    <a:gd name="T27" fmla="*/ 10 h 11"/>
                    <a:gd name="T28" fmla="*/ 5 w 13"/>
                    <a:gd name="T29" fmla="*/ 10 h 11"/>
                    <a:gd name="T30" fmla="*/ 3 w 13"/>
                    <a:gd name="T31" fmla="*/ 10 h 11"/>
                    <a:gd name="T32" fmla="*/ 3 w 13"/>
                    <a:gd name="T33" fmla="*/ 9 h 11"/>
                    <a:gd name="T34" fmla="*/ 2 w 13"/>
                    <a:gd name="T35" fmla="*/ 9 h 11"/>
                    <a:gd name="T36" fmla="*/ 1 w 13"/>
                    <a:gd name="T37" fmla="*/ 8 h 11"/>
                    <a:gd name="T38" fmla="*/ 0 w 13"/>
                    <a:gd name="T39" fmla="*/ 7 h 11"/>
                    <a:gd name="T40" fmla="*/ 1 w 13"/>
                    <a:gd name="T41" fmla="*/ 5 h 11"/>
                    <a:gd name="T42" fmla="*/ 1 w 13"/>
                    <a:gd name="T43" fmla="*/ 3 h 11"/>
                    <a:gd name="T44" fmla="*/ 3 w 13"/>
                    <a:gd name="T45" fmla="*/ 2 h 11"/>
                    <a:gd name="T46" fmla="*/ 3 w 13"/>
                    <a:gd name="T47" fmla="*/ 1 h 11"/>
                    <a:gd name="T48" fmla="*/ 5 w 13"/>
                    <a:gd name="T49" fmla="*/ 1 h 11"/>
                    <a:gd name="T50" fmla="*/ 6 w 13"/>
                    <a:gd name="T51" fmla="*/ 1 h 11"/>
                    <a:gd name="T52" fmla="*/ 7 w 13"/>
                    <a:gd name="T53" fmla="*/ 1 h 11"/>
                    <a:gd name="T54" fmla="*/ 8 w 13"/>
                    <a:gd name="T55" fmla="*/ 0 h 11"/>
                    <a:gd name="T56" fmla="*/ 9 w 13"/>
                    <a:gd name="T57" fmla="*/ 0 h 11"/>
                    <a:gd name="T58" fmla="*/ 10 w 13"/>
                    <a:gd name="T59" fmla="*/ 0 h 11"/>
                    <a:gd name="T60" fmla="*/ 11 w 13"/>
                    <a:gd name="T61" fmla="*/ 0 h 11"/>
                    <a:gd name="T62" fmla="*/ 12 w 13"/>
                    <a:gd name="T63" fmla="*/ 0 h 11"/>
                    <a:gd name="T64" fmla="*/ 13 w 13"/>
                    <a:gd name="T65" fmla="*/ 1 h 11"/>
                    <a:gd name="T66" fmla="*/ 13 w 13"/>
                    <a:gd name="T67" fmla="*/ 1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
                    <a:gd name="T103" fmla="*/ 0 h 11"/>
                    <a:gd name="T104" fmla="*/ 13 w 13"/>
                    <a:gd name="T105" fmla="*/ 11 h 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 h="11">
                      <a:moveTo>
                        <a:pt x="13" y="1"/>
                      </a:moveTo>
                      <a:lnTo>
                        <a:pt x="13" y="1"/>
                      </a:lnTo>
                      <a:lnTo>
                        <a:pt x="12" y="2"/>
                      </a:lnTo>
                      <a:lnTo>
                        <a:pt x="12" y="3"/>
                      </a:lnTo>
                      <a:lnTo>
                        <a:pt x="12" y="4"/>
                      </a:lnTo>
                      <a:lnTo>
                        <a:pt x="11" y="7"/>
                      </a:lnTo>
                      <a:lnTo>
                        <a:pt x="10" y="8"/>
                      </a:lnTo>
                      <a:lnTo>
                        <a:pt x="10" y="10"/>
                      </a:lnTo>
                      <a:lnTo>
                        <a:pt x="10" y="11"/>
                      </a:lnTo>
                      <a:lnTo>
                        <a:pt x="9" y="11"/>
                      </a:lnTo>
                      <a:lnTo>
                        <a:pt x="8" y="11"/>
                      </a:lnTo>
                      <a:lnTo>
                        <a:pt x="7" y="11"/>
                      </a:lnTo>
                      <a:lnTo>
                        <a:pt x="6" y="11"/>
                      </a:lnTo>
                      <a:lnTo>
                        <a:pt x="6" y="10"/>
                      </a:lnTo>
                      <a:lnTo>
                        <a:pt x="5" y="10"/>
                      </a:lnTo>
                      <a:lnTo>
                        <a:pt x="3" y="10"/>
                      </a:lnTo>
                      <a:lnTo>
                        <a:pt x="3" y="9"/>
                      </a:lnTo>
                      <a:lnTo>
                        <a:pt x="2" y="9"/>
                      </a:lnTo>
                      <a:lnTo>
                        <a:pt x="1" y="8"/>
                      </a:lnTo>
                      <a:lnTo>
                        <a:pt x="0" y="7"/>
                      </a:lnTo>
                      <a:lnTo>
                        <a:pt x="1" y="5"/>
                      </a:lnTo>
                      <a:lnTo>
                        <a:pt x="1" y="3"/>
                      </a:lnTo>
                      <a:lnTo>
                        <a:pt x="3" y="2"/>
                      </a:lnTo>
                      <a:lnTo>
                        <a:pt x="3" y="1"/>
                      </a:lnTo>
                      <a:lnTo>
                        <a:pt x="5" y="1"/>
                      </a:lnTo>
                      <a:lnTo>
                        <a:pt x="6" y="1"/>
                      </a:lnTo>
                      <a:lnTo>
                        <a:pt x="7" y="1"/>
                      </a:lnTo>
                      <a:lnTo>
                        <a:pt x="8" y="0"/>
                      </a:lnTo>
                      <a:lnTo>
                        <a:pt x="9" y="0"/>
                      </a:lnTo>
                      <a:lnTo>
                        <a:pt x="10" y="0"/>
                      </a:lnTo>
                      <a:lnTo>
                        <a:pt x="11" y="0"/>
                      </a:lnTo>
                      <a:lnTo>
                        <a:pt x="12" y="0"/>
                      </a:lnTo>
                      <a:lnTo>
                        <a:pt x="13" y="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88" name="Freeform 613"/>
                <p:cNvSpPr>
                  <a:spLocks/>
                </p:cNvSpPr>
                <p:nvPr/>
              </p:nvSpPr>
              <p:spPr bwMode="auto">
                <a:xfrm>
                  <a:off x="1952" y="2484"/>
                  <a:ext cx="11" cy="32"/>
                </a:xfrm>
                <a:custGeom>
                  <a:avLst/>
                  <a:gdLst>
                    <a:gd name="T0" fmla="*/ 3 w 11"/>
                    <a:gd name="T1" fmla="*/ 0 h 32"/>
                    <a:gd name="T2" fmla="*/ 0 w 11"/>
                    <a:gd name="T3" fmla="*/ 32 h 32"/>
                    <a:gd name="T4" fmla="*/ 11 w 11"/>
                    <a:gd name="T5" fmla="*/ 32 h 32"/>
                    <a:gd name="T6" fmla="*/ 7 w 11"/>
                    <a:gd name="T7" fmla="*/ 1 h 32"/>
                    <a:gd name="T8" fmla="*/ 3 w 11"/>
                    <a:gd name="T9" fmla="*/ 0 h 32"/>
                    <a:gd name="T10" fmla="*/ 3 w 11"/>
                    <a:gd name="T11" fmla="*/ 0 h 32"/>
                    <a:gd name="T12" fmla="*/ 0 60000 65536"/>
                    <a:gd name="T13" fmla="*/ 0 60000 65536"/>
                    <a:gd name="T14" fmla="*/ 0 60000 65536"/>
                    <a:gd name="T15" fmla="*/ 0 60000 65536"/>
                    <a:gd name="T16" fmla="*/ 0 60000 65536"/>
                    <a:gd name="T17" fmla="*/ 0 60000 65536"/>
                    <a:gd name="T18" fmla="*/ 0 w 11"/>
                    <a:gd name="T19" fmla="*/ 0 h 32"/>
                    <a:gd name="T20" fmla="*/ 11 w 1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1" h="32">
                      <a:moveTo>
                        <a:pt x="3" y="0"/>
                      </a:moveTo>
                      <a:lnTo>
                        <a:pt x="0" y="32"/>
                      </a:lnTo>
                      <a:lnTo>
                        <a:pt x="11" y="32"/>
                      </a:lnTo>
                      <a:lnTo>
                        <a:pt x="7" y="1"/>
                      </a:lnTo>
                      <a:lnTo>
                        <a:pt x="3" y="0"/>
                      </a:lnTo>
                      <a:close/>
                    </a:path>
                  </a:pathLst>
                </a:custGeom>
                <a:solidFill>
                  <a:srgbClr val="A1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78" name="Group 684"/>
              <p:cNvGrpSpPr>
                <a:grpSpLocks/>
              </p:cNvGrpSpPr>
              <p:nvPr/>
            </p:nvGrpSpPr>
            <p:grpSpPr bwMode="auto">
              <a:xfrm>
                <a:off x="3151" y="1446"/>
                <a:ext cx="453" cy="358"/>
                <a:chOff x="3023" y="2060"/>
                <a:chExt cx="509" cy="472"/>
              </a:xfrm>
            </p:grpSpPr>
            <p:sp>
              <p:nvSpPr>
                <p:cNvPr id="40367" name="Freeform 615"/>
                <p:cNvSpPr>
                  <a:spLocks/>
                </p:cNvSpPr>
                <p:nvPr/>
              </p:nvSpPr>
              <p:spPr bwMode="auto">
                <a:xfrm>
                  <a:off x="3052" y="2065"/>
                  <a:ext cx="432" cy="441"/>
                </a:xfrm>
                <a:custGeom>
                  <a:avLst/>
                  <a:gdLst>
                    <a:gd name="T0" fmla="*/ 75 w 432"/>
                    <a:gd name="T1" fmla="*/ 122 h 441"/>
                    <a:gd name="T2" fmla="*/ 81 w 432"/>
                    <a:gd name="T3" fmla="*/ 108 h 441"/>
                    <a:gd name="T4" fmla="*/ 90 w 432"/>
                    <a:gd name="T5" fmla="*/ 90 h 441"/>
                    <a:gd name="T6" fmla="*/ 100 w 432"/>
                    <a:gd name="T7" fmla="*/ 70 h 441"/>
                    <a:gd name="T8" fmla="*/ 110 w 432"/>
                    <a:gd name="T9" fmla="*/ 48 h 441"/>
                    <a:gd name="T10" fmla="*/ 121 w 432"/>
                    <a:gd name="T11" fmla="*/ 29 h 441"/>
                    <a:gd name="T12" fmla="*/ 131 w 432"/>
                    <a:gd name="T13" fmla="*/ 13 h 441"/>
                    <a:gd name="T14" fmla="*/ 141 w 432"/>
                    <a:gd name="T15" fmla="*/ 2 h 441"/>
                    <a:gd name="T16" fmla="*/ 152 w 432"/>
                    <a:gd name="T17" fmla="*/ 4 h 441"/>
                    <a:gd name="T18" fmla="*/ 159 w 432"/>
                    <a:gd name="T19" fmla="*/ 16 h 441"/>
                    <a:gd name="T20" fmla="*/ 162 w 432"/>
                    <a:gd name="T21" fmla="*/ 30 h 441"/>
                    <a:gd name="T22" fmla="*/ 200 w 432"/>
                    <a:gd name="T23" fmla="*/ 115 h 441"/>
                    <a:gd name="T24" fmla="*/ 209 w 432"/>
                    <a:gd name="T25" fmla="*/ 113 h 441"/>
                    <a:gd name="T26" fmla="*/ 227 w 432"/>
                    <a:gd name="T27" fmla="*/ 111 h 441"/>
                    <a:gd name="T28" fmla="*/ 252 w 432"/>
                    <a:gd name="T29" fmla="*/ 109 h 441"/>
                    <a:gd name="T30" fmla="*/ 281 w 432"/>
                    <a:gd name="T31" fmla="*/ 110 h 441"/>
                    <a:gd name="T32" fmla="*/ 312 w 432"/>
                    <a:gd name="T33" fmla="*/ 114 h 441"/>
                    <a:gd name="T34" fmla="*/ 345 w 432"/>
                    <a:gd name="T35" fmla="*/ 122 h 441"/>
                    <a:gd name="T36" fmla="*/ 377 w 432"/>
                    <a:gd name="T37" fmla="*/ 135 h 441"/>
                    <a:gd name="T38" fmla="*/ 432 w 432"/>
                    <a:gd name="T39" fmla="*/ 262 h 441"/>
                    <a:gd name="T40" fmla="*/ 431 w 432"/>
                    <a:gd name="T41" fmla="*/ 302 h 441"/>
                    <a:gd name="T42" fmla="*/ 424 w 432"/>
                    <a:gd name="T43" fmla="*/ 336 h 441"/>
                    <a:gd name="T44" fmla="*/ 412 w 432"/>
                    <a:gd name="T45" fmla="*/ 366 h 441"/>
                    <a:gd name="T46" fmla="*/ 394 w 432"/>
                    <a:gd name="T47" fmla="*/ 390 h 441"/>
                    <a:gd name="T48" fmla="*/ 373 w 432"/>
                    <a:gd name="T49" fmla="*/ 409 h 441"/>
                    <a:gd name="T50" fmla="*/ 348 w 432"/>
                    <a:gd name="T51" fmla="*/ 423 h 441"/>
                    <a:gd name="T52" fmla="*/ 320 w 432"/>
                    <a:gd name="T53" fmla="*/ 434 h 441"/>
                    <a:gd name="T54" fmla="*/ 290 w 432"/>
                    <a:gd name="T55" fmla="*/ 440 h 441"/>
                    <a:gd name="T56" fmla="*/ 258 w 432"/>
                    <a:gd name="T57" fmla="*/ 440 h 441"/>
                    <a:gd name="T58" fmla="*/ 227 w 432"/>
                    <a:gd name="T59" fmla="*/ 433 h 441"/>
                    <a:gd name="T60" fmla="*/ 196 w 432"/>
                    <a:gd name="T61" fmla="*/ 418 h 441"/>
                    <a:gd name="T62" fmla="*/ 167 w 432"/>
                    <a:gd name="T63" fmla="*/ 398 h 441"/>
                    <a:gd name="T64" fmla="*/ 143 w 432"/>
                    <a:gd name="T65" fmla="*/ 371 h 441"/>
                    <a:gd name="T66" fmla="*/ 124 w 432"/>
                    <a:gd name="T67" fmla="*/ 339 h 441"/>
                    <a:gd name="T68" fmla="*/ 111 w 432"/>
                    <a:gd name="T69" fmla="*/ 301 h 441"/>
                    <a:gd name="T70" fmla="*/ 104 w 432"/>
                    <a:gd name="T71" fmla="*/ 285 h 441"/>
                    <a:gd name="T72" fmla="*/ 102 w 432"/>
                    <a:gd name="T73" fmla="*/ 296 h 441"/>
                    <a:gd name="T74" fmla="*/ 100 w 432"/>
                    <a:gd name="T75" fmla="*/ 307 h 441"/>
                    <a:gd name="T76" fmla="*/ 97 w 432"/>
                    <a:gd name="T77" fmla="*/ 320 h 441"/>
                    <a:gd name="T78" fmla="*/ 92 w 432"/>
                    <a:gd name="T79" fmla="*/ 333 h 441"/>
                    <a:gd name="T80" fmla="*/ 86 w 432"/>
                    <a:gd name="T81" fmla="*/ 342 h 441"/>
                    <a:gd name="T82" fmla="*/ 76 w 432"/>
                    <a:gd name="T83" fmla="*/ 348 h 441"/>
                    <a:gd name="T84" fmla="*/ 65 w 432"/>
                    <a:gd name="T85" fmla="*/ 346 h 441"/>
                    <a:gd name="T86" fmla="*/ 56 w 432"/>
                    <a:gd name="T87" fmla="*/ 336 h 441"/>
                    <a:gd name="T88" fmla="*/ 52 w 432"/>
                    <a:gd name="T89" fmla="*/ 324 h 441"/>
                    <a:gd name="T90" fmla="*/ 52 w 432"/>
                    <a:gd name="T91" fmla="*/ 313 h 441"/>
                    <a:gd name="T92" fmla="*/ 54 w 432"/>
                    <a:gd name="T93" fmla="*/ 302 h 441"/>
                    <a:gd name="T94" fmla="*/ 57 w 432"/>
                    <a:gd name="T95" fmla="*/ 290 h 441"/>
                    <a:gd name="T96" fmla="*/ 55 w 432"/>
                    <a:gd name="T97" fmla="*/ 279 h 441"/>
                    <a:gd name="T98" fmla="*/ 47 w 432"/>
                    <a:gd name="T99" fmla="*/ 289 h 441"/>
                    <a:gd name="T100" fmla="*/ 34 w 432"/>
                    <a:gd name="T101" fmla="*/ 303 h 441"/>
                    <a:gd name="T102" fmla="*/ 26 w 432"/>
                    <a:gd name="T103" fmla="*/ 308 h 441"/>
                    <a:gd name="T104" fmla="*/ 18 w 432"/>
                    <a:gd name="T105" fmla="*/ 310 h 441"/>
                    <a:gd name="T106" fmla="*/ 10 w 432"/>
                    <a:gd name="T107" fmla="*/ 308 h 441"/>
                    <a:gd name="T108" fmla="*/ 2 w 432"/>
                    <a:gd name="T109" fmla="*/ 300 h 441"/>
                    <a:gd name="T110" fmla="*/ 0 w 432"/>
                    <a:gd name="T111" fmla="*/ 286 h 441"/>
                    <a:gd name="T112" fmla="*/ 2 w 432"/>
                    <a:gd name="T113" fmla="*/ 275 h 441"/>
                    <a:gd name="T114" fmla="*/ 6 w 432"/>
                    <a:gd name="T115" fmla="*/ 264 h 441"/>
                    <a:gd name="T116" fmla="*/ 11 w 432"/>
                    <a:gd name="T117" fmla="*/ 252 h 441"/>
                    <a:gd name="T118" fmla="*/ 16 w 432"/>
                    <a:gd name="T119" fmla="*/ 240 h 441"/>
                    <a:gd name="T120" fmla="*/ 22 w 432"/>
                    <a:gd name="T121" fmla="*/ 229 h 4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32"/>
                    <a:gd name="T184" fmla="*/ 0 h 441"/>
                    <a:gd name="T185" fmla="*/ 432 w 432"/>
                    <a:gd name="T186" fmla="*/ 441 h 4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32" h="441">
                      <a:moveTo>
                        <a:pt x="72" y="130"/>
                      </a:moveTo>
                      <a:lnTo>
                        <a:pt x="72" y="130"/>
                      </a:lnTo>
                      <a:lnTo>
                        <a:pt x="73" y="128"/>
                      </a:lnTo>
                      <a:lnTo>
                        <a:pt x="73" y="127"/>
                      </a:lnTo>
                      <a:lnTo>
                        <a:pt x="74" y="125"/>
                      </a:lnTo>
                      <a:lnTo>
                        <a:pt x="74" y="124"/>
                      </a:lnTo>
                      <a:lnTo>
                        <a:pt x="75" y="123"/>
                      </a:lnTo>
                      <a:lnTo>
                        <a:pt x="75" y="122"/>
                      </a:lnTo>
                      <a:lnTo>
                        <a:pt x="76" y="120"/>
                      </a:lnTo>
                      <a:lnTo>
                        <a:pt x="77" y="119"/>
                      </a:lnTo>
                      <a:lnTo>
                        <a:pt x="77" y="117"/>
                      </a:lnTo>
                      <a:lnTo>
                        <a:pt x="78" y="115"/>
                      </a:lnTo>
                      <a:lnTo>
                        <a:pt x="79" y="114"/>
                      </a:lnTo>
                      <a:lnTo>
                        <a:pt x="80" y="112"/>
                      </a:lnTo>
                      <a:lnTo>
                        <a:pt x="81" y="110"/>
                      </a:lnTo>
                      <a:lnTo>
                        <a:pt x="81" y="108"/>
                      </a:lnTo>
                      <a:lnTo>
                        <a:pt x="83" y="106"/>
                      </a:lnTo>
                      <a:lnTo>
                        <a:pt x="84" y="104"/>
                      </a:lnTo>
                      <a:lnTo>
                        <a:pt x="85" y="101"/>
                      </a:lnTo>
                      <a:lnTo>
                        <a:pt x="85" y="99"/>
                      </a:lnTo>
                      <a:lnTo>
                        <a:pt x="87" y="97"/>
                      </a:lnTo>
                      <a:lnTo>
                        <a:pt x="88" y="95"/>
                      </a:lnTo>
                      <a:lnTo>
                        <a:pt x="89" y="92"/>
                      </a:lnTo>
                      <a:lnTo>
                        <a:pt x="90" y="90"/>
                      </a:lnTo>
                      <a:lnTo>
                        <a:pt x="91" y="88"/>
                      </a:lnTo>
                      <a:lnTo>
                        <a:pt x="92" y="85"/>
                      </a:lnTo>
                      <a:lnTo>
                        <a:pt x="93" y="82"/>
                      </a:lnTo>
                      <a:lnTo>
                        <a:pt x="95" y="80"/>
                      </a:lnTo>
                      <a:lnTo>
                        <a:pt x="96" y="77"/>
                      </a:lnTo>
                      <a:lnTo>
                        <a:pt x="97" y="75"/>
                      </a:lnTo>
                      <a:lnTo>
                        <a:pt x="99" y="72"/>
                      </a:lnTo>
                      <a:lnTo>
                        <a:pt x="100" y="70"/>
                      </a:lnTo>
                      <a:lnTo>
                        <a:pt x="101" y="67"/>
                      </a:lnTo>
                      <a:lnTo>
                        <a:pt x="102" y="64"/>
                      </a:lnTo>
                      <a:lnTo>
                        <a:pt x="104" y="61"/>
                      </a:lnTo>
                      <a:lnTo>
                        <a:pt x="105" y="59"/>
                      </a:lnTo>
                      <a:lnTo>
                        <a:pt x="107" y="56"/>
                      </a:lnTo>
                      <a:lnTo>
                        <a:pt x="108" y="54"/>
                      </a:lnTo>
                      <a:lnTo>
                        <a:pt x="109" y="51"/>
                      </a:lnTo>
                      <a:lnTo>
                        <a:pt x="110" y="48"/>
                      </a:lnTo>
                      <a:lnTo>
                        <a:pt x="112" y="46"/>
                      </a:lnTo>
                      <a:lnTo>
                        <a:pt x="113" y="43"/>
                      </a:lnTo>
                      <a:lnTo>
                        <a:pt x="114" y="41"/>
                      </a:lnTo>
                      <a:lnTo>
                        <a:pt x="116" y="38"/>
                      </a:lnTo>
                      <a:lnTo>
                        <a:pt x="117" y="36"/>
                      </a:lnTo>
                      <a:lnTo>
                        <a:pt x="118" y="34"/>
                      </a:lnTo>
                      <a:lnTo>
                        <a:pt x="120" y="32"/>
                      </a:lnTo>
                      <a:lnTo>
                        <a:pt x="121" y="29"/>
                      </a:lnTo>
                      <a:lnTo>
                        <a:pt x="122" y="27"/>
                      </a:lnTo>
                      <a:lnTo>
                        <a:pt x="124" y="25"/>
                      </a:lnTo>
                      <a:lnTo>
                        <a:pt x="125" y="23"/>
                      </a:lnTo>
                      <a:lnTo>
                        <a:pt x="126" y="21"/>
                      </a:lnTo>
                      <a:lnTo>
                        <a:pt x="127" y="19"/>
                      </a:lnTo>
                      <a:lnTo>
                        <a:pt x="128" y="17"/>
                      </a:lnTo>
                      <a:lnTo>
                        <a:pt x="129" y="16"/>
                      </a:lnTo>
                      <a:lnTo>
                        <a:pt x="131" y="13"/>
                      </a:lnTo>
                      <a:lnTo>
                        <a:pt x="132" y="12"/>
                      </a:lnTo>
                      <a:lnTo>
                        <a:pt x="133" y="11"/>
                      </a:lnTo>
                      <a:lnTo>
                        <a:pt x="134" y="10"/>
                      </a:lnTo>
                      <a:lnTo>
                        <a:pt x="135" y="8"/>
                      </a:lnTo>
                      <a:lnTo>
                        <a:pt x="136" y="7"/>
                      </a:lnTo>
                      <a:lnTo>
                        <a:pt x="138" y="5"/>
                      </a:lnTo>
                      <a:lnTo>
                        <a:pt x="140" y="4"/>
                      </a:lnTo>
                      <a:lnTo>
                        <a:pt x="141" y="2"/>
                      </a:lnTo>
                      <a:lnTo>
                        <a:pt x="143" y="1"/>
                      </a:lnTo>
                      <a:lnTo>
                        <a:pt x="145" y="0"/>
                      </a:lnTo>
                      <a:lnTo>
                        <a:pt x="146" y="0"/>
                      </a:lnTo>
                      <a:lnTo>
                        <a:pt x="148" y="0"/>
                      </a:lnTo>
                      <a:lnTo>
                        <a:pt x="149" y="1"/>
                      </a:lnTo>
                      <a:lnTo>
                        <a:pt x="150" y="1"/>
                      </a:lnTo>
                      <a:lnTo>
                        <a:pt x="151" y="2"/>
                      </a:lnTo>
                      <a:lnTo>
                        <a:pt x="152" y="4"/>
                      </a:lnTo>
                      <a:lnTo>
                        <a:pt x="154" y="5"/>
                      </a:lnTo>
                      <a:lnTo>
                        <a:pt x="155" y="6"/>
                      </a:lnTo>
                      <a:lnTo>
                        <a:pt x="155" y="7"/>
                      </a:lnTo>
                      <a:lnTo>
                        <a:pt x="157" y="9"/>
                      </a:lnTo>
                      <a:lnTo>
                        <a:pt x="157" y="11"/>
                      </a:lnTo>
                      <a:lnTo>
                        <a:pt x="158" y="12"/>
                      </a:lnTo>
                      <a:lnTo>
                        <a:pt x="159" y="15"/>
                      </a:lnTo>
                      <a:lnTo>
                        <a:pt x="159" y="16"/>
                      </a:lnTo>
                      <a:lnTo>
                        <a:pt x="160" y="18"/>
                      </a:lnTo>
                      <a:lnTo>
                        <a:pt x="160" y="20"/>
                      </a:lnTo>
                      <a:lnTo>
                        <a:pt x="161" y="22"/>
                      </a:lnTo>
                      <a:lnTo>
                        <a:pt x="161" y="23"/>
                      </a:lnTo>
                      <a:lnTo>
                        <a:pt x="162" y="26"/>
                      </a:lnTo>
                      <a:lnTo>
                        <a:pt x="162" y="27"/>
                      </a:lnTo>
                      <a:lnTo>
                        <a:pt x="162" y="28"/>
                      </a:lnTo>
                      <a:lnTo>
                        <a:pt x="162" y="30"/>
                      </a:lnTo>
                      <a:lnTo>
                        <a:pt x="163" y="31"/>
                      </a:lnTo>
                      <a:lnTo>
                        <a:pt x="163" y="33"/>
                      </a:lnTo>
                      <a:lnTo>
                        <a:pt x="210" y="43"/>
                      </a:lnTo>
                      <a:lnTo>
                        <a:pt x="194" y="103"/>
                      </a:lnTo>
                      <a:lnTo>
                        <a:pt x="198" y="115"/>
                      </a:lnTo>
                      <a:lnTo>
                        <a:pt x="200" y="115"/>
                      </a:lnTo>
                      <a:lnTo>
                        <a:pt x="201" y="114"/>
                      </a:lnTo>
                      <a:lnTo>
                        <a:pt x="202" y="114"/>
                      </a:lnTo>
                      <a:lnTo>
                        <a:pt x="203" y="114"/>
                      </a:lnTo>
                      <a:lnTo>
                        <a:pt x="205" y="114"/>
                      </a:lnTo>
                      <a:lnTo>
                        <a:pt x="206" y="114"/>
                      </a:lnTo>
                      <a:lnTo>
                        <a:pt x="207" y="113"/>
                      </a:lnTo>
                      <a:lnTo>
                        <a:pt x="209" y="113"/>
                      </a:lnTo>
                      <a:lnTo>
                        <a:pt x="211" y="112"/>
                      </a:lnTo>
                      <a:lnTo>
                        <a:pt x="213" y="112"/>
                      </a:lnTo>
                      <a:lnTo>
                        <a:pt x="215" y="112"/>
                      </a:lnTo>
                      <a:lnTo>
                        <a:pt x="217" y="112"/>
                      </a:lnTo>
                      <a:lnTo>
                        <a:pt x="220" y="111"/>
                      </a:lnTo>
                      <a:lnTo>
                        <a:pt x="222" y="111"/>
                      </a:lnTo>
                      <a:lnTo>
                        <a:pt x="225" y="111"/>
                      </a:lnTo>
                      <a:lnTo>
                        <a:pt x="227" y="111"/>
                      </a:lnTo>
                      <a:lnTo>
                        <a:pt x="230" y="110"/>
                      </a:lnTo>
                      <a:lnTo>
                        <a:pt x="233" y="110"/>
                      </a:lnTo>
                      <a:lnTo>
                        <a:pt x="236" y="110"/>
                      </a:lnTo>
                      <a:lnTo>
                        <a:pt x="239" y="110"/>
                      </a:lnTo>
                      <a:lnTo>
                        <a:pt x="242" y="110"/>
                      </a:lnTo>
                      <a:lnTo>
                        <a:pt x="245" y="110"/>
                      </a:lnTo>
                      <a:lnTo>
                        <a:pt x="248" y="109"/>
                      </a:lnTo>
                      <a:lnTo>
                        <a:pt x="252" y="109"/>
                      </a:lnTo>
                      <a:lnTo>
                        <a:pt x="255" y="109"/>
                      </a:lnTo>
                      <a:lnTo>
                        <a:pt x="259" y="109"/>
                      </a:lnTo>
                      <a:lnTo>
                        <a:pt x="262" y="109"/>
                      </a:lnTo>
                      <a:lnTo>
                        <a:pt x="266" y="110"/>
                      </a:lnTo>
                      <a:lnTo>
                        <a:pt x="270" y="110"/>
                      </a:lnTo>
                      <a:lnTo>
                        <a:pt x="273" y="110"/>
                      </a:lnTo>
                      <a:lnTo>
                        <a:pt x="277" y="110"/>
                      </a:lnTo>
                      <a:lnTo>
                        <a:pt x="281" y="110"/>
                      </a:lnTo>
                      <a:lnTo>
                        <a:pt x="284" y="110"/>
                      </a:lnTo>
                      <a:lnTo>
                        <a:pt x="288" y="110"/>
                      </a:lnTo>
                      <a:lnTo>
                        <a:pt x="292" y="111"/>
                      </a:lnTo>
                      <a:lnTo>
                        <a:pt x="296" y="111"/>
                      </a:lnTo>
                      <a:lnTo>
                        <a:pt x="300" y="111"/>
                      </a:lnTo>
                      <a:lnTo>
                        <a:pt x="304" y="112"/>
                      </a:lnTo>
                      <a:lnTo>
                        <a:pt x="308" y="113"/>
                      </a:lnTo>
                      <a:lnTo>
                        <a:pt x="312" y="114"/>
                      </a:lnTo>
                      <a:lnTo>
                        <a:pt x="316" y="114"/>
                      </a:lnTo>
                      <a:lnTo>
                        <a:pt x="320" y="115"/>
                      </a:lnTo>
                      <a:lnTo>
                        <a:pt x="325" y="116"/>
                      </a:lnTo>
                      <a:lnTo>
                        <a:pt x="329" y="117"/>
                      </a:lnTo>
                      <a:lnTo>
                        <a:pt x="333" y="118"/>
                      </a:lnTo>
                      <a:lnTo>
                        <a:pt x="337" y="119"/>
                      </a:lnTo>
                      <a:lnTo>
                        <a:pt x="341" y="120"/>
                      </a:lnTo>
                      <a:lnTo>
                        <a:pt x="345" y="122"/>
                      </a:lnTo>
                      <a:lnTo>
                        <a:pt x="349" y="123"/>
                      </a:lnTo>
                      <a:lnTo>
                        <a:pt x="353" y="124"/>
                      </a:lnTo>
                      <a:lnTo>
                        <a:pt x="357" y="126"/>
                      </a:lnTo>
                      <a:lnTo>
                        <a:pt x="361" y="127"/>
                      </a:lnTo>
                      <a:lnTo>
                        <a:pt x="365" y="129"/>
                      </a:lnTo>
                      <a:lnTo>
                        <a:pt x="369" y="131"/>
                      </a:lnTo>
                      <a:lnTo>
                        <a:pt x="373" y="133"/>
                      </a:lnTo>
                      <a:lnTo>
                        <a:pt x="377" y="135"/>
                      </a:lnTo>
                      <a:lnTo>
                        <a:pt x="380" y="137"/>
                      </a:lnTo>
                      <a:lnTo>
                        <a:pt x="384" y="139"/>
                      </a:lnTo>
                      <a:lnTo>
                        <a:pt x="388" y="142"/>
                      </a:lnTo>
                      <a:lnTo>
                        <a:pt x="391" y="144"/>
                      </a:lnTo>
                      <a:lnTo>
                        <a:pt x="430" y="245"/>
                      </a:lnTo>
                      <a:lnTo>
                        <a:pt x="431" y="251"/>
                      </a:lnTo>
                      <a:lnTo>
                        <a:pt x="431" y="256"/>
                      </a:lnTo>
                      <a:lnTo>
                        <a:pt x="432" y="262"/>
                      </a:lnTo>
                      <a:lnTo>
                        <a:pt x="432" y="267"/>
                      </a:lnTo>
                      <a:lnTo>
                        <a:pt x="432" y="272"/>
                      </a:lnTo>
                      <a:lnTo>
                        <a:pt x="432" y="277"/>
                      </a:lnTo>
                      <a:lnTo>
                        <a:pt x="432" y="282"/>
                      </a:lnTo>
                      <a:lnTo>
                        <a:pt x="432" y="287"/>
                      </a:lnTo>
                      <a:lnTo>
                        <a:pt x="432" y="292"/>
                      </a:lnTo>
                      <a:lnTo>
                        <a:pt x="432" y="297"/>
                      </a:lnTo>
                      <a:lnTo>
                        <a:pt x="431" y="302"/>
                      </a:lnTo>
                      <a:lnTo>
                        <a:pt x="431" y="307"/>
                      </a:lnTo>
                      <a:lnTo>
                        <a:pt x="430" y="311"/>
                      </a:lnTo>
                      <a:lnTo>
                        <a:pt x="429" y="315"/>
                      </a:lnTo>
                      <a:lnTo>
                        <a:pt x="428" y="320"/>
                      </a:lnTo>
                      <a:lnTo>
                        <a:pt x="428" y="324"/>
                      </a:lnTo>
                      <a:lnTo>
                        <a:pt x="426" y="328"/>
                      </a:lnTo>
                      <a:lnTo>
                        <a:pt x="425" y="333"/>
                      </a:lnTo>
                      <a:lnTo>
                        <a:pt x="424" y="336"/>
                      </a:lnTo>
                      <a:lnTo>
                        <a:pt x="423" y="340"/>
                      </a:lnTo>
                      <a:lnTo>
                        <a:pt x="421" y="344"/>
                      </a:lnTo>
                      <a:lnTo>
                        <a:pt x="420" y="348"/>
                      </a:lnTo>
                      <a:lnTo>
                        <a:pt x="419" y="352"/>
                      </a:lnTo>
                      <a:lnTo>
                        <a:pt x="417" y="356"/>
                      </a:lnTo>
                      <a:lnTo>
                        <a:pt x="415" y="359"/>
                      </a:lnTo>
                      <a:lnTo>
                        <a:pt x="413" y="362"/>
                      </a:lnTo>
                      <a:lnTo>
                        <a:pt x="412" y="366"/>
                      </a:lnTo>
                      <a:lnTo>
                        <a:pt x="410" y="369"/>
                      </a:lnTo>
                      <a:lnTo>
                        <a:pt x="408" y="372"/>
                      </a:lnTo>
                      <a:lnTo>
                        <a:pt x="406" y="375"/>
                      </a:lnTo>
                      <a:lnTo>
                        <a:pt x="404" y="379"/>
                      </a:lnTo>
                      <a:lnTo>
                        <a:pt x="401" y="381"/>
                      </a:lnTo>
                      <a:lnTo>
                        <a:pt x="399" y="384"/>
                      </a:lnTo>
                      <a:lnTo>
                        <a:pt x="396" y="387"/>
                      </a:lnTo>
                      <a:lnTo>
                        <a:pt x="394" y="390"/>
                      </a:lnTo>
                      <a:lnTo>
                        <a:pt x="392" y="392"/>
                      </a:lnTo>
                      <a:lnTo>
                        <a:pt x="389" y="395"/>
                      </a:lnTo>
                      <a:lnTo>
                        <a:pt x="386" y="397"/>
                      </a:lnTo>
                      <a:lnTo>
                        <a:pt x="384" y="400"/>
                      </a:lnTo>
                      <a:lnTo>
                        <a:pt x="381" y="402"/>
                      </a:lnTo>
                      <a:lnTo>
                        <a:pt x="378" y="405"/>
                      </a:lnTo>
                      <a:lnTo>
                        <a:pt x="376" y="407"/>
                      </a:lnTo>
                      <a:lnTo>
                        <a:pt x="373" y="409"/>
                      </a:lnTo>
                      <a:lnTo>
                        <a:pt x="369" y="411"/>
                      </a:lnTo>
                      <a:lnTo>
                        <a:pt x="367" y="413"/>
                      </a:lnTo>
                      <a:lnTo>
                        <a:pt x="364" y="415"/>
                      </a:lnTo>
                      <a:lnTo>
                        <a:pt x="361" y="417"/>
                      </a:lnTo>
                      <a:lnTo>
                        <a:pt x="357" y="419"/>
                      </a:lnTo>
                      <a:lnTo>
                        <a:pt x="354" y="421"/>
                      </a:lnTo>
                      <a:lnTo>
                        <a:pt x="351" y="422"/>
                      </a:lnTo>
                      <a:lnTo>
                        <a:pt x="348" y="423"/>
                      </a:lnTo>
                      <a:lnTo>
                        <a:pt x="344" y="425"/>
                      </a:lnTo>
                      <a:lnTo>
                        <a:pt x="341" y="427"/>
                      </a:lnTo>
                      <a:lnTo>
                        <a:pt x="337" y="428"/>
                      </a:lnTo>
                      <a:lnTo>
                        <a:pt x="334" y="429"/>
                      </a:lnTo>
                      <a:lnTo>
                        <a:pt x="330" y="430"/>
                      </a:lnTo>
                      <a:lnTo>
                        <a:pt x="327" y="432"/>
                      </a:lnTo>
                      <a:lnTo>
                        <a:pt x="323" y="433"/>
                      </a:lnTo>
                      <a:lnTo>
                        <a:pt x="320" y="434"/>
                      </a:lnTo>
                      <a:lnTo>
                        <a:pt x="316" y="435"/>
                      </a:lnTo>
                      <a:lnTo>
                        <a:pt x="312" y="436"/>
                      </a:lnTo>
                      <a:lnTo>
                        <a:pt x="309" y="437"/>
                      </a:lnTo>
                      <a:lnTo>
                        <a:pt x="305" y="438"/>
                      </a:lnTo>
                      <a:lnTo>
                        <a:pt x="302" y="439"/>
                      </a:lnTo>
                      <a:lnTo>
                        <a:pt x="298" y="439"/>
                      </a:lnTo>
                      <a:lnTo>
                        <a:pt x="294" y="440"/>
                      </a:lnTo>
                      <a:lnTo>
                        <a:pt x="290" y="440"/>
                      </a:lnTo>
                      <a:lnTo>
                        <a:pt x="286" y="441"/>
                      </a:lnTo>
                      <a:lnTo>
                        <a:pt x="282" y="441"/>
                      </a:lnTo>
                      <a:lnTo>
                        <a:pt x="278" y="441"/>
                      </a:lnTo>
                      <a:lnTo>
                        <a:pt x="274" y="441"/>
                      </a:lnTo>
                      <a:lnTo>
                        <a:pt x="271" y="441"/>
                      </a:lnTo>
                      <a:lnTo>
                        <a:pt x="267" y="440"/>
                      </a:lnTo>
                      <a:lnTo>
                        <a:pt x="262" y="440"/>
                      </a:lnTo>
                      <a:lnTo>
                        <a:pt x="258" y="440"/>
                      </a:lnTo>
                      <a:lnTo>
                        <a:pt x="255" y="439"/>
                      </a:lnTo>
                      <a:lnTo>
                        <a:pt x="250" y="439"/>
                      </a:lnTo>
                      <a:lnTo>
                        <a:pt x="247" y="438"/>
                      </a:lnTo>
                      <a:lnTo>
                        <a:pt x="242" y="437"/>
                      </a:lnTo>
                      <a:lnTo>
                        <a:pt x="239" y="436"/>
                      </a:lnTo>
                      <a:lnTo>
                        <a:pt x="235" y="435"/>
                      </a:lnTo>
                      <a:lnTo>
                        <a:pt x="231" y="434"/>
                      </a:lnTo>
                      <a:lnTo>
                        <a:pt x="227" y="433"/>
                      </a:lnTo>
                      <a:lnTo>
                        <a:pt x="223" y="432"/>
                      </a:lnTo>
                      <a:lnTo>
                        <a:pt x="219" y="429"/>
                      </a:lnTo>
                      <a:lnTo>
                        <a:pt x="215" y="428"/>
                      </a:lnTo>
                      <a:lnTo>
                        <a:pt x="211" y="426"/>
                      </a:lnTo>
                      <a:lnTo>
                        <a:pt x="207" y="424"/>
                      </a:lnTo>
                      <a:lnTo>
                        <a:pt x="203" y="423"/>
                      </a:lnTo>
                      <a:lnTo>
                        <a:pt x="200" y="421"/>
                      </a:lnTo>
                      <a:lnTo>
                        <a:pt x="196" y="418"/>
                      </a:lnTo>
                      <a:lnTo>
                        <a:pt x="192" y="417"/>
                      </a:lnTo>
                      <a:lnTo>
                        <a:pt x="188" y="414"/>
                      </a:lnTo>
                      <a:lnTo>
                        <a:pt x="185" y="412"/>
                      </a:lnTo>
                      <a:lnTo>
                        <a:pt x="181" y="410"/>
                      </a:lnTo>
                      <a:lnTo>
                        <a:pt x="178" y="407"/>
                      </a:lnTo>
                      <a:lnTo>
                        <a:pt x="174" y="404"/>
                      </a:lnTo>
                      <a:lnTo>
                        <a:pt x="170" y="401"/>
                      </a:lnTo>
                      <a:lnTo>
                        <a:pt x="167" y="398"/>
                      </a:lnTo>
                      <a:lnTo>
                        <a:pt x="164" y="395"/>
                      </a:lnTo>
                      <a:lnTo>
                        <a:pt x="161" y="392"/>
                      </a:lnTo>
                      <a:lnTo>
                        <a:pt x="158" y="389"/>
                      </a:lnTo>
                      <a:lnTo>
                        <a:pt x="155" y="385"/>
                      </a:lnTo>
                      <a:lnTo>
                        <a:pt x="151" y="382"/>
                      </a:lnTo>
                      <a:lnTo>
                        <a:pt x="148" y="379"/>
                      </a:lnTo>
                      <a:lnTo>
                        <a:pt x="146" y="375"/>
                      </a:lnTo>
                      <a:lnTo>
                        <a:pt x="143" y="371"/>
                      </a:lnTo>
                      <a:lnTo>
                        <a:pt x="140" y="368"/>
                      </a:lnTo>
                      <a:lnTo>
                        <a:pt x="137" y="364"/>
                      </a:lnTo>
                      <a:lnTo>
                        <a:pt x="135" y="360"/>
                      </a:lnTo>
                      <a:lnTo>
                        <a:pt x="132" y="356"/>
                      </a:lnTo>
                      <a:lnTo>
                        <a:pt x="130" y="352"/>
                      </a:lnTo>
                      <a:lnTo>
                        <a:pt x="127" y="347"/>
                      </a:lnTo>
                      <a:lnTo>
                        <a:pt x="126" y="343"/>
                      </a:lnTo>
                      <a:lnTo>
                        <a:pt x="124" y="339"/>
                      </a:lnTo>
                      <a:lnTo>
                        <a:pt x="121" y="334"/>
                      </a:lnTo>
                      <a:lnTo>
                        <a:pt x="120" y="330"/>
                      </a:lnTo>
                      <a:lnTo>
                        <a:pt x="118" y="325"/>
                      </a:lnTo>
                      <a:lnTo>
                        <a:pt x="116" y="320"/>
                      </a:lnTo>
                      <a:lnTo>
                        <a:pt x="115" y="315"/>
                      </a:lnTo>
                      <a:lnTo>
                        <a:pt x="113" y="311"/>
                      </a:lnTo>
                      <a:lnTo>
                        <a:pt x="112" y="306"/>
                      </a:lnTo>
                      <a:lnTo>
                        <a:pt x="111" y="301"/>
                      </a:lnTo>
                      <a:lnTo>
                        <a:pt x="110" y="296"/>
                      </a:lnTo>
                      <a:lnTo>
                        <a:pt x="109" y="290"/>
                      </a:lnTo>
                      <a:lnTo>
                        <a:pt x="108" y="285"/>
                      </a:lnTo>
                      <a:lnTo>
                        <a:pt x="108" y="279"/>
                      </a:lnTo>
                      <a:lnTo>
                        <a:pt x="107" y="274"/>
                      </a:lnTo>
                      <a:lnTo>
                        <a:pt x="104" y="284"/>
                      </a:lnTo>
                      <a:lnTo>
                        <a:pt x="104" y="285"/>
                      </a:lnTo>
                      <a:lnTo>
                        <a:pt x="104" y="286"/>
                      </a:lnTo>
                      <a:lnTo>
                        <a:pt x="103" y="287"/>
                      </a:lnTo>
                      <a:lnTo>
                        <a:pt x="103" y="289"/>
                      </a:lnTo>
                      <a:lnTo>
                        <a:pt x="103" y="291"/>
                      </a:lnTo>
                      <a:lnTo>
                        <a:pt x="103" y="292"/>
                      </a:lnTo>
                      <a:lnTo>
                        <a:pt x="102" y="293"/>
                      </a:lnTo>
                      <a:lnTo>
                        <a:pt x="102" y="295"/>
                      </a:lnTo>
                      <a:lnTo>
                        <a:pt x="102" y="296"/>
                      </a:lnTo>
                      <a:lnTo>
                        <a:pt x="102" y="297"/>
                      </a:lnTo>
                      <a:lnTo>
                        <a:pt x="102" y="298"/>
                      </a:lnTo>
                      <a:lnTo>
                        <a:pt x="101" y="300"/>
                      </a:lnTo>
                      <a:lnTo>
                        <a:pt x="101" y="301"/>
                      </a:lnTo>
                      <a:lnTo>
                        <a:pt x="101" y="302"/>
                      </a:lnTo>
                      <a:lnTo>
                        <a:pt x="100" y="304"/>
                      </a:lnTo>
                      <a:lnTo>
                        <a:pt x="100" y="306"/>
                      </a:lnTo>
                      <a:lnTo>
                        <a:pt x="100" y="307"/>
                      </a:lnTo>
                      <a:lnTo>
                        <a:pt x="100" y="308"/>
                      </a:lnTo>
                      <a:lnTo>
                        <a:pt x="99" y="310"/>
                      </a:lnTo>
                      <a:lnTo>
                        <a:pt x="99" y="312"/>
                      </a:lnTo>
                      <a:lnTo>
                        <a:pt x="98" y="313"/>
                      </a:lnTo>
                      <a:lnTo>
                        <a:pt x="98" y="315"/>
                      </a:lnTo>
                      <a:lnTo>
                        <a:pt x="97" y="317"/>
                      </a:lnTo>
                      <a:lnTo>
                        <a:pt x="97" y="319"/>
                      </a:lnTo>
                      <a:lnTo>
                        <a:pt x="97" y="320"/>
                      </a:lnTo>
                      <a:lnTo>
                        <a:pt x="96" y="322"/>
                      </a:lnTo>
                      <a:lnTo>
                        <a:pt x="96" y="323"/>
                      </a:lnTo>
                      <a:lnTo>
                        <a:pt x="95" y="325"/>
                      </a:lnTo>
                      <a:lnTo>
                        <a:pt x="94" y="326"/>
                      </a:lnTo>
                      <a:lnTo>
                        <a:pt x="94" y="328"/>
                      </a:lnTo>
                      <a:lnTo>
                        <a:pt x="93" y="329"/>
                      </a:lnTo>
                      <a:lnTo>
                        <a:pt x="92" y="331"/>
                      </a:lnTo>
                      <a:lnTo>
                        <a:pt x="92" y="333"/>
                      </a:lnTo>
                      <a:lnTo>
                        <a:pt x="91" y="334"/>
                      </a:lnTo>
                      <a:lnTo>
                        <a:pt x="90" y="335"/>
                      </a:lnTo>
                      <a:lnTo>
                        <a:pt x="90" y="336"/>
                      </a:lnTo>
                      <a:lnTo>
                        <a:pt x="89" y="337"/>
                      </a:lnTo>
                      <a:lnTo>
                        <a:pt x="88" y="339"/>
                      </a:lnTo>
                      <a:lnTo>
                        <a:pt x="87" y="340"/>
                      </a:lnTo>
                      <a:lnTo>
                        <a:pt x="86" y="341"/>
                      </a:lnTo>
                      <a:lnTo>
                        <a:pt x="86" y="342"/>
                      </a:lnTo>
                      <a:lnTo>
                        <a:pt x="84" y="344"/>
                      </a:lnTo>
                      <a:lnTo>
                        <a:pt x="82" y="346"/>
                      </a:lnTo>
                      <a:lnTo>
                        <a:pt x="81" y="346"/>
                      </a:lnTo>
                      <a:lnTo>
                        <a:pt x="80" y="347"/>
                      </a:lnTo>
                      <a:lnTo>
                        <a:pt x="79" y="347"/>
                      </a:lnTo>
                      <a:lnTo>
                        <a:pt x="78" y="348"/>
                      </a:lnTo>
                      <a:lnTo>
                        <a:pt x="77" y="348"/>
                      </a:lnTo>
                      <a:lnTo>
                        <a:pt x="76" y="348"/>
                      </a:lnTo>
                      <a:lnTo>
                        <a:pt x="74" y="348"/>
                      </a:lnTo>
                      <a:lnTo>
                        <a:pt x="73" y="348"/>
                      </a:lnTo>
                      <a:lnTo>
                        <a:pt x="72" y="348"/>
                      </a:lnTo>
                      <a:lnTo>
                        <a:pt x="71" y="348"/>
                      </a:lnTo>
                      <a:lnTo>
                        <a:pt x="69" y="347"/>
                      </a:lnTo>
                      <a:lnTo>
                        <a:pt x="68" y="347"/>
                      </a:lnTo>
                      <a:lnTo>
                        <a:pt x="66" y="346"/>
                      </a:lnTo>
                      <a:lnTo>
                        <a:pt x="65" y="346"/>
                      </a:lnTo>
                      <a:lnTo>
                        <a:pt x="64" y="345"/>
                      </a:lnTo>
                      <a:lnTo>
                        <a:pt x="63" y="345"/>
                      </a:lnTo>
                      <a:lnTo>
                        <a:pt x="62" y="344"/>
                      </a:lnTo>
                      <a:lnTo>
                        <a:pt x="61" y="342"/>
                      </a:lnTo>
                      <a:lnTo>
                        <a:pt x="60" y="342"/>
                      </a:lnTo>
                      <a:lnTo>
                        <a:pt x="59" y="341"/>
                      </a:lnTo>
                      <a:lnTo>
                        <a:pt x="57" y="339"/>
                      </a:lnTo>
                      <a:lnTo>
                        <a:pt x="56" y="336"/>
                      </a:lnTo>
                      <a:lnTo>
                        <a:pt x="55" y="334"/>
                      </a:lnTo>
                      <a:lnTo>
                        <a:pt x="54" y="332"/>
                      </a:lnTo>
                      <a:lnTo>
                        <a:pt x="53" y="330"/>
                      </a:lnTo>
                      <a:lnTo>
                        <a:pt x="53" y="329"/>
                      </a:lnTo>
                      <a:lnTo>
                        <a:pt x="53" y="328"/>
                      </a:lnTo>
                      <a:lnTo>
                        <a:pt x="53" y="326"/>
                      </a:lnTo>
                      <a:lnTo>
                        <a:pt x="52" y="325"/>
                      </a:lnTo>
                      <a:lnTo>
                        <a:pt x="52" y="324"/>
                      </a:lnTo>
                      <a:lnTo>
                        <a:pt x="52" y="323"/>
                      </a:lnTo>
                      <a:lnTo>
                        <a:pt x="52" y="321"/>
                      </a:lnTo>
                      <a:lnTo>
                        <a:pt x="52" y="320"/>
                      </a:lnTo>
                      <a:lnTo>
                        <a:pt x="52" y="318"/>
                      </a:lnTo>
                      <a:lnTo>
                        <a:pt x="52" y="317"/>
                      </a:lnTo>
                      <a:lnTo>
                        <a:pt x="52" y="315"/>
                      </a:lnTo>
                      <a:lnTo>
                        <a:pt x="52" y="314"/>
                      </a:lnTo>
                      <a:lnTo>
                        <a:pt x="52" y="313"/>
                      </a:lnTo>
                      <a:lnTo>
                        <a:pt x="52" y="312"/>
                      </a:lnTo>
                      <a:lnTo>
                        <a:pt x="53" y="310"/>
                      </a:lnTo>
                      <a:lnTo>
                        <a:pt x="53" y="309"/>
                      </a:lnTo>
                      <a:lnTo>
                        <a:pt x="53" y="307"/>
                      </a:lnTo>
                      <a:lnTo>
                        <a:pt x="53" y="306"/>
                      </a:lnTo>
                      <a:lnTo>
                        <a:pt x="53" y="304"/>
                      </a:lnTo>
                      <a:lnTo>
                        <a:pt x="53" y="303"/>
                      </a:lnTo>
                      <a:lnTo>
                        <a:pt x="54" y="302"/>
                      </a:lnTo>
                      <a:lnTo>
                        <a:pt x="54" y="301"/>
                      </a:lnTo>
                      <a:lnTo>
                        <a:pt x="54" y="300"/>
                      </a:lnTo>
                      <a:lnTo>
                        <a:pt x="55" y="298"/>
                      </a:lnTo>
                      <a:lnTo>
                        <a:pt x="55" y="297"/>
                      </a:lnTo>
                      <a:lnTo>
                        <a:pt x="55" y="296"/>
                      </a:lnTo>
                      <a:lnTo>
                        <a:pt x="56" y="295"/>
                      </a:lnTo>
                      <a:lnTo>
                        <a:pt x="56" y="292"/>
                      </a:lnTo>
                      <a:lnTo>
                        <a:pt x="57" y="290"/>
                      </a:lnTo>
                      <a:lnTo>
                        <a:pt x="57" y="289"/>
                      </a:lnTo>
                      <a:lnTo>
                        <a:pt x="57" y="287"/>
                      </a:lnTo>
                      <a:lnTo>
                        <a:pt x="58" y="285"/>
                      </a:lnTo>
                      <a:lnTo>
                        <a:pt x="59" y="284"/>
                      </a:lnTo>
                      <a:lnTo>
                        <a:pt x="59" y="282"/>
                      </a:lnTo>
                      <a:lnTo>
                        <a:pt x="60" y="282"/>
                      </a:lnTo>
                      <a:lnTo>
                        <a:pt x="56" y="278"/>
                      </a:lnTo>
                      <a:lnTo>
                        <a:pt x="55" y="279"/>
                      </a:lnTo>
                      <a:lnTo>
                        <a:pt x="54" y="280"/>
                      </a:lnTo>
                      <a:lnTo>
                        <a:pt x="53" y="281"/>
                      </a:lnTo>
                      <a:lnTo>
                        <a:pt x="53" y="282"/>
                      </a:lnTo>
                      <a:lnTo>
                        <a:pt x="52" y="283"/>
                      </a:lnTo>
                      <a:lnTo>
                        <a:pt x="51" y="285"/>
                      </a:lnTo>
                      <a:lnTo>
                        <a:pt x="50" y="286"/>
                      </a:lnTo>
                      <a:lnTo>
                        <a:pt x="49" y="288"/>
                      </a:lnTo>
                      <a:lnTo>
                        <a:pt x="47" y="289"/>
                      </a:lnTo>
                      <a:lnTo>
                        <a:pt x="46" y="291"/>
                      </a:lnTo>
                      <a:lnTo>
                        <a:pt x="45" y="292"/>
                      </a:lnTo>
                      <a:lnTo>
                        <a:pt x="43" y="295"/>
                      </a:lnTo>
                      <a:lnTo>
                        <a:pt x="42" y="296"/>
                      </a:lnTo>
                      <a:lnTo>
                        <a:pt x="40" y="298"/>
                      </a:lnTo>
                      <a:lnTo>
                        <a:pt x="38" y="300"/>
                      </a:lnTo>
                      <a:lnTo>
                        <a:pt x="37" y="301"/>
                      </a:lnTo>
                      <a:lnTo>
                        <a:pt x="34" y="303"/>
                      </a:lnTo>
                      <a:lnTo>
                        <a:pt x="33" y="304"/>
                      </a:lnTo>
                      <a:lnTo>
                        <a:pt x="32" y="304"/>
                      </a:lnTo>
                      <a:lnTo>
                        <a:pt x="31" y="306"/>
                      </a:lnTo>
                      <a:lnTo>
                        <a:pt x="30" y="306"/>
                      </a:lnTo>
                      <a:lnTo>
                        <a:pt x="29" y="307"/>
                      </a:lnTo>
                      <a:lnTo>
                        <a:pt x="28" y="307"/>
                      </a:lnTo>
                      <a:lnTo>
                        <a:pt x="27" y="308"/>
                      </a:lnTo>
                      <a:lnTo>
                        <a:pt x="26" y="308"/>
                      </a:lnTo>
                      <a:lnTo>
                        <a:pt x="25" y="309"/>
                      </a:lnTo>
                      <a:lnTo>
                        <a:pt x="24" y="309"/>
                      </a:lnTo>
                      <a:lnTo>
                        <a:pt x="23" y="309"/>
                      </a:lnTo>
                      <a:lnTo>
                        <a:pt x="22" y="309"/>
                      </a:lnTo>
                      <a:lnTo>
                        <a:pt x="21" y="310"/>
                      </a:lnTo>
                      <a:lnTo>
                        <a:pt x="20" y="310"/>
                      </a:lnTo>
                      <a:lnTo>
                        <a:pt x="18" y="310"/>
                      </a:lnTo>
                      <a:lnTo>
                        <a:pt x="17" y="310"/>
                      </a:lnTo>
                      <a:lnTo>
                        <a:pt x="15" y="310"/>
                      </a:lnTo>
                      <a:lnTo>
                        <a:pt x="14" y="310"/>
                      </a:lnTo>
                      <a:lnTo>
                        <a:pt x="13" y="309"/>
                      </a:lnTo>
                      <a:lnTo>
                        <a:pt x="11" y="309"/>
                      </a:lnTo>
                      <a:lnTo>
                        <a:pt x="10" y="308"/>
                      </a:lnTo>
                      <a:lnTo>
                        <a:pt x="9" y="308"/>
                      </a:lnTo>
                      <a:lnTo>
                        <a:pt x="7" y="307"/>
                      </a:lnTo>
                      <a:lnTo>
                        <a:pt x="7" y="306"/>
                      </a:lnTo>
                      <a:lnTo>
                        <a:pt x="6" y="306"/>
                      </a:lnTo>
                      <a:lnTo>
                        <a:pt x="5" y="304"/>
                      </a:lnTo>
                      <a:lnTo>
                        <a:pt x="3" y="303"/>
                      </a:lnTo>
                      <a:lnTo>
                        <a:pt x="3" y="301"/>
                      </a:lnTo>
                      <a:lnTo>
                        <a:pt x="2" y="300"/>
                      </a:lnTo>
                      <a:lnTo>
                        <a:pt x="1" y="297"/>
                      </a:lnTo>
                      <a:lnTo>
                        <a:pt x="0" y="296"/>
                      </a:lnTo>
                      <a:lnTo>
                        <a:pt x="0" y="293"/>
                      </a:lnTo>
                      <a:lnTo>
                        <a:pt x="0" y="292"/>
                      </a:lnTo>
                      <a:lnTo>
                        <a:pt x="0" y="291"/>
                      </a:lnTo>
                      <a:lnTo>
                        <a:pt x="0" y="290"/>
                      </a:lnTo>
                      <a:lnTo>
                        <a:pt x="0" y="289"/>
                      </a:lnTo>
                      <a:lnTo>
                        <a:pt x="0" y="286"/>
                      </a:lnTo>
                      <a:lnTo>
                        <a:pt x="0" y="284"/>
                      </a:lnTo>
                      <a:lnTo>
                        <a:pt x="0" y="282"/>
                      </a:lnTo>
                      <a:lnTo>
                        <a:pt x="0" y="281"/>
                      </a:lnTo>
                      <a:lnTo>
                        <a:pt x="0" y="280"/>
                      </a:lnTo>
                      <a:lnTo>
                        <a:pt x="1" y="279"/>
                      </a:lnTo>
                      <a:lnTo>
                        <a:pt x="1" y="278"/>
                      </a:lnTo>
                      <a:lnTo>
                        <a:pt x="2" y="276"/>
                      </a:lnTo>
                      <a:lnTo>
                        <a:pt x="2" y="275"/>
                      </a:lnTo>
                      <a:lnTo>
                        <a:pt x="3" y="274"/>
                      </a:lnTo>
                      <a:lnTo>
                        <a:pt x="3" y="272"/>
                      </a:lnTo>
                      <a:lnTo>
                        <a:pt x="3" y="271"/>
                      </a:lnTo>
                      <a:lnTo>
                        <a:pt x="3" y="269"/>
                      </a:lnTo>
                      <a:lnTo>
                        <a:pt x="4" y="268"/>
                      </a:lnTo>
                      <a:lnTo>
                        <a:pt x="5" y="267"/>
                      </a:lnTo>
                      <a:lnTo>
                        <a:pt x="5" y="265"/>
                      </a:lnTo>
                      <a:lnTo>
                        <a:pt x="6" y="264"/>
                      </a:lnTo>
                      <a:lnTo>
                        <a:pt x="7" y="262"/>
                      </a:lnTo>
                      <a:lnTo>
                        <a:pt x="7" y="260"/>
                      </a:lnTo>
                      <a:lnTo>
                        <a:pt x="7" y="259"/>
                      </a:lnTo>
                      <a:lnTo>
                        <a:pt x="8" y="258"/>
                      </a:lnTo>
                      <a:lnTo>
                        <a:pt x="9" y="257"/>
                      </a:lnTo>
                      <a:lnTo>
                        <a:pt x="9" y="255"/>
                      </a:lnTo>
                      <a:lnTo>
                        <a:pt x="10" y="253"/>
                      </a:lnTo>
                      <a:lnTo>
                        <a:pt x="11" y="252"/>
                      </a:lnTo>
                      <a:lnTo>
                        <a:pt x="11" y="251"/>
                      </a:lnTo>
                      <a:lnTo>
                        <a:pt x="12" y="249"/>
                      </a:lnTo>
                      <a:lnTo>
                        <a:pt x="13" y="248"/>
                      </a:lnTo>
                      <a:lnTo>
                        <a:pt x="14" y="246"/>
                      </a:lnTo>
                      <a:lnTo>
                        <a:pt x="14" y="245"/>
                      </a:lnTo>
                      <a:lnTo>
                        <a:pt x="14" y="243"/>
                      </a:lnTo>
                      <a:lnTo>
                        <a:pt x="15" y="242"/>
                      </a:lnTo>
                      <a:lnTo>
                        <a:pt x="16" y="240"/>
                      </a:lnTo>
                      <a:lnTo>
                        <a:pt x="17" y="239"/>
                      </a:lnTo>
                      <a:lnTo>
                        <a:pt x="17" y="237"/>
                      </a:lnTo>
                      <a:lnTo>
                        <a:pt x="18" y="236"/>
                      </a:lnTo>
                      <a:lnTo>
                        <a:pt x="19" y="234"/>
                      </a:lnTo>
                      <a:lnTo>
                        <a:pt x="19" y="233"/>
                      </a:lnTo>
                      <a:lnTo>
                        <a:pt x="20" y="231"/>
                      </a:lnTo>
                      <a:lnTo>
                        <a:pt x="21" y="230"/>
                      </a:lnTo>
                      <a:lnTo>
                        <a:pt x="22" y="229"/>
                      </a:lnTo>
                      <a:lnTo>
                        <a:pt x="22" y="227"/>
                      </a:lnTo>
                      <a:lnTo>
                        <a:pt x="76" y="137"/>
                      </a:lnTo>
                      <a:lnTo>
                        <a:pt x="7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68" name="Freeform 616"/>
                <p:cNvSpPr>
                  <a:spLocks/>
                </p:cNvSpPr>
                <p:nvPr/>
              </p:nvSpPr>
              <p:spPr bwMode="auto">
                <a:xfrm>
                  <a:off x="3352" y="2330"/>
                  <a:ext cx="83" cy="84"/>
                </a:xfrm>
                <a:custGeom>
                  <a:avLst/>
                  <a:gdLst>
                    <a:gd name="T0" fmla="*/ 69 w 83"/>
                    <a:gd name="T1" fmla="*/ 0 h 84"/>
                    <a:gd name="T2" fmla="*/ 71 w 83"/>
                    <a:gd name="T3" fmla="*/ 1 h 84"/>
                    <a:gd name="T4" fmla="*/ 73 w 83"/>
                    <a:gd name="T5" fmla="*/ 2 h 84"/>
                    <a:gd name="T6" fmla="*/ 76 w 83"/>
                    <a:gd name="T7" fmla="*/ 3 h 84"/>
                    <a:gd name="T8" fmla="*/ 77 w 83"/>
                    <a:gd name="T9" fmla="*/ 5 h 84"/>
                    <a:gd name="T10" fmla="*/ 79 w 83"/>
                    <a:gd name="T11" fmla="*/ 8 h 84"/>
                    <a:gd name="T12" fmla="*/ 81 w 83"/>
                    <a:gd name="T13" fmla="*/ 11 h 84"/>
                    <a:gd name="T14" fmla="*/ 81 w 83"/>
                    <a:gd name="T15" fmla="*/ 15 h 84"/>
                    <a:gd name="T16" fmla="*/ 81 w 83"/>
                    <a:gd name="T17" fmla="*/ 18 h 84"/>
                    <a:gd name="T18" fmla="*/ 82 w 83"/>
                    <a:gd name="T19" fmla="*/ 21 h 84"/>
                    <a:gd name="T20" fmla="*/ 82 w 83"/>
                    <a:gd name="T21" fmla="*/ 24 h 84"/>
                    <a:gd name="T22" fmla="*/ 83 w 83"/>
                    <a:gd name="T23" fmla="*/ 27 h 84"/>
                    <a:gd name="T24" fmla="*/ 83 w 83"/>
                    <a:gd name="T25" fmla="*/ 30 h 84"/>
                    <a:gd name="T26" fmla="*/ 83 w 83"/>
                    <a:gd name="T27" fmla="*/ 33 h 84"/>
                    <a:gd name="T28" fmla="*/ 83 w 83"/>
                    <a:gd name="T29" fmla="*/ 36 h 84"/>
                    <a:gd name="T30" fmla="*/ 83 w 83"/>
                    <a:gd name="T31" fmla="*/ 39 h 84"/>
                    <a:gd name="T32" fmla="*/ 83 w 83"/>
                    <a:gd name="T33" fmla="*/ 43 h 84"/>
                    <a:gd name="T34" fmla="*/ 83 w 83"/>
                    <a:gd name="T35" fmla="*/ 47 h 84"/>
                    <a:gd name="T36" fmla="*/ 82 w 83"/>
                    <a:gd name="T37" fmla="*/ 50 h 84"/>
                    <a:gd name="T38" fmla="*/ 81 w 83"/>
                    <a:gd name="T39" fmla="*/ 54 h 84"/>
                    <a:gd name="T40" fmla="*/ 80 w 83"/>
                    <a:gd name="T41" fmla="*/ 57 h 84"/>
                    <a:gd name="T42" fmla="*/ 79 w 83"/>
                    <a:gd name="T43" fmla="*/ 60 h 84"/>
                    <a:gd name="T44" fmla="*/ 77 w 83"/>
                    <a:gd name="T45" fmla="*/ 64 h 84"/>
                    <a:gd name="T46" fmla="*/ 75 w 83"/>
                    <a:gd name="T47" fmla="*/ 67 h 84"/>
                    <a:gd name="T48" fmla="*/ 73 w 83"/>
                    <a:gd name="T49" fmla="*/ 70 h 84"/>
                    <a:gd name="T50" fmla="*/ 69 w 83"/>
                    <a:gd name="T51" fmla="*/ 72 h 84"/>
                    <a:gd name="T52" fmla="*/ 66 w 83"/>
                    <a:gd name="T53" fmla="*/ 75 h 84"/>
                    <a:gd name="T54" fmla="*/ 62 w 83"/>
                    <a:gd name="T55" fmla="*/ 77 h 84"/>
                    <a:gd name="T56" fmla="*/ 58 w 83"/>
                    <a:gd name="T57" fmla="*/ 79 h 84"/>
                    <a:gd name="T58" fmla="*/ 54 w 83"/>
                    <a:gd name="T59" fmla="*/ 81 h 84"/>
                    <a:gd name="T60" fmla="*/ 49 w 83"/>
                    <a:gd name="T61" fmla="*/ 82 h 84"/>
                    <a:gd name="T62" fmla="*/ 43 w 83"/>
                    <a:gd name="T63" fmla="*/ 83 h 84"/>
                    <a:gd name="T64" fmla="*/ 36 w 83"/>
                    <a:gd name="T65" fmla="*/ 83 h 84"/>
                    <a:gd name="T66" fmla="*/ 30 w 83"/>
                    <a:gd name="T67" fmla="*/ 83 h 84"/>
                    <a:gd name="T68" fmla="*/ 22 w 83"/>
                    <a:gd name="T69" fmla="*/ 83 h 84"/>
                    <a:gd name="T70" fmla="*/ 14 w 83"/>
                    <a:gd name="T71" fmla="*/ 82 h 84"/>
                    <a:gd name="T72" fmla="*/ 5 w 83"/>
                    <a:gd name="T73" fmla="*/ 81 h 84"/>
                    <a:gd name="T74" fmla="*/ 76 w 83"/>
                    <a:gd name="T75" fmla="*/ 60 h 84"/>
                    <a:gd name="T76" fmla="*/ 58 w 83"/>
                    <a:gd name="T77" fmla="*/ 22 h 84"/>
                    <a:gd name="T78" fmla="*/ 69 w 83"/>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3"/>
                    <a:gd name="T121" fmla="*/ 0 h 84"/>
                    <a:gd name="T122" fmla="*/ 83 w 83"/>
                    <a:gd name="T123" fmla="*/ 84 h 8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3" h="84">
                      <a:moveTo>
                        <a:pt x="69" y="0"/>
                      </a:moveTo>
                      <a:lnTo>
                        <a:pt x="69" y="0"/>
                      </a:lnTo>
                      <a:lnTo>
                        <a:pt x="71" y="0"/>
                      </a:lnTo>
                      <a:lnTo>
                        <a:pt x="71" y="1"/>
                      </a:lnTo>
                      <a:lnTo>
                        <a:pt x="73" y="1"/>
                      </a:lnTo>
                      <a:lnTo>
                        <a:pt x="73" y="2"/>
                      </a:lnTo>
                      <a:lnTo>
                        <a:pt x="75" y="3"/>
                      </a:lnTo>
                      <a:lnTo>
                        <a:pt x="76" y="3"/>
                      </a:lnTo>
                      <a:lnTo>
                        <a:pt x="77" y="4"/>
                      </a:lnTo>
                      <a:lnTo>
                        <a:pt x="77" y="5"/>
                      </a:lnTo>
                      <a:lnTo>
                        <a:pt x="79" y="7"/>
                      </a:lnTo>
                      <a:lnTo>
                        <a:pt x="79" y="8"/>
                      </a:lnTo>
                      <a:lnTo>
                        <a:pt x="80" y="10"/>
                      </a:lnTo>
                      <a:lnTo>
                        <a:pt x="81" y="11"/>
                      </a:lnTo>
                      <a:lnTo>
                        <a:pt x="81" y="14"/>
                      </a:lnTo>
                      <a:lnTo>
                        <a:pt x="81" y="15"/>
                      </a:lnTo>
                      <a:lnTo>
                        <a:pt x="81" y="16"/>
                      </a:lnTo>
                      <a:lnTo>
                        <a:pt x="81" y="18"/>
                      </a:lnTo>
                      <a:lnTo>
                        <a:pt x="82" y="20"/>
                      </a:lnTo>
                      <a:lnTo>
                        <a:pt x="82" y="21"/>
                      </a:lnTo>
                      <a:lnTo>
                        <a:pt x="82" y="23"/>
                      </a:lnTo>
                      <a:lnTo>
                        <a:pt x="82" y="24"/>
                      </a:lnTo>
                      <a:lnTo>
                        <a:pt x="83" y="25"/>
                      </a:lnTo>
                      <a:lnTo>
                        <a:pt x="83" y="27"/>
                      </a:lnTo>
                      <a:lnTo>
                        <a:pt x="83" y="28"/>
                      </a:lnTo>
                      <a:lnTo>
                        <a:pt x="83" y="30"/>
                      </a:lnTo>
                      <a:lnTo>
                        <a:pt x="83" y="32"/>
                      </a:lnTo>
                      <a:lnTo>
                        <a:pt x="83" y="33"/>
                      </a:lnTo>
                      <a:lnTo>
                        <a:pt x="83" y="35"/>
                      </a:lnTo>
                      <a:lnTo>
                        <a:pt x="83" y="36"/>
                      </a:lnTo>
                      <a:lnTo>
                        <a:pt x="83" y="38"/>
                      </a:lnTo>
                      <a:lnTo>
                        <a:pt x="83" y="39"/>
                      </a:lnTo>
                      <a:lnTo>
                        <a:pt x="83" y="42"/>
                      </a:lnTo>
                      <a:lnTo>
                        <a:pt x="83" y="43"/>
                      </a:lnTo>
                      <a:lnTo>
                        <a:pt x="83" y="45"/>
                      </a:lnTo>
                      <a:lnTo>
                        <a:pt x="83" y="47"/>
                      </a:lnTo>
                      <a:lnTo>
                        <a:pt x="82" y="48"/>
                      </a:lnTo>
                      <a:lnTo>
                        <a:pt x="82" y="50"/>
                      </a:lnTo>
                      <a:lnTo>
                        <a:pt x="82" y="52"/>
                      </a:lnTo>
                      <a:lnTo>
                        <a:pt x="81" y="54"/>
                      </a:lnTo>
                      <a:lnTo>
                        <a:pt x="81" y="55"/>
                      </a:lnTo>
                      <a:lnTo>
                        <a:pt x="80" y="57"/>
                      </a:lnTo>
                      <a:lnTo>
                        <a:pt x="80" y="59"/>
                      </a:lnTo>
                      <a:lnTo>
                        <a:pt x="79" y="60"/>
                      </a:lnTo>
                      <a:lnTo>
                        <a:pt x="78" y="62"/>
                      </a:lnTo>
                      <a:lnTo>
                        <a:pt x="77" y="64"/>
                      </a:lnTo>
                      <a:lnTo>
                        <a:pt x="76" y="65"/>
                      </a:lnTo>
                      <a:lnTo>
                        <a:pt x="75" y="67"/>
                      </a:lnTo>
                      <a:lnTo>
                        <a:pt x="74" y="68"/>
                      </a:lnTo>
                      <a:lnTo>
                        <a:pt x="73" y="70"/>
                      </a:lnTo>
                      <a:lnTo>
                        <a:pt x="71" y="71"/>
                      </a:lnTo>
                      <a:lnTo>
                        <a:pt x="69" y="72"/>
                      </a:lnTo>
                      <a:lnTo>
                        <a:pt x="68" y="74"/>
                      </a:lnTo>
                      <a:lnTo>
                        <a:pt x="66" y="75"/>
                      </a:lnTo>
                      <a:lnTo>
                        <a:pt x="65" y="76"/>
                      </a:lnTo>
                      <a:lnTo>
                        <a:pt x="62" y="77"/>
                      </a:lnTo>
                      <a:lnTo>
                        <a:pt x="61" y="78"/>
                      </a:lnTo>
                      <a:lnTo>
                        <a:pt x="58" y="79"/>
                      </a:lnTo>
                      <a:lnTo>
                        <a:pt x="56" y="80"/>
                      </a:lnTo>
                      <a:lnTo>
                        <a:pt x="54" y="81"/>
                      </a:lnTo>
                      <a:lnTo>
                        <a:pt x="51" y="82"/>
                      </a:lnTo>
                      <a:lnTo>
                        <a:pt x="49" y="82"/>
                      </a:lnTo>
                      <a:lnTo>
                        <a:pt x="46" y="83"/>
                      </a:lnTo>
                      <a:lnTo>
                        <a:pt x="43" y="83"/>
                      </a:lnTo>
                      <a:lnTo>
                        <a:pt x="40" y="83"/>
                      </a:lnTo>
                      <a:lnTo>
                        <a:pt x="36" y="83"/>
                      </a:lnTo>
                      <a:lnTo>
                        <a:pt x="33" y="84"/>
                      </a:lnTo>
                      <a:lnTo>
                        <a:pt x="30" y="83"/>
                      </a:lnTo>
                      <a:lnTo>
                        <a:pt x="26" y="83"/>
                      </a:lnTo>
                      <a:lnTo>
                        <a:pt x="22" y="83"/>
                      </a:lnTo>
                      <a:lnTo>
                        <a:pt x="18" y="83"/>
                      </a:lnTo>
                      <a:lnTo>
                        <a:pt x="14" y="82"/>
                      </a:lnTo>
                      <a:lnTo>
                        <a:pt x="9" y="82"/>
                      </a:lnTo>
                      <a:lnTo>
                        <a:pt x="5" y="81"/>
                      </a:lnTo>
                      <a:lnTo>
                        <a:pt x="0" y="81"/>
                      </a:lnTo>
                      <a:lnTo>
                        <a:pt x="76" y="60"/>
                      </a:lnTo>
                      <a:lnTo>
                        <a:pt x="74" y="25"/>
                      </a:lnTo>
                      <a:lnTo>
                        <a:pt x="58" y="22"/>
                      </a:lnTo>
                      <a:lnTo>
                        <a:pt x="69"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69" name="Freeform 617"/>
                <p:cNvSpPr>
                  <a:spLocks/>
                </p:cNvSpPr>
                <p:nvPr/>
              </p:nvSpPr>
              <p:spPr bwMode="auto">
                <a:xfrm>
                  <a:off x="3211" y="2223"/>
                  <a:ext cx="215" cy="143"/>
                </a:xfrm>
                <a:custGeom>
                  <a:avLst/>
                  <a:gdLst>
                    <a:gd name="T0" fmla="*/ 11 w 215"/>
                    <a:gd name="T1" fmla="*/ 2 h 143"/>
                    <a:gd name="T2" fmla="*/ 8 w 215"/>
                    <a:gd name="T3" fmla="*/ 5 h 143"/>
                    <a:gd name="T4" fmla="*/ 6 w 215"/>
                    <a:gd name="T5" fmla="*/ 8 h 143"/>
                    <a:gd name="T6" fmla="*/ 4 w 215"/>
                    <a:gd name="T7" fmla="*/ 13 h 143"/>
                    <a:gd name="T8" fmla="*/ 2 w 215"/>
                    <a:gd name="T9" fmla="*/ 17 h 143"/>
                    <a:gd name="T10" fmla="*/ 1 w 215"/>
                    <a:gd name="T11" fmla="*/ 19 h 143"/>
                    <a:gd name="T12" fmla="*/ 0 w 215"/>
                    <a:gd name="T13" fmla="*/ 23 h 143"/>
                    <a:gd name="T14" fmla="*/ 0 w 215"/>
                    <a:gd name="T15" fmla="*/ 27 h 143"/>
                    <a:gd name="T16" fmla="*/ 0 w 215"/>
                    <a:gd name="T17" fmla="*/ 32 h 143"/>
                    <a:gd name="T18" fmla="*/ 0 w 215"/>
                    <a:gd name="T19" fmla="*/ 38 h 143"/>
                    <a:gd name="T20" fmla="*/ 1 w 215"/>
                    <a:gd name="T21" fmla="*/ 44 h 143"/>
                    <a:gd name="T22" fmla="*/ 2 w 215"/>
                    <a:gd name="T23" fmla="*/ 51 h 143"/>
                    <a:gd name="T24" fmla="*/ 3 w 215"/>
                    <a:gd name="T25" fmla="*/ 58 h 143"/>
                    <a:gd name="T26" fmla="*/ 5 w 215"/>
                    <a:gd name="T27" fmla="*/ 66 h 143"/>
                    <a:gd name="T28" fmla="*/ 8 w 215"/>
                    <a:gd name="T29" fmla="*/ 73 h 143"/>
                    <a:gd name="T30" fmla="*/ 11 w 215"/>
                    <a:gd name="T31" fmla="*/ 80 h 143"/>
                    <a:gd name="T32" fmla="*/ 15 w 215"/>
                    <a:gd name="T33" fmla="*/ 88 h 143"/>
                    <a:gd name="T34" fmla="*/ 20 w 215"/>
                    <a:gd name="T35" fmla="*/ 96 h 143"/>
                    <a:gd name="T36" fmla="*/ 26 w 215"/>
                    <a:gd name="T37" fmla="*/ 103 h 143"/>
                    <a:gd name="T38" fmla="*/ 33 w 215"/>
                    <a:gd name="T39" fmla="*/ 110 h 143"/>
                    <a:gd name="T40" fmla="*/ 41 w 215"/>
                    <a:gd name="T41" fmla="*/ 117 h 143"/>
                    <a:gd name="T42" fmla="*/ 50 w 215"/>
                    <a:gd name="T43" fmla="*/ 123 h 143"/>
                    <a:gd name="T44" fmla="*/ 61 w 215"/>
                    <a:gd name="T45" fmla="*/ 128 h 143"/>
                    <a:gd name="T46" fmla="*/ 72 w 215"/>
                    <a:gd name="T47" fmla="*/ 133 h 143"/>
                    <a:gd name="T48" fmla="*/ 85 w 215"/>
                    <a:gd name="T49" fmla="*/ 137 h 143"/>
                    <a:gd name="T50" fmla="*/ 97 w 215"/>
                    <a:gd name="T51" fmla="*/ 139 h 143"/>
                    <a:gd name="T52" fmla="*/ 105 w 215"/>
                    <a:gd name="T53" fmla="*/ 140 h 143"/>
                    <a:gd name="T54" fmla="*/ 113 w 215"/>
                    <a:gd name="T55" fmla="*/ 141 h 143"/>
                    <a:gd name="T56" fmla="*/ 120 w 215"/>
                    <a:gd name="T57" fmla="*/ 142 h 143"/>
                    <a:gd name="T58" fmla="*/ 126 w 215"/>
                    <a:gd name="T59" fmla="*/ 143 h 143"/>
                    <a:gd name="T60" fmla="*/ 133 w 215"/>
                    <a:gd name="T61" fmla="*/ 143 h 143"/>
                    <a:gd name="T62" fmla="*/ 139 w 215"/>
                    <a:gd name="T63" fmla="*/ 143 h 143"/>
                    <a:gd name="T64" fmla="*/ 144 w 215"/>
                    <a:gd name="T65" fmla="*/ 143 h 143"/>
                    <a:gd name="T66" fmla="*/ 150 w 215"/>
                    <a:gd name="T67" fmla="*/ 143 h 143"/>
                    <a:gd name="T68" fmla="*/ 156 w 215"/>
                    <a:gd name="T69" fmla="*/ 143 h 143"/>
                    <a:gd name="T70" fmla="*/ 160 w 215"/>
                    <a:gd name="T71" fmla="*/ 142 h 143"/>
                    <a:gd name="T72" fmla="*/ 165 w 215"/>
                    <a:gd name="T73" fmla="*/ 142 h 143"/>
                    <a:gd name="T74" fmla="*/ 169 w 215"/>
                    <a:gd name="T75" fmla="*/ 140 h 143"/>
                    <a:gd name="T76" fmla="*/ 174 w 215"/>
                    <a:gd name="T77" fmla="*/ 140 h 143"/>
                    <a:gd name="T78" fmla="*/ 178 w 215"/>
                    <a:gd name="T79" fmla="*/ 138 h 143"/>
                    <a:gd name="T80" fmla="*/ 181 w 215"/>
                    <a:gd name="T81" fmla="*/ 138 h 143"/>
                    <a:gd name="T82" fmla="*/ 185 w 215"/>
                    <a:gd name="T83" fmla="*/ 136 h 143"/>
                    <a:gd name="T84" fmla="*/ 188 w 215"/>
                    <a:gd name="T85" fmla="*/ 135 h 143"/>
                    <a:gd name="T86" fmla="*/ 191 w 215"/>
                    <a:gd name="T87" fmla="*/ 133 h 143"/>
                    <a:gd name="T88" fmla="*/ 196 w 215"/>
                    <a:gd name="T89" fmla="*/ 131 h 143"/>
                    <a:gd name="T90" fmla="*/ 215 w 215"/>
                    <a:gd name="T91" fmla="*/ 109 h 143"/>
                    <a:gd name="T92" fmla="*/ 11 w 215"/>
                    <a:gd name="T93" fmla="*/ 0 h 1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5"/>
                    <a:gd name="T142" fmla="*/ 0 h 143"/>
                    <a:gd name="T143" fmla="*/ 215 w 215"/>
                    <a:gd name="T144" fmla="*/ 143 h 1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5" h="143">
                      <a:moveTo>
                        <a:pt x="11" y="0"/>
                      </a:moveTo>
                      <a:lnTo>
                        <a:pt x="11" y="0"/>
                      </a:lnTo>
                      <a:lnTo>
                        <a:pt x="11" y="2"/>
                      </a:lnTo>
                      <a:lnTo>
                        <a:pt x="10" y="2"/>
                      </a:lnTo>
                      <a:lnTo>
                        <a:pt x="9" y="3"/>
                      </a:lnTo>
                      <a:lnTo>
                        <a:pt x="8" y="5"/>
                      </a:lnTo>
                      <a:lnTo>
                        <a:pt x="7" y="6"/>
                      </a:lnTo>
                      <a:lnTo>
                        <a:pt x="7" y="7"/>
                      </a:lnTo>
                      <a:lnTo>
                        <a:pt x="6" y="8"/>
                      </a:lnTo>
                      <a:lnTo>
                        <a:pt x="5" y="10"/>
                      </a:lnTo>
                      <a:lnTo>
                        <a:pt x="4" y="12"/>
                      </a:lnTo>
                      <a:lnTo>
                        <a:pt x="4" y="13"/>
                      </a:lnTo>
                      <a:lnTo>
                        <a:pt x="3" y="14"/>
                      </a:lnTo>
                      <a:lnTo>
                        <a:pt x="2" y="16"/>
                      </a:lnTo>
                      <a:lnTo>
                        <a:pt x="2" y="17"/>
                      </a:lnTo>
                      <a:lnTo>
                        <a:pt x="1" y="18"/>
                      </a:lnTo>
                      <a:lnTo>
                        <a:pt x="1" y="19"/>
                      </a:lnTo>
                      <a:lnTo>
                        <a:pt x="1" y="21"/>
                      </a:lnTo>
                      <a:lnTo>
                        <a:pt x="0" y="22"/>
                      </a:lnTo>
                      <a:lnTo>
                        <a:pt x="0" y="23"/>
                      </a:lnTo>
                      <a:lnTo>
                        <a:pt x="0" y="24"/>
                      </a:lnTo>
                      <a:lnTo>
                        <a:pt x="0" y="25"/>
                      </a:lnTo>
                      <a:lnTo>
                        <a:pt x="0" y="27"/>
                      </a:lnTo>
                      <a:lnTo>
                        <a:pt x="0" y="29"/>
                      </a:lnTo>
                      <a:lnTo>
                        <a:pt x="0" y="30"/>
                      </a:lnTo>
                      <a:lnTo>
                        <a:pt x="0" y="32"/>
                      </a:lnTo>
                      <a:lnTo>
                        <a:pt x="0" y="34"/>
                      </a:lnTo>
                      <a:lnTo>
                        <a:pt x="0" y="36"/>
                      </a:lnTo>
                      <a:lnTo>
                        <a:pt x="0" y="38"/>
                      </a:lnTo>
                      <a:lnTo>
                        <a:pt x="0" y="40"/>
                      </a:lnTo>
                      <a:lnTo>
                        <a:pt x="0" y="42"/>
                      </a:lnTo>
                      <a:lnTo>
                        <a:pt x="1" y="44"/>
                      </a:lnTo>
                      <a:lnTo>
                        <a:pt x="1" y="46"/>
                      </a:lnTo>
                      <a:lnTo>
                        <a:pt x="1" y="49"/>
                      </a:lnTo>
                      <a:lnTo>
                        <a:pt x="2" y="51"/>
                      </a:lnTo>
                      <a:lnTo>
                        <a:pt x="2" y="54"/>
                      </a:lnTo>
                      <a:lnTo>
                        <a:pt x="3" y="56"/>
                      </a:lnTo>
                      <a:lnTo>
                        <a:pt x="3" y="58"/>
                      </a:lnTo>
                      <a:lnTo>
                        <a:pt x="4" y="60"/>
                      </a:lnTo>
                      <a:lnTo>
                        <a:pt x="4" y="63"/>
                      </a:lnTo>
                      <a:lnTo>
                        <a:pt x="5" y="66"/>
                      </a:lnTo>
                      <a:lnTo>
                        <a:pt x="6" y="68"/>
                      </a:lnTo>
                      <a:lnTo>
                        <a:pt x="7" y="71"/>
                      </a:lnTo>
                      <a:lnTo>
                        <a:pt x="8" y="73"/>
                      </a:lnTo>
                      <a:lnTo>
                        <a:pt x="9" y="76"/>
                      </a:lnTo>
                      <a:lnTo>
                        <a:pt x="10" y="78"/>
                      </a:lnTo>
                      <a:lnTo>
                        <a:pt x="11" y="80"/>
                      </a:lnTo>
                      <a:lnTo>
                        <a:pt x="12" y="83"/>
                      </a:lnTo>
                      <a:lnTo>
                        <a:pt x="14" y="86"/>
                      </a:lnTo>
                      <a:lnTo>
                        <a:pt x="15" y="88"/>
                      </a:lnTo>
                      <a:lnTo>
                        <a:pt x="17" y="91"/>
                      </a:lnTo>
                      <a:lnTo>
                        <a:pt x="19" y="94"/>
                      </a:lnTo>
                      <a:lnTo>
                        <a:pt x="20" y="96"/>
                      </a:lnTo>
                      <a:lnTo>
                        <a:pt x="22" y="98"/>
                      </a:lnTo>
                      <a:lnTo>
                        <a:pt x="24" y="101"/>
                      </a:lnTo>
                      <a:lnTo>
                        <a:pt x="26" y="103"/>
                      </a:lnTo>
                      <a:lnTo>
                        <a:pt x="28" y="105"/>
                      </a:lnTo>
                      <a:lnTo>
                        <a:pt x="31" y="108"/>
                      </a:lnTo>
                      <a:lnTo>
                        <a:pt x="33" y="110"/>
                      </a:lnTo>
                      <a:lnTo>
                        <a:pt x="36" y="112"/>
                      </a:lnTo>
                      <a:lnTo>
                        <a:pt x="38" y="115"/>
                      </a:lnTo>
                      <a:lnTo>
                        <a:pt x="41" y="117"/>
                      </a:lnTo>
                      <a:lnTo>
                        <a:pt x="44" y="119"/>
                      </a:lnTo>
                      <a:lnTo>
                        <a:pt x="47" y="121"/>
                      </a:lnTo>
                      <a:lnTo>
                        <a:pt x="50" y="123"/>
                      </a:lnTo>
                      <a:lnTo>
                        <a:pt x="54" y="124"/>
                      </a:lnTo>
                      <a:lnTo>
                        <a:pt x="57" y="127"/>
                      </a:lnTo>
                      <a:lnTo>
                        <a:pt x="61" y="128"/>
                      </a:lnTo>
                      <a:lnTo>
                        <a:pt x="64" y="130"/>
                      </a:lnTo>
                      <a:lnTo>
                        <a:pt x="68" y="132"/>
                      </a:lnTo>
                      <a:lnTo>
                        <a:pt x="72" y="133"/>
                      </a:lnTo>
                      <a:lnTo>
                        <a:pt x="77" y="134"/>
                      </a:lnTo>
                      <a:lnTo>
                        <a:pt x="81" y="135"/>
                      </a:lnTo>
                      <a:lnTo>
                        <a:pt x="85" y="137"/>
                      </a:lnTo>
                      <a:lnTo>
                        <a:pt x="90" y="138"/>
                      </a:lnTo>
                      <a:lnTo>
                        <a:pt x="95" y="139"/>
                      </a:lnTo>
                      <a:lnTo>
                        <a:pt x="97" y="139"/>
                      </a:lnTo>
                      <a:lnTo>
                        <a:pt x="100" y="140"/>
                      </a:lnTo>
                      <a:lnTo>
                        <a:pt x="103" y="140"/>
                      </a:lnTo>
                      <a:lnTo>
                        <a:pt x="105" y="140"/>
                      </a:lnTo>
                      <a:lnTo>
                        <a:pt x="108" y="140"/>
                      </a:lnTo>
                      <a:lnTo>
                        <a:pt x="110" y="141"/>
                      </a:lnTo>
                      <a:lnTo>
                        <a:pt x="113" y="141"/>
                      </a:lnTo>
                      <a:lnTo>
                        <a:pt x="115" y="142"/>
                      </a:lnTo>
                      <a:lnTo>
                        <a:pt x="117" y="142"/>
                      </a:lnTo>
                      <a:lnTo>
                        <a:pt x="120" y="142"/>
                      </a:lnTo>
                      <a:lnTo>
                        <a:pt x="122" y="142"/>
                      </a:lnTo>
                      <a:lnTo>
                        <a:pt x="124" y="143"/>
                      </a:lnTo>
                      <a:lnTo>
                        <a:pt x="126" y="143"/>
                      </a:lnTo>
                      <a:lnTo>
                        <a:pt x="128" y="143"/>
                      </a:lnTo>
                      <a:lnTo>
                        <a:pt x="131" y="143"/>
                      </a:lnTo>
                      <a:lnTo>
                        <a:pt x="133" y="143"/>
                      </a:lnTo>
                      <a:lnTo>
                        <a:pt x="135" y="143"/>
                      </a:lnTo>
                      <a:lnTo>
                        <a:pt x="137" y="143"/>
                      </a:lnTo>
                      <a:lnTo>
                        <a:pt x="139" y="143"/>
                      </a:lnTo>
                      <a:lnTo>
                        <a:pt x="141" y="143"/>
                      </a:lnTo>
                      <a:lnTo>
                        <a:pt x="143" y="143"/>
                      </a:lnTo>
                      <a:lnTo>
                        <a:pt x="144" y="143"/>
                      </a:lnTo>
                      <a:lnTo>
                        <a:pt x="146" y="143"/>
                      </a:lnTo>
                      <a:lnTo>
                        <a:pt x="148" y="143"/>
                      </a:lnTo>
                      <a:lnTo>
                        <a:pt x="150" y="143"/>
                      </a:lnTo>
                      <a:lnTo>
                        <a:pt x="152" y="143"/>
                      </a:lnTo>
                      <a:lnTo>
                        <a:pt x="154" y="143"/>
                      </a:lnTo>
                      <a:lnTo>
                        <a:pt x="156" y="143"/>
                      </a:lnTo>
                      <a:lnTo>
                        <a:pt x="157" y="142"/>
                      </a:lnTo>
                      <a:lnTo>
                        <a:pt x="159" y="142"/>
                      </a:lnTo>
                      <a:lnTo>
                        <a:pt x="160" y="142"/>
                      </a:lnTo>
                      <a:lnTo>
                        <a:pt x="162" y="142"/>
                      </a:lnTo>
                      <a:lnTo>
                        <a:pt x="163" y="142"/>
                      </a:lnTo>
                      <a:lnTo>
                        <a:pt x="165" y="142"/>
                      </a:lnTo>
                      <a:lnTo>
                        <a:pt x="167" y="141"/>
                      </a:lnTo>
                      <a:lnTo>
                        <a:pt x="168" y="141"/>
                      </a:lnTo>
                      <a:lnTo>
                        <a:pt x="169" y="140"/>
                      </a:lnTo>
                      <a:lnTo>
                        <a:pt x="171" y="140"/>
                      </a:lnTo>
                      <a:lnTo>
                        <a:pt x="172" y="140"/>
                      </a:lnTo>
                      <a:lnTo>
                        <a:pt x="174" y="140"/>
                      </a:lnTo>
                      <a:lnTo>
                        <a:pt x="175" y="139"/>
                      </a:lnTo>
                      <a:lnTo>
                        <a:pt x="176" y="139"/>
                      </a:lnTo>
                      <a:lnTo>
                        <a:pt x="178" y="138"/>
                      </a:lnTo>
                      <a:lnTo>
                        <a:pt x="179" y="138"/>
                      </a:lnTo>
                      <a:lnTo>
                        <a:pt x="180" y="138"/>
                      </a:lnTo>
                      <a:lnTo>
                        <a:pt x="181" y="138"/>
                      </a:lnTo>
                      <a:lnTo>
                        <a:pt x="183" y="137"/>
                      </a:lnTo>
                      <a:lnTo>
                        <a:pt x="184" y="137"/>
                      </a:lnTo>
                      <a:lnTo>
                        <a:pt x="185" y="136"/>
                      </a:lnTo>
                      <a:lnTo>
                        <a:pt x="186" y="135"/>
                      </a:lnTo>
                      <a:lnTo>
                        <a:pt x="187" y="135"/>
                      </a:lnTo>
                      <a:lnTo>
                        <a:pt x="188" y="135"/>
                      </a:lnTo>
                      <a:lnTo>
                        <a:pt x="189" y="134"/>
                      </a:lnTo>
                      <a:lnTo>
                        <a:pt x="190" y="134"/>
                      </a:lnTo>
                      <a:lnTo>
                        <a:pt x="191" y="133"/>
                      </a:lnTo>
                      <a:lnTo>
                        <a:pt x="192" y="133"/>
                      </a:lnTo>
                      <a:lnTo>
                        <a:pt x="194" y="132"/>
                      </a:lnTo>
                      <a:lnTo>
                        <a:pt x="196" y="131"/>
                      </a:lnTo>
                      <a:lnTo>
                        <a:pt x="197" y="131"/>
                      </a:lnTo>
                      <a:lnTo>
                        <a:pt x="199" y="129"/>
                      </a:lnTo>
                      <a:lnTo>
                        <a:pt x="215" y="109"/>
                      </a:lnTo>
                      <a:lnTo>
                        <a:pt x="107" y="51"/>
                      </a:lnTo>
                      <a:lnTo>
                        <a:pt x="1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0" name="Freeform 618"/>
                <p:cNvSpPr>
                  <a:spLocks/>
                </p:cNvSpPr>
                <p:nvPr/>
              </p:nvSpPr>
              <p:spPr bwMode="auto">
                <a:xfrm>
                  <a:off x="3230" y="2341"/>
                  <a:ext cx="60" cy="37"/>
                </a:xfrm>
                <a:custGeom>
                  <a:avLst/>
                  <a:gdLst>
                    <a:gd name="T0" fmla="*/ 14 w 60"/>
                    <a:gd name="T1" fmla="*/ 1 h 37"/>
                    <a:gd name="T2" fmla="*/ 16 w 60"/>
                    <a:gd name="T3" fmla="*/ 4 h 37"/>
                    <a:gd name="T4" fmla="*/ 18 w 60"/>
                    <a:gd name="T5" fmla="*/ 8 h 37"/>
                    <a:gd name="T6" fmla="*/ 20 w 60"/>
                    <a:gd name="T7" fmla="*/ 10 h 37"/>
                    <a:gd name="T8" fmla="*/ 21 w 60"/>
                    <a:gd name="T9" fmla="*/ 13 h 37"/>
                    <a:gd name="T10" fmla="*/ 23 w 60"/>
                    <a:gd name="T11" fmla="*/ 15 h 37"/>
                    <a:gd name="T12" fmla="*/ 24 w 60"/>
                    <a:gd name="T13" fmla="*/ 18 h 37"/>
                    <a:gd name="T14" fmla="*/ 27 w 60"/>
                    <a:gd name="T15" fmla="*/ 20 h 37"/>
                    <a:gd name="T16" fmla="*/ 28 w 60"/>
                    <a:gd name="T17" fmla="*/ 23 h 37"/>
                    <a:gd name="T18" fmla="*/ 31 w 60"/>
                    <a:gd name="T19" fmla="*/ 25 h 37"/>
                    <a:gd name="T20" fmla="*/ 33 w 60"/>
                    <a:gd name="T21" fmla="*/ 26 h 37"/>
                    <a:gd name="T22" fmla="*/ 35 w 60"/>
                    <a:gd name="T23" fmla="*/ 27 h 37"/>
                    <a:gd name="T24" fmla="*/ 38 w 60"/>
                    <a:gd name="T25" fmla="*/ 28 h 37"/>
                    <a:gd name="T26" fmla="*/ 41 w 60"/>
                    <a:gd name="T27" fmla="*/ 29 h 37"/>
                    <a:gd name="T28" fmla="*/ 43 w 60"/>
                    <a:gd name="T29" fmla="*/ 29 h 37"/>
                    <a:gd name="T30" fmla="*/ 45 w 60"/>
                    <a:gd name="T31" fmla="*/ 29 h 37"/>
                    <a:gd name="T32" fmla="*/ 47 w 60"/>
                    <a:gd name="T33" fmla="*/ 29 h 37"/>
                    <a:gd name="T34" fmla="*/ 49 w 60"/>
                    <a:gd name="T35" fmla="*/ 28 h 37"/>
                    <a:gd name="T36" fmla="*/ 52 w 60"/>
                    <a:gd name="T37" fmla="*/ 27 h 37"/>
                    <a:gd name="T38" fmla="*/ 55 w 60"/>
                    <a:gd name="T39" fmla="*/ 24 h 37"/>
                    <a:gd name="T40" fmla="*/ 55 w 60"/>
                    <a:gd name="T41" fmla="*/ 23 h 37"/>
                    <a:gd name="T42" fmla="*/ 60 w 60"/>
                    <a:gd name="T43" fmla="*/ 27 h 37"/>
                    <a:gd name="T44" fmla="*/ 58 w 60"/>
                    <a:gd name="T45" fmla="*/ 28 h 37"/>
                    <a:gd name="T46" fmla="*/ 55 w 60"/>
                    <a:gd name="T47" fmla="*/ 30 h 37"/>
                    <a:gd name="T48" fmla="*/ 53 w 60"/>
                    <a:gd name="T49" fmla="*/ 32 h 37"/>
                    <a:gd name="T50" fmla="*/ 51 w 60"/>
                    <a:gd name="T51" fmla="*/ 33 h 37"/>
                    <a:gd name="T52" fmla="*/ 49 w 60"/>
                    <a:gd name="T53" fmla="*/ 33 h 37"/>
                    <a:gd name="T54" fmla="*/ 47 w 60"/>
                    <a:gd name="T55" fmla="*/ 35 h 37"/>
                    <a:gd name="T56" fmla="*/ 44 w 60"/>
                    <a:gd name="T57" fmla="*/ 35 h 37"/>
                    <a:gd name="T58" fmla="*/ 42 w 60"/>
                    <a:gd name="T59" fmla="*/ 36 h 37"/>
                    <a:gd name="T60" fmla="*/ 39 w 60"/>
                    <a:gd name="T61" fmla="*/ 36 h 37"/>
                    <a:gd name="T62" fmla="*/ 36 w 60"/>
                    <a:gd name="T63" fmla="*/ 37 h 37"/>
                    <a:gd name="T64" fmla="*/ 33 w 60"/>
                    <a:gd name="T65" fmla="*/ 37 h 37"/>
                    <a:gd name="T66" fmla="*/ 30 w 60"/>
                    <a:gd name="T67" fmla="*/ 36 h 37"/>
                    <a:gd name="T68" fmla="*/ 27 w 60"/>
                    <a:gd name="T69" fmla="*/ 35 h 37"/>
                    <a:gd name="T70" fmla="*/ 24 w 60"/>
                    <a:gd name="T71" fmla="*/ 34 h 37"/>
                    <a:gd name="T72" fmla="*/ 21 w 60"/>
                    <a:gd name="T73" fmla="*/ 32 h 37"/>
                    <a:gd name="T74" fmla="*/ 18 w 60"/>
                    <a:gd name="T75" fmla="*/ 30 h 37"/>
                    <a:gd name="T76" fmla="*/ 15 w 60"/>
                    <a:gd name="T77" fmla="*/ 28 h 37"/>
                    <a:gd name="T78" fmla="*/ 12 w 60"/>
                    <a:gd name="T79" fmla="*/ 26 h 37"/>
                    <a:gd name="T80" fmla="*/ 10 w 60"/>
                    <a:gd name="T81" fmla="*/ 24 h 37"/>
                    <a:gd name="T82" fmla="*/ 8 w 60"/>
                    <a:gd name="T83" fmla="*/ 21 h 37"/>
                    <a:gd name="T84" fmla="*/ 5 w 60"/>
                    <a:gd name="T85" fmla="*/ 19 h 37"/>
                    <a:gd name="T86" fmla="*/ 2 w 60"/>
                    <a:gd name="T87" fmla="*/ 15 h 37"/>
                    <a:gd name="T88" fmla="*/ 0 w 60"/>
                    <a:gd name="T89" fmla="*/ 13 h 37"/>
                    <a:gd name="T90" fmla="*/ 14 w 60"/>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37"/>
                    <a:gd name="T140" fmla="*/ 60 w 60"/>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37">
                      <a:moveTo>
                        <a:pt x="14" y="0"/>
                      </a:moveTo>
                      <a:lnTo>
                        <a:pt x="14" y="1"/>
                      </a:lnTo>
                      <a:lnTo>
                        <a:pt x="15" y="2"/>
                      </a:lnTo>
                      <a:lnTo>
                        <a:pt x="16" y="4"/>
                      </a:lnTo>
                      <a:lnTo>
                        <a:pt x="17" y="6"/>
                      </a:lnTo>
                      <a:lnTo>
                        <a:pt x="18" y="8"/>
                      </a:lnTo>
                      <a:lnTo>
                        <a:pt x="19" y="9"/>
                      </a:lnTo>
                      <a:lnTo>
                        <a:pt x="20" y="10"/>
                      </a:lnTo>
                      <a:lnTo>
                        <a:pt x="20" y="12"/>
                      </a:lnTo>
                      <a:lnTo>
                        <a:pt x="21" y="13"/>
                      </a:lnTo>
                      <a:lnTo>
                        <a:pt x="22" y="14"/>
                      </a:lnTo>
                      <a:lnTo>
                        <a:pt x="23" y="15"/>
                      </a:lnTo>
                      <a:lnTo>
                        <a:pt x="24" y="16"/>
                      </a:lnTo>
                      <a:lnTo>
                        <a:pt x="24" y="18"/>
                      </a:lnTo>
                      <a:lnTo>
                        <a:pt x="25" y="19"/>
                      </a:lnTo>
                      <a:lnTo>
                        <a:pt x="27" y="20"/>
                      </a:lnTo>
                      <a:lnTo>
                        <a:pt x="27" y="21"/>
                      </a:lnTo>
                      <a:lnTo>
                        <a:pt x="28" y="23"/>
                      </a:lnTo>
                      <a:lnTo>
                        <a:pt x="30" y="24"/>
                      </a:lnTo>
                      <a:lnTo>
                        <a:pt x="31" y="25"/>
                      </a:lnTo>
                      <a:lnTo>
                        <a:pt x="32" y="25"/>
                      </a:lnTo>
                      <a:lnTo>
                        <a:pt x="33" y="26"/>
                      </a:lnTo>
                      <a:lnTo>
                        <a:pt x="34" y="27"/>
                      </a:lnTo>
                      <a:lnTo>
                        <a:pt x="35" y="27"/>
                      </a:lnTo>
                      <a:lnTo>
                        <a:pt x="37" y="28"/>
                      </a:lnTo>
                      <a:lnTo>
                        <a:pt x="38" y="28"/>
                      </a:lnTo>
                      <a:lnTo>
                        <a:pt x="39" y="28"/>
                      </a:lnTo>
                      <a:lnTo>
                        <a:pt x="41" y="29"/>
                      </a:lnTo>
                      <a:lnTo>
                        <a:pt x="42" y="29"/>
                      </a:lnTo>
                      <a:lnTo>
                        <a:pt x="43" y="29"/>
                      </a:lnTo>
                      <a:lnTo>
                        <a:pt x="45" y="29"/>
                      </a:lnTo>
                      <a:lnTo>
                        <a:pt x="46" y="29"/>
                      </a:lnTo>
                      <a:lnTo>
                        <a:pt x="47" y="29"/>
                      </a:lnTo>
                      <a:lnTo>
                        <a:pt x="48" y="28"/>
                      </a:lnTo>
                      <a:lnTo>
                        <a:pt x="49" y="28"/>
                      </a:lnTo>
                      <a:lnTo>
                        <a:pt x="51" y="27"/>
                      </a:lnTo>
                      <a:lnTo>
                        <a:pt x="52" y="27"/>
                      </a:lnTo>
                      <a:lnTo>
                        <a:pt x="54" y="25"/>
                      </a:lnTo>
                      <a:lnTo>
                        <a:pt x="55" y="24"/>
                      </a:lnTo>
                      <a:lnTo>
                        <a:pt x="55" y="23"/>
                      </a:lnTo>
                      <a:lnTo>
                        <a:pt x="60" y="26"/>
                      </a:lnTo>
                      <a:lnTo>
                        <a:pt x="60" y="27"/>
                      </a:lnTo>
                      <a:lnTo>
                        <a:pt x="59" y="28"/>
                      </a:lnTo>
                      <a:lnTo>
                        <a:pt x="58" y="28"/>
                      </a:lnTo>
                      <a:lnTo>
                        <a:pt x="57" y="30"/>
                      </a:lnTo>
                      <a:lnTo>
                        <a:pt x="55" y="30"/>
                      </a:lnTo>
                      <a:lnTo>
                        <a:pt x="54" y="31"/>
                      </a:lnTo>
                      <a:lnTo>
                        <a:pt x="53" y="32"/>
                      </a:lnTo>
                      <a:lnTo>
                        <a:pt x="52" y="32"/>
                      </a:lnTo>
                      <a:lnTo>
                        <a:pt x="51" y="33"/>
                      </a:lnTo>
                      <a:lnTo>
                        <a:pt x="50" y="33"/>
                      </a:lnTo>
                      <a:lnTo>
                        <a:pt x="49" y="33"/>
                      </a:lnTo>
                      <a:lnTo>
                        <a:pt x="48" y="34"/>
                      </a:lnTo>
                      <a:lnTo>
                        <a:pt x="47" y="35"/>
                      </a:lnTo>
                      <a:lnTo>
                        <a:pt x="46" y="35"/>
                      </a:lnTo>
                      <a:lnTo>
                        <a:pt x="44" y="35"/>
                      </a:lnTo>
                      <a:lnTo>
                        <a:pt x="43" y="36"/>
                      </a:lnTo>
                      <a:lnTo>
                        <a:pt x="42" y="36"/>
                      </a:lnTo>
                      <a:lnTo>
                        <a:pt x="41" y="36"/>
                      </a:lnTo>
                      <a:lnTo>
                        <a:pt x="39" y="36"/>
                      </a:lnTo>
                      <a:lnTo>
                        <a:pt x="38" y="36"/>
                      </a:lnTo>
                      <a:lnTo>
                        <a:pt x="36" y="37"/>
                      </a:lnTo>
                      <a:lnTo>
                        <a:pt x="35" y="37"/>
                      </a:lnTo>
                      <a:lnTo>
                        <a:pt x="33" y="37"/>
                      </a:lnTo>
                      <a:lnTo>
                        <a:pt x="32" y="36"/>
                      </a:lnTo>
                      <a:lnTo>
                        <a:pt x="30" y="36"/>
                      </a:lnTo>
                      <a:lnTo>
                        <a:pt x="28" y="36"/>
                      </a:lnTo>
                      <a:lnTo>
                        <a:pt x="27" y="35"/>
                      </a:lnTo>
                      <a:lnTo>
                        <a:pt x="25" y="35"/>
                      </a:lnTo>
                      <a:lnTo>
                        <a:pt x="24" y="34"/>
                      </a:lnTo>
                      <a:lnTo>
                        <a:pt x="23" y="33"/>
                      </a:lnTo>
                      <a:lnTo>
                        <a:pt x="21" y="32"/>
                      </a:lnTo>
                      <a:lnTo>
                        <a:pt x="20" y="31"/>
                      </a:lnTo>
                      <a:lnTo>
                        <a:pt x="18" y="30"/>
                      </a:lnTo>
                      <a:lnTo>
                        <a:pt x="17" y="29"/>
                      </a:lnTo>
                      <a:lnTo>
                        <a:pt x="15" y="28"/>
                      </a:lnTo>
                      <a:lnTo>
                        <a:pt x="14" y="27"/>
                      </a:lnTo>
                      <a:lnTo>
                        <a:pt x="12" y="26"/>
                      </a:lnTo>
                      <a:lnTo>
                        <a:pt x="12" y="25"/>
                      </a:lnTo>
                      <a:lnTo>
                        <a:pt x="10" y="24"/>
                      </a:lnTo>
                      <a:lnTo>
                        <a:pt x="9" y="22"/>
                      </a:lnTo>
                      <a:lnTo>
                        <a:pt x="8" y="21"/>
                      </a:lnTo>
                      <a:lnTo>
                        <a:pt x="7" y="20"/>
                      </a:lnTo>
                      <a:lnTo>
                        <a:pt x="5" y="19"/>
                      </a:lnTo>
                      <a:lnTo>
                        <a:pt x="4" y="16"/>
                      </a:lnTo>
                      <a:lnTo>
                        <a:pt x="2" y="15"/>
                      </a:lnTo>
                      <a:lnTo>
                        <a:pt x="1" y="14"/>
                      </a:lnTo>
                      <a:lnTo>
                        <a:pt x="0" y="13"/>
                      </a:lnTo>
                      <a:lnTo>
                        <a:pt x="14"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1" name="Freeform 619"/>
                <p:cNvSpPr>
                  <a:spLocks/>
                </p:cNvSpPr>
                <p:nvPr/>
              </p:nvSpPr>
              <p:spPr bwMode="auto">
                <a:xfrm>
                  <a:off x="3282" y="2355"/>
                  <a:ext cx="141" cy="71"/>
                </a:xfrm>
                <a:custGeom>
                  <a:avLst/>
                  <a:gdLst>
                    <a:gd name="T0" fmla="*/ 132 w 141"/>
                    <a:gd name="T1" fmla="*/ 5 h 71"/>
                    <a:gd name="T2" fmla="*/ 137 w 141"/>
                    <a:gd name="T3" fmla="*/ 11 h 71"/>
                    <a:gd name="T4" fmla="*/ 140 w 141"/>
                    <a:gd name="T5" fmla="*/ 17 h 71"/>
                    <a:gd name="T6" fmla="*/ 140 w 141"/>
                    <a:gd name="T7" fmla="*/ 26 h 71"/>
                    <a:gd name="T8" fmla="*/ 136 w 141"/>
                    <a:gd name="T9" fmla="*/ 30 h 71"/>
                    <a:gd name="T10" fmla="*/ 130 w 141"/>
                    <a:gd name="T11" fmla="*/ 35 h 71"/>
                    <a:gd name="T12" fmla="*/ 123 w 141"/>
                    <a:gd name="T13" fmla="*/ 37 h 71"/>
                    <a:gd name="T14" fmla="*/ 117 w 141"/>
                    <a:gd name="T15" fmla="*/ 38 h 71"/>
                    <a:gd name="T16" fmla="*/ 111 w 141"/>
                    <a:gd name="T17" fmla="*/ 35 h 71"/>
                    <a:gd name="T18" fmla="*/ 108 w 141"/>
                    <a:gd name="T19" fmla="*/ 28 h 71"/>
                    <a:gd name="T20" fmla="*/ 110 w 141"/>
                    <a:gd name="T21" fmla="*/ 18 h 71"/>
                    <a:gd name="T22" fmla="*/ 107 w 141"/>
                    <a:gd name="T23" fmla="*/ 16 h 71"/>
                    <a:gd name="T24" fmla="*/ 101 w 141"/>
                    <a:gd name="T25" fmla="*/ 19 h 71"/>
                    <a:gd name="T26" fmla="*/ 96 w 141"/>
                    <a:gd name="T27" fmla="*/ 24 h 71"/>
                    <a:gd name="T28" fmla="*/ 89 w 141"/>
                    <a:gd name="T29" fmla="*/ 31 h 71"/>
                    <a:gd name="T30" fmla="*/ 83 w 141"/>
                    <a:gd name="T31" fmla="*/ 38 h 71"/>
                    <a:gd name="T32" fmla="*/ 76 w 141"/>
                    <a:gd name="T33" fmla="*/ 45 h 71"/>
                    <a:gd name="T34" fmla="*/ 69 w 141"/>
                    <a:gd name="T35" fmla="*/ 52 h 71"/>
                    <a:gd name="T36" fmla="*/ 63 w 141"/>
                    <a:gd name="T37" fmla="*/ 60 h 71"/>
                    <a:gd name="T38" fmla="*/ 57 w 141"/>
                    <a:gd name="T39" fmla="*/ 65 h 71"/>
                    <a:gd name="T40" fmla="*/ 50 w 141"/>
                    <a:gd name="T41" fmla="*/ 70 h 71"/>
                    <a:gd name="T42" fmla="*/ 46 w 141"/>
                    <a:gd name="T43" fmla="*/ 70 h 71"/>
                    <a:gd name="T44" fmla="*/ 42 w 141"/>
                    <a:gd name="T45" fmla="*/ 63 h 71"/>
                    <a:gd name="T46" fmla="*/ 42 w 141"/>
                    <a:gd name="T47" fmla="*/ 56 h 71"/>
                    <a:gd name="T48" fmla="*/ 40 w 141"/>
                    <a:gd name="T49" fmla="*/ 49 h 71"/>
                    <a:gd name="T50" fmla="*/ 37 w 141"/>
                    <a:gd name="T51" fmla="*/ 44 h 71"/>
                    <a:gd name="T52" fmla="*/ 30 w 141"/>
                    <a:gd name="T53" fmla="*/ 44 h 71"/>
                    <a:gd name="T54" fmla="*/ 25 w 141"/>
                    <a:gd name="T55" fmla="*/ 46 h 71"/>
                    <a:gd name="T56" fmla="*/ 18 w 141"/>
                    <a:gd name="T57" fmla="*/ 40 h 71"/>
                    <a:gd name="T58" fmla="*/ 14 w 141"/>
                    <a:gd name="T59" fmla="*/ 38 h 71"/>
                    <a:gd name="T60" fmla="*/ 8 w 141"/>
                    <a:gd name="T61" fmla="*/ 36 h 71"/>
                    <a:gd name="T62" fmla="*/ 3 w 141"/>
                    <a:gd name="T63" fmla="*/ 36 h 71"/>
                    <a:gd name="T64" fmla="*/ 1 w 141"/>
                    <a:gd name="T65" fmla="*/ 34 h 71"/>
                    <a:gd name="T66" fmla="*/ 8 w 141"/>
                    <a:gd name="T67" fmla="*/ 27 h 71"/>
                    <a:gd name="T68" fmla="*/ 14 w 141"/>
                    <a:gd name="T69" fmla="*/ 21 h 71"/>
                    <a:gd name="T70" fmla="*/ 22 w 141"/>
                    <a:gd name="T71" fmla="*/ 17 h 71"/>
                    <a:gd name="T72" fmla="*/ 27 w 141"/>
                    <a:gd name="T73" fmla="*/ 16 h 71"/>
                    <a:gd name="T74" fmla="*/ 33 w 141"/>
                    <a:gd name="T75" fmla="*/ 17 h 71"/>
                    <a:gd name="T76" fmla="*/ 39 w 141"/>
                    <a:gd name="T77" fmla="*/ 20 h 71"/>
                    <a:gd name="T78" fmla="*/ 45 w 141"/>
                    <a:gd name="T79" fmla="*/ 25 h 71"/>
                    <a:gd name="T80" fmla="*/ 50 w 141"/>
                    <a:gd name="T81" fmla="*/ 28 h 71"/>
                    <a:gd name="T82" fmla="*/ 57 w 141"/>
                    <a:gd name="T83" fmla="*/ 28 h 71"/>
                    <a:gd name="T84" fmla="*/ 63 w 141"/>
                    <a:gd name="T85" fmla="*/ 25 h 71"/>
                    <a:gd name="T86" fmla="*/ 69 w 141"/>
                    <a:gd name="T87" fmla="*/ 22 h 71"/>
                    <a:gd name="T88" fmla="*/ 75 w 141"/>
                    <a:gd name="T89" fmla="*/ 17 h 71"/>
                    <a:gd name="T90" fmla="*/ 81 w 141"/>
                    <a:gd name="T91" fmla="*/ 14 h 71"/>
                    <a:gd name="T92" fmla="*/ 88 w 141"/>
                    <a:gd name="T93" fmla="*/ 12 h 71"/>
                    <a:gd name="T94" fmla="*/ 93 w 141"/>
                    <a:gd name="T95" fmla="*/ 12 h 71"/>
                    <a:gd name="T96" fmla="*/ 99 w 141"/>
                    <a:gd name="T97" fmla="*/ 12 h 71"/>
                    <a:gd name="T98" fmla="*/ 104 w 141"/>
                    <a:gd name="T99" fmla="*/ 12 h 71"/>
                    <a:gd name="T100" fmla="*/ 112 w 141"/>
                    <a:gd name="T101" fmla="*/ 14 h 71"/>
                    <a:gd name="T102" fmla="*/ 118 w 141"/>
                    <a:gd name="T103" fmla="*/ 17 h 71"/>
                    <a:gd name="T104" fmla="*/ 123 w 141"/>
                    <a:gd name="T105" fmla="*/ 20 h 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71"/>
                    <a:gd name="T161" fmla="*/ 141 w 141"/>
                    <a:gd name="T162" fmla="*/ 71 h 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71">
                      <a:moveTo>
                        <a:pt x="128" y="0"/>
                      </a:moveTo>
                      <a:lnTo>
                        <a:pt x="128" y="0"/>
                      </a:lnTo>
                      <a:lnTo>
                        <a:pt x="129" y="1"/>
                      </a:lnTo>
                      <a:lnTo>
                        <a:pt x="131" y="3"/>
                      </a:lnTo>
                      <a:lnTo>
                        <a:pt x="132" y="5"/>
                      </a:lnTo>
                      <a:lnTo>
                        <a:pt x="134" y="7"/>
                      </a:lnTo>
                      <a:lnTo>
                        <a:pt x="135" y="7"/>
                      </a:lnTo>
                      <a:lnTo>
                        <a:pt x="135" y="8"/>
                      </a:lnTo>
                      <a:lnTo>
                        <a:pt x="136" y="10"/>
                      </a:lnTo>
                      <a:lnTo>
                        <a:pt x="137" y="11"/>
                      </a:lnTo>
                      <a:lnTo>
                        <a:pt x="138" y="12"/>
                      </a:lnTo>
                      <a:lnTo>
                        <a:pt x="138" y="13"/>
                      </a:lnTo>
                      <a:lnTo>
                        <a:pt x="139" y="15"/>
                      </a:lnTo>
                      <a:lnTo>
                        <a:pt x="139" y="16"/>
                      </a:lnTo>
                      <a:lnTo>
                        <a:pt x="140" y="17"/>
                      </a:lnTo>
                      <a:lnTo>
                        <a:pt x="140" y="19"/>
                      </a:lnTo>
                      <a:lnTo>
                        <a:pt x="140" y="20"/>
                      </a:lnTo>
                      <a:lnTo>
                        <a:pt x="141" y="21"/>
                      </a:lnTo>
                      <a:lnTo>
                        <a:pt x="141" y="23"/>
                      </a:lnTo>
                      <a:lnTo>
                        <a:pt x="140" y="26"/>
                      </a:lnTo>
                      <a:lnTo>
                        <a:pt x="139" y="27"/>
                      </a:lnTo>
                      <a:lnTo>
                        <a:pt x="139" y="28"/>
                      </a:lnTo>
                      <a:lnTo>
                        <a:pt x="139" y="29"/>
                      </a:lnTo>
                      <a:lnTo>
                        <a:pt x="138" y="30"/>
                      </a:lnTo>
                      <a:lnTo>
                        <a:pt x="136" y="30"/>
                      </a:lnTo>
                      <a:lnTo>
                        <a:pt x="135" y="32"/>
                      </a:lnTo>
                      <a:lnTo>
                        <a:pt x="134" y="33"/>
                      </a:lnTo>
                      <a:lnTo>
                        <a:pt x="132" y="33"/>
                      </a:lnTo>
                      <a:lnTo>
                        <a:pt x="131" y="34"/>
                      </a:lnTo>
                      <a:lnTo>
                        <a:pt x="130" y="35"/>
                      </a:lnTo>
                      <a:lnTo>
                        <a:pt x="128" y="35"/>
                      </a:lnTo>
                      <a:lnTo>
                        <a:pt x="127" y="36"/>
                      </a:lnTo>
                      <a:lnTo>
                        <a:pt x="126" y="36"/>
                      </a:lnTo>
                      <a:lnTo>
                        <a:pt x="124" y="37"/>
                      </a:lnTo>
                      <a:lnTo>
                        <a:pt x="123" y="37"/>
                      </a:lnTo>
                      <a:lnTo>
                        <a:pt x="122" y="38"/>
                      </a:lnTo>
                      <a:lnTo>
                        <a:pt x="120" y="38"/>
                      </a:lnTo>
                      <a:lnTo>
                        <a:pt x="119" y="38"/>
                      </a:lnTo>
                      <a:lnTo>
                        <a:pt x="118" y="38"/>
                      </a:lnTo>
                      <a:lnTo>
                        <a:pt x="117" y="38"/>
                      </a:lnTo>
                      <a:lnTo>
                        <a:pt x="116" y="38"/>
                      </a:lnTo>
                      <a:lnTo>
                        <a:pt x="115" y="38"/>
                      </a:lnTo>
                      <a:lnTo>
                        <a:pt x="113" y="37"/>
                      </a:lnTo>
                      <a:lnTo>
                        <a:pt x="112" y="36"/>
                      </a:lnTo>
                      <a:lnTo>
                        <a:pt x="111" y="35"/>
                      </a:lnTo>
                      <a:lnTo>
                        <a:pt x="110" y="33"/>
                      </a:lnTo>
                      <a:lnTo>
                        <a:pt x="109" y="32"/>
                      </a:lnTo>
                      <a:lnTo>
                        <a:pt x="109" y="30"/>
                      </a:lnTo>
                      <a:lnTo>
                        <a:pt x="108" y="29"/>
                      </a:lnTo>
                      <a:lnTo>
                        <a:pt x="108" y="28"/>
                      </a:lnTo>
                      <a:lnTo>
                        <a:pt x="108" y="26"/>
                      </a:lnTo>
                      <a:lnTo>
                        <a:pt x="108" y="24"/>
                      </a:lnTo>
                      <a:lnTo>
                        <a:pt x="109" y="22"/>
                      </a:lnTo>
                      <a:lnTo>
                        <a:pt x="110" y="20"/>
                      </a:lnTo>
                      <a:lnTo>
                        <a:pt x="110" y="18"/>
                      </a:lnTo>
                      <a:lnTo>
                        <a:pt x="110" y="17"/>
                      </a:lnTo>
                      <a:lnTo>
                        <a:pt x="109" y="16"/>
                      </a:lnTo>
                      <a:lnTo>
                        <a:pt x="109" y="15"/>
                      </a:lnTo>
                      <a:lnTo>
                        <a:pt x="108" y="15"/>
                      </a:lnTo>
                      <a:lnTo>
                        <a:pt x="107" y="16"/>
                      </a:lnTo>
                      <a:lnTo>
                        <a:pt x="105" y="16"/>
                      </a:lnTo>
                      <a:lnTo>
                        <a:pt x="104" y="17"/>
                      </a:lnTo>
                      <a:lnTo>
                        <a:pt x="103" y="18"/>
                      </a:lnTo>
                      <a:lnTo>
                        <a:pt x="102" y="19"/>
                      </a:lnTo>
                      <a:lnTo>
                        <a:pt x="101" y="19"/>
                      </a:lnTo>
                      <a:lnTo>
                        <a:pt x="100" y="21"/>
                      </a:lnTo>
                      <a:lnTo>
                        <a:pt x="99" y="21"/>
                      </a:lnTo>
                      <a:lnTo>
                        <a:pt x="98" y="22"/>
                      </a:lnTo>
                      <a:lnTo>
                        <a:pt x="97" y="23"/>
                      </a:lnTo>
                      <a:lnTo>
                        <a:pt x="96" y="24"/>
                      </a:lnTo>
                      <a:lnTo>
                        <a:pt x="95" y="25"/>
                      </a:lnTo>
                      <a:lnTo>
                        <a:pt x="93" y="27"/>
                      </a:lnTo>
                      <a:lnTo>
                        <a:pt x="92" y="28"/>
                      </a:lnTo>
                      <a:lnTo>
                        <a:pt x="91" y="30"/>
                      </a:lnTo>
                      <a:lnTo>
                        <a:pt x="89" y="31"/>
                      </a:lnTo>
                      <a:lnTo>
                        <a:pt x="88" y="32"/>
                      </a:lnTo>
                      <a:lnTo>
                        <a:pt x="87" y="34"/>
                      </a:lnTo>
                      <a:lnTo>
                        <a:pt x="86" y="35"/>
                      </a:lnTo>
                      <a:lnTo>
                        <a:pt x="84" y="36"/>
                      </a:lnTo>
                      <a:lnTo>
                        <a:pt x="83" y="38"/>
                      </a:lnTo>
                      <a:lnTo>
                        <a:pt x="81" y="40"/>
                      </a:lnTo>
                      <a:lnTo>
                        <a:pt x="80" y="41"/>
                      </a:lnTo>
                      <a:lnTo>
                        <a:pt x="79" y="43"/>
                      </a:lnTo>
                      <a:lnTo>
                        <a:pt x="77" y="44"/>
                      </a:lnTo>
                      <a:lnTo>
                        <a:pt x="76" y="45"/>
                      </a:lnTo>
                      <a:lnTo>
                        <a:pt x="75" y="47"/>
                      </a:lnTo>
                      <a:lnTo>
                        <a:pt x="73" y="48"/>
                      </a:lnTo>
                      <a:lnTo>
                        <a:pt x="72" y="50"/>
                      </a:lnTo>
                      <a:lnTo>
                        <a:pt x="71" y="51"/>
                      </a:lnTo>
                      <a:lnTo>
                        <a:pt x="69" y="52"/>
                      </a:lnTo>
                      <a:lnTo>
                        <a:pt x="68" y="54"/>
                      </a:lnTo>
                      <a:lnTo>
                        <a:pt x="67" y="55"/>
                      </a:lnTo>
                      <a:lnTo>
                        <a:pt x="65" y="57"/>
                      </a:lnTo>
                      <a:lnTo>
                        <a:pt x="64" y="58"/>
                      </a:lnTo>
                      <a:lnTo>
                        <a:pt x="63" y="60"/>
                      </a:lnTo>
                      <a:lnTo>
                        <a:pt x="61" y="60"/>
                      </a:lnTo>
                      <a:lnTo>
                        <a:pt x="61" y="62"/>
                      </a:lnTo>
                      <a:lnTo>
                        <a:pt x="60" y="63"/>
                      </a:lnTo>
                      <a:lnTo>
                        <a:pt x="58" y="63"/>
                      </a:lnTo>
                      <a:lnTo>
                        <a:pt x="57" y="65"/>
                      </a:lnTo>
                      <a:lnTo>
                        <a:pt x="56" y="66"/>
                      </a:lnTo>
                      <a:lnTo>
                        <a:pt x="55" y="67"/>
                      </a:lnTo>
                      <a:lnTo>
                        <a:pt x="53" y="68"/>
                      </a:lnTo>
                      <a:lnTo>
                        <a:pt x="52" y="69"/>
                      </a:lnTo>
                      <a:lnTo>
                        <a:pt x="50" y="70"/>
                      </a:lnTo>
                      <a:lnTo>
                        <a:pt x="49" y="71"/>
                      </a:lnTo>
                      <a:lnTo>
                        <a:pt x="48" y="71"/>
                      </a:lnTo>
                      <a:lnTo>
                        <a:pt x="47" y="71"/>
                      </a:lnTo>
                      <a:lnTo>
                        <a:pt x="46" y="71"/>
                      </a:lnTo>
                      <a:lnTo>
                        <a:pt x="46" y="70"/>
                      </a:lnTo>
                      <a:lnTo>
                        <a:pt x="44" y="68"/>
                      </a:lnTo>
                      <a:lnTo>
                        <a:pt x="43" y="67"/>
                      </a:lnTo>
                      <a:lnTo>
                        <a:pt x="43" y="66"/>
                      </a:lnTo>
                      <a:lnTo>
                        <a:pt x="43" y="64"/>
                      </a:lnTo>
                      <a:lnTo>
                        <a:pt x="42" y="63"/>
                      </a:lnTo>
                      <a:lnTo>
                        <a:pt x="42" y="62"/>
                      </a:lnTo>
                      <a:lnTo>
                        <a:pt x="42" y="60"/>
                      </a:lnTo>
                      <a:lnTo>
                        <a:pt x="42" y="58"/>
                      </a:lnTo>
                      <a:lnTo>
                        <a:pt x="42" y="57"/>
                      </a:lnTo>
                      <a:lnTo>
                        <a:pt x="42" y="56"/>
                      </a:lnTo>
                      <a:lnTo>
                        <a:pt x="41" y="54"/>
                      </a:lnTo>
                      <a:lnTo>
                        <a:pt x="41" y="52"/>
                      </a:lnTo>
                      <a:lnTo>
                        <a:pt x="40" y="51"/>
                      </a:lnTo>
                      <a:lnTo>
                        <a:pt x="40" y="50"/>
                      </a:lnTo>
                      <a:lnTo>
                        <a:pt x="40" y="49"/>
                      </a:lnTo>
                      <a:lnTo>
                        <a:pt x="39" y="47"/>
                      </a:lnTo>
                      <a:lnTo>
                        <a:pt x="38" y="46"/>
                      </a:lnTo>
                      <a:lnTo>
                        <a:pt x="37" y="45"/>
                      </a:lnTo>
                      <a:lnTo>
                        <a:pt x="37" y="44"/>
                      </a:lnTo>
                      <a:lnTo>
                        <a:pt x="35" y="44"/>
                      </a:lnTo>
                      <a:lnTo>
                        <a:pt x="34" y="44"/>
                      </a:lnTo>
                      <a:lnTo>
                        <a:pt x="33" y="43"/>
                      </a:lnTo>
                      <a:lnTo>
                        <a:pt x="32" y="44"/>
                      </a:lnTo>
                      <a:lnTo>
                        <a:pt x="30" y="44"/>
                      </a:lnTo>
                      <a:lnTo>
                        <a:pt x="29" y="45"/>
                      </a:lnTo>
                      <a:lnTo>
                        <a:pt x="27" y="45"/>
                      </a:lnTo>
                      <a:lnTo>
                        <a:pt x="26" y="45"/>
                      </a:lnTo>
                      <a:lnTo>
                        <a:pt x="25" y="45"/>
                      </a:lnTo>
                      <a:lnTo>
                        <a:pt x="25" y="46"/>
                      </a:lnTo>
                      <a:lnTo>
                        <a:pt x="23" y="46"/>
                      </a:lnTo>
                      <a:lnTo>
                        <a:pt x="22" y="45"/>
                      </a:lnTo>
                      <a:lnTo>
                        <a:pt x="20" y="44"/>
                      </a:lnTo>
                      <a:lnTo>
                        <a:pt x="19" y="42"/>
                      </a:lnTo>
                      <a:lnTo>
                        <a:pt x="18" y="40"/>
                      </a:lnTo>
                      <a:lnTo>
                        <a:pt x="17" y="40"/>
                      </a:lnTo>
                      <a:lnTo>
                        <a:pt x="17" y="39"/>
                      </a:lnTo>
                      <a:lnTo>
                        <a:pt x="16" y="38"/>
                      </a:lnTo>
                      <a:lnTo>
                        <a:pt x="15" y="38"/>
                      </a:lnTo>
                      <a:lnTo>
                        <a:pt x="14" y="38"/>
                      </a:lnTo>
                      <a:lnTo>
                        <a:pt x="13" y="37"/>
                      </a:lnTo>
                      <a:lnTo>
                        <a:pt x="11" y="37"/>
                      </a:lnTo>
                      <a:lnTo>
                        <a:pt x="10" y="36"/>
                      </a:lnTo>
                      <a:lnTo>
                        <a:pt x="9" y="36"/>
                      </a:lnTo>
                      <a:lnTo>
                        <a:pt x="8" y="36"/>
                      </a:lnTo>
                      <a:lnTo>
                        <a:pt x="7" y="36"/>
                      </a:lnTo>
                      <a:lnTo>
                        <a:pt x="6" y="36"/>
                      </a:lnTo>
                      <a:lnTo>
                        <a:pt x="5" y="36"/>
                      </a:lnTo>
                      <a:lnTo>
                        <a:pt x="4" y="36"/>
                      </a:lnTo>
                      <a:lnTo>
                        <a:pt x="3" y="36"/>
                      </a:lnTo>
                      <a:lnTo>
                        <a:pt x="2" y="36"/>
                      </a:lnTo>
                      <a:lnTo>
                        <a:pt x="1" y="36"/>
                      </a:lnTo>
                      <a:lnTo>
                        <a:pt x="0" y="36"/>
                      </a:lnTo>
                      <a:lnTo>
                        <a:pt x="0" y="35"/>
                      </a:lnTo>
                      <a:lnTo>
                        <a:pt x="1" y="34"/>
                      </a:lnTo>
                      <a:lnTo>
                        <a:pt x="2" y="33"/>
                      </a:lnTo>
                      <a:lnTo>
                        <a:pt x="3" y="32"/>
                      </a:lnTo>
                      <a:lnTo>
                        <a:pt x="5" y="30"/>
                      </a:lnTo>
                      <a:lnTo>
                        <a:pt x="6" y="29"/>
                      </a:lnTo>
                      <a:lnTo>
                        <a:pt x="8" y="27"/>
                      </a:lnTo>
                      <a:lnTo>
                        <a:pt x="10" y="25"/>
                      </a:lnTo>
                      <a:lnTo>
                        <a:pt x="12" y="23"/>
                      </a:lnTo>
                      <a:lnTo>
                        <a:pt x="13" y="22"/>
                      </a:lnTo>
                      <a:lnTo>
                        <a:pt x="14" y="22"/>
                      </a:lnTo>
                      <a:lnTo>
                        <a:pt x="14" y="21"/>
                      </a:lnTo>
                      <a:lnTo>
                        <a:pt x="16" y="21"/>
                      </a:lnTo>
                      <a:lnTo>
                        <a:pt x="17" y="19"/>
                      </a:lnTo>
                      <a:lnTo>
                        <a:pt x="19" y="18"/>
                      </a:lnTo>
                      <a:lnTo>
                        <a:pt x="20" y="17"/>
                      </a:lnTo>
                      <a:lnTo>
                        <a:pt x="22" y="17"/>
                      </a:lnTo>
                      <a:lnTo>
                        <a:pt x="23" y="17"/>
                      </a:lnTo>
                      <a:lnTo>
                        <a:pt x="24" y="16"/>
                      </a:lnTo>
                      <a:lnTo>
                        <a:pt x="25" y="16"/>
                      </a:lnTo>
                      <a:lnTo>
                        <a:pt x="26" y="16"/>
                      </a:lnTo>
                      <a:lnTo>
                        <a:pt x="27" y="16"/>
                      </a:lnTo>
                      <a:lnTo>
                        <a:pt x="28" y="16"/>
                      </a:lnTo>
                      <a:lnTo>
                        <a:pt x="29" y="16"/>
                      </a:lnTo>
                      <a:lnTo>
                        <a:pt x="30" y="16"/>
                      </a:lnTo>
                      <a:lnTo>
                        <a:pt x="31" y="16"/>
                      </a:lnTo>
                      <a:lnTo>
                        <a:pt x="33" y="17"/>
                      </a:lnTo>
                      <a:lnTo>
                        <a:pt x="34" y="17"/>
                      </a:lnTo>
                      <a:lnTo>
                        <a:pt x="36" y="18"/>
                      </a:lnTo>
                      <a:lnTo>
                        <a:pt x="37" y="19"/>
                      </a:lnTo>
                      <a:lnTo>
                        <a:pt x="38" y="19"/>
                      </a:lnTo>
                      <a:lnTo>
                        <a:pt x="39" y="20"/>
                      </a:lnTo>
                      <a:lnTo>
                        <a:pt x="40" y="21"/>
                      </a:lnTo>
                      <a:lnTo>
                        <a:pt x="42" y="22"/>
                      </a:lnTo>
                      <a:lnTo>
                        <a:pt x="42" y="23"/>
                      </a:lnTo>
                      <a:lnTo>
                        <a:pt x="44" y="24"/>
                      </a:lnTo>
                      <a:lnTo>
                        <a:pt x="45" y="25"/>
                      </a:lnTo>
                      <a:lnTo>
                        <a:pt x="46" y="25"/>
                      </a:lnTo>
                      <a:lnTo>
                        <a:pt x="46" y="26"/>
                      </a:lnTo>
                      <a:lnTo>
                        <a:pt x="48" y="27"/>
                      </a:lnTo>
                      <a:lnTo>
                        <a:pt x="49" y="28"/>
                      </a:lnTo>
                      <a:lnTo>
                        <a:pt x="50" y="28"/>
                      </a:lnTo>
                      <a:lnTo>
                        <a:pt x="51" y="28"/>
                      </a:lnTo>
                      <a:lnTo>
                        <a:pt x="52" y="28"/>
                      </a:lnTo>
                      <a:lnTo>
                        <a:pt x="53" y="29"/>
                      </a:lnTo>
                      <a:lnTo>
                        <a:pt x="55" y="28"/>
                      </a:lnTo>
                      <a:lnTo>
                        <a:pt x="57" y="28"/>
                      </a:lnTo>
                      <a:lnTo>
                        <a:pt x="58" y="27"/>
                      </a:lnTo>
                      <a:lnTo>
                        <a:pt x="60" y="27"/>
                      </a:lnTo>
                      <a:lnTo>
                        <a:pt x="61" y="26"/>
                      </a:lnTo>
                      <a:lnTo>
                        <a:pt x="62" y="25"/>
                      </a:lnTo>
                      <a:lnTo>
                        <a:pt x="63" y="25"/>
                      </a:lnTo>
                      <a:lnTo>
                        <a:pt x="64" y="24"/>
                      </a:lnTo>
                      <a:lnTo>
                        <a:pt x="65" y="24"/>
                      </a:lnTo>
                      <a:lnTo>
                        <a:pt x="66" y="23"/>
                      </a:lnTo>
                      <a:lnTo>
                        <a:pt x="68" y="22"/>
                      </a:lnTo>
                      <a:lnTo>
                        <a:pt x="69" y="22"/>
                      </a:lnTo>
                      <a:lnTo>
                        <a:pt x="70" y="21"/>
                      </a:lnTo>
                      <a:lnTo>
                        <a:pt x="72" y="19"/>
                      </a:lnTo>
                      <a:lnTo>
                        <a:pt x="73" y="19"/>
                      </a:lnTo>
                      <a:lnTo>
                        <a:pt x="74" y="18"/>
                      </a:lnTo>
                      <a:lnTo>
                        <a:pt x="75" y="17"/>
                      </a:lnTo>
                      <a:lnTo>
                        <a:pt x="77" y="17"/>
                      </a:lnTo>
                      <a:lnTo>
                        <a:pt x="77" y="16"/>
                      </a:lnTo>
                      <a:lnTo>
                        <a:pt x="79" y="16"/>
                      </a:lnTo>
                      <a:lnTo>
                        <a:pt x="80" y="14"/>
                      </a:lnTo>
                      <a:lnTo>
                        <a:pt x="81" y="14"/>
                      </a:lnTo>
                      <a:lnTo>
                        <a:pt x="82" y="13"/>
                      </a:lnTo>
                      <a:lnTo>
                        <a:pt x="84" y="13"/>
                      </a:lnTo>
                      <a:lnTo>
                        <a:pt x="85" y="13"/>
                      </a:lnTo>
                      <a:lnTo>
                        <a:pt x="86" y="13"/>
                      </a:lnTo>
                      <a:lnTo>
                        <a:pt x="88" y="12"/>
                      </a:lnTo>
                      <a:lnTo>
                        <a:pt x="89" y="12"/>
                      </a:lnTo>
                      <a:lnTo>
                        <a:pt x="90" y="12"/>
                      </a:lnTo>
                      <a:lnTo>
                        <a:pt x="91" y="12"/>
                      </a:lnTo>
                      <a:lnTo>
                        <a:pt x="92" y="12"/>
                      </a:lnTo>
                      <a:lnTo>
                        <a:pt x="93" y="12"/>
                      </a:lnTo>
                      <a:lnTo>
                        <a:pt x="95" y="12"/>
                      </a:lnTo>
                      <a:lnTo>
                        <a:pt x="96" y="12"/>
                      </a:lnTo>
                      <a:lnTo>
                        <a:pt x="98" y="12"/>
                      </a:lnTo>
                      <a:lnTo>
                        <a:pt x="99" y="12"/>
                      </a:lnTo>
                      <a:lnTo>
                        <a:pt x="100" y="12"/>
                      </a:lnTo>
                      <a:lnTo>
                        <a:pt x="101" y="12"/>
                      </a:lnTo>
                      <a:lnTo>
                        <a:pt x="102" y="12"/>
                      </a:lnTo>
                      <a:lnTo>
                        <a:pt x="103" y="12"/>
                      </a:lnTo>
                      <a:lnTo>
                        <a:pt x="104" y="12"/>
                      </a:lnTo>
                      <a:lnTo>
                        <a:pt x="105" y="13"/>
                      </a:lnTo>
                      <a:lnTo>
                        <a:pt x="106" y="13"/>
                      </a:lnTo>
                      <a:lnTo>
                        <a:pt x="108" y="13"/>
                      </a:lnTo>
                      <a:lnTo>
                        <a:pt x="110" y="14"/>
                      </a:lnTo>
                      <a:lnTo>
                        <a:pt x="112" y="14"/>
                      </a:lnTo>
                      <a:lnTo>
                        <a:pt x="113" y="15"/>
                      </a:lnTo>
                      <a:lnTo>
                        <a:pt x="114" y="16"/>
                      </a:lnTo>
                      <a:lnTo>
                        <a:pt x="116" y="16"/>
                      </a:lnTo>
                      <a:lnTo>
                        <a:pt x="117" y="17"/>
                      </a:lnTo>
                      <a:lnTo>
                        <a:pt x="118" y="17"/>
                      </a:lnTo>
                      <a:lnTo>
                        <a:pt x="119" y="18"/>
                      </a:lnTo>
                      <a:lnTo>
                        <a:pt x="120" y="18"/>
                      </a:lnTo>
                      <a:lnTo>
                        <a:pt x="121" y="19"/>
                      </a:lnTo>
                      <a:lnTo>
                        <a:pt x="122" y="19"/>
                      </a:lnTo>
                      <a:lnTo>
                        <a:pt x="123" y="20"/>
                      </a:lnTo>
                      <a:lnTo>
                        <a:pt x="128"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2" name="Freeform 620"/>
                <p:cNvSpPr>
                  <a:spLocks/>
                </p:cNvSpPr>
                <p:nvPr/>
              </p:nvSpPr>
              <p:spPr bwMode="auto">
                <a:xfrm>
                  <a:off x="3190" y="2266"/>
                  <a:ext cx="39" cy="57"/>
                </a:xfrm>
                <a:custGeom>
                  <a:avLst/>
                  <a:gdLst>
                    <a:gd name="T0" fmla="*/ 16 w 39"/>
                    <a:gd name="T1" fmla="*/ 0 h 57"/>
                    <a:gd name="T2" fmla="*/ 17 w 39"/>
                    <a:gd name="T3" fmla="*/ 2 h 57"/>
                    <a:gd name="T4" fmla="*/ 17 w 39"/>
                    <a:gd name="T5" fmla="*/ 5 h 57"/>
                    <a:gd name="T6" fmla="*/ 18 w 39"/>
                    <a:gd name="T7" fmla="*/ 8 h 57"/>
                    <a:gd name="T8" fmla="*/ 19 w 39"/>
                    <a:gd name="T9" fmla="*/ 12 h 57"/>
                    <a:gd name="T10" fmla="*/ 20 w 39"/>
                    <a:gd name="T11" fmla="*/ 15 h 57"/>
                    <a:gd name="T12" fmla="*/ 21 w 39"/>
                    <a:gd name="T13" fmla="*/ 20 h 57"/>
                    <a:gd name="T14" fmla="*/ 22 w 39"/>
                    <a:gd name="T15" fmla="*/ 25 h 57"/>
                    <a:gd name="T16" fmla="*/ 24 w 39"/>
                    <a:gd name="T17" fmla="*/ 29 h 57"/>
                    <a:gd name="T18" fmla="*/ 25 w 39"/>
                    <a:gd name="T19" fmla="*/ 34 h 57"/>
                    <a:gd name="T20" fmla="*/ 27 w 39"/>
                    <a:gd name="T21" fmla="*/ 37 h 57"/>
                    <a:gd name="T22" fmla="*/ 28 w 39"/>
                    <a:gd name="T23" fmla="*/ 40 h 57"/>
                    <a:gd name="T24" fmla="*/ 30 w 39"/>
                    <a:gd name="T25" fmla="*/ 43 h 57"/>
                    <a:gd name="T26" fmla="*/ 32 w 39"/>
                    <a:gd name="T27" fmla="*/ 47 h 57"/>
                    <a:gd name="T28" fmla="*/ 34 w 39"/>
                    <a:gd name="T29" fmla="*/ 51 h 57"/>
                    <a:gd name="T30" fmla="*/ 37 w 39"/>
                    <a:gd name="T31" fmla="*/ 55 h 57"/>
                    <a:gd name="T32" fmla="*/ 38 w 39"/>
                    <a:gd name="T33" fmla="*/ 56 h 57"/>
                    <a:gd name="T34" fmla="*/ 36 w 39"/>
                    <a:gd name="T35" fmla="*/ 56 h 57"/>
                    <a:gd name="T36" fmla="*/ 35 w 39"/>
                    <a:gd name="T37" fmla="*/ 56 h 57"/>
                    <a:gd name="T38" fmla="*/ 32 w 39"/>
                    <a:gd name="T39" fmla="*/ 57 h 57"/>
                    <a:gd name="T40" fmla="*/ 30 w 39"/>
                    <a:gd name="T41" fmla="*/ 57 h 57"/>
                    <a:gd name="T42" fmla="*/ 27 w 39"/>
                    <a:gd name="T43" fmla="*/ 56 h 57"/>
                    <a:gd name="T44" fmla="*/ 24 w 39"/>
                    <a:gd name="T45" fmla="*/ 56 h 57"/>
                    <a:gd name="T46" fmla="*/ 21 w 39"/>
                    <a:gd name="T47" fmla="*/ 55 h 57"/>
                    <a:gd name="T48" fmla="*/ 17 w 39"/>
                    <a:gd name="T49" fmla="*/ 55 h 57"/>
                    <a:gd name="T50" fmla="*/ 14 w 39"/>
                    <a:gd name="T51" fmla="*/ 53 h 57"/>
                    <a:gd name="T52" fmla="*/ 12 w 39"/>
                    <a:gd name="T53" fmla="*/ 51 h 57"/>
                    <a:gd name="T54" fmla="*/ 9 w 39"/>
                    <a:gd name="T55" fmla="*/ 48 h 57"/>
                    <a:gd name="T56" fmla="*/ 6 w 39"/>
                    <a:gd name="T57" fmla="*/ 45 h 57"/>
                    <a:gd name="T58" fmla="*/ 4 w 39"/>
                    <a:gd name="T59" fmla="*/ 42 h 57"/>
                    <a:gd name="T60" fmla="*/ 2 w 39"/>
                    <a:gd name="T61" fmla="*/ 37 h 57"/>
                    <a:gd name="T62" fmla="*/ 1 w 39"/>
                    <a:gd name="T63" fmla="*/ 34 h 57"/>
                    <a:gd name="T64" fmla="*/ 0 w 39"/>
                    <a:gd name="T65" fmla="*/ 31 h 57"/>
                    <a:gd name="T66" fmla="*/ 0 w 39"/>
                    <a:gd name="T67" fmla="*/ 28 h 57"/>
                    <a:gd name="T68" fmla="*/ 0 w 39"/>
                    <a:gd name="T69" fmla="*/ 24 h 57"/>
                    <a:gd name="T70" fmla="*/ 0 w 39"/>
                    <a:gd name="T71" fmla="*/ 20 h 57"/>
                    <a:gd name="T72" fmla="*/ 1 w 39"/>
                    <a:gd name="T73" fmla="*/ 16 h 57"/>
                    <a:gd name="T74" fmla="*/ 2 w 39"/>
                    <a:gd name="T75" fmla="*/ 13 h 57"/>
                    <a:gd name="T76" fmla="*/ 4 w 39"/>
                    <a:gd name="T77" fmla="*/ 11 h 57"/>
                    <a:gd name="T78" fmla="*/ 5 w 39"/>
                    <a:gd name="T79" fmla="*/ 8 h 57"/>
                    <a:gd name="T80" fmla="*/ 8 w 39"/>
                    <a:gd name="T81" fmla="*/ 5 h 57"/>
                    <a:gd name="T82" fmla="*/ 11 w 39"/>
                    <a:gd name="T83" fmla="*/ 2 h 57"/>
                    <a:gd name="T84" fmla="*/ 14 w 39"/>
                    <a:gd name="T85" fmla="*/ 1 h 57"/>
                    <a:gd name="T86" fmla="*/ 16 w 39"/>
                    <a:gd name="T87" fmla="*/ 0 h 57"/>
                    <a:gd name="T88" fmla="*/ 16 w 39"/>
                    <a:gd name="T89" fmla="*/ 0 h 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
                    <a:gd name="T136" fmla="*/ 0 h 57"/>
                    <a:gd name="T137" fmla="*/ 39 w 39"/>
                    <a:gd name="T138" fmla="*/ 57 h 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 h="57">
                      <a:moveTo>
                        <a:pt x="16" y="0"/>
                      </a:moveTo>
                      <a:lnTo>
                        <a:pt x="16" y="0"/>
                      </a:lnTo>
                      <a:lnTo>
                        <a:pt x="17" y="2"/>
                      </a:lnTo>
                      <a:lnTo>
                        <a:pt x="17" y="4"/>
                      </a:lnTo>
                      <a:lnTo>
                        <a:pt x="17" y="5"/>
                      </a:lnTo>
                      <a:lnTo>
                        <a:pt x="17" y="7"/>
                      </a:lnTo>
                      <a:lnTo>
                        <a:pt x="18" y="8"/>
                      </a:lnTo>
                      <a:lnTo>
                        <a:pt x="18" y="9"/>
                      </a:lnTo>
                      <a:lnTo>
                        <a:pt x="19" y="12"/>
                      </a:lnTo>
                      <a:lnTo>
                        <a:pt x="19" y="14"/>
                      </a:lnTo>
                      <a:lnTo>
                        <a:pt x="20" y="15"/>
                      </a:lnTo>
                      <a:lnTo>
                        <a:pt x="21" y="18"/>
                      </a:lnTo>
                      <a:lnTo>
                        <a:pt x="21" y="20"/>
                      </a:lnTo>
                      <a:lnTo>
                        <a:pt x="22" y="23"/>
                      </a:lnTo>
                      <a:lnTo>
                        <a:pt x="22" y="25"/>
                      </a:lnTo>
                      <a:lnTo>
                        <a:pt x="23" y="27"/>
                      </a:lnTo>
                      <a:lnTo>
                        <a:pt x="24" y="29"/>
                      </a:lnTo>
                      <a:lnTo>
                        <a:pt x="25" y="31"/>
                      </a:lnTo>
                      <a:lnTo>
                        <a:pt x="25" y="34"/>
                      </a:lnTo>
                      <a:lnTo>
                        <a:pt x="27" y="36"/>
                      </a:lnTo>
                      <a:lnTo>
                        <a:pt x="27" y="37"/>
                      </a:lnTo>
                      <a:lnTo>
                        <a:pt x="28" y="39"/>
                      </a:lnTo>
                      <a:lnTo>
                        <a:pt x="28" y="40"/>
                      </a:lnTo>
                      <a:lnTo>
                        <a:pt x="29" y="41"/>
                      </a:lnTo>
                      <a:lnTo>
                        <a:pt x="30" y="43"/>
                      </a:lnTo>
                      <a:lnTo>
                        <a:pt x="31" y="45"/>
                      </a:lnTo>
                      <a:lnTo>
                        <a:pt x="32" y="47"/>
                      </a:lnTo>
                      <a:lnTo>
                        <a:pt x="33" y="49"/>
                      </a:lnTo>
                      <a:lnTo>
                        <a:pt x="34" y="51"/>
                      </a:lnTo>
                      <a:lnTo>
                        <a:pt x="36" y="53"/>
                      </a:lnTo>
                      <a:lnTo>
                        <a:pt x="37" y="55"/>
                      </a:lnTo>
                      <a:lnTo>
                        <a:pt x="39" y="56"/>
                      </a:lnTo>
                      <a:lnTo>
                        <a:pt x="38" y="56"/>
                      </a:lnTo>
                      <a:lnTo>
                        <a:pt x="37" y="56"/>
                      </a:lnTo>
                      <a:lnTo>
                        <a:pt x="36" y="56"/>
                      </a:lnTo>
                      <a:lnTo>
                        <a:pt x="35" y="56"/>
                      </a:lnTo>
                      <a:lnTo>
                        <a:pt x="34" y="57"/>
                      </a:lnTo>
                      <a:lnTo>
                        <a:pt x="32" y="57"/>
                      </a:lnTo>
                      <a:lnTo>
                        <a:pt x="31" y="57"/>
                      </a:lnTo>
                      <a:lnTo>
                        <a:pt x="30" y="57"/>
                      </a:lnTo>
                      <a:lnTo>
                        <a:pt x="28" y="57"/>
                      </a:lnTo>
                      <a:lnTo>
                        <a:pt x="27" y="56"/>
                      </a:lnTo>
                      <a:lnTo>
                        <a:pt x="25" y="56"/>
                      </a:lnTo>
                      <a:lnTo>
                        <a:pt x="24" y="56"/>
                      </a:lnTo>
                      <a:lnTo>
                        <a:pt x="23" y="56"/>
                      </a:lnTo>
                      <a:lnTo>
                        <a:pt x="21" y="55"/>
                      </a:lnTo>
                      <a:lnTo>
                        <a:pt x="19" y="55"/>
                      </a:lnTo>
                      <a:lnTo>
                        <a:pt x="17" y="55"/>
                      </a:lnTo>
                      <a:lnTo>
                        <a:pt x="16" y="53"/>
                      </a:lnTo>
                      <a:lnTo>
                        <a:pt x="14" y="53"/>
                      </a:lnTo>
                      <a:lnTo>
                        <a:pt x="13" y="52"/>
                      </a:lnTo>
                      <a:lnTo>
                        <a:pt x="12" y="51"/>
                      </a:lnTo>
                      <a:lnTo>
                        <a:pt x="10" y="50"/>
                      </a:lnTo>
                      <a:lnTo>
                        <a:pt x="9" y="48"/>
                      </a:lnTo>
                      <a:lnTo>
                        <a:pt x="7" y="47"/>
                      </a:lnTo>
                      <a:lnTo>
                        <a:pt x="6" y="45"/>
                      </a:lnTo>
                      <a:lnTo>
                        <a:pt x="5" y="44"/>
                      </a:lnTo>
                      <a:lnTo>
                        <a:pt x="4" y="42"/>
                      </a:lnTo>
                      <a:lnTo>
                        <a:pt x="3" y="40"/>
                      </a:lnTo>
                      <a:lnTo>
                        <a:pt x="2" y="37"/>
                      </a:lnTo>
                      <a:lnTo>
                        <a:pt x="1" y="35"/>
                      </a:lnTo>
                      <a:lnTo>
                        <a:pt x="1" y="34"/>
                      </a:lnTo>
                      <a:lnTo>
                        <a:pt x="1" y="33"/>
                      </a:lnTo>
                      <a:lnTo>
                        <a:pt x="0" y="31"/>
                      </a:lnTo>
                      <a:lnTo>
                        <a:pt x="0" y="30"/>
                      </a:lnTo>
                      <a:lnTo>
                        <a:pt x="0" y="28"/>
                      </a:lnTo>
                      <a:lnTo>
                        <a:pt x="0" y="26"/>
                      </a:lnTo>
                      <a:lnTo>
                        <a:pt x="0" y="24"/>
                      </a:lnTo>
                      <a:lnTo>
                        <a:pt x="0" y="22"/>
                      </a:lnTo>
                      <a:lnTo>
                        <a:pt x="0" y="20"/>
                      </a:lnTo>
                      <a:lnTo>
                        <a:pt x="1" y="18"/>
                      </a:lnTo>
                      <a:lnTo>
                        <a:pt x="1" y="16"/>
                      </a:lnTo>
                      <a:lnTo>
                        <a:pt x="1" y="15"/>
                      </a:lnTo>
                      <a:lnTo>
                        <a:pt x="2" y="13"/>
                      </a:lnTo>
                      <a:lnTo>
                        <a:pt x="3" y="12"/>
                      </a:lnTo>
                      <a:lnTo>
                        <a:pt x="4" y="11"/>
                      </a:lnTo>
                      <a:lnTo>
                        <a:pt x="5" y="9"/>
                      </a:lnTo>
                      <a:lnTo>
                        <a:pt x="5" y="8"/>
                      </a:lnTo>
                      <a:lnTo>
                        <a:pt x="6" y="7"/>
                      </a:lnTo>
                      <a:lnTo>
                        <a:pt x="8" y="5"/>
                      </a:lnTo>
                      <a:lnTo>
                        <a:pt x="9" y="4"/>
                      </a:lnTo>
                      <a:lnTo>
                        <a:pt x="11" y="2"/>
                      </a:lnTo>
                      <a:lnTo>
                        <a:pt x="13" y="2"/>
                      </a:lnTo>
                      <a:lnTo>
                        <a:pt x="14" y="1"/>
                      </a:lnTo>
                      <a:lnTo>
                        <a:pt x="15" y="0"/>
                      </a:lnTo>
                      <a:lnTo>
                        <a:pt x="16"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3" name="Freeform 621"/>
                <p:cNvSpPr>
                  <a:spLocks/>
                </p:cNvSpPr>
                <p:nvPr/>
              </p:nvSpPr>
              <p:spPr bwMode="auto">
                <a:xfrm>
                  <a:off x="3186" y="2224"/>
                  <a:ext cx="32" cy="53"/>
                </a:xfrm>
                <a:custGeom>
                  <a:avLst/>
                  <a:gdLst>
                    <a:gd name="T0" fmla="*/ 32 w 32"/>
                    <a:gd name="T1" fmla="*/ 1 h 53"/>
                    <a:gd name="T2" fmla="*/ 31 w 32"/>
                    <a:gd name="T3" fmla="*/ 0 h 53"/>
                    <a:gd name="T4" fmla="*/ 29 w 32"/>
                    <a:gd name="T5" fmla="*/ 0 h 53"/>
                    <a:gd name="T6" fmla="*/ 27 w 32"/>
                    <a:gd name="T7" fmla="*/ 2 h 53"/>
                    <a:gd name="T8" fmla="*/ 25 w 32"/>
                    <a:gd name="T9" fmla="*/ 4 h 53"/>
                    <a:gd name="T10" fmla="*/ 23 w 32"/>
                    <a:gd name="T11" fmla="*/ 6 h 53"/>
                    <a:gd name="T12" fmla="*/ 20 w 32"/>
                    <a:gd name="T13" fmla="*/ 9 h 53"/>
                    <a:gd name="T14" fmla="*/ 17 w 32"/>
                    <a:gd name="T15" fmla="*/ 11 h 53"/>
                    <a:gd name="T16" fmla="*/ 14 w 32"/>
                    <a:gd name="T17" fmla="*/ 13 h 53"/>
                    <a:gd name="T18" fmla="*/ 12 w 32"/>
                    <a:gd name="T19" fmla="*/ 16 h 53"/>
                    <a:gd name="T20" fmla="*/ 10 w 32"/>
                    <a:gd name="T21" fmla="*/ 18 h 53"/>
                    <a:gd name="T22" fmla="*/ 9 w 32"/>
                    <a:gd name="T23" fmla="*/ 21 h 53"/>
                    <a:gd name="T24" fmla="*/ 7 w 32"/>
                    <a:gd name="T25" fmla="*/ 23 h 53"/>
                    <a:gd name="T26" fmla="*/ 8 w 32"/>
                    <a:gd name="T27" fmla="*/ 27 h 53"/>
                    <a:gd name="T28" fmla="*/ 9 w 32"/>
                    <a:gd name="T29" fmla="*/ 29 h 53"/>
                    <a:gd name="T30" fmla="*/ 9 w 32"/>
                    <a:gd name="T31" fmla="*/ 32 h 53"/>
                    <a:gd name="T32" fmla="*/ 8 w 32"/>
                    <a:gd name="T33" fmla="*/ 34 h 53"/>
                    <a:gd name="T34" fmla="*/ 7 w 32"/>
                    <a:gd name="T35" fmla="*/ 37 h 53"/>
                    <a:gd name="T36" fmla="*/ 5 w 32"/>
                    <a:gd name="T37" fmla="*/ 40 h 53"/>
                    <a:gd name="T38" fmla="*/ 4 w 32"/>
                    <a:gd name="T39" fmla="*/ 43 h 53"/>
                    <a:gd name="T40" fmla="*/ 3 w 32"/>
                    <a:gd name="T41" fmla="*/ 45 h 53"/>
                    <a:gd name="T42" fmla="*/ 1 w 32"/>
                    <a:gd name="T43" fmla="*/ 48 h 53"/>
                    <a:gd name="T44" fmla="*/ 0 w 32"/>
                    <a:gd name="T45" fmla="*/ 50 h 53"/>
                    <a:gd name="T46" fmla="*/ 0 w 32"/>
                    <a:gd name="T47" fmla="*/ 52 h 53"/>
                    <a:gd name="T48" fmla="*/ 1 w 32"/>
                    <a:gd name="T49" fmla="*/ 53 h 53"/>
                    <a:gd name="T50" fmla="*/ 3 w 32"/>
                    <a:gd name="T51" fmla="*/ 52 h 53"/>
                    <a:gd name="T52" fmla="*/ 6 w 32"/>
                    <a:gd name="T53" fmla="*/ 50 h 53"/>
                    <a:gd name="T54" fmla="*/ 9 w 32"/>
                    <a:gd name="T55" fmla="*/ 48 h 53"/>
                    <a:gd name="T56" fmla="*/ 11 w 32"/>
                    <a:gd name="T57" fmla="*/ 46 h 53"/>
                    <a:gd name="T58" fmla="*/ 14 w 32"/>
                    <a:gd name="T59" fmla="*/ 43 h 53"/>
                    <a:gd name="T60" fmla="*/ 17 w 32"/>
                    <a:gd name="T61" fmla="*/ 40 h 53"/>
                    <a:gd name="T62" fmla="*/ 20 w 32"/>
                    <a:gd name="T63" fmla="*/ 38 h 53"/>
                    <a:gd name="T64" fmla="*/ 21 w 32"/>
                    <a:gd name="T65" fmla="*/ 36 h 53"/>
                    <a:gd name="T66" fmla="*/ 23 w 32"/>
                    <a:gd name="T67" fmla="*/ 33 h 53"/>
                    <a:gd name="T68" fmla="*/ 23 w 32"/>
                    <a:gd name="T69" fmla="*/ 32 h 53"/>
                    <a:gd name="T70" fmla="*/ 21 w 32"/>
                    <a:gd name="T71" fmla="*/ 32 h 53"/>
                    <a:gd name="T72" fmla="*/ 19 w 32"/>
                    <a:gd name="T73" fmla="*/ 32 h 53"/>
                    <a:gd name="T74" fmla="*/ 17 w 32"/>
                    <a:gd name="T75" fmla="*/ 32 h 53"/>
                    <a:gd name="T76" fmla="*/ 16 w 32"/>
                    <a:gd name="T77" fmla="*/ 31 h 53"/>
                    <a:gd name="T78" fmla="*/ 16 w 32"/>
                    <a:gd name="T79" fmla="*/ 28 h 53"/>
                    <a:gd name="T80" fmla="*/ 17 w 32"/>
                    <a:gd name="T81" fmla="*/ 23 h 53"/>
                    <a:gd name="T82" fmla="*/ 19 w 32"/>
                    <a:gd name="T83" fmla="*/ 20 h 53"/>
                    <a:gd name="T84" fmla="*/ 21 w 32"/>
                    <a:gd name="T85" fmla="*/ 17 h 53"/>
                    <a:gd name="T86" fmla="*/ 23 w 32"/>
                    <a:gd name="T87" fmla="*/ 15 h 53"/>
                    <a:gd name="T88" fmla="*/ 25 w 32"/>
                    <a:gd name="T89" fmla="*/ 12 h 53"/>
                    <a:gd name="T90" fmla="*/ 26 w 32"/>
                    <a:gd name="T91" fmla="*/ 10 h 53"/>
                    <a:gd name="T92" fmla="*/ 28 w 32"/>
                    <a:gd name="T93" fmla="*/ 7 h 53"/>
                    <a:gd name="T94" fmla="*/ 29 w 32"/>
                    <a:gd name="T95" fmla="*/ 4 h 53"/>
                    <a:gd name="T96" fmla="*/ 31 w 32"/>
                    <a:gd name="T97" fmla="*/ 3 h 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
                    <a:gd name="T148" fmla="*/ 0 h 53"/>
                    <a:gd name="T149" fmla="*/ 32 w 32"/>
                    <a:gd name="T150" fmla="*/ 53 h 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 h="53">
                      <a:moveTo>
                        <a:pt x="31" y="3"/>
                      </a:moveTo>
                      <a:lnTo>
                        <a:pt x="32" y="1"/>
                      </a:lnTo>
                      <a:lnTo>
                        <a:pt x="32" y="0"/>
                      </a:lnTo>
                      <a:lnTo>
                        <a:pt x="31" y="0"/>
                      </a:lnTo>
                      <a:lnTo>
                        <a:pt x="30" y="0"/>
                      </a:lnTo>
                      <a:lnTo>
                        <a:pt x="29" y="0"/>
                      </a:lnTo>
                      <a:lnTo>
                        <a:pt x="29" y="1"/>
                      </a:lnTo>
                      <a:lnTo>
                        <a:pt x="27" y="2"/>
                      </a:lnTo>
                      <a:lnTo>
                        <a:pt x="26" y="3"/>
                      </a:lnTo>
                      <a:lnTo>
                        <a:pt x="25" y="4"/>
                      </a:lnTo>
                      <a:lnTo>
                        <a:pt x="24" y="5"/>
                      </a:lnTo>
                      <a:lnTo>
                        <a:pt x="23" y="6"/>
                      </a:lnTo>
                      <a:lnTo>
                        <a:pt x="21" y="7"/>
                      </a:lnTo>
                      <a:lnTo>
                        <a:pt x="20" y="9"/>
                      </a:lnTo>
                      <a:lnTo>
                        <a:pt x="18" y="10"/>
                      </a:lnTo>
                      <a:lnTo>
                        <a:pt x="17" y="11"/>
                      </a:lnTo>
                      <a:lnTo>
                        <a:pt x="16" y="12"/>
                      </a:lnTo>
                      <a:lnTo>
                        <a:pt x="14" y="13"/>
                      </a:lnTo>
                      <a:lnTo>
                        <a:pt x="13" y="15"/>
                      </a:lnTo>
                      <a:lnTo>
                        <a:pt x="12" y="16"/>
                      </a:lnTo>
                      <a:lnTo>
                        <a:pt x="11" y="17"/>
                      </a:lnTo>
                      <a:lnTo>
                        <a:pt x="10" y="18"/>
                      </a:lnTo>
                      <a:lnTo>
                        <a:pt x="9" y="20"/>
                      </a:lnTo>
                      <a:lnTo>
                        <a:pt x="9" y="21"/>
                      </a:lnTo>
                      <a:lnTo>
                        <a:pt x="8" y="22"/>
                      </a:lnTo>
                      <a:lnTo>
                        <a:pt x="7" y="23"/>
                      </a:lnTo>
                      <a:lnTo>
                        <a:pt x="8" y="25"/>
                      </a:lnTo>
                      <a:lnTo>
                        <a:pt x="8" y="27"/>
                      </a:lnTo>
                      <a:lnTo>
                        <a:pt x="9" y="28"/>
                      </a:lnTo>
                      <a:lnTo>
                        <a:pt x="9" y="29"/>
                      </a:lnTo>
                      <a:lnTo>
                        <a:pt x="9" y="31"/>
                      </a:lnTo>
                      <a:lnTo>
                        <a:pt x="9" y="32"/>
                      </a:lnTo>
                      <a:lnTo>
                        <a:pt x="9" y="33"/>
                      </a:lnTo>
                      <a:lnTo>
                        <a:pt x="8" y="34"/>
                      </a:lnTo>
                      <a:lnTo>
                        <a:pt x="7" y="36"/>
                      </a:lnTo>
                      <a:lnTo>
                        <a:pt x="7" y="37"/>
                      </a:lnTo>
                      <a:lnTo>
                        <a:pt x="6" y="39"/>
                      </a:lnTo>
                      <a:lnTo>
                        <a:pt x="5" y="40"/>
                      </a:lnTo>
                      <a:lnTo>
                        <a:pt x="5" y="42"/>
                      </a:lnTo>
                      <a:lnTo>
                        <a:pt x="4" y="43"/>
                      </a:lnTo>
                      <a:lnTo>
                        <a:pt x="4" y="44"/>
                      </a:lnTo>
                      <a:lnTo>
                        <a:pt x="3" y="45"/>
                      </a:lnTo>
                      <a:lnTo>
                        <a:pt x="2" y="46"/>
                      </a:lnTo>
                      <a:lnTo>
                        <a:pt x="1" y="48"/>
                      </a:lnTo>
                      <a:lnTo>
                        <a:pt x="1" y="49"/>
                      </a:lnTo>
                      <a:lnTo>
                        <a:pt x="0" y="50"/>
                      </a:lnTo>
                      <a:lnTo>
                        <a:pt x="0" y="51"/>
                      </a:lnTo>
                      <a:lnTo>
                        <a:pt x="0" y="52"/>
                      </a:lnTo>
                      <a:lnTo>
                        <a:pt x="0" y="53"/>
                      </a:lnTo>
                      <a:lnTo>
                        <a:pt x="1" y="53"/>
                      </a:lnTo>
                      <a:lnTo>
                        <a:pt x="2" y="53"/>
                      </a:lnTo>
                      <a:lnTo>
                        <a:pt x="3" y="52"/>
                      </a:lnTo>
                      <a:lnTo>
                        <a:pt x="5" y="51"/>
                      </a:lnTo>
                      <a:lnTo>
                        <a:pt x="6" y="50"/>
                      </a:lnTo>
                      <a:lnTo>
                        <a:pt x="7" y="49"/>
                      </a:lnTo>
                      <a:lnTo>
                        <a:pt x="9" y="48"/>
                      </a:lnTo>
                      <a:lnTo>
                        <a:pt x="10" y="47"/>
                      </a:lnTo>
                      <a:lnTo>
                        <a:pt x="11" y="46"/>
                      </a:lnTo>
                      <a:lnTo>
                        <a:pt x="13" y="45"/>
                      </a:lnTo>
                      <a:lnTo>
                        <a:pt x="14" y="43"/>
                      </a:lnTo>
                      <a:lnTo>
                        <a:pt x="16" y="42"/>
                      </a:lnTo>
                      <a:lnTo>
                        <a:pt x="17" y="40"/>
                      </a:lnTo>
                      <a:lnTo>
                        <a:pt x="18" y="39"/>
                      </a:lnTo>
                      <a:lnTo>
                        <a:pt x="20" y="38"/>
                      </a:lnTo>
                      <a:lnTo>
                        <a:pt x="21" y="37"/>
                      </a:lnTo>
                      <a:lnTo>
                        <a:pt x="21" y="36"/>
                      </a:lnTo>
                      <a:lnTo>
                        <a:pt x="22" y="35"/>
                      </a:lnTo>
                      <a:lnTo>
                        <a:pt x="23" y="33"/>
                      </a:lnTo>
                      <a:lnTo>
                        <a:pt x="23" y="32"/>
                      </a:lnTo>
                      <a:lnTo>
                        <a:pt x="21" y="32"/>
                      </a:lnTo>
                      <a:lnTo>
                        <a:pt x="19" y="32"/>
                      </a:lnTo>
                      <a:lnTo>
                        <a:pt x="18" y="32"/>
                      </a:lnTo>
                      <a:lnTo>
                        <a:pt x="17" y="32"/>
                      </a:lnTo>
                      <a:lnTo>
                        <a:pt x="16" y="31"/>
                      </a:lnTo>
                      <a:lnTo>
                        <a:pt x="16" y="29"/>
                      </a:lnTo>
                      <a:lnTo>
                        <a:pt x="16" y="28"/>
                      </a:lnTo>
                      <a:lnTo>
                        <a:pt x="17" y="26"/>
                      </a:lnTo>
                      <a:lnTo>
                        <a:pt x="17" y="23"/>
                      </a:lnTo>
                      <a:lnTo>
                        <a:pt x="19" y="21"/>
                      </a:lnTo>
                      <a:lnTo>
                        <a:pt x="19" y="20"/>
                      </a:lnTo>
                      <a:lnTo>
                        <a:pt x="20" y="18"/>
                      </a:lnTo>
                      <a:lnTo>
                        <a:pt x="21" y="17"/>
                      </a:lnTo>
                      <a:lnTo>
                        <a:pt x="22" y="16"/>
                      </a:lnTo>
                      <a:lnTo>
                        <a:pt x="23" y="15"/>
                      </a:lnTo>
                      <a:lnTo>
                        <a:pt x="23" y="13"/>
                      </a:lnTo>
                      <a:lnTo>
                        <a:pt x="25" y="12"/>
                      </a:lnTo>
                      <a:lnTo>
                        <a:pt x="25" y="11"/>
                      </a:lnTo>
                      <a:lnTo>
                        <a:pt x="26" y="10"/>
                      </a:lnTo>
                      <a:lnTo>
                        <a:pt x="27" y="8"/>
                      </a:lnTo>
                      <a:lnTo>
                        <a:pt x="28" y="7"/>
                      </a:lnTo>
                      <a:lnTo>
                        <a:pt x="29" y="6"/>
                      </a:lnTo>
                      <a:lnTo>
                        <a:pt x="29" y="4"/>
                      </a:lnTo>
                      <a:lnTo>
                        <a:pt x="31" y="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4" name="Freeform 622"/>
                <p:cNvSpPr>
                  <a:spLocks/>
                </p:cNvSpPr>
                <p:nvPr/>
              </p:nvSpPr>
              <p:spPr bwMode="auto">
                <a:xfrm>
                  <a:off x="3201" y="2326"/>
                  <a:ext cx="38" cy="36"/>
                </a:xfrm>
                <a:custGeom>
                  <a:avLst/>
                  <a:gdLst>
                    <a:gd name="T0" fmla="*/ 2 w 38"/>
                    <a:gd name="T1" fmla="*/ 1 h 36"/>
                    <a:gd name="T2" fmla="*/ 2 w 38"/>
                    <a:gd name="T3" fmla="*/ 1 h 36"/>
                    <a:gd name="T4" fmla="*/ 2 w 38"/>
                    <a:gd name="T5" fmla="*/ 2 h 36"/>
                    <a:gd name="T6" fmla="*/ 1 w 38"/>
                    <a:gd name="T7" fmla="*/ 3 h 36"/>
                    <a:gd name="T8" fmla="*/ 1 w 38"/>
                    <a:gd name="T9" fmla="*/ 4 h 36"/>
                    <a:gd name="T10" fmla="*/ 0 w 38"/>
                    <a:gd name="T11" fmla="*/ 6 h 36"/>
                    <a:gd name="T12" fmla="*/ 0 w 38"/>
                    <a:gd name="T13" fmla="*/ 8 h 36"/>
                    <a:gd name="T14" fmla="*/ 0 w 38"/>
                    <a:gd name="T15" fmla="*/ 9 h 36"/>
                    <a:gd name="T16" fmla="*/ 0 w 38"/>
                    <a:gd name="T17" fmla="*/ 10 h 36"/>
                    <a:gd name="T18" fmla="*/ 0 w 38"/>
                    <a:gd name="T19" fmla="*/ 12 h 36"/>
                    <a:gd name="T20" fmla="*/ 0 w 38"/>
                    <a:gd name="T21" fmla="*/ 13 h 36"/>
                    <a:gd name="T22" fmla="*/ 0 w 38"/>
                    <a:gd name="T23" fmla="*/ 14 h 36"/>
                    <a:gd name="T24" fmla="*/ 0 w 38"/>
                    <a:gd name="T25" fmla="*/ 16 h 36"/>
                    <a:gd name="T26" fmla="*/ 0 w 38"/>
                    <a:gd name="T27" fmla="*/ 17 h 36"/>
                    <a:gd name="T28" fmla="*/ 0 w 38"/>
                    <a:gd name="T29" fmla="*/ 19 h 36"/>
                    <a:gd name="T30" fmla="*/ 0 w 38"/>
                    <a:gd name="T31" fmla="*/ 20 h 36"/>
                    <a:gd name="T32" fmla="*/ 1 w 38"/>
                    <a:gd name="T33" fmla="*/ 21 h 36"/>
                    <a:gd name="T34" fmla="*/ 1 w 38"/>
                    <a:gd name="T35" fmla="*/ 23 h 36"/>
                    <a:gd name="T36" fmla="*/ 2 w 38"/>
                    <a:gd name="T37" fmla="*/ 25 h 36"/>
                    <a:gd name="T38" fmla="*/ 2 w 38"/>
                    <a:gd name="T39" fmla="*/ 26 h 36"/>
                    <a:gd name="T40" fmla="*/ 3 w 38"/>
                    <a:gd name="T41" fmla="*/ 28 h 36"/>
                    <a:gd name="T42" fmla="*/ 4 w 38"/>
                    <a:gd name="T43" fmla="*/ 29 h 36"/>
                    <a:gd name="T44" fmla="*/ 5 w 38"/>
                    <a:gd name="T45" fmla="*/ 30 h 36"/>
                    <a:gd name="T46" fmla="*/ 6 w 38"/>
                    <a:gd name="T47" fmla="*/ 31 h 36"/>
                    <a:gd name="T48" fmla="*/ 7 w 38"/>
                    <a:gd name="T49" fmla="*/ 33 h 36"/>
                    <a:gd name="T50" fmla="*/ 9 w 38"/>
                    <a:gd name="T51" fmla="*/ 34 h 36"/>
                    <a:gd name="T52" fmla="*/ 10 w 38"/>
                    <a:gd name="T53" fmla="*/ 36 h 36"/>
                    <a:gd name="T54" fmla="*/ 38 w 38"/>
                    <a:gd name="T55" fmla="*/ 9 h 36"/>
                    <a:gd name="T56" fmla="*/ 31 w 38"/>
                    <a:gd name="T57" fmla="*/ 0 h 36"/>
                    <a:gd name="T58" fmla="*/ 14 w 38"/>
                    <a:gd name="T59" fmla="*/ 7 h 36"/>
                    <a:gd name="T60" fmla="*/ 2 w 38"/>
                    <a:gd name="T61" fmla="*/ 1 h 36"/>
                    <a:gd name="T62" fmla="*/ 2 w 38"/>
                    <a:gd name="T63" fmla="*/ 1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36"/>
                    <a:gd name="T98" fmla="*/ 38 w 38"/>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36">
                      <a:moveTo>
                        <a:pt x="2" y="1"/>
                      </a:moveTo>
                      <a:lnTo>
                        <a:pt x="2" y="1"/>
                      </a:lnTo>
                      <a:lnTo>
                        <a:pt x="2" y="2"/>
                      </a:lnTo>
                      <a:lnTo>
                        <a:pt x="1" y="3"/>
                      </a:lnTo>
                      <a:lnTo>
                        <a:pt x="1" y="4"/>
                      </a:lnTo>
                      <a:lnTo>
                        <a:pt x="0" y="6"/>
                      </a:lnTo>
                      <a:lnTo>
                        <a:pt x="0" y="8"/>
                      </a:lnTo>
                      <a:lnTo>
                        <a:pt x="0" y="9"/>
                      </a:lnTo>
                      <a:lnTo>
                        <a:pt x="0" y="10"/>
                      </a:lnTo>
                      <a:lnTo>
                        <a:pt x="0" y="12"/>
                      </a:lnTo>
                      <a:lnTo>
                        <a:pt x="0" y="13"/>
                      </a:lnTo>
                      <a:lnTo>
                        <a:pt x="0" y="14"/>
                      </a:lnTo>
                      <a:lnTo>
                        <a:pt x="0" y="16"/>
                      </a:lnTo>
                      <a:lnTo>
                        <a:pt x="0" y="17"/>
                      </a:lnTo>
                      <a:lnTo>
                        <a:pt x="0" y="19"/>
                      </a:lnTo>
                      <a:lnTo>
                        <a:pt x="0" y="20"/>
                      </a:lnTo>
                      <a:lnTo>
                        <a:pt x="1" y="21"/>
                      </a:lnTo>
                      <a:lnTo>
                        <a:pt x="1" y="23"/>
                      </a:lnTo>
                      <a:lnTo>
                        <a:pt x="2" y="25"/>
                      </a:lnTo>
                      <a:lnTo>
                        <a:pt x="2" y="26"/>
                      </a:lnTo>
                      <a:lnTo>
                        <a:pt x="3" y="28"/>
                      </a:lnTo>
                      <a:lnTo>
                        <a:pt x="4" y="29"/>
                      </a:lnTo>
                      <a:lnTo>
                        <a:pt x="5" y="30"/>
                      </a:lnTo>
                      <a:lnTo>
                        <a:pt x="6" y="31"/>
                      </a:lnTo>
                      <a:lnTo>
                        <a:pt x="7" y="33"/>
                      </a:lnTo>
                      <a:lnTo>
                        <a:pt x="9" y="34"/>
                      </a:lnTo>
                      <a:lnTo>
                        <a:pt x="10" y="36"/>
                      </a:lnTo>
                      <a:lnTo>
                        <a:pt x="38" y="9"/>
                      </a:lnTo>
                      <a:lnTo>
                        <a:pt x="31" y="0"/>
                      </a:lnTo>
                      <a:lnTo>
                        <a:pt x="14" y="7"/>
                      </a:lnTo>
                      <a:lnTo>
                        <a:pt x="2" y="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5" name="Freeform 623"/>
                <p:cNvSpPr>
                  <a:spLocks/>
                </p:cNvSpPr>
                <p:nvPr/>
              </p:nvSpPr>
              <p:spPr bwMode="auto">
                <a:xfrm>
                  <a:off x="3240" y="2383"/>
                  <a:ext cx="68" cy="39"/>
                </a:xfrm>
                <a:custGeom>
                  <a:avLst/>
                  <a:gdLst>
                    <a:gd name="T0" fmla="*/ 0 w 68"/>
                    <a:gd name="T1" fmla="*/ 0 h 39"/>
                    <a:gd name="T2" fmla="*/ 1 w 68"/>
                    <a:gd name="T3" fmla="*/ 2 h 39"/>
                    <a:gd name="T4" fmla="*/ 1 w 68"/>
                    <a:gd name="T5" fmla="*/ 4 h 39"/>
                    <a:gd name="T6" fmla="*/ 2 w 68"/>
                    <a:gd name="T7" fmla="*/ 6 h 39"/>
                    <a:gd name="T8" fmla="*/ 3 w 68"/>
                    <a:gd name="T9" fmla="*/ 10 h 39"/>
                    <a:gd name="T10" fmla="*/ 4 w 68"/>
                    <a:gd name="T11" fmla="*/ 12 h 39"/>
                    <a:gd name="T12" fmla="*/ 6 w 68"/>
                    <a:gd name="T13" fmla="*/ 16 h 39"/>
                    <a:gd name="T14" fmla="*/ 8 w 68"/>
                    <a:gd name="T15" fmla="*/ 19 h 39"/>
                    <a:gd name="T16" fmla="*/ 10 w 68"/>
                    <a:gd name="T17" fmla="*/ 23 h 39"/>
                    <a:gd name="T18" fmla="*/ 12 w 68"/>
                    <a:gd name="T19" fmla="*/ 27 h 39"/>
                    <a:gd name="T20" fmla="*/ 15 w 68"/>
                    <a:gd name="T21" fmla="*/ 29 h 39"/>
                    <a:gd name="T22" fmla="*/ 19 w 68"/>
                    <a:gd name="T23" fmla="*/ 32 h 39"/>
                    <a:gd name="T24" fmla="*/ 21 w 68"/>
                    <a:gd name="T25" fmla="*/ 34 h 39"/>
                    <a:gd name="T26" fmla="*/ 24 w 68"/>
                    <a:gd name="T27" fmla="*/ 35 h 39"/>
                    <a:gd name="T28" fmla="*/ 25 w 68"/>
                    <a:gd name="T29" fmla="*/ 36 h 39"/>
                    <a:gd name="T30" fmla="*/ 28 w 68"/>
                    <a:gd name="T31" fmla="*/ 37 h 39"/>
                    <a:gd name="T32" fmla="*/ 30 w 68"/>
                    <a:gd name="T33" fmla="*/ 38 h 39"/>
                    <a:gd name="T34" fmla="*/ 33 w 68"/>
                    <a:gd name="T35" fmla="*/ 38 h 39"/>
                    <a:gd name="T36" fmla="*/ 35 w 68"/>
                    <a:gd name="T37" fmla="*/ 39 h 39"/>
                    <a:gd name="T38" fmla="*/ 38 w 68"/>
                    <a:gd name="T39" fmla="*/ 39 h 39"/>
                    <a:gd name="T40" fmla="*/ 40 w 68"/>
                    <a:gd name="T41" fmla="*/ 39 h 39"/>
                    <a:gd name="T42" fmla="*/ 42 w 68"/>
                    <a:gd name="T43" fmla="*/ 39 h 39"/>
                    <a:gd name="T44" fmla="*/ 44 w 68"/>
                    <a:gd name="T45" fmla="*/ 38 h 39"/>
                    <a:gd name="T46" fmla="*/ 46 w 68"/>
                    <a:gd name="T47" fmla="*/ 38 h 39"/>
                    <a:gd name="T48" fmla="*/ 49 w 68"/>
                    <a:gd name="T49" fmla="*/ 38 h 39"/>
                    <a:gd name="T50" fmla="*/ 53 w 68"/>
                    <a:gd name="T51" fmla="*/ 36 h 39"/>
                    <a:gd name="T52" fmla="*/ 55 w 68"/>
                    <a:gd name="T53" fmla="*/ 35 h 39"/>
                    <a:gd name="T54" fmla="*/ 58 w 68"/>
                    <a:gd name="T55" fmla="*/ 33 h 39"/>
                    <a:gd name="T56" fmla="*/ 60 w 68"/>
                    <a:gd name="T57" fmla="*/ 32 h 39"/>
                    <a:gd name="T58" fmla="*/ 63 w 68"/>
                    <a:gd name="T59" fmla="*/ 29 h 39"/>
                    <a:gd name="T60" fmla="*/ 65 w 68"/>
                    <a:gd name="T61" fmla="*/ 26 h 39"/>
                    <a:gd name="T62" fmla="*/ 67 w 68"/>
                    <a:gd name="T63" fmla="*/ 23 h 39"/>
                    <a:gd name="T64" fmla="*/ 68 w 68"/>
                    <a:gd name="T65" fmla="*/ 22 h 39"/>
                    <a:gd name="T66" fmla="*/ 42 w 68"/>
                    <a:gd name="T67" fmla="*/ 13 h 39"/>
                    <a:gd name="T68" fmla="*/ 0 w 68"/>
                    <a:gd name="T69" fmla="*/ 0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39"/>
                    <a:gd name="T107" fmla="*/ 68 w 68"/>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39">
                      <a:moveTo>
                        <a:pt x="0" y="0"/>
                      </a:moveTo>
                      <a:lnTo>
                        <a:pt x="0" y="0"/>
                      </a:lnTo>
                      <a:lnTo>
                        <a:pt x="0" y="1"/>
                      </a:lnTo>
                      <a:lnTo>
                        <a:pt x="1" y="2"/>
                      </a:lnTo>
                      <a:lnTo>
                        <a:pt x="1" y="3"/>
                      </a:lnTo>
                      <a:lnTo>
                        <a:pt x="1" y="4"/>
                      </a:lnTo>
                      <a:lnTo>
                        <a:pt x="2" y="5"/>
                      </a:lnTo>
                      <a:lnTo>
                        <a:pt x="2" y="6"/>
                      </a:lnTo>
                      <a:lnTo>
                        <a:pt x="2" y="8"/>
                      </a:lnTo>
                      <a:lnTo>
                        <a:pt x="3" y="10"/>
                      </a:lnTo>
                      <a:lnTo>
                        <a:pt x="4" y="11"/>
                      </a:lnTo>
                      <a:lnTo>
                        <a:pt x="4" y="12"/>
                      </a:lnTo>
                      <a:lnTo>
                        <a:pt x="5" y="15"/>
                      </a:lnTo>
                      <a:lnTo>
                        <a:pt x="6" y="16"/>
                      </a:lnTo>
                      <a:lnTo>
                        <a:pt x="7" y="18"/>
                      </a:lnTo>
                      <a:lnTo>
                        <a:pt x="8" y="19"/>
                      </a:lnTo>
                      <a:lnTo>
                        <a:pt x="9" y="22"/>
                      </a:lnTo>
                      <a:lnTo>
                        <a:pt x="10" y="23"/>
                      </a:lnTo>
                      <a:lnTo>
                        <a:pt x="11" y="25"/>
                      </a:lnTo>
                      <a:lnTo>
                        <a:pt x="12" y="27"/>
                      </a:lnTo>
                      <a:lnTo>
                        <a:pt x="14" y="28"/>
                      </a:lnTo>
                      <a:lnTo>
                        <a:pt x="15" y="29"/>
                      </a:lnTo>
                      <a:lnTo>
                        <a:pt x="17" y="32"/>
                      </a:lnTo>
                      <a:lnTo>
                        <a:pt x="19" y="32"/>
                      </a:lnTo>
                      <a:lnTo>
                        <a:pt x="21" y="34"/>
                      </a:lnTo>
                      <a:lnTo>
                        <a:pt x="22" y="35"/>
                      </a:lnTo>
                      <a:lnTo>
                        <a:pt x="24" y="35"/>
                      </a:lnTo>
                      <a:lnTo>
                        <a:pt x="25" y="36"/>
                      </a:lnTo>
                      <a:lnTo>
                        <a:pt x="27" y="37"/>
                      </a:lnTo>
                      <a:lnTo>
                        <a:pt x="28" y="37"/>
                      </a:lnTo>
                      <a:lnTo>
                        <a:pt x="29" y="38"/>
                      </a:lnTo>
                      <a:lnTo>
                        <a:pt x="30" y="38"/>
                      </a:lnTo>
                      <a:lnTo>
                        <a:pt x="32" y="38"/>
                      </a:lnTo>
                      <a:lnTo>
                        <a:pt x="33" y="38"/>
                      </a:lnTo>
                      <a:lnTo>
                        <a:pt x="34" y="39"/>
                      </a:lnTo>
                      <a:lnTo>
                        <a:pt x="35" y="39"/>
                      </a:lnTo>
                      <a:lnTo>
                        <a:pt x="37" y="39"/>
                      </a:lnTo>
                      <a:lnTo>
                        <a:pt x="38" y="39"/>
                      </a:lnTo>
                      <a:lnTo>
                        <a:pt x="39" y="39"/>
                      </a:lnTo>
                      <a:lnTo>
                        <a:pt x="40" y="39"/>
                      </a:lnTo>
                      <a:lnTo>
                        <a:pt x="41" y="39"/>
                      </a:lnTo>
                      <a:lnTo>
                        <a:pt x="42" y="39"/>
                      </a:lnTo>
                      <a:lnTo>
                        <a:pt x="43" y="39"/>
                      </a:lnTo>
                      <a:lnTo>
                        <a:pt x="44" y="38"/>
                      </a:lnTo>
                      <a:lnTo>
                        <a:pt x="45" y="38"/>
                      </a:lnTo>
                      <a:lnTo>
                        <a:pt x="46" y="38"/>
                      </a:lnTo>
                      <a:lnTo>
                        <a:pt x="47" y="38"/>
                      </a:lnTo>
                      <a:lnTo>
                        <a:pt x="49" y="38"/>
                      </a:lnTo>
                      <a:lnTo>
                        <a:pt x="51" y="37"/>
                      </a:lnTo>
                      <a:lnTo>
                        <a:pt x="53" y="36"/>
                      </a:lnTo>
                      <a:lnTo>
                        <a:pt x="54" y="35"/>
                      </a:lnTo>
                      <a:lnTo>
                        <a:pt x="55" y="35"/>
                      </a:lnTo>
                      <a:lnTo>
                        <a:pt x="57" y="34"/>
                      </a:lnTo>
                      <a:lnTo>
                        <a:pt x="58" y="33"/>
                      </a:lnTo>
                      <a:lnTo>
                        <a:pt x="59" y="33"/>
                      </a:lnTo>
                      <a:lnTo>
                        <a:pt x="60" y="32"/>
                      </a:lnTo>
                      <a:lnTo>
                        <a:pt x="61" y="31"/>
                      </a:lnTo>
                      <a:lnTo>
                        <a:pt x="63" y="29"/>
                      </a:lnTo>
                      <a:lnTo>
                        <a:pt x="64" y="27"/>
                      </a:lnTo>
                      <a:lnTo>
                        <a:pt x="65" y="26"/>
                      </a:lnTo>
                      <a:lnTo>
                        <a:pt x="66" y="24"/>
                      </a:lnTo>
                      <a:lnTo>
                        <a:pt x="67" y="23"/>
                      </a:lnTo>
                      <a:lnTo>
                        <a:pt x="67" y="22"/>
                      </a:lnTo>
                      <a:lnTo>
                        <a:pt x="68" y="22"/>
                      </a:lnTo>
                      <a:lnTo>
                        <a:pt x="42" y="13"/>
                      </a:lnTo>
                      <a:lnTo>
                        <a:pt x="35" y="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6" name="Freeform 624"/>
                <p:cNvSpPr>
                  <a:spLocks/>
                </p:cNvSpPr>
                <p:nvPr/>
              </p:nvSpPr>
              <p:spPr bwMode="auto">
                <a:xfrm>
                  <a:off x="3340" y="2251"/>
                  <a:ext cx="98" cy="40"/>
                </a:xfrm>
                <a:custGeom>
                  <a:avLst/>
                  <a:gdLst>
                    <a:gd name="T0" fmla="*/ 0 w 98"/>
                    <a:gd name="T1" fmla="*/ 24 h 40"/>
                    <a:gd name="T2" fmla="*/ 92 w 98"/>
                    <a:gd name="T3" fmla="*/ 0 h 40"/>
                    <a:gd name="T4" fmla="*/ 98 w 98"/>
                    <a:gd name="T5" fmla="*/ 18 h 40"/>
                    <a:gd name="T6" fmla="*/ 54 w 98"/>
                    <a:gd name="T7" fmla="*/ 37 h 40"/>
                    <a:gd name="T8" fmla="*/ 30 w 98"/>
                    <a:gd name="T9" fmla="*/ 40 h 40"/>
                    <a:gd name="T10" fmla="*/ 0 w 98"/>
                    <a:gd name="T11" fmla="*/ 24 h 40"/>
                    <a:gd name="T12" fmla="*/ 0 w 98"/>
                    <a:gd name="T13" fmla="*/ 24 h 40"/>
                    <a:gd name="T14" fmla="*/ 0 60000 65536"/>
                    <a:gd name="T15" fmla="*/ 0 60000 65536"/>
                    <a:gd name="T16" fmla="*/ 0 60000 65536"/>
                    <a:gd name="T17" fmla="*/ 0 60000 65536"/>
                    <a:gd name="T18" fmla="*/ 0 60000 65536"/>
                    <a:gd name="T19" fmla="*/ 0 60000 65536"/>
                    <a:gd name="T20" fmla="*/ 0 60000 65536"/>
                    <a:gd name="T21" fmla="*/ 0 w 98"/>
                    <a:gd name="T22" fmla="*/ 0 h 40"/>
                    <a:gd name="T23" fmla="*/ 98 w 9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40">
                      <a:moveTo>
                        <a:pt x="0" y="24"/>
                      </a:moveTo>
                      <a:lnTo>
                        <a:pt x="92" y="0"/>
                      </a:lnTo>
                      <a:lnTo>
                        <a:pt x="98" y="18"/>
                      </a:lnTo>
                      <a:lnTo>
                        <a:pt x="54" y="37"/>
                      </a:lnTo>
                      <a:lnTo>
                        <a:pt x="30" y="40"/>
                      </a:lnTo>
                      <a:lnTo>
                        <a:pt x="0" y="24"/>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7" name="Freeform 625"/>
                <p:cNvSpPr>
                  <a:spLocks/>
                </p:cNvSpPr>
                <p:nvPr/>
              </p:nvSpPr>
              <p:spPr bwMode="auto">
                <a:xfrm>
                  <a:off x="3376" y="2291"/>
                  <a:ext cx="69" cy="28"/>
                </a:xfrm>
                <a:custGeom>
                  <a:avLst/>
                  <a:gdLst>
                    <a:gd name="T0" fmla="*/ 0 w 69"/>
                    <a:gd name="T1" fmla="*/ 3 h 28"/>
                    <a:gd name="T2" fmla="*/ 57 w 69"/>
                    <a:gd name="T3" fmla="*/ 0 h 28"/>
                    <a:gd name="T4" fmla="*/ 58 w 69"/>
                    <a:gd name="T5" fmla="*/ 0 h 28"/>
                    <a:gd name="T6" fmla="*/ 59 w 69"/>
                    <a:gd name="T7" fmla="*/ 0 h 28"/>
                    <a:gd name="T8" fmla="*/ 60 w 69"/>
                    <a:gd name="T9" fmla="*/ 0 h 28"/>
                    <a:gd name="T10" fmla="*/ 61 w 69"/>
                    <a:gd name="T11" fmla="*/ 0 h 28"/>
                    <a:gd name="T12" fmla="*/ 63 w 69"/>
                    <a:gd name="T13" fmla="*/ 0 h 28"/>
                    <a:gd name="T14" fmla="*/ 64 w 69"/>
                    <a:gd name="T15" fmla="*/ 1 h 28"/>
                    <a:gd name="T16" fmla="*/ 65 w 69"/>
                    <a:gd name="T17" fmla="*/ 2 h 28"/>
                    <a:gd name="T18" fmla="*/ 66 w 69"/>
                    <a:gd name="T19" fmla="*/ 3 h 28"/>
                    <a:gd name="T20" fmla="*/ 67 w 69"/>
                    <a:gd name="T21" fmla="*/ 4 h 28"/>
                    <a:gd name="T22" fmla="*/ 68 w 69"/>
                    <a:gd name="T23" fmla="*/ 5 h 28"/>
                    <a:gd name="T24" fmla="*/ 68 w 69"/>
                    <a:gd name="T25" fmla="*/ 7 h 28"/>
                    <a:gd name="T26" fmla="*/ 69 w 69"/>
                    <a:gd name="T27" fmla="*/ 9 h 28"/>
                    <a:gd name="T28" fmla="*/ 68 w 69"/>
                    <a:gd name="T29" fmla="*/ 10 h 28"/>
                    <a:gd name="T30" fmla="*/ 68 w 69"/>
                    <a:gd name="T31" fmla="*/ 12 h 28"/>
                    <a:gd name="T32" fmla="*/ 68 w 69"/>
                    <a:gd name="T33" fmla="*/ 13 h 28"/>
                    <a:gd name="T34" fmla="*/ 67 w 69"/>
                    <a:gd name="T35" fmla="*/ 15 h 28"/>
                    <a:gd name="T36" fmla="*/ 67 w 69"/>
                    <a:gd name="T37" fmla="*/ 16 h 28"/>
                    <a:gd name="T38" fmla="*/ 66 w 69"/>
                    <a:gd name="T39" fmla="*/ 17 h 28"/>
                    <a:gd name="T40" fmla="*/ 65 w 69"/>
                    <a:gd name="T41" fmla="*/ 18 h 28"/>
                    <a:gd name="T42" fmla="*/ 65 w 69"/>
                    <a:gd name="T43" fmla="*/ 20 h 28"/>
                    <a:gd name="T44" fmla="*/ 64 w 69"/>
                    <a:gd name="T45" fmla="*/ 22 h 28"/>
                    <a:gd name="T46" fmla="*/ 62 w 69"/>
                    <a:gd name="T47" fmla="*/ 23 h 28"/>
                    <a:gd name="T48" fmla="*/ 61 w 69"/>
                    <a:gd name="T49" fmla="*/ 25 h 28"/>
                    <a:gd name="T50" fmla="*/ 60 w 69"/>
                    <a:gd name="T51" fmla="*/ 27 h 28"/>
                    <a:gd name="T52" fmla="*/ 59 w 69"/>
                    <a:gd name="T53" fmla="*/ 27 h 28"/>
                    <a:gd name="T54" fmla="*/ 59 w 69"/>
                    <a:gd name="T55" fmla="*/ 28 h 28"/>
                    <a:gd name="T56" fmla="*/ 29 w 69"/>
                    <a:gd name="T57" fmla="*/ 22 h 28"/>
                    <a:gd name="T58" fmla="*/ 0 w 69"/>
                    <a:gd name="T59" fmla="*/ 3 h 28"/>
                    <a:gd name="T60" fmla="*/ 0 w 69"/>
                    <a:gd name="T61" fmla="*/ 3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9"/>
                    <a:gd name="T94" fmla="*/ 0 h 28"/>
                    <a:gd name="T95" fmla="*/ 69 w 69"/>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9" h="28">
                      <a:moveTo>
                        <a:pt x="0" y="3"/>
                      </a:moveTo>
                      <a:lnTo>
                        <a:pt x="57" y="0"/>
                      </a:lnTo>
                      <a:lnTo>
                        <a:pt x="58" y="0"/>
                      </a:lnTo>
                      <a:lnTo>
                        <a:pt x="59" y="0"/>
                      </a:lnTo>
                      <a:lnTo>
                        <a:pt x="60" y="0"/>
                      </a:lnTo>
                      <a:lnTo>
                        <a:pt x="61" y="0"/>
                      </a:lnTo>
                      <a:lnTo>
                        <a:pt x="63" y="0"/>
                      </a:lnTo>
                      <a:lnTo>
                        <a:pt x="64" y="1"/>
                      </a:lnTo>
                      <a:lnTo>
                        <a:pt x="65" y="2"/>
                      </a:lnTo>
                      <a:lnTo>
                        <a:pt x="66" y="3"/>
                      </a:lnTo>
                      <a:lnTo>
                        <a:pt x="67" y="4"/>
                      </a:lnTo>
                      <a:lnTo>
                        <a:pt x="68" y="5"/>
                      </a:lnTo>
                      <a:lnTo>
                        <a:pt x="68" y="7"/>
                      </a:lnTo>
                      <a:lnTo>
                        <a:pt x="69" y="9"/>
                      </a:lnTo>
                      <a:lnTo>
                        <a:pt x="68" y="10"/>
                      </a:lnTo>
                      <a:lnTo>
                        <a:pt x="68" y="12"/>
                      </a:lnTo>
                      <a:lnTo>
                        <a:pt x="68" y="13"/>
                      </a:lnTo>
                      <a:lnTo>
                        <a:pt x="67" y="15"/>
                      </a:lnTo>
                      <a:lnTo>
                        <a:pt x="67" y="16"/>
                      </a:lnTo>
                      <a:lnTo>
                        <a:pt x="66" y="17"/>
                      </a:lnTo>
                      <a:lnTo>
                        <a:pt x="65" y="18"/>
                      </a:lnTo>
                      <a:lnTo>
                        <a:pt x="65" y="20"/>
                      </a:lnTo>
                      <a:lnTo>
                        <a:pt x="64" y="22"/>
                      </a:lnTo>
                      <a:lnTo>
                        <a:pt x="62" y="23"/>
                      </a:lnTo>
                      <a:lnTo>
                        <a:pt x="61" y="25"/>
                      </a:lnTo>
                      <a:lnTo>
                        <a:pt x="60" y="27"/>
                      </a:lnTo>
                      <a:lnTo>
                        <a:pt x="59" y="27"/>
                      </a:lnTo>
                      <a:lnTo>
                        <a:pt x="59" y="28"/>
                      </a:lnTo>
                      <a:lnTo>
                        <a:pt x="29" y="22"/>
                      </a:lnTo>
                      <a:lnTo>
                        <a:pt x="0" y="3"/>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8" name="Freeform 626"/>
                <p:cNvSpPr>
                  <a:spLocks/>
                </p:cNvSpPr>
                <p:nvPr/>
              </p:nvSpPr>
              <p:spPr bwMode="auto">
                <a:xfrm>
                  <a:off x="3332" y="2217"/>
                  <a:ext cx="62" cy="51"/>
                </a:xfrm>
                <a:custGeom>
                  <a:avLst/>
                  <a:gdLst>
                    <a:gd name="T0" fmla="*/ 0 w 62"/>
                    <a:gd name="T1" fmla="*/ 51 h 51"/>
                    <a:gd name="T2" fmla="*/ 56 w 62"/>
                    <a:gd name="T3" fmla="*/ 0 h 51"/>
                    <a:gd name="T4" fmla="*/ 56 w 62"/>
                    <a:gd name="T5" fmla="*/ 1 h 51"/>
                    <a:gd name="T6" fmla="*/ 57 w 62"/>
                    <a:gd name="T7" fmla="*/ 2 h 51"/>
                    <a:gd name="T8" fmla="*/ 58 w 62"/>
                    <a:gd name="T9" fmla="*/ 2 h 51"/>
                    <a:gd name="T10" fmla="*/ 58 w 62"/>
                    <a:gd name="T11" fmla="*/ 4 h 51"/>
                    <a:gd name="T12" fmla="*/ 58 w 62"/>
                    <a:gd name="T13" fmla="*/ 5 h 51"/>
                    <a:gd name="T14" fmla="*/ 59 w 62"/>
                    <a:gd name="T15" fmla="*/ 7 h 51"/>
                    <a:gd name="T16" fmla="*/ 60 w 62"/>
                    <a:gd name="T17" fmla="*/ 8 h 51"/>
                    <a:gd name="T18" fmla="*/ 60 w 62"/>
                    <a:gd name="T19" fmla="*/ 11 h 51"/>
                    <a:gd name="T20" fmla="*/ 61 w 62"/>
                    <a:gd name="T21" fmla="*/ 12 h 51"/>
                    <a:gd name="T22" fmla="*/ 62 w 62"/>
                    <a:gd name="T23" fmla="*/ 15 h 51"/>
                    <a:gd name="T24" fmla="*/ 62 w 62"/>
                    <a:gd name="T25" fmla="*/ 16 h 51"/>
                    <a:gd name="T26" fmla="*/ 62 w 62"/>
                    <a:gd name="T27" fmla="*/ 17 h 51"/>
                    <a:gd name="T28" fmla="*/ 62 w 62"/>
                    <a:gd name="T29" fmla="*/ 19 h 51"/>
                    <a:gd name="T30" fmla="*/ 62 w 62"/>
                    <a:gd name="T31" fmla="*/ 20 h 51"/>
                    <a:gd name="T32" fmla="*/ 62 w 62"/>
                    <a:gd name="T33" fmla="*/ 22 h 51"/>
                    <a:gd name="T34" fmla="*/ 62 w 62"/>
                    <a:gd name="T35" fmla="*/ 23 h 51"/>
                    <a:gd name="T36" fmla="*/ 62 w 62"/>
                    <a:gd name="T37" fmla="*/ 24 h 51"/>
                    <a:gd name="T38" fmla="*/ 62 w 62"/>
                    <a:gd name="T39" fmla="*/ 27 h 51"/>
                    <a:gd name="T40" fmla="*/ 38 w 62"/>
                    <a:gd name="T41" fmla="*/ 42 h 51"/>
                    <a:gd name="T42" fmla="*/ 0 w 62"/>
                    <a:gd name="T43" fmla="*/ 51 h 51"/>
                    <a:gd name="T44" fmla="*/ 0 w 62"/>
                    <a:gd name="T45" fmla="*/ 51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
                    <a:gd name="T70" fmla="*/ 0 h 51"/>
                    <a:gd name="T71" fmla="*/ 62 w 62"/>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 h="51">
                      <a:moveTo>
                        <a:pt x="0" y="51"/>
                      </a:moveTo>
                      <a:lnTo>
                        <a:pt x="56" y="0"/>
                      </a:lnTo>
                      <a:lnTo>
                        <a:pt x="56" y="1"/>
                      </a:lnTo>
                      <a:lnTo>
                        <a:pt x="57" y="2"/>
                      </a:lnTo>
                      <a:lnTo>
                        <a:pt x="58" y="2"/>
                      </a:lnTo>
                      <a:lnTo>
                        <a:pt x="58" y="4"/>
                      </a:lnTo>
                      <a:lnTo>
                        <a:pt x="58" y="5"/>
                      </a:lnTo>
                      <a:lnTo>
                        <a:pt x="59" y="7"/>
                      </a:lnTo>
                      <a:lnTo>
                        <a:pt x="60" y="8"/>
                      </a:lnTo>
                      <a:lnTo>
                        <a:pt x="60" y="11"/>
                      </a:lnTo>
                      <a:lnTo>
                        <a:pt x="61" y="12"/>
                      </a:lnTo>
                      <a:lnTo>
                        <a:pt x="62" y="15"/>
                      </a:lnTo>
                      <a:lnTo>
                        <a:pt x="62" y="16"/>
                      </a:lnTo>
                      <a:lnTo>
                        <a:pt x="62" y="17"/>
                      </a:lnTo>
                      <a:lnTo>
                        <a:pt x="62" y="19"/>
                      </a:lnTo>
                      <a:lnTo>
                        <a:pt x="62" y="20"/>
                      </a:lnTo>
                      <a:lnTo>
                        <a:pt x="62" y="22"/>
                      </a:lnTo>
                      <a:lnTo>
                        <a:pt x="62" y="23"/>
                      </a:lnTo>
                      <a:lnTo>
                        <a:pt x="62" y="24"/>
                      </a:lnTo>
                      <a:lnTo>
                        <a:pt x="62" y="27"/>
                      </a:lnTo>
                      <a:lnTo>
                        <a:pt x="38" y="42"/>
                      </a:lnTo>
                      <a:lnTo>
                        <a:pt x="0" y="51"/>
                      </a:lnTo>
                      <a:close/>
                    </a:path>
                  </a:pathLst>
                </a:custGeom>
                <a:solidFill>
                  <a:srgbClr val="A82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79" name="Freeform 627"/>
                <p:cNvSpPr>
                  <a:spLocks/>
                </p:cNvSpPr>
                <p:nvPr/>
              </p:nvSpPr>
              <p:spPr bwMode="auto">
                <a:xfrm>
                  <a:off x="3296" y="2196"/>
                  <a:ext cx="59" cy="66"/>
                </a:xfrm>
                <a:custGeom>
                  <a:avLst/>
                  <a:gdLst>
                    <a:gd name="T0" fmla="*/ 13 w 59"/>
                    <a:gd name="T1" fmla="*/ 4 h 66"/>
                    <a:gd name="T2" fmla="*/ 15 w 59"/>
                    <a:gd name="T3" fmla="*/ 3 h 66"/>
                    <a:gd name="T4" fmla="*/ 16 w 59"/>
                    <a:gd name="T5" fmla="*/ 2 h 66"/>
                    <a:gd name="T6" fmla="*/ 19 w 59"/>
                    <a:gd name="T7" fmla="*/ 1 h 66"/>
                    <a:gd name="T8" fmla="*/ 21 w 59"/>
                    <a:gd name="T9" fmla="*/ 1 h 66"/>
                    <a:gd name="T10" fmla="*/ 24 w 59"/>
                    <a:gd name="T11" fmla="*/ 0 h 66"/>
                    <a:gd name="T12" fmla="*/ 28 w 59"/>
                    <a:gd name="T13" fmla="*/ 0 h 66"/>
                    <a:gd name="T14" fmla="*/ 31 w 59"/>
                    <a:gd name="T15" fmla="*/ 0 h 66"/>
                    <a:gd name="T16" fmla="*/ 35 w 59"/>
                    <a:gd name="T17" fmla="*/ 0 h 66"/>
                    <a:gd name="T18" fmla="*/ 38 w 59"/>
                    <a:gd name="T19" fmla="*/ 1 h 66"/>
                    <a:gd name="T20" fmla="*/ 42 w 59"/>
                    <a:gd name="T21" fmla="*/ 1 h 66"/>
                    <a:gd name="T22" fmla="*/ 45 w 59"/>
                    <a:gd name="T23" fmla="*/ 4 h 66"/>
                    <a:gd name="T24" fmla="*/ 48 w 59"/>
                    <a:gd name="T25" fmla="*/ 6 h 66"/>
                    <a:gd name="T26" fmla="*/ 51 w 59"/>
                    <a:gd name="T27" fmla="*/ 9 h 66"/>
                    <a:gd name="T28" fmla="*/ 53 w 59"/>
                    <a:gd name="T29" fmla="*/ 12 h 66"/>
                    <a:gd name="T30" fmla="*/ 55 w 59"/>
                    <a:gd name="T31" fmla="*/ 15 h 66"/>
                    <a:gd name="T32" fmla="*/ 56 w 59"/>
                    <a:gd name="T33" fmla="*/ 18 h 66"/>
                    <a:gd name="T34" fmla="*/ 57 w 59"/>
                    <a:gd name="T35" fmla="*/ 22 h 66"/>
                    <a:gd name="T36" fmla="*/ 58 w 59"/>
                    <a:gd name="T37" fmla="*/ 24 h 66"/>
                    <a:gd name="T38" fmla="*/ 58 w 59"/>
                    <a:gd name="T39" fmla="*/ 28 h 66"/>
                    <a:gd name="T40" fmla="*/ 59 w 59"/>
                    <a:gd name="T41" fmla="*/ 32 h 66"/>
                    <a:gd name="T42" fmla="*/ 58 w 59"/>
                    <a:gd name="T43" fmla="*/ 37 h 66"/>
                    <a:gd name="T44" fmla="*/ 58 w 59"/>
                    <a:gd name="T45" fmla="*/ 40 h 66"/>
                    <a:gd name="T46" fmla="*/ 56 w 59"/>
                    <a:gd name="T47" fmla="*/ 44 h 66"/>
                    <a:gd name="T48" fmla="*/ 55 w 59"/>
                    <a:gd name="T49" fmla="*/ 48 h 66"/>
                    <a:gd name="T50" fmla="*/ 53 w 59"/>
                    <a:gd name="T51" fmla="*/ 50 h 66"/>
                    <a:gd name="T52" fmla="*/ 51 w 59"/>
                    <a:gd name="T53" fmla="*/ 53 h 66"/>
                    <a:gd name="T54" fmla="*/ 49 w 59"/>
                    <a:gd name="T55" fmla="*/ 56 h 66"/>
                    <a:gd name="T56" fmla="*/ 47 w 59"/>
                    <a:gd name="T57" fmla="*/ 58 h 66"/>
                    <a:gd name="T58" fmla="*/ 44 w 59"/>
                    <a:gd name="T59" fmla="*/ 60 h 66"/>
                    <a:gd name="T60" fmla="*/ 42 w 59"/>
                    <a:gd name="T61" fmla="*/ 62 h 66"/>
                    <a:gd name="T62" fmla="*/ 39 w 59"/>
                    <a:gd name="T63" fmla="*/ 63 h 66"/>
                    <a:gd name="T64" fmla="*/ 37 w 59"/>
                    <a:gd name="T65" fmla="*/ 64 h 66"/>
                    <a:gd name="T66" fmla="*/ 35 w 59"/>
                    <a:gd name="T67" fmla="*/ 65 h 66"/>
                    <a:gd name="T68" fmla="*/ 32 w 59"/>
                    <a:gd name="T69" fmla="*/ 66 h 66"/>
                    <a:gd name="T70" fmla="*/ 30 w 59"/>
                    <a:gd name="T71" fmla="*/ 66 h 66"/>
                    <a:gd name="T72" fmla="*/ 27 w 59"/>
                    <a:gd name="T73" fmla="*/ 66 h 66"/>
                    <a:gd name="T74" fmla="*/ 24 w 59"/>
                    <a:gd name="T75" fmla="*/ 66 h 66"/>
                    <a:gd name="T76" fmla="*/ 21 w 59"/>
                    <a:gd name="T77" fmla="*/ 66 h 66"/>
                    <a:gd name="T78" fmla="*/ 18 w 59"/>
                    <a:gd name="T79" fmla="*/ 66 h 66"/>
                    <a:gd name="T80" fmla="*/ 16 w 59"/>
                    <a:gd name="T81" fmla="*/ 66 h 66"/>
                    <a:gd name="T82" fmla="*/ 12 w 59"/>
                    <a:gd name="T83" fmla="*/ 65 h 66"/>
                    <a:gd name="T84" fmla="*/ 10 w 59"/>
                    <a:gd name="T85" fmla="*/ 65 h 66"/>
                    <a:gd name="T86" fmla="*/ 8 w 59"/>
                    <a:gd name="T87" fmla="*/ 65 h 66"/>
                    <a:gd name="T88" fmla="*/ 5 w 59"/>
                    <a:gd name="T89" fmla="*/ 64 h 66"/>
                    <a:gd name="T90" fmla="*/ 3 w 59"/>
                    <a:gd name="T91" fmla="*/ 64 h 66"/>
                    <a:gd name="T92" fmla="*/ 1 w 59"/>
                    <a:gd name="T93" fmla="*/ 63 h 66"/>
                    <a:gd name="T94" fmla="*/ 17 w 59"/>
                    <a:gd name="T95" fmla="*/ 35 h 66"/>
                    <a:gd name="T96" fmla="*/ 13 w 59"/>
                    <a:gd name="T97" fmla="*/ 4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
                    <a:gd name="T148" fmla="*/ 0 h 66"/>
                    <a:gd name="T149" fmla="*/ 59 w 59"/>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 h="66">
                      <a:moveTo>
                        <a:pt x="13" y="4"/>
                      </a:moveTo>
                      <a:lnTo>
                        <a:pt x="13" y="4"/>
                      </a:lnTo>
                      <a:lnTo>
                        <a:pt x="14" y="4"/>
                      </a:lnTo>
                      <a:lnTo>
                        <a:pt x="15" y="3"/>
                      </a:lnTo>
                      <a:lnTo>
                        <a:pt x="16" y="3"/>
                      </a:lnTo>
                      <a:lnTo>
                        <a:pt x="16" y="2"/>
                      </a:lnTo>
                      <a:lnTo>
                        <a:pt x="18" y="2"/>
                      </a:lnTo>
                      <a:lnTo>
                        <a:pt x="19" y="1"/>
                      </a:lnTo>
                      <a:lnTo>
                        <a:pt x="20" y="1"/>
                      </a:lnTo>
                      <a:lnTo>
                        <a:pt x="21" y="1"/>
                      </a:lnTo>
                      <a:lnTo>
                        <a:pt x="23" y="1"/>
                      </a:lnTo>
                      <a:lnTo>
                        <a:pt x="24" y="0"/>
                      </a:lnTo>
                      <a:lnTo>
                        <a:pt x="26" y="0"/>
                      </a:lnTo>
                      <a:lnTo>
                        <a:pt x="28" y="0"/>
                      </a:lnTo>
                      <a:lnTo>
                        <a:pt x="30" y="0"/>
                      </a:lnTo>
                      <a:lnTo>
                        <a:pt x="31" y="0"/>
                      </a:lnTo>
                      <a:lnTo>
                        <a:pt x="33" y="0"/>
                      </a:lnTo>
                      <a:lnTo>
                        <a:pt x="35" y="0"/>
                      </a:lnTo>
                      <a:lnTo>
                        <a:pt x="36" y="0"/>
                      </a:lnTo>
                      <a:lnTo>
                        <a:pt x="38" y="1"/>
                      </a:lnTo>
                      <a:lnTo>
                        <a:pt x="40" y="1"/>
                      </a:lnTo>
                      <a:lnTo>
                        <a:pt x="42" y="1"/>
                      </a:lnTo>
                      <a:lnTo>
                        <a:pt x="43" y="3"/>
                      </a:lnTo>
                      <a:lnTo>
                        <a:pt x="45" y="4"/>
                      </a:lnTo>
                      <a:lnTo>
                        <a:pt x="47" y="5"/>
                      </a:lnTo>
                      <a:lnTo>
                        <a:pt x="48" y="6"/>
                      </a:lnTo>
                      <a:lnTo>
                        <a:pt x="50" y="8"/>
                      </a:lnTo>
                      <a:lnTo>
                        <a:pt x="51" y="9"/>
                      </a:lnTo>
                      <a:lnTo>
                        <a:pt x="52" y="11"/>
                      </a:lnTo>
                      <a:lnTo>
                        <a:pt x="53" y="12"/>
                      </a:lnTo>
                      <a:lnTo>
                        <a:pt x="54" y="13"/>
                      </a:lnTo>
                      <a:lnTo>
                        <a:pt x="55" y="15"/>
                      </a:lnTo>
                      <a:lnTo>
                        <a:pt x="55" y="16"/>
                      </a:lnTo>
                      <a:lnTo>
                        <a:pt x="56" y="18"/>
                      </a:lnTo>
                      <a:lnTo>
                        <a:pt x="57" y="21"/>
                      </a:lnTo>
                      <a:lnTo>
                        <a:pt x="57" y="22"/>
                      </a:lnTo>
                      <a:lnTo>
                        <a:pt x="57" y="23"/>
                      </a:lnTo>
                      <a:lnTo>
                        <a:pt x="58" y="24"/>
                      </a:lnTo>
                      <a:lnTo>
                        <a:pt x="58" y="26"/>
                      </a:lnTo>
                      <a:lnTo>
                        <a:pt x="58" y="28"/>
                      </a:lnTo>
                      <a:lnTo>
                        <a:pt x="59" y="30"/>
                      </a:lnTo>
                      <a:lnTo>
                        <a:pt x="59" y="32"/>
                      </a:lnTo>
                      <a:lnTo>
                        <a:pt x="59" y="34"/>
                      </a:lnTo>
                      <a:lnTo>
                        <a:pt x="58" y="37"/>
                      </a:lnTo>
                      <a:lnTo>
                        <a:pt x="58" y="38"/>
                      </a:lnTo>
                      <a:lnTo>
                        <a:pt x="58" y="40"/>
                      </a:lnTo>
                      <a:lnTo>
                        <a:pt x="57" y="42"/>
                      </a:lnTo>
                      <a:lnTo>
                        <a:pt x="56" y="44"/>
                      </a:lnTo>
                      <a:lnTo>
                        <a:pt x="56" y="45"/>
                      </a:lnTo>
                      <a:lnTo>
                        <a:pt x="55" y="48"/>
                      </a:lnTo>
                      <a:lnTo>
                        <a:pt x="55" y="49"/>
                      </a:lnTo>
                      <a:lnTo>
                        <a:pt x="53" y="50"/>
                      </a:lnTo>
                      <a:lnTo>
                        <a:pt x="52" y="52"/>
                      </a:lnTo>
                      <a:lnTo>
                        <a:pt x="51" y="53"/>
                      </a:lnTo>
                      <a:lnTo>
                        <a:pt x="50" y="55"/>
                      </a:lnTo>
                      <a:lnTo>
                        <a:pt x="49" y="56"/>
                      </a:lnTo>
                      <a:lnTo>
                        <a:pt x="48" y="57"/>
                      </a:lnTo>
                      <a:lnTo>
                        <a:pt x="47" y="58"/>
                      </a:lnTo>
                      <a:lnTo>
                        <a:pt x="46" y="59"/>
                      </a:lnTo>
                      <a:lnTo>
                        <a:pt x="44" y="60"/>
                      </a:lnTo>
                      <a:lnTo>
                        <a:pt x="43" y="61"/>
                      </a:lnTo>
                      <a:lnTo>
                        <a:pt x="42" y="62"/>
                      </a:lnTo>
                      <a:lnTo>
                        <a:pt x="41" y="62"/>
                      </a:lnTo>
                      <a:lnTo>
                        <a:pt x="39" y="63"/>
                      </a:lnTo>
                      <a:lnTo>
                        <a:pt x="39" y="64"/>
                      </a:lnTo>
                      <a:lnTo>
                        <a:pt x="37" y="64"/>
                      </a:lnTo>
                      <a:lnTo>
                        <a:pt x="36" y="65"/>
                      </a:lnTo>
                      <a:lnTo>
                        <a:pt x="35" y="65"/>
                      </a:lnTo>
                      <a:lnTo>
                        <a:pt x="34" y="65"/>
                      </a:lnTo>
                      <a:lnTo>
                        <a:pt x="32" y="66"/>
                      </a:lnTo>
                      <a:lnTo>
                        <a:pt x="30" y="66"/>
                      </a:lnTo>
                      <a:lnTo>
                        <a:pt x="28" y="66"/>
                      </a:lnTo>
                      <a:lnTo>
                        <a:pt x="27" y="66"/>
                      </a:lnTo>
                      <a:lnTo>
                        <a:pt x="26" y="66"/>
                      </a:lnTo>
                      <a:lnTo>
                        <a:pt x="24" y="66"/>
                      </a:lnTo>
                      <a:lnTo>
                        <a:pt x="23" y="66"/>
                      </a:lnTo>
                      <a:lnTo>
                        <a:pt x="21" y="66"/>
                      </a:lnTo>
                      <a:lnTo>
                        <a:pt x="20" y="66"/>
                      </a:lnTo>
                      <a:lnTo>
                        <a:pt x="18" y="66"/>
                      </a:lnTo>
                      <a:lnTo>
                        <a:pt x="17" y="66"/>
                      </a:lnTo>
                      <a:lnTo>
                        <a:pt x="16" y="66"/>
                      </a:lnTo>
                      <a:lnTo>
                        <a:pt x="14" y="66"/>
                      </a:lnTo>
                      <a:lnTo>
                        <a:pt x="12" y="65"/>
                      </a:lnTo>
                      <a:lnTo>
                        <a:pt x="11" y="65"/>
                      </a:lnTo>
                      <a:lnTo>
                        <a:pt x="10" y="65"/>
                      </a:lnTo>
                      <a:lnTo>
                        <a:pt x="9" y="65"/>
                      </a:lnTo>
                      <a:lnTo>
                        <a:pt x="8" y="65"/>
                      </a:lnTo>
                      <a:lnTo>
                        <a:pt x="6" y="65"/>
                      </a:lnTo>
                      <a:lnTo>
                        <a:pt x="5" y="64"/>
                      </a:lnTo>
                      <a:lnTo>
                        <a:pt x="4" y="64"/>
                      </a:lnTo>
                      <a:lnTo>
                        <a:pt x="3" y="64"/>
                      </a:lnTo>
                      <a:lnTo>
                        <a:pt x="1" y="63"/>
                      </a:lnTo>
                      <a:lnTo>
                        <a:pt x="0" y="63"/>
                      </a:lnTo>
                      <a:lnTo>
                        <a:pt x="17" y="35"/>
                      </a:lnTo>
                      <a:lnTo>
                        <a:pt x="13" y="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0" name="Freeform 628"/>
                <p:cNvSpPr>
                  <a:spLocks/>
                </p:cNvSpPr>
                <p:nvPr/>
              </p:nvSpPr>
              <p:spPr bwMode="auto">
                <a:xfrm>
                  <a:off x="3230" y="2185"/>
                  <a:ext cx="76" cy="65"/>
                </a:xfrm>
                <a:custGeom>
                  <a:avLst/>
                  <a:gdLst>
                    <a:gd name="T0" fmla="*/ 6 w 76"/>
                    <a:gd name="T1" fmla="*/ 22 h 65"/>
                    <a:gd name="T2" fmla="*/ 8 w 76"/>
                    <a:gd name="T3" fmla="*/ 19 h 65"/>
                    <a:gd name="T4" fmla="*/ 10 w 76"/>
                    <a:gd name="T5" fmla="*/ 16 h 65"/>
                    <a:gd name="T6" fmla="*/ 12 w 76"/>
                    <a:gd name="T7" fmla="*/ 14 h 65"/>
                    <a:gd name="T8" fmla="*/ 15 w 76"/>
                    <a:gd name="T9" fmla="*/ 12 h 65"/>
                    <a:gd name="T10" fmla="*/ 18 w 76"/>
                    <a:gd name="T11" fmla="*/ 10 h 65"/>
                    <a:gd name="T12" fmla="*/ 21 w 76"/>
                    <a:gd name="T13" fmla="*/ 7 h 65"/>
                    <a:gd name="T14" fmla="*/ 24 w 76"/>
                    <a:gd name="T15" fmla="*/ 5 h 65"/>
                    <a:gd name="T16" fmla="*/ 27 w 76"/>
                    <a:gd name="T17" fmla="*/ 3 h 65"/>
                    <a:gd name="T18" fmla="*/ 29 w 76"/>
                    <a:gd name="T19" fmla="*/ 2 h 65"/>
                    <a:gd name="T20" fmla="*/ 31 w 76"/>
                    <a:gd name="T21" fmla="*/ 1 h 65"/>
                    <a:gd name="T22" fmla="*/ 34 w 76"/>
                    <a:gd name="T23" fmla="*/ 1 h 65"/>
                    <a:gd name="T24" fmla="*/ 36 w 76"/>
                    <a:gd name="T25" fmla="*/ 0 h 65"/>
                    <a:gd name="T26" fmla="*/ 38 w 76"/>
                    <a:gd name="T27" fmla="*/ 0 h 65"/>
                    <a:gd name="T28" fmla="*/ 40 w 76"/>
                    <a:gd name="T29" fmla="*/ 0 h 65"/>
                    <a:gd name="T30" fmla="*/ 43 w 76"/>
                    <a:gd name="T31" fmla="*/ 0 h 65"/>
                    <a:gd name="T32" fmla="*/ 45 w 76"/>
                    <a:gd name="T33" fmla="*/ 0 h 65"/>
                    <a:gd name="T34" fmla="*/ 47 w 76"/>
                    <a:gd name="T35" fmla="*/ 0 h 65"/>
                    <a:gd name="T36" fmla="*/ 50 w 76"/>
                    <a:gd name="T37" fmla="*/ 1 h 65"/>
                    <a:gd name="T38" fmla="*/ 52 w 76"/>
                    <a:gd name="T39" fmla="*/ 2 h 65"/>
                    <a:gd name="T40" fmla="*/ 55 w 76"/>
                    <a:gd name="T41" fmla="*/ 3 h 65"/>
                    <a:gd name="T42" fmla="*/ 57 w 76"/>
                    <a:gd name="T43" fmla="*/ 4 h 65"/>
                    <a:gd name="T44" fmla="*/ 59 w 76"/>
                    <a:gd name="T45" fmla="*/ 5 h 65"/>
                    <a:gd name="T46" fmla="*/ 61 w 76"/>
                    <a:gd name="T47" fmla="*/ 6 h 65"/>
                    <a:gd name="T48" fmla="*/ 63 w 76"/>
                    <a:gd name="T49" fmla="*/ 8 h 65"/>
                    <a:gd name="T50" fmla="*/ 67 w 76"/>
                    <a:gd name="T51" fmla="*/ 11 h 65"/>
                    <a:gd name="T52" fmla="*/ 70 w 76"/>
                    <a:gd name="T53" fmla="*/ 14 h 65"/>
                    <a:gd name="T54" fmla="*/ 71 w 76"/>
                    <a:gd name="T55" fmla="*/ 17 h 65"/>
                    <a:gd name="T56" fmla="*/ 73 w 76"/>
                    <a:gd name="T57" fmla="*/ 20 h 65"/>
                    <a:gd name="T58" fmla="*/ 74 w 76"/>
                    <a:gd name="T59" fmla="*/ 24 h 65"/>
                    <a:gd name="T60" fmla="*/ 75 w 76"/>
                    <a:gd name="T61" fmla="*/ 27 h 65"/>
                    <a:gd name="T62" fmla="*/ 76 w 76"/>
                    <a:gd name="T63" fmla="*/ 30 h 65"/>
                    <a:gd name="T64" fmla="*/ 76 w 76"/>
                    <a:gd name="T65" fmla="*/ 33 h 65"/>
                    <a:gd name="T66" fmla="*/ 76 w 76"/>
                    <a:gd name="T67" fmla="*/ 36 h 65"/>
                    <a:gd name="T68" fmla="*/ 76 w 76"/>
                    <a:gd name="T69" fmla="*/ 39 h 65"/>
                    <a:gd name="T70" fmla="*/ 76 w 76"/>
                    <a:gd name="T71" fmla="*/ 41 h 65"/>
                    <a:gd name="T72" fmla="*/ 75 w 76"/>
                    <a:gd name="T73" fmla="*/ 44 h 65"/>
                    <a:gd name="T74" fmla="*/ 75 w 76"/>
                    <a:gd name="T75" fmla="*/ 46 h 65"/>
                    <a:gd name="T76" fmla="*/ 74 w 76"/>
                    <a:gd name="T77" fmla="*/ 49 h 65"/>
                    <a:gd name="T78" fmla="*/ 72 w 76"/>
                    <a:gd name="T79" fmla="*/ 51 h 65"/>
                    <a:gd name="T80" fmla="*/ 70 w 76"/>
                    <a:gd name="T81" fmla="*/ 55 h 65"/>
                    <a:gd name="T82" fmla="*/ 68 w 76"/>
                    <a:gd name="T83" fmla="*/ 57 h 65"/>
                    <a:gd name="T84" fmla="*/ 65 w 76"/>
                    <a:gd name="T85" fmla="*/ 60 h 65"/>
                    <a:gd name="T86" fmla="*/ 63 w 76"/>
                    <a:gd name="T87" fmla="*/ 62 h 65"/>
                    <a:gd name="T88" fmla="*/ 60 w 76"/>
                    <a:gd name="T89" fmla="*/ 65 h 65"/>
                    <a:gd name="T90" fmla="*/ 29 w 76"/>
                    <a:gd name="T91" fmla="*/ 42 h 65"/>
                    <a:gd name="T92" fmla="*/ 5 w 76"/>
                    <a:gd name="T93" fmla="*/ 22 h 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65"/>
                    <a:gd name="T143" fmla="*/ 76 w 76"/>
                    <a:gd name="T144" fmla="*/ 65 h 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65">
                      <a:moveTo>
                        <a:pt x="5" y="22"/>
                      </a:moveTo>
                      <a:lnTo>
                        <a:pt x="6" y="22"/>
                      </a:lnTo>
                      <a:lnTo>
                        <a:pt x="6" y="21"/>
                      </a:lnTo>
                      <a:lnTo>
                        <a:pt x="8" y="19"/>
                      </a:lnTo>
                      <a:lnTo>
                        <a:pt x="9" y="18"/>
                      </a:lnTo>
                      <a:lnTo>
                        <a:pt x="10" y="16"/>
                      </a:lnTo>
                      <a:lnTo>
                        <a:pt x="11" y="15"/>
                      </a:lnTo>
                      <a:lnTo>
                        <a:pt x="12" y="14"/>
                      </a:lnTo>
                      <a:lnTo>
                        <a:pt x="13" y="13"/>
                      </a:lnTo>
                      <a:lnTo>
                        <a:pt x="15" y="12"/>
                      </a:lnTo>
                      <a:lnTo>
                        <a:pt x="16" y="10"/>
                      </a:lnTo>
                      <a:lnTo>
                        <a:pt x="18" y="10"/>
                      </a:lnTo>
                      <a:lnTo>
                        <a:pt x="20" y="8"/>
                      </a:lnTo>
                      <a:lnTo>
                        <a:pt x="21" y="7"/>
                      </a:lnTo>
                      <a:lnTo>
                        <a:pt x="23" y="6"/>
                      </a:lnTo>
                      <a:lnTo>
                        <a:pt x="24" y="5"/>
                      </a:lnTo>
                      <a:lnTo>
                        <a:pt x="27" y="3"/>
                      </a:lnTo>
                      <a:lnTo>
                        <a:pt x="28" y="2"/>
                      </a:lnTo>
                      <a:lnTo>
                        <a:pt x="29" y="2"/>
                      </a:lnTo>
                      <a:lnTo>
                        <a:pt x="30" y="2"/>
                      </a:lnTo>
                      <a:lnTo>
                        <a:pt x="31" y="1"/>
                      </a:lnTo>
                      <a:lnTo>
                        <a:pt x="32" y="1"/>
                      </a:lnTo>
                      <a:lnTo>
                        <a:pt x="34" y="1"/>
                      </a:lnTo>
                      <a:lnTo>
                        <a:pt x="35" y="1"/>
                      </a:lnTo>
                      <a:lnTo>
                        <a:pt x="36" y="0"/>
                      </a:lnTo>
                      <a:lnTo>
                        <a:pt x="37" y="0"/>
                      </a:lnTo>
                      <a:lnTo>
                        <a:pt x="38" y="0"/>
                      </a:lnTo>
                      <a:lnTo>
                        <a:pt x="39" y="0"/>
                      </a:lnTo>
                      <a:lnTo>
                        <a:pt x="40" y="0"/>
                      </a:lnTo>
                      <a:lnTo>
                        <a:pt x="41" y="0"/>
                      </a:lnTo>
                      <a:lnTo>
                        <a:pt x="43" y="0"/>
                      </a:lnTo>
                      <a:lnTo>
                        <a:pt x="45" y="0"/>
                      </a:lnTo>
                      <a:lnTo>
                        <a:pt x="46" y="0"/>
                      </a:lnTo>
                      <a:lnTo>
                        <a:pt x="47" y="0"/>
                      </a:lnTo>
                      <a:lnTo>
                        <a:pt x="48" y="1"/>
                      </a:lnTo>
                      <a:lnTo>
                        <a:pt x="50" y="1"/>
                      </a:lnTo>
                      <a:lnTo>
                        <a:pt x="51" y="1"/>
                      </a:lnTo>
                      <a:lnTo>
                        <a:pt x="52" y="2"/>
                      </a:lnTo>
                      <a:lnTo>
                        <a:pt x="54" y="2"/>
                      </a:lnTo>
                      <a:lnTo>
                        <a:pt x="55" y="3"/>
                      </a:lnTo>
                      <a:lnTo>
                        <a:pt x="57" y="4"/>
                      </a:lnTo>
                      <a:lnTo>
                        <a:pt x="58" y="5"/>
                      </a:lnTo>
                      <a:lnTo>
                        <a:pt x="59" y="5"/>
                      </a:lnTo>
                      <a:lnTo>
                        <a:pt x="60" y="6"/>
                      </a:lnTo>
                      <a:lnTo>
                        <a:pt x="61" y="6"/>
                      </a:lnTo>
                      <a:lnTo>
                        <a:pt x="62" y="7"/>
                      </a:lnTo>
                      <a:lnTo>
                        <a:pt x="63" y="8"/>
                      </a:lnTo>
                      <a:lnTo>
                        <a:pt x="65" y="10"/>
                      </a:lnTo>
                      <a:lnTo>
                        <a:pt x="67" y="11"/>
                      </a:lnTo>
                      <a:lnTo>
                        <a:pt x="68" y="12"/>
                      </a:lnTo>
                      <a:lnTo>
                        <a:pt x="70" y="14"/>
                      </a:lnTo>
                      <a:lnTo>
                        <a:pt x="70" y="16"/>
                      </a:lnTo>
                      <a:lnTo>
                        <a:pt x="71" y="17"/>
                      </a:lnTo>
                      <a:lnTo>
                        <a:pt x="72" y="19"/>
                      </a:lnTo>
                      <a:lnTo>
                        <a:pt x="73" y="20"/>
                      </a:lnTo>
                      <a:lnTo>
                        <a:pt x="74" y="22"/>
                      </a:lnTo>
                      <a:lnTo>
                        <a:pt x="74" y="24"/>
                      </a:lnTo>
                      <a:lnTo>
                        <a:pt x="75" y="26"/>
                      </a:lnTo>
                      <a:lnTo>
                        <a:pt x="75" y="27"/>
                      </a:lnTo>
                      <a:lnTo>
                        <a:pt x="75" y="28"/>
                      </a:lnTo>
                      <a:lnTo>
                        <a:pt x="76" y="30"/>
                      </a:lnTo>
                      <a:lnTo>
                        <a:pt x="76" y="32"/>
                      </a:lnTo>
                      <a:lnTo>
                        <a:pt x="76" y="33"/>
                      </a:lnTo>
                      <a:lnTo>
                        <a:pt x="76" y="34"/>
                      </a:lnTo>
                      <a:lnTo>
                        <a:pt x="76" y="36"/>
                      </a:lnTo>
                      <a:lnTo>
                        <a:pt x="76" y="38"/>
                      </a:lnTo>
                      <a:lnTo>
                        <a:pt x="76" y="39"/>
                      </a:lnTo>
                      <a:lnTo>
                        <a:pt x="76" y="40"/>
                      </a:lnTo>
                      <a:lnTo>
                        <a:pt x="76" y="41"/>
                      </a:lnTo>
                      <a:lnTo>
                        <a:pt x="75" y="43"/>
                      </a:lnTo>
                      <a:lnTo>
                        <a:pt x="75" y="44"/>
                      </a:lnTo>
                      <a:lnTo>
                        <a:pt x="75" y="45"/>
                      </a:lnTo>
                      <a:lnTo>
                        <a:pt x="75" y="46"/>
                      </a:lnTo>
                      <a:lnTo>
                        <a:pt x="75" y="47"/>
                      </a:lnTo>
                      <a:lnTo>
                        <a:pt x="74" y="49"/>
                      </a:lnTo>
                      <a:lnTo>
                        <a:pt x="73" y="50"/>
                      </a:lnTo>
                      <a:lnTo>
                        <a:pt x="72" y="51"/>
                      </a:lnTo>
                      <a:lnTo>
                        <a:pt x="71" y="53"/>
                      </a:lnTo>
                      <a:lnTo>
                        <a:pt x="70" y="55"/>
                      </a:lnTo>
                      <a:lnTo>
                        <a:pt x="69" y="56"/>
                      </a:lnTo>
                      <a:lnTo>
                        <a:pt x="68" y="57"/>
                      </a:lnTo>
                      <a:lnTo>
                        <a:pt x="66" y="59"/>
                      </a:lnTo>
                      <a:lnTo>
                        <a:pt x="65" y="60"/>
                      </a:lnTo>
                      <a:lnTo>
                        <a:pt x="64" y="61"/>
                      </a:lnTo>
                      <a:lnTo>
                        <a:pt x="63" y="62"/>
                      </a:lnTo>
                      <a:lnTo>
                        <a:pt x="62" y="63"/>
                      </a:lnTo>
                      <a:lnTo>
                        <a:pt x="60" y="65"/>
                      </a:lnTo>
                      <a:lnTo>
                        <a:pt x="29" y="42"/>
                      </a:lnTo>
                      <a:lnTo>
                        <a:pt x="0" y="30"/>
                      </a:lnTo>
                      <a:lnTo>
                        <a:pt x="5" y="2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1" name="Freeform 629"/>
                <p:cNvSpPr>
                  <a:spLocks/>
                </p:cNvSpPr>
                <p:nvPr/>
              </p:nvSpPr>
              <p:spPr bwMode="auto">
                <a:xfrm>
                  <a:off x="3265" y="2189"/>
                  <a:ext cx="12" cy="30"/>
                </a:xfrm>
                <a:custGeom>
                  <a:avLst/>
                  <a:gdLst>
                    <a:gd name="T0" fmla="*/ 1 w 12"/>
                    <a:gd name="T1" fmla="*/ 30 h 30"/>
                    <a:gd name="T2" fmla="*/ 1 w 12"/>
                    <a:gd name="T3" fmla="*/ 30 h 30"/>
                    <a:gd name="T4" fmla="*/ 1 w 12"/>
                    <a:gd name="T5" fmla="*/ 28 h 30"/>
                    <a:gd name="T6" fmla="*/ 1 w 12"/>
                    <a:gd name="T7" fmla="*/ 26 h 30"/>
                    <a:gd name="T8" fmla="*/ 1 w 12"/>
                    <a:gd name="T9" fmla="*/ 25 h 30"/>
                    <a:gd name="T10" fmla="*/ 1 w 12"/>
                    <a:gd name="T11" fmla="*/ 24 h 30"/>
                    <a:gd name="T12" fmla="*/ 1 w 12"/>
                    <a:gd name="T13" fmla="*/ 23 h 30"/>
                    <a:gd name="T14" fmla="*/ 0 w 12"/>
                    <a:gd name="T15" fmla="*/ 20 h 30"/>
                    <a:gd name="T16" fmla="*/ 0 w 12"/>
                    <a:gd name="T17" fmla="*/ 19 h 30"/>
                    <a:gd name="T18" fmla="*/ 0 w 12"/>
                    <a:gd name="T19" fmla="*/ 17 h 30"/>
                    <a:gd name="T20" fmla="*/ 0 w 12"/>
                    <a:gd name="T21" fmla="*/ 15 h 30"/>
                    <a:gd name="T22" fmla="*/ 0 w 12"/>
                    <a:gd name="T23" fmla="*/ 13 h 30"/>
                    <a:gd name="T24" fmla="*/ 0 w 12"/>
                    <a:gd name="T25" fmla="*/ 11 h 30"/>
                    <a:gd name="T26" fmla="*/ 0 w 12"/>
                    <a:gd name="T27" fmla="*/ 9 h 30"/>
                    <a:gd name="T28" fmla="*/ 0 w 12"/>
                    <a:gd name="T29" fmla="*/ 8 h 30"/>
                    <a:gd name="T30" fmla="*/ 0 w 12"/>
                    <a:gd name="T31" fmla="*/ 6 h 30"/>
                    <a:gd name="T32" fmla="*/ 0 w 12"/>
                    <a:gd name="T33" fmla="*/ 4 h 30"/>
                    <a:gd name="T34" fmla="*/ 0 w 12"/>
                    <a:gd name="T35" fmla="*/ 3 h 30"/>
                    <a:gd name="T36" fmla="*/ 1 w 12"/>
                    <a:gd name="T37" fmla="*/ 2 h 30"/>
                    <a:gd name="T38" fmla="*/ 2 w 12"/>
                    <a:gd name="T39" fmla="*/ 1 h 30"/>
                    <a:gd name="T40" fmla="*/ 3 w 12"/>
                    <a:gd name="T41" fmla="*/ 1 h 30"/>
                    <a:gd name="T42" fmla="*/ 4 w 12"/>
                    <a:gd name="T43" fmla="*/ 0 h 30"/>
                    <a:gd name="T44" fmla="*/ 6 w 12"/>
                    <a:gd name="T45" fmla="*/ 0 h 30"/>
                    <a:gd name="T46" fmla="*/ 7 w 12"/>
                    <a:gd name="T47" fmla="*/ 0 h 30"/>
                    <a:gd name="T48" fmla="*/ 8 w 12"/>
                    <a:gd name="T49" fmla="*/ 0 h 30"/>
                    <a:gd name="T50" fmla="*/ 9 w 12"/>
                    <a:gd name="T51" fmla="*/ 0 h 30"/>
                    <a:gd name="T52" fmla="*/ 10 w 12"/>
                    <a:gd name="T53" fmla="*/ 0 h 30"/>
                    <a:gd name="T54" fmla="*/ 11 w 12"/>
                    <a:gd name="T55" fmla="*/ 0 h 30"/>
                    <a:gd name="T56" fmla="*/ 12 w 12"/>
                    <a:gd name="T57" fmla="*/ 1 h 30"/>
                    <a:gd name="T58" fmla="*/ 12 w 12"/>
                    <a:gd name="T59" fmla="*/ 1 h 30"/>
                    <a:gd name="T60" fmla="*/ 12 w 12"/>
                    <a:gd name="T61" fmla="*/ 1 h 30"/>
                    <a:gd name="T62" fmla="*/ 3 w 12"/>
                    <a:gd name="T63" fmla="*/ 30 h 30"/>
                    <a:gd name="T64" fmla="*/ 1 w 12"/>
                    <a:gd name="T65" fmla="*/ 30 h 30"/>
                    <a:gd name="T66" fmla="*/ 1 w 12"/>
                    <a:gd name="T67" fmla="*/ 3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30"/>
                    <a:gd name="T104" fmla="*/ 12 w 12"/>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30">
                      <a:moveTo>
                        <a:pt x="1" y="30"/>
                      </a:moveTo>
                      <a:lnTo>
                        <a:pt x="1" y="30"/>
                      </a:lnTo>
                      <a:lnTo>
                        <a:pt x="1" y="28"/>
                      </a:lnTo>
                      <a:lnTo>
                        <a:pt x="1" y="26"/>
                      </a:lnTo>
                      <a:lnTo>
                        <a:pt x="1" y="25"/>
                      </a:lnTo>
                      <a:lnTo>
                        <a:pt x="1" y="24"/>
                      </a:lnTo>
                      <a:lnTo>
                        <a:pt x="1" y="23"/>
                      </a:lnTo>
                      <a:lnTo>
                        <a:pt x="0" y="20"/>
                      </a:lnTo>
                      <a:lnTo>
                        <a:pt x="0" y="19"/>
                      </a:lnTo>
                      <a:lnTo>
                        <a:pt x="0" y="17"/>
                      </a:lnTo>
                      <a:lnTo>
                        <a:pt x="0" y="15"/>
                      </a:lnTo>
                      <a:lnTo>
                        <a:pt x="0" y="13"/>
                      </a:lnTo>
                      <a:lnTo>
                        <a:pt x="0" y="11"/>
                      </a:lnTo>
                      <a:lnTo>
                        <a:pt x="0" y="9"/>
                      </a:lnTo>
                      <a:lnTo>
                        <a:pt x="0" y="8"/>
                      </a:lnTo>
                      <a:lnTo>
                        <a:pt x="0" y="6"/>
                      </a:lnTo>
                      <a:lnTo>
                        <a:pt x="0" y="4"/>
                      </a:lnTo>
                      <a:lnTo>
                        <a:pt x="0" y="3"/>
                      </a:lnTo>
                      <a:lnTo>
                        <a:pt x="1" y="2"/>
                      </a:lnTo>
                      <a:lnTo>
                        <a:pt x="2" y="1"/>
                      </a:lnTo>
                      <a:lnTo>
                        <a:pt x="3" y="1"/>
                      </a:lnTo>
                      <a:lnTo>
                        <a:pt x="4" y="0"/>
                      </a:lnTo>
                      <a:lnTo>
                        <a:pt x="6" y="0"/>
                      </a:lnTo>
                      <a:lnTo>
                        <a:pt x="7" y="0"/>
                      </a:lnTo>
                      <a:lnTo>
                        <a:pt x="8" y="0"/>
                      </a:lnTo>
                      <a:lnTo>
                        <a:pt x="9" y="0"/>
                      </a:lnTo>
                      <a:lnTo>
                        <a:pt x="10" y="0"/>
                      </a:lnTo>
                      <a:lnTo>
                        <a:pt x="11" y="0"/>
                      </a:lnTo>
                      <a:lnTo>
                        <a:pt x="12" y="1"/>
                      </a:lnTo>
                      <a:lnTo>
                        <a:pt x="3" y="30"/>
                      </a:lnTo>
                      <a:lnTo>
                        <a:pt x="1" y="3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2" name="Freeform 630"/>
                <p:cNvSpPr>
                  <a:spLocks/>
                </p:cNvSpPr>
                <p:nvPr/>
              </p:nvSpPr>
              <p:spPr bwMode="auto">
                <a:xfrm>
                  <a:off x="3269" y="2192"/>
                  <a:ext cx="27" cy="30"/>
                </a:xfrm>
                <a:custGeom>
                  <a:avLst/>
                  <a:gdLst>
                    <a:gd name="T0" fmla="*/ 3 w 27"/>
                    <a:gd name="T1" fmla="*/ 26 h 30"/>
                    <a:gd name="T2" fmla="*/ 17 w 27"/>
                    <a:gd name="T3" fmla="*/ 0 h 30"/>
                    <a:gd name="T4" fmla="*/ 18 w 27"/>
                    <a:gd name="T5" fmla="*/ 0 h 30"/>
                    <a:gd name="T6" fmla="*/ 19 w 27"/>
                    <a:gd name="T7" fmla="*/ 1 h 30"/>
                    <a:gd name="T8" fmla="*/ 20 w 27"/>
                    <a:gd name="T9" fmla="*/ 3 h 30"/>
                    <a:gd name="T10" fmla="*/ 21 w 27"/>
                    <a:gd name="T11" fmla="*/ 4 h 30"/>
                    <a:gd name="T12" fmla="*/ 22 w 27"/>
                    <a:gd name="T13" fmla="*/ 5 h 30"/>
                    <a:gd name="T14" fmla="*/ 23 w 27"/>
                    <a:gd name="T15" fmla="*/ 6 h 30"/>
                    <a:gd name="T16" fmla="*/ 24 w 27"/>
                    <a:gd name="T17" fmla="*/ 8 h 30"/>
                    <a:gd name="T18" fmla="*/ 25 w 27"/>
                    <a:gd name="T19" fmla="*/ 10 h 30"/>
                    <a:gd name="T20" fmla="*/ 26 w 27"/>
                    <a:gd name="T21" fmla="*/ 11 h 30"/>
                    <a:gd name="T22" fmla="*/ 26 w 27"/>
                    <a:gd name="T23" fmla="*/ 13 h 30"/>
                    <a:gd name="T24" fmla="*/ 27 w 27"/>
                    <a:gd name="T25" fmla="*/ 15 h 30"/>
                    <a:gd name="T26" fmla="*/ 26 w 27"/>
                    <a:gd name="T27" fmla="*/ 16 h 30"/>
                    <a:gd name="T28" fmla="*/ 26 w 27"/>
                    <a:gd name="T29" fmla="*/ 17 h 30"/>
                    <a:gd name="T30" fmla="*/ 25 w 27"/>
                    <a:gd name="T31" fmla="*/ 17 h 30"/>
                    <a:gd name="T32" fmla="*/ 24 w 27"/>
                    <a:gd name="T33" fmla="*/ 18 h 30"/>
                    <a:gd name="T34" fmla="*/ 24 w 27"/>
                    <a:gd name="T35" fmla="*/ 19 h 30"/>
                    <a:gd name="T36" fmla="*/ 23 w 27"/>
                    <a:gd name="T37" fmla="*/ 19 h 30"/>
                    <a:gd name="T38" fmla="*/ 21 w 27"/>
                    <a:gd name="T39" fmla="*/ 19 h 30"/>
                    <a:gd name="T40" fmla="*/ 20 w 27"/>
                    <a:gd name="T41" fmla="*/ 20 h 30"/>
                    <a:gd name="T42" fmla="*/ 19 w 27"/>
                    <a:gd name="T43" fmla="*/ 20 h 30"/>
                    <a:gd name="T44" fmla="*/ 18 w 27"/>
                    <a:gd name="T45" fmla="*/ 20 h 30"/>
                    <a:gd name="T46" fmla="*/ 17 w 27"/>
                    <a:gd name="T47" fmla="*/ 20 h 30"/>
                    <a:gd name="T48" fmla="*/ 16 w 27"/>
                    <a:gd name="T49" fmla="*/ 21 h 30"/>
                    <a:gd name="T50" fmla="*/ 15 w 27"/>
                    <a:gd name="T51" fmla="*/ 21 h 30"/>
                    <a:gd name="T52" fmla="*/ 14 w 27"/>
                    <a:gd name="T53" fmla="*/ 22 h 30"/>
                    <a:gd name="T54" fmla="*/ 13 w 27"/>
                    <a:gd name="T55" fmla="*/ 22 h 30"/>
                    <a:gd name="T56" fmla="*/ 12 w 27"/>
                    <a:gd name="T57" fmla="*/ 22 h 30"/>
                    <a:gd name="T58" fmla="*/ 11 w 27"/>
                    <a:gd name="T59" fmla="*/ 23 h 30"/>
                    <a:gd name="T60" fmla="*/ 10 w 27"/>
                    <a:gd name="T61" fmla="*/ 23 h 30"/>
                    <a:gd name="T62" fmla="*/ 8 w 27"/>
                    <a:gd name="T63" fmla="*/ 24 h 30"/>
                    <a:gd name="T64" fmla="*/ 7 w 27"/>
                    <a:gd name="T65" fmla="*/ 25 h 30"/>
                    <a:gd name="T66" fmla="*/ 5 w 27"/>
                    <a:gd name="T67" fmla="*/ 26 h 30"/>
                    <a:gd name="T68" fmla="*/ 4 w 27"/>
                    <a:gd name="T69" fmla="*/ 27 h 30"/>
                    <a:gd name="T70" fmla="*/ 3 w 27"/>
                    <a:gd name="T71" fmla="*/ 27 h 30"/>
                    <a:gd name="T72" fmla="*/ 2 w 27"/>
                    <a:gd name="T73" fmla="*/ 28 h 30"/>
                    <a:gd name="T74" fmla="*/ 1 w 27"/>
                    <a:gd name="T75" fmla="*/ 29 h 30"/>
                    <a:gd name="T76" fmla="*/ 0 w 27"/>
                    <a:gd name="T77" fmla="*/ 30 h 30"/>
                    <a:gd name="T78" fmla="*/ 3 w 27"/>
                    <a:gd name="T79" fmla="*/ 26 h 30"/>
                    <a:gd name="T80" fmla="*/ 3 w 27"/>
                    <a:gd name="T81" fmla="*/ 26 h 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
                    <a:gd name="T124" fmla="*/ 0 h 30"/>
                    <a:gd name="T125" fmla="*/ 27 w 27"/>
                    <a:gd name="T126" fmla="*/ 30 h 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 h="30">
                      <a:moveTo>
                        <a:pt x="3" y="26"/>
                      </a:moveTo>
                      <a:lnTo>
                        <a:pt x="17" y="0"/>
                      </a:lnTo>
                      <a:lnTo>
                        <a:pt x="18" y="0"/>
                      </a:lnTo>
                      <a:lnTo>
                        <a:pt x="19" y="1"/>
                      </a:lnTo>
                      <a:lnTo>
                        <a:pt x="20" y="3"/>
                      </a:lnTo>
                      <a:lnTo>
                        <a:pt x="21" y="4"/>
                      </a:lnTo>
                      <a:lnTo>
                        <a:pt x="22" y="5"/>
                      </a:lnTo>
                      <a:lnTo>
                        <a:pt x="23" y="6"/>
                      </a:lnTo>
                      <a:lnTo>
                        <a:pt x="24" y="8"/>
                      </a:lnTo>
                      <a:lnTo>
                        <a:pt x="25" y="10"/>
                      </a:lnTo>
                      <a:lnTo>
                        <a:pt x="26" y="11"/>
                      </a:lnTo>
                      <a:lnTo>
                        <a:pt x="26" y="13"/>
                      </a:lnTo>
                      <a:lnTo>
                        <a:pt x="27" y="15"/>
                      </a:lnTo>
                      <a:lnTo>
                        <a:pt x="26" y="16"/>
                      </a:lnTo>
                      <a:lnTo>
                        <a:pt x="26" y="17"/>
                      </a:lnTo>
                      <a:lnTo>
                        <a:pt x="25" y="17"/>
                      </a:lnTo>
                      <a:lnTo>
                        <a:pt x="24" y="18"/>
                      </a:lnTo>
                      <a:lnTo>
                        <a:pt x="24" y="19"/>
                      </a:lnTo>
                      <a:lnTo>
                        <a:pt x="23" y="19"/>
                      </a:lnTo>
                      <a:lnTo>
                        <a:pt x="21" y="19"/>
                      </a:lnTo>
                      <a:lnTo>
                        <a:pt x="20" y="20"/>
                      </a:lnTo>
                      <a:lnTo>
                        <a:pt x="19" y="20"/>
                      </a:lnTo>
                      <a:lnTo>
                        <a:pt x="18" y="20"/>
                      </a:lnTo>
                      <a:lnTo>
                        <a:pt x="17" y="20"/>
                      </a:lnTo>
                      <a:lnTo>
                        <a:pt x="16" y="21"/>
                      </a:lnTo>
                      <a:lnTo>
                        <a:pt x="15" y="21"/>
                      </a:lnTo>
                      <a:lnTo>
                        <a:pt x="14" y="22"/>
                      </a:lnTo>
                      <a:lnTo>
                        <a:pt x="13" y="22"/>
                      </a:lnTo>
                      <a:lnTo>
                        <a:pt x="12" y="22"/>
                      </a:lnTo>
                      <a:lnTo>
                        <a:pt x="11" y="23"/>
                      </a:lnTo>
                      <a:lnTo>
                        <a:pt x="10" y="23"/>
                      </a:lnTo>
                      <a:lnTo>
                        <a:pt x="8" y="24"/>
                      </a:lnTo>
                      <a:lnTo>
                        <a:pt x="7" y="25"/>
                      </a:lnTo>
                      <a:lnTo>
                        <a:pt x="5" y="26"/>
                      </a:lnTo>
                      <a:lnTo>
                        <a:pt x="4" y="27"/>
                      </a:lnTo>
                      <a:lnTo>
                        <a:pt x="3" y="27"/>
                      </a:lnTo>
                      <a:lnTo>
                        <a:pt x="2" y="28"/>
                      </a:lnTo>
                      <a:lnTo>
                        <a:pt x="1" y="29"/>
                      </a:lnTo>
                      <a:lnTo>
                        <a:pt x="0" y="30"/>
                      </a:lnTo>
                      <a:lnTo>
                        <a:pt x="3" y="2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3" name="Freeform 631"/>
                <p:cNvSpPr>
                  <a:spLocks/>
                </p:cNvSpPr>
                <p:nvPr/>
              </p:nvSpPr>
              <p:spPr bwMode="auto">
                <a:xfrm>
                  <a:off x="3243" y="2195"/>
                  <a:ext cx="21" cy="25"/>
                </a:xfrm>
                <a:custGeom>
                  <a:avLst/>
                  <a:gdLst>
                    <a:gd name="T0" fmla="*/ 21 w 21"/>
                    <a:gd name="T1" fmla="*/ 23 h 25"/>
                    <a:gd name="T2" fmla="*/ 21 w 21"/>
                    <a:gd name="T3" fmla="*/ 23 h 25"/>
                    <a:gd name="T4" fmla="*/ 20 w 21"/>
                    <a:gd name="T5" fmla="*/ 22 h 25"/>
                    <a:gd name="T6" fmla="*/ 19 w 21"/>
                    <a:gd name="T7" fmla="*/ 20 h 25"/>
                    <a:gd name="T8" fmla="*/ 18 w 21"/>
                    <a:gd name="T9" fmla="*/ 19 h 25"/>
                    <a:gd name="T10" fmla="*/ 18 w 21"/>
                    <a:gd name="T11" fmla="*/ 18 h 25"/>
                    <a:gd name="T12" fmla="*/ 17 w 21"/>
                    <a:gd name="T13" fmla="*/ 17 h 25"/>
                    <a:gd name="T14" fmla="*/ 16 w 21"/>
                    <a:gd name="T15" fmla="*/ 16 h 25"/>
                    <a:gd name="T16" fmla="*/ 15 w 21"/>
                    <a:gd name="T17" fmla="*/ 14 h 25"/>
                    <a:gd name="T18" fmla="*/ 15 w 21"/>
                    <a:gd name="T19" fmla="*/ 12 h 25"/>
                    <a:gd name="T20" fmla="*/ 14 w 21"/>
                    <a:gd name="T21" fmla="*/ 11 h 25"/>
                    <a:gd name="T22" fmla="*/ 14 w 21"/>
                    <a:gd name="T23" fmla="*/ 9 h 25"/>
                    <a:gd name="T24" fmla="*/ 14 w 21"/>
                    <a:gd name="T25" fmla="*/ 7 h 25"/>
                    <a:gd name="T26" fmla="*/ 13 w 21"/>
                    <a:gd name="T27" fmla="*/ 6 h 25"/>
                    <a:gd name="T28" fmla="*/ 13 w 21"/>
                    <a:gd name="T29" fmla="*/ 4 h 25"/>
                    <a:gd name="T30" fmla="*/ 13 w 21"/>
                    <a:gd name="T31" fmla="*/ 2 h 25"/>
                    <a:gd name="T32" fmla="*/ 12 w 21"/>
                    <a:gd name="T33" fmla="*/ 1 h 25"/>
                    <a:gd name="T34" fmla="*/ 11 w 21"/>
                    <a:gd name="T35" fmla="*/ 0 h 25"/>
                    <a:gd name="T36" fmla="*/ 11 w 21"/>
                    <a:gd name="T37" fmla="*/ 0 h 25"/>
                    <a:gd name="T38" fmla="*/ 9 w 21"/>
                    <a:gd name="T39" fmla="*/ 1 h 25"/>
                    <a:gd name="T40" fmla="*/ 8 w 21"/>
                    <a:gd name="T41" fmla="*/ 1 h 25"/>
                    <a:gd name="T42" fmla="*/ 7 w 21"/>
                    <a:gd name="T43" fmla="*/ 2 h 25"/>
                    <a:gd name="T44" fmla="*/ 6 w 21"/>
                    <a:gd name="T45" fmla="*/ 3 h 25"/>
                    <a:gd name="T46" fmla="*/ 5 w 21"/>
                    <a:gd name="T47" fmla="*/ 5 h 25"/>
                    <a:gd name="T48" fmla="*/ 4 w 21"/>
                    <a:gd name="T49" fmla="*/ 6 h 25"/>
                    <a:gd name="T50" fmla="*/ 3 w 21"/>
                    <a:gd name="T51" fmla="*/ 7 h 25"/>
                    <a:gd name="T52" fmla="*/ 2 w 21"/>
                    <a:gd name="T53" fmla="*/ 8 h 25"/>
                    <a:gd name="T54" fmla="*/ 0 w 21"/>
                    <a:gd name="T55" fmla="*/ 9 h 25"/>
                    <a:gd name="T56" fmla="*/ 0 w 21"/>
                    <a:gd name="T57" fmla="*/ 11 h 25"/>
                    <a:gd name="T58" fmla="*/ 20 w 21"/>
                    <a:gd name="T59" fmla="*/ 25 h 25"/>
                    <a:gd name="T60" fmla="*/ 21 w 21"/>
                    <a:gd name="T61" fmla="*/ 23 h 25"/>
                    <a:gd name="T62" fmla="*/ 21 w 21"/>
                    <a:gd name="T63" fmla="*/ 2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25"/>
                    <a:gd name="T98" fmla="*/ 21 w 2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25">
                      <a:moveTo>
                        <a:pt x="21" y="23"/>
                      </a:moveTo>
                      <a:lnTo>
                        <a:pt x="21" y="23"/>
                      </a:lnTo>
                      <a:lnTo>
                        <a:pt x="20" y="22"/>
                      </a:lnTo>
                      <a:lnTo>
                        <a:pt x="19" y="20"/>
                      </a:lnTo>
                      <a:lnTo>
                        <a:pt x="18" y="19"/>
                      </a:lnTo>
                      <a:lnTo>
                        <a:pt x="18" y="18"/>
                      </a:lnTo>
                      <a:lnTo>
                        <a:pt x="17" y="17"/>
                      </a:lnTo>
                      <a:lnTo>
                        <a:pt x="16" y="16"/>
                      </a:lnTo>
                      <a:lnTo>
                        <a:pt x="15" y="14"/>
                      </a:lnTo>
                      <a:lnTo>
                        <a:pt x="15" y="12"/>
                      </a:lnTo>
                      <a:lnTo>
                        <a:pt x="14" y="11"/>
                      </a:lnTo>
                      <a:lnTo>
                        <a:pt x="14" y="9"/>
                      </a:lnTo>
                      <a:lnTo>
                        <a:pt x="14" y="7"/>
                      </a:lnTo>
                      <a:lnTo>
                        <a:pt x="13" y="6"/>
                      </a:lnTo>
                      <a:lnTo>
                        <a:pt x="13" y="4"/>
                      </a:lnTo>
                      <a:lnTo>
                        <a:pt x="13" y="2"/>
                      </a:lnTo>
                      <a:lnTo>
                        <a:pt x="12" y="1"/>
                      </a:lnTo>
                      <a:lnTo>
                        <a:pt x="11" y="0"/>
                      </a:lnTo>
                      <a:lnTo>
                        <a:pt x="9" y="1"/>
                      </a:lnTo>
                      <a:lnTo>
                        <a:pt x="8" y="1"/>
                      </a:lnTo>
                      <a:lnTo>
                        <a:pt x="7" y="2"/>
                      </a:lnTo>
                      <a:lnTo>
                        <a:pt x="6" y="3"/>
                      </a:lnTo>
                      <a:lnTo>
                        <a:pt x="5" y="5"/>
                      </a:lnTo>
                      <a:lnTo>
                        <a:pt x="4" y="6"/>
                      </a:lnTo>
                      <a:lnTo>
                        <a:pt x="3" y="7"/>
                      </a:lnTo>
                      <a:lnTo>
                        <a:pt x="2" y="8"/>
                      </a:lnTo>
                      <a:lnTo>
                        <a:pt x="0" y="9"/>
                      </a:lnTo>
                      <a:lnTo>
                        <a:pt x="0" y="11"/>
                      </a:lnTo>
                      <a:lnTo>
                        <a:pt x="20" y="25"/>
                      </a:lnTo>
                      <a:lnTo>
                        <a:pt x="21" y="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4" name="Freeform 632"/>
                <p:cNvSpPr>
                  <a:spLocks/>
                </p:cNvSpPr>
                <p:nvPr/>
              </p:nvSpPr>
              <p:spPr bwMode="auto">
                <a:xfrm>
                  <a:off x="3271" y="2215"/>
                  <a:ext cx="33" cy="15"/>
                </a:xfrm>
                <a:custGeom>
                  <a:avLst/>
                  <a:gdLst>
                    <a:gd name="T0" fmla="*/ 0 w 33"/>
                    <a:gd name="T1" fmla="*/ 9 h 15"/>
                    <a:gd name="T2" fmla="*/ 32 w 33"/>
                    <a:gd name="T3" fmla="*/ 0 h 15"/>
                    <a:gd name="T4" fmla="*/ 31 w 33"/>
                    <a:gd name="T5" fmla="*/ 3 h 15"/>
                    <a:gd name="T6" fmla="*/ 32 w 33"/>
                    <a:gd name="T7" fmla="*/ 5 h 15"/>
                    <a:gd name="T8" fmla="*/ 32 w 33"/>
                    <a:gd name="T9" fmla="*/ 7 h 15"/>
                    <a:gd name="T10" fmla="*/ 33 w 33"/>
                    <a:gd name="T11" fmla="*/ 9 h 15"/>
                    <a:gd name="T12" fmla="*/ 33 w 33"/>
                    <a:gd name="T13" fmla="*/ 10 h 15"/>
                    <a:gd name="T14" fmla="*/ 33 w 33"/>
                    <a:gd name="T15" fmla="*/ 12 h 15"/>
                    <a:gd name="T16" fmla="*/ 33 w 33"/>
                    <a:gd name="T17" fmla="*/ 13 h 15"/>
                    <a:gd name="T18" fmla="*/ 32 w 33"/>
                    <a:gd name="T19" fmla="*/ 13 h 15"/>
                    <a:gd name="T20" fmla="*/ 31 w 33"/>
                    <a:gd name="T21" fmla="*/ 14 h 15"/>
                    <a:gd name="T22" fmla="*/ 30 w 33"/>
                    <a:gd name="T23" fmla="*/ 15 h 15"/>
                    <a:gd name="T24" fmla="*/ 29 w 33"/>
                    <a:gd name="T25" fmla="*/ 15 h 15"/>
                    <a:gd name="T26" fmla="*/ 28 w 33"/>
                    <a:gd name="T27" fmla="*/ 15 h 15"/>
                    <a:gd name="T28" fmla="*/ 26 w 33"/>
                    <a:gd name="T29" fmla="*/ 15 h 15"/>
                    <a:gd name="T30" fmla="*/ 25 w 33"/>
                    <a:gd name="T31" fmla="*/ 15 h 15"/>
                    <a:gd name="T32" fmla="*/ 23 w 33"/>
                    <a:gd name="T33" fmla="*/ 15 h 15"/>
                    <a:gd name="T34" fmla="*/ 22 w 33"/>
                    <a:gd name="T35" fmla="*/ 15 h 15"/>
                    <a:gd name="T36" fmla="*/ 19 w 33"/>
                    <a:gd name="T37" fmla="*/ 15 h 15"/>
                    <a:gd name="T38" fmla="*/ 18 w 33"/>
                    <a:gd name="T39" fmla="*/ 15 h 15"/>
                    <a:gd name="T40" fmla="*/ 17 w 33"/>
                    <a:gd name="T41" fmla="*/ 15 h 15"/>
                    <a:gd name="T42" fmla="*/ 16 w 33"/>
                    <a:gd name="T43" fmla="*/ 15 h 15"/>
                    <a:gd name="T44" fmla="*/ 14 w 33"/>
                    <a:gd name="T45" fmla="*/ 15 h 15"/>
                    <a:gd name="T46" fmla="*/ 14 w 33"/>
                    <a:gd name="T47" fmla="*/ 14 h 15"/>
                    <a:gd name="T48" fmla="*/ 12 w 33"/>
                    <a:gd name="T49" fmla="*/ 14 h 15"/>
                    <a:gd name="T50" fmla="*/ 11 w 33"/>
                    <a:gd name="T51" fmla="*/ 14 h 15"/>
                    <a:gd name="T52" fmla="*/ 10 w 33"/>
                    <a:gd name="T53" fmla="*/ 14 h 15"/>
                    <a:gd name="T54" fmla="*/ 9 w 33"/>
                    <a:gd name="T55" fmla="*/ 14 h 15"/>
                    <a:gd name="T56" fmla="*/ 8 w 33"/>
                    <a:gd name="T57" fmla="*/ 13 h 15"/>
                    <a:gd name="T58" fmla="*/ 7 w 33"/>
                    <a:gd name="T59" fmla="*/ 13 h 15"/>
                    <a:gd name="T60" fmla="*/ 6 w 33"/>
                    <a:gd name="T61" fmla="*/ 13 h 15"/>
                    <a:gd name="T62" fmla="*/ 4 w 33"/>
                    <a:gd name="T63" fmla="*/ 12 h 15"/>
                    <a:gd name="T64" fmla="*/ 3 w 33"/>
                    <a:gd name="T65" fmla="*/ 12 h 15"/>
                    <a:gd name="T66" fmla="*/ 2 w 33"/>
                    <a:gd name="T67" fmla="*/ 11 h 15"/>
                    <a:gd name="T68" fmla="*/ 1 w 33"/>
                    <a:gd name="T69" fmla="*/ 11 h 15"/>
                    <a:gd name="T70" fmla="*/ 0 w 33"/>
                    <a:gd name="T71" fmla="*/ 11 h 15"/>
                    <a:gd name="T72" fmla="*/ 0 w 33"/>
                    <a:gd name="T73" fmla="*/ 9 h 15"/>
                    <a:gd name="T74" fmla="*/ 0 w 33"/>
                    <a:gd name="T75" fmla="*/ 9 h 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15"/>
                    <a:gd name="T116" fmla="*/ 33 w 33"/>
                    <a:gd name="T117" fmla="*/ 15 h 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15">
                      <a:moveTo>
                        <a:pt x="0" y="9"/>
                      </a:moveTo>
                      <a:lnTo>
                        <a:pt x="32" y="0"/>
                      </a:lnTo>
                      <a:lnTo>
                        <a:pt x="31" y="3"/>
                      </a:lnTo>
                      <a:lnTo>
                        <a:pt x="32" y="5"/>
                      </a:lnTo>
                      <a:lnTo>
                        <a:pt x="32" y="7"/>
                      </a:lnTo>
                      <a:lnTo>
                        <a:pt x="33" y="9"/>
                      </a:lnTo>
                      <a:lnTo>
                        <a:pt x="33" y="10"/>
                      </a:lnTo>
                      <a:lnTo>
                        <a:pt x="33" y="12"/>
                      </a:lnTo>
                      <a:lnTo>
                        <a:pt x="33" y="13"/>
                      </a:lnTo>
                      <a:lnTo>
                        <a:pt x="32" y="13"/>
                      </a:lnTo>
                      <a:lnTo>
                        <a:pt x="31" y="14"/>
                      </a:lnTo>
                      <a:lnTo>
                        <a:pt x="30" y="15"/>
                      </a:lnTo>
                      <a:lnTo>
                        <a:pt x="29" y="15"/>
                      </a:lnTo>
                      <a:lnTo>
                        <a:pt x="28" y="15"/>
                      </a:lnTo>
                      <a:lnTo>
                        <a:pt x="26" y="15"/>
                      </a:lnTo>
                      <a:lnTo>
                        <a:pt x="25" y="15"/>
                      </a:lnTo>
                      <a:lnTo>
                        <a:pt x="23" y="15"/>
                      </a:lnTo>
                      <a:lnTo>
                        <a:pt x="22" y="15"/>
                      </a:lnTo>
                      <a:lnTo>
                        <a:pt x="19" y="15"/>
                      </a:lnTo>
                      <a:lnTo>
                        <a:pt x="18" y="15"/>
                      </a:lnTo>
                      <a:lnTo>
                        <a:pt x="17" y="15"/>
                      </a:lnTo>
                      <a:lnTo>
                        <a:pt x="16" y="15"/>
                      </a:lnTo>
                      <a:lnTo>
                        <a:pt x="14" y="15"/>
                      </a:lnTo>
                      <a:lnTo>
                        <a:pt x="14" y="14"/>
                      </a:lnTo>
                      <a:lnTo>
                        <a:pt x="12" y="14"/>
                      </a:lnTo>
                      <a:lnTo>
                        <a:pt x="11" y="14"/>
                      </a:lnTo>
                      <a:lnTo>
                        <a:pt x="10" y="14"/>
                      </a:lnTo>
                      <a:lnTo>
                        <a:pt x="9" y="14"/>
                      </a:lnTo>
                      <a:lnTo>
                        <a:pt x="8" y="13"/>
                      </a:lnTo>
                      <a:lnTo>
                        <a:pt x="7" y="13"/>
                      </a:lnTo>
                      <a:lnTo>
                        <a:pt x="6" y="13"/>
                      </a:lnTo>
                      <a:lnTo>
                        <a:pt x="4" y="12"/>
                      </a:lnTo>
                      <a:lnTo>
                        <a:pt x="3" y="12"/>
                      </a:lnTo>
                      <a:lnTo>
                        <a:pt x="2" y="11"/>
                      </a:lnTo>
                      <a:lnTo>
                        <a:pt x="1" y="11"/>
                      </a:lnTo>
                      <a:lnTo>
                        <a:pt x="0" y="11"/>
                      </a:lnTo>
                      <a:lnTo>
                        <a:pt x="0" y="9"/>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5" name="Freeform 633"/>
                <p:cNvSpPr>
                  <a:spLocks/>
                </p:cNvSpPr>
                <p:nvPr/>
              </p:nvSpPr>
              <p:spPr bwMode="auto">
                <a:xfrm>
                  <a:off x="3229" y="2239"/>
                  <a:ext cx="184" cy="119"/>
                </a:xfrm>
                <a:custGeom>
                  <a:avLst/>
                  <a:gdLst>
                    <a:gd name="T0" fmla="*/ 25 w 184"/>
                    <a:gd name="T1" fmla="*/ 3 h 119"/>
                    <a:gd name="T2" fmla="*/ 19 w 184"/>
                    <a:gd name="T3" fmla="*/ 2 h 119"/>
                    <a:gd name="T4" fmla="*/ 12 w 184"/>
                    <a:gd name="T5" fmla="*/ 0 h 119"/>
                    <a:gd name="T6" fmla="*/ 5 w 184"/>
                    <a:gd name="T7" fmla="*/ 0 h 119"/>
                    <a:gd name="T8" fmla="*/ 0 w 184"/>
                    <a:gd name="T9" fmla="*/ 5 h 119"/>
                    <a:gd name="T10" fmla="*/ 6 w 184"/>
                    <a:gd name="T11" fmla="*/ 12 h 119"/>
                    <a:gd name="T12" fmla="*/ 12 w 184"/>
                    <a:gd name="T13" fmla="*/ 20 h 119"/>
                    <a:gd name="T14" fmla="*/ 16 w 184"/>
                    <a:gd name="T15" fmla="*/ 30 h 119"/>
                    <a:gd name="T16" fmla="*/ 17 w 184"/>
                    <a:gd name="T17" fmla="*/ 43 h 119"/>
                    <a:gd name="T18" fmla="*/ 14 w 184"/>
                    <a:gd name="T19" fmla="*/ 55 h 119"/>
                    <a:gd name="T20" fmla="*/ 11 w 184"/>
                    <a:gd name="T21" fmla="*/ 66 h 119"/>
                    <a:gd name="T22" fmla="*/ 9 w 184"/>
                    <a:gd name="T23" fmla="*/ 75 h 119"/>
                    <a:gd name="T24" fmla="*/ 14 w 184"/>
                    <a:gd name="T25" fmla="*/ 84 h 119"/>
                    <a:gd name="T26" fmla="*/ 20 w 184"/>
                    <a:gd name="T27" fmla="*/ 88 h 119"/>
                    <a:gd name="T28" fmla="*/ 26 w 184"/>
                    <a:gd name="T29" fmla="*/ 90 h 119"/>
                    <a:gd name="T30" fmla="*/ 32 w 184"/>
                    <a:gd name="T31" fmla="*/ 90 h 119"/>
                    <a:gd name="T32" fmla="*/ 40 w 184"/>
                    <a:gd name="T33" fmla="*/ 90 h 119"/>
                    <a:gd name="T34" fmla="*/ 47 w 184"/>
                    <a:gd name="T35" fmla="*/ 88 h 119"/>
                    <a:gd name="T36" fmla="*/ 55 w 184"/>
                    <a:gd name="T37" fmla="*/ 86 h 119"/>
                    <a:gd name="T38" fmla="*/ 64 w 184"/>
                    <a:gd name="T39" fmla="*/ 84 h 119"/>
                    <a:gd name="T40" fmla="*/ 71 w 184"/>
                    <a:gd name="T41" fmla="*/ 82 h 119"/>
                    <a:gd name="T42" fmla="*/ 79 w 184"/>
                    <a:gd name="T43" fmla="*/ 82 h 119"/>
                    <a:gd name="T44" fmla="*/ 87 w 184"/>
                    <a:gd name="T45" fmla="*/ 82 h 119"/>
                    <a:gd name="T46" fmla="*/ 95 w 184"/>
                    <a:gd name="T47" fmla="*/ 84 h 119"/>
                    <a:gd name="T48" fmla="*/ 103 w 184"/>
                    <a:gd name="T49" fmla="*/ 88 h 119"/>
                    <a:gd name="T50" fmla="*/ 110 w 184"/>
                    <a:gd name="T51" fmla="*/ 91 h 119"/>
                    <a:gd name="T52" fmla="*/ 116 w 184"/>
                    <a:gd name="T53" fmla="*/ 96 h 119"/>
                    <a:gd name="T54" fmla="*/ 122 w 184"/>
                    <a:gd name="T55" fmla="*/ 101 h 119"/>
                    <a:gd name="T56" fmla="*/ 130 w 184"/>
                    <a:gd name="T57" fmla="*/ 107 h 119"/>
                    <a:gd name="T58" fmla="*/ 141 w 184"/>
                    <a:gd name="T59" fmla="*/ 115 h 119"/>
                    <a:gd name="T60" fmla="*/ 149 w 184"/>
                    <a:gd name="T61" fmla="*/ 119 h 119"/>
                    <a:gd name="T62" fmla="*/ 157 w 184"/>
                    <a:gd name="T63" fmla="*/ 118 h 119"/>
                    <a:gd name="T64" fmla="*/ 167 w 184"/>
                    <a:gd name="T65" fmla="*/ 113 h 119"/>
                    <a:gd name="T66" fmla="*/ 177 w 184"/>
                    <a:gd name="T67" fmla="*/ 106 h 119"/>
                    <a:gd name="T68" fmla="*/ 183 w 184"/>
                    <a:gd name="T69" fmla="*/ 99 h 119"/>
                    <a:gd name="T70" fmla="*/ 180 w 184"/>
                    <a:gd name="T71" fmla="*/ 92 h 119"/>
                    <a:gd name="T72" fmla="*/ 174 w 184"/>
                    <a:gd name="T73" fmla="*/ 91 h 119"/>
                    <a:gd name="T74" fmla="*/ 166 w 184"/>
                    <a:gd name="T75" fmla="*/ 91 h 119"/>
                    <a:gd name="T76" fmla="*/ 156 w 184"/>
                    <a:gd name="T77" fmla="*/ 91 h 119"/>
                    <a:gd name="T78" fmla="*/ 146 w 184"/>
                    <a:gd name="T79" fmla="*/ 91 h 119"/>
                    <a:gd name="T80" fmla="*/ 137 w 184"/>
                    <a:gd name="T81" fmla="*/ 91 h 119"/>
                    <a:gd name="T82" fmla="*/ 128 w 184"/>
                    <a:gd name="T83" fmla="*/ 90 h 119"/>
                    <a:gd name="T84" fmla="*/ 121 w 184"/>
                    <a:gd name="T85" fmla="*/ 89 h 119"/>
                    <a:gd name="T86" fmla="*/ 114 w 184"/>
                    <a:gd name="T87" fmla="*/ 86 h 119"/>
                    <a:gd name="T88" fmla="*/ 113 w 184"/>
                    <a:gd name="T89" fmla="*/ 79 h 119"/>
                    <a:gd name="T90" fmla="*/ 119 w 184"/>
                    <a:gd name="T91" fmla="*/ 73 h 119"/>
                    <a:gd name="T92" fmla="*/ 126 w 184"/>
                    <a:gd name="T93" fmla="*/ 67 h 119"/>
                    <a:gd name="T94" fmla="*/ 120 w 184"/>
                    <a:gd name="T95" fmla="*/ 64 h 119"/>
                    <a:gd name="T96" fmla="*/ 114 w 184"/>
                    <a:gd name="T97" fmla="*/ 63 h 119"/>
                    <a:gd name="T98" fmla="*/ 105 w 184"/>
                    <a:gd name="T99" fmla="*/ 62 h 119"/>
                    <a:gd name="T100" fmla="*/ 95 w 184"/>
                    <a:gd name="T101" fmla="*/ 61 h 119"/>
                    <a:gd name="T102" fmla="*/ 86 w 184"/>
                    <a:gd name="T103" fmla="*/ 60 h 119"/>
                    <a:gd name="T104" fmla="*/ 76 w 184"/>
                    <a:gd name="T105" fmla="*/ 58 h 119"/>
                    <a:gd name="T106" fmla="*/ 69 w 184"/>
                    <a:gd name="T107" fmla="*/ 56 h 119"/>
                    <a:gd name="T108" fmla="*/ 61 w 184"/>
                    <a:gd name="T109" fmla="*/ 52 h 119"/>
                    <a:gd name="T110" fmla="*/ 58 w 184"/>
                    <a:gd name="T111" fmla="*/ 44 h 119"/>
                    <a:gd name="T112" fmla="*/ 58 w 184"/>
                    <a:gd name="T113" fmla="*/ 35 h 119"/>
                    <a:gd name="T114" fmla="*/ 57 w 184"/>
                    <a:gd name="T115" fmla="*/ 24 h 119"/>
                    <a:gd name="T116" fmla="*/ 50 w 184"/>
                    <a:gd name="T117" fmla="*/ 14 h 119"/>
                    <a:gd name="T118" fmla="*/ 40 w 184"/>
                    <a:gd name="T119" fmla="*/ 14 h 119"/>
                    <a:gd name="T120" fmla="*/ 31 w 184"/>
                    <a:gd name="T121" fmla="*/ 20 h 119"/>
                    <a:gd name="T122" fmla="*/ 25 w 184"/>
                    <a:gd name="T123" fmla="*/ 17 h 119"/>
                    <a:gd name="T124" fmla="*/ 27 w 184"/>
                    <a:gd name="T125" fmla="*/ 8 h 1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4"/>
                    <a:gd name="T190" fmla="*/ 0 h 119"/>
                    <a:gd name="T191" fmla="*/ 184 w 184"/>
                    <a:gd name="T192" fmla="*/ 119 h 1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4" h="119">
                      <a:moveTo>
                        <a:pt x="29" y="5"/>
                      </a:moveTo>
                      <a:lnTo>
                        <a:pt x="29" y="5"/>
                      </a:lnTo>
                      <a:lnTo>
                        <a:pt x="28" y="5"/>
                      </a:lnTo>
                      <a:lnTo>
                        <a:pt x="27" y="5"/>
                      </a:lnTo>
                      <a:lnTo>
                        <a:pt x="26" y="4"/>
                      </a:lnTo>
                      <a:lnTo>
                        <a:pt x="25" y="3"/>
                      </a:lnTo>
                      <a:lnTo>
                        <a:pt x="24" y="3"/>
                      </a:lnTo>
                      <a:lnTo>
                        <a:pt x="23" y="3"/>
                      </a:lnTo>
                      <a:lnTo>
                        <a:pt x="22" y="3"/>
                      </a:lnTo>
                      <a:lnTo>
                        <a:pt x="21" y="2"/>
                      </a:lnTo>
                      <a:lnTo>
                        <a:pt x="20" y="2"/>
                      </a:lnTo>
                      <a:lnTo>
                        <a:pt x="19" y="2"/>
                      </a:lnTo>
                      <a:lnTo>
                        <a:pt x="18" y="2"/>
                      </a:lnTo>
                      <a:lnTo>
                        <a:pt x="17" y="1"/>
                      </a:lnTo>
                      <a:lnTo>
                        <a:pt x="16" y="1"/>
                      </a:lnTo>
                      <a:lnTo>
                        <a:pt x="14" y="1"/>
                      </a:lnTo>
                      <a:lnTo>
                        <a:pt x="13" y="1"/>
                      </a:lnTo>
                      <a:lnTo>
                        <a:pt x="12" y="0"/>
                      </a:lnTo>
                      <a:lnTo>
                        <a:pt x="11" y="0"/>
                      </a:lnTo>
                      <a:lnTo>
                        <a:pt x="10" y="0"/>
                      </a:lnTo>
                      <a:lnTo>
                        <a:pt x="9" y="0"/>
                      </a:lnTo>
                      <a:lnTo>
                        <a:pt x="8" y="0"/>
                      </a:lnTo>
                      <a:lnTo>
                        <a:pt x="7" y="0"/>
                      </a:lnTo>
                      <a:lnTo>
                        <a:pt x="5" y="0"/>
                      </a:lnTo>
                      <a:lnTo>
                        <a:pt x="5" y="1"/>
                      </a:lnTo>
                      <a:lnTo>
                        <a:pt x="3" y="1"/>
                      </a:lnTo>
                      <a:lnTo>
                        <a:pt x="1" y="2"/>
                      </a:lnTo>
                      <a:lnTo>
                        <a:pt x="1" y="3"/>
                      </a:lnTo>
                      <a:lnTo>
                        <a:pt x="0" y="4"/>
                      </a:lnTo>
                      <a:lnTo>
                        <a:pt x="0" y="5"/>
                      </a:lnTo>
                      <a:lnTo>
                        <a:pt x="0" y="6"/>
                      </a:lnTo>
                      <a:lnTo>
                        <a:pt x="1" y="7"/>
                      </a:lnTo>
                      <a:lnTo>
                        <a:pt x="2" y="8"/>
                      </a:lnTo>
                      <a:lnTo>
                        <a:pt x="3" y="9"/>
                      </a:lnTo>
                      <a:lnTo>
                        <a:pt x="5" y="11"/>
                      </a:lnTo>
                      <a:lnTo>
                        <a:pt x="6" y="12"/>
                      </a:lnTo>
                      <a:lnTo>
                        <a:pt x="8" y="14"/>
                      </a:lnTo>
                      <a:lnTo>
                        <a:pt x="9" y="15"/>
                      </a:lnTo>
                      <a:lnTo>
                        <a:pt x="9" y="16"/>
                      </a:lnTo>
                      <a:lnTo>
                        <a:pt x="10" y="18"/>
                      </a:lnTo>
                      <a:lnTo>
                        <a:pt x="11" y="19"/>
                      </a:lnTo>
                      <a:lnTo>
                        <a:pt x="12" y="20"/>
                      </a:lnTo>
                      <a:lnTo>
                        <a:pt x="13" y="22"/>
                      </a:lnTo>
                      <a:lnTo>
                        <a:pt x="13" y="23"/>
                      </a:lnTo>
                      <a:lnTo>
                        <a:pt x="14" y="25"/>
                      </a:lnTo>
                      <a:lnTo>
                        <a:pt x="15" y="27"/>
                      </a:lnTo>
                      <a:lnTo>
                        <a:pt x="15" y="29"/>
                      </a:lnTo>
                      <a:lnTo>
                        <a:pt x="16" y="30"/>
                      </a:lnTo>
                      <a:lnTo>
                        <a:pt x="17" y="33"/>
                      </a:lnTo>
                      <a:lnTo>
                        <a:pt x="17" y="35"/>
                      </a:lnTo>
                      <a:lnTo>
                        <a:pt x="17" y="36"/>
                      </a:lnTo>
                      <a:lnTo>
                        <a:pt x="17" y="39"/>
                      </a:lnTo>
                      <a:lnTo>
                        <a:pt x="17" y="41"/>
                      </a:lnTo>
                      <a:lnTo>
                        <a:pt x="17" y="43"/>
                      </a:lnTo>
                      <a:lnTo>
                        <a:pt x="16" y="45"/>
                      </a:lnTo>
                      <a:lnTo>
                        <a:pt x="16" y="47"/>
                      </a:lnTo>
                      <a:lnTo>
                        <a:pt x="15" y="49"/>
                      </a:lnTo>
                      <a:lnTo>
                        <a:pt x="15" y="51"/>
                      </a:lnTo>
                      <a:lnTo>
                        <a:pt x="14" y="53"/>
                      </a:lnTo>
                      <a:lnTo>
                        <a:pt x="14" y="55"/>
                      </a:lnTo>
                      <a:lnTo>
                        <a:pt x="13" y="57"/>
                      </a:lnTo>
                      <a:lnTo>
                        <a:pt x="13" y="58"/>
                      </a:lnTo>
                      <a:lnTo>
                        <a:pt x="12" y="61"/>
                      </a:lnTo>
                      <a:lnTo>
                        <a:pt x="12" y="62"/>
                      </a:lnTo>
                      <a:lnTo>
                        <a:pt x="11" y="64"/>
                      </a:lnTo>
                      <a:lnTo>
                        <a:pt x="11" y="66"/>
                      </a:lnTo>
                      <a:lnTo>
                        <a:pt x="10" y="68"/>
                      </a:lnTo>
                      <a:lnTo>
                        <a:pt x="10" y="69"/>
                      </a:lnTo>
                      <a:lnTo>
                        <a:pt x="10" y="71"/>
                      </a:lnTo>
                      <a:lnTo>
                        <a:pt x="9" y="73"/>
                      </a:lnTo>
                      <a:lnTo>
                        <a:pt x="9" y="74"/>
                      </a:lnTo>
                      <a:lnTo>
                        <a:pt x="9" y="75"/>
                      </a:lnTo>
                      <a:lnTo>
                        <a:pt x="10" y="78"/>
                      </a:lnTo>
                      <a:lnTo>
                        <a:pt x="10" y="79"/>
                      </a:lnTo>
                      <a:lnTo>
                        <a:pt x="11" y="80"/>
                      </a:lnTo>
                      <a:lnTo>
                        <a:pt x="12" y="82"/>
                      </a:lnTo>
                      <a:lnTo>
                        <a:pt x="13" y="83"/>
                      </a:lnTo>
                      <a:lnTo>
                        <a:pt x="14" y="84"/>
                      </a:lnTo>
                      <a:lnTo>
                        <a:pt x="15" y="85"/>
                      </a:lnTo>
                      <a:lnTo>
                        <a:pt x="16" y="86"/>
                      </a:lnTo>
                      <a:lnTo>
                        <a:pt x="17" y="86"/>
                      </a:lnTo>
                      <a:lnTo>
                        <a:pt x="18" y="88"/>
                      </a:lnTo>
                      <a:lnTo>
                        <a:pt x="19" y="88"/>
                      </a:lnTo>
                      <a:lnTo>
                        <a:pt x="20" y="88"/>
                      </a:lnTo>
                      <a:lnTo>
                        <a:pt x="21" y="89"/>
                      </a:lnTo>
                      <a:lnTo>
                        <a:pt x="23" y="90"/>
                      </a:lnTo>
                      <a:lnTo>
                        <a:pt x="24" y="90"/>
                      </a:lnTo>
                      <a:lnTo>
                        <a:pt x="25" y="90"/>
                      </a:lnTo>
                      <a:lnTo>
                        <a:pt x="26" y="90"/>
                      </a:lnTo>
                      <a:lnTo>
                        <a:pt x="27" y="90"/>
                      </a:lnTo>
                      <a:lnTo>
                        <a:pt x="28" y="90"/>
                      </a:lnTo>
                      <a:lnTo>
                        <a:pt x="29" y="90"/>
                      </a:lnTo>
                      <a:lnTo>
                        <a:pt x="30" y="90"/>
                      </a:lnTo>
                      <a:lnTo>
                        <a:pt x="31" y="91"/>
                      </a:lnTo>
                      <a:lnTo>
                        <a:pt x="32" y="90"/>
                      </a:lnTo>
                      <a:lnTo>
                        <a:pt x="34" y="90"/>
                      </a:lnTo>
                      <a:lnTo>
                        <a:pt x="35" y="90"/>
                      </a:lnTo>
                      <a:lnTo>
                        <a:pt x="36" y="90"/>
                      </a:lnTo>
                      <a:lnTo>
                        <a:pt x="37" y="90"/>
                      </a:lnTo>
                      <a:lnTo>
                        <a:pt x="38" y="90"/>
                      </a:lnTo>
                      <a:lnTo>
                        <a:pt x="40" y="90"/>
                      </a:lnTo>
                      <a:lnTo>
                        <a:pt x="41" y="90"/>
                      </a:lnTo>
                      <a:lnTo>
                        <a:pt x="42" y="89"/>
                      </a:lnTo>
                      <a:lnTo>
                        <a:pt x="44" y="89"/>
                      </a:lnTo>
                      <a:lnTo>
                        <a:pt x="45" y="89"/>
                      </a:lnTo>
                      <a:lnTo>
                        <a:pt x="46" y="89"/>
                      </a:lnTo>
                      <a:lnTo>
                        <a:pt x="47" y="88"/>
                      </a:lnTo>
                      <a:lnTo>
                        <a:pt x="49" y="88"/>
                      </a:lnTo>
                      <a:lnTo>
                        <a:pt x="50" y="88"/>
                      </a:lnTo>
                      <a:lnTo>
                        <a:pt x="52" y="87"/>
                      </a:lnTo>
                      <a:lnTo>
                        <a:pt x="52" y="86"/>
                      </a:lnTo>
                      <a:lnTo>
                        <a:pt x="54" y="86"/>
                      </a:lnTo>
                      <a:lnTo>
                        <a:pt x="55" y="86"/>
                      </a:lnTo>
                      <a:lnTo>
                        <a:pt x="57" y="86"/>
                      </a:lnTo>
                      <a:lnTo>
                        <a:pt x="58" y="85"/>
                      </a:lnTo>
                      <a:lnTo>
                        <a:pt x="60" y="85"/>
                      </a:lnTo>
                      <a:lnTo>
                        <a:pt x="61" y="84"/>
                      </a:lnTo>
                      <a:lnTo>
                        <a:pt x="62" y="84"/>
                      </a:lnTo>
                      <a:lnTo>
                        <a:pt x="64" y="84"/>
                      </a:lnTo>
                      <a:lnTo>
                        <a:pt x="65" y="84"/>
                      </a:lnTo>
                      <a:lnTo>
                        <a:pt x="66" y="83"/>
                      </a:lnTo>
                      <a:lnTo>
                        <a:pt x="67" y="83"/>
                      </a:lnTo>
                      <a:lnTo>
                        <a:pt x="69" y="83"/>
                      </a:lnTo>
                      <a:lnTo>
                        <a:pt x="70" y="82"/>
                      </a:lnTo>
                      <a:lnTo>
                        <a:pt x="71" y="82"/>
                      </a:lnTo>
                      <a:lnTo>
                        <a:pt x="73" y="82"/>
                      </a:lnTo>
                      <a:lnTo>
                        <a:pt x="74" y="82"/>
                      </a:lnTo>
                      <a:lnTo>
                        <a:pt x="75" y="82"/>
                      </a:lnTo>
                      <a:lnTo>
                        <a:pt x="77" y="82"/>
                      </a:lnTo>
                      <a:lnTo>
                        <a:pt x="79" y="82"/>
                      </a:lnTo>
                      <a:lnTo>
                        <a:pt x="81" y="82"/>
                      </a:lnTo>
                      <a:lnTo>
                        <a:pt x="82" y="82"/>
                      </a:lnTo>
                      <a:lnTo>
                        <a:pt x="83" y="82"/>
                      </a:lnTo>
                      <a:lnTo>
                        <a:pt x="85" y="82"/>
                      </a:lnTo>
                      <a:lnTo>
                        <a:pt x="86" y="82"/>
                      </a:lnTo>
                      <a:lnTo>
                        <a:pt x="87" y="82"/>
                      </a:lnTo>
                      <a:lnTo>
                        <a:pt x="89" y="82"/>
                      </a:lnTo>
                      <a:lnTo>
                        <a:pt x="90" y="82"/>
                      </a:lnTo>
                      <a:lnTo>
                        <a:pt x="91" y="82"/>
                      </a:lnTo>
                      <a:lnTo>
                        <a:pt x="93" y="83"/>
                      </a:lnTo>
                      <a:lnTo>
                        <a:pt x="94" y="83"/>
                      </a:lnTo>
                      <a:lnTo>
                        <a:pt x="95" y="84"/>
                      </a:lnTo>
                      <a:lnTo>
                        <a:pt x="96" y="84"/>
                      </a:lnTo>
                      <a:lnTo>
                        <a:pt x="98" y="85"/>
                      </a:lnTo>
                      <a:lnTo>
                        <a:pt x="99" y="85"/>
                      </a:lnTo>
                      <a:lnTo>
                        <a:pt x="100" y="86"/>
                      </a:lnTo>
                      <a:lnTo>
                        <a:pt x="101" y="86"/>
                      </a:lnTo>
                      <a:lnTo>
                        <a:pt x="103" y="88"/>
                      </a:lnTo>
                      <a:lnTo>
                        <a:pt x="104" y="88"/>
                      </a:lnTo>
                      <a:lnTo>
                        <a:pt x="105" y="89"/>
                      </a:lnTo>
                      <a:lnTo>
                        <a:pt x="106" y="89"/>
                      </a:lnTo>
                      <a:lnTo>
                        <a:pt x="107" y="90"/>
                      </a:lnTo>
                      <a:lnTo>
                        <a:pt x="108" y="91"/>
                      </a:lnTo>
                      <a:lnTo>
                        <a:pt x="110" y="91"/>
                      </a:lnTo>
                      <a:lnTo>
                        <a:pt x="110" y="92"/>
                      </a:lnTo>
                      <a:lnTo>
                        <a:pt x="112" y="93"/>
                      </a:lnTo>
                      <a:lnTo>
                        <a:pt x="113" y="94"/>
                      </a:lnTo>
                      <a:lnTo>
                        <a:pt x="114" y="94"/>
                      </a:lnTo>
                      <a:lnTo>
                        <a:pt x="115" y="95"/>
                      </a:lnTo>
                      <a:lnTo>
                        <a:pt x="116" y="96"/>
                      </a:lnTo>
                      <a:lnTo>
                        <a:pt x="117" y="97"/>
                      </a:lnTo>
                      <a:lnTo>
                        <a:pt x="118" y="97"/>
                      </a:lnTo>
                      <a:lnTo>
                        <a:pt x="119" y="99"/>
                      </a:lnTo>
                      <a:lnTo>
                        <a:pt x="120" y="99"/>
                      </a:lnTo>
                      <a:lnTo>
                        <a:pt x="121" y="100"/>
                      </a:lnTo>
                      <a:lnTo>
                        <a:pt x="122" y="101"/>
                      </a:lnTo>
                      <a:lnTo>
                        <a:pt x="123" y="101"/>
                      </a:lnTo>
                      <a:lnTo>
                        <a:pt x="124" y="102"/>
                      </a:lnTo>
                      <a:lnTo>
                        <a:pt x="125" y="103"/>
                      </a:lnTo>
                      <a:lnTo>
                        <a:pt x="127" y="105"/>
                      </a:lnTo>
                      <a:lnTo>
                        <a:pt x="129" y="106"/>
                      </a:lnTo>
                      <a:lnTo>
                        <a:pt x="130" y="107"/>
                      </a:lnTo>
                      <a:lnTo>
                        <a:pt x="133" y="109"/>
                      </a:lnTo>
                      <a:lnTo>
                        <a:pt x="134" y="110"/>
                      </a:lnTo>
                      <a:lnTo>
                        <a:pt x="136" y="112"/>
                      </a:lnTo>
                      <a:lnTo>
                        <a:pt x="137" y="113"/>
                      </a:lnTo>
                      <a:lnTo>
                        <a:pt x="139" y="114"/>
                      </a:lnTo>
                      <a:lnTo>
                        <a:pt x="141" y="115"/>
                      </a:lnTo>
                      <a:lnTo>
                        <a:pt x="142" y="116"/>
                      </a:lnTo>
                      <a:lnTo>
                        <a:pt x="144" y="117"/>
                      </a:lnTo>
                      <a:lnTo>
                        <a:pt x="145" y="117"/>
                      </a:lnTo>
                      <a:lnTo>
                        <a:pt x="146" y="118"/>
                      </a:lnTo>
                      <a:lnTo>
                        <a:pt x="148" y="118"/>
                      </a:lnTo>
                      <a:lnTo>
                        <a:pt x="149" y="119"/>
                      </a:lnTo>
                      <a:lnTo>
                        <a:pt x="150" y="119"/>
                      </a:lnTo>
                      <a:lnTo>
                        <a:pt x="152" y="119"/>
                      </a:lnTo>
                      <a:lnTo>
                        <a:pt x="153" y="119"/>
                      </a:lnTo>
                      <a:lnTo>
                        <a:pt x="154" y="119"/>
                      </a:lnTo>
                      <a:lnTo>
                        <a:pt x="156" y="119"/>
                      </a:lnTo>
                      <a:lnTo>
                        <a:pt x="157" y="118"/>
                      </a:lnTo>
                      <a:lnTo>
                        <a:pt x="158" y="118"/>
                      </a:lnTo>
                      <a:lnTo>
                        <a:pt x="160" y="117"/>
                      </a:lnTo>
                      <a:lnTo>
                        <a:pt x="162" y="116"/>
                      </a:lnTo>
                      <a:lnTo>
                        <a:pt x="163" y="115"/>
                      </a:lnTo>
                      <a:lnTo>
                        <a:pt x="165" y="114"/>
                      </a:lnTo>
                      <a:lnTo>
                        <a:pt x="167" y="113"/>
                      </a:lnTo>
                      <a:lnTo>
                        <a:pt x="169" y="112"/>
                      </a:lnTo>
                      <a:lnTo>
                        <a:pt x="170" y="111"/>
                      </a:lnTo>
                      <a:lnTo>
                        <a:pt x="172" y="110"/>
                      </a:lnTo>
                      <a:lnTo>
                        <a:pt x="173" y="108"/>
                      </a:lnTo>
                      <a:lnTo>
                        <a:pt x="175" y="107"/>
                      </a:lnTo>
                      <a:lnTo>
                        <a:pt x="177" y="106"/>
                      </a:lnTo>
                      <a:lnTo>
                        <a:pt x="178" y="105"/>
                      </a:lnTo>
                      <a:lnTo>
                        <a:pt x="179" y="104"/>
                      </a:lnTo>
                      <a:lnTo>
                        <a:pt x="180" y="103"/>
                      </a:lnTo>
                      <a:lnTo>
                        <a:pt x="181" y="101"/>
                      </a:lnTo>
                      <a:lnTo>
                        <a:pt x="182" y="100"/>
                      </a:lnTo>
                      <a:lnTo>
                        <a:pt x="183" y="99"/>
                      </a:lnTo>
                      <a:lnTo>
                        <a:pt x="184" y="98"/>
                      </a:lnTo>
                      <a:lnTo>
                        <a:pt x="184" y="96"/>
                      </a:lnTo>
                      <a:lnTo>
                        <a:pt x="184" y="94"/>
                      </a:lnTo>
                      <a:lnTo>
                        <a:pt x="183" y="94"/>
                      </a:lnTo>
                      <a:lnTo>
                        <a:pt x="182" y="93"/>
                      </a:lnTo>
                      <a:lnTo>
                        <a:pt x="180" y="92"/>
                      </a:lnTo>
                      <a:lnTo>
                        <a:pt x="179" y="92"/>
                      </a:lnTo>
                      <a:lnTo>
                        <a:pt x="178" y="91"/>
                      </a:lnTo>
                      <a:lnTo>
                        <a:pt x="177" y="91"/>
                      </a:lnTo>
                      <a:lnTo>
                        <a:pt x="176" y="91"/>
                      </a:lnTo>
                      <a:lnTo>
                        <a:pt x="174" y="91"/>
                      </a:lnTo>
                      <a:lnTo>
                        <a:pt x="173" y="91"/>
                      </a:lnTo>
                      <a:lnTo>
                        <a:pt x="172" y="91"/>
                      </a:lnTo>
                      <a:lnTo>
                        <a:pt x="171" y="91"/>
                      </a:lnTo>
                      <a:lnTo>
                        <a:pt x="169" y="91"/>
                      </a:lnTo>
                      <a:lnTo>
                        <a:pt x="167" y="91"/>
                      </a:lnTo>
                      <a:lnTo>
                        <a:pt x="166" y="91"/>
                      </a:lnTo>
                      <a:lnTo>
                        <a:pt x="164" y="91"/>
                      </a:lnTo>
                      <a:lnTo>
                        <a:pt x="163" y="91"/>
                      </a:lnTo>
                      <a:lnTo>
                        <a:pt x="161" y="91"/>
                      </a:lnTo>
                      <a:lnTo>
                        <a:pt x="159" y="91"/>
                      </a:lnTo>
                      <a:lnTo>
                        <a:pt x="158" y="91"/>
                      </a:lnTo>
                      <a:lnTo>
                        <a:pt x="156" y="91"/>
                      </a:lnTo>
                      <a:lnTo>
                        <a:pt x="155" y="91"/>
                      </a:lnTo>
                      <a:lnTo>
                        <a:pt x="153" y="91"/>
                      </a:lnTo>
                      <a:lnTo>
                        <a:pt x="151" y="91"/>
                      </a:lnTo>
                      <a:lnTo>
                        <a:pt x="149" y="91"/>
                      </a:lnTo>
                      <a:lnTo>
                        <a:pt x="148" y="91"/>
                      </a:lnTo>
                      <a:lnTo>
                        <a:pt x="146" y="91"/>
                      </a:lnTo>
                      <a:lnTo>
                        <a:pt x="145" y="91"/>
                      </a:lnTo>
                      <a:lnTo>
                        <a:pt x="143" y="91"/>
                      </a:lnTo>
                      <a:lnTo>
                        <a:pt x="141" y="91"/>
                      </a:lnTo>
                      <a:lnTo>
                        <a:pt x="140" y="91"/>
                      </a:lnTo>
                      <a:lnTo>
                        <a:pt x="138" y="91"/>
                      </a:lnTo>
                      <a:lnTo>
                        <a:pt x="137" y="91"/>
                      </a:lnTo>
                      <a:lnTo>
                        <a:pt x="135" y="91"/>
                      </a:lnTo>
                      <a:lnTo>
                        <a:pt x="134" y="91"/>
                      </a:lnTo>
                      <a:lnTo>
                        <a:pt x="133" y="91"/>
                      </a:lnTo>
                      <a:lnTo>
                        <a:pt x="131" y="90"/>
                      </a:lnTo>
                      <a:lnTo>
                        <a:pt x="130" y="90"/>
                      </a:lnTo>
                      <a:lnTo>
                        <a:pt x="128" y="90"/>
                      </a:lnTo>
                      <a:lnTo>
                        <a:pt x="127" y="90"/>
                      </a:lnTo>
                      <a:lnTo>
                        <a:pt x="126" y="90"/>
                      </a:lnTo>
                      <a:lnTo>
                        <a:pt x="125" y="90"/>
                      </a:lnTo>
                      <a:lnTo>
                        <a:pt x="123" y="90"/>
                      </a:lnTo>
                      <a:lnTo>
                        <a:pt x="122" y="90"/>
                      </a:lnTo>
                      <a:lnTo>
                        <a:pt x="121" y="89"/>
                      </a:lnTo>
                      <a:lnTo>
                        <a:pt x="120" y="89"/>
                      </a:lnTo>
                      <a:lnTo>
                        <a:pt x="119" y="89"/>
                      </a:lnTo>
                      <a:lnTo>
                        <a:pt x="118" y="88"/>
                      </a:lnTo>
                      <a:lnTo>
                        <a:pt x="116" y="88"/>
                      </a:lnTo>
                      <a:lnTo>
                        <a:pt x="115" y="87"/>
                      </a:lnTo>
                      <a:lnTo>
                        <a:pt x="114" y="86"/>
                      </a:lnTo>
                      <a:lnTo>
                        <a:pt x="113" y="85"/>
                      </a:lnTo>
                      <a:lnTo>
                        <a:pt x="112" y="84"/>
                      </a:lnTo>
                      <a:lnTo>
                        <a:pt x="112" y="83"/>
                      </a:lnTo>
                      <a:lnTo>
                        <a:pt x="112" y="82"/>
                      </a:lnTo>
                      <a:lnTo>
                        <a:pt x="112" y="80"/>
                      </a:lnTo>
                      <a:lnTo>
                        <a:pt x="113" y="79"/>
                      </a:lnTo>
                      <a:lnTo>
                        <a:pt x="114" y="78"/>
                      </a:lnTo>
                      <a:lnTo>
                        <a:pt x="115" y="77"/>
                      </a:lnTo>
                      <a:lnTo>
                        <a:pt x="116" y="75"/>
                      </a:lnTo>
                      <a:lnTo>
                        <a:pt x="117" y="75"/>
                      </a:lnTo>
                      <a:lnTo>
                        <a:pt x="118" y="74"/>
                      </a:lnTo>
                      <a:lnTo>
                        <a:pt x="119" y="73"/>
                      </a:lnTo>
                      <a:lnTo>
                        <a:pt x="121" y="72"/>
                      </a:lnTo>
                      <a:lnTo>
                        <a:pt x="122" y="71"/>
                      </a:lnTo>
                      <a:lnTo>
                        <a:pt x="123" y="70"/>
                      </a:lnTo>
                      <a:lnTo>
                        <a:pt x="125" y="69"/>
                      </a:lnTo>
                      <a:lnTo>
                        <a:pt x="125" y="68"/>
                      </a:lnTo>
                      <a:lnTo>
                        <a:pt x="126" y="67"/>
                      </a:lnTo>
                      <a:lnTo>
                        <a:pt x="125" y="66"/>
                      </a:lnTo>
                      <a:lnTo>
                        <a:pt x="124" y="65"/>
                      </a:lnTo>
                      <a:lnTo>
                        <a:pt x="122" y="64"/>
                      </a:lnTo>
                      <a:lnTo>
                        <a:pt x="121" y="64"/>
                      </a:lnTo>
                      <a:lnTo>
                        <a:pt x="120" y="64"/>
                      </a:lnTo>
                      <a:lnTo>
                        <a:pt x="119" y="64"/>
                      </a:lnTo>
                      <a:lnTo>
                        <a:pt x="118" y="63"/>
                      </a:lnTo>
                      <a:lnTo>
                        <a:pt x="117" y="63"/>
                      </a:lnTo>
                      <a:lnTo>
                        <a:pt x="116" y="63"/>
                      </a:lnTo>
                      <a:lnTo>
                        <a:pt x="114" y="63"/>
                      </a:lnTo>
                      <a:lnTo>
                        <a:pt x="112" y="63"/>
                      </a:lnTo>
                      <a:lnTo>
                        <a:pt x="111" y="62"/>
                      </a:lnTo>
                      <a:lnTo>
                        <a:pt x="109" y="62"/>
                      </a:lnTo>
                      <a:lnTo>
                        <a:pt x="108" y="62"/>
                      </a:lnTo>
                      <a:lnTo>
                        <a:pt x="106" y="62"/>
                      </a:lnTo>
                      <a:lnTo>
                        <a:pt x="105" y="62"/>
                      </a:lnTo>
                      <a:lnTo>
                        <a:pt x="103" y="62"/>
                      </a:lnTo>
                      <a:lnTo>
                        <a:pt x="102" y="62"/>
                      </a:lnTo>
                      <a:lnTo>
                        <a:pt x="100" y="62"/>
                      </a:lnTo>
                      <a:lnTo>
                        <a:pt x="99" y="62"/>
                      </a:lnTo>
                      <a:lnTo>
                        <a:pt x="97" y="62"/>
                      </a:lnTo>
                      <a:lnTo>
                        <a:pt x="95" y="61"/>
                      </a:lnTo>
                      <a:lnTo>
                        <a:pt x="94" y="61"/>
                      </a:lnTo>
                      <a:lnTo>
                        <a:pt x="92" y="61"/>
                      </a:lnTo>
                      <a:lnTo>
                        <a:pt x="91" y="61"/>
                      </a:lnTo>
                      <a:lnTo>
                        <a:pt x="89" y="60"/>
                      </a:lnTo>
                      <a:lnTo>
                        <a:pt x="87" y="60"/>
                      </a:lnTo>
                      <a:lnTo>
                        <a:pt x="86" y="60"/>
                      </a:lnTo>
                      <a:lnTo>
                        <a:pt x="84" y="60"/>
                      </a:lnTo>
                      <a:lnTo>
                        <a:pt x="83" y="60"/>
                      </a:lnTo>
                      <a:lnTo>
                        <a:pt x="81" y="60"/>
                      </a:lnTo>
                      <a:lnTo>
                        <a:pt x="79" y="59"/>
                      </a:lnTo>
                      <a:lnTo>
                        <a:pt x="78" y="59"/>
                      </a:lnTo>
                      <a:lnTo>
                        <a:pt x="76" y="58"/>
                      </a:lnTo>
                      <a:lnTo>
                        <a:pt x="75" y="58"/>
                      </a:lnTo>
                      <a:lnTo>
                        <a:pt x="74" y="58"/>
                      </a:lnTo>
                      <a:lnTo>
                        <a:pt x="72" y="57"/>
                      </a:lnTo>
                      <a:lnTo>
                        <a:pt x="71" y="57"/>
                      </a:lnTo>
                      <a:lnTo>
                        <a:pt x="70" y="57"/>
                      </a:lnTo>
                      <a:lnTo>
                        <a:pt x="69" y="56"/>
                      </a:lnTo>
                      <a:lnTo>
                        <a:pt x="67" y="56"/>
                      </a:lnTo>
                      <a:lnTo>
                        <a:pt x="66" y="56"/>
                      </a:lnTo>
                      <a:lnTo>
                        <a:pt x="65" y="55"/>
                      </a:lnTo>
                      <a:lnTo>
                        <a:pt x="64" y="54"/>
                      </a:lnTo>
                      <a:lnTo>
                        <a:pt x="62" y="53"/>
                      </a:lnTo>
                      <a:lnTo>
                        <a:pt x="61" y="52"/>
                      </a:lnTo>
                      <a:lnTo>
                        <a:pt x="60" y="51"/>
                      </a:lnTo>
                      <a:lnTo>
                        <a:pt x="60" y="49"/>
                      </a:lnTo>
                      <a:lnTo>
                        <a:pt x="59" y="47"/>
                      </a:lnTo>
                      <a:lnTo>
                        <a:pt x="59" y="46"/>
                      </a:lnTo>
                      <a:lnTo>
                        <a:pt x="58" y="45"/>
                      </a:lnTo>
                      <a:lnTo>
                        <a:pt x="58" y="44"/>
                      </a:lnTo>
                      <a:lnTo>
                        <a:pt x="58" y="42"/>
                      </a:lnTo>
                      <a:lnTo>
                        <a:pt x="58" y="41"/>
                      </a:lnTo>
                      <a:lnTo>
                        <a:pt x="58" y="40"/>
                      </a:lnTo>
                      <a:lnTo>
                        <a:pt x="58" y="39"/>
                      </a:lnTo>
                      <a:lnTo>
                        <a:pt x="58" y="36"/>
                      </a:lnTo>
                      <a:lnTo>
                        <a:pt x="58" y="35"/>
                      </a:lnTo>
                      <a:lnTo>
                        <a:pt x="58" y="33"/>
                      </a:lnTo>
                      <a:lnTo>
                        <a:pt x="58" y="31"/>
                      </a:lnTo>
                      <a:lnTo>
                        <a:pt x="58" y="30"/>
                      </a:lnTo>
                      <a:lnTo>
                        <a:pt x="58" y="28"/>
                      </a:lnTo>
                      <a:lnTo>
                        <a:pt x="58" y="27"/>
                      </a:lnTo>
                      <a:lnTo>
                        <a:pt x="57" y="24"/>
                      </a:lnTo>
                      <a:lnTo>
                        <a:pt x="56" y="22"/>
                      </a:lnTo>
                      <a:lnTo>
                        <a:pt x="55" y="20"/>
                      </a:lnTo>
                      <a:lnTo>
                        <a:pt x="53" y="18"/>
                      </a:lnTo>
                      <a:lnTo>
                        <a:pt x="52" y="17"/>
                      </a:lnTo>
                      <a:lnTo>
                        <a:pt x="52" y="16"/>
                      </a:lnTo>
                      <a:lnTo>
                        <a:pt x="50" y="14"/>
                      </a:lnTo>
                      <a:lnTo>
                        <a:pt x="48" y="13"/>
                      </a:lnTo>
                      <a:lnTo>
                        <a:pt x="46" y="13"/>
                      </a:lnTo>
                      <a:lnTo>
                        <a:pt x="44" y="13"/>
                      </a:lnTo>
                      <a:lnTo>
                        <a:pt x="42" y="13"/>
                      </a:lnTo>
                      <a:lnTo>
                        <a:pt x="40" y="14"/>
                      </a:lnTo>
                      <a:lnTo>
                        <a:pt x="39" y="16"/>
                      </a:lnTo>
                      <a:lnTo>
                        <a:pt x="37" y="17"/>
                      </a:lnTo>
                      <a:lnTo>
                        <a:pt x="36" y="18"/>
                      </a:lnTo>
                      <a:lnTo>
                        <a:pt x="34" y="19"/>
                      </a:lnTo>
                      <a:lnTo>
                        <a:pt x="32" y="20"/>
                      </a:lnTo>
                      <a:lnTo>
                        <a:pt x="31" y="20"/>
                      </a:lnTo>
                      <a:lnTo>
                        <a:pt x="30" y="20"/>
                      </a:lnTo>
                      <a:lnTo>
                        <a:pt x="28" y="20"/>
                      </a:lnTo>
                      <a:lnTo>
                        <a:pt x="26" y="19"/>
                      </a:lnTo>
                      <a:lnTo>
                        <a:pt x="26" y="18"/>
                      </a:lnTo>
                      <a:lnTo>
                        <a:pt x="25" y="17"/>
                      </a:lnTo>
                      <a:lnTo>
                        <a:pt x="25" y="16"/>
                      </a:lnTo>
                      <a:lnTo>
                        <a:pt x="25" y="14"/>
                      </a:lnTo>
                      <a:lnTo>
                        <a:pt x="25" y="13"/>
                      </a:lnTo>
                      <a:lnTo>
                        <a:pt x="26" y="12"/>
                      </a:lnTo>
                      <a:lnTo>
                        <a:pt x="26" y="11"/>
                      </a:lnTo>
                      <a:lnTo>
                        <a:pt x="27" y="8"/>
                      </a:lnTo>
                      <a:lnTo>
                        <a:pt x="28" y="7"/>
                      </a:lnTo>
                      <a:lnTo>
                        <a:pt x="29" y="6"/>
                      </a:lnTo>
                      <a:lnTo>
                        <a:pt x="29" y="5"/>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6" name="Freeform 634"/>
                <p:cNvSpPr>
                  <a:spLocks/>
                </p:cNvSpPr>
                <p:nvPr/>
              </p:nvSpPr>
              <p:spPr bwMode="auto">
                <a:xfrm>
                  <a:off x="3274" y="2332"/>
                  <a:ext cx="70" cy="26"/>
                </a:xfrm>
                <a:custGeom>
                  <a:avLst/>
                  <a:gdLst>
                    <a:gd name="T0" fmla="*/ 27 w 70"/>
                    <a:gd name="T1" fmla="*/ 0 h 26"/>
                    <a:gd name="T2" fmla="*/ 31 w 70"/>
                    <a:gd name="T3" fmla="*/ 0 h 26"/>
                    <a:gd name="T4" fmla="*/ 36 w 70"/>
                    <a:gd name="T5" fmla="*/ 0 h 26"/>
                    <a:gd name="T6" fmla="*/ 39 w 70"/>
                    <a:gd name="T7" fmla="*/ 0 h 26"/>
                    <a:gd name="T8" fmla="*/ 42 w 70"/>
                    <a:gd name="T9" fmla="*/ 0 h 26"/>
                    <a:gd name="T10" fmla="*/ 45 w 70"/>
                    <a:gd name="T11" fmla="*/ 1 h 26"/>
                    <a:gd name="T12" fmla="*/ 49 w 70"/>
                    <a:gd name="T13" fmla="*/ 2 h 26"/>
                    <a:gd name="T14" fmla="*/ 52 w 70"/>
                    <a:gd name="T15" fmla="*/ 2 h 26"/>
                    <a:gd name="T16" fmla="*/ 55 w 70"/>
                    <a:gd name="T17" fmla="*/ 3 h 26"/>
                    <a:gd name="T18" fmla="*/ 59 w 70"/>
                    <a:gd name="T19" fmla="*/ 4 h 26"/>
                    <a:gd name="T20" fmla="*/ 64 w 70"/>
                    <a:gd name="T21" fmla="*/ 7 h 26"/>
                    <a:gd name="T22" fmla="*/ 68 w 70"/>
                    <a:gd name="T23" fmla="*/ 11 h 26"/>
                    <a:gd name="T24" fmla="*/ 70 w 70"/>
                    <a:gd name="T25" fmla="*/ 15 h 26"/>
                    <a:gd name="T26" fmla="*/ 70 w 70"/>
                    <a:gd name="T27" fmla="*/ 20 h 26"/>
                    <a:gd name="T28" fmla="*/ 69 w 70"/>
                    <a:gd name="T29" fmla="*/ 24 h 26"/>
                    <a:gd name="T30" fmla="*/ 66 w 70"/>
                    <a:gd name="T31" fmla="*/ 26 h 26"/>
                    <a:gd name="T32" fmla="*/ 62 w 70"/>
                    <a:gd name="T33" fmla="*/ 23 h 26"/>
                    <a:gd name="T34" fmla="*/ 58 w 70"/>
                    <a:gd name="T35" fmla="*/ 17 h 26"/>
                    <a:gd name="T36" fmla="*/ 54 w 70"/>
                    <a:gd name="T37" fmla="*/ 12 h 26"/>
                    <a:gd name="T38" fmla="*/ 51 w 70"/>
                    <a:gd name="T39" fmla="*/ 10 h 26"/>
                    <a:gd name="T40" fmla="*/ 48 w 70"/>
                    <a:gd name="T41" fmla="*/ 11 h 26"/>
                    <a:gd name="T42" fmla="*/ 44 w 70"/>
                    <a:gd name="T43" fmla="*/ 12 h 26"/>
                    <a:gd name="T44" fmla="*/ 39 w 70"/>
                    <a:gd name="T45" fmla="*/ 13 h 26"/>
                    <a:gd name="T46" fmla="*/ 34 w 70"/>
                    <a:gd name="T47" fmla="*/ 15 h 26"/>
                    <a:gd name="T48" fmla="*/ 29 w 70"/>
                    <a:gd name="T49" fmla="*/ 17 h 26"/>
                    <a:gd name="T50" fmla="*/ 26 w 70"/>
                    <a:gd name="T51" fmla="*/ 18 h 26"/>
                    <a:gd name="T52" fmla="*/ 21 w 70"/>
                    <a:gd name="T53" fmla="*/ 19 h 26"/>
                    <a:gd name="T54" fmla="*/ 16 w 70"/>
                    <a:gd name="T55" fmla="*/ 19 h 26"/>
                    <a:gd name="T56" fmla="*/ 11 w 70"/>
                    <a:gd name="T57" fmla="*/ 19 h 26"/>
                    <a:gd name="T58" fmla="*/ 7 w 70"/>
                    <a:gd name="T59" fmla="*/ 17 h 26"/>
                    <a:gd name="T60" fmla="*/ 3 w 70"/>
                    <a:gd name="T61" fmla="*/ 14 h 26"/>
                    <a:gd name="T62" fmla="*/ 1 w 70"/>
                    <a:gd name="T63" fmla="*/ 11 h 26"/>
                    <a:gd name="T64" fmla="*/ 0 w 70"/>
                    <a:gd name="T65" fmla="*/ 7 h 26"/>
                    <a:gd name="T66" fmla="*/ 2 w 70"/>
                    <a:gd name="T67" fmla="*/ 6 h 26"/>
                    <a:gd name="T68" fmla="*/ 7 w 70"/>
                    <a:gd name="T69" fmla="*/ 8 h 26"/>
                    <a:gd name="T70" fmla="*/ 10 w 70"/>
                    <a:gd name="T71" fmla="*/ 8 h 26"/>
                    <a:gd name="T72" fmla="*/ 14 w 70"/>
                    <a:gd name="T73" fmla="*/ 9 h 26"/>
                    <a:gd name="T74" fmla="*/ 18 w 70"/>
                    <a:gd name="T75" fmla="*/ 10 h 26"/>
                    <a:gd name="T76" fmla="*/ 22 w 70"/>
                    <a:gd name="T77" fmla="*/ 11 h 26"/>
                    <a:gd name="T78" fmla="*/ 25 w 70"/>
                    <a:gd name="T79" fmla="*/ 10 h 26"/>
                    <a:gd name="T80" fmla="*/ 28 w 70"/>
                    <a:gd name="T81" fmla="*/ 9 h 26"/>
                    <a:gd name="T82" fmla="*/ 28 w 70"/>
                    <a:gd name="T83" fmla="*/ 3 h 26"/>
                    <a:gd name="T84" fmla="*/ 25 w 70"/>
                    <a:gd name="T85" fmla="*/ 0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0"/>
                    <a:gd name="T130" fmla="*/ 0 h 26"/>
                    <a:gd name="T131" fmla="*/ 70 w 70"/>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0" h="26">
                      <a:moveTo>
                        <a:pt x="25" y="0"/>
                      </a:moveTo>
                      <a:lnTo>
                        <a:pt x="26" y="0"/>
                      </a:lnTo>
                      <a:lnTo>
                        <a:pt x="27" y="0"/>
                      </a:lnTo>
                      <a:lnTo>
                        <a:pt x="28" y="0"/>
                      </a:lnTo>
                      <a:lnTo>
                        <a:pt x="29" y="0"/>
                      </a:lnTo>
                      <a:lnTo>
                        <a:pt x="31" y="0"/>
                      </a:lnTo>
                      <a:lnTo>
                        <a:pt x="33" y="0"/>
                      </a:lnTo>
                      <a:lnTo>
                        <a:pt x="34" y="0"/>
                      </a:lnTo>
                      <a:lnTo>
                        <a:pt x="36" y="0"/>
                      </a:lnTo>
                      <a:lnTo>
                        <a:pt x="37" y="0"/>
                      </a:lnTo>
                      <a:lnTo>
                        <a:pt x="38" y="0"/>
                      </a:lnTo>
                      <a:lnTo>
                        <a:pt x="39" y="0"/>
                      </a:lnTo>
                      <a:lnTo>
                        <a:pt x="40" y="0"/>
                      </a:lnTo>
                      <a:lnTo>
                        <a:pt x="41" y="0"/>
                      </a:lnTo>
                      <a:lnTo>
                        <a:pt x="42" y="0"/>
                      </a:lnTo>
                      <a:lnTo>
                        <a:pt x="43" y="1"/>
                      </a:lnTo>
                      <a:lnTo>
                        <a:pt x="44" y="1"/>
                      </a:lnTo>
                      <a:lnTo>
                        <a:pt x="45" y="1"/>
                      </a:lnTo>
                      <a:lnTo>
                        <a:pt x="46" y="1"/>
                      </a:lnTo>
                      <a:lnTo>
                        <a:pt x="47" y="1"/>
                      </a:lnTo>
                      <a:lnTo>
                        <a:pt x="49" y="2"/>
                      </a:lnTo>
                      <a:lnTo>
                        <a:pt x="50" y="2"/>
                      </a:lnTo>
                      <a:lnTo>
                        <a:pt x="52" y="2"/>
                      </a:lnTo>
                      <a:lnTo>
                        <a:pt x="53" y="2"/>
                      </a:lnTo>
                      <a:lnTo>
                        <a:pt x="54" y="2"/>
                      </a:lnTo>
                      <a:lnTo>
                        <a:pt x="55" y="3"/>
                      </a:lnTo>
                      <a:lnTo>
                        <a:pt x="56" y="3"/>
                      </a:lnTo>
                      <a:lnTo>
                        <a:pt x="57" y="3"/>
                      </a:lnTo>
                      <a:lnTo>
                        <a:pt x="59" y="4"/>
                      </a:lnTo>
                      <a:lnTo>
                        <a:pt x="61" y="5"/>
                      </a:lnTo>
                      <a:lnTo>
                        <a:pt x="62" y="6"/>
                      </a:lnTo>
                      <a:lnTo>
                        <a:pt x="64" y="7"/>
                      </a:lnTo>
                      <a:lnTo>
                        <a:pt x="65" y="8"/>
                      </a:lnTo>
                      <a:lnTo>
                        <a:pt x="67" y="9"/>
                      </a:lnTo>
                      <a:lnTo>
                        <a:pt x="68" y="11"/>
                      </a:lnTo>
                      <a:lnTo>
                        <a:pt x="69" y="12"/>
                      </a:lnTo>
                      <a:lnTo>
                        <a:pt x="69" y="13"/>
                      </a:lnTo>
                      <a:lnTo>
                        <a:pt x="70" y="15"/>
                      </a:lnTo>
                      <a:lnTo>
                        <a:pt x="70" y="17"/>
                      </a:lnTo>
                      <a:lnTo>
                        <a:pt x="70" y="19"/>
                      </a:lnTo>
                      <a:lnTo>
                        <a:pt x="70" y="20"/>
                      </a:lnTo>
                      <a:lnTo>
                        <a:pt x="69" y="22"/>
                      </a:lnTo>
                      <a:lnTo>
                        <a:pt x="69" y="23"/>
                      </a:lnTo>
                      <a:lnTo>
                        <a:pt x="69" y="24"/>
                      </a:lnTo>
                      <a:lnTo>
                        <a:pt x="68" y="25"/>
                      </a:lnTo>
                      <a:lnTo>
                        <a:pt x="67" y="26"/>
                      </a:lnTo>
                      <a:lnTo>
                        <a:pt x="66" y="26"/>
                      </a:lnTo>
                      <a:lnTo>
                        <a:pt x="65" y="25"/>
                      </a:lnTo>
                      <a:lnTo>
                        <a:pt x="63" y="24"/>
                      </a:lnTo>
                      <a:lnTo>
                        <a:pt x="62" y="23"/>
                      </a:lnTo>
                      <a:lnTo>
                        <a:pt x="61" y="20"/>
                      </a:lnTo>
                      <a:lnTo>
                        <a:pt x="59" y="19"/>
                      </a:lnTo>
                      <a:lnTo>
                        <a:pt x="58" y="17"/>
                      </a:lnTo>
                      <a:lnTo>
                        <a:pt x="57" y="15"/>
                      </a:lnTo>
                      <a:lnTo>
                        <a:pt x="55" y="13"/>
                      </a:lnTo>
                      <a:lnTo>
                        <a:pt x="54" y="12"/>
                      </a:lnTo>
                      <a:lnTo>
                        <a:pt x="53" y="11"/>
                      </a:lnTo>
                      <a:lnTo>
                        <a:pt x="52" y="11"/>
                      </a:lnTo>
                      <a:lnTo>
                        <a:pt x="51" y="10"/>
                      </a:lnTo>
                      <a:lnTo>
                        <a:pt x="50" y="10"/>
                      </a:lnTo>
                      <a:lnTo>
                        <a:pt x="49" y="11"/>
                      </a:lnTo>
                      <a:lnTo>
                        <a:pt x="48" y="11"/>
                      </a:lnTo>
                      <a:lnTo>
                        <a:pt x="46" y="11"/>
                      </a:lnTo>
                      <a:lnTo>
                        <a:pt x="44" y="12"/>
                      </a:lnTo>
                      <a:lnTo>
                        <a:pt x="43" y="12"/>
                      </a:lnTo>
                      <a:lnTo>
                        <a:pt x="41" y="13"/>
                      </a:lnTo>
                      <a:lnTo>
                        <a:pt x="39" y="13"/>
                      </a:lnTo>
                      <a:lnTo>
                        <a:pt x="38" y="14"/>
                      </a:lnTo>
                      <a:lnTo>
                        <a:pt x="36" y="15"/>
                      </a:lnTo>
                      <a:lnTo>
                        <a:pt x="34" y="15"/>
                      </a:lnTo>
                      <a:lnTo>
                        <a:pt x="32" y="16"/>
                      </a:lnTo>
                      <a:lnTo>
                        <a:pt x="30" y="17"/>
                      </a:lnTo>
                      <a:lnTo>
                        <a:pt x="29" y="17"/>
                      </a:lnTo>
                      <a:lnTo>
                        <a:pt x="28" y="17"/>
                      </a:lnTo>
                      <a:lnTo>
                        <a:pt x="26" y="18"/>
                      </a:lnTo>
                      <a:lnTo>
                        <a:pt x="25" y="18"/>
                      </a:lnTo>
                      <a:lnTo>
                        <a:pt x="23" y="18"/>
                      </a:lnTo>
                      <a:lnTo>
                        <a:pt x="21" y="19"/>
                      </a:lnTo>
                      <a:lnTo>
                        <a:pt x="19" y="19"/>
                      </a:lnTo>
                      <a:lnTo>
                        <a:pt x="18" y="19"/>
                      </a:lnTo>
                      <a:lnTo>
                        <a:pt x="16" y="19"/>
                      </a:lnTo>
                      <a:lnTo>
                        <a:pt x="14" y="19"/>
                      </a:lnTo>
                      <a:lnTo>
                        <a:pt x="12" y="19"/>
                      </a:lnTo>
                      <a:lnTo>
                        <a:pt x="11" y="19"/>
                      </a:lnTo>
                      <a:lnTo>
                        <a:pt x="9" y="18"/>
                      </a:lnTo>
                      <a:lnTo>
                        <a:pt x="8" y="18"/>
                      </a:lnTo>
                      <a:lnTo>
                        <a:pt x="7" y="17"/>
                      </a:lnTo>
                      <a:lnTo>
                        <a:pt x="5" y="17"/>
                      </a:lnTo>
                      <a:lnTo>
                        <a:pt x="4" y="15"/>
                      </a:lnTo>
                      <a:lnTo>
                        <a:pt x="3" y="14"/>
                      </a:lnTo>
                      <a:lnTo>
                        <a:pt x="2" y="13"/>
                      </a:lnTo>
                      <a:lnTo>
                        <a:pt x="2" y="12"/>
                      </a:lnTo>
                      <a:lnTo>
                        <a:pt x="1" y="11"/>
                      </a:lnTo>
                      <a:lnTo>
                        <a:pt x="0" y="10"/>
                      </a:lnTo>
                      <a:lnTo>
                        <a:pt x="0" y="8"/>
                      </a:lnTo>
                      <a:lnTo>
                        <a:pt x="0" y="7"/>
                      </a:lnTo>
                      <a:lnTo>
                        <a:pt x="1" y="7"/>
                      </a:lnTo>
                      <a:lnTo>
                        <a:pt x="2" y="6"/>
                      </a:lnTo>
                      <a:lnTo>
                        <a:pt x="3" y="7"/>
                      </a:lnTo>
                      <a:lnTo>
                        <a:pt x="5" y="7"/>
                      </a:lnTo>
                      <a:lnTo>
                        <a:pt x="7" y="8"/>
                      </a:lnTo>
                      <a:lnTo>
                        <a:pt x="8" y="8"/>
                      </a:lnTo>
                      <a:lnTo>
                        <a:pt x="9" y="8"/>
                      </a:lnTo>
                      <a:lnTo>
                        <a:pt x="10" y="8"/>
                      </a:lnTo>
                      <a:lnTo>
                        <a:pt x="11" y="9"/>
                      </a:lnTo>
                      <a:lnTo>
                        <a:pt x="12" y="9"/>
                      </a:lnTo>
                      <a:lnTo>
                        <a:pt x="14" y="9"/>
                      </a:lnTo>
                      <a:lnTo>
                        <a:pt x="15" y="9"/>
                      </a:lnTo>
                      <a:lnTo>
                        <a:pt x="16" y="10"/>
                      </a:lnTo>
                      <a:lnTo>
                        <a:pt x="18" y="10"/>
                      </a:lnTo>
                      <a:lnTo>
                        <a:pt x="19" y="10"/>
                      </a:lnTo>
                      <a:lnTo>
                        <a:pt x="20" y="10"/>
                      </a:lnTo>
                      <a:lnTo>
                        <a:pt x="22" y="11"/>
                      </a:lnTo>
                      <a:lnTo>
                        <a:pt x="23" y="10"/>
                      </a:lnTo>
                      <a:lnTo>
                        <a:pt x="24" y="10"/>
                      </a:lnTo>
                      <a:lnTo>
                        <a:pt x="25" y="10"/>
                      </a:lnTo>
                      <a:lnTo>
                        <a:pt x="26" y="10"/>
                      </a:lnTo>
                      <a:lnTo>
                        <a:pt x="27" y="9"/>
                      </a:lnTo>
                      <a:lnTo>
                        <a:pt x="28" y="9"/>
                      </a:lnTo>
                      <a:lnTo>
                        <a:pt x="29" y="7"/>
                      </a:lnTo>
                      <a:lnTo>
                        <a:pt x="29" y="6"/>
                      </a:lnTo>
                      <a:lnTo>
                        <a:pt x="28" y="3"/>
                      </a:lnTo>
                      <a:lnTo>
                        <a:pt x="26" y="2"/>
                      </a:lnTo>
                      <a:lnTo>
                        <a:pt x="26" y="1"/>
                      </a:lnTo>
                      <a:lnTo>
                        <a:pt x="2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7" name="Freeform 635"/>
                <p:cNvSpPr>
                  <a:spLocks/>
                </p:cNvSpPr>
                <p:nvPr/>
              </p:nvSpPr>
              <p:spPr bwMode="auto">
                <a:xfrm>
                  <a:off x="3217" y="2239"/>
                  <a:ext cx="30" cy="61"/>
                </a:xfrm>
                <a:custGeom>
                  <a:avLst/>
                  <a:gdLst>
                    <a:gd name="T0" fmla="*/ 24 w 30"/>
                    <a:gd name="T1" fmla="*/ 19 h 61"/>
                    <a:gd name="T2" fmla="*/ 22 w 30"/>
                    <a:gd name="T3" fmla="*/ 18 h 61"/>
                    <a:gd name="T4" fmla="*/ 20 w 30"/>
                    <a:gd name="T5" fmla="*/ 16 h 61"/>
                    <a:gd name="T6" fmla="*/ 17 w 30"/>
                    <a:gd name="T7" fmla="*/ 13 h 61"/>
                    <a:gd name="T8" fmla="*/ 14 w 30"/>
                    <a:gd name="T9" fmla="*/ 11 h 61"/>
                    <a:gd name="T10" fmla="*/ 11 w 30"/>
                    <a:gd name="T11" fmla="*/ 10 h 61"/>
                    <a:gd name="T12" fmla="*/ 7 w 30"/>
                    <a:gd name="T13" fmla="*/ 11 h 61"/>
                    <a:gd name="T14" fmla="*/ 5 w 30"/>
                    <a:gd name="T15" fmla="*/ 13 h 61"/>
                    <a:gd name="T16" fmla="*/ 5 w 30"/>
                    <a:gd name="T17" fmla="*/ 16 h 61"/>
                    <a:gd name="T18" fmla="*/ 4 w 30"/>
                    <a:gd name="T19" fmla="*/ 18 h 61"/>
                    <a:gd name="T20" fmla="*/ 3 w 30"/>
                    <a:gd name="T21" fmla="*/ 21 h 61"/>
                    <a:gd name="T22" fmla="*/ 3 w 30"/>
                    <a:gd name="T23" fmla="*/ 24 h 61"/>
                    <a:gd name="T24" fmla="*/ 5 w 30"/>
                    <a:gd name="T25" fmla="*/ 28 h 61"/>
                    <a:gd name="T26" fmla="*/ 6 w 30"/>
                    <a:gd name="T27" fmla="*/ 30 h 61"/>
                    <a:gd name="T28" fmla="*/ 9 w 30"/>
                    <a:gd name="T29" fmla="*/ 33 h 61"/>
                    <a:gd name="T30" fmla="*/ 12 w 30"/>
                    <a:gd name="T31" fmla="*/ 34 h 61"/>
                    <a:gd name="T32" fmla="*/ 14 w 30"/>
                    <a:gd name="T33" fmla="*/ 36 h 61"/>
                    <a:gd name="T34" fmla="*/ 15 w 30"/>
                    <a:gd name="T35" fmla="*/ 39 h 61"/>
                    <a:gd name="T36" fmla="*/ 16 w 30"/>
                    <a:gd name="T37" fmla="*/ 42 h 61"/>
                    <a:gd name="T38" fmla="*/ 15 w 30"/>
                    <a:gd name="T39" fmla="*/ 46 h 61"/>
                    <a:gd name="T40" fmla="*/ 14 w 30"/>
                    <a:gd name="T41" fmla="*/ 50 h 61"/>
                    <a:gd name="T42" fmla="*/ 14 w 30"/>
                    <a:gd name="T43" fmla="*/ 52 h 61"/>
                    <a:gd name="T44" fmla="*/ 13 w 30"/>
                    <a:gd name="T45" fmla="*/ 55 h 61"/>
                    <a:gd name="T46" fmla="*/ 12 w 30"/>
                    <a:gd name="T47" fmla="*/ 58 h 61"/>
                    <a:gd name="T48" fmla="*/ 10 w 30"/>
                    <a:gd name="T49" fmla="*/ 61 h 61"/>
                    <a:gd name="T50" fmla="*/ 8 w 30"/>
                    <a:gd name="T51" fmla="*/ 60 h 61"/>
                    <a:gd name="T52" fmla="*/ 6 w 30"/>
                    <a:gd name="T53" fmla="*/ 57 h 61"/>
                    <a:gd name="T54" fmla="*/ 5 w 30"/>
                    <a:gd name="T55" fmla="*/ 55 h 61"/>
                    <a:gd name="T56" fmla="*/ 4 w 30"/>
                    <a:gd name="T57" fmla="*/ 51 h 61"/>
                    <a:gd name="T58" fmla="*/ 3 w 30"/>
                    <a:gd name="T59" fmla="*/ 46 h 61"/>
                    <a:gd name="T60" fmla="*/ 2 w 30"/>
                    <a:gd name="T61" fmla="*/ 43 h 61"/>
                    <a:gd name="T62" fmla="*/ 1 w 30"/>
                    <a:gd name="T63" fmla="*/ 39 h 61"/>
                    <a:gd name="T64" fmla="*/ 1 w 30"/>
                    <a:gd name="T65" fmla="*/ 36 h 61"/>
                    <a:gd name="T66" fmla="*/ 0 w 30"/>
                    <a:gd name="T67" fmla="*/ 33 h 61"/>
                    <a:gd name="T68" fmla="*/ 0 w 30"/>
                    <a:gd name="T69" fmla="*/ 30 h 61"/>
                    <a:gd name="T70" fmla="*/ 0 w 30"/>
                    <a:gd name="T71" fmla="*/ 27 h 61"/>
                    <a:gd name="T72" fmla="*/ 0 w 30"/>
                    <a:gd name="T73" fmla="*/ 24 h 61"/>
                    <a:gd name="T74" fmla="*/ 0 w 30"/>
                    <a:gd name="T75" fmla="*/ 21 h 61"/>
                    <a:gd name="T76" fmla="*/ 0 w 30"/>
                    <a:gd name="T77" fmla="*/ 19 h 61"/>
                    <a:gd name="T78" fmla="*/ 0 w 30"/>
                    <a:gd name="T79" fmla="*/ 16 h 61"/>
                    <a:gd name="T80" fmla="*/ 1 w 30"/>
                    <a:gd name="T81" fmla="*/ 13 h 61"/>
                    <a:gd name="T82" fmla="*/ 1 w 30"/>
                    <a:gd name="T83" fmla="*/ 11 h 61"/>
                    <a:gd name="T84" fmla="*/ 3 w 30"/>
                    <a:gd name="T85" fmla="*/ 8 h 61"/>
                    <a:gd name="T86" fmla="*/ 5 w 30"/>
                    <a:gd name="T87" fmla="*/ 3 h 61"/>
                    <a:gd name="T88" fmla="*/ 7 w 30"/>
                    <a:gd name="T89" fmla="*/ 1 h 61"/>
                    <a:gd name="T90" fmla="*/ 9 w 30"/>
                    <a:gd name="T91" fmla="*/ 0 h 61"/>
                    <a:gd name="T92" fmla="*/ 11 w 30"/>
                    <a:gd name="T93" fmla="*/ 0 h 61"/>
                    <a:gd name="T94" fmla="*/ 13 w 30"/>
                    <a:gd name="T95" fmla="*/ 0 h 61"/>
                    <a:gd name="T96" fmla="*/ 16 w 30"/>
                    <a:gd name="T97" fmla="*/ 0 h 61"/>
                    <a:gd name="T98" fmla="*/ 18 w 30"/>
                    <a:gd name="T99" fmla="*/ 0 h 61"/>
                    <a:gd name="T100" fmla="*/ 20 w 30"/>
                    <a:gd name="T101" fmla="*/ 0 h 61"/>
                    <a:gd name="T102" fmla="*/ 22 w 30"/>
                    <a:gd name="T103" fmla="*/ 0 h 61"/>
                    <a:gd name="T104" fmla="*/ 24 w 30"/>
                    <a:gd name="T105" fmla="*/ 1 h 61"/>
                    <a:gd name="T106" fmla="*/ 25 w 30"/>
                    <a:gd name="T107" fmla="*/ 1 h 61"/>
                    <a:gd name="T108" fmla="*/ 28 w 30"/>
                    <a:gd name="T109" fmla="*/ 2 h 61"/>
                    <a:gd name="T110" fmla="*/ 29 w 30"/>
                    <a:gd name="T111" fmla="*/ 2 h 61"/>
                    <a:gd name="T112" fmla="*/ 26 w 30"/>
                    <a:gd name="T113" fmla="*/ 10 h 61"/>
                    <a:gd name="T114" fmla="*/ 24 w 30"/>
                    <a:gd name="T115" fmla="*/ 20 h 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
                    <a:gd name="T175" fmla="*/ 0 h 61"/>
                    <a:gd name="T176" fmla="*/ 30 w 30"/>
                    <a:gd name="T177" fmla="*/ 61 h 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 h="61">
                      <a:moveTo>
                        <a:pt x="24" y="20"/>
                      </a:moveTo>
                      <a:lnTo>
                        <a:pt x="24" y="19"/>
                      </a:lnTo>
                      <a:lnTo>
                        <a:pt x="23" y="19"/>
                      </a:lnTo>
                      <a:lnTo>
                        <a:pt x="22" y="18"/>
                      </a:lnTo>
                      <a:lnTo>
                        <a:pt x="21" y="17"/>
                      </a:lnTo>
                      <a:lnTo>
                        <a:pt x="20" y="16"/>
                      </a:lnTo>
                      <a:lnTo>
                        <a:pt x="19" y="14"/>
                      </a:lnTo>
                      <a:lnTo>
                        <a:pt x="17" y="13"/>
                      </a:lnTo>
                      <a:lnTo>
                        <a:pt x="16" y="12"/>
                      </a:lnTo>
                      <a:lnTo>
                        <a:pt x="14" y="11"/>
                      </a:lnTo>
                      <a:lnTo>
                        <a:pt x="12" y="11"/>
                      </a:lnTo>
                      <a:lnTo>
                        <a:pt x="11" y="10"/>
                      </a:lnTo>
                      <a:lnTo>
                        <a:pt x="9" y="11"/>
                      </a:lnTo>
                      <a:lnTo>
                        <a:pt x="7" y="11"/>
                      </a:lnTo>
                      <a:lnTo>
                        <a:pt x="6" y="12"/>
                      </a:lnTo>
                      <a:lnTo>
                        <a:pt x="5" y="13"/>
                      </a:lnTo>
                      <a:lnTo>
                        <a:pt x="5" y="14"/>
                      </a:lnTo>
                      <a:lnTo>
                        <a:pt x="5" y="16"/>
                      </a:lnTo>
                      <a:lnTo>
                        <a:pt x="4" y="17"/>
                      </a:lnTo>
                      <a:lnTo>
                        <a:pt x="4" y="18"/>
                      </a:lnTo>
                      <a:lnTo>
                        <a:pt x="3" y="20"/>
                      </a:lnTo>
                      <a:lnTo>
                        <a:pt x="3" y="21"/>
                      </a:lnTo>
                      <a:lnTo>
                        <a:pt x="3" y="22"/>
                      </a:lnTo>
                      <a:lnTo>
                        <a:pt x="3" y="24"/>
                      </a:lnTo>
                      <a:lnTo>
                        <a:pt x="4" y="27"/>
                      </a:lnTo>
                      <a:lnTo>
                        <a:pt x="5" y="28"/>
                      </a:lnTo>
                      <a:lnTo>
                        <a:pt x="5" y="29"/>
                      </a:lnTo>
                      <a:lnTo>
                        <a:pt x="6" y="30"/>
                      </a:lnTo>
                      <a:lnTo>
                        <a:pt x="8" y="31"/>
                      </a:lnTo>
                      <a:lnTo>
                        <a:pt x="9" y="33"/>
                      </a:lnTo>
                      <a:lnTo>
                        <a:pt x="10" y="34"/>
                      </a:lnTo>
                      <a:lnTo>
                        <a:pt x="12" y="34"/>
                      </a:lnTo>
                      <a:lnTo>
                        <a:pt x="13" y="35"/>
                      </a:lnTo>
                      <a:lnTo>
                        <a:pt x="14" y="36"/>
                      </a:lnTo>
                      <a:lnTo>
                        <a:pt x="15" y="38"/>
                      </a:lnTo>
                      <a:lnTo>
                        <a:pt x="15" y="39"/>
                      </a:lnTo>
                      <a:lnTo>
                        <a:pt x="16" y="40"/>
                      </a:lnTo>
                      <a:lnTo>
                        <a:pt x="16" y="42"/>
                      </a:lnTo>
                      <a:lnTo>
                        <a:pt x="16" y="44"/>
                      </a:lnTo>
                      <a:lnTo>
                        <a:pt x="15" y="46"/>
                      </a:lnTo>
                      <a:lnTo>
                        <a:pt x="15" y="49"/>
                      </a:lnTo>
                      <a:lnTo>
                        <a:pt x="14" y="50"/>
                      </a:lnTo>
                      <a:lnTo>
                        <a:pt x="14" y="51"/>
                      </a:lnTo>
                      <a:lnTo>
                        <a:pt x="14" y="52"/>
                      </a:lnTo>
                      <a:lnTo>
                        <a:pt x="14" y="53"/>
                      </a:lnTo>
                      <a:lnTo>
                        <a:pt x="13" y="55"/>
                      </a:lnTo>
                      <a:lnTo>
                        <a:pt x="13" y="57"/>
                      </a:lnTo>
                      <a:lnTo>
                        <a:pt x="12" y="58"/>
                      </a:lnTo>
                      <a:lnTo>
                        <a:pt x="11" y="60"/>
                      </a:lnTo>
                      <a:lnTo>
                        <a:pt x="10" y="61"/>
                      </a:lnTo>
                      <a:lnTo>
                        <a:pt x="9" y="61"/>
                      </a:lnTo>
                      <a:lnTo>
                        <a:pt x="8" y="60"/>
                      </a:lnTo>
                      <a:lnTo>
                        <a:pt x="7" y="58"/>
                      </a:lnTo>
                      <a:lnTo>
                        <a:pt x="6" y="57"/>
                      </a:lnTo>
                      <a:lnTo>
                        <a:pt x="5" y="56"/>
                      </a:lnTo>
                      <a:lnTo>
                        <a:pt x="5" y="55"/>
                      </a:lnTo>
                      <a:lnTo>
                        <a:pt x="5" y="52"/>
                      </a:lnTo>
                      <a:lnTo>
                        <a:pt x="4" y="51"/>
                      </a:lnTo>
                      <a:lnTo>
                        <a:pt x="3" y="49"/>
                      </a:lnTo>
                      <a:lnTo>
                        <a:pt x="3" y="46"/>
                      </a:lnTo>
                      <a:lnTo>
                        <a:pt x="2" y="45"/>
                      </a:lnTo>
                      <a:lnTo>
                        <a:pt x="2" y="43"/>
                      </a:lnTo>
                      <a:lnTo>
                        <a:pt x="1" y="41"/>
                      </a:lnTo>
                      <a:lnTo>
                        <a:pt x="1" y="39"/>
                      </a:lnTo>
                      <a:lnTo>
                        <a:pt x="1" y="38"/>
                      </a:lnTo>
                      <a:lnTo>
                        <a:pt x="1" y="36"/>
                      </a:lnTo>
                      <a:lnTo>
                        <a:pt x="0" y="34"/>
                      </a:lnTo>
                      <a:lnTo>
                        <a:pt x="0" y="33"/>
                      </a:lnTo>
                      <a:lnTo>
                        <a:pt x="0" y="31"/>
                      </a:lnTo>
                      <a:lnTo>
                        <a:pt x="0" y="30"/>
                      </a:lnTo>
                      <a:lnTo>
                        <a:pt x="0" y="28"/>
                      </a:lnTo>
                      <a:lnTo>
                        <a:pt x="0" y="27"/>
                      </a:lnTo>
                      <a:lnTo>
                        <a:pt x="0" y="25"/>
                      </a:lnTo>
                      <a:lnTo>
                        <a:pt x="0" y="24"/>
                      </a:lnTo>
                      <a:lnTo>
                        <a:pt x="0" y="23"/>
                      </a:lnTo>
                      <a:lnTo>
                        <a:pt x="0" y="21"/>
                      </a:lnTo>
                      <a:lnTo>
                        <a:pt x="0" y="20"/>
                      </a:lnTo>
                      <a:lnTo>
                        <a:pt x="0" y="19"/>
                      </a:lnTo>
                      <a:lnTo>
                        <a:pt x="0" y="17"/>
                      </a:lnTo>
                      <a:lnTo>
                        <a:pt x="0" y="16"/>
                      </a:lnTo>
                      <a:lnTo>
                        <a:pt x="1" y="15"/>
                      </a:lnTo>
                      <a:lnTo>
                        <a:pt x="1" y="13"/>
                      </a:lnTo>
                      <a:lnTo>
                        <a:pt x="1" y="12"/>
                      </a:lnTo>
                      <a:lnTo>
                        <a:pt x="1" y="11"/>
                      </a:lnTo>
                      <a:lnTo>
                        <a:pt x="2" y="10"/>
                      </a:lnTo>
                      <a:lnTo>
                        <a:pt x="3" y="8"/>
                      </a:lnTo>
                      <a:lnTo>
                        <a:pt x="4" y="6"/>
                      </a:lnTo>
                      <a:lnTo>
                        <a:pt x="5" y="3"/>
                      </a:lnTo>
                      <a:lnTo>
                        <a:pt x="7" y="2"/>
                      </a:lnTo>
                      <a:lnTo>
                        <a:pt x="7" y="1"/>
                      </a:lnTo>
                      <a:lnTo>
                        <a:pt x="8" y="1"/>
                      </a:lnTo>
                      <a:lnTo>
                        <a:pt x="9" y="0"/>
                      </a:lnTo>
                      <a:lnTo>
                        <a:pt x="10" y="0"/>
                      </a:lnTo>
                      <a:lnTo>
                        <a:pt x="11" y="0"/>
                      </a:lnTo>
                      <a:lnTo>
                        <a:pt x="13" y="0"/>
                      </a:lnTo>
                      <a:lnTo>
                        <a:pt x="14" y="0"/>
                      </a:lnTo>
                      <a:lnTo>
                        <a:pt x="16" y="0"/>
                      </a:lnTo>
                      <a:lnTo>
                        <a:pt x="17" y="0"/>
                      </a:lnTo>
                      <a:lnTo>
                        <a:pt x="18" y="0"/>
                      </a:lnTo>
                      <a:lnTo>
                        <a:pt x="19" y="0"/>
                      </a:lnTo>
                      <a:lnTo>
                        <a:pt x="20" y="0"/>
                      </a:lnTo>
                      <a:lnTo>
                        <a:pt x="21" y="0"/>
                      </a:lnTo>
                      <a:lnTo>
                        <a:pt x="22" y="0"/>
                      </a:lnTo>
                      <a:lnTo>
                        <a:pt x="23" y="0"/>
                      </a:lnTo>
                      <a:lnTo>
                        <a:pt x="24" y="1"/>
                      </a:lnTo>
                      <a:lnTo>
                        <a:pt x="25" y="1"/>
                      </a:lnTo>
                      <a:lnTo>
                        <a:pt x="26" y="1"/>
                      </a:lnTo>
                      <a:lnTo>
                        <a:pt x="28" y="2"/>
                      </a:lnTo>
                      <a:lnTo>
                        <a:pt x="29" y="2"/>
                      </a:lnTo>
                      <a:lnTo>
                        <a:pt x="30" y="3"/>
                      </a:lnTo>
                      <a:lnTo>
                        <a:pt x="26" y="10"/>
                      </a:lnTo>
                      <a:lnTo>
                        <a:pt x="24" y="2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8" name="Freeform 636"/>
                <p:cNvSpPr>
                  <a:spLocks/>
                </p:cNvSpPr>
                <p:nvPr/>
              </p:nvSpPr>
              <p:spPr bwMode="auto">
                <a:xfrm>
                  <a:off x="3269" y="2227"/>
                  <a:ext cx="19" cy="21"/>
                </a:xfrm>
                <a:custGeom>
                  <a:avLst/>
                  <a:gdLst>
                    <a:gd name="T0" fmla="*/ 0 w 19"/>
                    <a:gd name="T1" fmla="*/ 0 h 21"/>
                    <a:gd name="T2" fmla="*/ 19 w 19"/>
                    <a:gd name="T3" fmla="*/ 20 h 21"/>
                    <a:gd name="T4" fmla="*/ 18 w 19"/>
                    <a:gd name="T5" fmla="*/ 21 h 21"/>
                    <a:gd name="T6" fmla="*/ 1 w 19"/>
                    <a:gd name="T7" fmla="*/ 9 h 21"/>
                    <a:gd name="T8" fmla="*/ 0 w 19"/>
                    <a:gd name="T9" fmla="*/ 0 h 21"/>
                    <a:gd name="T10" fmla="*/ 0 w 19"/>
                    <a:gd name="T11" fmla="*/ 0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0" y="0"/>
                      </a:moveTo>
                      <a:lnTo>
                        <a:pt x="19" y="20"/>
                      </a:lnTo>
                      <a:lnTo>
                        <a:pt x="18" y="21"/>
                      </a:lnTo>
                      <a:lnTo>
                        <a:pt x="1" y="9"/>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89" name="Freeform 637"/>
                <p:cNvSpPr>
                  <a:spLocks/>
                </p:cNvSpPr>
                <p:nvPr/>
              </p:nvSpPr>
              <p:spPr bwMode="auto">
                <a:xfrm>
                  <a:off x="3315" y="2199"/>
                  <a:ext cx="11" cy="31"/>
                </a:xfrm>
                <a:custGeom>
                  <a:avLst/>
                  <a:gdLst>
                    <a:gd name="T0" fmla="*/ 4 w 11"/>
                    <a:gd name="T1" fmla="*/ 31 h 31"/>
                    <a:gd name="T2" fmla="*/ 0 w 11"/>
                    <a:gd name="T3" fmla="*/ 4 h 31"/>
                    <a:gd name="T4" fmla="*/ 0 w 11"/>
                    <a:gd name="T5" fmla="*/ 4 h 31"/>
                    <a:gd name="T6" fmla="*/ 1 w 11"/>
                    <a:gd name="T7" fmla="*/ 3 h 31"/>
                    <a:gd name="T8" fmla="*/ 2 w 11"/>
                    <a:gd name="T9" fmla="*/ 2 h 31"/>
                    <a:gd name="T10" fmla="*/ 3 w 11"/>
                    <a:gd name="T11" fmla="*/ 2 h 31"/>
                    <a:gd name="T12" fmla="*/ 4 w 11"/>
                    <a:gd name="T13" fmla="*/ 1 h 31"/>
                    <a:gd name="T14" fmla="*/ 5 w 11"/>
                    <a:gd name="T15" fmla="*/ 1 h 31"/>
                    <a:gd name="T16" fmla="*/ 6 w 11"/>
                    <a:gd name="T17" fmla="*/ 0 h 31"/>
                    <a:gd name="T18" fmla="*/ 7 w 11"/>
                    <a:gd name="T19" fmla="*/ 0 h 31"/>
                    <a:gd name="T20" fmla="*/ 8 w 11"/>
                    <a:gd name="T21" fmla="*/ 0 h 31"/>
                    <a:gd name="T22" fmla="*/ 9 w 11"/>
                    <a:gd name="T23" fmla="*/ 0 h 31"/>
                    <a:gd name="T24" fmla="*/ 9 w 11"/>
                    <a:gd name="T25" fmla="*/ 1 h 31"/>
                    <a:gd name="T26" fmla="*/ 10 w 11"/>
                    <a:gd name="T27" fmla="*/ 1 h 31"/>
                    <a:gd name="T28" fmla="*/ 10 w 11"/>
                    <a:gd name="T29" fmla="*/ 2 h 31"/>
                    <a:gd name="T30" fmla="*/ 11 w 11"/>
                    <a:gd name="T31" fmla="*/ 3 h 31"/>
                    <a:gd name="T32" fmla="*/ 11 w 11"/>
                    <a:gd name="T33" fmla="*/ 5 h 31"/>
                    <a:gd name="T34" fmla="*/ 11 w 11"/>
                    <a:gd name="T35" fmla="*/ 7 h 31"/>
                    <a:gd name="T36" fmla="*/ 11 w 11"/>
                    <a:gd name="T37" fmla="*/ 8 h 31"/>
                    <a:gd name="T38" fmla="*/ 10 w 11"/>
                    <a:gd name="T39" fmla="*/ 10 h 31"/>
                    <a:gd name="T40" fmla="*/ 10 w 11"/>
                    <a:gd name="T41" fmla="*/ 13 h 31"/>
                    <a:gd name="T42" fmla="*/ 10 w 11"/>
                    <a:gd name="T43" fmla="*/ 15 h 31"/>
                    <a:gd name="T44" fmla="*/ 9 w 11"/>
                    <a:gd name="T45" fmla="*/ 16 h 31"/>
                    <a:gd name="T46" fmla="*/ 9 w 11"/>
                    <a:gd name="T47" fmla="*/ 18 h 31"/>
                    <a:gd name="T48" fmla="*/ 9 w 11"/>
                    <a:gd name="T49" fmla="*/ 19 h 31"/>
                    <a:gd name="T50" fmla="*/ 9 w 11"/>
                    <a:gd name="T51" fmla="*/ 20 h 31"/>
                    <a:gd name="T52" fmla="*/ 9 w 11"/>
                    <a:gd name="T53" fmla="*/ 22 h 31"/>
                    <a:gd name="T54" fmla="*/ 8 w 11"/>
                    <a:gd name="T55" fmla="*/ 24 h 31"/>
                    <a:gd name="T56" fmla="*/ 8 w 11"/>
                    <a:gd name="T57" fmla="*/ 26 h 31"/>
                    <a:gd name="T58" fmla="*/ 7 w 11"/>
                    <a:gd name="T59" fmla="*/ 28 h 31"/>
                    <a:gd name="T60" fmla="*/ 7 w 11"/>
                    <a:gd name="T61" fmla="*/ 29 h 31"/>
                    <a:gd name="T62" fmla="*/ 7 w 11"/>
                    <a:gd name="T63" fmla="*/ 30 h 31"/>
                    <a:gd name="T64" fmla="*/ 7 w 11"/>
                    <a:gd name="T65" fmla="*/ 31 h 31"/>
                    <a:gd name="T66" fmla="*/ 7 w 11"/>
                    <a:gd name="T67" fmla="*/ 31 h 31"/>
                    <a:gd name="T68" fmla="*/ 4 w 11"/>
                    <a:gd name="T69" fmla="*/ 31 h 31"/>
                    <a:gd name="T70" fmla="*/ 4 w 11"/>
                    <a:gd name="T71" fmla="*/ 31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
                    <a:gd name="T109" fmla="*/ 0 h 31"/>
                    <a:gd name="T110" fmla="*/ 11 w 11"/>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 h="31">
                      <a:moveTo>
                        <a:pt x="4" y="31"/>
                      </a:moveTo>
                      <a:lnTo>
                        <a:pt x="0" y="4"/>
                      </a:lnTo>
                      <a:lnTo>
                        <a:pt x="1" y="3"/>
                      </a:lnTo>
                      <a:lnTo>
                        <a:pt x="2" y="2"/>
                      </a:lnTo>
                      <a:lnTo>
                        <a:pt x="3" y="2"/>
                      </a:lnTo>
                      <a:lnTo>
                        <a:pt x="4" y="1"/>
                      </a:lnTo>
                      <a:lnTo>
                        <a:pt x="5" y="1"/>
                      </a:lnTo>
                      <a:lnTo>
                        <a:pt x="6" y="0"/>
                      </a:lnTo>
                      <a:lnTo>
                        <a:pt x="7" y="0"/>
                      </a:lnTo>
                      <a:lnTo>
                        <a:pt x="8" y="0"/>
                      </a:lnTo>
                      <a:lnTo>
                        <a:pt x="9" y="0"/>
                      </a:lnTo>
                      <a:lnTo>
                        <a:pt x="9" y="1"/>
                      </a:lnTo>
                      <a:lnTo>
                        <a:pt x="10" y="1"/>
                      </a:lnTo>
                      <a:lnTo>
                        <a:pt x="10" y="2"/>
                      </a:lnTo>
                      <a:lnTo>
                        <a:pt x="11" y="3"/>
                      </a:lnTo>
                      <a:lnTo>
                        <a:pt x="11" y="5"/>
                      </a:lnTo>
                      <a:lnTo>
                        <a:pt x="11" y="7"/>
                      </a:lnTo>
                      <a:lnTo>
                        <a:pt x="11" y="8"/>
                      </a:lnTo>
                      <a:lnTo>
                        <a:pt x="10" y="10"/>
                      </a:lnTo>
                      <a:lnTo>
                        <a:pt x="10" y="13"/>
                      </a:lnTo>
                      <a:lnTo>
                        <a:pt x="10" y="15"/>
                      </a:lnTo>
                      <a:lnTo>
                        <a:pt x="9" y="16"/>
                      </a:lnTo>
                      <a:lnTo>
                        <a:pt x="9" y="18"/>
                      </a:lnTo>
                      <a:lnTo>
                        <a:pt x="9" y="19"/>
                      </a:lnTo>
                      <a:lnTo>
                        <a:pt x="9" y="20"/>
                      </a:lnTo>
                      <a:lnTo>
                        <a:pt x="9" y="22"/>
                      </a:lnTo>
                      <a:lnTo>
                        <a:pt x="8" y="24"/>
                      </a:lnTo>
                      <a:lnTo>
                        <a:pt x="8" y="26"/>
                      </a:lnTo>
                      <a:lnTo>
                        <a:pt x="7" y="28"/>
                      </a:lnTo>
                      <a:lnTo>
                        <a:pt x="7" y="29"/>
                      </a:lnTo>
                      <a:lnTo>
                        <a:pt x="7" y="30"/>
                      </a:lnTo>
                      <a:lnTo>
                        <a:pt x="7" y="31"/>
                      </a:lnTo>
                      <a:lnTo>
                        <a:pt x="4" y="3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0" name="Freeform 638"/>
                <p:cNvSpPr>
                  <a:spLocks/>
                </p:cNvSpPr>
                <p:nvPr/>
              </p:nvSpPr>
              <p:spPr bwMode="auto">
                <a:xfrm>
                  <a:off x="3327" y="2206"/>
                  <a:ext cx="20" cy="24"/>
                </a:xfrm>
                <a:custGeom>
                  <a:avLst/>
                  <a:gdLst>
                    <a:gd name="T0" fmla="*/ 0 w 20"/>
                    <a:gd name="T1" fmla="*/ 22 h 24"/>
                    <a:gd name="T2" fmla="*/ 0 w 20"/>
                    <a:gd name="T3" fmla="*/ 22 h 24"/>
                    <a:gd name="T4" fmla="*/ 0 w 20"/>
                    <a:gd name="T5" fmla="*/ 21 h 24"/>
                    <a:gd name="T6" fmla="*/ 0 w 20"/>
                    <a:gd name="T7" fmla="*/ 19 h 24"/>
                    <a:gd name="T8" fmla="*/ 1 w 20"/>
                    <a:gd name="T9" fmla="*/ 18 h 24"/>
                    <a:gd name="T10" fmla="*/ 1 w 20"/>
                    <a:gd name="T11" fmla="*/ 16 h 24"/>
                    <a:gd name="T12" fmla="*/ 2 w 20"/>
                    <a:gd name="T13" fmla="*/ 13 h 24"/>
                    <a:gd name="T14" fmla="*/ 3 w 20"/>
                    <a:gd name="T15" fmla="*/ 11 h 24"/>
                    <a:gd name="T16" fmla="*/ 5 w 20"/>
                    <a:gd name="T17" fmla="*/ 9 h 24"/>
                    <a:gd name="T18" fmla="*/ 6 w 20"/>
                    <a:gd name="T19" fmla="*/ 7 h 24"/>
                    <a:gd name="T20" fmla="*/ 7 w 20"/>
                    <a:gd name="T21" fmla="*/ 5 h 24"/>
                    <a:gd name="T22" fmla="*/ 8 w 20"/>
                    <a:gd name="T23" fmla="*/ 3 h 24"/>
                    <a:gd name="T24" fmla="*/ 10 w 20"/>
                    <a:gd name="T25" fmla="*/ 1 h 24"/>
                    <a:gd name="T26" fmla="*/ 12 w 20"/>
                    <a:gd name="T27" fmla="*/ 1 h 24"/>
                    <a:gd name="T28" fmla="*/ 14 w 20"/>
                    <a:gd name="T29" fmla="*/ 0 h 24"/>
                    <a:gd name="T30" fmla="*/ 15 w 20"/>
                    <a:gd name="T31" fmla="*/ 0 h 24"/>
                    <a:gd name="T32" fmla="*/ 16 w 20"/>
                    <a:gd name="T33" fmla="*/ 0 h 24"/>
                    <a:gd name="T34" fmla="*/ 16 w 20"/>
                    <a:gd name="T35" fmla="*/ 1 h 24"/>
                    <a:gd name="T36" fmla="*/ 17 w 20"/>
                    <a:gd name="T37" fmla="*/ 1 h 24"/>
                    <a:gd name="T38" fmla="*/ 19 w 20"/>
                    <a:gd name="T39" fmla="*/ 3 h 24"/>
                    <a:gd name="T40" fmla="*/ 20 w 20"/>
                    <a:gd name="T41" fmla="*/ 5 h 24"/>
                    <a:gd name="T42" fmla="*/ 20 w 20"/>
                    <a:gd name="T43" fmla="*/ 6 h 24"/>
                    <a:gd name="T44" fmla="*/ 19 w 20"/>
                    <a:gd name="T45" fmla="*/ 8 h 24"/>
                    <a:gd name="T46" fmla="*/ 18 w 20"/>
                    <a:gd name="T47" fmla="*/ 9 h 24"/>
                    <a:gd name="T48" fmla="*/ 16 w 20"/>
                    <a:gd name="T49" fmla="*/ 12 h 24"/>
                    <a:gd name="T50" fmla="*/ 16 w 20"/>
                    <a:gd name="T51" fmla="*/ 13 h 24"/>
                    <a:gd name="T52" fmla="*/ 15 w 20"/>
                    <a:gd name="T53" fmla="*/ 13 h 24"/>
                    <a:gd name="T54" fmla="*/ 14 w 20"/>
                    <a:gd name="T55" fmla="*/ 14 h 24"/>
                    <a:gd name="T56" fmla="*/ 13 w 20"/>
                    <a:gd name="T57" fmla="*/ 16 h 24"/>
                    <a:gd name="T58" fmla="*/ 12 w 20"/>
                    <a:gd name="T59" fmla="*/ 16 h 24"/>
                    <a:gd name="T60" fmla="*/ 10 w 20"/>
                    <a:gd name="T61" fmla="*/ 17 h 24"/>
                    <a:gd name="T62" fmla="*/ 9 w 20"/>
                    <a:gd name="T63" fmla="*/ 18 h 24"/>
                    <a:gd name="T64" fmla="*/ 8 w 20"/>
                    <a:gd name="T65" fmla="*/ 19 h 24"/>
                    <a:gd name="T66" fmla="*/ 7 w 20"/>
                    <a:gd name="T67" fmla="*/ 19 h 24"/>
                    <a:gd name="T68" fmla="*/ 6 w 20"/>
                    <a:gd name="T69" fmla="*/ 20 h 24"/>
                    <a:gd name="T70" fmla="*/ 5 w 20"/>
                    <a:gd name="T71" fmla="*/ 21 h 24"/>
                    <a:gd name="T72" fmla="*/ 4 w 20"/>
                    <a:gd name="T73" fmla="*/ 22 h 24"/>
                    <a:gd name="T74" fmla="*/ 2 w 20"/>
                    <a:gd name="T75" fmla="*/ 23 h 24"/>
                    <a:gd name="T76" fmla="*/ 1 w 20"/>
                    <a:gd name="T77" fmla="*/ 24 h 24"/>
                    <a:gd name="T78" fmla="*/ 0 w 20"/>
                    <a:gd name="T79" fmla="*/ 24 h 24"/>
                    <a:gd name="T80" fmla="*/ 0 w 20"/>
                    <a:gd name="T81" fmla="*/ 24 h 24"/>
                    <a:gd name="T82" fmla="*/ 0 w 20"/>
                    <a:gd name="T83" fmla="*/ 22 h 24"/>
                    <a:gd name="T84" fmla="*/ 0 w 20"/>
                    <a:gd name="T85" fmla="*/ 22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
                    <a:gd name="T130" fmla="*/ 0 h 24"/>
                    <a:gd name="T131" fmla="*/ 20 w 20"/>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 h="24">
                      <a:moveTo>
                        <a:pt x="0" y="22"/>
                      </a:moveTo>
                      <a:lnTo>
                        <a:pt x="0" y="22"/>
                      </a:lnTo>
                      <a:lnTo>
                        <a:pt x="0" y="21"/>
                      </a:lnTo>
                      <a:lnTo>
                        <a:pt x="0" y="19"/>
                      </a:lnTo>
                      <a:lnTo>
                        <a:pt x="1" y="18"/>
                      </a:lnTo>
                      <a:lnTo>
                        <a:pt x="1" y="16"/>
                      </a:lnTo>
                      <a:lnTo>
                        <a:pt x="2" y="13"/>
                      </a:lnTo>
                      <a:lnTo>
                        <a:pt x="3" y="11"/>
                      </a:lnTo>
                      <a:lnTo>
                        <a:pt x="5" y="9"/>
                      </a:lnTo>
                      <a:lnTo>
                        <a:pt x="6" y="7"/>
                      </a:lnTo>
                      <a:lnTo>
                        <a:pt x="7" y="5"/>
                      </a:lnTo>
                      <a:lnTo>
                        <a:pt x="8" y="3"/>
                      </a:lnTo>
                      <a:lnTo>
                        <a:pt x="10" y="1"/>
                      </a:lnTo>
                      <a:lnTo>
                        <a:pt x="12" y="1"/>
                      </a:lnTo>
                      <a:lnTo>
                        <a:pt x="14" y="0"/>
                      </a:lnTo>
                      <a:lnTo>
                        <a:pt x="15" y="0"/>
                      </a:lnTo>
                      <a:lnTo>
                        <a:pt x="16" y="0"/>
                      </a:lnTo>
                      <a:lnTo>
                        <a:pt x="16" y="1"/>
                      </a:lnTo>
                      <a:lnTo>
                        <a:pt x="17" y="1"/>
                      </a:lnTo>
                      <a:lnTo>
                        <a:pt x="19" y="3"/>
                      </a:lnTo>
                      <a:lnTo>
                        <a:pt x="20" y="5"/>
                      </a:lnTo>
                      <a:lnTo>
                        <a:pt x="20" y="6"/>
                      </a:lnTo>
                      <a:lnTo>
                        <a:pt x="19" y="8"/>
                      </a:lnTo>
                      <a:lnTo>
                        <a:pt x="18" y="9"/>
                      </a:lnTo>
                      <a:lnTo>
                        <a:pt x="16" y="12"/>
                      </a:lnTo>
                      <a:lnTo>
                        <a:pt x="16" y="13"/>
                      </a:lnTo>
                      <a:lnTo>
                        <a:pt x="15" y="13"/>
                      </a:lnTo>
                      <a:lnTo>
                        <a:pt x="14" y="14"/>
                      </a:lnTo>
                      <a:lnTo>
                        <a:pt x="13" y="16"/>
                      </a:lnTo>
                      <a:lnTo>
                        <a:pt x="12" y="16"/>
                      </a:lnTo>
                      <a:lnTo>
                        <a:pt x="10" y="17"/>
                      </a:lnTo>
                      <a:lnTo>
                        <a:pt x="9" y="18"/>
                      </a:lnTo>
                      <a:lnTo>
                        <a:pt x="8" y="19"/>
                      </a:lnTo>
                      <a:lnTo>
                        <a:pt x="7" y="19"/>
                      </a:lnTo>
                      <a:lnTo>
                        <a:pt x="6" y="20"/>
                      </a:lnTo>
                      <a:lnTo>
                        <a:pt x="5" y="21"/>
                      </a:lnTo>
                      <a:lnTo>
                        <a:pt x="4" y="22"/>
                      </a:lnTo>
                      <a:lnTo>
                        <a:pt x="2" y="23"/>
                      </a:lnTo>
                      <a:lnTo>
                        <a:pt x="1" y="24"/>
                      </a:lnTo>
                      <a:lnTo>
                        <a:pt x="0" y="24"/>
                      </a:lnTo>
                      <a:lnTo>
                        <a:pt x="0" y="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1" name="Freeform 639"/>
                <p:cNvSpPr>
                  <a:spLocks/>
                </p:cNvSpPr>
                <p:nvPr/>
              </p:nvSpPr>
              <p:spPr bwMode="auto">
                <a:xfrm>
                  <a:off x="3326" y="2228"/>
                  <a:ext cx="27" cy="16"/>
                </a:xfrm>
                <a:custGeom>
                  <a:avLst/>
                  <a:gdLst>
                    <a:gd name="T0" fmla="*/ 1 w 27"/>
                    <a:gd name="T1" fmla="*/ 5 h 16"/>
                    <a:gd name="T2" fmla="*/ 1 w 27"/>
                    <a:gd name="T3" fmla="*/ 5 h 16"/>
                    <a:gd name="T4" fmla="*/ 2 w 27"/>
                    <a:gd name="T5" fmla="*/ 5 h 16"/>
                    <a:gd name="T6" fmla="*/ 2 w 27"/>
                    <a:gd name="T7" fmla="*/ 3 h 16"/>
                    <a:gd name="T8" fmla="*/ 4 w 27"/>
                    <a:gd name="T9" fmla="*/ 3 h 16"/>
                    <a:gd name="T10" fmla="*/ 5 w 27"/>
                    <a:gd name="T11" fmla="*/ 3 h 16"/>
                    <a:gd name="T12" fmla="*/ 6 w 27"/>
                    <a:gd name="T13" fmla="*/ 2 h 16"/>
                    <a:gd name="T14" fmla="*/ 7 w 27"/>
                    <a:gd name="T15" fmla="*/ 2 h 16"/>
                    <a:gd name="T16" fmla="*/ 8 w 27"/>
                    <a:gd name="T17" fmla="*/ 2 h 16"/>
                    <a:gd name="T18" fmla="*/ 9 w 27"/>
                    <a:gd name="T19" fmla="*/ 2 h 16"/>
                    <a:gd name="T20" fmla="*/ 10 w 27"/>
                    <a:gd name="T21" fmla="*/ 1 h 16"/>
                    <a:gd name="T22" fmla="*/ 12 w 27"/>
                    <a:gd name="T23" fmla="*/ 1 h 16"/>
                    <a:gd name="T24" fmla="*/ 13 w 27"/>
                    <a:gd name="T25" fmla="*/ 1 h 16"/>
                    <a:gd name="T26" fmla="*/ 14 w 27"/>
                    <a:gd name="T27" fmla="*/ 1 h 16"/>
                    <a:gd name="T28" fmla="*/ 15 w 27"/>
                    <a:gd name="T29" fmla="*/ 0 h 16"/>
                    <a:gd name="T30" fmla="*/ 16 w 27"/>
                    <a:gd name="T31" fmla="*/ 0 h 16"/>
                    <a:gd name="T32" fmla="*/ 17 w 27"/>
                    <a:gd name="T33" fmla="*/ 0 h 16"/>
                    <a:gd name="T34" fmla="*/ 18 w 27"/>
                    <a:gd name="T35" fmla="*/ 0 h 16"/>
                    <a:gd name="T36" fmla="*/ 20 w 27"/>
                    <a:gd name="T37" fmla="*/ 0 h 16"/>
                    <a:gd name="T38" fmla="*/ 21 w 27"/>
                    <a:gd name="T39" fmla="*/ 0 h 16"/>
                    <a:gd name="T40" fmla="*/ 22 w 27"/>
                    <a:gd name="T41" fmla="*/ 0 h 16"/>
                    <a:gd name="T42" fmla="*/ 24 w 27"/>
                    <a:gd name="T43" fmla="*/ 0 h 16"/>
                    <a:gd name="T44" fmla="*/ 25 w 27"/>
                    <a:gd name="T45" fmla="*/ 1 h 16"/>
                    <a:gd name="T46" fmla="*/ 26 w 27"/>
                    <a:gd name="T47" fmla="*/ 1 h 16"/>
                    <a:gd name="T48" fmla="*/ 27 w 27"/>
                    <a:gd name="T49" fmla="*/ 2 h 16"/>
                    <a:gd name="T50" fmla="*/ 27 w 27"/>
                    <a:gd name="T51" fmla="*/ 3 h 16"/>
                    <a:gd name="T52" fmla="*/ 27 w 27"/>
                    <a:gd name="T53" fmla="*/ 5 h 16"/>
                    <a:gd name="T54" fmla="*/ 27 w 27"/>
                    <a:gd name="T55" fmla="*/ 6 h 16"/>
                    <a:gd name="T56" fmla="*/ 26 w 27"/>
                    <a:gd name="T57" fmla="*/ 7 h 16"/>
                    <a:gd name="T58" fmla="*/ 25 w 27"/>
                    <a:gd name="T59" fmla="*/ 9 h 16"/>
                    <a:gd name="T60" fmla="*/ 24 w 27"/>
                    <a:gd name="T61" fmla="*/ 12 h 16"/>
                    <a:gd name="T62" fmla="*/ 22 w 27"/>
                    <a:gd name="T63" fmla="*/ 13 h 16"/>
                    <a:gd name="T64" fmla="*/ 21 w 27"/>
                    <a:gd name="T65" fmla="*/ 15 h 16"/>
                    <a:gd name="T66" fmla="*/ 20 w 27"/>
                    <a:gd name="T67" fmla="*/ 16 h 16"/>
                    <a:gd name="T68" fmla="*/ 20 w 27"/>
                    <a:gd name="T69" fmla="*/ 16 h 16"/>
                    <a:gd name="T70" fmla="*/ 0 w 27"/>
                    <a:gd name="T71" fmla="*/ 6 h 16"/>
                    <a:gd name="T72" fmla="*/ 1 w 27"/>
                    <a:gd name="T73" fmla="*/ 5 h 16"/>
                    <a:gd name="T74" fmla="*/ 1 w 27"/>
                    <a:gd name="T75" fmla="*/ 5 h 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16"/>
                    <a:gd name="T116" fmla="*/ 27 w 27"/>
                    <a:gd name="T117" fmla="*/ 16 h 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16">
                      <a:moveTo>
                        <a:pt x="1" y="5"/>
                      </a:moveTo>
                      <a:lnTo>
                        <a:pt x="1" y="5"/>
                      </a:lnTo>
                      <a:lnTo>
                        <a:pt x="2" y="5"/>
                      </a:lnTo>
                      <a:lnTo>
                        <a:pt x="2" y="3"/>
                      </a:lnTo>
                      <a:lnTo>
                        <a:pt x="4" y="3"/>
                      </a:lnTo>
                      <a:lnTo>
                        <a:pt x="5" y="3"/>
                      </a:lnTo>
                      <a:lnTo>
                        <a:pt x="6" y="2"/>
                      </a:lnTo>
                      <a:lnTo>
                        <a:pt x="7" y="2"/>
                      </a:lnTo>
                      <a:lnTo>
                        <a:pt x="8" y="2"/>
                      </a:lnTo>
                      <a:lnTo>
                        <a:pt x="9" y="2"/>
                      </a:lnTo>
                      <a:lnTo>
                        <a:pt x="10" y="1"/>
                      </a:lnTo>
                      <a:lnTo>
                        <a:pt x="12" y="1"/>
                      </a:lnTo>
                      <a:lnTo>
                        <a:pt x="13" y="1"/>
                      </a:lnTo>
                      <a:lnTo>
                        <a:pt x="14" y="1"/>
                      </a:lnTo>
                      <a:lnTo>
                        <a:pt x="15" y="0"/>
                      </a:lnTo>
                      <a:lnTo>
                        <a:pt x="16" y="0"/>
                      </a:lnTo>
                      <a:lnTo>
                        <a:pt x="17" y="0"/>
                      </a:lnTo>
                      <a:lnTo>
                        <a:pt x="18" y="0"/>
                      </a:lnTo>
                      <a:lnTo>
                        <a:pt x="20" y="0"/>
                      </a:lnTo>
                      <a:lnTo>
                        <a:pt x="21" y="0"/>
                      </a:lnTo>
                      <a:lnTo>
                        <a:pt x="22" y="0"/>
                      </a:lnTo>
                      <a:lnTo>
                        <a:pt x="24" y="0"/>
                      </a:lnTo>
                      <a:lnTo>
                        <a:pt x="25" y="1"/>
                      </a:lnTo>
                      <a:lnTo>
                        <a:pt x="26" y="1"/>
                      </a:lnTo>
                      <a:lnTo>
                        <a:pt x="27" y="2"/>
                      </a:lnTo>
                      <a:lnTo>
                        <a:pt x="27" y="3"/>
                      </a:lnTo>
                      <a:lnTo>
                        <a:pt x="27" y="5"/>
                      </a:lnTo>
                      <a:lnTo>
                        <a:pt x="27" y="6"/>
                      </a:lnTo>
                      <a:lnTo>
                        <a:pt x="26" y="7"/>
                      </a:lnTo>
                      <a:lnTo>
                        <a:pt x="25" y="9"/>
                      </a:lnTo>
                      <a:lnTo>
                        <a:pt x="24" y="12"/>
                      </a:lnTo>
                      <a:lnTo>
                        <a:pt x="22" y="13"/>
                      </a:lnTo>
                      <a:lnTo>
                        <a:pt x="21" y="15"/>
                      </a:lnTo>
                      <a:lnTo>
                        <a:pt x="20" y="16"/>
                      </a:lnTo>
                      <a:lnTo>
                        <a:pt x="0" y="6"/>
                      </a:lnTo>
                      <a:lnTo>
                        <a:pt x="1" y="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2" name="Freeform 640"/>
                <p:cNvSpPr>
                  <a:spLocks/>
                </p:cNvSpPr>
                <p:nvPr/>
              </p:nvSpPr>
              <p:spPr bwMode="auto">
                <a:xfrm>
                  <a:off x="3323" y="2234"/>
                  <a:ext cx="15" cy="23"/>
                </a:xfrm>
                <a:custGeom>
                  <a:avLst/>
                  <a:gdLst>
                    <a:gd name="T0" fmla="*/ 1 w 15"/>
                    <a:gd name="T1" fmla="*/ 0 h 23"/>
                    <a:gd name="T2" fmla="*/ 15 w 15"/>
                    <a:gd name="T3" fmla="*/ 18 h 23"/>
                    <a:gd name="T4" fmla="*/ 15 w 15"/>
                    <a:gd name="T5" fmla="*/ 18 h 23"/>
                    <a:gd name="T6" fmla="*/ 14 w 15"/>
                    <a:gd name="T7" fmla="*/ 18 h 23"/>
                    <a:gd name="T8" fmla="*/ 13 w 15"/>
                    <a:gd name="T9" fmla="*/ 19 h 23"/>
                    <a:gd name="T10" fmla="*/ 12 w 15"/>
                    <a:gd name="T11" fmla="*/ 19 h 23"/>
                    <a:gd name="T12" fmla="*/ 11 w 15"/>
                    <a:gd name="T13" fmla="*/ 20 h 23"/>
                    <a:gd name="T14" fmla="*/ 10 w 15"/>
                    <a:gd name="T15" fmla="*/ 21 h 23"/>
                    <a:gd name="T16" fmla="*/ 8 w 15"/>
                    <a:gd name="T17" fmla="*/ 22 h 23"/>
                    <a:gd name="T18" fmla="*/ 7 w 15"/>
                    <a:gd name="T19" fmla="*/ 22 h 23"/>
                    <a:gd name="T20" fmla="*/ 5 w 15"/>
                    <a:gd name="T21" fmla="*/ 23 h 23"/>
                    <a:gd name="T22" fmla="*/ 4 w 15"/>
                    <a:gd name="T23" fmla="*/ 23 h 23"/>
                    <a:gd name="T24" fmla="*/ 3 w 15"/>
                    <a:gd name="T25" fmla="*/ 23 h 23"/>
                    <a:gd name="T26" fmla="*/ 2 w 15"/>
                    <a:gd name="T27" fmla="*/ 23 h 23"/>
                    <a:gd name="T28" fmla="*/ 1 w 15"/>
                    <a:gd name="T29" fmla="*/ 23 h 23"/>
                    <a:gd name="T30" fmla="*/ 0 w 15"/>
                    <a:gd name="T31" fmla="*/ 22 h 23"/>
                    <a:gd name="T32" fmla="*/ 0 w 15"/>
                    <a:gd name="T33" fmla="*/ 21 h 23"/>
                    <a:gd name="T34" fmla="*/ 1 w 15"/>
                    <a:gd name="T35" fmla="*/ 19 h 23"/>
                    <a:gd name="T36" fmla="*/ 1 w 15"/>
                    <a:gd name="T37" fmla="*/ 18 h 23"/>
                    <a:gd name="T38" fmla="*/ 1 w 15"/>
                    <a:gd name="T39" fmla="*/ 17 h 23"/>
                    <a:gd name="T40" fmla="*/ 1 w 15"/>
                    <a:gd name="T41" fmla="*/ 16 h 23"/>
                    <a:gd name="T42" fmla="*/ 1 w 15"/>
                    <a:gd name="T43" fmla="*/ 14 h 23"/>
                    <a:gd name="T44" fmla="*/ 1 w 15"/>
                    <a:gd name="T45" fmla="*/ 12 h 23"/>
                    <a:gd name="T46" fmla="*/ 1 w 15"/>
                    <a:gd name="T47" fmla="*/ 10 h 23"/>
                    <a:gd name="T48" fmla="*/ 0 w 15"/>
                    <a:gd name="T49" fmla="*/ 7 h 23"/>
                    <a:gd name="T50" fmla="*/ 0 w 15"/>
                    <a:gd name="T51" fmla="*/ 6 h 23"/>
                    <a:gd name="T52" fmla="*/ 0 w 15"/>
                    <a:gd name="T53" fmla="*/ 3 h 23"/>
                    <a:gd name="T54" fmla="*/ 0 w 15"/>
                    <a:gd name="T55" fmla="*/ 2 h 23"/>
                    <a:gd name="T56" fmla="*/ 0 w 15"/>
                    <a:gd name="T57" fmla="*/ 1 h 23"/>
                    <a:gd name="T58" fmla="*/ 0 w 15"/>
                    <a:gd name="T59" fmla="*/ 0 h 23"/>
                    <a:gd name="T60" fmla="*/ 1 w 15"/>
                    <a:gd name="T61" fmla="*/ 0 h 23"/>
                    <a:gd name="T62" fmla="*/ 1 w 15"/>
                    <a:gd name="T63" fmla="*/ 0 h 23"/>
                    <a:gd name="T64" fmla="*/ 1 w 15"/>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23"/>
                    <a:gd name="T101" fmla="*/ 15 w 15"/>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23">
                      <a:moveTo>
                        <a:pt x="1" y="0"/>
                      </a:moveTo>
                      <a:lnTo>
                        <a:pt x="15" y="18"/>
                      </a:lnTo>
                      <a:lnTo>
                        <a:pt x="14" y="18"/>
                      </a:lnTo>
                      <a:lnTo>
                        <a:pt x="13" y="19"/>
                      </a:lnTo>
                      <a:lnTo>
                        <a:pt x="12" y="19"/>
                      </a:lnTo>
                      <a:lnTo>
                        <a:pt x="11" y="20"/>
                      </a:lnTo>
                      <a:lnTo>
                        <a:pt x="10" y="21"/>
                      </a:lnTo>
                      <a:lnTo>
                        <a:pt x="8" y="22"/>
                      </a:lnTo>
                      <a:lnTo>
                        <a:pt x="7" y="22"/>
                      </a:lnTo>
                      <a:lnTo>
                        <a:pt x="5" y="23"/>
                      </a:lnTo>
                      <a:lnTo>
                        <a:pt x="4" y="23"/>
                      </a:lnTo>
                      <a:lnTo>
                        <a:pt x="3" y="23"/>
                      </a:lnTo>
                      <a:lnTo>
                        <a:pt x="2" y="23"/>
                      </a:lnTo>
                      <a:lnTo>
                        <a:pt x="1" y="23"/>
                      </a:lnTo>
                      <a:lnTo>
                        <a:pt x="0" y="22"/>
                      </a:lnTo>
                      <a:lnTo>
                        <a:pt x="0" y="21"/>
                      </a:lnTo>
                      <a:lnTo>
                        <a:pt x="1" y="19"/>
                      </a:lnTo>
                      <a:lnTo>
                        <a:pt x="1" y="18"/>
                      </a:lnTo>
                      <a:lnTo>
                        <a:pt x="1" y="17"/>
                      </a:lnTo>
                      <a:lnTo>
                        <a:pt x="1" y="16"/>
                      </a:lnTo>
                      <a:lnTo>
                        <a:pt x="1" y="14"/>
                      </a:lnTo>
                      <a:lnTo>
                        <a:pt x="1" y="12"/>
                      </a:lnTo>
                      <a:lnTo>
                        <a:pt x="1" y="10"/>
                      </a:lnTo>
                      <a:lnTo>
                        <a:pt x="0" y="7"/>
                      </a:lnTo>
                      <a:lnTo>
                        <a:pt x="0" y="6"/>
                      </a:lnTo>
                      <a:lnTo>
                        <a:pt x="0" y="3"/>
                      </a:lnTo>
                      <a:lnTo>
                        <a:pt x="0" y="2"/>
                      </a:lnTo>
                      <a:lnTo>
                        <a:pt x="0" y="1"/>
                      </a:lnTo>
                      <a:lnTo>
                        <a:pt x="0" y="0"/>
                      </a:lnTo>
                      <a:lnTo>
                        <a:pt x="1"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3" name="Freeform 641"/>
                <p:cNvSpPr>
                  <a:spLocks/>
                </p:cNvSpPr>
                <p:nvPr/>
              </p:nvSpPr>
              <p:spPr bwMode="auto">
                <a:xfrm>
                  <a:off x="3304" y="2235"/>
                  <a:ext cx="17" cy="24"/>
                </a:xfrm>
                <a:custGeom>
                  <a:avLst/>
                  <a:gdLst>
                    <a:gd name="T0" fmla="*/ 17 w 17"/>
                    <a:gd name="T1" fmla="*/ 0 h 24"/>
                    <a:gd name="T2" fmla="*/ 16 w 17"/>
                    <a:gd name="T3" fmla="*/ 0 h 24"/>
                    <a:gd name="T4" fmla="*/ 16 w 17"/>
                    <a:gd name="T5" fmla="*/ 1 h 24"/>
                    <a:gd name="T6" fmla="*/ 16 w 17"/>
                    <a:gd name="T7" fmla="*/ 2 h 24"/>
                    <a:gd name="T8" fmla="*/ 15 w 17"/>
                    <a:gd name="T9" fmla="*/ 4 h 24"/>
                    <a:gd name="T10" fmla="*/ 15 w 17"/>
                    <a:gd name="T11" fmla="*/ 5 h 24"/>
                    <a:gd name="T12" fmla="*/ 14 w 17"/>
                    <a:gd name="T13" fmla="*/ 7 h 24"/>
                    <a:gd name="T14" fmla="*/ 14 w 17"/>
                    <a:gd name="T15" fmla="*/ 8 h 24"/>
                    <a:gd name="T16" fmla="*/ 13 w 17"/>
                    <a:gd name="T17" fmla="*/ 10 h 24"/>
                    <a:gd name="T18" fmla="*/ 13 w 17"/>
                    <a:gd name="T19" fmla="*/ 11 h 24"/>
                    <a:gd name="T20" fmla="*/ 12 w 17"/>
                    <a:gd name="T21" fmla="*/ 13 h 24"/>
                    <a:gd name="T22" fmla="*/ 12 w 17"/>
                    <a:gd name="T23" fmla="*/ 15 h 24"/>
                    <a:gd name="T24" fmla="*/ 12 w 17"/>
                    <a:gd name="T25" fmla="*/ 16 h 24"/>
                    <a:gd name="T26" fmla="*/ 12 w 17"/>
                    <a:gd name="T27" fmla="*/ 17 h 24"/>
                    <a:gd name="T28" fmla="*/ 12 w 17"/>
                    <a:gd name="T29" fmla="*/ 19 h 24"/>
                    <a:gd name="T30" fmla="*/ 11 w 17"/>
                    <a:gd name="T31" fmla="*/ 20 h 24"/>
                    <a:gd name="T32" fmla="*/ 10 w 17"/>
                    <a:gd name="T33" fmla="*/ 21 h 24"/>
                    <a:gd name="T34" fmla="*/ 9 w 17"/>
                    <a:gd name="T35" fmla="*/ 22 h 24"/>
                    <a:gd name="T36" fmla="*/ 8 w 17"/>
                    <a:gd name="T37" fmla="*/ 23 h 24"/>
                    <a:gd name="T38" fmla="*/ 7 w 17"/>
                    <a:gd name="T39" fmla="*/ 23 h 24"/>
                    <a:gd name="T40" fmla="*/ 6 w 17"/>
                    <a:gd name="T41" fmla="*/ 24 h 24"/>
                    <a:gd name="T42" fmla="*/ 5 w 17"/>
                    <a:gd name="T43" fmla="*/ 24 h 24"/>
                    <a:gd name="T44" fmla="*/ 4 w 17"/>
                    <a:gd name="T45" fmla="*/ 24 h 24"/>
                    <a:gd name="T46" fmla="*/ 3 w 17"/>
                    <a:gd name="T47" fmla="*/ 24 h 24"/>
                    <a:gd name="T48" fmla="*/ 2 w 17"/>
                    <a:gd name="T49" fmla="*/ 24 h 24"/>
                    <a:gd name="T50" fmla="*/ 1 w 17"/>
                    <a:gd name="T51" fmla="*/ 23 h 24"/>
                    <a:gd name="T52" fmla="*/ 1 w 17"/>
                    <a:gd name="T53" fmla="*/ 23 h 24"/>
                    <a:gd name="T54" fmla="*/ 0 w 17"/>
                    <a:gd name="T55" fmla="*/ 22 h 24"/>
                    <a:gd name="T56" fmla="*/ 1 w 17"/>
                    <a:gd name="T57" fmla="*/ 21 h 24"/>
                    <a:gd name="T58" fmla="*/ 1 w 17"/>
                    <a:gd name="T59" fmla="*/ 19 h 24"/>
                    <a:gd name="T60" fmla="*/ 2 w 17"/>
                    <a:gd name="T61" fmla="*/ 18 h 24"/>
                    <a:gd name="T62" fmla="*/ 3 w 17"/>
                    <a:gd name="T63" fmla="*/ 16 h 24"/>
                    <a:gd name="T64" fmla="*/ 4 w 17"/>
                    <a:gd name="T65" fmla="*/ 14 h 24"/>
                    <a:gd name="T66" fmla="*/ 5 w 17"/>
                    <a:gd name="T67" fmla="*/ 12 h 24"/>
                    <a:gd name="T68" fmla="*/ 7 w 17"/>
                    <a:gd name="T69" fmla="*/ 11 h 24"/>
                    <a:gd name="T70" fmla="*/ 8 w 17"/>
                    <a:gd name="T71" fmla="*/ 9 h 24"/>
                    <a:gd name="T72" fmla="*/ 9 w 17"/>
                    <a:gd name="T73" fmla="*/ 7 h 24"/>
                    <a:gd name="T74" fmla="*/ 10 w 17"/>
                    <a:gd name="T75" fmla="*/ 6 h 24"/>
                    <a:gd name="T76" fmla="*/ 11 w 17"/>
                    <a:gd name="T77" fmla="*/ 5 h 24"/>
                    <a:gd name="T78" fmla="*/ 12 w 17"/>
                    <a:gd name="T79" fmla="*/ 4 h 24"/>
                    <a:gd name="T80" fmla="*/ 12 w 17"/>
                    <a:gd name="T81" fmla="*/ 3 h 24"/>
                    <a:gd name="T82" fmla="*/ 13 w 17"/>
                    <a:gd name="T83" fmla="*/ 2 h 24"/>
                    <a:gd name="T84" fmla="*/ 14 w 17"/>
                    <a:gd name="T85" fmla="*/ 1 h 24"/>
                    <a:gd name="T86" fmla="*/ 15 w 17"/>
                    <a:gd name="T87" fmla="*/ 0 h 24"/>
                    <a:gd name="T88" fmla="*/ 15 w 17"/>
                    <a:gd name="T89" fmla="*/ 0 h 24"/>
                    <a:gd name="T90" fmla="*/ 17 w 17"/>
                    <a:gd name="T91" fmla="*/ 0 h 24"/>
                    <a:gd name="T92" fmla="*/ 17 w 17"/>
                    <a:gd name="T93" fmla="*/ 0 h 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
                    <a:gd name="T142" fmla="*/ 0 h 24"/>
                    <a:gd name="T143" fmla="*/ 17 w 17"/>
                    <a:gd name="T144" fmla="*/ 24 h 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 h="24">
                      <a:moveTo>
                        <a:pt x="17" y="0"/>
                      </a:moveTo>
                      <a:lnTo>
                        <a:pt x="16" y="0"/>
                      </a:lnTo>
                      <a:lnTo>
                        <a:pt x="16" y="1"/>
                      </a:lnTo>
                      <a:lnTo>
                        <a:pt x="16" y="2"/>
                      </a:lnTo>
                      <a:lnTo>
                        <a:pt x="15" y="4"/>
                      </a:lnTo>
                      <a:lnTo>
                        <a:pt x="15" y="5"/>
                      </a:lnTo>
                      <a:lnTo>
                        <a:pt x="14" y="7"/>
                      </a:lnTo>
                      <a:lnTo>
                        <a:pt x="14" y="8"/>
                      </a:lnTo>
                      <a:lnTo>
                        <a:pt x="13" y="10"/>
                      </a:lnTo>
                      <a:lnTo>
                        <a:pt x="13" y="11"/>
                      </a:lnTo>
                      <a:lnTo>
                        <a:pt x="12" y="13"/>
                      </a:lnTo>
                      <a:lnTo>
                        <a:pt x="12" y="15"/>
                      </a:lnTo>
                      <a:lnTo>
                        <a:pt x="12" y="16"/>
                      </a:lnTo>
                      <a:lnTo>
                        <a:pt x="12" y="17"/>
                      </a:lnTo>
                      <a:lnTo>
                        <a:pt x="12" y="19"/>
                      </a:lnTo>
                      <a:lnTo>
                        <a:pt x="11" y="20"/>
                      </a:lnTo>
                      <a:lnTo>
                        <a:pt x="10" y="21"/>
                      </a:lnTo>
                      <a:lnTo>
                        <a:pt x="9" y="22"/>
                      </a:lnTo>
                      <a:lnTo>
                        <a:pt x="8" y="23"/>
                      </a:lnTo>
                      <a:lnTo>
                        <a:pt x="7" y="23"/>
                      </a:lnTo>
                      <a:lnTo>
                        <a:pt x="6" y="24"/>
                      </a:lnTo>
                      <a:lnTo>
                        <a:pt x="5" y="24"/>
                      </a:lnTo>
                      <a:lnTo>
                        <a:pt x="4" y="24"/>
                      </a:lnTo>
                      <a:lnTo>
                        <a:pt x="3" y="24"/>
                      </a:lnTo>
                      <a:lnTo>
                        <a:pt x="2" y="24"/>
                      </a:lnTo>
                      <a:lnTo>
                        <a:pt x="1" y="23"/>
                      </a:lnTo>
                      <a:lnTo>
                        <a:pt x="0" y="22"/>
                      </a:lnTo>
                      <a:lnTo>
                        <a:pt x="1" y="21"/>
                      </a:lnTo>
                      <a:lnTo>
                        <a:pt x="1" y="19"/>
                      </a:lnTo>
                      <a:lnTo>
                        <a:pt x="2" y="18"/>
                      </a:lnTo>
                      <a:lnTo>
                        <a:pt x="3" y="16"/>
                      </a:lnTo>
                      <a:lnTo>
                        <a:pt x="4" y="14"/>
                      </a:lnTo>
                      <a:lnTo>
                        <a:pt x="5" y="12"/>
                      </a:lnTo>
                      <a:lnTo>
                        <a:pt x="7" y="11"/>
                      </a:lnTo>
                      <a:lnTo>
                        <a:pt x="8" y="9"/>
                      </a:lnTo>
                      <a:lnTo>
                        <a:pt x="9" y="7"/>
                      </a:lnTo>
                      <a:lnTo>
                        <a:pt x="10" y="6"/>
                      </a:lnTo>
                      <a:lnTo>
                        <a:pt x="11" y="5"/>
                      </a:lnTo>
                      <a:lnTo>
                        <a:pt x="12" y="4"/>
                      </a:lnTo>
                      <a:lnTo>
                        <a:pt x="12" y="3"/>
                      </a:lnTo>
                      <a:lnTo>
                        <a:pt x="13" y="2"/>
                      </a:lnTo>
                      <a:lnTo>
                        <a:pt x="14" y="1"/>
                      </a:lnTo>
                      <a:lnTo>
                        <a:pt x="15" y="0"/>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4" name="Freeform 642"/>
                <p:cNvSpPr>
                  <a:spLocks/>
                </p:cNvSpPr>
                <p:nvPr/>
              </p:nvSpPr>
              <p:spPr bwMode="auto">
                <a:xfrm>
                  <a:off x="3111" y="2103"/>
                  <a:ext cx="136" cy="294"/>
                </a:xfrm>
                <a:custGeom>
                  <a:avLst/>
                  <a:gdLst>
                    <a:gd name="T0" fmla="*/ 86 w 136"/>
                    <a:gd name="T1" fmla="*/ 49 h 294"/>
                    <a:gd name="T2" fmla="*/ 78 w 136"/>
                    <a:gd name="T3" fmla="*/ 57 h 294"/>
                    <a:gd name="T4" fmla="*/ 73 w 136"/>
                    <a:gd name="T5" fmla="*/ 65 h 294"/>
                    <a:gd name="T6" fmla="*/ 71 w 136"/>
                    <a:gd name="T7" fmla="*/ 74 h 294"/>
                    <a:gd name="T8" fmla="*/ 72 w 136"/>
                    <a:gd name="T9" fmla="*/ 84 h 294"/>
                    <a:gd name="T10" fmla="*/ 70 w 136"/>
                    <a:gd name="T11" fmla="*/ 98 h 294"/>
                    <a:gd name="T12" fmla="*/ 63 w 136"/>
                    <a:gd name="T13" fmla="*/ 113 h 294"/>
                    <a:gd name="T14" fmla="*/ 56 w 136"/>
                    <a:gd name="T15" fmla="*/ 127 h 294"/>
                    <a:gd name="T16" fmla="*/ 48 w 136"/>
                    <a:gd name="T17" fmla="*/ 142 h 294"/>
                    <a:gd name="T18" fmla="*/ 40 w 136"/>
                    <a:gd name="T19" fmla="*/ 156 h 294"/>
                    <a:gd name="T20" fmla="*/ 33 w 136"/>
                    <a:gd name="T21" fmla="*/ 170 h 294"/>
                    <a:gd name="T22" fmla="*/ 26 w 136"/>
                    <a:gd name="T23" fmla="*/ 185 h 294"/>
                    <a:gd name="T24" fmla="*/ 19 w 136"/>
                    <a:gd name="T25" fmla="*/ 200 h 294"/>
                    <a:gd name="T26" fmla="*/ 13 w 136"/>
                    <a:gd name="T27" fmla="*/ 215 h 294"/>
                    <a:gd name="T28" fmla="*/ 8 w 136"/>
                    <a:gd name="T29" fmla="*/ 231 h 294"/>
                    <a:gd name="T30" fmla="*/ 4 w 136"/>
                    <a:gd name="T31" fmla="*/ 249 h 294"/>
                    <a:gd name="T32" fmla="*/ 1 w 136"/>
                    <a:gd name="T33" fmla="*/ 265 h 294"/>
                    <a:gd name="T34" fmla="*/ 0 w 136"/>
                    <a:gd name="T35" fmla="*/ 278 h 294"/>
                    <a:gd name="T36" fmla="*/ 2 w 136"/>
                    <a:gd name="T37" fmla="*/ 288 h 294"/>
                    <a:gd name="T38" fmla="*/ 8 w 136"/>
                    <a:gd name="T39" fmla="*/ 294 h 294"/>
                    <a:gd name="T40" fmla="*/ 17 w 136"/>
                    <a:gd name="T41" fmla="*/ 288 h 294"/>
                    <a:gd name="T42" fmla="*/ 23 w 136"/>
                    <a:gd name="T43" fmla="*/ 280 h 294"/>
                    <a:gd name="T44" fmla="*/ 28 w 136"/>
                    <a:gd name="T45" fmla="*/ 270 h 294"/>
                    <a:gd name="T46" fmla="*/ 33 w 136"/>
                    <a:gd name="T47" fmla="*/ 257 h 294"/>
                    <a:gd name="T48" fmla="*/ 38 w 136"/>
                    <a:gd name="T49" fmla="*/ 242 h 294"/>
                    <a:gd name="T50" fmla="*/ 41 w 136"/>
                    <a:gd name="T51" fmla="*/ 226 h 294"/>
                    <a:gd name="T52" fmla="*/ 45 w 136"/>
                    <a:gd name="T53" fmla="*/ 210 h 294"/>
                    <a:gd name="T54" fmla="*/ 47 w 136"/>
                    <a:gd name="T55" fmla="*/ 196 h 294"/>
                    <a:gd name="T56" fmla="*/ 49 w 136"/>
                    <a:gd name="T57" fmla="*/ 182 h 294"/>
                    <a:gd name="T58" fmla="*/ 51 w 136"/>
                    <a:gd name="T59" fmla="*/ 169 h 294"/>
                    <a:gd name="T60" fmla="*/ 53 w 136"/>
                    <a:gd name="T61" fmla="*/ 157 h 294"/>
                    <a:gd name="T62" fmla="*/ 56 w 136"/>
                    <a:gd name="T63" fmla="*/ 145 h 294"/>
                    <a:gd name="T64" fmla="*/ 59 w 136"/>
                    <a:gd name="T65" fmla="*/ 135 h 294"/>
                    <a:gd name="T66" fmla="*/ 63 w 136"/>
                    <a:gd name="T67" fmla="*/ 126 h 294"/>
                    <a:gd name="T68" fmla="*/ 68 w 136"/>
                    <a:gd name="T69" fmla="*/ 117 h 294"/>
                    <a:gd name="T70" fmla="*/ 73 w 136"/>
                    <a:gd name="T71" fmla="*/ 110 h 294"/>
                    <a:gd name="T72" fmla="*/ 83 w 136"/>
                    <a:gd name="T73" fmla="*/ 104 h 294"/>
                    <a:gd name="T74" fmla="*/ 90 w 136"/>
                    <a:gd name="T75" fmla="*/ 104 h 294"/>
                    <a:gd name="T76" fmla="*/ 97 w 136"/>
                    <a:gd name="T77" fmla="*/ 105 h 294"/>
                    <a:gd name="T78" fmla="*/ 104 w 136"/>
                    <a:gd name="T79" fmla="*/ 106 h 294"/>
                    <a:gd name="T80" fmla="*/ 111 w 136"/>
                    <a:gd name="T81" fmla="*/ 99 h 294"/>
                    <a:gd name="T82" fmla="*/ 117 w 136"/>
                    <a:gd name="T83" fmla="*/ 92 h 294"/>
                    <a:gd name="T84" fmla="*/ 121 w 136"/>
                    <a:gd name="T85" fmla="*/ 83 h 294"/>
                    <a:gd name="T86" fmla="*/ 124 w 136"/>
                    <a:gd name="T87" fmla="*/ 73 h 294"/>
                    <a:gd name="T88" fmla="*/ 127 w 136"/>
                    <a:gd name="T89" fmla="*/ 62 h 294"/>
                    <a:gd name="T90" fmla="*/ 130 w 136"/>
                    <a:gd name="T91" fmla="*/ 51 h 294"/>
                    <a:gd name="T92" fmla="*/ 132 w 136"/>
                    <a:gd name="T93" fmla="*/ 41 h 294"/>
                    <a:gd name="T94" fmla="*/ 134 w 136"/>
                    <a:gd name="T95" fmla="*/ 31 h 294"/>
                    <a:gd name="T96" fmla="*/ 135 w 136"/>
                    <a:gd name="T97" fmla="*/ 23 h 294"/>
                    <a:gd name="T98" fmla="*/ 136 w 136"/>
                    <a:gd name="T99" fmla="*/ 13 h 294"/>
                    <a:gd name="T100" fmla="*/ 112 w 136"/>
                    <a:gd name="T101" fmla="*/ 58 h 294"/>
                    <a:gd name="T102" fmla="*/ 109 w 136"/>
                    <a:gd name="T103" fmla="*/ 0 h 294"/>
                    <a:gd name="T104" fmla="*/ 109 w 136"/>
                    <a:gd name="T105" fmla="*/ 7 h 294"/>
                    <a:gd name="T106" fmla="*/ 109 w 136"/>
                    <a:gd name="T107" fmla="*/ 16 h 294"/>
                    <a:gd name="T108" fmla="*/ 106 w 136"/>
                    <a:gd name="T109" fmla="*/ 26 h 294"/>
                    <a:gd name="T110" fmla="*/ 100 w 136"/>
                    <a:gd name="T111" fmla="*/ 37 h 2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294"/>
                    <a:gd name="T170" fmla="*/ 136 w 136"/>
                    <a:gd name="T171" fmla="*/ 294 h 2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294">
                      <a:moveTo>
                        <a:pt x="95" y="43"/>
                      </a:moveTo>
                      <a:lnTo>
                        <a:pt x="92" y="44"/>
                      </a:lnTo>
                      <a:lnTo>
                        <a:pt x="91" y="45"/>
                      </a:lnTo>
                      <a:lnTo>
                        <a:pt x="89" y="46"/>
                      </a:lnTo>
                      <a:lnTo>
                        <a:pt x="88" y="48"/>
                      </a:lnTo>
                      <a:lnTo>
                        <a:pt x="86" y="49"/>
                      </a:lnTo>
                      <a:lnTo>
                        <a:pt x="84" y="51"/>
                      </a:lnTo>
                      <a:lnTo>
                        <a:pt x="83" y="52"/>
                      </a:lnTo>
                      <a:lnTo>
                        <a:pt x="82" y="54"/>
                      </a:lnTo>
                      <a:lnTo>
                        <a:pt x="80" y="55"/>
                      </a:lnTo>
                      <a:lnTo>
                        <a:pt x="79" y="56"/>
                      </a:lnTo>
                      <a:lnTo>
                        <a:pt x="78" y="57"/>
                      </a:lnTo>
                      <a:lnTo>
                        <a:pt x="77" y="59"/>
                      </a:lnTo>
                      <a:lnTo>
                        <a:pt x="76" y="60"/>
                      </a:lnTo>
                      <a:lnTo>
                        <a:pt x="75" y="61"/>
                      </a:lnTo>
                      <a:lnTo>
                        <a:pt x="74" y="62"/>
                      </a:lnTo>
                      <a:lnTo>
                        <a:pt x="74" y="64"/>
                      </a:lnTo>
                      <a:lnTo>
                        <a:pt x="73" y="65"/>
                      </a:lnTo>
                      <a:lnTo>
                        <a:pt x="72" y="66"/>
                      </a:lnTo>
                      <a:lnTo>
                        <a:pt x="72" y="68"/>
                      </a:lnTo>
                      <a:lnTo>
                        <a:pt x="72" y="70"/>
                      </a:lnTo>
                      <a:lnTo>
                        <a:pt x="71" y="71"/>
                      </a:lnTo>
                      <a:lnTo>
                        <a:pt x="71" y="72"/>
                      </a:lnTo>
                      <a:lnTo>
                        <a:pt x="71" y="74"/>
                      </a:lnTo>
                      <a:lnTo>
                        <a:pt x="71" y="76"/>
                      </a:lnTo>
                      <a:lnTo>
                        <a:pt x="71" y="77"/>
                      </a:lnTo>
                      <a:lnTo>
                        <a:pt x="71" y="79"/>
                      </a:lnTo>
                      <a:lnTo>
                        <a:pt x="71" y="81"/>
                      </a:lnTo>
                      <a:lnTo>
                        <a:pt x="71" y="82"/>
                      </a:lnTo>
                      <a:lnTo>
                        <a:pt x="72" y="84"/>
                      </a:lnTo>
                      <a:lnTo>
                        <a:pt x="72" y="86"/>
                      </a:lnTo>
                      <a:lnTo>
                        <a:pt x="73" y="88"/>
                      </a:lnTo>
                      <a:lnTo>
                        <a:pt x="74" y="90"/>
                      </a:lnTo>
                      <a:lnTo>
                        <a:pt x="72" y="93"/>
                      </a:lnTo>
                      <a:lnTo>
                        <a:pt x="71" y="95"/>
                      </a:lnTo>
                      <a:lnTo>
                        <a:pt x="70" y="98"/>
                      </a:lnTo>
                      <a:lnTo>
                        <a:pt x="69" y="100"/>
                      </a:lnTo>
                      <a:lnTo>
                        <a:pt x="68" y="103"/>
                      </a:lnTo>
                      <a:lnTo>
                        <a:pt x="67" y="106"/>
                      </a:lnTo>
                      <a:lnTo>
                        <a:pt x="65" y="108"/>
                      </a:lnTo>
                      <a:lnTo>
                        <a:pt x="65" y="111"/>
                      </a:lnTo>
                      <a:lnTo>
                        <a:pt x="63" y="113"/>
                      </a:lnTo>
                      <a:lnTo>
                        <a:pt x="62" y="116"/>
                      </a:lnTo>
                      <a:lnTo>
                        <a:pt x="61" y="118"/>
                      </a:lnTo>
                      <a:lnTo>
                        <a:pt x="59" y="120"/>
                      </a:lnTo>
                      <a:lnTo>
                        <a:pt x="58" y="123"/>
                      </a:lnTo>
                      <a:lnTo>
                        <a:pt x="57" y="125"/>
                      </a:lnTo>
                      <a:lnTo>
                        <a:pt x="56" y="127"/>
                      </a:lnTo>
                      <a:lnTo>
                        <a:pt x="55" y="130"/>
                      </a:lnTo>
                      <a:lnTo>
                        <a:pt x="53" y="132"/>
                      </a:lnTo>
                      <a:lnTo>
                        <a:pt x="52" y="135"/>
                      </a:lnTo>
                      <a:lnTo>
                        <a:pt x="50" y="137"/>
                      </a:lnTo>
                      <a:lnTo>
                        <a:pt x="49" y="139"/>
                      </a:lnTo>
                      <a:lnTo>
                        <a:pt x="48" y="142"/>
                      </a:lnTo>
                      <a:lnTo>
                        <a:pt x="47" y="144"/>
                      </a:lnTo>
                      <a:lnTo>
                        <a:pt x="45" y="147"/>
                      </a:lnTo>
                      <a:lnTo>
                        <a:pt x="44" y="149"/>
                      </a:lnTo>
                      <a:lnTo>
                        <a:pt x="43" y="152"/>
                      </a:lnTo>
                      <a:lnTo>
                        <a:pt x="41" y="154"/>
                      </a:lnTo>
                      <a:lnTo>
                        <a:pt x="40" y="156"/>
                      </a:lnTo>
                      <a:lnTo>
                        <a:pt x="39" y="159"/>
                      </a:lnTo>
                      <a:lnTo>
                        <a:pt x="38" y="161"/>
                      </a:lnTo>
                      <a:lnTo>
                        <a:pt x="37" y="164"/>
                      </a:lnTo>
                      <a:lnTo>
                        <a:pt x="35" y="166"/>
                      </a:lnTo>
                      <a:lnTo>
                        <a:pt x="34" y="168"/>
                      </a:lnTo>
                      <a:lnTo>
                        <a:pt x="33" y="170"/>
                      </a:lnTo>
                      <a:lnTo>
                        <a:pt x="32" y="173"/>
                      </a:lnTo>
                      <a:lnTo>
                        <a:pt x="30" y="175"/>
                      </a:lnTo>
                      <a:lnTo>
                        <a:pt x="29" y="177"/>
                      </a:lnTo>
                      <a:lnTo>
                        <a:pt x="28" y="180"/>
                      </a:lnTo>
                      <a:lnTo>
                        <a:pt x="27" y="182"/>
                      </a:lnTo>
                      <a:lnTo>
                        <a:pt x="26" y="185"/>
                      </a:lnTo>
                      <a:lnTo>
                        <a:pt x="25" y="187"/>
                      </a:lnTo>
                      <a:lnTo>
                        <a:pt x="23" y="190"/>
                      </a:lnTo>
                      <a:lnTo>
                        <a:pt x="22" y="192"/>
                      </a:lnTo>
                      <a:lnTo>
                        <a:pt x="21" y="194"/>
                      </a:lnTo>
                      <a:lnTo>
                        <a:pt x="20" y="197"/>
                      </a:lnTo>
                      <a:lnTo>
                        <a:pt x="19" y="200"/>
                      </a:lnTo>
                      <a:lnTo>
                        <a:pt x="18" y="202"/>
                      </a:lnTo>
                      <a:lnTo>
                        <a:pt x="17" y="205"/>
                      </a:lnTo>
                      <a:lnTo>
                        <a:pt x="16" y="208"/>
                      </a:lnTo>
                      <a:lnTo>
                        <a:pt x="15" y="210"/>
                      </a:lnTo>
                      <a:lnTo>
                        <a:pt x="14" y="213"/>
                      </a:lnTo>
                      <a:lnTo>
                        <a:pt x="13" y="215"/>
                      </a:lnTo>
                      <a:lnTo>
                        <a:pt x="12" y="218"/>
                      </a:lnTo>
                      <a:lnTo>
                        <a:pt x="11" y="220"/>
                      </a:lnTo>
                      <a:lnTo>
                        <a:pt x="10" y="223"/>
                      </a:lnTo>
                      <a:lnTo>
                        <a:pt x="10" y="226"/>
                      </a:lnTo>
                      <a:lnTo>
                        <a:pt x="9" y="229"/>
                      </a:lnTo>
                      <a:lnTo>
                        <a:pt x="8" y="231"/>
                      </a:lnTo>
                      <a:lnTo>
                        <a:pt x="7" y="234"/>
                      </a:lnTo>
                      <a:lnTo>
                        <a:pt x="6" y="237"/>
                      </a:lnTo>
                      <a:lnTo>
                        <a:pt x="6" y="240"/>
                      </a:lnTo>
                      <a:lnTo>
                        <a:pt x="5" y="243"/>
                      </a:lnTo>
                      <a:lnTo>
                        <a:pt x="4" y="246"/>
                      </a:lnTo>
                      <a:lnTo>
                        <a:pt x="4" y="249"/>
                      </a:lnTo>
                      <a:lnTo>
                        <a:pt x="3" y="252"/>
                      </a:lnTo>
                      <a:lnTo>
                        <a:pt x="2" y="255"/>
                      </a:lnTo>
                      <a:lnTo>
                        <a:pt x="2" y="258"/>
                      </a:lnTo>
                      <a:lnTo>
                        <a:pt x="2" y="260"/>
                      </a:lnTo>
                      <a:lnTo>
                        <a:pt x="1" y="263"/>
                      </a:lnTo>
                      <a:lnTo>
                        <a:pt x="1" y="265"/>
                      </a:lnTo>
                      <a:lnTo>
                        <a:pt x="1" y="268"/>
                      </a:lnTo>
                      <a:lnTo>
                        <a:pt x="0" y="270"/>
                      </a:lnTo>
                      <a:lnTo>
                        <a:pt x="0" y="273"/>
                      </a:lnTo>
                      <a:lnTo>
                        <a:pt x="0" y="274"/>
                      </a:lnTo>
                      <a:lnTo>
                        <a:pt x="0" y="276"/>
                      </a:lnTo>
                      <a:lnTo>
                        <a:pt x="0" y="278"/>
                      </a:lnTo>
                      <a:lnTo>
                        <a:pt x="0" y="280"/>
                      </a:lnTo>
                      <a:lnTo>
                        <a:pt x="0" y="281"/>
                      </a:lnTo>
                      <a:lnTo>
                        <a:pt x="1" y="283"/>
                      </a:lnTo>
                      <a:lnTo>
                        <a:pt x="1" y="285"/>
                      </a:lnTo>
                      <a:lnTo>
                        <a:pt x="1" y="286"/>
                      </a:lnTo>
                      <a:lnTo>
                        <a:pt x="2" y="288"/>
                      </a:lnTo>
                      <a:lnTo>
                        <a:pt x="2" y="290"/>
                      </a:lnTo>
                      <a:lnTo>
                        <a:pt x="3" y="292"/>
                      </a:lnTo>
                      <a:lnTo>
                        <a:pt x="5" y="293"/>
                      </a:lnTo>
                      <a:lnTo>
                        <a:pt x="6" y="293"/>
                      </a:lnTo>
                      <a:lnTo>
                        <a:pt x="7" y="294"/>
                      </a:lnTo>
                      <a:lnTo>
                        <a:pt x="8" y="294"/>
                      </a:lnTo>
                      <a:lnTo>
                        <a:pt x="10" y="294"/>
                      </a:lnTo>
                      <a:lnTo>
                        <a:pt x="11" y="293"/>
                      </a:lnTo>
                      <a:lnTo>
                        <a:pt x="13" y="292"/>
                      </a:lnTo>
                      <a:lnTo>
                        <a:pt x="15" y="290"/>
                      </a:lnTo>
                      <a:lnTo>
                        <a:pt x="17" y="289"/>
                      </a:lnTo>
                      <a:lnTo>
                        <a:pt x="17" y="288"/>
                      </a:lnTo>
                      <a:lnTo>
                        <a:pt x="18" y="287"/>
                      </a:lnTo>
                      <a:lnTo>
                        <a:pt x="19" y="285"/>
                      </a:lnTo>
                      <a:lnTo>
                        <a:pt x="20" y="284"/>
                      </a:lnTo>
                      <a:lnTo>
                        <a:pt x="21" y="283"/>
                      </a:lnTo>
                      <a:lnTo>
                        <a:pt x="22" y="282"/>
                      </a:lnTo>
                      <a:lnTo>
                        <a:pt x="23" y="280"/>
                      </a:lnTo>
                      <a:lnTo>
                        <a:pt x="24" y="279"/>
                      </a:lnTo>
                      <a:lnTo>
                        <a:pt x="25" y="277"/>
                      </a:lnTo>
                      <a:lnTo>
                        <a:pt x="26" y="275"/>
                      </a:lnTo>
                      <a:lnTo>
                        <a:pt x="26" y="274"/>
                      </a:lnTo>
                      <a:lnTo>
                        <a:pt x="27" y="272"/>
                      </a:lnTo>
                      <a:lnTo>
                        <a:pt x="28" y="270"/>
                      </a:lnTo>
                      <a:lnTo>
                        <a:pt x="29" y="268"/>
                      </a:lnTo>
                      <a:lnTo>
                        <a:pt x="30" y="266"/>
                      </a:lnTo>
                      <a:lnTo>
                        <a:pt x="31" y="264"/>
                      </a:lnTo>
                      <a:lnTo>
                        <a:pt x="32" y="262"/>
                      </a:lnTo>
                      <a:lnTo>
                        <a:pt x="33" y="259"/>
                      </a:lnTo>
                      <a:lnTo>
                        <a:pt x="33" y="257"/>
                      </a:lnTo>
                      <a:lnTo>
                        <a:pt x="34" y="254"/>
                      </a:lnTo>
                      <a:lnTo>
                        <a:pt x="35" y="252"/>
                      </a:lnTo>
                      <a:lnTo>
                        <a:pt x="36" y="249"/>
                      </a:lnTo>
                      <a:lnTo>
                        <a:pt x="37" y="247"/>
                      </a:lnTo>
                      <a:lnTo>
                        <a:pt x="37" y="244"/>
                      </a:lnTo>
                      <a:lnTo>
                        <a:pt x="38" y="242"/>
                      </a:lnTo>
                      <a:lnTo>
                        <a:pt x="39" y="239"/>
                      </a:lnTo>
                      <a:lnTo>
                        <a:pt x="39" y="236"/>
                      </a:lnTo>
                      <a:lnTo>
                        <a:pt x="40" y="233"/>
                      </a:lnTo>
                      <a:lnTo>
                        <a:pt x="41" y="231"/>
                      </a:lnTo>
                      <a:lnTo>
                        <a:pt x="41" y="228"/>
                      </a:lnTo>
                      <a:lnTo>
                        <a:pt x="41" y="226"/>
                      </a:lnTo>
                      <a:lnTo>
                        <a:pt x="42" y="223"/>
                      </a:lnTo>
                      <a:lnTo>
                        <a:pt x="43" y="220"/>
                      </a:lnTo>
                      <a:lnTo>
                        <a:pt x="43" y="218"/>
                      </a:lnTo>
                      <a:lnTo>
                        <a:pt x="44" y="215"/>
                      </a:lnTo>
                      <a:lnTo>
                        <a:pt x="44" y="213"/>
                      </a:lnTo>
                      <a:lnTo>
                        <a:pt x="45" y="210"/>
                      </a:lnTo>
                      <a:lnTo>
                        <a:pt x="45" y="208"/>
                      </a:lnTo>
                      <a:lnTo>
                        <a:pt x="45" y="205"/>
                      </a:lnTo>
                      <a:lnTo>
                        <a:pt x="46" y="203"/>
                      </a:lnTo>
                      <a:lnTo>
                        <a:pt x="46" y="200"/>
                      </a:lnTo>
                      <a:lnTo>
                        <a:pt x="47" y="198"/>
                      </a:lnTo>
                      <a:lnTo>
                        <a:pt x="47" y="196"/>
                      </a:lnTo>
                      <a:lnTo>
                        <a:pt x="48" y="193"/>
                      </a:lnTo>
                      <a:lnTo>
                        <a:pt x="48" y="191"/>
                      </a:lnTo>
                      <a:lnTo>
                        <a:pt x="48" y="189"/>
                      </a:lnTo>
                      <a:lnTo>
                        <a:pt x="49" y="187"/>
                      </a:lnTo>
                      <a:lnTo>
                        <a:pt x="49" y="185"/>
                      </a:lnTo>
                      <a:lnTo>
                        <a:pt x="49" y="182"/>
                      </a:lnTo>
                      <a:lnTo>
                        <a:pt x="49" y="180"/>
                      </a:lnTo>
                      <a:lnTo>
                        <a:pt x="50" y="177"/>
                      </a:lnTo>
                      <a:lnTo>
                        <a:pt x="50" y="176"/>
                      </a:lnTo>
                      <a:lnTo>
                        <a:pt x="51" y="174"/>
                      </a:lnTo>
                      <a:lnTo>
                        <a:pt x="51" y="171"/>
                      </a:lnTo>
                      <a:lnTo>
                        <a:pt x="51" y="169"/>
                      </a:lnTo>
                      <a:lnTo>
                        <a:pt x="52" y="167"/>
                      </a:lnTo>
                      <a:lnTo>
                        <a:pt x="52" y="165"/>
                      </a:lnTo>
                      <a:lnTo>
                        <a:pt x="53" y="163"/>
                      </a:lnTo>
                      <a:lnTo>
                        <a:pt x="53" y="161"/>
                      </a:lnTo>
                      <a:lnTo>
                        <a:pt x="53" y="159"/>
                      </a:lnTo>
                      <a:lnTo>
                        <a:pt x="53" y="157"/>
                      </a:lnTo>
                      <a:lnTo>
                        <a:pt x="54" y="155"/>
                      </a:lnTo>
                      <a:lnTo>
                        <a:pt x="54" y="153"/>
                      </a:lnTo>
                      <a:lnTo>
                        <a:pt x="55" y="151"/>
                      </a:lnTo>
                      <a:lnTo>
                        <a:pt x="55" y="149"/>
                      </a:lnTo>
                      <a:lnTo>
                        <a:pt x="56" y="147"/>
                      </a:lnTo>
                      <a:lnTo>
                        <a:pt x="56" y="145"/>
                      </a:lnTo>
                      <a:lnTo>
                        <a:pt x="57" y="144"/>
                      </a:lnTo>
                      <a:lnTo>
                        <a:pt x="57" y="142"/>
                      </a:lnTo>
                      <a:lnTo>
                        <a:pt x="57" y="140"/>
                      </a:lnTo>
                      <a:lnTo>
                        <a:pt x="58" y="138"/>
                      </a:lnTo>
                      <a:lnTo>
                        <a:pt x="59" y="137"/>
                      </a:lnTo>
                      <a:lnTo>
                        <a:pt x="59" y="135"/>
                      </a:lnTo>
                      <a:lnTo>
                        <a:pt x="60" y="133"/>
                      </a:lnTo>
                      <a:lnTo>
                        <a:pt x="60" y="132"/>
                      </a:lnTo>
                      <a:lnTo>
                        <a:pt x="61" y="130"/>
                      </a:lnTo>
                      <a:lnTo>
                        <a:pt x="61" y="128"/>
                      </a:lnTo>
                      <a:lnTo>
                        <a:pt x="62" y="127"/>
                      </a:lnTo>
                      <a:lnTo>
                        <a:pt x="63" y="126"/>
                      </a:lnTo>
                      <a:lnTo>
                        <a:pt x="64" y="124"/>
                      </a:lnTo>
                      <a:lnTo>
                        <a:pt x="65" y="123"/>
                      </a:lnTo>
                      <a:lnTo>
                        <a:pt x="65" y="121"/>
                      </a:lnTo>
                      <a:lnTo>
                        <a:pt x="66" y="120"/>
                      </a:lnTo>
                      <a:lnTo>
                        <a:pt x="67" y="119"/>
                      </a:lnTo>
                      <a:lnTo>
                        <a:pt x="68" y="117"/>
                      </a:lnTo>
                      <a:lnTo>
                        <a:pt x="68" y="116"/>
                      </a:lnTo>
                      <a:lnTo>
                        <a:pt x="70" y="115"/>
                      </a:lnTo>
                      <a:lnTo>
                        <a:pt x="71" y="114"/>
                      </a:lnTo>
                      <a:lnTo>
                        <a:pt x="72" y="112"/>
                      </a:lnTo>
                      <a:lnTo>
                        <a:pt x="72" y="111"/>
                      </a:lnTo>
                      <a:lnTo>
                        <a:pt x="73" y="110"/>
                      </a:lnTo>
                      <a:lnTo>
                        <a:pt x="75" y="110"/>
                      </a:lnTo>
                      <a:lnTo>
                        <a:pt x="76" y="108"/>
                      </a:lnTo>
                      <a:lnTo>
                        <a:pt x="78" y="107"/>
                      </a:lnTo>
                      <a:lnTo>
                        <a:pt x="80" y="106"/>
                      </a:lnTo>
                      <a:lnTo>
                        <a:pt x="81" y="105"/>
                      </a:lnTo>
                      <a:lnTo>
                        <a:pt x="83" y="104"/>
                      </a:lnTo>
                      <a:lnTo>
                        <a:pt x="84" y="104"/>
                      </a:lnTo>
                      <a:lnTo>
                        <a:pt x="85" y="104"/>
                      </a:lnTo>
                      <a:lnTo>
                        <a:pt x="86" y="104"/>
                      </a:lnTo>
                      <a:lnTo>
                        <a:pt x="88" y="104"/>
                      </a:lnTo>
                      <a:lnTo>
                        <a:pt x="89" y="104"/>
                      </a:lnTo>
                      <a:lnTo>
                        <a:pt x="90" y="104"/>
                      </a:lnTo>
                      <a:lnTo>
                        <a:pt x="92" y="104"/>
                      </a:lnTo>
                      <a:lnTo>
                        <a:pt x="94" y="105"/>
                      </a:lnTo>
                      <a:lnTo>
                        <a:pt x="95" y="105"/>
                      </a:lnTo>
                      <a:lnTo>
                        <a:pt x="96" y="105"/>
                      </a:lnTo>
                      <a:lnTo>
                        <a:pt x="97" y="105"/>
                      </a:lnTo>
                      <a:lnTo>
                        <a:pt x="98" y="106"/>
                      </a:lnTo>
                      <a:lnTo>
                        <a:pt x="99" y="106"/>
                      </a:lnTo>
                      <a:lnTo>
                        <a:pt x="100" y="106"/>
                      </a:lnTo>
                      <a:lnTo>
                        <a:pt x="101" y="106"/>
                      </a:lnTo>
                      <a:lnTo>
                        <a:pt x="102" y="106"/>
                      </a:lnTo>
                      <a:lnTo>
                        <a:pt x="104" y="106"/>
                      </a:lnTo>
                      <a:lnTo>
                        <a:pt x="104" y="105"/>
                      </a:lnTo>
                      <a:lnTo>
                        <a:pt x="106" y="104"/>
                      </a:lnTo>
                      <a:lnTo>
                        <a:pt x="107" y="104"/>
                      </a:lnTo>
                      <a:lnTo>
                        <a:pt x="108" y="102"/>
                      </a:lnTo>
                      <a:lnTo>
                        <a:pt x="110" y="101"/>
                      </a:lnTo>
                      <a:lnTo>
                        <a:pt x="111" y="99"/>
                      </a:lnTo>
                      <a:lnTo>
                        <a:pt x="113" y="98"/>
                      </a:lnTo>
                      <a:lnTo>
                        <a:pt x="114" y="97"/>
                      </a:lnTo>
                      <a:lnTo>
                        <a:pt x="115" y="95"/>
                      </a:lnTo>
                      <a:lnTo>
                        <a:pt x="115" y="94"/>
                      </a:lnTo>
                      <a:lnTo>
                        <a:pt x="116" y="93"/>
                      </a:lnTo>
                      <a:lnTo>
                        <a:pt x="117" y="92"/>
                      </a:lnTo>
                      <a:lnTo>
                        <a:pt x="118" y="90"/>
                      </a:lnTo>
                      <a:lnTo>
                        <a:pt x="118" y="89"/>
                      </a:lnTo>
                      <a:lnTo>
                        <a:pt x="119" y="87"/>
                      </a:lnTo>
                      <a:lnTo>
                        <a:pt x="119" y="85"/>
                      </a:lnTo>
                      <a:lnTo>
                        <a:pt x="120" y="84"/>
                      </a:lnTo>
                      <a:lnTo>
                        <a:pt x="121" y="83"/>
                      </a:lnTo>
                      <a:lnTo>
                        <a:pt x="121" y="81"/>
                      </a:lnTo>
                      <a:lnTo>
                        <a:pt x="122" y="79"/>
                      </a:lnTo>
                      <a:lnTo>
                        <a:pt x="123" y="78"/>
                      </a:lnTo>
                      <a:lnTo>
                        <a:pt x="123" y="76"/>
                      </a:lnTo>
                      <a:lnTo>
                        <a:pt x="124" y="74"/>
                      </a:lnTo>
                      <a:lnTo>
                        <a:pt x="124" y="73"/>
                      </a:lnTo>
                      <a:lnTo>
                        <a:pt x="125" y="71"/>
                      </a:lnTo>
                      <a:lnTo>
                        <a:pt x="125" y="69"/>
                      </a:lnTo>
                      <a:lnTo>
                        <a:pt x="126" y="67"/>
                      </a:lnTo>
                      <a:lnTo>
                        <a:pt x="126" y="66"/>
                      </a:lnTo>
                      <a:lnTo>
                        <a:pt x="127" y="64"/>
                      </a:lnTo>
                      <a:lnTo>
                        <a:pt x="127" y="62"/>
                      </a:lnTo>
                      <a:lnTo>
                        <a:pt x="128" y="60"/>
                      </a:lnTo>
                      <a:lnTo>
                        <a:pt x="128" y="59"/>
                      </a:lnTo>
                      <a:lnTo>
                        <a:pt x="128" y="56"/>
                      </a:lnTo>
                      <a:lnTo>
                        <a:pt x="129" y="55"/>
                      </a:lnTo>
                      <a:lnTo>
                        <a:pt x="129" y="53"/>
                      </a:lnTo>
                      <a:lnTo>
                        <a:pt x="130" y="51"/>
                      </a:lnTo>
                      <a:lnTo>
                        <a:pt x="130" y="50"/>
                      </a:lnTo>
                      <a:lnTo>
                        <a:pt x="131" y="48"/>
                      </a:lnTo>
                      <a:lnTo>
                        <a:pt x="131" y="46"/>
                      </a:lnTo>
                      <a:lnTo>
                        <a:pt x="131" y="44"/>
                      </a:lnTo>
                      <a:lnTo>
                        <a:pt x="131" y="43"/>
                      </a:lnTo>
                      <a:lnTo>
                        <a:pt x="132" y="41"/>
                      </a:lnTo>
                      <a:lnTo>
                        <a:pt x="132" y="39"/>
                      </a:lnTo>
                      <a:lnTo>
                        <a:pt x="132" y="37"/>
                      </a:lnTo>
                      <a:lnTo>
                        <a:pt x="133" y="35"/>
                      </a:lnTo>
                      <a:lnTo>
                        <a:pt x="133" y="34"/>
                      </a:lnTo>
                      <a:lnTo>
                        <a:pt x="133" y="33"/>
                      </a:lnTo>
                      <a:lnTo>
                        <a:pt x="134" y="31"/>
                      </a:lnTo>
                      <a:lnTo>
                        <a:pt x="134" y="29"/>
                      </a:lnTo>
                      <a:lnTo>
                        <a:pt x="134" y="28"/>
                      </a:lnTo>
                      <a:lnTo>
                        <a:pt x="135" y="27"/>
                      </a:lnTo>
                      <a:lnTo>
                        <a:pt x="135" y="25"/>
                      </a:lnTo>
                      <a:lnTo>
                        <a:pt x="135" y="24"/>
                      </a:lnTo>
                      <a:lnTo>
                        <a:pt x="135" y="23"/>
                      </a:lnTo>
                      <a:lnTo>
                        <a:pt x="135" y="22"/>
                      </a:lnTo>
                      <a:lnTo>
                        <a:pt x="135" y="19"/>
                      </a:lnTo>
                      <a:lnTo>
                        <a:pt x="135" y="17"/>
                      </a:lnTo>
                      <a:lnTo>
                        <a:pt x="135" y="16"/>
                      </a:lnTo>
                      <a:lnTo>
                        <a:pt x="136" y="14"/>
                      </a:lnTo>
                      <a:lnTo>
                        <a:pt x="136" y="13"/>
                      </a:lnTo>
                      <a:lnTo>
                        <a:pt x="136" y="12"/>
                      </a:lnTo>
                      <a:lnTo>
                        <a:pt x="130" y="8"/>
                      </a:lnTo>
                      <a:lnTo>
                        <a:pt x="121" y="66"/>
                      </a:lnTo>
                      <a:lnTo>
                        <a:pt x="112" y="58"/>
                      </a:lnTo>
                      <a:lnTo>
                        <a:pt x="127" y="7"/>
                      </a:lnTo>
                      <a:lnTo>
                        <a:pt x="119" y="4"/>
                      </a:lnTo>
                      <a:lnTo>
                        <a:pt x="108" y="54"/>
                      </a:lnTo>
                      <a:lnTo>
                        <a:pt x="102" y="49"/>
                      </a:lnTo>
                      <a:lnTo>
                        <a:pt x="118" y="3"/>
                      </a:lnTo>
                      <a:lnTo>
                        <a:pt x="109" y="0"/>
                      </a:lnTo>
                      <a:lnTo>
                        <a:pt x="109" y="1"/>
                      </a:lnTo>
                      <a:lnTo>
                        <a:pt x="109" y="2"/>
                      </a:lnTo>
                      <a:lnTo>
                        <a:pt x="109" y="5"/>
                      </a:lnTo>
                      <a:lnTo>
                        <a:pt x="109" y="7"/>
                      </a:lnTo>
                      <a:lnTo>
                        <a:pt x="109" y="8"/>
                      </a:lnTo>
                      <a:lnTo>
                        <a:pt x="109" y="10"/>
                      </a:lnTo>
                      <a:lnTo>
                        <a:pt x="109" y="11"/>
                      </a:lnTo>
                      <a:lnTo>
                        <a:pt x="109" y="12"/>
                      </a:lnTo>
                      <a:lnTo>
                        <a:pt x="109" y="14"/>
                      </a:lnTo>
                      <a:lnTo>
                        <a:pt x="109" y="16"/>
                      </a:lnTo>
                      <a:lnTo>
                        <a:pt x="108" y="17"/>
                      </a:lnTo>
                      <a:lnTo>
                        <a:pt x="108" y="19"/>
                      </a:lnTo>
                      <a:lnTo>
                        <a:pt x="107" y="21"/>
                      </a:lnTo>
                      <a:lnTo>
                        <a:pt x="107" y="22"/>
                      </a:lnTo>
                      <a:lnTo>
                        <a:pt x="106" y="24"/>
                      </a:lnTo>
                      <a:lnTo>
                        <a:pt x="106" y="26"/>
                      </a:lnTo>
                      <a:lnTo>
                        <a:pt x="105" y="28"/>
                      </a:lnTo>
                      <a:lnTo>
                        <a:pt x="104" y="29"/>
                      </a:lnTo>
                      <a:lnTo>
                        <a:pt x="104" y="31"/>
                      </a:lnTo>
                      <a:lnTo>
                        <a:pt x="103" y="33"/>
                      </a:lnTo>
                      <a:lnTo>
                        <a:pt x="101" y="34"/>
                      </a:lnTo>
                      <a:lnTo>
                        <a:pt x="100" y="37"/>
                      </a:lnTo>
                      <a:lnTo>
                        <a:pt x="99" y="38"/>
                      </a:lnTo>
                      <a:lnTo>
                        <a:pt x="98" y="40"/>
                      </a:lnTo>
                      <a:lnTo>
                        <a:pt x="96" y="41"/>
                      </a:lnTo>
                      <a:lnTo>
                        <a:pt x="95" y="43"/>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5" name="Freeform 643"/>
                <p:cNvSpPr>
                  <a:spLocks/>
                </p:cNvSpPr>
                <p:nvPr/>
              </p:nvSpPr>
              <p:spPr bwMode="auto">
                <a:xfrm>
                  <a:off x="3137" y="2081"/>
                  <a:ext cx="66" cy="128"/>
                </a:xfrm>
                <a:custGeom>
                  <a:avLst/>
                  <a:gdLst>
                    <a:gd name="T0" fmla="*/ 40 w 66"/>
                    <a:gd name="T1" fmla="*/ 20 h 128"/>
                    <a:gd name="T2" fmla="*/ 42 w 66"/>
                    <a:gd name="T3" fmla="*/ 16 h 128"/>
                    <a:gd name="T4" fmla="*/ 44 w 66"/>
                    <a:gd name="T5" fmla="*/ 12 h 128"/>
                    <a:gd name="T6" fmla="*/ 46 w 66"/>
                    <a:gd name="T7" fmla="*/ 8 h 128"/>
                    <a:gd name="T8" fmla="*/ 48 w 66"/>
                    <a:gd name="T9" fmla="*/ 6 h 128"/>
                    <a:gd name="T10" fmla="*/ 50 w 66"/>
                    <a:gd name="T11" fmla="*/ 3 h 128"/>
                    <a:gd name="T12" fmla="*/ 51 w 66"/>
                    <a:gd name="T13" fmla="*/ 1 h 128"/>
                    <a:gd name="T14" fmla="*/ 55 w 66"/>
                    <a:gd name="T15" fmla="*/ 0 h 128"/>
                    <a:gd name="T16" fmla="*/ 58 w 66"/>
                    <a:gd name="T17" fmla="*/ 0 h 128"/>
                    <a:gd name="T18" fmla="*/ 61 w 66"/>
                    <a:gd name="T19" fmla="*/ 1 h 128"/>
                    <a:gd name="T20" fmla="*/ 62 w 66"/>
                    <a:gd name="T21" fmla="*/ 2 h 128"/>
                    <a:gd name="T22" fmla="*/ 64 w 66"/>
                    <a:gd name="T23" fmla="*/ 6 h 128"/>
                    <a:gd name="T24" fmla="*/ 65 w 66"/>
                    <a:gd name="T25" fmla="*/ 10 h 128"/>
                    <a:gd name="T26" fmla="*/ 66 w 66"/>
                    <a:gd name="T27" fmla="*/ 14 h 128"/>
                    <a:gd name="T28" fmla="*/ 66 w 66"/>
                    <a:gd name="T29" fmla="*/ 18 h 128"/>
                    <a:gd name="T30" fmla="*/ 66 w 66"/>
                    <a:gd name="T31" fmla="*/ 21 h 128"/>
                    <a:gd name="T32" fmla="*/ 66 w 66"/>
                    <a:gd name="T33" fmla="*/ 24 h 128"/>
                    <a:gd name="T34" fmla="*/ 66 w 66"/>
                    <a:gd name="T35" fmla="*/ 26 h 128"/>
                    <a:gd name="T36" fmla="*/ 65 w 66"/>
                    <a:gd name="T37" fmla="*/ 29 h 128"/>
                    <a:gd name="T38" fmla="*/ 65 w 66"/>
                    <a:gd name="T39" fmla="*/ 32 h 128"/>
                    <a:gd name="T40" fmla="*/ 65 w 66"/>
                    <a:gd name="T41" fmla="*/ 34 h 128"/>
                    <a:gd name="T42" fmla="*/ 64 w 66"/>
                    <a:gd name="T43" fmla="*/ 37 h 128"/>
                    <a:gd name="T44" fmla="*/ 64 w 66"/>
                    <a:gd name="T45" fmla="*/ 39 h 128"/>
                    <a:gd name="T46" fmla="*/ 63 w 66"/>
                    <a:gd name="T47" fmla="*/ 41 h 128"/>
                    <a:gd name="T48" fmla="*/ 63 w 66"/>
                    <a:gd name="T49" fmla="*/ 44 h 128"/>
                    <a:gd name="T50" fmla="*/ 62 w 66"/>
                    <a:gd name="T51" fmla="*/ 49 h 128"/>
                    <a:gd name="T52" fmla="*/ 61 w 66"/>
                    <a:gd name="T53" fmla="*/ 52 h 128"/>
                    <a:gd name="T54" fmla="*/ 60 w 66"/>
                    <a:gd name="T55" fmla="*/ 56 h 128"/>
                    <a:gd name="T56" fmla="*/ 60 w 66"/>
                    <a:gd name="T57" fmla="*/ 59 h 128"/>
                    <a:gd name="T58" fmla="*/ 58 w 66"/>
                    <a:gd name="T59" fmla="*/ 61 h 128"/>
                    <a:gd name="T60" fmla="*/ 56 w 66"/>
                    <a:gd name="T61" fmla="*/ 65 h 128"/>
                    <a:gd name="T62" fmla="*/ 53 w 66"/>
                    <a:gd name="T63" fmla="*/ 69 h 128"/>
                    <a:gd name="T64" fmla="*/ 51 w 66"/>
                    <a:gd name="T65" fmla="*/ 71 h 128"/>
                    <a:gd name="T66" fmla="*/ 50 w 66"/>
                    <a:gd name="T67" fmla="*/ 74 h 128"/>
                    <a:gd name="T68" fmla="*/ 48 w 66"/>
                    <a:gd name="T69" fmla="*/ 77 h 128"/>
                    <a:gd name="T70" fmla="*/ 46 w 66"/>
                    <a:gd name="T71" fmla="*/ 79 h 128"/>
                    <a:gd name="T72" fmla="*/ 44 w 66"/>
                    <a:gd name="T73" fmla="*/ 82 h 128"/>
                    <a:gd name="T74" fmla="*/ 42 w 66"/>
                    <a:gd name="T75" fmla="*/ 85 h 128"/>
                    <a:gd name="T76" fmla="*/ 40 w 66"/>
                    <a:gd name="T77" fmla="*/ 88 h 128"/>
                    <a:gd name="T78" fmla="*/ 38 w 66"/>
                    <a:gd name="T79" fmla="*/ 91 h 128"/>
                    <a:gd name="T80" fmla="*/ 35 w 66"/>
                    <a:gd name="T81" fmla="*/ 94 h 128"/>
                    <a:gd name="T82" fmla="*/ 34 w 66"/>
                    <a:gd name="T83" fmla="*/ 97 h 128"/>
                    <a:gd name="T84" fmla="*/ 31 w 66"/>
                    <a:gd name="T85" fmla="*/ 100 h 128"/>
                    <a:gd name="T86" fmla="*/ 29 w 66"/>
                    <a:gd name="T87" fmla="*/ 103 h 128"/>
                    <a:gd name="T88" fmla="*/ 27 w 66"/>
                    <a:gd name="T89" fmla="*/ 106 h 128"/>
                    <a:gd name="T90" fmla="*/ 25 w 66"/>
                    <a:gd name="T91" fmla="*/ 109 h 128"/>
                    <a:gd name="T92" fmla="*/ 23 w 66"/>
                    <a:gd name="T93" fmla="*/ 111 h 128"/>
                    <a:gd name="T94" fmla="*/ 21 w 66"/>
                    <a:gd name="T95" fmla="*/ 114 h 128"/>
                    <a:gd name="T96" fmla="*/ 18 w 66"/>
                    <a:gd name="T97" fmla="*/ 119 h 128"/>
                    <a:gd name="T98" fmla="*/ 15 w 66"/>
                    <a:gd name="T99" fmla="*/ 122 h 128"/>
                    <a:gd name="T100" fmla="*/ 13 w 66"/>
                    <a:gd name="T101" fmla="*/ 125 h 128"/>
                    <a:gd name="T102" fmla="*/ 11 w 66"/>
                    <a:gd name="T103" fmla="*/ 128 h 128"/>
                    <a:gd name="T104" fmla="*/ 0 w 66"/>
                    <a:gd name="T105" fmla="*/ 119 h 1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
                    <a:gd name="T160" fmla="*/ 0 h 128"/>
                    <a:gd name="T161" fmla="*/ 66 w 66"/>
                    <a:gd name="T162" fmla="*/ 128 h 12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 h="128">
                      <a:moveTo>
                        <a:pt x="0" y="119"/>
                      </a:moveTo>
                      <a:lnTo>
                        <a:pt x="40" y="20"/>
                      </a:lnTo>
                      <a:lnTo>
                        <a:pt x="41" y="18"/>
                      </a:lnTo>
                      <a:lnTo>
                        <a:pt x="42" y="16"/>
                      </a:lnTo>
                      <a:lnTo>
                        <a:pt x="43" y="13"/>
                      </a:lnTo>
                      <a:lnTo>
                        <a:pt x="44" y="12"/>
                      </a:lnTo>
                      <a:lnTo>
                        <a:pt x="45" y="10"/>
                      </a:lnTo>
                      <a:lnTo>
                        <a:pt x="46" y="8"/>
                      </a:lnTo>
                      <a:lnTo>
                        <a:pt x="47" y="7"/>
                      </a:lnTo>
                      <a:lnTo>
                        <a:pt x="48" y="6"/>
                      </a:lnTo>
                      <a:lnTo>
                        <a:pt x="49" y="4"/>
                      </a:lnTo>
                      <a:lnTo>
                        <a:pt x="50" y="3"/>
                      </a:lnTo>
                      <a:lnTo>
                        <a:pt x="50" y="2"/>
                      </a:lnTo>
                      <a:lnTo>
                        <a:pt x="51" y="1"/>
                      </a:lnTo>
                      <a:lnTo>
                        <a:pt x="53" y="0"/>
                      </a:lnTo>
                      <a:lnTo>
                        <a:pt x="55" y="0"/>
                      </a:lnTo>
                      <a:lnTo>
                        <a:pt x="57" y="0"/>
                      </a:lnTo>
                      <a:lnTo>
                        <a:pt x="58" y="0"/>
                      </a:lnTo>
                      <a:lnTo>
                        <a:pt x="59" y="0"/>
                      </a:lnTo>
                      <a:lnTo>
                        <a:pt x="61" y="1"/>
                      </a:lnTo>
                      <a:lnTo>
                        <a:pt x="62" y="1"/>
                      </a:lnTo>
                      <a:lnTo>
                        <a:pt x="62" y="2"/>
                      </a:lnTo>
                      <a:lnTo>
                        <a:pt x="63" y="4"/>
                      </a:lnTo>
                      <a:lnTo>
                        <a:pt x="64" y="6"/>
                      </a:lnTo>
                      <a:lnTo>
                        <a:pt x="64" y="7"/>
                      </a:lnTo>
                      <a:lnTo>
                        <a:pt x="65" y="10"/>
                      </a:lnTo>
                      <a:lnTo>
                        <a:pt x="65" y="12"/>
                      </a:lnTo>
                      <a:lnTo>
                        <a:pt x="66" y="14"/>
                      </a:lnTo>
                      <a:lnTo>
                        <a:pt x="66" y="16"/>
                      </a:lnTo>
                      <a:lnTo>
                        <a:pt x="66" y="18"/>
                      </a:lnTo>
                      <a:lnTo>
                        <a:pt x="66" y="19"/>
                      </a:lnTo>
                      <a:lnTo>
                        <a:pt x="66" y="21"/>
                      </a:lnTo>
                      <a:lnTo>
                        <a:pt x="66" y="22"/>
                      </a:lnTo>
                      <a:lnTo>
                        <a:pt x="66" y="24"/>
                      </a:lnTo>
                      <a:lnTo>
                        <a:pt x="66" y="26"/>
                      </a:lnTo>
                      <a:lnTo>
                        <a:pt x="65" y="27"/>
                      </a:lnTo>
                      <a:lnTo>
                        <a:pt x="65" y="29"/>
                      </a:lnTo>
                      <a:lnTo>
                        <a:pt x="65" y="30"/>
                      </a:lnTo>
                      <a:lnTo>
                        <a:pt x="65" y="32"/>
                      </a:lnTo>
                      <a:lnTo>
                        <a:pt x="65" y="33"/>
                      </a:lnTo>
                      <a:lnTo>
                        <a:pt x="65" y="34"/>
                      </a:lnTo>
                      <a:lnTo>
                        <a:pt x="64" y="35"/>
                      </a:lnTo>
                      <a:lnTo>
                        <a:pt x="64" y="37"/>
                      </a:lnTo>
                      <a:lnTo>
                        <a:pt x="64" y="38"/>
                      </a:lnTo>
                      <a:lnTo>
                        <a:pt x="64" y="39"/>
                      </a:lnTo>
                      <a:lnTo>
                        <a:pt x="63" y="40"/>
                      </a:lnTo>
                      <a:lnTo>
                        <a:pt x="63" y="41"/>
                      </a:lnTo>
                      <a:lnTo>
                        <a:pt x="63" y="43"/>
                      </a:lnTo>
                      <a:lnTo>
                        <a:pt x="63" y="44"/>
                      </a:lnTo>
                      <a:lnTo>
                        <a:pt x="62" y="46"/>
                      </a:lnTo>
                      <a:lnTo>
                        <a:pt x="62" y="49"/>
                      </a:lnTo>
                      <a:lnTo>
                        <a:pt x="62" y="50"/>
                      </a:lnTo>
                      <a:lnTo>
                        <a:pt x="61" y="52"/>
                      </a:lnTo>
                      <a:lnTo>
                        <a:pt x="61" y="54"/>
                      </a:lnTo>
                      <a:lnTo>
                        <a:pt x="60" y="56"/>
                      </a:lnTo>
                      <a:lnTo>
                        <a:pt x="60" y="57"/>
                      </a:lnTo>
                      <a:lnTo>
                        <a:pt x="60" y="59"/>
                      </a:lnTo>
                      <a:lnTo>
                        <a:pt x="59" y="60"/>
                      </a:lnTo>
                      <a:lnTo>
                        <a:pt x="58" y="61"/>
                      </a:lnTo>
                      <a:lnTo>
                        <a:pt x="57" y="63"/>
                      </a:lnTo>
                      <a:lnTo>
                        <a:pt x="56" y="65"/>
                      </a:lnTo>
                      <a:lnTo>
                        <a:pt x="55" y="67"/>
                      </a:lnTo>
                      <a:lnTo>
                        <a:pt x="53" y="69"/>
                      </a:lnTo>
                      <a:lnTo>
                        <a:pt x="52" y="70"/>
                      </a:lnTo>
                      <a:lnTo>
                        <a:pt x="51" y="71"/>
                      </a:lnTo>
                      <a:lnTo>
                        <a:pt x="50" y="73"/>
                      </a:lnTo>
                      <a:lnTo>
                        <a:pt x="50" y="74"/>
                      </a:lnTo>
                      <a:lnTo>
                        <a:pt x="49" y="75"/>
                      </a:lnTo>
                      <a:lnTo>
                        <a:pt x="48" y="77"/>
                      </a:lnTo>
                      <a:lnTo>
                        <a:pt x="47" y="78"/>
                      </a:lnTo>
                      <a:lnTo>
                        <a:pt x="46" y="79"/>
                      </a:lnTo>
                      <a:lnTo>
                        <a:pt x="45" y="81"/>
                      </a:lnTo>
                      <a:lnTo>
                        <a:pt x="44" y="82"/>
                      </a:lnTo>
                      <a:lnTo>
                        <a:pt x="43" y="84"/>
                      </a:lnTo>
                      <a:lnTo>
                        <a:pt x="42" y="85"/>
                      </a:lnTo>
                      <a:lnTo>
                        <a:pt x="41" y="87"/>
                      </a:lnTo>
                      <a:lnTo>
                        <a:pt x="40" y="88"/>
                      </a:lnTo>
                      <a:lnTo>
                        <a:pt x="39" y="89"/>
                      </a:lnTo>
                      <a:lnTo>
                        <a:pt x="38" y="91"/>
                      </a:lnTo>
                      <a:lnTo>
                        <a:pt x="37" y="93"/>
                      </a:lnTo>
                      <a:lnTo>
                        <a:pt x="35" y="94"/>
                      </a:lnTo>
                      <a:lnTo>
                        <a:pt x="35" y="95"/>
                      </a:lnTo>
                      <a:lnTo>
                        <a:pt x="34" y="97"/>
                      </a:lnTo>
                      <a:lnTo>
                        <a:pt x="32" y="99"/>
                      </a:lnTo>
                      <a:lnTo>
                        <a:pt x="31" y="100"/>
                      </a:lnTo>
                      <a:lnTo>
                        <a:pt x="30" y="101"/>
                      </a:lnTo>
                      <a:lnTo>
                        <a:pt x="29" y="103"/>
                      </a:lnTo>
                      <a:lnTo>
                        <a:pt x="28" y="104"/>
                      </a:lnTo>
                      <a:lnTo>
                        <a:pt x="27" y="106"/>
                      </a:lnTo>
                      <a:lnTo>
                        <a:pt x="26" y="107"/>
                      </a:lnTo>
                      <a:lnTo>
                        <a:pt x="25" y="109"/>
                      </a:lnTo>
                      <a:lnTo>
                        <a:pt x="24" y="110"/>
                      </a:lnTo>
                      <a:lnTo>
                        <a:pt x="23" y="111"/>
                      </a:lnTo>
                      <a:lnTo>
                        <a:pt x="22" y="112"/>
                      </a:lnTo>
                      <a:lnTo>
                        <a:pt x="21" y="114"/>
                      </a:lnTo>
                      <a:lnTo>
                        <a:pt x="19" y="116"/>
                      </a:lnTo>
                      <a:lnTo>
                        <a:pt x="18" y="119"/>
                      </a:lnTo>
                      <a:lnTo>
                        <a:pt x="16" y="120"/>
                      </a:lnTo>
                      <a:lnTo>
                        <a:pt x="15" y="122"/>
                      </a:lnTo>
                      <a:lnTo>
                        <a:pt x="14" y="123"/>
                      </a:lnTo>
                      <a:lnTo>
                        <a:pt x="13" y="125"/>
                      </a:lnTo>
                      <a:lnTo>
                        <a:pt x="11" y="127"/>
                      </a:lnTo>
                      <a:lnTo>
                        <a:pt x="11" y="128"/>
                      </a:lnTo>
                      <a:lnTo>
                        <a:pt x="0" y="119"/>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6" name="Freeform 644"/>
                <p:cNvSpPr>
                  <a:spLocks/>
                </p:cNvSpPr>
                <p:nvPr/>
              </p:nvSpPr>
              <p:spPr bwMode="auto">
                <a:xfrm>
                  <a:off x="3064" y="2207"/>
                  <a:ext cx="82" cy="155"/>
                </a:xfrm>
                <a:custGeom>
                  <a:avLst/>
                  <a:gdLst>
                    <a:gd name="T0" fmla="*/ 82 w 82"/>
                    <a:gd name="T1" fmla="*/ 16 h 155"/>
                    <a:gd name="T2" fmla="*/ 80 w 82"/>
                    <a:gd name="T3" fmla="*/ 17 h 155"/>
                    <a:gd name="T4" fmla="*/ 78 w 82"/>
                    <a:gd name="T5" fmla="*/ 18 h 155"/>
                    <a:gd name="T6" fmla="*/ 76 w 82"/>
                    <a:gd name="T7" fmla="*/ 21 h 155"/>
                    <a:gd name="T8" fmla="*/ 73 w 82"/>
                    <a:gd name="T9" fmla="*/ 23 h 155"/>
                    <a:gd name="T10" fmla="*/ 69 w 82"/>
                    <a:gd name="T11" fmla="*/ 27 h 155"/>
                    <a:gd name="T12" fmla="*/ 65 w 82"/>
                    <a:gd name="T13" fmla="*/ 30 h 155"/>
                    <a:gd name="T14" fmla="*/ 64 w 82"/>
                    <a:gd name="T15" fmla="*/ 33 h 155"/>
                    <a:gd name="T16" fmla="*/ 62 w 82"/>
                    <a:gd name="T17" fmla="*/ 35 h 155"/>
                    <a:gd name="T18" fmla="*/ 60 w 82"/>
                    <a:gd name="T19" fmla="*/ 38 h 155"/>
                    <a:gd name="T20" fmla="*/ 58 w 82"/>
                    <a:gd name="T21" fmla="*/ 41 h 155"/>
                    <a:gd name="T22" fmla="*/ 56 w 82"/>
                    <a:gd name="T23" fmla="*/ 44 h 155"/>
                    <a:gd name="T24" fmla="*/ 54 w 82"/>
                    <a:gd name="T25" fmla="*/ 48 h 155"/>
                    <a:gd name="T26" fmla="*/ 52 w 82"/>
                    <a:gd name="T27" fmla="*/ 51 h 155"/>
                    <a:gd name="T28" fmla="*/ 50 w 82"/>
                    <a:gd name="T29" fmla="*/ 55 h 155"/>
                    <a:gd name="T30" fmla="*/ 49 w 82"/>
                    <a:gd name="T31" fmla="*/ 59 h 155"/>
                    <a:gd name="T32" fmla="*/ 47 w 82"/>
                    <a:gd name="T33" fmla="*/ 63 h 155"/>
                    <a:gd name="T34" fmla="*/ 46 w 82"/>
                    <a:gd name="T35" fmla="*/ 67 h 155"/>
                    <a:gd name="T36" fmla="*/ 45 w 82"/>
                    <a:gd name="T37" fmla="*/ 72 h 155"/>
                    <a:gd name="T38" fmla="*/ 44 w 82"/>
                    <a:gd name="T39" fmla="*/ 77 h 155"/>
                    <a:gd name="T40" fmla="*/ 43 w 82"/>
                    <a:gd name="T41" fmla="*/ 82 h 155"/>
                    <a:gd name="T42" fmla="*/ 41 w 82"/>
                    <a:gd name="T43" fmla="*/ 87 h 155"/>
                    <a:gd name="T44" fmla="*/ 41 w 82"/>
                    <a:gd name="T45" fmla="*/ 93 h 155"/>
                    <a:gd name="T46" fmla="*/ 41 w 82"/>
                    <a:gd name="T47" fmla="*/ 99 h 155"/>
                    <a:gd name="T48" fmla="*/ 41 w 82"/>
                    <a:gd name="T49" fmla="*/ 106 h 155"/>
                    <a:gd name="T50" fmla="*/ 40 w 82"/>
                    <a:gd name="T51" fmla="*/ 111 h 155"/>
                    <a:gd name="T52" fmla="*/ 39 w 82"/>
                    <a:gd name="T53" fmla="*/ 117 h 155"/>
                    <a:gd name="T54" fmla="*/ 38 w 82"/>
                    <a:gd name="T55" fmla="*/ 122 h 155"/>
                    <a:gd name="T56" fmla="*/ 38 w 82"/>
                    <a:gd name="T57" fmla="*/ 127 h 155"/>
                    <a:gd name="T58" fmla="*/ 36 w 82"/>
                    <a:gd name="T59" fmla="*/ 132 h 155"/>
                    <a:gd name="T60" fmla="*/ 34 w 82"/>
                    <a:gd name="T61" fmla="*/ 136 h 155"/>
                    <a:gd name="T62" fmla="*/ 33 w 82"/>
                    <a:gd name="T63" fmla="*/ 139 h 155"/>
                    <a:gd name="T64" fmla="*/ 31 w 82"/>
                    <a:gd name="T65" fmla="*/ 143 h 155"/>
                    <a:gd name="T66" fmla="*/ 29 w 82"/>
                    <a:gd name="T67" fmla="*/ 145 h 155"/>
                    <a:gd name="T68" fmla="*/ 27 w 82"/>
                    <a:gd name="T69" fmla="*/ 148 h 155"/>
                    <a:gd name="T70" fmla="*/ 25 w 82"/>
                    <a:gd name="T71" fmla="*/ 150 h 155"/>
                    <a:gd name="T72" fmla="*/ 22 w 82"/>
                    <a:gd name="T73" fmla="*/ 152 h 155"/>
                    <a:gd name="T74" fmla="*/ 20 w 82"/>
                    <a:gd name="T75" fmla="*/ 153 h 155"/>
                    <a:gd name="T76" fmla="*/ 18 w 82"/>
                    <a:gd name="T77" fmla="*/ 154 h 155"/>
                    <a:gd name="T78" fmla="*/ 16 w 82"/>
                    <a:gd name="T79" fmla="*/ 155 h 155"/>
                    <a:gd name="T80" fmla="*/ 14 w 82"/>
                    <a:gd name="T81" fmla="*/ 155 h 155"/>
                    <a:gd name="T82" fmla="*/ 11 w 82"/>
                    <a:gd name="T83" fmla="*/ 155 h 155"/>
                    <a:gd name="T84" fmla="*/ 10 w 82"/>
                    <a:gd name="T85" fmla="*/ 155 h 155"/>
                    <a:gd name="T86" fmla="*/ 8 w 82"/>
                    <a:gd name="T87" fmla="*/ 154 h 155"/>
                    <a:gd name="T88" fmla="*/ 6 w 82"/>
                    <a:gd name="T89" fmla="*/ 153 h 155"/>
                    <a:gd name="T90" fmla="*/ 3 w 82"/>
                    <a:gd name="T91" fmla="*/ 150 h 155"/>
                    <a:gd name="T92" fmla="*/ 1 w 82"/>
                    <a:gd name="T93" fmla="*/ 147 h 155"/>
                    <a:gd name="T94" fmla="*/ 1 w 82"/>
                    <a:gd name="T95" fmla="*/ 144 h 155"/>
                    <a:gd name="T96" fmla="*/ 0 w 82"/>
                    <a:gd name="T97" fmla="*/ 141 h 155"/>
                    <a:gd name="T98" fmla="*/ 0 w 82"/>
                    <a:gd name="T99" fmla="*/ 138 h 155"/>
                    <a:gd name="T100" fmla="*/ 1 w 82"/>
                    <a:gd name="T101" fmla="*/ 136 h 155"/>
                    <a:gd name="T102" fmla="*/ 2 w 82"/>
                    <a:gd name="T103" fmla="*/ 132 h 155"/>
                    <a:gd name="T104" fmla="*/ 3 w 82"/>
                    <a:gd name="T105" fmla="*/ 128 h 155"/>
                    <a:gd name="T106" fmla="*/ 5 w 82"/>
                    <a:gd name="T107" fmla="*/ 124 h 155"/>
                    <a:gd name="T108" fmla="*/ 7 w 82"/>
                    <a:gd name="T109" fmla="*/ 121 h 155"/>
                    <a:gd name="T110" fmla="*/ 67 w 82"/>
                    <a:gd name="T111" fmla="*/ 0 h 1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
                    <a:gd name="T169" fmla="*/ 0 h 155"/>
                    <a:gd name="T170" fmla="*/ 82 w 82"/>
                    <a:gd name="T171" fmla="*/ 155 h 1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 h="155">
                      <a:moveTo>
                        <a:pt x="67" y="0"/>
                      </a:moveTo>
                      <a:lnTo>
                        <a:pt x="82" y="16"/>
                      </a:lnTo>
                      <a:lnTo>
                        <a:pt x="81" y="16"/>
                      </a:lnTo>
                      <a:lnTo>
                        <a:pt x="80" y="17"/>
                      </a:lnTo>
                      <a:lnTo>
                        <a:pt x="79" y="18"/>
                      </a:lnTo>
                      <a:lnTo>
                        <a:pt x="78" y="18"/>
                      </a:lnTo>
                      <a:lnTo>
                        <a:pt x="77" y="19"/>
                      </a:lnTo>
                      <a:lnTo>
                        <a:pt x="76" y="21"/>
                      </a:lnTo>
                      <a:lnTo>
                        <a:pt x="74" y="22"/>
                      </a:lnTo>
                      <a:lnTo>
                        <a:pt x="73" y="23"/>
                      </a:lnTo>
                      <a:lnTo>
                        <a:pt x="71" y="24"/>
                      </a:lnTo>
                      <a:lnTo>
                        <a:pt x="69" y="27"/>
                      </a:lnTo>
                      <a:lnTo>
                        <a:pt x="67" y="28"/>
                      </a:lnTo>
                      <a:lnTo>
                        <a:pt x="65" y="30"/>
                      </a:lnTo>
                      <a:lnTo>
                        <a:pt x="65" y="32"/>
                      </a:lnTo>
                      <a:lnTo>
                        <a:pt x="64" y="33"/>
                      </a:lnTo>
                      <a:lnTo>
                        <a:pt x="63" y="34"/>
                      </a:lnTo>
                      <a:lnTo>
                        <a:pt x="62" y="35"/>
                      </a:lnTo>
                      <a:lnTo>
                        <a:pt x="61" y="37"/>
                      </a:lnTo>
                      <a:lnTo>
                        <a:pt x="60" y="38"/>
                      </a:lnTo>
                      <a:lnTo>
                        <a:pt x="59" y="39"/>
                      </a:lnTo>
                      <a:lnTo>
                        <a:pt x="58" y="41"/>
                      </a:lnTo>
                      <a:lnTo>
                        <a:pt x="57" y="42"/>
                      </a:lnTo>
                      <a:lnTo>
                        <a:pt x="56" y="44"/>
                      </a:lnTo>
                      <a:lnTo>
                        <a:pt x="55" y="45"/>
                      </a:lnTo>
                      <a:lnTo>
                        <a:pt x="54" y="48"/>
                      </a:lnTo>
                      <a:lnTo>
                        <a:pt x="53" y="49"/>
                      </a:lnTo>
                      <a:lnTo>
                        <a:pt x="52" y="51"/>
                      </a:lnTo>
                      <a:lnTo>
                        <a:pt x="51" y="52"/>
                      </a:lnTo>
                      <a:lnTo>
                        <a:pt x="50" y="55"/>
                      </a:lnTo>
                      <a:lnTo>
                        <a:pt x="49" y="56"/>
                      </a:lnTo>
                      <a:lnTo>
                        <a:pt x="49" y="59"/>
                      </a:lnTo>
                      <a:lnTo>
                        <a:pt x="48" y="61"/>
                      </a:lnTo>
                      <a:lnTo>
                        <a:pt x="47" y="63"/>
                      </a:lnTo>
                      <a:lnTo>
                        <a:pt x="46" y="65"/>
                      </a:lnTo>
                      <a:lnTo>
                        <a:pt x="46" y="67"/>
                      </a:lnTo>
                      <a:lnTo>
                        <a:pt x="45" y="70"/>
                      </a:lnTo>
                      <a:lnTo>
                        <a:pt x="45" y="72"/>
                      </a:lnTo>
                      <a:lnTo>
                        <a:pt x="44" y="74"/>
                      </a:lnTo>
                      <a:lnTo>
                        <a:pt x="44" y="77"/>
                      </a:lnTo>
                      <a:lnTo>
                        <a:pt x="43" y="79"/>
                      </a:lnTo>
                      <a:lnTo>
                        <a:pt x="43" y="82"/>
                      </a:lnTo>
                      <a:lnTo>
                        <a:pt x="42" y="84"/>
                      </a:lnTo>
                      <a:lnTo>
                        <a:pt x="41" y="87"/>
                      </a:lnTo>
                      <a:lnTo>
                        <a:pt x="41" y="90"/>
                      </a:lnTo>
                      <a:lnTo>
                        <a:pt x="41" y="93"/>
                      </a:lnTo>
                      <a:lnTo>
                        <a:pt x="41" y="96"/>
                      </a:lnTo>
                      <a:lnTo>
                        <a:pt x="41" y="99"/>
                      </a:lnTo>
                      <a:lnTo>
                        <a:pt x="41" y="102"/>
                      </a:lnTo>
                      <a:lnTo>
                        <a:pt x="41" y="106"/>
                      </a:lnTo>
                      <a:lnTo>
                        <a:pt x="40" y="109"/>
                      </a:lnTo>
                      <a:lnTo>
                        <a:pt x="40" y="111"/>
                      </a:lnTo>
                      <a:lnTo>
                        <a:pt x="40" y="114"/>
                      </a:lnTo>
                      <a:lnTo>
                        <a:pt x="39" y="117"/>
                      </a:lnTo>
                      <a:lnTo>
                        <a:pt x="39" y="120"/>
                      </a:lnTo>
                      <a:lnTo>
                        <a:pt x="38" y="122"/>
                      </a:lnTo>
                      <a:lnTo>
                        <a:pt x="38" y="125"/>
                      </a:lnTo>
                      <a:lnTo>
                        <a:pt x="38" y="127"/>
                      </a:lnTo>
                      <a:lnTo>
                        <a:pt x="37" y="129"/>
                      </a:lnTo>
                      <a:lnTo>
                        <a:pt x="36" y="132"/>
                      </a:lnTo>
                      <a:lnTo>
                        <a:pt x="35" y="134"/>
                      </a:lnTo>
                      <a:lnTo>
                        <a:pt x="34" y="136"/>
                      </a:lnTo>
                      <a:lnTo>
                        <a:pt x="34" y="138"/>
                      </a:lnTo>
                      <a:lnTo>
                        <a:pt x="33" y="139"/>
                      </a:lnTo>
                      <a:lnTo>
                        <a:pt x="32" y="141"/>
                      </a:lnTo>
                      <a:lnTo>
                        <a:pt x="31" y="143"/>
                      </a:lnTo>
                      <a:lnTo>
                        <a:pt x="30" y="144"/>
                      </a:lnTo>
                      <a:lnTo>
                        <a:pt x="29" y="145"/>
                      </a:lnTo>
                      <a:lnTo>
                        <a:pt x="28" y="147"/>
                      </a:lnTo>
                      <a:lnTo>
                        <a:pt x="27" y="148"/>
                      </a:lnTo>
                      <a:lnTo>
                        <a:pt x="26" y="149"/>
                      </a:lnTo>
                      <a:lnTo>
                        <a:pt x="25" y="150"/>
                      </a:lnTo>
                      <a:lnTo>
                        <a:pt x="23" y="151"/>
                      </a:lnTo>
                      <a:lnTo>
                        <a:pt x="22" y="152"/>
                      </a:lnTo>
                      <a:lnTo>
                        <a:pt x="21" y="153"/>
                      </a:lnTo>
                      <a:lnTo>
                        <a:pt x="20" y="153"/>
                      </a:lnTo>
                      <a:lnTo>
                        <a:pt x="19" y="154"/>
                      </a:lnTo>
                      <a:lnTo>
                        <a:pt x="18" y="154"/>
                      </a:lnTo>
                      <a:lnTo>
                        <a:pt x="17" y="155"/>
                      </a:lnTo>
                      <a:lnTo>
                        <a:pt x="16" y="155"/>
                      </a:lnTo>
                      <a:lnTo>
                        <a:pt x="15" y="155"/>
                      </a:lnTo>
                      <a:lnTo>
                        <a:pt x="14" y="155"/>
                      </a:lnTo>
                      <a:lnTo>
                        <a:pt x="13" y="155"/>
                      </a:lnTo>
                      <a:lnTo>
                        <a:pt x="11" y="155"/>
                      </a:lnTo>
                      <a:lnTo>
                        <a:pt x="10" y="155"/>
                      </a:lnTo>
                      <a:lnTo>
                        <a:pt x="9" y="154"/>
                      </a:lnTo>
                      <a:lnTo>
                        <a:pt x="8" y="154"/>
                      </a:lnTo>
                      <a:lnTo>
                        <a:pt x="7" y="154"/>
                      </a:lnTo>
                      <a:lnTo>
                        <a:pt x="6" y="153"/>
                      </a:lnTo>
                      <a:lnTo>
                        <a:pt x="4" y="151"/>
                      </a:lnTo>
                      <a:lnTo>
                        <a:pt x="3" y="150"/>
                      </a:lnTo>
                      <a:lnTo>
                        <a:pt x="2" y="148"/>
                      </a:lnTo>
                      <a:lnTo>
                        <a:pt x="1" y="147"/>
                      </a:lnTo>
                      <a:lnTo>
                        <a:pt x="1" y="145"/>
                      </a:lnTo>
                      <a:lnTo>
                        <a:pt x="1" y="144"/>
                      </a:lnTo>
                      <a:lnTo>
                        <a:pt x="0" y="143"/>
                      </a:lnTo>
                      <a:lnTo>
                        <a:pt x="0" y="141"/>
                      </a:lnTo>
                      <a:lnTo>
                        <a:pt x="0" y="139"/>
                      </a:lnTo>
                      <a:lnTo>
                        <a:pt x="0" y="138"/>
                      </a:lnTo>
                      <a:lnTo>
                        <a:pt x="1" y="137"/>
                      </a:lnTo>
                      <a:lnTo>
                        <a:pt x="1" y="136"/>
                      </a:lnTo>
                      <a:lnTo>
                        <a:pt x="1" y="134"/>
                      </a:lnTo>
                      <a:lnTo>
                        <a:pt x="2" y="132"/>
                      </a:lnTo>
                      <a:lnTo>
                        <a:pt x="2" y="130"/>
                      </a:lnTo>
                      <a:lnTo>
                        <a:pt x="3" y="128"/>
                      </a:lnTo>
                      <a:lnTo>
                        <a:pt x="3" y="126"/>
                      </a:lnTo>
                      <a:lnTo>
                        <a:pt x="5" y="124"/>
                      </a:lnTo>
                      <a:lnTo>
                        <a:pt x="6" y="122"/>
                      </a:lnTo>
                      <a:lnTo>
                        <a:pt x="7" y="121"/>
                      </a:lnTo>
                      <a:lnTo>
                        <a:pt x="67" y="0"/>
                      </a:lnTo>
                      <a:close/>
                    </a:path>
                  </a:pathLst>
                </a:custGeom>
                <a:solidFill>
                  <a:srgbClr val="DEE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7" name="Freeform 645"/>
                <p:cNvSpPr>
                  <a:spLocks/>
                </p:cNvSpPr>
                <p:nvPr/>
              </p:nvSpPr>
              <p:spPr bwMode="auto">
                <a:xfrm>
                  <a:off x="3243" y="2253"/>
                  <a:ext cx="36" cy="69"/>
                </a:xfrm>
                <a:custGeom>
                  <a:avLst/>
                  <a:gdLst>
                    <a:gd name="T0" fmla="*/ 9 w 36"/>
                    <a:gd name="T1" fmla="*/ 19 h 69"/>
                    <a:gd name="T2" fmla="*/ 8 w 36"/>
                    <a:gd name="T3" fmla="*/ 21 h 69"/>
                    <a:gd name="T4" fmla="*/ 7 w 36"/>
                    <a:gd name="T5" fmla="*/ 24 h 69"/>
                    <a:gd name="T6" fmla="*/ 6 w 36"/>
                    <a:gd name="T7" fmla="*/ 27 h 69"/>
                    <a:gd name="T8" fmla="*/ 4 w 36"/>
                    <a:gd name="T9" fmla="*/ 31 h 69"/>
                    <a:gd name="T10" fmla="*/ 3 w 36"/>
                    <a:gd name="T11" fmla="*/ 35 h 69"/>
                    <a:gd name="T12" fmla="*/ 2 w 36"/>
                    <a:gd name="T13" fmla="*/ 39 h 69"/>
                    <a:gd name="T14" fmla="*/ 1 w 36"/>
                    <a:gd name="T15" fmla="*/ 43 h 69"/>
                    <a:gd name="T16" fmla="*/ 0 w 36"/>
                    <a:gd name="T17" fmla="*/ 48 h 69"/>
                    <a:gd name="T18" fmla="*/ 0 w 36"/>
                    <a:gd name="T19" fmla="*/ 52 h 69"/>
                    <a:gd name="T20" fmla="*/ 0 w 36"/>
                    <a:gd name="T21" fmla="*/ 56 h 69"/>
                    <a:gd name="T22" fmla="*/ 1 w 36"/>
                    <a:gd name="T23" fmla="*/ 60 h 69"/>
                    <a:gd name="T24" fmla="*/ 2 w 36"/>
                    <a:gd name="T25" fmla="*/ 63 h 69"/>
                    <a:gd name="T26" fmla="*/ 4 w 36"/>
                    <a:gd name="T27" fmla="*/ 65 h 69"/>
                    <a:gd name="T28" fmla="*/ 7 w 36"/>
                    <a:gd name="T29" fmla="*/ 68 h 69"/>
                    <a:gd name="T30" fmla="*/ 10 w 36"/>
                    <a:gd name="T31" fmla="*/ 68 h 69"/>
                    <a:gd name="T32" fmla="*/ 13 w 36"/>
                    <a:gd name="T33" fmla="*/ 68 h 69"/>
                    <a:gd name="T34" fmla="*/ 16 w 36"/>
                    <a:gd name="T35" fmla="*/ 68 h 69"/>
                    <a:gd name="T36" fmla="*/ 20 w 36"/>
                    <a:gd name="T37" fmla="*/ 68 h 69"/>
                    <a:gd name="T38" fmla="*/ 23 w 36"/>
                    <a:gd name="T39" fmla="*/ 66 h 69"/>
                    <a:gd name="T40" fmla="*/ 26 w 36"/>
                    <a:gd name="T41" fmla="*/ 64 h 69"/>
                    <a:gd name="T42" fmla="*/ 29 w 36"/>
                    <a:gd name="T43" fmla="*/ 63 h 69"/>
                    <a:gd name="T44" fmla="*/ 31 w 36"/>
                    <a:gd name="T45" fmla="*/ 60 h 69"/>
                    <a:gd name="T46" fmla="*/ 34 w 36"/>
                    <a:gd name="T47" fmla="*/ 58 h 69"/>
                    <a:gd name="T48" fmla="*/ 35 w 36"/>
                    <a:gd name="T49" fmla="*/ 53 h 69"/>
                    <a:gd name="T50" fmla="*/ 35 w 36"/>
                    <a:gd name="T51" fmla="*/ 50 h 69"/>
                    <a:gd name="T52" fmla="*/ 33 w 36"/>
                    <a:gd name="T53" fmla="*/ 48 h 69"/>
                    <a:gd name="T54" fmla="*/ 30 w 36"/>
                    <a:gd name="T55" fmla="*/ 48 h 69"/>
                    <a:gd name="T56" fmla="*/ 27 w 36"/>
                    <a:gd name="T57" fmla="*/ 48 h 69"/>
                    <a:gd name="T58" fmla="*/ 24 w 36"/>
                    <a:gd name="T59" fmla="*/ 48 h 69"/>
                    <a:gd name="T60" fmla="*/ 21 w 36"/>
                    <a:gd name="T61" fmla="*/ 48 h 69"/>
                    <a:gd name="T62" fmla="*/ 18 w 36"/>
                    <a:gd name="T63" fmla="*/ 48 h 69"/>
                    <a:gd name="T64" fmla="*/ 16 w 36"/>
                    <a:gd name="T65" fmla="*/ 48 h 69"/>
                    <a:gd name="T66" fmla="*/ 14 w 36"/>
                    <a:gd name="T67" fmla="*/ 48 h 69"/>
                    <a:gd name="T68" fmla="*/ 12 w 36"/>
                    <a:gd name="T69" fmla="*/ 48 h 69"/>
                    <a:gd name="T70" fmla="*/ 10 w 36"/>
                    <a:gd name="T71" fmla="*/ 47 h 69"/>
                    <a:gd name="T72" fmla="*/ 8 w 36"/>
                    <a:gd name="T73" fmla="*/ 45 h 69"/>
                    <a:gd name="T74" fmla="*/ 7 w 36"/>
                    <a:gd name="T75" fmla="*/ 42 h 69"/>
                    <a:gd name="T76" fmla="*/ 7 w 36"/>
                    <a:gd name="T77" fmla="*/ 39 h 69"/>
                    <a:gd name="T78" fmla="*/ 8 w 36"/>
                    <a:gd name="T79" fmla="*/ 37 h 69"/>
                    <a:gd name="T80" fmla="*/ 8 w 36"/>
                    <a:gd name="T81" fmla="*/ 35 h 69"/>
                    <a:gd name="T82" fmla="*/ 9 w 36"/>
                    <a:gd name="T83" fmla="*/ 32 h 69"/>
                    <a:gd name="T84" fmla="*/ 9 w 36"/>
                    <a:gd name="T85" fmla="*/ 29 h 69"/>
                    <a:gd name="T86" fmla="*/ 10 w 36"/>
                    <a:gd name="T87" fmla="*/ 27 h 69"/>
                    <a:gd name="T88" fmla="*/ 10 w 36"/>
                    <a:gd name="T89" fmla="*/ 24 h 69"/>
                    <a:gd name="T90" fmla="*/ 11 w 36"/>
                    <a:gd name="T91" fmla="*/ 21 h 69"/>
                    <a:gd name="T92" fmla="*/ 11 w 36"/>
                    <a:gd name="T93" fmla="*/ 17 h 69"/>
                    <a:gd name="T94" fmla="*/ 11 w 36"/>
                    <a:gd name="T95" fmla="*/ 14 h 69"/>
                    <a:gd name="T96" fmla="*/ 11 w 36"/>
                    <a:gd name="T97" fmla="*/ 11 h 69"/>
                    <a:gd name="T98" fmla="*/ 11 w 36"/>
                    <a:gd name="T99" fmla="*/ 9 h 69"/>
                    <a:gd name="T100" fmla="*/ 10 w 36"/>
                    <a:gd name="T101" fmla="*/ 5 h 69"/>
                    <a:gd name="T102" fmla="*/ 8 w 36"/>
                    <a:gd name="T103" fmla="*/ 3 h 69"/>
                    <a:gd name="T104" fmla="*/ 5 w 36"/>
                    <a:gd name="T105" fmla="*/ 0 h 69"/>
                    <a:gd name="T106" fmla="*/ 3 w 36"/>
                    <a:gd name="T107" fmla="*/ 0 h 69"/>
                    <a:gd name="T108" fmla="*/ 3 w 36"/>
                    <a:gd name="T109" fmla="*/ 2 h 69"/>
                    <a:gd name="T110" fmla="*/ 3 w 36"/>
                    <a:gd name="T111" fmla="*/ 5 h 69"/>
                    <a:gd name="T112" fmla="*/ 5 w 36"/>
                    <a:gd name="T113" fmla="*/ 9 h 69"/>
                    <a:gd name="T114" fmla="*/ 9 w 36"/>
                    <a:gd name="T115" fmla="*/ 19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
                    <a:gd name="T175" fmla="*/ 0 h 69"/>
                    <a:gd name="T176" fmla="*/ 36 w 36"/>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 h="69">
                      <a:moveTo>
                        <a:pt x="9" y="19"/>
                      </a:moveTo>
                      <a:lnTo>
                        <a:pt x="9" y="19"/>
                      </a:lnTo>
                      <a:lnTo>
                        <a:pt x="8" y="20"/>
                      </a:lnTo>
                      <a:lnTo>
                        <a:pt x="8" y="21"/>
                      </a:lnTo>
                      <a:lnTo>
                        <a:pt x="7" y="22"/>
                      </a:lnTo>
                      <a:lnTo>
                        <a:pt x="7" y="24"/>
                      </a:lnTo>
                      <a:lnTo>
                        <a:pt x="7" y="26"/>
                      </a:lnTo>
                      <a:lnTo>
                        <a:pt x="6" y="27"/>
                      </a:lnTo>
                      <a:lnTo>
                        <a:pt x="5" y="29"/>
                      </a:lnTo>
                      <a:lnTo>
                        <a:pt x="4" y="31"/>
                      </a:lnTo>
                      <a:lnTo>
                        <a:pt x="4" y="33"/>
                      </a:lnTo>
                      <a:lnTo>
                        <a:pt x="3" y="35"/>
                      </a:lnTo>
                      <a:lnTo>
                        <a:pt x="3" y="37"/>
                      </a:lnTo>
                      <a:lnTo>
                        <a:pt x="2" y="39"/>
                      </a:lnTo>
                      <a:lnTo>
                        <a:pt x="2" y="41"/>
                      </a:lnTo>
                      <a:lnTo>
                        <a:pt x="1" y="43"/>
                      </a:lnTo>
                      <a:lnTo>
                        <a:pt x="1" y="46"/>
                      </a:lnTo>
                      <a:lnTo>
                        <a:pt x="0" y="48"/>
                      </a:lnTo>
                      <a:lnTo>
                        <a:pt x="0" y="50"/>
                      </a:lnTo>
                      <a:lnTo>
                        <a:pt x="0" y="52"/>
                      </a:lnTo>
                      <a:lnTo>
                        <a:pt x="0" y="54"/>
                      </a:lnTo>
                      <a:lnTo>
                        <a:pt x="0" y="56"/>
                      </a:lnTo>
                      <a:lnTo>
                        <a:pt x="1" y="58"/>
                      </a:lnTo>
                      <a:lnTo>
                        <a:pt x="1" y="60"/>
                      </a:lnTo>
                      <a:lnTo>
                        <a:pt x="1" y="61"/>
                      </a:lnTo>
                      <a:lnTo>
                        <a:pt x="2" y="63"/>
                      </a:lnTo>
                      <a:lnTo>
                        <a:pt x="3" y="64"/>
                      </a:lnTo>
                      <a:lnTo>
                        <a:pt x="4" y="65"/>
                      </a:lnTo>
                      <a:lnTo>
                        <a:pt x="5" y="66"/>
                      </a:lnTo>
                      <a:lnTo>
                        <a:pt x="7" y="68"/>
                      </a:lnTo>
                      <a:lnTo>
                        <a:pt x="8" y="68"/>
                      </a:lnTo>
                      <a:lnTo>
                        <a:pt x="10" y="68"/>
                      </a:lnTo>
                      <a:lnTo>
                        <a:pt x="11" y="69"/>
                      </a:lnTo>
                      <a:lnTo>
                        <a:pt x="13" y="68"/>
                      </a:lnTo>
                      <a:lnTo>
                        <a:pt x="15" y="68"/>
                      </a:lnTo>
                      <a:lnTo>
                        <a:pt x="16" y="68"/>
                      </a:lnTo>
                      <a:lnTo>
                        <a:pt x="18" y="68"/>
                      </a:lnTo>
                      <a:lnTo>
                        <a:pt x="20" y="68"/>
                      </a:lnTo>
                      <a:lnTo>
                        <a:pt x="22" y="67"/>
                      </a:lnTo>
                      <a:lnTo>
                        <a:pt x="23" y="66"/>
                      </a:lnTo>
                      <a:lnTo>
                        <a:pt x="24" y="65"/>
                      </a:lnTo>
                      <a:lnTo>
                        <a:pt x="26" y="64"/>
                      </a:lnTo>
                      <a:lnTo>
                        <a:pt x="27" y="64"/>
                      </a:lnTo>
                      <a:lnTo>
                        <a:pt x="29" y="63"/>
                      </a:lnTo>
                      <a:lnTo>
                        <a:pt x="30" y="61"/>
                      </a:lnTo>
                      <a:lnTo>
                        <a:pt x="31" y="60"/>
                      </a:lnTo>
                      <a:lnTo>
                        <a:pt x="32" y="60"/>
                      </a:lnTo>
                      <a:lnTo>
                        <a:pt x="34" y="58"/>
                      </a:lnTo>
                      <a:lnTo>
                        <a:pt x="35" y="55"/>
                      </a:lnTo>
                      <a:lnTo>
                        <a:pt x="35" y="53"/>
                      </a:lnTo>
                      <a:lnTo>
                        <a:pt x="36" y="52"/>
                      </a:lnTo>
                      <a:lnTo>
                        <a:pt x="35" y="50"/>
                      </a:lnTo>
                      <a:lnTo>
                        <a:pt x="34" y="49"/>
                      </a:lnTo>
                      <a:lnTo>
                        <a:pt x="33" y="48"/>
                      </a:lnTo>
                      <a:lnTo>
                        <a:pt x="31" y="48"/>
                      </a:lnTo>
                      <a:lnTo>
                        <a:pt x="30" y="48"/>
                      </a:lnTo>
                      <a:lnTo>
                        <a:pt x="29" y="48"/>
                      </a:lnTo>
                      <a:lnTo>
                        <a:pt x="27" y="48"/>
                      </a:lnTo>
                      <a:lnTo>
                        <a:pt x="26" y="48"/>
                      </a:lnTo>
                      <a:lnTo>
                        <a:pt x="24" y="48"/>
                      </a:lnTo>
                      <a:lnTo>
                        <a:pt x="22" y="48"/>
                      </a:lnTo>
                      <a:lnTo>
                        <a:pt x="21" y="48"/>
                      </a:lnTo>
                      <a:lnTo>
                        <a:pt x="20" y="48"/>
                      </a:lnTo>
                      <a:lnTo>
                        <a:pt x="18" y="48"/>
                      </a:lnTo>
                      <a:lnTo>
                        <a:pt x="16" y="48"/>
                      </a:lnTo>
                      <a:lnTo>
                        <a:pt x="15" y="48"/>
                      </a:lnTo>
                      <a:lnTo>
                        <a:pt x="14" y="48"/>
                      </a:lnTo>
                      <a:lnTo>
                        <a:pt x="12" y="48"/>
                      </a:lnTo>
                      <a:lnTo>
                        <a:pt x="11" y="48"/>
                      </a:lnTo>
                      <a:lnTo>
                        <a:pt x="10" y="47"/>
                      </a:lnTo>
                      <a:lnTo>
                        <a:pt x="9" y="46"/>
                      </a:lnTo>
                      <a:lnTo>
                        <a:pt x="8" y="45"/>
                      </a:lnTo>
                      <a:lnTo>
                        <a:pt x="7" y="44"/>
                      </a:lnTo>
                      <a:lnTo>
                        <a:pt x="7" y="42"/>
                      </a:lnTo>
                      <a:lnTo>
                        <a:pt x="7" y="41"/>
                      </a:lnTo>
                      <a:lnTo>
                        <a:pt x="7" y="39"/>
                      </a:lnTo>
                      <a:lnTo>
                        <a:pt x="7" y="38"/>
                      </a:lnTo>
                      <a:lnTo>
                        <a:pt x="8" y="37"/>
                      </a:lnTo>
                      <a:lnTo>
                        <a:pt x="8" y="36"/>
                      </a:lnTo>
                      <a:lnTo>
                        <a:pt x="8" y="35"/>
                      </a:lnTo>
                      <a:lnTo>
                        <a:pt x="9" y="33"/>
                      </a:lnTo>
                      <a:lnTo>
                        <a:pt x="9" y="32"/>
                      </a:lnTo>
                      <a:lnTo>
                        <a:pt x="9" y="31"/>
                      </a:lnTo>
                      <a:lnTo>
                        <a:pt x="9" y="29"/>
                      </a:lnTo>
                      <a:lnTo>
                        <a:pt x="10" y="28"/>
                      </a:lnTo>
                      <a:lnTo>
                        <a:pt x="10" y="27"/>
                      </a:lnTo>
                      <a:lnTo>
                        <a:pt x="10" y="25"/>
                      </a:lnTo>
                      <a:lnTo>
                        <a:pt x="10" y="24"/>
                      </a:lnTo>
                      <a:lnTo>
                        <a:pt x="11" y="22"/>
                      </a:lnTo>
                      <a:lnTo>
                        <a:pt x="11" y="21"/>
                      </a:lnTo>
                      <a:lnTo>
                        <a:pt x="11" y="20"/>
                      </a:lnTo>
                      <a:lnTo>
                        <a:pt x="11" y="17"/>
                      </a:lnTo>
                      <a:lnTo>
                        <a:pt x="11" y="15"/>
                      </a:lnTo>
                      <a:lnTo>
                        <a:pt x="11" y="14"/>
                      </a:lnTo>
                      <a:lnTo>
                        <a:pt x="11" y="13"/>
                      </a:lnTo>
                      <a:lnTo>
                        <a:pt x="11" y="11"/>
                      </a:lnTo>
                      <a:lnTo>
                        <a:pt x="11" y="9"/>
                      </a:lnTo>
                      <a:lnTo>
                        <a:pt x="11" y="7"/>
                      </a:lnTo>
                      <a:lnTo>
                        <a:pt x="10" y="5"/>
                      </a:lnTo>
                      <a:lnTo>
                        <a:pt x="9" y="4"/>
                      </a:lnTo>
                      <a:lnTo>
                        <a:pt x="8" y="3"/>
                      </a:lnTo>
                      <a:lnTo>
                        <a:pt x="7" y="2"/>
                      </a:lnTo>
                      <a:lnTo>
                        <a:pt x="5" y="0"/>
                      </a:lnTo>
                      <a:lnTo>
                        <a:pt x="4" y="0"/>
                      </a:lnTo>
                      <a:lnTo>
                        <a:pt x="3" y="0"/>
                      </a:lnTo>
                      <a:lnTo>
                        <a:pt x="3" y="2"/>
                      </a:lnTo>
                      <a:lnTo>
                        <a:pt x="3" y="3"/>
                      </a:lnTo>
                      <a:lnTo>
                        <a:pt x="3" y="5"/>
                      </a:lnTo>
                      <a:lnTo>
                        <a:pt x="4" y="7"/>
                      </a:lnTo>
                      <a:lnTo>
                        <a:pt x="5" y="9"/>
                      </a:lnTo>
                      <a:lnTo>
                        <a:pt x="9"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8" name="Freeform 646"/>
                <p:cNvSpPr>
                  <a:spLocks/>
                </p:cNvSpPr>
                <p:nvPr/>
              </p:nvSpPr>
              <p:spPr bwMode="auto">
                <a:xfrm>
                  <a:off x="3111" y="2113"/>
                  <a:ext cx="136" cy="285"/>
                </a:xfrm>
                <a:custGeom>
                  <a:avLst/>
                  <a:gdLst>
                    <a:gd name="T0" fmla="*/ 131 w 136"/>
                    <a:gd name="T1" fmla="*/ 6 h 285"/>
                    <a:gd name="T2" fmla="*/ 131 w 136"/>
                    <a:gd name="T3" fmla="*/ 14 h 285"/>
                    <a:gd name="T4" fmla="*/ 130 w 136"/>
                    <a:gd name="T5" fmla="*/ 24 h 285"/>
                    <a:gd name="T6" fmla="*/ 129 w 136"/>
                    <a:gd name="T7" fmla="*/ 36 h 285"/>
                    <a:gd name="T8" fmla="*/ 127 w 136"/>
                    <a:gd name="T9" fmla="*/ 49 h 285"/>
                    <a:gd name="T10" fmla="*/ 124 w 136"/>
                    <a:gd name="T11" fmla="*/ 61 h 285"/>
                    <a:gd name="T12" fmla="*/ 120 w 136"/>
                    <a:gd name="T13" fmla="*/ 72 h 285"/>
                    <a:gd name="T14" fmla="*/ 112 w 136"/>
                    <a:gd name="T15" fmla="*/ 84 h 285"/>
                    <a:gd name="T16" fmla="*/ 102 w 136"/>
                    <a:gd name="T17" fmla="*/ 89 h 285"/>
                    <a:gd name="T18" fmla="*/ 93 w 136"/>
                    <a:gd name="T19" fmla="*/ 89 h 285"/>
                    <a:gd name="T20" fmla="*/ 84 w 136"/>
                    <a:gd name="T21" fmla="*/ 85 h 285"/>
                    <a:gd name="T22" fmla="*/ 79 w 136"/>
                    <a:gd name="T23" fmla="*/ 86 h 285"/>
                    <a:gd name="T24" fmla="*/ 69 w 136"/>
                    <a:gd name="T25" fmla="*/ 96 h 285"/>
                    <a:gd name="T26" fmla="*/ 63 w 136"/>
                    <a:gd name="T27" fmla="*/ 106 h 285"/>
                    <a:gd name="T28" fmla="*/ 57 w 136"/>
                    <a:gd name="T29" fmla="*/ 120 h 285"/>
                    <a:gd name="T30" fmla="*/ 53 w 136"/>
                    <a:gd name="T31" fmla="*/ 133 h 285"/>
                    <a:gd name="T32" fmla="*/ 49 w 136"/>
                    <a:gd name="T33" fmla="*/ 143 h 285"/>
                    <a:gd name="T34" fmla="*/ 47 w 136"/>
                    <a:gd name="T35" fmla="*/ 153 h 285"/>
                    <a:gd name="T36" fmla="*/ 44 w 136"/>
                    <a:gd name="T37" fmla="*/ 164 h 285"/>
                    <a:gd name="T38" fmla="*/ 42 w 136"/>
                    <a:gd name="T39" fmla="*/ 175 h 285"/>
                    <a:gd name="T40" fmla="*/ 40 w 136"/>
                    <a:gd name="T41" fmla="*/ 187 h 285"/>
                    <a:gd name="T42" fmla="*/ 39 w 136"/>
                    <a:gd name="T43" fmla="*/ 199 h 285"/>
                    <a:gd name="T44" fmla="*/ 39 w 136"/>
                    <a:gd name="T45" fmla="*/ 211 h 285"/>
                    <a:gd name="T46" fmla="*/ 38 w 136"/>
                    <a:gd name="T47" fmla="*/ 223 h 285"/>
                    <a:gd name="T48" fmla="*/ 33 w 136"/>
                    <a:gd name="T49" fmla="*/ 237 h 285"/>
                    <a:gd name="T50" fmla="*/ 25 w 136"/>
                    <a:gd name="T51" fmla="*/ 252 h 285"/>
                    <a:gd name="T52" fmla="*/ 16 w 136"/>
                    <a:gd name="T53" fmla="*/ 263 h 285"/>
                    <a:gd name="T54" fmla="*/ 0 w 136"/>
                    <a:gd name="T55" fmla="*/ 259 h 285"/>
                    <a:gd name="T56" fmla="*/ 0 w 136"/>
                    <a:gd name="T57" fmla="*/ 270 h 285"/>
                    <a:gd name="T58" fmla="*/ 4 w 136"/>
                    <a:gd name="T59" fmla="*/ 283 h 285"/>
                    <a:gd name="T60" fmla="*/ 14 w 136"/>
                    <a:gd name="T61" fmla="*/ 282 h 285"/>
                    <a:gd name="T62" fmla="*/ 22 w 136"/>
                    <a:gd name="T63" fmla="*/ 271 h 285"/>
                    <a:gd name="T64" fmla="*/ 28 w 136"/>
                    <a:gd name="T65" fmla="*/ 261 h 285"/>
                    <a:gd name="T66" fmla="*/ 34 w 136"/>
                    <a:gd name="T67" fmla="*/ 247 h 285"/>
                    <a:gd name="T68" fmla="*/ 39 w 136"/>
                    <a:gd name="T69" fmla="*/ 230 h 285"/>
                    <a:gd name="T70" fmla="*/ 43 w 136"/>
                    <a:gd name="T71" fmla="*/ 211 h 285"/>
                    <a:gd name="T72" fmla="*/ 47 w 136"/>
                    <a:gd name="T73" fmla="*/ 192 h 285"/>
                    <a:gd name="T74" fmla="*/ 50 w 136"/>
                    <a:gd name="T75" fmla="*/ 173 h 285"/>
                    <a:gd name="T76" fmla="*/ 53 w 136"/>
                    <a:gd name="T77" fmla="*/ 155 h 285"/>
                    <a:gd name="T78" fmla="*/ 57 w 136"/>
                    <a:gd name="T79" fmla="*/ 138 h 285"/>
                    <a:gd name="T80" fmla="*/ 61 w 136"/>
                    <a:gd name="T81" fmla="*/ 124 h 285"/>
                    <a:gd name="T82" fmla="*/ 65 w 136"/>
                    <a:gd name="T83" fmla="*/ 114 h 285"/>
                    <a:gd name="T84" fmla="*/ 72 w 136"/>
                    <a:gd name="T85" fmla="*/ 104 h 285"/>
                    <a:gd name="T86" fmla="*/ 80 w 136"/>
                    <a:gd name="T87" fmla="*/ 96 h 285"/>
                    <a:gd name="T88" fmla="*/ 88 w 136"/>
                    <a:gd name="T89" fmla="*/ 94 h 285"/>
                    <a:gd name="T90" fmla="*/ 93 w 136"/>
                    <a:gd name="T91" fmla="*/ 96 h 285"/>
                    <a:gd name="T92" fmla="*/ 101 w 136"/>
                    <a:gd name="T93" fmla="*/ 98 h 285"/>
                    <a:gd name="T94" fmla="*/ 111 w 136"/>
                    <a:gd name="T95" fmla="*/ 93 h 285"/>
                    <a:gd name="T96" fmla="*/ 118 w 136"/>
                    <a:gd name="T97" fmla="*/ 82 h 285"/>
                    <a:gd name="T98" fmla="*/ 122 w 136"/>
                    <a:gd name="T99" fmla="*/ 71 h 285"/>
                    <a:gd name="T100" fmla="*/ 125 w 136"/>
                    <a:gd name="T101" fmla="*/ 59 h 285"/>
                    <a:gd name="T102" fmla="*/ 128 w 136"/>
                    <a:gd name="T103" fmla="*/ 47 h 285"/>
                    <a:gd name="T104" fmla="*/ 130 w 136"/>
                    <a:gd name="T105" fmla="*/ 36 h 285"/>
                    <a:gd name="T106" fmla="*/ 132 w 136"/>
                    <a:gd name="T107" fmla="*/ 27 h 285"/>
                    <a:gd name="T108" fmla="*/ 134 w 136"/>
                    <a:gd name="T109" fmla="*/ 18 h 285"/>
                    <a:gd name="T110" fmla="*/ 135 w 136"/>
                    <a:gd name="T111" fmla="*/ 6 h 285"/>
                    <a:gd name="T112" fmla="*/ 131 w 136"/>
                    <a:gd name="T113" fmla="*/ 0 h 2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6"/>
                    <a:gd name="T172" fmla="*/ 0 h 285"/>
                    <a:gd name="T173" fmla="*/ 136 w 136"/>
                    <a:gd name="T174" fmla="*/ 285 h 2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6" h="285">
                      <a:moveTo>
                        <a:pt x="131" y="0"/>
                      </a:moveTo>
                      <a:lnTo>
                        <a:pt x="131" y="0"/>
                      </a:lnTo>
                      <a:lnTo>
                        <a:pt x="131" y="1"/>
                      </a:lnTo>
                      <a:lnTo>
                        <a:pt x="131" y="2"/>
                      </a:lnTo>
                      <a:lnTo>
                        <a:pt x="131" y="3"/>
                      </a:lnTo>
                      <a:lnTo>
                        <a:pt x="131" y="6"/>
                      </a:lnTo>
                      <a:lnTo>
                        <a:pt x="131" y="7"/>
                      </a:lnTo>
                      <a:lnTo>
                        <a:pt x="131" y="8"/>
                      </a:lnTo>
                      <a:lnTo>
                        <a:pt x="131" y="9"/>
                      </a:lnTo>
                      <a:lnTo>
                        <a:pt x="131" y="10"/>
                      </a:lnTo>
                      <a:lnTo>
                        <a:pt x="131" y="11"/>
                      </a:lnTo>
                      <a:lnTo>
                        <a:pt x="131" y="12"/>
                      </a:lnTo>
                      <a:lnTo>
                        <a:pt x="131" y="14"/>
                      </a:lnTo>
                      <a:lnTo>
                        <a:pt x="131" y="16"/>
                      </a:lnTo>
                      <a:lnTo>
                        <a:pt x="131" y="17"/>
                      </a:lnTo>
                      <a:lnTo>
                        <a:pt x="131" y="18"/>
                      </a:lnTo>
                      <a:lnTo>
                        <a:pt x="130" y="19"/>
                      </a:lnTo>
                      <a:lnTo>
                        <a:pt x="130" y="21"/>
                      </a:lnTo>
                      <a:lnTo>
                        <a:pt x="130" y="23"/>
                      </a:lnTo>
                      <a:lnTo>
                        <a:pt x="130" y="24"/>
                      </a:lnTo>
                      <a:lnTo>
                        <a:pt x="130" y="26"/>
                      </a:lnTo>
                      <a:lnTo>
                        <a:pt x="130" y="28"/>
                      </a:lnTo>
                      <a:lnTo>
                        <a:pt x="129" y="29"/>
                      </a:lnTo>
                      <a:lnTo>
                        <a:pt x="129" y="31"/>
                      </a:lnTo>
                      <a:lnTo>
                        <a:pt x="129" y="33"/>
                      </a:lnTo>
                      <a:lnTo>
                        <a:pt x="129" y="35"/>
                      </a:lnTo>
                      <a:lnTo>
                        <a:pt x="129" y="36"/>
                      </a:lnTo>
                      <a:lnTo>
                        <a:pt x="128" y="38"/>
                      </a:lnTo>
                      <a:lnTo>
                        <a:pt x="128" y="40"/>
                      </a:lnTo>
                      <a:lnTo>
                        <a:pt x="128" y="42"/>
                      </a:lnTo>
                      <a:lnTo>
                        <a:pt x="127" y="44"/>
                      </a:lnTo>
                      <a:lnTo>
                        <a:pt x="127" y="45"/>
                      </a:lnTo>
                      <a:lnTo>
                        <a:pt x="127" y="47"/>
                      </a:lnTo>
                      <a:lnTo>
                        <a:pt x="127" y="49"/>
                      </a:lnTo>
                      <a:lnTo>
                        <a:pt x="126" y="51"/>
                      </a:lnTo>
                      <a:lnTo>
                        <a:pt x="126" y="52"/>
                      </a:lnTo>
                      <a:lnTo>
                        <a:pt x="126" y="54"/>
                      </a:lnTo>
                      <a:lnTo>
                        <a:pt x="125" y="56"/>
                      </a:lnTo>
                      <a:lnTo>
                        <a:pt x="125" y="57"/>
                      </a:lnTo>
                      <a:lnTo>
                        <a:pt x="124" y="59"/>
                      </a:lnTo>
                      <a:lnTo>
                        <a:pt x="124" y="61"/>
                      </a:lnTo>
                      <a:lnTo>
                        <a:pt x="124" y="63"/>
                      </a:lnTo>
                      <a:lnTo>
                        <a:pt x="123" y="64"/>
                      </a:lnTo>
                      <a:lnTo>
                        <a:pt x="123" y="66"/>
                      </a:lnTo>
                      <a:lnTo>
                        <a:pt x="122" y="67"/>
                      </a:lnTo>
                      <a:lnTo>
                        <a:pt x="122" y="68"/>
                      </a:lnTo>
                      <a:lnTo>
                        <a:pt x="121" y="70"/>
                      </a:lnTo>
                      <a:lnTo>
                        <a:pt x="120" y="72"/>
                      </a:lnTo>
                      <a:lnTo>
                        <a:pt x="120" y="73"/>
                      </a:lnTo>
                      <a:lnTo>
                        <a:pt x="119" y="74"/>
                      </a:lnTo>
                      <a:lnTo>
                        <a:pt x="118" y="77"/>
                      </a:lnTo>
                      <a:lnTo>
                        <a:pt x="117" y="79"/>
                      </a:lnTo>
                      <a:lnTo>
                        <a:pt x="115" y="80"/>
                      </a:lnTo>
                      <a:lnTo>
                        <a:pt x="114" y="83"/>
                      </a:lnTo>
                      <a:lnTo>
                        <a:pt x="112" y="84"/>
                      </a:lnTo>
                      <a:lnTo>
                        <a:pt x="111" y="85"/>
                      </a:lnTo>
                      <a:lnTo>
                        <a:pt x="109" y="86"/>
                      </a:lnTo>
                      <a:lnTo>
                        <a:pt x="108" y="87"/>
                      </a:lnTo>
                      <a:lnTo>
                        <a:pt x="106" y="88"/>
                      </a:lnTo>
                      <a:lnTo>
                        <a:pt x="105" y="88"/>
                      </a:lnTo>
                      <a:lnTo>
                        <a:pt x="104" y="89"/>
                      </a:lnTo>
                      <a:lnTo>
                        <a:pt x="102" y="89"/>
                      </a:lnTo>
                      <a:lnTo>
                        <a:pt x="100" y="89"/>
                      </a:lnTo>
                      <a:lnTo>
                        <a:pt x="99" y="90"/>
                      </a:lnTo>
                      <a:lnTo>
                        <a:pt x="98" y="90"/>
                      </a:lnTo>
                      <a:lnTo>
                        <a:pt x="96" y="90"/>
                      </a:lnTo>
                      <a:lnTo>
                        <a:pt x="95" y="89"/>
                      </a:lnTo>
                      <a:lnTo>
                        <a:pt x="94" y="89"/>
                      </a:lnTo>
                      <a:lnTo>
                        <a:pt x="93" y="89"/>
                      </a:lnTo>
                      <a:lnTo>
                        <a:pt x="92" y="89"/>
                      </a:lnTo>
                      <a:lnTo>
                        <a:pt x="91" y="89"/>
                      </a:lnTo>
                      <a:lnTo>
                        <a:pt x="89" y="88"/>
                      </a:lnTo>
                      <a:lnTo>
                        <a:pt x="88" y="88"/>
                      </a:lnTo>
                      <a:lnTo>
                        <a:pt x="88" y="87"/>
                      </a:lnTo>
                      <a:lnTo>
                        <a:pt x="86" y="86"/>
                      </a:lnTo>
                      <a:lnTo>
                        <a:pt x="84" y="85"/>
                      </a:lnTo>
                      <a:lnTo>
                        <a:pt x="83" y="84"/>
                      </a:lnTo>
                      <a:lnTo>
                        <a:pt x="82" y="84"/>
                      </a:lnTo>
                      <a:lnTo>
                        <a:pt x="81" y="84"/>
                      </a:lnTo>
                      <a:lnTo>
                        <a:pt x="80" y="84"/>
                      </a:lnTo>
                      <a:lnTo>
                        <a:pt x="79" y="86"/>
                      </a:lnTo>
                      <a:lnTo>
                        <a:pt x="77" y="87"/>
                      </a:lnTo>
                      <a:lnTo>
                        <a:pt x="76" y="89"/>
                      </a:lnTo>
                      <a:lnTo>
                        <a:pt x="74" y="90"/>
                      </a:lnTo>
                      <a:lnTo>
                        <a:pt x="72" y="93"/>
                      </a:lnTo>
                      <a:lnTo>
                        <a:pt x="72" y="94"/>
                      </a:lnTo>
                      <a:lnTo>
                        <a:pt x="71" y="95"/>
                      </a:lnTo>
                      <a:lnTo>
                        <a:pt x="69" y="96"/>
                      </a:lnTo>
                      <a:lnTo>
                        <a:pt x="68" y="98"/>
                      </a:lnTo>
                      <a:lnTo>
                        <a:pt x="68" y="99"/>
                      </a:lnTo>
                      <a:lnTo>
                        <a:pt x="67" y="100"/>
                      </a:lnTo>
                      <a:lnTo>
                        <a:pt x="66" y="102"/>
                      </a:lnTo>
                      <a:lnTo>
                        <a:pt x="65" y="104"/>
                      </a:lnTo>
                      <a:lnTo>
                        <a:pt x="64" y="105"/>
                      </a:lnTo>
                      <a:lnTo>
                        <a:pt x="63" y="106"/>
                      </a:lnTo>
                      <a:lnTo>
                        <a:pt x="62" y="108"/>
                      </a:lnTo>
                      <a:lnTo>
                        <a:pt x="61" y="110"/>
                      </a:lnTo>
                      <a:lnTo>
                        <a:pt x="60" y="112"/>
                      </a:lnTo>
                      <a:lnTo>
                        <a:pt x="59" y="113"/>
                      </a:lnTo>
                      <a:lnTo>
                        <a:pt x="59" y="116"/>
                      </a:lnTo>
                      <a:lnTo>
                        <a:pt x="58" y="117"/>
                      </a:lnTo>
                      <a:lnTo>
                        <a:pt x="57" y="120"/>
                      </a:lnTo>
                      <a:lnTo>
                        <a:pt x="57" y="121"/>
                      </a:lnTo>
                      <a:lnTo>
                        <a:pt x="56" y="123"/>
                      </a:lnTo>
                      <a:lnTo>
                        <a:pt x="55" y="126"/>
                      </a:lnTo>
                      <a:lnTo>
                        <a:pt x="54" y="128"/>
                      </a:lnTo>
                      <a:lnTo>
                        <a:pt x="53" y="131"/>
                      </a:lnTo>
                      <a:lnTo>
                        <a:pt x="53" y="132"/>
                      </a:lnTo>
                      <a:lnTo>
                        <a:pt x="53" y="133"/>
                      </a:lnTo>
                      <a:lnTo>
                        <a:pt x="52" y="134"/>
                      </a:lnTo>
                      <a:lnTo>
                        <a:pt x="52" y="136"/>
                      </a:lnTo>
                      <a:lnTo>
                        <a:pt x="51" y="137"/>
                      </a:lnTo>
                      <a:lnTo>
                        <a:pt x="51" y="138"/>
                      </a:lnTo>
                      <a:lnTo>
                        <a:pt x="50" y="140"/>
                      </a:lnTo>
                      <a:lnTo>
                        <a:pt x="50" y="141"/>
                      </a:lnTo>
                      <a:lnTo>
                        <a:pt x="49" y="143"/>
                      </a:lnTo>
                      <a:lnTo>
                        <a:pt x="49" y="144"/>
                      </a:lnTo>
                      <a:lnTo>
                        <a:pt x="49" y="145"/>
                      </a:lnTo>
                      <a:lnTo>
                        <a:pt x="49" y="147"/>
                      </a:lnTo>
                      <a:lnTo>
                        <a:pt x="48" y="148"/>
                      </a:lnTo>
                      <a:lnTo>
                        <a:pt x="48" y="150"/>
                      </a:lnTo>
                      <a:lnTo>
                        <a:pt x="47" y="151"/>
                      </a:lnTo>
                      <a:lnTo>
                        <a:pt x="47" y="153"/>
                      </a:lnTo>
                      <a:lnTo>
                        <a:pt x="46" y="154"/>
                      </a:lnTo>
                      <a:lnTo>
                        <a:pt x="46" y="156"/>
                      </a:lnTo>
                      <a:lnTo>
                        <a:pt x="45" y="157"/>
                      </a:lnTo>
                      <a:lnTo>
                        <a:pt x="45" y="159"/>
                      </a:lnTo>
                      <a:lnTo>
                        <a:pt x="45" y="160"/>
                      </a:lnTo>
                      <a:lnTo>
                        <a:pt x="45" y="162"/>
                      </a:lnTo>
                      <a:lnTo>
                        <a:pt x="44" y="164"/>
                      </a:lnTo>
                      <a:lnTo>
                        <a:pt x="44" y="165"/>
                      </a:lnTo>
                      <a:lnTo>
                        <a:pt x="43" y="167"/>
                      </a:lnTo>
                      <a:lnTo>
                        <a:pt x="43" y="168"/>
                      </a:lnTo>
                      <a:lnTo>
                        <a:pt x="43" y="170"/>
                      </a:lnTo>
                      <a:lnTo>
                        <a:pt x="42" y="172"/>
                      </a:lnTo>
                      <a:lnTo>
                        <a:pt x="42" y="173"/>
                      </a:lnTo>
                      <a:lnTo>
                        <a:pt x="42" y="175"/>
                      </a:lnTo>
                      <a:lnTo>
                        <a:pt x="41" y="177"/>
                      </a:lnTo>
                      <a:lnTo>
                        <a:pt x="41" y="178"/>
                      </a:lnTo>
                      <a:lnTo>
                        <a:pt x="41" y="180"/>
                      </a:lnTo>
                      <a:lnTo>
                        <a:pt x="41" y="182"/>
                      </a:lnTo>
                      <a:lnTo>
                        <a:pt x="41" y="183"/>
                      </a:lnTo>
                      <a:lnTo>
                        <a:pt x="41" y="185"/>
                      </a:lnTo>
                      <a:lnTo>
                        <a:pt x="40" y="187"/>
                      </a:lnTo>
                      <a:lnTo>
                        <a:pt x="40" y="188"/>
                      </a:lnTo>
                      <a:lnTo>
                        <a:pt x="40" y="190"/>
                      </a:lnTo>
                      <a:lnTo>
                        <a:pt x="40" y="192"/>
                      </a:lnTo>
                      <a:lnTo>
                        <a:pt x="40" y="193"/>
                      </a:lnTo>
                      <a:lnTo>
                        <a:pt x="39" y="195"/>
                      </a:lnTo>
                      <a:lnTo>
                        <a:pt x="39" y="197"/>
                      </a:lnTo>
                      <a:lnTo>
                        <a:pt x="39" y="199"/>
                      </a:lnTo>
                      <a:lnTo>
                        <a:pt x="39" y="200"/>
                      </a:lnTo>
                      <a:lnTo>
                        <a:pt x="39" y="203"/>
                      </a:lnTo>
                      <a:lnTo>
                        <a:pt x="39" y="204"/>
                      </a:lnTo>
                      <a:lnTo>
                        <a:pt x="39" y="206"/>
                      </a:lnTo>
                      <a:lnTo>
                        <a:pt x="39" y="208"/>
                      </a:lnTo>
                      <a:lnTo>
                        <a:pt x="39" y="210"/>
                      </a:lnTo>
                      <a:lnTo>
                        <a:pt x="39" y="211"/>
                      </a:lnTo>
                      <a:lnTo>
                        <a:pt x="39" y="213"/>
                      </a:lnTo>
                      <a:lnTo>
                        <a:pt x="39" y="215"/>
                      </a:lnTo>
                      <a:lnTo>
                        <a:pt x="39" y="216"/>
                      </a:lnTo>
                      <a:lnTo>
                        <a:pt x="39" y="218"/>
                      </a:lnTo>
                      <a:lnTo>
                        <a:pt x="39" y="220"/>
                      </a:lnTo>
                      <a:lnTo>
                        <a:pt x="38" y="221"/>
                      </a:lnTo>
                      <a:lnTo>
                        <a:pt x="38" y="223"/>
                      </a:lnTo>
                      <a:lnTo>
                        <a:pt x="37" y="225"/>
                      </a:lnTo>
                      <a:lnTo>
                        <a:pt x="37" y="227"/>
                      </a:lnTo>
                      <a:lnTo>
                        <a:pt x="36" y="229"/>
                      </a:lnTo>
                      <a:lnTo>
                        <a:pt x="35" y="231"/>
                      </a:lnTo>
                      <a:lnTo>
                        <a:pt x="34" y="233"/>
                      </a:lnTo>
                      <a:lnTo>
                        <a:pt x="33" y="236"/>
                      </a:lnTo>
                      <a:lnTo>
                        <a:pt x="33" y="237"/>
                      </a:lnTo>
                      <a:lnTo>
                        <a:pt x="32" y="239"/>
                      </a:lnTo>
                      <a:lnTo>
                        <a:pt x="31" y="242"/>
                      </a:lnTo>
                      <a:lnTo>
                        <a:pt x="30" y="244"/>
                      </a:lnTo>
                      <a:lnTo>
                        <a:pt x="29" y="245"/>
                      </a:lnTo>
                      <a:lnTo>
                        <a:pt x="27" y="248"/>
                      </a:lnTo>
                      <a:lnTo>
                        <a:pt x="26" y="249"/>
                      </a:lnTo>
                      <a:lnTo>
                        <a:pt x="25" y="252"/>
                      </a:lnTo>
                      <a:lnTo>
                        <a:pt x="24" y="253"/>
                      </a:lnTo>
                      <a:lnTo>
                        <a:pt x="22" y="255"/>
                      </a:lnTo>
                      <a:lnTo>
                        <a:pt x="21" y="256"/>
                      </a:lnTo>
                      <a:lnTo>
                        <a:pt x="20" y="259"/>
                      </a:lnTo>
                      <a:lnTo>
                        <a:pt x="18" y="260"/>
                      </a:lnTo>
                      <a:lnTo>
                        <a:pt x="17" y="261"/>
                      </a:lnTo>
                      <a:lnTo>
                        <a:pt x="16" y="263"/>
                      </a:lnTo>
                      <a:lnTo>
                        <a:pt x="14" y="264"/>
                      </a:lnTo>
                      <a:lnTo>
                        <a:pt x="13" y="265"/>
                      </a:lnTo>
                      <a:lnTo>
                        <a:pt x="12" y="266"/>
                      </a:lnTo>
                      <a:lnTo>
                        <a:pt x="10" y="267"/>
                      </a:lnTo>
                      <a:lnTo>
                        <a:pt x="9" y="268"/>
                      </a:lnTo>
                      <a:lnTo>
                        <a:pt x="0" y="259"/>
                      </a:lnTo>
                      <a:lnTo>
                        <a:pt x="0" y="260"/>
                      </a:lnTo>
                      <a:lnTo>
                        <a:pt x="0" y="262"/>
                      </a:lnTo>
                      <a:lnTo>
                        <a:pt x="0" y="264"/>
                      </a:lnTo>
                      <a:lnTo>
                        <a:pt x="0" y="265"/>
                      </a:lnTo>
                      <a:lnTo>
                        <a:pt x="0" y="267"/>
                      </a:lnTo>
                      <a:lnTo>
                        <a:pt x="0" y="270"/>
                      </a:lnTo>
                      <a:lnTo>
                        <a:pt x="0" y="272"/>
                      </a:lnTo>
                      <a:lnTo>
                        <a:pt x="0" y="275"/>
                      </a:lnTo>
                      <a:lnTo>
                        <a:pt x="1" y="277"/>
                      </a:lnTo>
                      <a:lnTo>
                        <a:pt x="2" y="279"/>
                      </a:lnTo>
                      <a:lnTo>
                        <a:pt x="2" y="280"/>
                      </a:lnTo>
                      <a:lnTo>
                        <a:pt x="3" y="282"/>
                      </a:lnTo>
                      <a:lnTo>
                        <a:pt x="4" y="283"/>
                      </a:lnTo>
                      <a:lnTo>
                        <a:pt x="5" y="285"/>
                      </a:lnTo>
                      <a:lnTo>
                        <a:pt x="6" y="285"/>
                      </a:lnTo>
                      <a:lnTo>
                        <a:pt x="7" y="285"/>
                      </a:lnTo>
                      <a:lnTo>
                        <a:pt x="9" y="285"/>
                      </a:lnTo>
                      <a:lnTo>
                        <a:pt x="10" y="284"/>
                      </a:lnTo>
                      <a:lnTo>
                        <a:pt x="12" y="283"/>
                      </a:lnTo>
                      <a:lnTo>
                        <a:pt x="14" y="282"/>
                      </a:lnTo>
                      <a:lnTo>
                        <a:pt x="15" y="281"/>
                      </a:lnTo>
                      <a:lnTo>
                        <a:pt x="17" y="280"/>
                      </a:lnTo>
                      <a:lnTo>
                        <a:pt x="18" y="277"/>
                      </a:lnTo>
                      <a:lnTo>
                        <a:pt x="20" y="275"/>
                      </a:lnTo>
                      <a:lnTo>
                        <a:pt x="20" y="274"/>
                      </a:lnTo>
                      <a:lnTo>
                        <a:pt x="22" y="272"/>
                      </a:lnTo>
                      <a:lnTo>
                        <a:pt x="22" y="271"/>
                      </a:lnTo>
                      <a:lnTo>
                        <a:pt x="23" y="270"/>
                      </a:lnTo>
                      <a:lnTo>
                        <a:pt x="24" y="269"/>
                      </a:lnTo>
                      <a:lnTo>
                        <a:pt x="25" y="267"/>
                      </a:lnTo>
                      <a:lnTo>
                        <a:pt x="26" y="266"/>
                      </a:lnTo>
                      <a:lnTo>
                        <a:pt x="26" y="265"/>
                      </a:lnTo>
                      <a:lnTo>
                        <a:pt x="27" y="263"/>
                      </a:lnTo>
                      <a:lnTo>
                        <a:pt x="28" y="261"/>
                      </a:lnTo>
                      <a:lnTo>
                        <a:pt x="29" y="260"/>
                      </a:lnTo>
                      <a:lnTo>
                        <a:pt x="29" y="259"/>
                      </a:lnTo>
                      <a:lnTo>
                        <a:pt x="30" y="256"/>
                      </a:lnTo>
                      <a:lnTo>
                        <a:pt x="31" y="254"/>
                      </a:lnTo>
                      <a:lnTo>
                        <a:pt x="32" y="252"/>
                      </a:lnTo>
                      <a:lnTo>
                        <a:pt x="33" y="250"/>
                      </a:lnTo>
                      <a:lnTo>
                        <a:pt x="34" y="247"/>
                      </a:lnTo>
                      <a:lnTo>
                        <a:pt x="35" y="245"/>
                      </a:lnTo>
                      <a:lnTo>
                        <a:pt x="35" y="242"/>
                      </a:lnTo>
                      <a:lnTo>
                        <a:pt x="36" y="240"/>
                      </a:lnTo>
                      <a:lnTo>
                        <a:pt x="37" y="238"/>
                      </a:lnTo>
                      <a:lnTo>
                        <a:pt x="38" y="235"/>
                      </a:lnTo>
                      <a:lnTo>
                        <a:pt x="38" y="232"/>
                      </a:lnTo>
                      <a:lnTo>
                        <a:pt x="39" y="230"/>
                      </a:lnTo>
                      <a:lnTo>
                        <a:pt x="40" y="227"/>
                      </a:lnTo>
                      <a:lnTo>
                        <a:pt x="41" y="225"/>
                      </a:lnTo>
                      <a:lnTo>
                        <a:pt x="41" y="222"/>
                      </a:lnTo>
                      <a:lnTo>
                        <a:pt x="42" y="220"/>
                      </a:lnTo>
                      <a:lnTo>
                        <a:pt x="42" y="217"/>
                      </a:lnTo>
                      <a:lnTo>
                        <a:pt x="43" y="214"/>
                      </a:lnTo>
                      <a:lnTo>
                        <a:pt x="43" y="211"/>
                      </a:lnTo>
                      <a:lnTo>
                        <a:pt x="44" y="209"/>
                      </a:lnTo>
                      <a:lnTo>
                        <a:pt x="45" y="206"/>
                      </a:lnTo>
                      <a:lnTo>
                        <a:pt x="45" y="203"/>
                      </a:lnTo>
                      <a:lnTo>
                        <a:pt x="45" y="200"/>
                      </a:lnTo>
                      <a:lnTo>
                        <a:pt x="46" y="198"/>
                      </a:lnTo>
                      <a:lnTo>
                        <a:pt x="47" y="195"/>
                      </a:lnTo>
                      <a:lnTo>
                        <a:pt x="47" y="192"/>
                      </a:lnTo>
                      <a:lnTo>
                        <a:pt x="48" y="189"/>
                      </a:lnTo>
                      <a:lnTo>
                        <a:pt x="48" y="187"/>
                      </a:lnTo>
                      <a:lnTo>
                        <a:pt x="49" y="184"/>
                      </a:lnTo>
                      <a:lnTo>
                        <a:pt x="49" y="181"/>
                      </a:lnTo>
                      <a:lnTo>
                        <a:pt x="49" y="178"/>
                      </a:lnTo>
                      <a:lnTo>
                        <a:pt x="50" y="176"/>
                      </a:lnTo>
                      <a:lnTo>
                        <a:pt x="50" y="173"/>
                      </a:lnTo>
                      <a:lnTo>
                        <a:pt x="51" y="171"/>
                      </a:lnTo>
                      <a:lnTo>
                        <a:pt x="51" y="168"/>
                      </a:lnTo>
                      <a:lnTo>
                        <a:pt x="52" y="165"/>
                      </a:lnTo>
                      <a:lnTo>
                        <a:pt x="52" y="162"/>
                      </a:lnTo>
                      <a:lnTo>
                        <a:pt x="53" y="160"/>
                      </a:lnTo>
                      <a:lnTo>
                        <a:pt x="53" y="157"/>
                      </a:lnTo>
                      <a:lnTo>
                        <a:pt x="53" y="155"/>
                      </a:lnTo>
                      <a:lnTo>
                        <a:pt x="54" y="153"/>
                      </a:lnTo>
                      <a:lnTo>
                        <a:pt x="54" y="150"/>
                      </a:lnTo>
                      <a:lnTo>
                        <a:pt x="55" y="148"/>
                      </a:lnTo>
                      <a:lnTo>
                        <a:pt x="55" y="145"/>
                      </a:lnTo>
                      <a:lnTo>
                        <a:pt x="56" y="143"/>
                      </a:lnTo>
                      <a:lnTo>
                        <a:pt x="57" y="140"/>
                      </a:lnTo>
                      <a:lnTo>
                        <a:pt x="57" y="138"/>
                      </a:lnTo>
                      <a:lnTo>
                        <a:pt x="57" y="137"/>
                      </a:lnTo>
                      <a:lnTo>
                        <a:pt x="58" y="134"/>
                      </a:lnTo>
                      <a:lnTo>
                        <a:pt x="58" y="132"/>
                      </a:lnTo>
                      <a:lnTo>
                        <a:pt x="59" y="130"/>
                      </a:lnTo>
                      <a:lnTo>
                        <a:pt x="59" y="128"/>
                      </a:lnTo>
                      <a:lnTo>
                        <a:pt x="60" y="126"/>
                      </a:lnTo>
                      <a:lnTo>
                        <a:pt x="61" y="124"/>
                      </a:lnTo>
                      <a:lnTo>
                        <a:pt x="61" y="123"/>
                      </a:lnTo>
                      <a:lnTo>
                        <a:pt x="61" y="121"/>
                      </a:lnTo>
                      <a:lnTo>
                        <a:pt x="62" y="120"/>
                      </a:lnTo>
                      <a:lnTo>
                        <a:pt x="63" y="118"/>
                      </a:lnTo>
                      <a:lnTo>
                        <a:pt x="63" y="116"/>
                      </a:lnTo>
                      <a:lnTo>
                        <a:pt x="64" y="115"/>
                      </a:lnTo>
                      <a:lnTo>
                        <a:pt x="65" y="114"/>
                      </a:lnTo>
                      <a:lnTo>
                        <a:pt x="65" y="112"/>
                      </a:lnTo>
                      <a:lnTo>
                        <a:pt x="66" y="111"/>
                      </a:lnTo>
                      <a:lnTo>
                        <a:pt x="67" y="111"/>
                      </a:lnTo>
                      <a:lnTo>
                        <a:pt x="68" y="109"/>
                      </a:lnTo>
                      <a:lnTo>
                        <a:pt x="69" y="107"/>
                      </a:lnTo>
                      <a:lnTo>
                        <a:pt x="71" y="105"/>
                      </a:lnTo>
                      <a:lnTo>
                        <a:pt x="72" y="104"/>
                      </a:lnTo>
                      <a:lnTo>
                        <a:pt x="73" y="102"/>
                      </a:lnTo>
                      <a:lnTo>
                        <a:pt x="75" y="101"/>
                      </a:lnTo>
                      <a:lnTo>
                        <a:pt x="76" y="100"/>
                      </a:lnTo>
                      <a:lnTo>
                        <a:pt x="77" y="99"/>
                      </a:lnTo>
                      <a:lnTo>
                        <a:pt x="78" y="98"/>
                      </a:lnTo>
                      <a:lnTo>
                        <a:pt x="79" y="97"/>
                      </a:lnTo>
                      <a:lnTo>
                        <a:pt x="80" y="96"/>
                      </a:lnTo>
                      <a:lnTo>
                        <a:pt x="81" y="96"/>
                      </a:lnTo>
                      <a:lnTo>
                        <a:pt x="82" y="95"/>
                      </a:lnTo>
                      <a:lnTo>
                        <a:pt x="84" y="94"/>
                      </a:lnTo>
                      <a:lnTo>
                        <a:pt x="85" y="94"/>
                      </a:lnTo>
                      <a:lnTo>
                        <a:pt x="86" y="94"/>
                      </a:lnTo>
                      <a:lnTo>
                        <a:pt x="87" y="94"/>
                      </a:lnTo>
                      <a:lnTo>
                        <a:pt x="88" y="94"/>
                      </a:lnTo>
                      <a:lnTo>
                        <a:pt x="89" y="94"/>
                      </a:lnTo>
                      <a:lnTo>
                        <a:pt x="90" y="94"/>
                      </a:lnTo>
                      <a:lnTo>
                        <a:pt x="90" y="95"/>
                      </a:lnTo>
                      <a:lnTo>
                        <a:pt x="91" y="96"/>
                      </a:lnTo>
                      <a:lnTo>
                        <a:pt x="93" y="96"/>
                      </a:lnTo>
                      <a:lnTo>
                        <a:pt x="94" y="96"/>
                      </a:lnTo>
                      <a:lnTo>
                        <a:pt x="96" y="96"/>
                      </a:lnTo>
                      <a:lnTo>
                        <a:pt x="96" y="97"/>
                      </a:lnTo>
                      <a:lnTo>
                        <a:pt x="98" y="97"/>
                      </a:lnTo>
                      <a:lnTo>
                        <a:pt x="99" y="98"/>
                      </a:lnTo>
                      <a:lnTo>
                        <a:pt x="100" y="98"/>
                      </a:lnTo>
                      <a:lnTo>
                        <a:pt x="101" y="98"/>
                      </a:lnTo>
                      <a:lnTo>
                        <a:pt x="102" y="97"/>
                      </a:lnTo>
                      <a:lnTo>
                        <a:pt x="104" y="96"/>
                      </a:lnTo>
                      <a:lnTo>
                        <a:pt x="105" y="96"/>
                      </a:lnTo>
                      <a:lnTo>
                        <a:pt x="106" y="96"/>
                      </a:lnTo>
                      <a:lnTo>
                        <a:pt x="107" y="95"/>
                      </a:lnTo>
                      <a:lnTo>
                        <a:pt x="109" y="94"/>
                      </a:lnTo>
                      <a:lnTo>
                        <a:pt x="111" y="93"/>
                      </a:lnTo>
                      <a:lnTo>
                        <a:pt x="112" y="91"/>
                      </a:lnTo>
                      <a:lnTo>
                        <a:pt x="113" y="90"/>
                      </a:lnTo>
                      <a:lnTo>
                        <a:pt x="114" y="88"/>
                      </a:lnTo>
                      <a:lnTo>
                        <a:pt x="115" y="86"/>
                      </a:lnTo>
                      <a:lnTo>
                        <a:pt x="117" y="84"/>
                      </a:lnTo>
                      <a:lnTo>
                        <a:pt x="118" y="83"/>
                      </a:lnTo>
                      <a:lnTo>
                        <a:pt x="118" y="82"/>
                      </a:lnTo>
                      <a:lnTo>
                        <a:pt x="119" y="80"/>
                      </a:lnTo>
                      <a:lnTo>
                        <a:pt x="119" y="79"/>
                      </a:lnTo>
                      <a:lnTo>
                        <a:pt x="120" y="77"/>
                      </a:lnTo>
                      <a:lnTo>
                        <a:pt x="120" y="76"/>
                      </a:lnTo>
                      <a:lnTo>
                        <a:pt x="121" y="74"/>
                      </a:lnTo>
                      <a:lnTo>
                        <a:pt x="122" y="73"/>
                      </a:lnTo>
                      <a:lnTo>
                        <a:pt x="122" y="71"/>
                      </a:lnTo>
                      <a:lnTo>
                        <a:pt x="123" y="69"/>
                      </a:lnTo>
                      <a:lnTo>
                        <a:pt x="123" y="67"/>
                      </a:lnTo>
                      <a:lnTo>
                        <a:pt x="123" y="66"/>
                      </a:lnTo>
                      <a:lnTo>
                        <a:pt x="124" y="64"/>
                      </a:lnTo>
                      <a:lnTo>
                        <a:pt x="124" y="62"/>
                      </a:lnTo>
                      <a:lnTo>
                        <a:pt x="125" y="61"/>
                      </a:lnTo>
                      <a:lnTo>
                        <a:pt x="125" y="59"/>
                      </a:lnTo>
                      <a:lnTo>
                        <a:pt x="126" y="57"/>
                      </a:lnTo>
                      <a:lnTo>
                        <a:pt x="126" y="56"/>
                      </a:lnTo>
                      <a:lnTo>
                        <a:pt x="127" y="54"/>
                      </a:lnTo>
                      <a:lnTo>
                        <a:pt x="127" y="52"/>
                      </a:lnTo>
                      <a:lnTo>
                        <a:pt x="127" y="51"/>
                      </a:lnTo>
                      <a:lnTo>
                        <a:pt x="127" y="49"/>
                      </a:lnTo>
                      <a:lnTo>
                        <a:pt x="128" y="47"/>
                      </a:lnTo>
                      <a:lnTo>
                        <a:pt x="128" y="46"/>
                      </a:lnTo>
                      <a:lnTo>
                        <a:pt x="129" y="44"/>
                      </a:lnTo>
                      <a:lnTo>
                        <a:pt x="129" y="42"/>
                      </a:lnTo>
                      <a:lnTo>
                        <a:pt x="129" y="41"/>
                      </a:lnTo>
                      <a:lnTo>
                        <a:pt x="130" y="40"/>
                      </a:lnTo>
                      <a:lnTo>
                        <a:pt x="130" y="38"/>
                      </a:lnTo>
                      <a:lnTo>
                        <a:pt x="130" y="36"/>
                      </a:lnTo>
                      <a:lnTo>
                        <a:pt x="131" y="35"/>
                      </a:lnTo>
                      <a:lnTo>
                        <a:pt x="131" y="34"/>
                      </a:lnTo>
                      <a:lnTo>
                        <a:pt x="131" y="32"/>
                      </a:lnTo>
                      <a:lnTo>
                        <a:pt x="131" y="31"/>
                      </a:lnTo>
                      <a:lnTo>
                        <a:pt x="131" y="29"/>
                      </a:lnTo>
                      <a:lnTo>
                        <a:pt x="132" y="28"/>
                      </a:lnTo>
                      <a:lnTo>
                        <a:pt x="132" y="27"/>
                      </a:lnTo>
                      <a:lnTo>
                        <a:pt x="133" y="25"/>
                      </a:lnTo>
                      <a:lnTo>
                        <a:pt x="133" y="24"/>
                      </a:lnTo>
                      <a:lnTo>
                        <a:pt x="133" y="23"/>
                      </a:lnTo>
                      <a:lnTo>
                        <a:pt x="133" y="22"/>
                      </a:lnTo>
                      <a:lnTo>
                        <a:pt x="133" y="20"/>
                      </a:lnTo>
                      <a:lnTo>
                        <a:pt x="133" y="19"/>
                      </a:lnTo>
                      <a:lnTo>
                        <a:pt x="134" y="18"/>
                      </a:lnTo>
                      <a:lnTo>
                        <a:pt x="134" y="16"/>
                      </a:lnTo>
                      <a:lnTo>
                        <a:pt x="135" y="14"/>
                      </a:lnTo>
                      <a:lnTo>
                        <a:pt x="135" y="12"/>
                      </a:lnTo>
                      <a:lnTo>
                        <a:pt x="135" y="10"/>
                      </a:lnTo>
                      <a:lnTo>
                        <a:pt x="135" y="8"/>
                      </a:lnTo>
                      <a:lnTo>
                        <a:pt x="135" y="7"/>
                      </a:lnTo>
                      <a:lnTo>
                        <a:pt x="135" y="6"/>
                      </a:lnTo>
                      <a:lnTo>
                        <a:pt x="136" y="5"/>
                      </a:lnTo>
                      <a:lnTo>
                        <a:pt x="136" y="3"/>
                      </a:lnTo>
                      <a:lnTo>
                        <a:pt x="136" y="2"/>
                      </a:lnTo>
                      <a:lnTo>
                        <a:pt x="136" y="1"/>
                      </a:lnTo>
                      <a:lnTo>
                        <a:pt x="131"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99" name="Freeform 647"/>
                <p:cNvSpPr>
                  <a:spLocks/>
                </p:cNvSpPr>
                <p:nvPr/>
              </p:nvSpPr>
              <p:spPr bwMode="auto">
                <a:xfrm>
                  <a:off x="3186" y="2136"/>
                  <a:ext cx="40" cy="48"/>
                </a:xfrm>
                <a:custGeom>
                  <a:avLst/>
                  <a:gdLst>
                    <a:gd name="T0" fmla="*/ 18 w 40"/>
                    <a:gd name="T1" fmla="*/ 17 h 48"/>
                    <a:gd name="T2" fmla="*/ 17 w 40"/>
                    <a:gd name="T3" fmla="*/ 17 h 48"/>
                    <a:gd name="T4" fmla="*/ 17 w 40"/>
                    <a:gd name="T5" fmla="*/ 17 h 48"/>
                    <a:gd name="T6" fmla="*/ 16 w 40"/>
                    <a:gd name="T7" fmla="*/ 17 h 48"/>
                    <a:gd name="T8" fmla="*/ 15 w 40"/>
                    <a:gd name="T9" fmla="*/ 18 h 48"/>
                    <a:gd name="T10" fmla="*/ 13 w 40"/>
                    <a:gd name="T11" fmla="*/ 18 h 48"/>
                    <a:gd name="T12" fmla="*/ 12 w 40"/>
                    <a:gd name="T13" fmla="*/ 19 h 48"/>
                    <a:gd name="T14" fmla="*/ 10 w 40"/>
                    <a:gd name="T15" fmla="*/ 19 h 48"/>
                    <a:gd name="T16" fmla="*/ 8 w 40"/>
                    <a:gd name="T17" fmla="*/ 21 h 48"/>
                    <a:gd name="T18" fmla="*/ 6 w 40"/>
                    <a:gd name="T19" fmla="*/ 22 h 48"/>
                    <a:gd name="T20" fmla="*/ 5 w 40"/>
                    <a:gd name="T21" fmla="*/ 24 h 48"/>
                    <a:gd name="T22" fmla="*/ 4 w 40"/>
                    <a:gd name="T23" fmla="*/ 24 h 48"/>
                    <a:gd name="T24" fmla="*/ 3 w 40"/>
                    <a:gd name="T25" fmla="*/ 26 h 48"/>
                    <a:gd name="T26" fmla="*/ 2 w 40"/>
                    <a:gd name="T27" fmla="*/ 27 h 48"/>
                    <a:gd name="T28" fmla="*/ 2 w 40"/>
                    <a:gd name="T29" fmla="*/ 28 h 48"/>
                    <a:gd name="T30" fmla="*/ 1 w 40"/>
                    <a:gd name="T31" fmla="*/ 29 h 48"/>
                    <a:gd name="T32" fmla="*/ 1 w 40"/>
                    <a:gd name="T33" fmla="*/ 30 h 48"/>
                    <a:gd name="T34" fmla="*/ 1 w 40"/>
                    <a:gd name="T35" fmla="*/ 32 h 48"/>
                    <a:gd name="T36" fmla="*/ 0 w 40"/>
                    <a:gd name="T37" fmla="*/ 33 h 48"/>
                    <a:gd name="T38" fmla="*/ 0 w 40"/>
                    <a:gd name="T39" fmla="*/ 35 h 48"/>
                    <a:gd name="T40" fmla="*/ 0 w 40"/>
                    <a:gd name="T41" fmla="*/ 37 h 48"/>
                    <a:gd name="T42" fmla="*/ 0 w 40"/>
                    <a:gd name="T43" fmla="*/ 39 h 48"/>
                    <a:gd name="T44" fmla="*/ 0 w 40"/>
                    <a:gd name="T45" fmla="*/ 41 h 48"/>
                    <a:gd name="T46" fmla="*/ 0 w 40"/>
                    <a:gd name="T47" fmla="*/ 43 h 48"/>
                    <a:gd name="T48" fmla="*/ 0 w 40"/>
                    <a:gd name="T49" fmla="*/ 44 h 48"/>
                    <a:gd name="T50" fmla="*/ 1 w 40"/>
                    <a:gd name="T51" fmla="*/ 45 h 48"/>
                    <a:gd name="T52" fmla="*/ 2 w 40"/>
                    <a:gd name="T53" fmla="*/ 46 h 48"/>
                    <a:gd name="T54" fmla="*/ 3 w 40"/>
                    <a:gd name="T55" fmla="*/ 47 h 48"/>
                    <a:gd name="T56" fmla="*/ 4 w 40"/>
                    <a:gd name="T57" fmla="*/ 48 h 48"/>
                    <a:gd name="T58" fmla="*/ 5 w 40"/>
                    <a:gd name="T59" fmla="*/ 48 h 48"/>
                    <a:gd name="T60" fmla="*/ 7 w 40"/>
                    <a:gd name="T61" fmla="*/ 48 h 48"/>
                    <a:gd name="T62" fmla="*/ 8 w 40"/>
                    <a:gd name="T63" fmla="*/ 48 h 48"/>
                    <a:gd name="T64" fmla="*/ 9 w 40"/>
                    <a:gd name="T65" fmla="*/ 48 h 48"/>
                    <a:gd name="T66" fmla="*/ 11 w 40"/>
                    <a:gd name="T67" fmla="*/ 48 h 48"/>
                    <a:gd name="T68" fmla="*/ 13 w 40"/>
                    <a:gd name="T69" fmla="*/ 47 h 48"/>
                    <a:gd name="T70" fmla="*/ 15 w 40"/>
                    <a:gd name="T71" fmla="*/ 46 h 48"/>
                    <a:gd name="T72" fmla="*/ 17 w 40"/>
                    <a:gd name="T73" fmla="*/ 45 h 48"/>
                    <a:gd name="T74" fmla="*/ 17 w 40"/>
                    <a:gd name="T75" fmla="*/ 45 h 48"/>
                    <a:gd name="T76" fmla="*/ 18 w 40"/>
                    <a:gd name="T77" fmla="*/ 45 h 48"/>
                    <a:gd name="T78" fmla="*/ 19 w 40"/>
                    <a:gd name="T79" fmla="*/ 44 h 48"/>
                    <a:gd name="T80" fmla="*/ 21 w 40"/>
                    <a:gd name="T81" fmla="*/ 44 h 48"/>
                    <a:gd name="T82" fmla="*/ 22 w 40"/>
                    <a:gd name="T83" fmla="*/ 43 h 48"/>
                    <a:gd name="T84" fmla="*/ 24 w 40"/>
                    <a:gd name="T85" fmla="*/ 41 h 48"/>
                    <a:gd name="T86" fmla="*/ 26 w 40"/>
                    <a:gd name="T87" fmla="*/ 40 h 48"/>
                    <a:gd name="T88" fmla="*/ 28 w 40"/>
                    <a:gd name="T89" fmla="*/ 39 h 48"/>
                    <a:gd name="T90" fmla="*/ 29 w 40"/>
                    <a:gd name="T91" fmla="*/ 38 h 48"/>
                    <a:gd name="T92" fmla="*/ 31 w 40"/>
                    <a:gd name="T93" fmla="*/ 37 h 48"/>
                    <a:gd name="T94" fmla="*/ 32 w 40"/>
                    <a:gd name="T95" fmla="*/ 36 h 48"/>
                    <a:gd name="T96" fmla="*/ 34 w 40"/>
                    <a:gd name="T97" fmla="*/ 35 h 48"/>
                    <a:gd name="T98" fmla="*/ 35 w 40"/>
                    <a:gd name="T99" fmla="*/ 34 h 48"/>
                    <a:gd name="T100" fmla="*/ 36 w 40"/>
                    <a:gd name="T101" fmla="*/ 33 h 48"/>
                    <a:gd name="T102" fmla="*/ 37 w 40"/>
                    <a:gd name="T103" fmla="*/ 32 h 48"/>
                    <a:gd name="T104" fmla="*/ 38 w 40"/>
                    <a:gd name="T105" fmla="*/ 32 h 48"/>
                    <a:gd name="T106" fmla="*/ 40 w 40"/>
                    <a:gd name="T107" fmla="*/ 31 h 48"/>
                    <a:gd name="T108" fmla="*/ 40 w 40"/>
                    <a:gd name="T109" fmla="*/ 30 h 48"/>
                    <a:gd name="T110" fmla="*/ 20 w 40"/>
                    <a:gd name="T111" fmla="*/ 18 h 48"/>
                    <a:gd name="T112" fmla="*/ 29 w 40"/>
                    <a:gd name="T113" fmla="*/ 6 h 48"/>
                    <a:gd name="T114" fmla="*/ 30 w 40"/>
                    <a:gd name="T115" fmla="*/ 0 h 48"/>
                    <a:gd name="T116" fmla="*/ 18 w 40"/>
                    <a:gd name="T117" fmla="*/ 17 h 48"/>
                    <a:gd name="T118" fmla="*/ 18 w 40"/>
                    <a:gd name="T119" fmla="*/ 17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
                    <a:gd name="T181" fmla="*/ 0 h 48"/>
                    <a:gd name="T182" fmla="*/ 40 w 40"/>
                    <a:gd name="T183" fmla="*/ 48 h 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 h="48">
                      <a:moveTo>
                        <a:pt x="18" y="17"/>
                      </a:moveTo>
                      <a:lnTo>
                        <a:pt x="17" y="17"/>
                      </a:lnTo>
                      <a:lnTo>
                        <a:pt x="16" y="17"/>
                      </a:lnTo>
                      <a:lnTo>
                        <a:pt x="15" y="18"/>
                      </a:lnTo>
                      <a:lnTo>
                        <a:pt x="13" y="18"/>
                      </a:lnTo>
                      <a:lnTo>
                        <a:pt x="12" y="19"/>
                      </a:lnTo>
                      <a:lnTo>
                        <a:pt x="10" y="19"/>
                      </a:lnTo>
                      <a:lnTo>
                        <a:pt x="8" y="21"/>
                      </a:lnTo>
                      <a:lnTo>
                        <a:pt x="6" y="22"/>
                      </a:lnTo>
                      <a:lnTo>
                        <a:pt x="5" y="24"/>
                      </a:lnTo>
                      <a:lnTo>
                        <a:pt x="4" y="24"/>
                      </a:lnTo>
                      <a:lnTo>
                        <a:pt x="3" y="26"/>
                      </a:lnTo>
                      <a:lnTo>
                        <a:pt x="2" y="27"/>
                      </a:lnTo>
                      <a:lnTo>
                        <a:pt x="2" y="28"/>
                      </a:lnTo>
                      <a:lnTo>
                        <a:pt x="1" y="29"/>
                      </a:lnTo>
                      <a:lnTo>
                        <a:pt x="1" y="30"/>
                      </a:lnTo>
                      <a:lnTo>
                        <a:pt x="1" y="32"/>
                      </a:lnTo>
                      <a:lnTo>
                        <a:pt x="0" y="33"/>
                      </a:lnTo>
                      <a:lnTo>
                        <a:pt x="0" y="35"/>
                      </a:lnTo>
                      <a:lnTo>
                        <a:pt x="0" y="37"/>
                      </a:lnTo>
                      <a:lnTo>
                        <a:pt x="0" y="39"/>
                      </a:lnTo>
                      <a:lnTo>
                        <a:pt x="0" y="41"/>
                      </a:lnTo>
                      <a:lnTo>
                        <a:pt x="0" y="43"/>
                      </a:lnTo>
                      <a:lnTo>
                        <a:pt x="0" y="44"/>
                      </a:lnTo>
                      <a:lnTo>
                        <a:pt x="1" y="45"/>
                      </a:lnTo>
                      <a:lnTo>
                        <a:pt x="2" y="46"/>
                      </a:lnTo>
                      <a:lnTo>
                        <a:pt x="3" y="47"/>
                      </a:lnTo>
                      <a:lnTo>
                        <a:pt x="4" y="48"/>
                      </a:lnTo>
                      <a:lnTo>
                        <a:pt x="5" y="48"/>
                      </a:lnTo>
                      <a:lnTo>
                        <a:pt x="7" y="48"/>
                      </a:lnTo>
                      <a:lnTo>
                        <a:pt x="8" y="48"/>
                      </a:lnTo>
                      <a:lnTo>
                        <a:pt x="9" y="48"/>
                      </a:lnTo>
                      <a:lnTo>
                        <a:pt x="11" y="48"/>
                      </a:lnTo>
                      <a:lnTo>
                        <a:pt x="13" y="47"/>
                      </a:lnTo>
                      <a:lnTo>
                        <a:pt x="15" y="46"/>
                      </a:lnTo>
                      <a:lnTo>
                        <a:pt x="17" y="45"/>
                      </a:lnTo>
                      <a:lnTo>
                        <a:pt x="18" y="45"/>
                      </a:lnTo>
                      <a:lnTo>
                        <a:pt x="19" y="44"/>
                      </a:lnTo>
                      <a:lnTo>
                        <a:pt x="21" y="44"/>
                      </a:lnTo>
                      <a:lnTo>
                        <a:pt x="22" y="43"/>
                      </a:lnTo>
                      <a:lnTo>
                        <a:pt x="24" y="41"/>
                      </a:lnTo>
                      <a:lnTo>
                        <a:pt x="26" y="40"/>
                      </a:lnTo>
                      <a:lnTo>
                        <a:pt x="28" y="39"/>
                      </a:lnTo>
                      <a:lnTo>
                        <a:pt x="29" y="38"/>
                      </a:lnTo>
                      <a:lnTo>
                        <a:pt x="31" y="37"/>
                      </a:lnTo>
                      <a:lnTo>
                        <a:pt x="32" y="36"/>
                      </a:lnTo>
                      <a:lnTo>
                        <a:pt x="34" y="35"/>
                      </a:lnTo>
                      <a:lnTo>
                        <a:pt x="35" y="34"/>
                      </a:lnTo>
                      <a:lnTo>
                        <a:pt x="36" y="33"/>
                      </a:lnTo>
                      <a:lnTo>
                        <a:pt x="37" y="32"/>
                      </a:lnTo>
                      <a:lnTo>
                        <a:pt x="38" y="32"/>
                      </a:lnTo>
                      <a:lnTo>
                        <a:pt x="40" y="31"/>
                      </a:lnTo>
                      <a:lnTo>
                        <a:pt x="40" y="30"/>
                      </a:lnTo>
                      <a:lnTo>
                        <a:pt x="20" y="18"/>
                      </a:lnTo>
                      <a:lnTo>
                        <a:pt x="29" y="6"/>
                      </a:lnTo>
                      <a:lnTo>
                        <a:pt x="30" y="0"/>
                      </a:lnTo>
                      <a:lnTo>
                        <a:pt x="1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0" name="Freeform 648"/>
                <p:cNvSpPr>
                  <a:spLocks/>
                </p:cNvSpPr>
                <p:nvPr/>
              </p:nvSpPr>
              <p:spPr bwMode="auto">
                <a:xfrm>
                  <a:off x="3064" y="2215"/>
                  <a:ext cx="82" cy="150"/>
                </a:xfrm>
                <a:custGeom>
                  <a:avLst/>
                  <a:gdLst>
                    <a:gd name="T0" fmla="*/ 73 w 82"/>
                    <a:gd name="T1" fmla="*/ 4 h 150"/>
                    <a:gd name="T2" fmla="*/ 69 w 82"/>
                    <a:gd name="T3" fmla="*/ 9 h 150"/>
                    <a:gd name="T4" fmla="*/ 65 w 82"/>
                    <a:gd name="T5" fmla="*/ 14 h 150"/>
                    <a:gd name="T6" fmla="*/ 61 w 82"/>
                    <a:gd name="T7" fmla="*/ 22 h 150"/>
                    <a:gd name="T8" fmla="*/ 57 w 82"/>
                    <a:gd name="T9" fmla="*/ 30 h 150"/>
                    <a:gd name="T10" fmla="*/ 54 w 82"/>
                    <a:gd name="T11" fmla="*/ 35 h 150"/>
                    <a:gd name="T12" fmla="*/ 52 w 82"/>
                    <a:gd name="T13" fmla="*/ 40 h 150"/>
                    <a:gd name="T14" fmla="*/ 50 w 82"/>
                    <a:gd name="T15" fmla="*/ 46 h 150"/>
                    <a:gd name="T16" fmla="*/ 48 w 82"/>
                    <a:gd name="T17" fmla="*/ 52 h 150"/>
                    <a:gd name="T18" fmla="*/ 45 w 82"/>
                    <a:gd name="T19" fmla="*/ 58 h 150"/>
                    <a:gd name="T20" fmla="*/ 43 w 82"/>
                    <a:gd name="T21" fmla="*/ 65 h 150"/>
                    <a:gd name="T22" fmla="*/ 41 w 82"/>
                    <a:gd name="T23" fmla="*/ 71 h 150"/>
                    <a:gd name="T24" fmla="*/ 40 w 82"/>
                    <a:gd name="T25" fmla="*/ 77 h 150"/>
                    <a:gd name="T26" fmla="*/ 38 w 82"/>
                    <a:gd name="T27" fmla="*/ 84 h 150"/>
                    <a:gd name="T28" fmla="*/ 37 w 82"/>
                    <a:gd name="T29" fmla="*/ 90 h 150"/>
                    <a:gd name="T30" fmla="*/ 36 w 82"/>
                    <a:gd name="T31" fmla="*/ 96 h 150"/>
                    <a:gd name="T32" fmla="*/ 35 w 82"/>
                    <a:gd name="T33" fmla="*/ 102 h 150"/>
                    <a:gd name="T34" fmla="*/ 34 w 82"/>
                    <a:gd name="T35" fmla="*/ 107 h 150"/>
                    <a:gd name="T36" fmla="*/ 33 w 82"/>
                    <a:gd name="T37" fmla="*/ 112 h 150"/>
                    <a:gd name="T38" fmla="*/ 31 w 82"/>
                    <a:gd name="T39" fmla="*/ 118 h 150"/>
                    <a:gd name="T40" fmla="*/ 30 w 82"/>
                    <a:gd name="T41" fmla="*/ 124 h 150"/>
                    <a:gd name="T42" fmla="*/ 27 w 82"/>
                    <a:gd name="T43" fmla="*/ 131 h 150"/>
                    <a:gd name="T44" fmla="*/ 24 w 82"/>
                    <a:gd name="T45" fmla="*/ 139 h 150"/>
                    <a:gd name="T46" fmla="*/ 1 w 82"/>
                    <a:gd name="T47" fmla="*/ 130 h 150"/>
                    <a:gd name="T48" fmla="*/ 0 w 82"/>
                    <a:gd name="T49" fmla="*/ 135 h 150"/>
                    <a:gd name="T50" fmla="*/ 2 w 82"/>
                    <a:gd name="T51" fmla="*/ 142 h 150"/>
                    <a:gd name="T52" fmla="*/ 5 w 82"/>
                    <a:gd name="T53" fmla="*/ 147 h 150"/>
                    <a:gd name="T54" fmla="*/ 9 w 82"/>
                    <a:gd name="T55" fmla="*/ 149 h 150"/>
                    <a:gd name="T56" fmla="*/ 14 w 82"/>
                    <a:gd name="T57" fmla="*/ 150 h 150"/>
                    <a:gd name="T58" fmla="*/ 19 w 82"/>
                    <a:gd name="T59" fmla="*/ 150 h 150"/>
                    <a:gd name="T60" fmla="*/ 26 w 82"/>
                    <a:gd name="T61" fmla="*/ 147 h 150"/>
                    <a:gd name="T62" fmla="*/ 31 w 82"/>
                    <a:gd name="T63" fmla="*/ 141 h 150"/>
                    <a:gd name="T64" fmla="*/ 35 w 82"/>
                    <a:gd name="T65" fmla="*/ 135 h 150"/>
                    <a:gd name="T66" fmla="*/ 38 w 82"/>
                    <a:gd name="T67" fmla="*/ 128 h 150"/>
                    <a:gd name="T68" fmla="*/ 40 w 82"/>
                    <a:gd name="T69" fmla="*/ 121 h 150"/>
                    <a:gd name="T70" fmla="*/ 41 w 82"/>
                    <a:gd name="T71" fmla="*/ 116 h 150"/>
                    <a:gd name="T72" fmla="*/ 42 w 82"/>
                    <a:gd name="T73" fmla="*/ 112 h 150"/>
                    <a:gd name="T74" fmla="*/ 42 w 82"/>
                    <a:gd name="T75" fmla="*/ 110 h 150"/>
                    <a:gd name="T76" fmla="*/ 42 w 82"/>
                    <a:gd name="T77" fmla="*/ 105 h 150"/>
                    <a:gd name="T78" fmla="*/ 42 w 82"/>
                    <a:gd name="T79" fmla="*/ 97 h 150"/>
                    <a:gd name="T80" fmla="*/ 43 w 82"/>
                    <a:gd name="T81" fmla="*/ 92 h 150"/>
                    <a:gd name="T82" fmla="*/ 43 w 82"/>
                    <a:gd name="T83" fmla="*/ 86 h 150"/>
                    <a:gd name="T84" fmla="*/ 44 w 82"/>
                    <a:gd name="T85" fmla="*/ 80 h 150"/>
                    <a:gd name="T86" fmla="*/ 45 w 82"/>
                    <a:gd name="T87" fmla="*/ 73 h 150"/>
                    <a:gd name="T88" fmla="*/ 47 w 82"/>
                    <a:gd name="T89" fmla="*/ 66 h 150"/>
                    <a:gd name="T90" fmla="*/ 49 w 82"/>
                    <a:gd name="T91" fmla="*/ 59 h 150"/>
                    <a:gd name="T92" fmla="*/ 51 w 82"/>
                    <a:gd name="T93" fmla="*/ 52 h 150"/>
                    <a:gd name="T94" fmla="*/ 53 w 82"/>
                    <a:gd name="T95" fmla="*/ 46 h 150"/>
                    <a:gd name="T96" fmla="*/ 57 w 82"/>
                    <a:gd name="T97" fmla="*/ 39 h 150"/>
                    <a:gd name="T98" fmla="*/ 60 w 82"/>
                    <a:gd name="T99" fmla="*/ 33 h 150"/>
                    <a:gd name="T100" fmla="*/ 65 w 82"/>
                    <a:gd name="T101" fmla="*/ 27 h 150"/>
                    <a:gd name="T102" fmla="*/ 70 w 82"/>
                    <a:gd name="T103" fmla="*/ 21 h 150"/>
                    <a:gd name="T104" fmla="*/ 75 w 82"/>
                    <a:gd name="T105" fmla="*/ 15 h 150"/>
                    <a:gd name="T106" fmla="*/ 79 w 82"/>
                    <a:gd name="T107" fmla="*/ 11 h 150"/>
                    <a:gd name="T108" fmla="*/ 76 w 82"/>
                    <a:gd name="T109" fmla="*/ 0 h 1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50"/>
                    <a:gd name="T167" fmla="*/ 82 w 82"/>
                    <a:gd name="T168" fmla="*/ 150 h 1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50">
                      <a:moveTo>
                        <a:pt x="76" y="0"/>
                      </a:moveTo>
                      <a:lnTo>
                        <a:pt x="75" y="1"/>
                      </a:lnTo>
                      <a:lnTo>
                        <a:pt x="73" y="2"/>
                      </a:lnTo>
                      <a:lnTo>
                        <a:pt x="73" y="4"/>
                      </a:lnTo>
                      <a:lnTo>
                        <a:pt x="71" y="5"/>
                      </a:lnTo>
                      <a:lnTo>
                        <a:pt x="70" y="7"/>
                      </a:lnTo>
                      <a:lnTo>
                        <a:pt x="69" y="8"/>
                      </a:lnTo>
                      <a:lnTo>
                        <a:pt x="69" y="9"/>
                      </a:lnTo>
                      <a:lnTo>
                        <a:pt x="68" y="10"/>
                      </a:lnTo>
                      <a:lnTo>
                        <a:pt x="67" y="11"/>
                      </a:lnTo>
                      <a:lnTo>
                        <a:pt x="66" y="13"/>
                      </a:lnTo>
                      <a:lnTo>
                        <a:pt x="65" y="14"/>
                      </a:lnTo>
                      <a:lnTo>
                        <a:pt x="64" y="16"/>
                      </a:lnTo>
                      <a:lnTo>
                        <a:pt x="63" y="18"/>
                      </a:lnTo>
                      <a:lnTo>
                        <a:pt x="62" y="20"/>
                      </a:lnTo>
                      <a:lnTo>
                        <a:pt x="61" y="22"/>
                      </a:lnTo>
                      <a:lnTo>
                        <a:pt x="60" y="24"/>
                      </a:lnTo>
                      <a:lnTo>
                        <a:pt x="59" y="26"/>
                      </a:lnTo>
                      <a:lnTo>
                        <a:pt x="57" y="29"/>
                      </a:lnTo>
                      <a:lnTo>
                        <a:pt x="57" y="30"/>
                      </a:lnTo>
                      <a:lnTo>
                        <a:pt x="56" y="31"/>
                      </a:lnTo>
                      <a:lnTo>
                        <a:pt x="56" y="32"/>
                      </a:lnTo>
                      <a:lnTo>
                        <a:pt x="55" y="33"/>
                      </a:lnTo>
                      <a:lnTo>
                        <a:pt x="54" y="35"/>
                      </a:lnTo>
                      <a:lnTo>
                        <a:pt x="54" y="36"/>
                      </a:lnTo>
                      <a:lnTo>
                        <a:pt x="53" y="37"/>
                      </a:lnTo>
                      <a:lnTo>
                        <a:pt x="53" y="38"/>
                      </a:lnTo>
                      <a:lnTo>
                        <a:pt x="52" y="40"/>
                      </a:lnTo>
                      <a:lnTo>
                        <a:pt x="52" y="41"/>
                      </a:lnTo>
                      <a:lnTo>
                        <a:pt x="51" y="43"/>
                      </a:lnTo>
                      <a:lnTo>
                        <a:pt x="51" y="44"/>
                      </a:lnTo>
                      <a:lnTo>
                        <a:pt x="50" y="46"/>
                      </a:lnTo>
                      <a:lnTo>
                        <a:pt x="49" y="47"/>
                      </a:lnTo>
                      <a:lnTo>
                        <a:pt x="49" y="48"/>
                      </a:lnTo>
                      <a:lnTo>
                        <a:pt x="48" y="50"/>
                      </a:lnTo>
                      <a:lnTo>
                        <a:pt x="48" y="52"/>
                      </a:lnTo>
                      <a:lnTo>
                        <a:pt x="47" y="53"/>
                      </a:lnTo>
                      <a:lnTo>
                        <a:pt x="46" y="55"/>
                      </a:lnTo>
                      <a:lnTo>
                        <a:pt x="46" y="57"/>
                      </a:lnTo>
                      <a:lnTo>
                        <a:pt x="45" y="58"/>
                      </a:lnTo>
                      <a:lnTo>
                        <a:pt x="45" y="60"/>
                      </a:lnTo>
                      <a:lnTo>
                        <a:pt x="44" y="62"/>
                      </a:lnTo>
                      <a:lnTo>
                        <a:pt x="44" y="63"/>
                      </a:lnTo>
                      <a:lnTo>
                        <a:pt x="43" y="65"/>
                      </a:lnTo>
                      <a:lnTo>
                        <a:pt x="43" y="66"/>
                      </a:lnTo>
                      <a:lnTo>
                        <a:pt x="42" y="68"/>
                      </a:lnTo>
                      <a:lnTo>
                        <a:pt x="42" y="70"/>
                      </a:lnTo>
                      <a:lnTo>
                        <a:pt x="41" y="71"/>
                      </a:lnTo>
                      <a:lnTo>
                        <a:pt x="41" y="73"/>
                      </a:lnTo>
                      <a:lnTo>
                        <a:pt x="41" y="75"/>
                      </a:lnTo>
                      <a:lnTo>
                        <a:pt x="40" y="76"/>
                      </a:lnTo>
                      <a:lnTo>
                        <a:pt x="40" y="77"/>
                      </a:lnTo>
                      <a:lnTo>
                        <a:pt x="39" y="79"/>
                      </a:lnTo>
                      <a:lnTo>
                        <a:pt x="39" y="81"/>
                      </a:lnTo>
                      <a:lnTo>
                        <a:pt x="39" y="82"/>
                      </a:lnTo>
                      <a:lnTo>
                        <a:pt x="38" y="84"/>
                      </a:lnTo>
                      <a:lnTo>
                        <a:pt x="38" y="86"/>
                      </a:lnTo>
                      <a:lnTo>
                        <a:pt x="38" y="87"/>
                      </a:lnTo>
                      <a:lnTo>
                        <a:pt x="38" y="88"/>
                      </a:lnTo>
                      <a:lnTo>
                        <a:pt x="37" y="90"/>
                      </a:lnTo>
                      <a:lnTo>
                        <a:pt x="37" y="91"/>
                      </a:lnTo>
                      <a:lnTo>
                        <a:pt x="37" y="93"/>
                      </a:lnTo>
                      <a:lnTo>
                        <a:pt x="36" y="95"/>
                      </a:lnTo>
                      <a:lnTo>
                        <a:pt x="36" y="96"/>
                      </a:lnTo>
                      <a:lnTo>
                        <a:pt x="36" y="97"/>
                      </a:lnTo>
                      <a:lnTo>
                        <a:pt x="35" y="98"/>
                      </a:lnTo>
                      <a:lnTo>
                        <a:pt x="35" y="100"/>
                      </a:lnTo>
                      <a:lnTo>
                        <a:pt x="35" y="102"/>
                      </a:lnTo>
                      <a:lnTo>
                        <a:pt x="35" y="103"/>
                      </a:lnTo>
                      <a:lnTo>
                        <a:pt x="34" y="104"/>
                      </a:lnTo>
                      <a:lnTo>
                        <a:pt x="34" y="106"/>
                      </a:lnTo>
                      <a:lnTo>
                        <a:pt x="34" y="107"/>
                      </a:lnTo>
                      <a:lnTo>
                        <a:pt x="34" y="108"/>
                      </a:lnTo>
                      <a:lnTo>
                        <a:pt x="33" y="109"/>
                      </a:lnTo>
                      <a:lnTo>
                        <a:pt x="33" y="111"/>
                      </a:lnTo>
                      <a:lnTo>
                        <a:pt x="33" y="112"/>
                      </a:lnTo>
                      <a:lnTo>
                        <a:pt x="32" y="113"/>
                      </a:lnTo>
                      <a:lnTo>
                        <a:pt x="32" y="115"/>
                      </a:lnTo>
                      <a:lnTo>
                        <a:pt x="32" y="116"/>
                      </a:lnTo>
                      <a:lnTo>
                        <a:pt x="31" y="118"/>
                      </a:lnTo>
                      <a:lnTo>
                        <a:pt x="30" y="120"/>
                      </a:lnTo>
                      <a:lnTo>
                        <a:pt x="30" y="121"/>
                      </a:lnTo>
                      <a:lnTo>
                        <a:pt x="30" y="123"/>
                      </a:lnTo>
                      <a:lnTo>
                        <a:pt x="30" y="124"/>
                      </a:lnTo>
                      <a:lnTo>
                        <a:pt x="30" y="125"/>
                      </a:lnTo>
                      <a:lnTo>
                        <a:pt x="29" y="128"/>
                      </a:lnTo>
                      <a:lnTo>
                        <a:pt x="28" y="130"/>
                      </a:lnTo>
                      <a:lnTo>
                        <a:pt x="27" y="131"/>
                      </a:lnTo>
                      <a:lnTo>
                        <a:pt x="26" y="134"/>
                      </a:lnTo>
                      <a:lnTo>
                        <a:pt x="26" y="136"/>
                      </a:lnTo>
                      <a:lnTo>
                        <a:pt x="25" y="137"/>
                      </a:lnTo>
                      <a:lnTo>
                        <a:pt x="24" y="139"/>
                      </a:lnTo>
                      <a:lnTo>
                        <a:pt x="23" y="141"/>
                      </a:lnTo>
                      <a:lnTo>
                        <a:pt x="9" y="144"/>
                      </a:lnTo>
                      <a:lnTo>
                        <a:pt x="1" y="130"/>
                      </a:lnTo>
                      <a:lnTo>
                        <a:pt x="0" y="131"/>
                      </a:lnTo>
                      <a:lnTo>
                        <a:pt x="0" y="133"/>
                      </a:lnTo>
                      <a:lnTo>
                        <a:pt x="0" y="135"/>
                      </a:lnTo>
                      <a:lnTo>
                        <a:pt x="0" y="136"/>
                      </a:lnTo>
                      <a:lnTo>
                        <a:pt x="1" y="138"/>
                      </a:lnTo>
                      <a:lnTo>
                        <a:pt x="1" y="140"/>
                      </a:lnTo>
                      <a:lnTo>
                        <a:pt x="2" y="142"/>
                      </a:lnTo>
                      <a:lnTo>
                        <a:pt x="3" y="144"/>
                      </a:lnTo>
                      <a:lnTo>
                        <a:pt x="3" y="145"/>
                      </a:lnTo>
                      <a:lnTo>
                        <a:pt x="4" y="146"/>
                      </a:lnTo>
                      <a:lnTo>
                        <a:pt x="5" y="147"/>
                      </a:lnTo>
                      <a:lnTo>
                        <a:pt x="6" y="147"/>
                      </a:lnTo>
                      <a:lnTo>
                        <a:pt x="7" y="148"/>
                      </a:lnTo>
                      <a:lnTo>
                        <a:pt x="8" y="148"/>
                      </a:lnTo>
                      <a:lnTo>
                        <a:pt x="9" y="149"/>
                      </a:lnTo>
                      <a:lnTo>
                        <a:pt x="10" y="150"/>
                      </a:lnTo>
                      <a:lnTo>
                        <a:pt x="12" y="150"/>
                      </a:lnTo>
                      <a:lnTo>
                        <a:pt x="14" y="150"/>
                      </a:lnTo>
                      <a:lnTo>
                        <a:pt x="15" y="150"/>
                      </a:lnTo>
                      <a:lnTo>
                        <a:pt x="17" y="150"/>
                      </a:lnTo>
                      <a:lnTo>
                        <a:pt x="18" y="150"/>
                      </a:lnTo>
                      <a:lnTo>
                        <a:pt x="19" y="150"/>
                      </a:lnTo>
                      <a:lnTo>
                        <a:pt x="21" y="149"/>
                      </a:lnTo>
                      <a:lnTo>
                        <a:pt x="23" y="148"/>
                      </a:lnTo>
                      <a:lnTo>
                        <a:pt x="25" y="148"/>
                      </a:lnTo>
                      <a:lnTo>
                        <a:pt x="26" y="147"/>
                      </a:lnTo>
                      <a:lnTo>
                        <a:pt x="27" y="146"/>
                      </a:lnTo>
                      <a:lnTo>
                        <a:pt x="29" y="144"/>
                      </a:lnTo>
                      <a:lnTo>
                        <a:pt x="30" y="143"/>
                      </a:lnTo>
                      <a:lnTo>
                        <a:pt x="31" y="141"/>
                      </a:lnTo>
                      <a:lnTo>
                        <a:pt x="32" y="140"/>
                      </a:lnTo>
                      <a:lnTo>
                        <a:pt x="34" y="139"/>
                      </a:lnTo>
                      <a:lnTo>
                        <a:pt x="34" y="137"/>
                      </a:lnTo>
                      <a:lnTo>
                        <a:pt x="35" y="135"/>
                      </a:lnTo>
                      <a:lnTo>
                        <a:pt x="36" y="134"/>
                      </a:lnTo>
                      <a:lnTo>
                        <a:pt x="37" y="131"/>
                      </a:lnTo>
                      <a:lnTo>
                        <a:pt x="38" y="130"/>
                      </a:lnTo>
                      <a:lnTo>
                        <a:pt x="38" y="128"/>
                      </a:lnTo>
                      <a:lnTo>
                        <a:pt x="39" y="126"/>
                      </a:lnTo>
                      <a:lnTo>
                        <a:pt x="39" y="125"/>
                      </a:lnTo>
                      <a:lnTo>
                        <a:pt x="40" y="123"/>
                      </a:lnTo>
                      <a:lnTo>
                        <a:pt x="40" y="121"/>
                      </a:lnTo>
                      <a:lnTo>
                        <a:pt x="41" y="120"/>
                      </a:lnTo>
                      <a:lnTo>
                        <a:pt x="41" y="119"/>
                      </a:lnTo>
                      <a:lnTo>
                        <a:pt x="41" y="118"/>
                      </a:lnTo>
                      <a:lnTo>
                        <a:pt x="41" y="116"/>
                      </a:lnTo>
                      <a:lnTo>
                        <a:pt x="41" y="115"/>
                      </a:lnTo>
                      <a:lnTo>
                        <a:pt x="42" y="114"/>
                      </a:lnTo>
                      <a:lnTo>
                        <a:pt x="42" y="113"/>
                      </a:lnTo>
                      <a:lnTo>
                        <a:pt x="42" y="112"/>
                      </a:lnTo>
                      <a:lnTo>
                        <a:pt x="42" y="110"/>
                      </a:lnTo>
                      <a:lnTo>
                        <a:pt x="42" y="109"/>
                      </a:lnTo>
                      <a:lnTo>
                        <a:pt x="42" y="108"/>
                      </a:lnTo>
                      <a:lnTo>
                        <a:pt x="42" y="107"/>
                      </a:lnTo>
                      <a:lnTo>
                        <a:pt x="42" y="105"/>
                      </a:lnTo>
                      <a:lnTo>
                        <a:pt x="42" y="103"/>
                      </a:lnTo>
                      <a:lnTo>
                        <a:pt x="42" y="101"/>
                      </a:lnTo>
                      <a:lnTo>
                        <a:pt x="42" y="98"/>
                      </a:lnTo>
                      <a:lnTo>
                        <a:pt x="42" y="97"/>
                      </a:lnTo>
                      <a:lnTo>
                        <a:pt x="42" y="96"/>
                      </a:lnTo>
                      <a:lnTo>
                        <a:pt x="43" y="95"/>
                      </a:lnTo>
                      <a:lnTo>
                        <a:pt x="43" y="93"/>
                      </a:lnTo>
                      <a:lnTo>
                        <a:pt x="43" y="92"/>
                      </a:lnTo>
                      <a:lnTo>
                        <a:pt x="43" y="90"/>
                      </a:lnTo>
                      <a:lnTo>
                        <a:pt x="43" y="88"/>
                      </a:lnTo>
                      <a:lnTo>
                        <a:pt x="43" y="87"/>
                      </a:lnTo>
                      <a:lnTo>
                        <a:pt x="43" y="86"/>
                      </a:lnTo>
                      <a:lnTo>
                        <a:pt x="44" y="84"/>
                      </a:lnTo>
                      <a:lnTo>
                        <a:pt x="44" y="82"/>
                      </a:lnTo>
                      <a:lnTo>
                        <a:pt x="44" y="81"/>
                      </a:lnTo>
                      <a:lnTo>
                        <a:pt x="44" y="80"/>
                      </a:lnTo>
                      <a:lnTo>
                        <a:pt x="45" y="78"/>
                      </a:lnTo>
                      <a:lnTo>
                        <a:pt x="45" y="76"/>
                      </a:lnTo>
                      <a:lnTo>
                        <a:pt x="45" y="75"/>
                      </a:lnTo>
                      <a:lnTo>
                        <a:pt x="45" y="73"/>
                      </a:lnTo>
                      <a:lnTo>
                        <a:pt x="46" y="71"/>
                      </a:lnTo>
                      <a:lnTo>
                        <a:pt x="46" y="69"/>
                      </a:lnTo>
                      <a:lnTo>
                        <a:pt x="46" y="68"/>
                      </a:lnTo>
                      <a:lnTo>
                        <a:pt x="47" y="66"/>
                      </a:lnTo>
                      <a:lnTo>
                        <a:pt x="47" y="64"/>
                      </a:lnTo>
                      <a:lnTo>
                        <a:pt x="48" y="63"/>
                      </a:lnTo>
                      <a:lnTo>
                        <a:pt x="48" y="61"/>
                      </a:lnTo>
                      <a:lnTo>
                        <a:pt x="49" y="59"/>
                      </a:lnTo>
                      <a:lnTo>
                        <a:pt x="49" y="57"/>
                      </a:lnTo>
                      <a:lnTo>
                        <a:pt x="50" y="55"/>
                      </a:lnTo>
                      <a:lnTo>
                        <a:pt x="50" y="54"/>
                      </a:lnTo>
                      <a:lnTo>
                        <a:pt x="51" y="52"/>
                      </a:lnTo>
                      <a:lnTo>
                        <a:pt x="52" y="51"/>
                      </a:lnTo>
                      <a:lnTo>
                        <a:pt x="52" y="49"/>
                      </a:lnTo>
                      <a:lnTo>
                        <a:pt x="53" y="47"/>
                      </a:lnTo>
                      <a:lnTo>
                        <a:pt x="53" y="46"/>
                      </a:lnTo>
                      <a:lnTo>
                        <a:pt x="54" y="44"/>
                      </a:lnTo>
                      <a:lnTo>
                        <a:pt x="55" y="42"/>
                      </a:lnTo>
                      <a:lnTo>
                        <a:pt x="56" y="41"/>
                      </a:lnTo>
                      <a:lnTo>
                        <a:pt x="57" y="39"/>
                      </a:lnTo>
                      <a:lnTo>
                        <a:pt x="57" y="37"/>
                      </a:lnTo>
                      <a:lnTo>
                        <a:pt x="58" y="36"/>
                      </a:lnTo>
                      <a:lnTo>
                        <a:pt x="59" y="35"/>
                      </a:lnTo>
                      <a:lnTo>
                        <a:pt x="60" y="33"/>
                      </a:lnTo>
                      <a:lnTo>
                        <a:pt x="61" y="32"/>
                      </a:lnTo>
                      <a:lnTo>
                        <a:pt x="62" y="31"/>
                      </a:lnTo>
                      <a:lnTo>
                        <a:pt x="63" y="29"/>
                      </a:lnTo>
                      <a:lnTo>
                        <a:pt x="65" y="27"/>
                      </a:lnTo>
                      <a:lnTo>
                        <a:pt x="66" y="25"/>
                      </a:lnTo>
                      <a:lnTo>
                        <a:pt x="67" y="24"/>
                      </a:lnTo>
                      <a:lnTo>
                        <a:pt x="69" y="22"/>
                      </a:lnTo>
                      <a:lnTo>
                        <a:pt x="70" y="21"/>
                      </a:lnTo>
                      <a:lnTo>
                        <a:pt x="71" y="19"/>
                      </a:lnTo>
                      <a:lnTo>
                        <a:pt x="73" y="18"/>
                      </a:lnTo>
                      <a:lnTo>
                        <a:pt x="74" y="16"/>
                      </a:lnTo>
                      <a:lnTo>
                        <a:pt x="75" y="15"/>
                      </a:lnTo>
                      <a:lnTo>
                        <a:pt x="76" y="14"/>
                      </a:lnTo>
                      <a:lnTo>
                        <a:pt x="77" y="13"/>
                      </a:lnTo>
                      <a:lnTo>
                        <a:pt x="78" y="12"/>
                      </a:lnTo>
                      <a:lnTo>
                        <a:pt x="79" y="11"/>
                      </a:lnTo>
                      <a:lnTo>
                        <a:pt x="80" y="10"/>
                      </a:lnTo>
                      <a:lnTo>
                        <a:pt x="81" y="9"/>
                      </a:lnTo>
                      <a:lnTo>
                        <a:pt x="82" y="8"/>
                      </a:lnTo>
                      <a:lnTo>
                        <a:pt x="76" y="0"/>
                      </a:lnTo>
                      <a:close/>
                    </a:path>
                  </a:pathLst>
                </a:custGeom>
                <a:solidFill>
                  <a:srgbClr val="A3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1" name="Freeform 649"/>
                <p:cNvSpPr>
                  <a:spLocks/>
                </p:cNvSpPr>
                <p:nvPr/>
              </p:nvSpPr>
              <p:spPr bwMode="auto">
                <a:xfrm>
                  <a:off x="3136" y="2081"/>
                  <a:ext cx="63" cy="122"/>
                </a:xfrm>
                <a:custGeom>
                  <a:avLst/>
                  <a:gdLst>
                    <a:gd name="T0" fmla="*/ 4 w 63"/>
                    <a:gd name="T1" fmla="*/ 122 h 122"/>
                    <a:gd name="T2" fmla="*/ 34 w 63"/>
                    <a:gd name="T3" fmla="*/ 46 h 122"/>
                    <a:gd name="T4" fmla="*/ 63 w 63"/>
                    <a:gd name="T5" fmla="*/ 2 h 122"/>
                    <a:gd name="T6" fmla="*/ 57 w 63"/>
                    <a:gd name="T7" fmla="*/ 0 h 122"/>
                    <a:gd name="T8" fmla="*/ 57 w 63"/>
                    <a:gd name="T9" fmla="*/ 0 h 122"/>
                    <a:gd name="T10" fmla="*/ 56 w 63"/>
                    <a:gd name="T11" fmla="*/ 0 h 122"/>
                    <a:gd name="T12" fmla="*/ 55 w 63"/>
                    <a:gd name="T13" fmla="*/ 0 h 122"/>
                    <a:gd name="T14" fmla="*/ 54 w 63"/>
                    <a:gd name="T15" fmla="*/ 1 h 122"/>
                    <a:gd name="T16" fmla="*/ 52 w 63"/>
                    <a:gd name="T17" fmla="*/ 1 h 122"/>
                    <a:gd name="T18" fmla="*/ 51 w 63"/>
                    <a:gd name="T19" fmla="*/ 2 h 122"/>
                    <a:gd name="T20" fmla="*/ 51 w 63"/>
                    <a:gd name="T21" fmla="*/ 3 h 122"/>
                    <a:gd name="T22" fmla="*/ 50 w 63"/>
                    <a:gd name="T23" fmla="*/ 4 h 122"/>
                    <a:gd name="T24" fmla="*/ 49 w 63"/>
                    <a:gd name="T25" fmla="*/ 5 h 122"/>
                    <a:gd name="T26" fmla="*/ 48 w 63"/>
                    <a:gd name="T27" fmla="*/ 6 h 122"/>
                    <a:gd name="T28" fmla="*/ 47 w 63"/>
                    <a:gd name="T29" fmla="*/ 8 h 122"/>
                    <a:gd name="T30" fmla="*/ 46 w 63"/>
                    <a:gd name="T31" fmla="*/ 10 h 122"/>
                    <a:gd name="T32" fmla="*/ 45 w 63"/>
                    <a:gd name="T33" fmla="*/ 11 h 122"/>
                    <a:gd name="T34" fmla="*/ 44 w 63"/>
                    <a:gd name="T35" fmla="*/ 12 h 122"/>
                    <a:gd name="T36" fmla="*/ 44 w 63"/>
                    <a:gd name="T37" fmla="*/ 13 h 122"/>
                    <a:gd name="T38" fmla="*/ 44 w 63"/>
                    <a:gd name="T39" fmla="*/ 13 h 122"/>
                    <a:gd name="T40" fmla="*/ 40 w 63"/>
                    <a:gd name="T41" fmla="*/ 22 h 122"/>
                    <a:gd name="T42" fmla="*/ 0 w 63"/>
                    <a:gd name="T43" fmla="*/ 119 h 122"/>
                    <a:gd name="T44" fmla="*/ 4 w 63"/>
                    <a:gd name="T45" fmla="*/ 122 h 122"/>
                    <a:gd name="T46" fmla="*/ 4 w 63"/>
                    <a:gd name="T47" fmla="*/ 122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122"/>
                    <a:gd name="T74" fmla="*/ 63 w 63"/>
                    <a:gd name="T75" fmla="*/ 122 h 1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122">
                      <a:moveTo>
                        <a:pt x="4" y="122"/>
                      </a:moveTo>
                      <a:lnTo>
                        <a:pt x="34" y="46"/>
                      </a:lnTo>
                      <a:lnTo>
                        <a:pt x="63" y="2"/>
                      </a:lnTo>
                      <a:lnTo>
                        <a:pt x="57" y="0"/>
                      </a:lnTo>
                      <a:lnTo>
                        <a:pt x="56" y="0"/>
                      </a:lnTo>
                      <a:lnTo>
                        <a:pt x="55" y="0"/>
                      </a:lnTo>
                      <a:lnTo>
                        <a:pt x="54" y="1"/>
                      </a:lnTo>
                      <a:lnTo>
                        <a:pt x="52" y="1"/>
                      </a:lnTo>
                      <a:lnTo>
                        <a:pt x="51" y="2"/>
                      </a:lnTo>
                      <a:lnTo>
                        <a:pt x="51" y="3"/>
                      </a:lnTo>
                      <a:lnTo>
                        <a:pt x="50" y="4"/>
                      </a:lnTo>
                      <a:lnTo>
                        <a:pt x="49" y="5"/>
                      </a:lnTo>
                      <a:lnTo>
                        <a:pt x="48" y="6"/>
                      </a:lnTo>
                      <a:lnTo>
                        <a:pt x="47" y="8"/>
                      </a:lnTo>
                      <a:lnTo>
                        <a:pt x="46" y="10"/>
                      </a:lnTo>
                      <a:lnTo>
                        <a:pt x="45" y="11"/>
                      </a:lnTo>
                      <a:lnTo>
                        <a:pt x="44" y="12"/>
                      </a:lnTo>
                      <a:lnTo>
                        <a:pt x="44" y="13"/>
                      </a:lnTo>
                      <a:lnTo>
                        <a:pt x="40" y="22"/>
                      </a:lnTo>
                      <a:lnTo>
                        <a:pt x="0" y="119"/>
                      </a:lnTo>
                      <a:lnTo>
                        <a:pt x="4"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2" name="Freeform 650"/>
                <p:cNvSpPr>
                  <a:spLocks/>
                </p:cNvSpPr>
                <p:nvPr/>
              </p:nvSpPr>
              <p:spPr bwMode="auto">
                <a:xfrm>
                  <a:off x="3296" y="2303"/>
                  <a:ext cx="48" cy="14"/>
                </a:xfrm>
                <a:custGeom>
                  <a:avLst/>
                  <a:gdLst>
                    <a:gd name="T0" fmla="*/ 15 w 48"/>
                    <a:gd name="T1" fmla="*/ 1 h 14"/>
                    <a:gd name="T2" fmla="*/ 17 w 48"/>
                    <a:gd name="T3" fmla="*/ 1 h 14"/>
                    <a:gd name="T4" fmla="*/ 20 w 48"/>
                    <a:gd name="T5" fmla="*/ 0 h 14"/>
                    <a:gd name="T6" fmla="*/ 23 w 48"/>
                    <a:gd name="T7" fmla="*/ 0 h 14"/>
                    <a:gd name="T8" fmla="*/ 26 w 48"/>
                    <a:gd name="T9" fmla="*/ 0 h 14"/>
                    <a:gd name="T10" fmla="*/ 29 w 48"/>
                    <a:gd name="T11" fmla="*/ 0 h 14"/>
                    <a:gd name="T12" fmla="*/ 32 w 48"/>
                    <a:gd name="T13" fmla="*/ 0 h 14"/>
                    <a:gd name="T14" fmla="*/ 35 w 48"/>
                    <a:gd name="T15" fmla="*/ 0 h 14"/>
                    <a:gd name="T16" fmla="*/ 38 w 48"/>
                    <a:gd name="T17" fmla="*/ 0 h 14"/>
                    <a:gd name="T18" fmla="*/ 40 w 48"/>
                    <a:gd name="T19" fmla="*/ 1 h 14"/>
                    <a:gd name="T20" fmla="*/ 43 w 48"/>
                    <a:gd name="T21" fmla="*/ 1 h 14"/>
                    <a:gd name="T22" fmla="*/ 44 w 48"/>
                    <a:gd name="T23" fmla="*/ 2 h 14"/>
                    <a:gd name="T24" fmla="*/ 47 w 48"/>
                    <a:gd name="T25" fmla="*/ 3 h 14"/>
                    <a:gd name="T26" fmla="*/ 48 w 48"/>
                    <a:gd name="T27" fmla="*/ 5 h 14"/>
                    <a:gd name="T28" fmla="*/ 47 w 48"/>
                    <a:gd name="T29" fmla="*/ 8 h 14"/>
                    <a:gd name="T30" fmla="*/ 46 w 48"/>
                    <a:gd name="T31" fmla="*/ 9 h 14"/>
                    <a:gd name="T32" fmla="*/ 43 w 48"/>
                    <a:gd name="T33" fmla="*/ 9 h 14"/>
                    <a:gd name="T34" fmla="*/ 41 w 48"/>
                    <a:gd name="T35" fmla="*/ 8 h 14"/>
                    <a:gd name="T36" fmla="*/ 38 w 48"/>
                    <a:gd name="T37" fmla="*/ 7 h 14"/>
                    <a:gd name="T38" fmla="*/ 36 w 48"/>
                    <a:gd name="T39" fmla="*/ 5 h 14"/>
                    <a:gd name="T40" fmla="*/ 32 w 48"/>
                    <a:gd name="T41" fmla="*/ 4 h 14"/>
                    <a:gd name="T42" fmla="*/ 30 w 48"/>
                    <a:gd name="T43" fmla="*/ 3 h 14"/>
                    <a:gd name="T44" fmla="*/ 27 w 48"/>
                    <a:gd name="T45" fmla="*/ 3 h 14"/>
                    <a:gd name="T46" fmla="*/ 25 w 48"/>
                    <a:gd name="T47" fmla="*/ 3 h 14"/>
                    <a:gd name="T48" fmla="*/ 23 w 48"/>
                    <a:gd name="T49" fmla="*/ 5 h 14"/>
                    <a:gd name="T50" fmla="*/ 21 w 48"/>
                    <a:gd name="T51" fmla="*/ 7 h 14"/>
                    <a:gd name="T52" fmla="*/ 18 w 48"/>
                    <a:gd name="T53" fmla="*/ 10 h 14"/>
                    <a:gd name="T54" fmla="*/ 16 w 48"/>
                    <a:gd name="T55" fmla="*/ 11 h 14"/>
                    <a:gd name="T56" fmla="*/ 12 w 48"/>
                    <a:gd name="T57" fmla="*/ 13 h 14"/>
                    <a:gd name="T58" fmla="*/ 10 w 48"/>
                    <a:gd name="T59" fmla="*/ 14 h 14"/>
                    <a:gd name="T60" fmla="*/ 8 w 48"/>
                    <a:gd name="T61" fmla="*/ 14 h 14"/>
                    <a:gd name="T62" fmla="*/ 5 w 48"/>
                    <a:gd name="T63" fmla="*/ 13 h 14"/>
                    <a:gd name="T64" fmla="*/ 4 w 48"/>
                    <a:gd name="T65" fmla="*/ 13 h 14"/>
                    <a:gd name="T66" fmla="*/ 1 w 48"/>
                    <a:gd name="T67" fmla="*/ 11 h 14"/>
                    <a:gd name="T68" fmla="*/ 0 w 48"/>
                    <a:gd name="T69" fmla="*/ 9 h 14"/>
                    <a:gd name="T70" fmla="*/ 1 w 48"/>
                    <a:gd name="T71" fmla="*/ 6 h 14"/>
                    <a:gd name="T72" fmla="*/ 4 w 48"/>
                    <a:gd name="T73" fmla="*/ 4 h 14"/>
                    <a:gd name="T74" fmla="*/ 6 w 48"/>
                    <a:gd name="T75" fmla="*/ 3 h 14"/>
                    <a:gd name="T76" fmla="*/ 8 w 48"/>
                    <a:gd name="T77" fmla="*/ 2 h 14"/>
                    <a:gd name="T78" fmla="*/ 11 w 48"/>
                    <a:gd name="T79" fmla="*/ 2 h 14"/>
                    <a:gd name="T80" fmla="*/ 12 w 48"/>
                    <a:gd name="T81" fmla="*/ 2 h 14"/>
                    <a:gd name="T82" fmla="*/ 14 w 48"/>
                    <a:gd name="T83" fmla="*/ 2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14"/>
                    <a:gd name="T128" fmla="*/ 48 w 48"/>
                    <a:gd name="T129" fmla="*/ 14 h 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14">
                      <a:moveTo>
                        <a:pt x="14" y="2"/>
                      </a:moveTo>
                      <a:lnTo>
                        <a:pt x="15" y="1"/>
                      </a:lnTo>
                      <a:lnTo>
                        <a:pt x="16" y="1"/>
                      </a:lnTo>
                      <a:lnTo>
                        <a:pt x="17" y="1"/>
                      </a:lnTo>
                      <a:lnTo>
                        <a:pt x="19" y="1"/>
                      </a:lnTo>
                      <a:lnTo>
                        <a:pt x="20" y="0"/>
                      </a:lnTo>
                      <a:lnTo>
                        <a:pt x="21" y="0"/>
                      </a:lnTo>
                      <a:lnTo>
                        <a:pt x="23" y="0"/>
                      </a:lnTo>
                      <a:lnTo>
                        <a:pt x="24" y="0"/>
                      </a:lnTo>
                      <a:lnTo>
                        <a:pt x="26" y="0"/>
                      </a:lnTo>
                      <a:lnTo>
                        <a:pt x="28" y="0"/>
                      </a:lnTo>
                      <a:lnTo>
                        <a:pt x="29" y="0"/>
                      </a:lnTo>
                      <a:lnTo>
                        <a:pt x="31" y="0"/>
                      </a:lnTo>
                      <a:lnTo>
                        <a:pt x="32" y="0"/>
                      </a:lnTo>
                      <a:lnTo>
                        <a:pt x="33" y="0"/>
                      </a:lnTo>
                      <a:lnTo>
                        <a:pt x="35" y="0"/>
                      </a:lnTo>
                      <a:lnTo>
                        <a:pt x="36" y="0"/>
                      </a:lnTo>
                      <a:lnTo>
                        <a:pt x="38" y="0"/>
                      </a:lnTo>
                      <a:lnTo>
                        <a:pt x="39" y="0"/>
                      </a:lnTo>
                      <a:lnTo>
                        <a:pt x="40" y="1"/>
                      </a:lnTo>
                      <a:lnTo>
                        <a:pt x="41" y="1"/>
                      </a:lnTo>
                      <a:lnTo>
                        <a:pt x="43" y="1"/>
                      </a:lnTo>
                      <a:lnTo>
                        <a:pt x="43" y="2"/>
                      </a:lnTo>
                      <a:lnTo>
                        <a:pt x="44" y="2"/>
                      </a:lnTo>
                      <a:lnTo>
                        <a:pt x="46" y="2"/>
                      </a:lnTo>
                      <a:lnTo>
                        <a:pt x="47" y="3"/>
                      </a:lnTo>
                      <a:lnTo>
                        <a:pt x="48" y="4"/>
                      </a:lnTo>
                      <a:lnTo>
                        <a:pt x="48" y="5"/>
                      </a:lnTo>
                      <a:lnTo>
                        <a:pt x="48" y="7"/>
                      </a:lnTo>
                      <a:lnTo>
                        <a:pt x="47" y="8"/>
                      </a:lnTo>
                      <a:lnTo>
                        <a:pt x="47" y="9"/>
                      </a:lnTo>
                      <a:lnTo>
                        <a:pt x="46" y="9"/>
                      </a:lnTo>
                      <a:lnTo>
                        <a:pt x="45" y="10"/>
                      </a:lnTo>
                      <a:lnTo>
                        <a:pt x="43" y="9"/>
                      </a:lnTo>
                      <a:lnTo>
                        <a:pt x="42" y="9"/>
                      </a:lnTo>
                      <a:lnTo>
                        <a:pt x="41" y="8"/>
                      </a:lnTo>
                      <a:lnTo>
                        <a:pt x="40" y="8"/>
                      </a:lnTo>
                      <a:lnTo>
                        <a:pt x="38" y="7"/>
                      </a:lnTo>
                      <a:lnTo>
                        <a:pt x="37" y="7"/>
                      </a:lnTo>
                      <a:lnTo>
                        <a:pt x="36" y="5"/>
                      </a:lnTo>
                      <a:lnTo>
                        <a:pt x="34" y="5"/>
                      </a:lnTo>
                      <a:lnTo>
                        <a:pt x="32" y="4"/>
                      </a:lnTo>
                      <a:lnTo>
                        <a:pt x="31" y="3"/>
                      </a:lnTo>
                      <a:lnTo>
                        <a:pt x="30" y="3"/>
                      </a:lnTo>
                      <a:lnTo>
                        <a:pt x="29" y="3"/>
                      </a:lnTo>
                      <a:lnTo>
                        <a:pt x="27" y="3"/>
                      </a:lnTo>
                      <a:lnTo>
                        <a:pt x="26" y="3"/>
                      </a:lnTo>
                      <a:lnTo>
                        <a:pt x="25" y="3"/>
                      </a:lnTo>
                      <a:lnTo>
                        <a:pt x="24" y="4"/>
                      </a:lnTo>
                      <a:lnTo>
                        <a:pt x="23" y="5"/>
                      </a:lnTo>
                      <a:lnTo>
                        <a:pt x="22" y="6"/>
                      </a:lnTo>
                      <a:lnTo>
                        <a:pt x="21" y="7"/>
                      </a:lnTo>
                      <a:lnTo>
                        <a:pt x="20" y="8"/>
                      </a:lnTo>
                      <a:lnTo>
                        <a:pt x="18" y="10"/>
                      </a:lnTo>
                      <a:lnTo>
                        <a:pt x="17" y="10"/>
                      </a:lnTo>
                      <a:lnTo>
                        <a:pt x="16" y="11"/>
                      </a:lnTo>
                      <a:lnTo>
                        <a:pt x="14" y="13"/>
                      </a:lnTo>
                      <a:lnTo>
                        <a:pt x="12" y="13"/>
                      </a:lnTo>
                      <a:lnTo>
                        <a:pt x="11" y="14"/>
                      </a:lnTo>
                      <a:lnTo>
                        <a:pt x="10" y="14"/>
                      </a:lnTo>
                      <a:lnTo>
                        <a:pt x="9" y="14"/>
                      </a:lnTo>
                      <a:lnTo>
                        <a:pt x="8" y="14"/>
                      </a:lnTo>
                      <a:lnTo>
                        <a:pt x="7" y="14"/>
                      </a:lnTo>
                      <a:lnTo>
                        <a:pt x="5" y="13"/>
                      </a:lnTo>
                      <a:lnTo>
                        <a:pt x="4" y="13"/>
                      </a:lnTo>
                      <a:lnTo>
                        <a:pt x="3" y="13"/>
                      </a:lnTo>
                      <a:lnTo>
                        <a:pt x="1" y="11"/>
                      </a:lnTo>
                      <a:lnTo>
                        <a:pt x="0" y="11"/>
                      </a:lnTo>
                      <a:lnTo>
                        <a:pt x="0" y="9"/>
                      </a:lnTo>
                      <a:lnTo>
                        <a:pt x="1" y="7"/>
                      </a:lnTo>
                      <a:lnTo>
                        <a:pt x="1" y="6"/>
                      </a:lnTo>
                      <a:lnTo>
                        <a:pt x="3" y="5"/>
                      </a:lnTo>
                      <a:lnTo>
                        <a:pt x="4" y="4"/>
                      </a:lnTo>
                      <a:lnTo>
                        <a:pt x="6" y="3"/>
                      </a:lnTo>
                      <a:lnTo>
                        <a:pt x="7" y="2"/>
                      </a:lnTo>
                      <a:lnTo>
                        <a:pt x="8" y="2"/>
                      </a:lnTo>
                      <a:lnTo>
                        <a:pt x="9" y="2"/>
                      </a:lnTo>
                      <a:lnTo>
                        <a:pt x="11" y="2"/>
                      </a:lnTo>
                      <a:lnTo>
                        <a:pt x="12" y="2"/>
                      </a:lnTo>
                      <a:lnTo>
                        <a:pt x="14" y="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3" name="Freeform 651"/>
                <p:cNvSpPr>
                  <a:spLocks/>
                </p:cNvSpPr>
                <p:nvPr/>
              </p:nvSpPr>
              <p:spPr bwMode="auto">
                <a:xfrm>
                  <a:off x="3242" y="2385"/>
                  <a:ext cx="65" cy="35"/>
                </a:xfrm>
                <a:custGeom>
                  <a:avLst/>
                  <a:gdLst>
                    <a:gd name="T0" fmla="*/ 12 w 65"/>
                    <a:gd name="T1" fmla="*/ 0 h 35"/>
                    <a:gd name="T2" fmla="*/ 13 w 65"/>
                    <a:gd name="T3" fmla="*/ 3 h 35"/>
                    <a:gd name="T4" fmla="*/ 14 w 65"/>
                    <a:gd name="T5" fmla="*/ 5 h 35"/>
                    <a:gd name="T6" fmla="*/ 15 w 65"/>
                    <a:gd name="T7" fmla="*/ 8 h 35"/>
                    <a:gd name="T8" fmla="*/ 15 w 65"/>
                    <a:gd name="T9" fmla="*/ 10 h 35"/>
                    <a:gd name="T10" fmla="*/ 17 w 65"/>
                    <a:gd name="T11" fmla="*/ 13 h 35"/>
                    <a:gd name="T12" fmla="*/ 19 w 65"/>
                    <a:gd name="T13" fmla="*/ 16 h 35"/>
                    <a:gd name="T14" fmla="*/ 21 w 65"/>
                    <a:gd name="T15" fmla="*/ 19 h 35"/>
                    <a:gd name="T16" fmla="*/ 23 w 65"/>
                    <a:gd name="T17" fmla="*/ 21 h 35"/>
                    <a:gd name="T18" fmla="*/ 25 w 65"/>
                    <a:gd name="T19" fmla="*/ 24 h 35"/>
                    <a:gd name="T20" fmla="*/ 28 w 65"/>
                    <a:gd name="T21" fmla="*/ 26 h 35"/>
                    <a:gd name="T22" fmla="*/ 31 w 65"/>
                    <a:gd name="T23" fmla="*/ 27 h 35"/>
                    <a:gd name="T24" fmla="*/ 35 w 65"/>
                    <a:gd name="T25" fmla="*/ 28 h 35"/>
                    <a:gd name="T26" fmla="*/ 38 w 65"/>
                    <a:gd name="T27" fmla="*/ 28 h 35"/>
                    <a:gd name="T28" fmla="*/ 40 w 65"/>
                    <a:gd name="T29" fmla="*/ 29 h 35"/>
                    <a:gd name="T30" fmla="*/ 43 w 65"/>
                    <a:gd name="T31" fmla="*/ 29 h 35"/>
                    <a:gd name="T32" fmla="*/ 46 w 65"/>
                    <a:gd name="T33" fmla="*/ 28 h 35"/>
                    <a:gd name="T34" fmla="*/ 49 w 65"/>
                    <a:gd name="T35" fmla="*/ 28 h 35"/>
                    <a:gd name="T36" fmla="*/ 52 w 65"/>
                    <a:gd name="T37" fmla="*/ 27 h 35"/>
                    <a:gd name="T38" fmla="*/ 54 w 65"/>
                    <a:gd name="T39" fmla="*/ 27 h 35"/>
                    <a:gd name="T40" fmla="*/ 57 w 65"/>
                    <a:gd name="T41" fmla="*/ 26 h 35"/>
                    <a:gd name="T42" fmla="*/ 59 w 65"/>
                    <a:gd name="T43" fmla="*/ 25 h 35"/>
                    <a:gd name="T44" fmla="*/ 61 w 65"/>
                    <a:gd name="T45" fmla="*/ 23 h 35"/>
                    <a:gd name="T46" fmla="*/ 62 w 65"/>
                    <a:gd name="T47" fmla="*/ 22 h 35"/>
                    <a:gd name="T48" fmla="*/ 64 w 65"/>
                    <a:gd name="T49" fmla="*/ 20 h 35"/>
                    <a:gd name="T50" fmla="*/ 65 w 65"/>
                    <a:gd name="T51" fmla="*/ 20 h 35"/>
                    <a:gd name="T52" fmla="*/ 63 w 65"/>
                    <a:gd name="T53" fmla="*/ 23 h 35"/>
                    <a:gd name="T54" fmla="*/ 60 w 65"/>
                    <a:gd name="T55" fmla="*/ 25 h 35"/>
                    <a:gd name="T56" fmla="*/ 57 w 65"/>
                    <a:gd name="T57" fmla="*/ 28 h 35"/>
                    <a:gd name="T58" fmla="*/ 55 w 65"/>
                    <a:gd name="T59" fmla="*/ 30 h 35"/>
                    <a:gd name="T60" fmla="*/ 53 w 65"/>
                    <a:gd name="T61" fmla="*/ 31 h 35"/>
                    <a:gd name="T62" fmla="*/ 51 w 65"/>
                    <a:gd name="T63" fmla="*/ 32 h 35"/>
                    <a:gd name="T64" fmla="*/ 48 w 65"/>
                    <a:gd name="T65" fmla="*/ 33 h 35"/>
                    <a:gd name="T66" fmla="*/ 45 w 65"/>
                    <a:gd name="T67" fmla="*/ 33 h 35"/>
                    <a:gd name="T68" fmla="*/ 43 w 65"/>
                    <a:gd name="T69" fmla="*/ 35 h 35"/>
                    <a:gd name="T70" fmla="*/ 39 w 65"/>
                    <a:gd name="T71" fmla="*/ 35 h 35"/>
                    <a:gd name="T72" fmla="*/ 37 w 65"/>
                    <a:gd name="T73" fmla="*/ 35 h 35"/>
                    <a:gd name="T74" fmla="*/ 34 w 65"/>
                    <a:gd name="T75" fmla="*/ 33 h 35"/>
                    <a:gd name="T76" fmla="*/ 31 w 65"/>
                    <a:gd name="T77" fmla="*/ 33 h 35"/>
                    <a:gd name="T78" fmla="*/ 27 w 65"/>
                    <a:gd name="T79" fmla="*/ 32 h 35"/>
                    <a:gd name="T80" fmla="*/ 25 w 65"/>
                    <a:gd name="T81" fmla="*/ 31 h 35"/>
                    <a:gd name="T82" fmla="*/ 22 w 65"/>
                    <a:gd name="T83" fmla="*/ 29 h 35"/>
                    <a:gd name="T84" fmla="*/ 19 w 65"/>
                    <a:gd name="T85" fmla="*/ 27 h 35"/>
                    <a:gd name="T86" fmla="*/ 16 w 65"/>
                    <a:gd name="T87" fmla="*/ 25 h 35"/>
                    <a:gd name="T88" fmla="*/ 15 w 65"/>
                    <a:gd name="T89" fmla="*/ 24 h 35"/>
                    <a:gd name="T90" fmla="*/ 12 w 65"/>
                    <a:gd name="T91" fmla="*/ 21 h 35"/>
                    <a:gd name="T92" fmla="*/ 10 w 65"/>
                    <a:gd name="T93" fmla="*/ 18 h 35"/>
                    <a:gd name="T94" fmla="*/ 8 w 65"/>
                    <a:gd name="T95" fmla="*/ 16 h 35"/>
                    <a:gd name="T96" fmla="*/ 6 w 65"/>
                    <a:gd name="T97" fmla="*/ 13 h 35"/>
                    <a:gd name="T98" fmla="*/ 4 w 65"/>
                    <a:gd name="T99" fmla="*/ 10 h 35"/>
                    <a:gd name="T100" fmla="*/ 3 w 65"/>
                    <a:gd name="T101" fmla="*/ 7 h 35"/>
                    <a:gd name="T102" fmla="*/ 2 w 65"/>
                    <a:gd name="T103" fmla="*/ 4 h 35"/>
                    <a:gd name="T104" fmla="*/ 0 w 65"/>
                    <a:gd name="T105" fmla="*/ 2 h 35"/>
                    <a:gd name="T106" fmla="*/ 12 w 65"/>
                    <a:gd name="T107" fmla="*/ 0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5"/>
                    <a:gd name="T164" fmla="*/ 65 w 65"/>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5">
                      <a:moveTo>
                        <a:pt x="12" y="0"/>
                      </a:moveTo>
                      <a:lnTo>
                        <a:pt x="12" y="0"/>
                      </a:lnTo>
                      <a:lnTo>
                        <a:pt x="12" y="1"/>
                      </a:lnTo>
                      <a:lnTo>
                        <a:pt x="13" y="3"/>
                      </a:lnTo>
                      <a:lnTo>
                        <a:pt x="13" y="4"/>
                      </a:lnTo>
                      <a:lnTo>
                        <a:pt x="14" y="5"/>
                      </a:lnTo>
                      <a:lnTo>
                        <a:pt x="14" y="6"/>
                      </a:lnTo>
                      <a:lnTo>
                        <a:pt x="15" y="8"/>
                      </a:lnTo>
                      <a:lnTo>
                        <a:pt x="15" y="9"/>
                      </a:lnTo>
                      <a:lnTo>
                        <a:pt x="15" y="10"/>
                      </a:lnTo>
                      <a:lnTo>
                        <a:pt x="16" y="12"/>
                      </a:lnTo>
                      <a:lnTo>
                        <a:pt x="17" y="13"/>
                      </a:lnTo>
                      <a:lnTo>
                        <a:pt x="18" y="15"/>
                      </a:lnTo>
                      <a:lnTo>
                        <a:pt x="19" y="16"/>
                      </a:lnTo>
                      <a:lnTo>
                        <a:pt x="20" y="17"/>
                      </a:lnTo>
                      <a:lnTo>
                        <a:pt x="21" y="19"/>
                      </a:lnTo>
                      <a:lnTo>
                        <a:pt x="22" y="20"/>
                      </a:lnTo>
                      <a:lnTo>
                        <a:pt x="23" y="21"/>
                      </a:lnTo>
                      <a:lnTo>
                        <a:pt x="24" y="22"/>
                      </a:lnTo>
                      <a:lnTo>
                        <a:pt x="25" y="24"/>
                      </a:lnTo>
                      <a:lnTo>
                        <a:pt x="27" y="25"/>
                      </a:lnTo>
                      <a:lnTo>
                        <a:pt x="28" y="26"/>
                      </a:lnTo>
                      <a:lnTo>
                        <a:pt x="30" y="26"/>
                      </a:lnTo>
                      <a:lnTo>
                        <a:pt x="31" y="27"/>
                      </a:lnTo>
                      <a:lnTo>
                        <a:pt x="33" y="28"/>
                      </a:lnTo>
                      <a:lnTo>
                        <a:pt x="35" y="28"/>
                      </a:lnTo>
                      <a:lnTo>
                        <a:pt x="37" y="28"/>
                      </a:lnTo>
                      <a:lnTo>
                        <a:pt x="38" y="28"/>
                      </a:lnTo>
                      <a:lnTo>
                        <a:pt x="39" y="29"/>
                      </a:lnTo>
                      <a:lnTo>
                        <a:pt x="40" y="29"/>
                      </a:lnTo>
                      <a:lnTo>
                        <a:pt x="41" y="29"/>
                      </a:lnTo>
                      <a:lnTo>
                        <a:pt x="43" y="29"/>
                      </a:lnTo>
                      <a:lnTo>
                        <a:pt x="45" y="28"/>
                      </a:lnTo>
                      <a:lnTo>
                        <a:pt x="46" y="28"/>
                      </a:lnTo>
                      <a:lnTo>
                        <a:pt x="48" y="28"/>
                      </a:lnTo>
                      <a:lnTo>
                        <a:pt x="49" y="28"/>
                      </a:lnTo>
                      <a:lnTo>
                        <a:pt x="51" y="28"/>
                      </a:lnTo>
                      <a:lnTo>
                        <a:pt x="52" y="27"/>
                      </a:lnTo>
                      <a:lnTo>
                        <a:pt x="54" y="27"/>
                      </a:lnTo>
                      <a:lnTo>
                        <a:pt x="56" y="26"/>
                      </a:lnTo>
                      <a:lnTo>
                        <a:pt x="57" y="26"/>
                      </a:lnTo>
                      <a:lnTo>
                        <a:pt x="58" y="26"/>
                      </a:lnTo>
                      <a:lnTo>
                        <a:pt x="59" y="25"/>
                      </a:lnTo>
                      <a:lnTo>
                        <a:pt x="60" y="24"/>
                      </a:lnTo>
                      <a:lnTo>
                        <a:pt x="61" y="23"/>
                      </a:lnTo>
                      <a:lnTo>
                        <a:pt x="62" y="22"/>
                      </a:lnTo>
                      <a:lnTo>
                        <a:pt x="63" y="21"/>
                      </a:lnTo>
                      <a:lnTo>
                        <a:pt x="64" y="20"/>
                      </a:lnTo>
                      <a:lnTo>
                        <a:pt x="65" y="20"/>
                      </a:lnTo>
                      <a:lnTo>
                        <a:pt x="65" y="21"/>
                      </a:lnTo>
                      <a:lnTo>
                        <a:pt x="63" y="23"/>
                      </a:lnTo>
                      <a:lnTo>
                        <a:pt x="62" y="24"/>
                      </a:lnTo>
                      <a:lnTo>
                        <a:pt x="60" y="25"/>
                      </a:lnTo>
                      <a:lnTo>
                        <a:pt x="59" y="27"/>
                      </a:lnTo>
                      <a:lnTo>
                        <a:pt x="57" y="28"/>
                      </a:lnTo>
                      <a:lnTo>
                        <a:pt x="56" y="29"/>
                      </a:lnTo>
                      <a:lnTo>
                        <a:pt x="55" y="30"/>
                      </a:lnTo>
                      <a:lnTo>
                        <a:pt x="54" y="30"/>
                      </a:lnTo>
                      <a:lnTo>
                        <a:pt x="53" y="31"/>
                      </a:lnTo>
                      <a:lnTo>
                        <a:pt x="51" y="31"/>
                      </a:lnTo>
                      <a:lnTo>
                        <a:pt x="51" y="32"/>
                      </a:lnTo>
                      <a:lnTo>
                        <a:pt x="49" y="32"/>
                      </a:lnTo>
                      <a:lnTo>
                        <a:pt x="48" y="33"/>
                      </a:lnTo>
                      <a:lnTo>
                        <a:pt x="47" y="33"/>
                      </a:lnTo>
                      <a:lnTo>
                        <a:pt x="45" y="33"/>
                      </a:lnTo>
                      <a:lnTo>
                        <a:pt x="44" y="34"/>
                      </a:lnTo>
                      <a:lnTo>
                        <a:pt x="43" y="35"/>
                      </a:lnTo>
                      <a:lnTo>
                        <a:pt x="41" y="35"/>
                      </a:lnTo>
                      <a:lnTo>
                        <a:pt x="39" y="35"/>
                      </a:lnTo>
                      <a:lnTo>
                        <a:pt x="38" y="35"/>
                      </a:lnTo>
                      <a:lnTo>
                        <a:pt x="37" y="35"/>
                      </a:lnTo>
                      <a:lnTo>
                        <a:pt x="35" y="34"/>
                      </a:lnTo>
                      <a:lnTo>
                        <a:pt x="34" y="33"/>
                      </a:lnTo>
                      <a:lnTo>
                        <a:pt x="32" y="33"/>
                      </a:lnTo>
                      <a:lnTo>
                        <a:pt x="31" y="33"/>
                      </a:lnTo>
                      <a:lnTo>
                        <a:pt x="29" y="32"/>
                      </a:lnTo>
                      <a:lnTo>
                        <a:pt x="27" y="32"/>
                      </a:lnTo>
                      <a:lnTo>
                        <a:pt x="26" y="31"/>
                      </a:lnTo>
                      <a:lnTo>
                        <a:pt x="25" y="31"/>
                      </a:lnTo>
                      <a:lnTo>
                        <a:pt x="23" y="30"/>
                      </a:lnTo>
                      <a:lnTo>
                        <a:pt x="22" y="29"/>
                      </a:lnTo>
                      <a:lnTo>
                        <a:pt x="20" y="28"/>
                      </a:lnTo>
                      <a:lnTo>
                        <a:pt x="19" y="27"/>
                      </a:lnTo>
                      <a:lnTo>
                        <a:pt x="18" y="26"/>
                      </a:lnTo>
                      <a:lnTo>
                        <a:pt x="16" y="25"/>
                      </a:lnTo>
                      <a:lnTo>
                        <a:pt x="15" y="24"/>
                      </a:lnTo>
                      <a:lnTo>
                        <a:pt x="13" y="22"/>
                      </a:lnTo>
                      <a:lnTo>
                        <a:pt x="12" y="21"/>
                      </a:lnTo>
                      <a:lnTo>
                        <a:pt x="11" y="20"/>
                      </a:lnTo>
                      <a:lnTo>
                        <a:pt x="10" y="18"/>
                      </a:lnTo>
                      <a:lnTo>
                        <a:pt x="9" y="17"/>
                      </a:lnTo>
                      <a:lnTo>
                        <a:pt x="8" y="16"/>
                      </a:lnTo>
                      <a:lnTo>
                        <a:pt x="7" y="14"/>
                      </a:lnTo>
                      <a:lnTo>
                        <a:pt x="6" y="13"/>
                      </a:lnTo>
                      <a:lnTo>
                        <a:pt x="5" y="11"/>
                      </a:lnTo>
                      <a:lnTo>
                        <a:pt x="4" y="10"/>
                      </a:lnTo>
                      <a:lnTo>
                        <a:pt x="4" y="8"/>
                      </a:lnTo>
                      <a:lnTo>
                        <a:pt x="3" y="7"/>
                      </a:lnTo>
                      <a:lnTo>
                        <a:pt x="2" y="5"/>
                      </a:lnTo>
                      <a:lnTo>
                        <a:pt x="2" y="4"/>
                      </a:lnTo>
                      <a:lnTo>
                        <a:pt x="1" y="3"/>
                      </a:lnTo>
                      <a:lnTo>
                        <a:pt x="0" y="2"/>
                      </a:lnTo>
                      <a:lnTo>
                        <a:pt x="1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4" name="Freeform 652"/>
                <p:cNvSpPr>
                  <a:spLocks/>
                </p:cNvSpPr>
                <p:nvPr/>
              </p:nvSpPr>
              <p:spPr bwMode="auto">
                <a:xfrm>
                  <a:off x="3332" y="2217"/>
                  <a:ext cx="59" cy="51"/>
                </a:xfrm>
                <a:custGeom>
                  <a:avLst/>
                  <a:gdLst>
                    <a:gd name="T0" fmla="*/ 56 w 59"/>
                    <a:gd name="T1" fmla="*/ 0 h 51"/>
                    <a:gd name="T2" fmla="*/ 58 w 59"/>
                    <a:gd name="T3" fmla="*/ 2 h 51"/>
                    <a:gd name="T4" fmla="*/ 58 w 59"/>
                    <a:gd name="T5" fmla="*/ 6 h 51"/>
                    <a:gd name="T6" fmla="*/ 59 w 59"/>
                    <a:gd name="T7" fmla="*/ 8 h 51"/>
                    <a:gd name="T8" fmla="*/ 59 w 59"/>
                    <a:gd name="T9" fmla="*/ 10 h 51"/>
                    <a:gd name="T10" fmla="*/ 58 w 59"/>
                    <a:gd name="T11" fmla="*/ 12 h 51"/>
                    <a:gd name="T12" fmla="*/ 57 w 59"/>
                    <a:gd name="T13" fmla="*/ 14 h 51"/>
                    <a:gd name="T14" fmla="*/ 55 w 59"/>
                    <a:gd name="T15" fmla="*/ 15 h 51"/>
                    <a:gd name="T16" fmla="*/ 53 w 59"/>
                    <a:gd name="T17" fmla="*/ 15 h 51"/>
                    <a:gd name="T18" fmla="*/ 51 w 59"/>
                    <a:gd name="T19" fmla="*/ 15 h 51"/>
                    <a:gd name="T20" fmla="*/ 49 w 59"/>
                    <a:gd name="T21" fmla="*/ 16 h 51"/>
                    <a:gd name="T22" fmla="*/ 47 w 59"/>
                    <a:gd name="T23" fmla="*/ 17 h 51"/>
                    <a:gd name="T24" fmla="*/ 45 w 59"/>
                    <a:gd name="T25" fmla="*/ 19 h 51"/>
                    <a:gd name="T26" fmla="*/ 42 w 59"/>
                    <a:gd name="T27" fmla="*/ 20 h 51"/>
                    <a:gd name="T28" fmla="*/ 38 w 59"/>
                    <a:gd name="T29" fmla="*/ 23 h 51"/>
                    <a:gd name="T30" fmla="*/ 35 w 59"/>
                    <a:gd name="T31" fmla="*/ 25 h 51"/>
                    <a:gd name="T32" fmla="*/ 32 w 59"/>
                    <a:gd name="T33" fmla="*/ 28 h 51"/>
                    <a:gd name="T34" fmla="*/ 29 w 59"/>
                    <a:gd name="T35" fmla="*/ 30 h 51"/>
                    <a:gd name="T36" fmla="*/ 27 w 59"/>
                    <a:gd name="T37" fmla="*/ 32 h 51"/>
                    <a:gd name="T38" fmla="*/ 24 w 59"/>
                    <a:gd name="T39" fmla="*/ 34 h 51"/>
                    <a:gd name="T40" fmla="*/ 23 w 59"/>
                    <a:gd name="T41" fmla="*/ 36 h 51"/>
                    <a:gd name="T42" fmla="*/ 22 w 59"/>
                    <a:gd name="T43" fmla="*/ 39 h 51"/>
                    <a:gd name="T44" fmla="*/ 23 w 59"/>
                    <a:gd name="T45" fmla="*/ 40 h 51"/>
                    <a:gd name="T46" fmla="*/ 26 w 59"/>
                    <a:gd name="T47" fmla="*/ 40 h 51"/>
                    <a:gd name="T48" fmla="*/ 28 w 59"/>
                    <a:gd name="T49" fmla="*/ 40 h 51"/>
                    <a:gd name="T50" fmla="*/ 29 w 59"/>
                    <a:gd name="T51" fmla="*/ 41 h 51"/>
                    <a:gd name="T52" fmla="*/ 28 w 59"/>
                    <a:gd name="T53" fmla="*/ 42 h 51"/>
                    <a:gd name="T54" fmla="*/ 27 w 59"/>
                    <a:gd name="T55" fmla="*/ 42 h 51"/>
                    <a:gd name="T56" fmla="*/ 25 w 59"/>
                    <a:gd name="T57" fmla="*/ 44 h 51"/>
                    <a:gd name="T58" fmla="*/ 22 w 59"/>
                    <a:gd name="T59" fmla="*/ 45 h 51"/>
                    <a:gd name="T60" fmla="*/ 19 w 59"/>
                    <a:gd name="T61" fmla="*/ 46 h 51"/>
                    <a:gd name="T62" fmla="*/ 15 w 59"/>
                    <a:gd name="T63" fmla="*/ 46 h 51"/>
                    <a:gd name="T64" fmla="*/ 12 w 59"/>
                    <a:gd name="T65" fmla="*/ 47 h 51"/>
                    <a:gd name="T66" fmla="*/ 9 w 59"/>
                    <a:gd name="T67" fmla="*/ 49 h 51"/>
                    <a:gd name="T68" fmla="*/ 6 w 59"/>
                    <a:gd name="T69" fmla="*/ 50 h 51"/>
                    <a:gd name="T70" fmla="*/ 3 w 59"/>
                    <a:gd name="T71" fmla="*/ 50 h 51"/>
                    <a:gd name="T72" fmla="*/ 2 w 59"/>
                    <a:gd name="T73" fmla="*/ 51 h 51"/>
                    <a:gd name="T74" fmla="*/ 0 w 59"/>
                    <a:gd name="T75" fmla="*/ 51 h 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51"/>
                    <a:gd name="T116" fmla="*/ 59 w 59"/>
                    <a:gd name="T117" fmla="*/ 51 h 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51">
                      <a:moveTo>
                        <a:pt x="0" y="51"/>
                      </a:moveTo>
                      <a:lnTo>
                        <a:pt x="56" y="0"/>
                      </a:lnTo>
                      <a:lnTo>
                        <a:pt x="57" y="1"/>
                      </a:lnTo>
                      <a:lnTo>
                        <a:pt x="58" y="2"/>
                      </a:lnTo>
                      <a:lnTo>
                        <a:pt x="58" y="4"/>
                      </a:lnTo>
                      <a:lnTo>
                        <a:pt x="58" y="6"/>
                      </a:lnTo>
                      <a:lnTo>
                        <a:pt x="58" y="7"/>
                      </a:lnTo>
                      <a:lnTo>
                        <a:pt x="59" y="8"/>
                      </a:lnTo>
                      <a:lnTo>
                        <a:pt x="59" y="9"/>
                      </a:lnTo>
                      <a:lnTo>
                        <a:pt x="59" y="10"/>
                      </a:lnTo>
                      <a:lnTo>
                        <a:pt x="58" y="11"/>
                      </a:lnTo>
                      <a:lnTo>
                        <a:pt x="58" y="12"/>
                      </a:lnTo>
                      <a:lnTo>
                        <a:pt x="58" y="13"/>
                      </a:lnTo>
                      <a:lnTo>
                        <a:pt x="57" y="14"/>
                      </a:lnTo>
                      <a:lnTo>
                        <a:pt x="56" y="14"/>
                      </a:lnTo>
                      <a:lnTo>
                        <a:pt x="55" y="15"/>
                      </a:lnTo>
                      <a:lnTo>
                        <a:pt x="54" y="15"/>
                      </a:lnTo>
                      <a:lnTo>
                        <a:pt x="53" y="15"/>
                      </a:lnTo>
                      <a:lnTo>
                        <a:pt x="51" y="15"/>
                      </a:lnTo>
                      <a:lnTo>
                        <a:pt x="50" y="15"/>
                      </a:lnTo>
                      <a:lnTo>
                        <a:pt x="49" y="16"/>
                      </a:lnTo>
                      <a:lnTo>
                        <a:pt x="48" y="17"/>
                      </a:lnTo>
                      <a:lnTo>
                        <a:pt x="47" y="17"/>
                      </a:lnTo>
                      <a:lnTo>
                        <a:pt x="46" y="18"/>
                      </a:lnTo>
                      <a:lnTo>
                        <a:pt x="45" y="19"/>
                      </a:lnTo>
                      <a:lnTo>
                        <a:pt x="43" y="19"/>
                      </a:lnTo>
                      <a:lnTo>
                        <a:pt x="42" y="20"/>
                      </a:lnTo>
                      <a:lnTo>
                        <a:pt x="40" y="22"/>
                      </a:lnTo>
                      <a:lnTo>
                        <a:pt x="38" y="23"/>
                      </a:lnTo>
                      <a:lnTo>
                        <a:pt x="37" y="24"/>
                      </a:lnTo>
                      <a:lnTo>
                        <a:pt x="35" y="25"/>
                      </a:lnTo>
                      <a:lnTo>
                        <a:pt x="34" y="27"/>
                      </a:lnTo>
                      <a:lnTo>
                        <a:pt x="32" y="28"/>
                      </a:lnTo>
                      <a:lnTo>
                        <a:pt x="31" y="29"/>
                      </a:lnTo>
                      <a:lnTo>
                        <a:pt x="29" y="30"/>
                      </a:lnTo>
                      <a:lnTo>
                        <a:pt x="27" y="31"/>
                      </a:lnTo>
                      <a:lnTo>
                        <a:pt x="27" y="32"/>
                      </a:lnTo>
                      <a:lnTo>
                        <a:pt x="25" y="33"/>
                      </a:lnTo>
                      <a:lnTo>
                        <a:pt x="24" y="34"/>
                      </a:lnTo>
                      <a:lnTo>
                        <a:pt x="23" y="35"/>
                      </a:lnTo>
                      <a:lnTo>
                        <a:pt x="23" y="36"/>
                      </a:lnTo>
                      <a:lnTo>
                        <a:pt x="22" y="38"/>
                      </a:lnTo>
                      <a:lnTo>
                        <a:pt x="22" y="39"/>
                      </a:lnTo>
                      <a:lnTo>
                        <a:pt x="22" y="40"/>
                      </a:lnTo>
                      <a:lnTo>
                        <a:pt x="23" y="40"/>
                      </a:lnTo>
                      <a:lnTo>
                        <a:pt x="24" y="40"/>
                      </a:lnTo>
                      <a:lnTo>
                        <a:pt x="26" y="40"/>
                      </a:lnTo>
                      <a:lnTo>
                        <a:pt x="27" y="40"/>
                      </a:lnTo>
                      <a:lnTo>
                        <a:pt x="28" y="40"/>
                      </a:lnTo>
                      <a:lnTo>
                        <a:pt x="29" y="41"/>
                      </a:lnTo>
                      <a:lnTo>
                        <a:pt x="28" y="42"/>
                      </a:lnTo>
                      <a:lnTo>
                        <a:pt x="27" y="42"/>
                      </a:lnTo>
                      <a:lnTo>
                        <a:pt x="26" y="43"/>
                      </a:lnTo>
                      <a:lnTo>
                        <a:pt x="25" y="44"/>
                      </a:lnTo>
                      <a:lnTo>
                        <a:pt x="23" y="44"/>
                      </a:lnTo>
                      <a:lnTo>
                        <a:pt x="22" y="45"/>
                      </a:lnTo>
                      <a:lnTo>
                        <a:pt x="20" y="45"/>
                      </a:lnTo>
                      <a:lnTo>
                        <a:pt x="19" y="46"/>
                      </a:lnTo>
                      <a:lnTo>
                        <a:pt x="17" y="46"/>
                      </a:lnTo>
                      <a:lnTo>
                        <a:pt x="15" y="46"/>
                      </a:lnTo>
                      <a:lnTo>
                        <a:pt x="14" y="47"/>
                      </a:lnTo>
                      <a:lnTo>
                        <a:pt x="12" y="47"/>
                      </a:lnTo>
                      <a:lnTo>
                        <a:pt x="11" y="48"/>
                      </a:lnTo>
                      <a:lnTo>
                        <a:pt x="9" y="49"/>
                      </a:lnTo>
                      <a:lnTo>
                        <a:pt x="7" y="49"/>
                      </a:lnTo>
                      <a:lnTo>
                        <a:pt x="6" y="50"/>
                      </a:lnTo>
                      <a:lnTo>
                        <a:pt x="4" y="50"/>
                      </a:lnTo>
                      <a:lnTo>
                        <a:pt x="3" y="50"/>
                      </a:lnTo>
                      <a:lnTo>
                        <a:pt x="2" y="50"/>
                      </a:lnTo>
                      <a:lnTo>
                        <a:pt x="2" y="51"/>
                      </a:lnTo>
                      <a:lnTo>
                        <a:pt x="0" y="51"/>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5" name="Freeform 653"/>
                <p:cNvSpPr>
                  <a:spLocks/>
                </p:cNvSpPr>
                <p:nvPr/>
              </p:nvSpPr>
              <p:spPr bwMode="auto">
                <a:xfrm>
                  <a:off x="3165" y="2181"/>
                  <a:ext cx="308" cy="301"/>
                </a:xfrm>
                <a:custGeom>
                  <a:avLst/>
                  <a:gdLst>
                    <a:gd name="T0" fmla="*/ 39 w 308"/>
                    <a:gd name="T1" fmla="*/ 43 h 301"/>
                    <a:gd name="T2" fmla="*/ 20 w 308"/>
                    <a:gd name="T3" fmla="*/ 64 h 301"/>
                    <a:gd name="T4" fmla="*/ 11 w 308"/>
                    <a:gd name="T5" fmla="*/ 83 h 301"/>
                    <a:gd name="T6" fmla="*/ 5 w 308"/>
                    <a:gd name="T7" fmla="*/ 102 h 301"/>
                    <a:gd name="T8" fmla="*/ 1 w 308"/>
                    <a:gd name="T9" fmla="*/ 122 h 301"/>
                    <a:gd name="T10" fmla="*/ 0 w 308"/>
                    <a:gd name="T11" fmla="*/ 146 h 301"/>
                    <a:gd name="T12" fmla="*/ 3 w 308"/>
                    <a:gd name="T13" fmla="*/ 172 h 301"/>
                    <a:gd name="T14" fmla="*/ 10 w 308"/>
                    <a:gd name="T15" fmla="*/ 199 h 301"/>
                    <a:gd name="T16" fmla="*/ 38 w 308"/>
                    <a:gd name="T17" fmla="*/ 249 h 301"/>
                    <a:gd name="T18" fmla="*/ 79 w 308"/>
                    <a:gd name="T19" fmla="*/ 282 h 301"/>
                    <a:gd name="T20" fmla="*/ 126 w 308"/>
                    <a:gd name="T21" fmla="*/ 298 h 301"/>
                    <a:gd name="T22" fmla="*/ 174 w 308"/>
                    <a:gd name="T23" fmla="*/ 300 h 301"/>
                    <a:gd name="T24" fmla="*/ 218 w 308"/>
                    <a:gd name="T25" fmla="*/ 289 h 301"/>
                    <a:gd name="T26" fmla="*/ 255 w 308"/>
                    <a:gd name="T27" fmla="*/ 266 h 301"/>
                    <a:gd name="T28" fmla="*/ 281 w 308"/>
                    <a:gd name="T29" fmla="*/ 238 h 301"/>
                    <a:gd name="T30" fmla="*/ 298 w 308"/>
                    <a:gd name="T31" fmla="*/ 206 h 301"/>
                    <a:gd name="T32" fmla="*/ 307 w 308"/>
                    <a:gd name="T33" fmla="*/ 169 h 301"/>
                    <a:gd name="T34" fmla="*/ 308 w 308"/>
                    <a:gd name="T35" fmla="*/ 132 h 301"/>
                    <a:gd name="T36" fmla="*/ 301 w 308"/>
                    <a:gd name="T37" fmla="*/ 104 h 301"/>
                    <a:gd name="T38" fmla="*/ 285 w 308"/>
                    <a:gd name="T39" fmla="*/ 70 h 301"/>
                    <a:gd name="T40" fmla="*/ 256 w 308"/>
                    <a:gd name="T41" fmla="*/ 36 h 301"/>
                    <a:gd name="T42" fmla="*/ 214 w 308"/>
                    <a:gd name="T43" fmla="*/ 11 h 301"/>
                    <a:gd name="T44" fmla="*/ 169 w 308"/>
                    <a:gd name="T45" fmla="*/ 1 h 301"/>
                    <a:gd name="T46" fmla="*/ 147 w 308"/>
                    <a:gd name="T47" fmla="*/ 0 h 301"/>
                    <a:gd name="T48" fmla="*/ 127 w 308"/>
                    <a:gd name="T49" fmla="*/ 2 h 301"/>
                    <a:gd name="T50" fmla="*/ 145 w 308"/>
                    <a:gd name="T51" fmla="*/ 6 h 301"/>
                    <a:gd name="T52" fmla="*/ 162 w 308"/>
                    <a:gd name="T53" fmla="*/ 6 h 301"/>
                    <a:gd name="T54" fmla="*/ 178 w 308"/>
                    <a:gd name="T55" fmla="*/ 11 h 301"/>
                    <a:gd name="T56" fmla="*/ 204 w 308"/>
                    <a:gd name="T57" fmla="*/ 30 h 301"/>
                    <a:gd name="T58" fmla="*/ 219 w 308"/>
                    <a:gd name="T59" fmla="*/ 27 h 301"/>
                    <a:gd name="T60" fmla="*/ 233 w 308"/>
                    <a:gd name="T61" fmla="*/ 30 h 301"/>
                    <a:gd name="T62" fmla="*/ 244 w 308"/>
                    <a:gd name="T63" fmla="*/ 48 h 301"/>
                    <a:gd name="T64" fmla="*/ 256 w 308"/>
                    <a:gd name="T65" fmla="*/ 58 h 301"/>
                    <a:gd name="T66" fmla="*/ 279 w 308"/>
                    <a:gd name="T67" fmla="*/ 72 h 301"/>
                    <a:gd name="T68" fmla="*/ 289 w 308"/>
                    <a:gd name="T69" fmla="*/ 97 h 301"/>
                    <a:gd name="T70" fmla="*/ 289 w 308"/>
                    <a:gd name="T71" fmla="*/ 125 h 301"/>
                    <a:gd name="T72" fmla="*/ 284 w 308"/>
                    <a:gd name="T73" fmla="*/ 150 h 301"/>
                    <a:gd name="T74" fmla="*/ 283 w 308"/>
                    <a:gd name="T75" fmla="*/ 169 h 301"/>
                    <a:gd name="T76" fmla="*/ 283 w 308"/>
                    <a:gd name="T77" fmla="*/ 188 h 301"/>
                    <a:gd name="T78" fmla="*/ 280 w 308"/>
                    <a:gd name="T79" fmla="*/ 210 h 301"/>
                    <a:gd name="T80" fmla="*/ 271 w 308"/>
                    <a:gd name="T81" fmla="*/ 232 h 301"/>
                    <a:gd name="T82" fmla="*/ 253 w 308"/>
                    <a:gd name="T83" fmla="*/ 248 h 301"/>
                    <a:gd name="T84" fmla="*/ 234 w 308"/>
                    <a:gd name="T85" fmla="*/ 253 h 301"/>
                    <a:gd name="T86" fmla="*/ 217 w 308"/>
                    <a:gd name="T87" fmla="*/ 251 h 301"/>
                    <a:gd name="T88" fmla="*/ 203 w 308"/>
                    <a:gd name="T89" fmla="*/ 245 h 301"/>
                    <a:gd name="T90" fmla="*/ 176 w 308"/>
                    <a:gd name="T91" fmla="*/ 244 h 301"/>
                    <a:gd name="T92" fmla="*/ 155 w 308"/>
                    <a:gd name="T93" fmla="*/ 254 h 301"/>
                    <a:gd name="T94" fmla="*/ 129 w 308"/>
                    <a:gd name="T95" fmla="*/ 258 h 301"/>
                    <a:gd name="T96" fmla="*/ 102 w 308"/>
                    <a:gd name="T97" fmla="*/ 252 h 301"/>
                    <a:gd name="T98" fmla="*/ 81 w 308"/>
                    <a:gd name="T99" fmla="*/ 232 h 301"/>
                    <a:gd name="T100" fmla="*/ 67 w 308"/>
                    <a:gd name="T101" fmla="*/ 209 h 301"/>
                    <a:gd name="T102" fmla="*/ 53 w 308"/>
                    <a:gd name="T103" fmla="*/ 204 h 301"/>
                    <a:gd name="T104" fmla="*/ 37 w 308"/>
                    <a:gd name="T105" fmla="*/ 193 h 301"/>
                    <a:gd name="T106" fmla="*/ 28 w 308"/>
                    <a:gd name="T107" fmla="*/ 171 h 301"/>
                    <a:gd name="T108" fmla="*/ 30 w 308"/>
                    <a:gd name="T109" fmla="*/ 144 h 301"/>
                    <a:gd name="T110" fmla="*/ 22 w 308"/>
                    <a:gd name="T111" fmla="*/ 122 h 301"/>
                    <a:gd name="T112" fmla="*/ 16 w 308"/>
                    <a:gd name="T113" fmla="*/ 97 h 301"/>
                    <a:gd name="T114" fmla="*/ 22 w 308"/>
                    <a:gd name="T115" fmla="*/ 73 h 301"/>
                    <a:gd name="T116" fmla="*/ 37 w 308"/>
                    <a:gd name="T117" fmla="*/ 50 h 301"/>
                    <a:gd name="T118" fmla="*/ 53 w 308"/>
                    <a:gd name="T119" fmla="*/ 41 h 3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301"/>
                    <a:gd name="T182" fmla="*/ 308 w 308"/>
                    <a:gd name="T183" fmla="*/ 301 h 3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301">
                      <a:moveTo>
                        <a:pt x="56" y="40"/>
                      </a:moveTo>
                      <a:lnTo>
                        <a:pt x="50" y="36"/>
                      </a:lnTo>
                      <a:lnTo>
                        <a:pt x="49" y="36"/>
                      </a:lnTo>
                      <a:lnTo>
                        <a:pt x="48" y="36"/>
                      </a:lnTo>
                      <a:lnTo>
                        <a:pt x="47" y="37"/>
                      </a:lnTo>
                      <a:lnTo>
                        <a:pt x="46" y="38"/>
                      </a:lnTo>
                      <a:lnTo>
                        <a:pt x="44" y="39"/>
                      </a:lnTo>
                      <a:lnTo>
                        <a:pt x="43" y="39"/>
                      </a:lnTo>
                      <a:lnTo>
                        <a:pt x="42" y="41"/>
                      </a:lnTo>
                      <a:lnTo>
                        <a:pt x="41" y="42"/>
                      </a:lnTo>
                      <a:lnTo>
                        <a:pt x="39" y="43"/>
                      </a:lnTo>
                      <a:lnTo>
                        <a:pt x="38" y="44"/>
                      </a:lnTo>
                      <a:lnTo>
                        <a:pt x="37" y="45"/>
                      </a:lnTo>
                      <a:lnTo>
                        <a:pt x="35" y="47"/>
                      </a:lnTo>
                      <a:lnTo>
                        <a:pt x="33" y="48"/>
                      </a:lnTo>
                      <a:lnTo>
                        <a:pt x="32" y="50"/>
                      </a:lnTo>
                      <a:lnTo>
                        <a:pt x="30" y="52"/>
                      </a:lnTo>
                      <a:lnTo>
                        <a:pt x="29" y="54"/>
                      </a:lnTo>
                      <a:lnTo>
                        <a:pt x="27" y="55"/>
                      </a:lnTo>
                      <a:lnTo>
                        <a:pt x="25" y="58"/>
                      </a:lnTo>
                      <a:lnTo>
                        <a:pt x="23" y="60"/>
                      </a:lnTo>
                      <a:lnTo>
                        <a:pt x="22" y="62"/>
                      </a:lnTo>
                      <a:lnTo>
                        <a:pt x="21" y="63"/>
                      </a:lnTo>
                      <a:lnTo>
                        <a:pt x="20" y="64"/>
                      </a:lnTo>
                      <a:lnTo>
                        <a:pt x="19" y="66"/>
                      </a:lnTo>
                      <a:lnTo>
                        <a:pt x="19" y="67"/>
                      </a:lnTo>
                      <a:lnTo>
                        <a:pt x="18" y="68"/>
                      </a:lnTo>
                      <a:lnTo>
                        <a:pt x="17" y="70"/>
                      </a:lnTo>
                      <a:lnTo>
                        <a:pt x="16" y="71"/>
                      </a:lnTo>
                      <a:lnTo>
                        <a:pt x="16" y="72"/>
                      </a:lnTo>
                      <a:lnTo>
                        <a:pt x="15" y="74"/>
                      </a:lnTo>
                      <a:lnTo>
                        <a:pt x="14" y="75"/>
                      </a:lnTo>
                      <a:lnTo>
                        <a:pt x="14" y="77"/>
                      </a:lnTo>
                      <a:lnTo>
                        <a:pt x="13" y="78"/>
                      </a:lnTo>
                      <a:lnTo>
                        <a:pt x="12" y="80"/>
                      </a:lnTo>
                      <a:lnTo>
                        <a:pt x="12" y="81"/>
                      </a:lnTo>
                      <a:lnTo>
                        <a:pt x="11" y="83"/>
                      </a:lnTo>
                      <a:lnTo>
                        <a:pt x="11" y="85"/>
                      </a:lnTo>
                      <a:lnTo>
                        <a:pt x="10" y="86"/>
                      </a:lnTo>
                      <a:lnTo>
                        <a:pt x="10" y="88"/>
                      </a:lnTo>
                      <a:lnTo>
                        <a:pt x="9" y="89"/>
                      </a:lnTo>
                      <a:lnTo>
                        <a:pt x="9" y="90"/>
                      </a:lnTo>
                      <a:lnTo>
                        <a:pt x="8" y="92"/>
                      </a:lnTo>
                      <a:lnTo>
                        <a:pt x="8" y="93"/>
                      </a:lnTo>
                      <a:lnTo>
                        <a:pt x="7" y="94"/>
                      </a:lnTo>
                      <a:lnTo>
                        <a:pt x="7" y="96"/>
                      </a:lnTo>
                      <a:lnTo>
                        <a:pt x="7" y="97"/>
                      </a:lnTo>
                      <a:lnTo>
                        <a:pt x="6" y="99"/>
                      </a:lnTo>
                      <a:lnTo>
                        <a:pt x="6" y="100"/>
                      </a:lnTo>
                      <a:lnTo>
                        <a:pt x="5" y="102"/>
                      </a:lnTo>
                      <a:lnTo>
                        <a:pt x="5" y="103"/>
                      </a:lnTo>
                      <a:lnTo>
                        <a:pt x="4" y="105"/>
                      </a:lnTo>
                      <a:lnTo>
                        <a:pt x="4" y="107"/>
                      </a:lnTo>
                      <a:lnTo>
                        <a:pt x="4" y="108"/>
                      </a:lnTo>
                      <a:lnTo>
                        <a:pt x="3" y="110"/>
                      </a:lnTo>
                      <a:lnTo>
                        <a:pt x="3" y="111"/>
                      </a:lnTo>
                      <a:lnTo>
                        <a:pt x="3" y="113"/>
                      </a:lnTo>
                      <a:lnTo>
                        <a:pt x="3" y="115"/>
                      </a:lnTo>
                      <a:lnTo>
                        <a:pt x="2" y="116"/>
                      </a:lnTo>
                      <a:lnTo>
                        <a:pt x="2" y="118"/>
                      </a:lnTo>
                      <a:lnTo>
                        <a:pt x="2" y="120"/>
                      </a:lnTo>
                      <a:lnTo>
                        <a:pt x="2" y="121"/>
                      </a:lnTo>
                      <a:lnTo>
                        <a:pt x="1" y="122"/>
                      </a:lnTo>
                      <a:lnTo>
                        <a:pt x="1" y="125"/>
                      </a:lnTo>
                      <a:lnTo>
                        <a:pt x="1" y="126"/>
                      </a:lnTo>
                      <a:lnTo>
                        <a:pt x="1" y="128"/>
                      </a:lnTo>
                      <a:lnTo>
                        <a:pt x="1" y="130"/>
                      </a:lnTo>
                      <a:lnTo>
                        <a:pt x="0" y="132"/>
                      </a:lnTo>
                      <a:lnTo>
                        <a:pt x="0" y="133"/>
                      </a:lnTo>
                      <a:lnTo>
                        <a:pt x="0" y="136"/>
                      </a:lnTo>
                      <a:lnTo>
                        <a:pt x="0" y="137"/>
                      </a:lnTo>
                      <a:lnTo>
                        <a:pt x="0" y="139"/>
                      </a:lnTo>
                      <a:lnTo>
                        <a:pt x="0" y="141"/>
                      </a:lnTo>
                      <a:lnTo>
                        <a:pt x="0" y="142"/>
                      </a:lnTo>
                      <a:lnTo>
                        <a:pt x="0" y="144"/>
                      </a:lnTo>
                      <a:lnTo>
                        <a:pt x="0" y="146"/>
                      </a:lnTo>
                      <a:lnTo>
                        <a:pt x="0" y="148"/>
                      </a:lnTo>
                      <a:lnTo>
                        <a:pt x="0" y="150"/>
                      </a:lnTo>
                      <a:lnTo>
                        <a:pt x="0" y="152"/>
                      </a:lnTo>
                      <a:lnTo>
                        <a:pt x="0" y="154"/>
                      </a:lnTo>
                      <a:lnTo>
                        <a:pt x="0" y="155"/>
                      </a:lnTo>
                      <a:lnTo>
                        <a:pt x="1" y="158"/>
                      </a:lnTo>
                      <a:lnTo>
                        <a:pt x="1" y="160"/>
                      </a:lnTo>
                      <a:lnTo>
                        <a:pt x="1" y="162"/>
                      </a:lnTo>
                      <a:lnTo>
                        <a:pt x="1" y="164"/>
                      </a:lnTo>
                      <a:lnTo>
                        <a:pt x="2" y="166"/>
                      </a:lnTo>
                      <a:lnTo>
                        <a:pt x="2" y="168"/>
                      </a:lnTo>
                      <a:lnTo>
                        <a:pt x="2" y="170"/>
                      </a:lnTo>
                      <a:lnTo>
                        <a:pt x="3" y="172"/>
                      </a:lnTo>
                      <a:lnTo>
                        <a:pt x="3" y="174"/>
                      </a:lnTo>
                      <a:lnTo>
                        <a:pt x="3" y="176"/>
                      </a:lnTo>
                      <a:lnTo>
                        <a:pt x="3" y="177"/>
                      </a:lnTo>
                      <a:lnTo>
                        <a:pt x="4" y="180"/>
                      </a:lnTo>
                      <a:lnTo>
                        <a:pt x="4" y="182"/>
                      </a:lnTo>
                      <a:lnTo>
                        <a:pt x="5" y="184"/>
                      </a:lnTo>
                      <a:lnTo>
                        <a:pt x="6" y="186"/>
                      </a:lnTo>
                      <a:lnTo>
                        <a:pt x="6" y="188"/>
                      </a:lnTo>
                      <a:lnTo>
                        <a:pt x="7" y="191"/>
                      </a:lnTo>
                      <a:lnTo>
                        <a:pt x="7" y="192"/>
                      </a:lnTo>
                      <a:lnTo>
                        <a:pt x="8" y="195"/>
                      </a:lnTo>
                      <a:lnTo>
                        <a:pt x="9" y="197"/>
                      </a:lnTo>
                      <a:lnTo>
                        <a:pt x="10" y="199"/>
                      </a:lnTo>
                      <a:lnTo>
                        <a:pt x="11" y="203"/>
                      </a:lnTo>
                      <a:lnTo>
                        <a:pt x="13" y="208"/>
                      </a:lnTo>
                      <a:lnTo>
                        <a:pt x="14" y="212"/>
                      </a:lnTo>
                      <a:lnTo>
                        <a:pt x="16" y="217"/>
                      </a:lnTo>
                      <a:lnTo>
                        <a:pt x="18" y="220"/>
                      </a:lnTo>
                      <a:lnTo>
                        <a:pt x="21" y="224"/>
                      </a:lnTo>
                      <a:lnTo>
                        <a:pt x="22" y="228"/>
                      </a:lnTo>
                      <a:lnTo>
                        <a:pt x="25" y="232"/>
                      </a:lnTo>
                      <a:lnTo>
                        <a:pt x="27" y="236"/>
                      </a:lnTo>
                      <a:lnTo>
                        <a:pt x="30" y="239"/>
                      </a:lnTo>
                      <a:lnTo>
                        <a:pt x="32" y="242"/>
                      </a:lnTo>
                      <a:lnTo>
                        <a:pt x="35" y="246"/>
                      </a:lnTo>
                      <a:lnTo>
                        <a:pt x="38" y="249"/>
                      </a:lnTo>
                      <a:lnTo>
                        <a:pt x="41" y="252"/>
                      </a:lnTo>
                      <a:lnTo>
                        <a:pt x="43" y="256"/>
                      </a:lnTo>
                      <a:lnTo>
                        <a:pt x="46" y="258"/>
                      </a:lnTo>
                      <a:lnTo>
                        <a:pt x="49" y="261"/>
                      </a:lnTo>
                      <a:lnTo>
                        <a:pt x="52" y="264"/>
                      </a:lnTo>
                      <a:lnTo>
                        <a:pt x="55" y="267"/>
                      </a:lnTo>
                      <a:lnTo>
                        <a:pt x="58" y="269"/>
                      </a:lnTo>
                      <a:lnTo>
                        <a:pt x="62" y="272"/>
                      </a:lnTo>
                      <a:lnTo>
                        <a:pt x="65" y="274"/>
                      </a:lnTo>
                      <a:lnTo>
                        <a:pt x="68" y="276"/>
                      </a:lnTo>
                      <a:lnTo>
                        <a:pt x="72" y="278"/>
                      </a:lnTo>
                      <a:lnTo>
                        <a:pt x="75" y="280"/>
                      </a:lnTo>
                      <a:lnTo>
                        <a:pt x="79" y="282"/>
                      </a:lnTo>
                      <a:lnTo>
                        <a:pt x="82" y="284"/>
                      </a:lnTo>
                      <a:lnTo>
                        <a:pt x="85" y="286"/>
                      </a:lnTo>
                      <a:lnTo>
                        <a:pt x="89" y="287"/>
                      </a:lnTo>
                      <a:lnTo>
                        <a:pt x="92" y="289"/>
                      </a:lnTo>
                      <a:lnTo>
                        <a:pt x="96" y="290"/>
                      </a:lnTo>
                      <a:lnTo>
                        <a:pt x="100" y="292"/>
                      </a:lnTo>
                      <a:lnTo>
                        <a:pt x="104" y="293"/>
                      </a:lnTo>
                      <a:lnTo>
                        <a:pt x="108" y="294"/>
                      </a:lnTo>
                      <a:lnTo>
                        <a:pt x="111" y="295"/>
                      </a:lnTo>
                      <a:lnTo>
                        <a:pt x="115" y="296"/>
                      </a:lnTo>
                      <a:lnTo>
                        <a:pt x="119" y="297"/>
                      </a:lnTo>
                      <a:lnTo>
                        <a:pt x="122" y="297"/>
                      </a:lnTo>
                      <a:lnTo>
                        <a:pt x="126" y="298"/>
                      </a:lnTo>
                      <a:lnTo>
                        <a:pt x="130" y="299"/>
                      </a:lnTo>
                      <a:lnTo>
                        <a:pt x="133" y="300"/>
                      </a:lnTo>
                      <a:lnTo>
                        <a:pt x="137" y="300"/>
                      </a:lnTo>
                      <a:lnTo>
                        <a:pt x="141" y="300"/>
                      </a:lnTo>
                      <a:lnTo>
                        <a:pt x="145" y="301"/>
                      </a:lnTo>
                      <a:lnTo>
                        <a:pt x="148" y="301"/>
                      </a:lnTo>
                      <a:lnTo>
                        <a:pt x="152" y="301"/>
                      </a:lnTo>
                      <a:lnTo>
                        <a:pt x="156" y="301"/>
                      </a:lnTo>
                      <a:lnTo>
                        <a:pt x="160" y="301"/>
                      </a:lnTo>
                      <a:lnTo>
                        <a:pt x="163" y="301"/>
                      </a:lnTo>
                      <a:lnTo>
                        <a:pt x="167" y="301"/>
                      </a:lnTo>
                      <a:lnTo>
                        <a:pt x="170" y="300"/>
                      </a:lnTo>
                      <a:lnTo>
                        <a:pt x="174" y="300"/>
                      </a:lnTo>
                      <a:lnTo>
                        <a:pt x="178" y="300"/>
                      </a:lnTo>
                      <a:lnTo>
                        <a:pt x="181" y="299"/>
                      </a:lnTo>
                      <a:lnTo>
                        <a:pt x="185" y="298"/>
                      </a:lnTo>
                      <a:lnTo>
                        <a:pt x="188" y="298"/>
                      </a:lnTo>
                      <a:lnTo>
                        <a:pt x="192" y="297"/>
                      </a:lnTo>
                      <a:lnTo>
                        <a:pt x="195" y="296"/>
                      </a:lnTo>
                      <a:lnTo>
                        <a:pt x="198" y="296"/>
                      </a:lnTo>
                      <a:lnTo>
                        <a:pt x="202" y="295"/>
                      </a:lnTo>
                      <a:lnTo>
                        <a:pt x="205" y="294"/>
                      </a:lnTo>
                      <a:lnTo>
                        <a:pt x="208" y="292"/>
                      </a:lnTo>
                      <a:lnTo>
                        <a:pt x="211" y="291"/>
                      </a:lnTo>
                      <a:lnTo>
                        <a:pt x="214" y="290"/>
                      </a:lnTo>
                      <a:lnTo>
                        <a:pt x="218" y="289"/>
                      </a:lnTo>
                      <a:lnTo>
                        <a:pt x="221" y="287"/>
                      </a:lnTo>
                      <a:lnTo>
                        <a:pt x="224" y="285"/>
                      </a:lnTo>
                      <a:lnTo>
                        <a:pt x="227" y="284"/>
                      </a:lnTo>
                      <a:lnTo>
                        <a:pt x="230" y="283"/>
                      </a:lnTo>
                      <a:lnTo>
                        <a:pt x="233" y="281"/>
                      </a:lnTo>
                      <a:lnTo>
                        <a:pt x="236" y="279"/>
                      </a:lnTo>
                      <a:lnTo>
                        <a:pt x="239" y="278"/>
                      </a:lnTo>
                      <a:lnTo>
                        <a:pt x="242" y="275"/>
                      </a:lnTo>
                      <a:lnTo>
                        <a:pt x="244" y="274"/>
                      </a:lnTo>
                      <a:lnTo>
                        <a:pt x="247" y="272"/>
                      </a:lnTo>
                      <a:lnTo>
                        <a:pt x="250" y="270"/>
                      </a:lnTo>
                      <a:lnTo>
                        <a:pt x="252" y="268"/>
                      </a:lnTo>
                      <a:lnTo>
                        <a:pt x="255" y="266"/>
                      </a:lnTo>
                      <a:lnTo>
                        <a:pt x="257" y="264"/>
                      </a:lnTo>
                      <a:lnTo>
                        <a:pt x="260" y="263"/>
                      </a:lnTo>
                      <a:lnTo>
                        <a:pt x="262" y="261"/>
                      </a:lnTo>
                      <a:lnTo>
                        <a:pt x="264" y="258"/>
                      </a:lnTo>
                      <a:lnTo>
                        <a:pt x="266" y="256"/>
                      </a:lnTo>
                      <a:lnTo>
                        <a:pt x="268" y="254"/>
                      </a:lnTo>
                      <a:lnTo>
                        <a:pt x="270" y="252"/>
                      </a:lnTo>
                      <a:lnTo>
                        <a:pt x="272" y="250"/>
                      </a:lnTo>
                      <a:lnTo>
                        <a:pt x="274" y="247"/>
                      </a:lnTo>
                      <a:lnTo>
                        <a:pt x="276" y="245"/>
                      </a:lnTo>
                      <a:lnTo>
                        <a:pt x="278" y="243"/>
                      </a:lnTo>
                      <a:lnTo>
                        <a:pt x="280" y="241"/>
                      </a:lnTo>
                      <a:lnTo>
                        <a:pt x="281" y="238"/>
                      </a:lnTo>
                      <a:lnTo>
                        <a:pt x="283" y="236"/>
                      </a:lnTo>
                      <a:lnTo>
                        <a:pt x="284" y="234"/>
                      </a:lnTo>
                      <a:lnTo>
                        <a:pt x="286" y="231"/>
                      </a:lnTo>
                      <a:lnTo>
                        <a:pt x="287" y="229"/>
                      </a:lnTo>
                      <a:lnTo>
                        <a:pt x="289" y="226"/>
                      </a:lnTo>
                      <a:lnTo>
                        <a:pt x="290" y="224"/>
                      </a:lnTo>
                      <a:lnTo>
                        <a:pt x="291" y="221"/>
                      </a:lnTo>
                      <a:lnTo>
                        <a:pt x="292" y="219"/>
                      </a:lnTo>
                      <a:lnTo>
                        <a:pt x="294" y="216"/>
                      </a:lnTo>
                      <a:lnTo>
                        <a:pt x="295" y="214"/>
                      </a:lnTo>
                      <a:lnTo>
                        <a:pt x="296" y="211"/>
                      </a:lnTo>
                      <a:lnTo>
                        <a:pt x="297" y="208"/>
                      </a:lnTo>
                      <a:lnTo>
                        <a:pt x="298" y="206"/>
                      </a:lnTo>
                      <a:lnTo>
                        <a:pt x="299" y="203"/>
                      </a:lnTo>
                      <a:lnTo>
                        <a:pt x="300" y="200"/>
                      </a:lnTo>
                      <a:lnTo>
                        <a:pt x="300" y="197"/>
                      </a:lnTo>
                      <a:lnTo>
                        <a:pt x="301" y="195"/>
                      </a:lnTo>
                      <a:lnTo>
                        <a:pt x="302" y="192"/>
                      </a:lnTo>
                      <a:lnTo>
                        <a:pt x="303" y="189"/>
                      </a:lnTo>
                      <a:lnTo>
                        <a:pt x="303" y="186"/>
                      </a:lnTo>
                      <a:lnTo>
                        <a:pt x="304" y="184"/>
                      </a:lnTo>
                      <a:lnTo>
                        <a:pt x="305" y="180"/>
                      </a:lnTo>
                      <a:lnTo>
                        <a:pt x="305" y="177"/>
                      </a:lnTo>
                      <a:lnTo>
                        <a:pt x="306" y="175"/>
                      </a:lnTo>
                      <a:lnTo>
                        <a:pt x="306" y="172"/>
                      </a:lnTo>
                      <a:lnTo>
                        <a:pt x="307" y="169"/>
                      </a:lnTo>
                      <a:lnTo>
                        <a:pt x="307" y="166"/>
                      </a:lnTo>
                      <a:lnTo>
                        <a:pt x="307" y="163"/>
                      </a:lnTo>
                      <a:lnTo>
                        <a:pt x="307" y="160"/>
                      </a:lnTo>
                      <a:lnTo>
                        <a:pt x="307" y="157"/>
                      </a:lnTo>
                      <a:lnTo>
                        <a:pt x="307" y="154"/>
                      </a:lnTo>
                      <a:lnTo>
                        <a:pt x="308" y="151"/>
                      </a:lnTo>
                      <a:lnTo>
                        <a:pt x="308" y="148"/>
                      </a:lnTo>
                      <a:lnTo>
                        <a:pt x="308" y="144"/>
                      </a:lnTo>
                      <a:lnTo>
                        <a:pt x="308" y="142"/>
                      </a:lnTo>
                      <a:lnTo>
                        <a:pt x="308" y="138"/>
                      </a:lnTo>
                      <a:lnTo>
                        <a:pt x="308" y="136"/>
                      </a:lnTo>
                      <a:lnTo>
                        <a:pt x="308" y="134"/>
                      </a:lnTo>
                      <a:lnTo>
                        <a:pt x="308" y="132"/>
                      </a:lnTo>
                      <a:lnTo>
                        <a:pt x="307" y="130"/>
                      </a:lnTo>
                      <a:lnTo>
                        <a:pt x="307" y="129"/>
                      </a:lnTo>
                      <a:lnTo>
                        <a:pt x="307" y="126"/>
                      </a:lnTo>
                      <a:lnTo>
                        <a:pt x="307" y="125"/>
                      </a:lnTo>
                      <a:lnTo>
                        <a:pt x="307" y="122"/>
                      </a:lnTo>
                      <a:lnTo>
                        <a:pt x="306" y="120"/>
                      </a:lnTo>
                      <a:lnTo>
                        <a:pt x="305" y="118"/>
                      </a:lnTo>
                      <a:lnTo>
                        <a:pt x="305" y="116"/>
                      </a:lnTo>
                      <a:lnTo>
                        <a:pt x="304" y="113"/>
                      </a:lnTo>
                      <a:lnTo>
                        <a:pt x="303" y="111"/>
                      </a:lnTo>
                      <a:lnTo>
                        <a:pt x="303" y="109"/>
                      </a:lnTo>
                      <a:lnTo>
                        <a:pt x="302" y="107"/>
                      </a:lnTo>
                      <a:lnTo>
                        <a:pt x="301" y="104"/>
                      </a:lnTo>
                      <a:lnTo>
                        <a:pt x="300" y="102"/>
                      </a:lnTo>
                      <a:lnTo>
                        <a:pt x="299" y="99"/>
                      </a:lnTo>
                      <a:lnTo>
                        <a:pt x="299" y="96"/>
                      </a:lnTo>
                      <a:lnTo>
                        <a:pt x="297" y="93"/>
                      </a:lnTo>
                      <a:lnTo>
                        <a:pt x="296" y="91"/>
                      </a:lnTo>
                      <a:lnTo>
                        <a:pt x="295" y="88"/>
                      </a:lnTo>
                      <a:lnTo>
                        <a:pt x="294" y="86"/>
                      </a:lnTo>
                      <a:lnTo>
                        <a:pt x="292" y="83"/>
                      </a:lnTo>
                      <a:lnTo>
                        <a:pt x="291" y="81"/>
                      </a:lnTo>
                      <a:lnTo>
                        <a:pt x="290" y="78"/>
                      </a:lnTo>
                      <a:lnTo>
                        <a:pt x="288" y="75"/>
                      </a:lnTo>
                      <a:lnTo>
                        <a:pt x="286" y="72"/>
                      </a:lnTo>
                      <a:lnTo>
                        <a:pt x="285" y="70"/>
                      </a:lnTo>
                      <a:lnTo>
                        <a:pt x="283" y="67"/>
                      </a:lnTo>
                      <a:lnTo>
                        <a:pt x="281" y="65"/>
                      </a:lnTo>
                      <a:lnTo>
                        <a:pt x="279" y="62"/>
                      </a:lnTo>
                      <a:lnTo>
                        <a:pt x="277" y="59"/>
                      </a:lnTo>
                      <a:lnTo>
                        <a:pt x="276" y="56"/>
                      </a:lnTo>
                      <a:lnTo>
                        <a:pt x="273" y="54"/>
                      </a:lnTo>
                      <a:lnTo>
                        <a:pt x="271" y="52"/>
                      </a:lnTo>
                      <a:lnTo>
                        <a:pt x="269" y="49"/>
                      </a:lnTo>
                      <a:lnTo>
                        <a:pt x="266" y="46"/>
                      </a:lnTo>
                      <a:lnTo>
                        <a:pt x="264" y="44"/>
                      </a:lnTo>
                      <a:lnTo>
                        <a:pt x="262" y="41"/>
                      </a:lnTo>
                      <a:lnTo>
                        <a:pt x="259" y="39"/>
                      </a:lnTo>
                      <a:lnTo>
                        <a:pt x="256" y="36"/>
                      </a:lnTo>
                      <a:lnTo>
                        <a:pt x="254" y="34"/>
                      </a:lnTo>
                      <a:lnTo>
                        <a:pt x="251" y="32"/>
                      </a:lnTo>
                      <a:lnTo>
                        <a:pt x="248" y="30"/>
                      </a:lnTo>
                      <a:lnTo>
                        <a:pt x="245" y="28"/>
                      </a:lnTo>
                      <a:lnTo>
                        <a:pt x="242" y="26"/>
                      </a:lnTo>
                      <a:lnTo>
                        <a:pt x="239" y="23"/>
                      </a:lnTo>
                      <a:lnTo>
                        <a:pt x="236" y="22"/>
                      </a:lnTo>
                      <a:lnTo>
                        <a:pt x="232" y="20"/>
                      </a:lnTo>
                      <a:lnTo>
                        <a:pt x="229" y="18"/>
                      </a:lnTo>
                      <a:lnTo>
                        <a:pt x="225" y="16"/>
                      </a:lnTo>
                      <a:lnTo>
                        <a:pt x="222" y="14"/>
                      </a:lnTo>
                      <a:lnTo>
                        <a:pt x="218" y="12"/>
                      </a:lnTo>
                      <a:lnTo>
                        <a:pt x="214" y="11"/>
                      </a:lnTo>
                      <a:lnTo>
                        <a:pt x="210" y="10"/>
                      </a:lnTo>
                      <a:lnTo>
                        <a:pt x="206" y="9"/>
                      </a:lnTo>
                      <a:lnTo>
                        <a:pt x="202" y="7"/>
                      </a:lnTo>
                      <a:lnTo>
                        <a:pt x="198" y="6"/>
                      </a:lnTo>
                      <a:lnTo>
                        <a:pt x="194" y="5"/>
                      </a:lnTo>
                      <a:lnTo>
                        <a:pt x="190" y="4"/>
                      </a:lnTo>
                      <a:lnTo>
                        <a:pt x="185" y="3"/>
                      </a:lnTo>
                      <a:lnTo>
                        <a:pt x="181" y="3"/>
                      </a:lnTo>
                      <a:lnTo>
                        <a:pt x="176" y="1"/>
                      </a:lnTo>
                      <a:lnTo>
                        <a:pt x="172" y="1"/>
                      </a:lnTo>
                      <a:lnTo>
                        <a:pt x="170" y="1"/>
                      </a:lnTo>
                      <a:lnTo>
                        <a:pt x="169" y="1"/>
                      </a:lnTo>
                      <a:lnTo>
                        <a:pt x="167" y="1"/>
                      </a:lnTo>
                      <a:lnTo>
                        <a:pt x="166" y="0"/>
                      </a:lnTo>
                      <a:lnTo>
                        <a:pt x="164" y="0"/>
                      </a:lnTo>
                      <a:lnTo>
                        <a:pt x="162" y="0"/>
                      </a:lnTo>
                      <a:lnTo>
                        <a:pt x="160" y="0"/>
                      </a:lnTo>
                      <a:lnTo>
                        <a:pt x="159" y="0"/>
                      </a:lnTo>
                      <a:lnTo>
                        <a:pt x="157" y="0"/>
                      </a:lnTo>
                      <a:lnTo>
                        <a:pt x="155" y="0"/>
                      </a:lnTo>
                      <a:lnTo>
                        <a:pt x="153" y="0"/>
                      </a:lnTo>
                      <a:lnTo>
                        <a:pt x="151" y="0"/>
                      </a:lnTo>
                      <a:lnTo>
                        <a:pt x="150" y="0"/>
                      </a:lnTo>
                      <a:lnTo>
                        <a:pt x="148" y="0"/>
                      </a:lnTo>
                      <a:lnTo>
                        <a:pt x="147" y="0"/>
                      </a:lnTo>
                      <a:lnTo>
                        <a:pt x="145" y="0"/>
                      </a:lnTo>
                      <a:lnTo>
                        <a:pt x="143" y="0"/>
                      </a:lnTo>
                      <a:lnTo>
                        <a:pt x="142" y="0"/>
                      </a:lnTo>
                      <a:lnTo>
                        <a:pt x="140" y="0"/>
                      </a:lnTo>
                      <a:lnTo>
                        <a:pt x="139" y="0"/>
                      </a:lnTo>
                      <a:lnTo>
                        <a:pt x="137" y="1"/>
                      </a:lnTo>
                      <a:lnTo>
                        <a:pt x="135" y="1"/>
                      </a:lnTo>
                      <a:lnTo>
                        <a:pt x="134" y="1"/>
                      </a:lnTo>
                      <a:lnTo>
                        <a:pt x="133" y="1"/>
                      </a:lnTo>
                      <a:lnTo>
                        <a:pt x="131" y="1"/>
                      </a:lnTo>
                      <a:lnTo>
                        <a:pt x="130" y="1"/>
                      </a:lnTo>
                      <a:lnTo>
                        <a:pt x="128" y="1"/>
                      </a:lnTo>
                      <a:lnTo>
                        <a:pt x="127" y="2"/>
                      </a:lnTo>
                      <a:lnTo>
                        <a:pt x="126" y="2"/>
                      </a:lnTo>
                      <a:lnTo>
                        <a:pt x="124" y="2"/>
                      </a:lnTo>
                      <a:lnTo>
                        <a:pt x="123" y="3"/>
                      </a:lnTo>
                      <a:lnTo>
                        <a:pt x="121" y="3"/>
                      </a:lnTo>
                      <a:lnTo>
                        <a:pt x="120" y="3"/>
                      </a:lnTo>
                      <a:lnTo>
                        <a:pt x="139" y="9"/>
                      </a:lnTo>
                      <a:lnTo>
                        <a:pt x="140" y="8"/>
                      </a:lnTo>
                      <a:lnTo>
                        <a:pt x="141" y="8"/>
                      </a:lnTo>
                      <a:lnTo>
                        <a:pt x="142" y="7"/>
                      </a:lnTo>
                      <a:lnTo>
                        <a:pt x="143" y="7"/>
                      </a:lnTo>
                      <a:lnTo>
                        <a:pt x="144" y="7"/>
                      </a:lnTo>
                      <a:lnTo>
                        <a:pt x="145" y="6"/>
                      </a:lnTo>
                      <a:lnTo>
                        <a:pt x="146" y="6"/>
                      </a:lnTo>
                      <a:lnTo>
                        <a:pt x="147" y="6"/>
                      </a:lnTo>
                      <a:lnTo>
                        <a:pt x="148" y="6"/>
                      </a:lnTo>
                      <a:lnTo>
                        <a:pt x="149" y="6"/>
                      </a:lnTo>
                      <a:lnTo>
                        <a:pt x="150" y="6"/>
                      </a:lnTo>
                      <a:lnTo>
                        <a:pt x="151" y="6"/>
                      </a:lnTo>
                      <a:lnTo>
                        <a:pt x="153" y="6"/>
                      </a:lnTo>
                      <a:lnTo>
                        <a:pt x="154" y="6"/>
                      </a:lnTo>
                      <a:lnTo>
                        <a:pt x="155" y="6"/>
                      </a:lnTo>
                      <a:lnTo>
                        <a:pt x="157" y="6"/>
                      </a:lnTo>
                      <a:lnTo>
                        <a:pt x="159" y="6"/>
                      </a:lnTo>
                      <a:lnTo>
                        <a:pt x="160" y="6"/>
                      </a:lnTo>
                      <a:lnTo>
                        <a:pt x="162" y="6"/>
                      </a:lnTo>
                      <a:lnTo>
                        <a:pt x="163" y="6"/>
                      </a:lnTo>
                      <a:lnTo>
                        <a:pt x="163" y="7"/>
                      </a:lnTo>
                      <a:lnTo>
                        <a:pt x="164" y="7"/>
                      </a:lnTo>
                      <a:lnTo>
                        <a:pt x="166" y="7"/>
                      </a:lnTo>
                      <a:lnTo>
                        <a:pt x="167" y="7"/>
                      </a:lnTo>
                      <a:lnTo>
                        <a:pt x="169" y="8"/>
                      </a:lnTo>
                      <a:lnTo>
                        <a:pt x="170" y="8"/>
                      </a:lnTo>
                      <a:lnTo>
                        <a:pt x="172" y="9"/>
                      </a:lnTo>
                      <a:lnTo>
                        <a:pt x="174" y="9"/>
                      </a:lnTo>
                      <a:lnTo>
                        <a:pt x="175" y="10"/>
                      </a:lnTo>
                      <a:lnTo>
                        <a:pt x="176" y="10"/>
                      </a:lnTo>
                      <a:lnTo>
                        <a:pt x="178" y="11"/>
                      </a:lnTo>
                      <a:lnTo>
                        <a:pt x="180" y="12"/>
                      </a:lnTo>
                      <a:lnTo>
                        <a:pt x="181" y="12"/>
                      </a:lnTo>
                      <a:lnTo>
                        <a:pt x="182" y="14"/>
                      </a:lnTo>
                      <a:lnTo>
                        <a:pt x="184" y="15"/>
                      </a:lnTo>
                      <a:lnTo>
                        <a:pt x="186" y="16"/>
                      </a:lnTo>
                      <a:lnTo>
                        <a:pt x="187" y="17"/>
                      </a:lnTo>
                      <a:lnTo>
                        <a:pt x="188" y="19"/>
                      </a:lnTo>
                      <a:lnTo>
                        <a:pt x="189" y="20"/>
                      </a:lnTo>
                      <a:lnTo>
                        <a:pt x="190" y="21"/>
                      </a:lnTo>
                      <a:lnTo>
                        <a:pt x="192" y="23"/>
                      </a:lnTo>
                      <a:lnTo>
                        <a:pt x="193" y="26"/>
                      </a:lnTo>
                      <a:lnTo>
                        <a:pt x="203" y="31"/>
                      </a:lnTo>
                      <a:lnTo>
                        <a:pt x="204" y="30"/>
                      </a:lnTo>
                      <a:lnTo>
                        <a:pt x="205" y="29"/>
                      </a:lnTo>
                      <a:lnTo>
                        <a:pt x="206" y="28"/>
                      </a:lnTo>
                      <a:lnTo>
                        <a:pt x="207" y="28"/>
                      </a:lnTo>
                      <a:lnTo>
                        <a:pt x="209" y="28"/>
                      </a:lnTo>
                      <a:lnTo>
                        <a:pt x="210" y="28"/>
                      </a:lnTo>
                      <a:lnTo>
                        <a:pt x="211" y="27"/>
                      </a:lnTo>
                      <a:lnTo>
                        <a:pt x="212" y="27"/>
                      </a:lnTo>
                      <a:lnTo>
                        <a:pt x="213" y="27"/>
                      </a:lnTo>
                      <a:lnTo>
                        <a:pt x="214" y="27"/>
                      </a:lnTo>
                      <a:lnTo>
                        <a:pt x="215" y="27"/>
                      </a:lnTo>
                      <a:lnTo>
                        <a:pt x="217" y="27"/>
                      </a:lnTo>
                      <a:lnTo>
                        <a:pt x="218" y="27"/>
                      </a:lnTo>
                      <a:lnTo>
                        <a:pt x="219" y="27"/>
                      </a:lnTo>
                      <a:lnTo>
                        <a:pt x="221" y="27"/>
                      </a:lnTo>
                      <a:lnTo>
                        <a:pt x="223" y="27"/>
                      </a:lnTo>
                      <a:lnTo>
                        <a:pt x="224" y="27"/>
                      </a:lnTo>
                      <a:lnTo>
                        <a:pt x="225" y="27"/>
                      </a:lnTo>
                      <a:lnTo>
                        <a:pt x="226" y="28"/>
                      </a:lnTo>
                      <a:lnTo>
                        <a:pt x="228" y="28"/>
                      </a:lnTo>
                      <a:lnTo>
                        <a:pt x="229" y="28"/>
                      </a:lnTo>
                      <a:lnTo>
                        <a:pt x="230" y="28"/>
                      </a:lnTo>
                      <a:lnTo>
                        <a:pt x="231" y="28"/>
                      </a:lnTo>
                      <a:lnTo>
                        <a:pt x="232" y="29"/>
                      </a:lnTo>
                      <a:lnTo>
                        <a:pt x="233" y="30"/>
                      </a:lnTo>
                      <a:lnTo>
                        <a:pt x="235" y="30"/>
                      </a:lnTo>
                      <a:lnTo>
                        <a:pt x="235" y="31"/>
                      </a:lnTo>
                      <a:lnTo>
                        <a:pt x="236" y="31"/>
                      </a:lnTo>
                      <a:lnTo>
                        <a:pt x="238" y="32"/>
                      </a:lnTo>
                      <a:lnTo>
                        <a:pt x="239" y="33"/>
                      </a:lnTo>
                      <a:lnTo>
                        <a:pt x="240" y="34"/>
                      </a:lnTo>
                      <a:lnTo>
                        <a:pt x="241" y="36"/>
                      </a:lnTo>
                      <a:lnTo>
                        <a:pt x="243" y="38"/>
                      </a:lnTo>
                      <a:lnTo>
                        <a:pt x="244" y="40"/>
                      </a:lnTo>
                      <a:lnTo>
                        <a:pt x="244" y="42"/>
                      </a:lnTo>
                      <a:lnTo>
                        <a:pt x="244" y="44"/>
                      </a:lnTo>
                      <a:lnTo>
                        <a:pt x="244" y="46"/>
                      </a:lnTo>
                      <a:lnTo>
                        <a:pt x="244" y="48"/>
                      </a:lnTo>
                      <a:lnTo>
                        <a:pt x="243" y="50"/>
                      </a:lnTo>
                      <a:lnTo>
                        <a:pt x="242" y="52"/>
                      </a:lnTo>
                      <a:lnTo>
                        <a:pt x="241" y="53"/>
                      </a:lnTo>
                      <a:lnTo>
                        <a:pt x="240" y="54"/>
                      </a:lnTo>
                      <a:lnTo>
                        <a:pt x="238" y="56"/>
                      </a:lnTo>
                      <a:lnTo>
                        <a:pt x="240" y="59"/>
                      </a:lnTo>
                      <a:lnTo>
                        <a:pt x="242" y="58"/>
                      </a:lnTo>
                      <a:lnTo>
                        <a:pt x="245" y="58"/>
                      </a:lnTo>
                      <a:lnTo>
                        <a:pt x="248" y="58"/>
                      </a:lnTo>
                      <a:lnTo>
                        <a:pt x="251" y="58"/>
                      </a:lnTo>
                      <a:lnTo>
                        <a:pt x="253" y="58"/>
                      </a:lnTo>
                      <a:lnTo>
                        <a:pt x="256" y="58"/>
                      </a:lnTo>
                      <a:lnTo>
                        <a:pt x="258" y="59"/>
                      </a:lnTo>
                      <a:lnTo>
                        <a:pt x="260" y="59"/>
                      </a:lnTo>
                      <a:lnTo>
                        <a:pt x="262" y="60"/>
                      </a:lnTo>
                      <a:lnTo>
                        <a:pt x="264" y="61"/>
                      </a:lnTo>
                      <a:lnTo>
                        <a:pt x="266" y="61"/>
                      </a:lnTo>
                      <a:lnTo>
                        <a:pt x="268" y="63"/>
                      </a:lnTo>
                      <a:lnTo>
                        <a:pt x="270" y="64"/>
                      </a:lnTo>
                      <a:lnTo>
                        <a:pt x="272" y="65"/>
                      </a:lnTo>
                      <a:lnTo>
                        <a:pt x="273" y="66"/>
                      </a:lnTo>
                      <a:lnTo>
                        <a:pt x="275" y="67"/>
                      </a:lnTo>
                      <a:lnTo>
                        <a:pt x="276" y="69"/>
                      </a:lnTo>
                      <a:lnTo>
                        <a:pt x="277" y="70"/>
                      </a:lnTo>
                      <a:lnTo>
                        <a:pt x="279" y="72"/>
                      </a:lnTo>
                      <a:lnTo>
                        <a:pt x="280" y="74"/>
                      </a:lnTo>
                      <a:lnTo>
                        <a:pt x="281" y="75"/>
                      </a:lnTo>
                      <a:lnTo>
                        <a:pt x="282" y="77"/>
                      </a:lnTo>
                      <a:lnTo>
                        <a:pt x="283" y="78"/>
                      </a:lnTo>
                      <a:lnTo>
                        <a:pt x="283" y="81"/>
                      </a:lnTo>
                      <a:lnTo>
                        <a:pt x="284" y="82"/>
                      </a:lnTo>
                      <a:lnTo>
                        <a:pt x="285" y="85"/>
                      </a:lnTo>
                      <a:lnTo>
                        <a:pt x="286" y="86"/>
                      </a:lnTo>
                      <a:lnTo>
                        <a:pt x="287" y="88"/>
                      </a:lnTo>
                      <a:lnTo>
                        <a:pt x="287" y="91"/>
                      </a:lnTo>
                      <a:lnTo>
                        <a:pt x="287" y="92"/>
                      </a:lnTo>
                      <a:lnTo>
                        <a:pt x="288" y="94"/>
                      </a:lnTo>
                      <a:lnTo>
                        <a:pt x="289" y="97"/>
                      </a:lnTo>
                      <a:lnTo>
                        <a:pt x="289" y="99"/>
                      </a:lnTo>
                      <a:lnTo>
                        <a:pt x="289" y="101"/>
                      </a:lnTo>
                      <a:lnTo>
                        <a:pt x="289" y="103"/>
                      </a:lnTo>
                      <a:lnTo>
                        <a:pt x="289" y="105"/>
                      </a:lnTo>
                      <a:lnTo>
                        <a:pt x="289" y="108"/>
                      </a:lnTo>
                      <a:lnTo>
                        <a:pt x="290" y="110"/>
                      </a:lnTo>
                      <a:lnTo>
                        <a:pt x="290" y="112"/>
                      </a:lnTo>
                      <a:lnTo>
                        <a:pt x="290" y="115"/>
                      </a:lnTo>
                      <a:lnTo>
                        <a:pt x="290" y="116"/>
                      </a:lnTo>
                      <a:lnTo>
                        <a:pt x="289" y="119"/>
                      </a:lnTo>
                      <a:lnTo>
                        <a:pt x="289" y="121"/>
                      </a:lnTo>
                      <a:lnTo>
                        <a:pt x="289" y="124"/>
                      </a:lnTo>
                      <a:lnTo>
                        <a:pt x="289" y="125"/>
                      </a:lnTo>
                      <a:lnTo>
                        <a:pt x="289" y="127"/>
                      </a:lnTo>
                      <a:lnTo>
                        <a:pt x="288" y="130"/>
                      </a:lnTo>
                      <a:lnTo>
                        <a:pt x="288" y="132"/>
                      </a:lnTo>
                      <a:lnTo>
                        <a:pt x="288" y="133"/>
                      </a:lnTo>
                      <a:lnTo>
                        <a:pt x="287" y="136"/>
                      </a:lnTo>
                      <a:lnTo>
                        <a:pt x="287" y="138"/>
                      </a:lnTo>
                      <a:lnTo>
                        <a:pt x="287" y="140"/>
                      </a:lnTo>
                      <a:lnTo>
                        <a:pt x="286" y="142"/>
                      </a:lnTo>
                      <a:lnTo>
                        <a:pt x="286" y="143"/>
                      </a:lnTo>
                      <a:lnTo>
                        <a:pt x="285" y="145"/>
                      </a:lnTo>
                      <a:lnTo>
                        <a:pt x="285" y="147"/>
                      </a:lnTo>
                      <a:lnTo>
                        <a:pt x="284" y="148"/>
                      </a:lnTo>
                      <a:lnTo>
                        <a:pt x="284" y="150"/>
                      </a:lnTo>
                      <a:lnTo>
                        <a:pt x="283" y="151"/>
                      </a:lnTo>
                      <a:lnTo>
                        <a:pt x="283" y="153"/>
                      </a:lnTo>
                      <a:lnTo>
                        <a:pt x="283" y="154"/>
                      </a:lnTo>
                      <a:lnTo>
                        <a:pt x="283" y="155"/>
                      </a:lnTo>
                      <a:lnTo>
                        <a:pt x="282" y="157"/>
                      </a:lnTo>
                      <a:lnTo>
                        <a:pt x="282" y="158"/>
                      </a:lnTo>
                      <a:lnTo>
                        <a:pt x="282" y="160"/>
                      </a:lnTo>
                      <a:lnTo>
                        <a:pt x="282" y="162"/>
                      </a:lnTo>
                      <a:lnTo>
                        <a:pt x="282" y="163"/>
                      </a:lnTo>
                      <a:lnTo>
                        <a:pt x="282" y="165"/>
                      </a:lnTo>
                      <a:lnTo>
                        <a:pt x="283" y="168"/>
                      </a:lnTo>
                      <a:lnTo>
                        <a:pt x="283" y="169"/>
                      </a:lnTo>
                      <a:lnTo>
                        <a:pt x="283" y="170"/>
                      </a:lnTo>
                      <a:lnTo>
                        <a:pt x="283" y="171"/>
                      </a:lnTo>
                      <a:lnTo>
                        <a:pt x="283" y="173"/>
                      </a:lnTo>
                      <a:lnTo>
                        <a:pt x="283" y="174"/>
                      </a:lnTo>
                      <a:lnTo>
                        <a:pt x="283" y="175"/>
                      </a:lnTo>
                      <a:lnTo>
                        <a:pt x="283" y="176"/>
                      </a:lnTo>
                      <a:lnTo>
                        <a:pt x="283" y="178"/>
                      </a:lnTo>
                      <a:lnTo>
                        <a:pt x="283" y="180"/>
                      </a:lnTo>
                      <a:lnTo>
                        <a:pt x="283" y="181"/>
                      </a:lnTo>
                      <a:lnTo>
                        <a:pt x="283" y="183"/>
                      </a:lnTo>
                      <a:lnTo>
                        <a:pt x="283" y="185"/>
                      </a:lnTo>
                      <a:lnTo>
                        <a:pt x="283" y="186"/>
                      </a:lnTo>
                      <a:lnTo>
                        <a:pt x="283" y="188"/>
                      </a:lnTo>
                      <a:lnTo>
                        <a:pt x="283" y="190"/>
                      </a:lnTo>
                      <a:lnTo>
                        <a:pt x="283" y="191"/>
                      </a:lnTo>
                      <a:lnTo>
                        <a:pt x="283" y="193"/>
                      </a:lnTo>
                      <a:lnTo>
                        <a:pt x="282" y="195"/>
                      </a:lnTo>
                      <a:lnTo>
                        <a:pt x="282" y="196"/>
                      </a:lnTo>
                      <a:lnTo>
                        <a:pt x="282" y="198"/>
                      </a:lnTo>
                      <a:lnTo>
                        <a:pt x="282" y="199"/>
                      </a:lnTo>
                      <a:lnTo>
                        <a:pt x="281" y="202"/>
                      </a:lnTo>
                      <a:lnTo>
                        <a:pt x="281" y="203"/>
                      </a:lnTo>
                      <a:lnTo>
                        <a:pt x="281" y="205"/>
                      </a:lnTo>
                      <a:lnTo>
                        <a:pt x="280" y="207"/>
                      </a:lnTo>
                      <a:lnTo>
                        <a:pt x="280" y="209"/>
                      </a:lnTo>
                      <a:lnTo>
                        <a:pt x="280" y="210"/>
                      </a:lnTo>
                      <a:lnTo>
                        <a:pt x="279" y="212"/>
                      </a:lnTo>
                      <a:lnTo>
                        <a:pt x="279" y="214"/>
                      </a:lnTo>
                      <a:lnTo>
                        <a:pt x="278" y="216"/>
                      </a:lnTo>
                      <a:lnTo>
                        <a:pt x="278" y="218"/>
                      </a:lnTo>
                      <a:lnTo>
                        <a:pt x="277" y="219"/>
                      </a:lnTo>
                      <a:lnTo>
                        <a:pt x="276" y="221"/>
                      </a:lnTo>
                      <a:lnTo>
                        <a:pt x="276" y="223"/>
                      </a:lnTo>
                      <a:lnTo>
                        <a:pt x="275" y="224"/>
                      </a:lnTo>
                      <a:lnTo>
                        <a:pt x="274" y="226"/>
                      </a:lnTo>
                      <a:lnTo>
                        <a:pt x="273" y="228"/>
                      </a:lnTo>
                      <a:lnTo>
                        <a:pt x="272" y="229"/>
                      </a:lnTo>
                      <a:lnTo>
                        <a:pt x="272" y="231"/>
                      </a:lnTo>
                      <a:lnTo>
                        <a:pt x="271" y="232"/>
                      </a:lnTo>
                      <a:lnTo>
                        <a:pt x="269" y="234"/>
                      </a:lnTo>
                      <a:lnTo>
                        <a:pt x="268" y="235"/>
                      </a:lnTo>
                      <a:lnTo>
                        <a:pt x="267" y="236"/>
                      </a:lnTo>
                      <a:lnTo>
                        <a:pt x="266" y="238"/>
                      </a:lnTo>
                      <a:lnTo>
                        <a:pt x="265" y="240"/>
                      </a:lnTo>
                      <a:lnTo>
                        <a:pt x="264" y="241"/>
                      </a:lnTo>
                      <a:lnTo>
                        <a:pt x="262" y="242"/>
                      </a:lnTo>
                      <a:lnTo>
                        <a:pt x="261" y="243"/>
                      </a:lnTo>
                      <a:lnTo>
                        <a:pt x="260" y="244"/>
                      </a:lnTo>
                      <a:lnTo>
                        <a:pt x="258" y="245"/>
                      </a:lnTo>
                      <a:lnTo>
                        <a:pt x="256" y="246"/>
                      </a:lnTo>
                      <a:lnTo>
                        <a:pt x="255" y="247"/>
                      </a:lnTo>
                      <a:lnTo>
                        <a:pt x="253" y="248"/>
                      </a:lnTo>
                      <a:lnTo>
                        <a:pt x="252" y="248"/>
                      </a:lnTo>
                      <a:lnTo>
                        <a:pt x="250" y="250"/>
                      </a:lnTo>
                      <a:lnTo>
                        <a:pt x="249" y="250"/>
                      </a:lnTo>
                      <a:lnTo>
                        <a:pt x="248" y="251"/>
                      </a:lnTo>
                      <a:lnTo>
                        <a:pt x="246" y="251"/>
                      </a:lnTo>
                      <a:lnTo>
                        <a:pt x="244" y="252"/>
                      </a:lnTo>
                      <a:lnTo>
                        <a:pt x="243" y="252"/>
                      </a:lnTo>
                      <a:lnTo>
                        <a:pt x="241" y="252"/>
                      </a:lnTo>
                      <a:lnTo>
                        <a:pt x="240" y="253"/>
                      </a:lnTo>
                      <a:lnTo>
                        <a:pt x="239" y="253"/>
                      </a:lnTo>
                      <a:lnTo>
                        <a:pt x="237" y="253"/>
                      </a:lnTo>
                      <a:lnTo>
                        <a:pt x="236" y="253"/>
                      </a:lnTo>
                      <a:lnTo>
                        <a:pt x="234" y="253"/>
                      </a:lnTo>
                      <a:lnTo>
                        <a:pt x="233" y="253"/>
                      </a:lnTo>
                      <a:lnTo>
                        <a:pt x="231" y="253"/>
                      </a:lnTo>
                      <a:lnTo>
                        <a:pt x="230" y="253"/>
                      </a:lnTo>
                      <a:lnTo>
                        <a:pt x="229" y="253"/>
                      </a:lnTo>
                      <a:lnTo>
                        <a:pt x="227" y="253"/>
                      </a:lnTo>
                      <a:lnTo>
                        <a:pt x="226" y="253"/>
                      </a:lnTo>
                      <a:lnTo>
                        <a:pt x="224" y="252"/>
                      </a:lnTo>
                      <a:lnTo>
                        <a:pt x="223" y="252"/>
                      </a:lnTo>
                      <a:lnTo>
                        <a:pt x="221" y="252"/>
                      </a:lnTo>
                      <a:lnTo>
                        <a:pt x="219" y="251"/>
                      </a:lnTo>
                      <a:lnTo>
                        <a:pt x="218" y="251"/>
                      </a:lnTo>
                      <a:lnTo>
                        <a:pt x="217" y="251"/>
                      </a:lnTo>
                      <a:lnTo>
                        <a:pt x="215" y="251"/>
                      </a:lnTo>
                      <a:lnTo>
                        <a:pt x="214" y="250"/>
                      </a:lnTo>
                      <a:lnTo>
                        <a:pt x="213" y="250"/>
                      </a:lnTo>
                      <a:lnTo>
                        <a:pt x="212" y="249"/>
                      </a:lnTo>
                      <a:lnTo>
                        <a:pt x="211" y="249"/>
                      </a:lnTo>
                      <a:lnTo>
                        <a:pt x="209" y="248"/>
                      </a:lnTo>
                      <a:lnTo>
                        <a:pt x="208" y="248"/>
                      </a:lnTo>
                      <a:lnTo>
                        <a:pt x="207" y="247"/>
                      </a:lnTo>
                      <a:lnTo>
                        <a:pt x="206" y="247"/>
                      </a:lnTo>
                      <a:lnTo>
                        <a:pt x="205" y="246"/>
                      </a:lnTo>
                      <a:lnTo>
                        <a:pt x="204" y="246"/>
                      </a:lnTo>
                      <a:lnTo>
                        <a:pt x="203" y="246"/>
                      </a:lnTo>
                      <a:lnTo>
                        <a:pt x="203" y="245"/>
                      </a:lnTo>
                      <a:lnTo>
                        <a:pt x="201" y="244"/>
                      </a:lnTo>
                      <a:lnTo>
                        <a:pt x="199" y="243"/>
                      </a:lnTo>
                      <a:lnTo>
                        <a:pt x="198" y="242"/>
                      </a:lnTo>
                      <a:lnTo>
                        <a:pt x="197" y="242"/>
                      </a:lnTo>
                      <a:lnTo>
                        <a:pt x="196" y="241"/>
                      </a:lnTo>
                      <a:lnTo>
                        <a:pt x="195" y="241"/>
                      </a:lnTo>
                      <a:lnTo>
                        <a:pt x="194" y="240"/>
                      </a:lnTo>
                      <a:lnTo>
                        <a:pt x="180" y="241"/>
                      </a:lnTo>
                      <a:lnTo>
                        <a:pt x="179" y="242"/>
                      </a:lnTo>
                      <a:lnTo>
                        <a:pt x="178" y="242"/>
                      </a:lnTo>
                      <a:lnTo>
                        <a:pt x="177" y="243"/>
                      </a:lnTo>
                      <a:lnTo>
                        <a:pt x="176" y="244"/>
                      </a:lnTo>
                      <a:lnTo>
                        <a:pt x="174" y="245"/>
                      </a:lnTo>
                      <a:lnTo>
                        <a:pt x="173" y="246"/>
                      </a:lnTo>
                      <a:lnTo>
                        <a:pt x="172" y="247"/>
                      </a:lnTo>
                      <a:lnTo>
                        <a:pt x="170" y="247"/>
                      </a:lnTo>
                      <a:lnTo>
                        <a:pt x="169" y="248"/>
                      </a:lnTo>
                      <a:lnTo>
                        <a:pt x="167" y="249"/>
                      </a:lnTo>
                      <a:lnTo>
                        <a:pt x="166" y="250"/>
                      </a:lnTo>
                      <a:lnTo>
                        <a:pt x="164" y="251"/>
                      </a:lnTo>
                      <a:lnTo>
                        <a:pt x="163" y="251"/>
                      </a:lnTo>
                      <a:lnTo>
                        <a:pt x="161" y="252"/>
                      </a:lnTo>
                      <a:lnTo>
                        <a:pt x="159" y="252"/>
                      </a:lnTo>
                      <a:lnTo>
                        <a:pt x="157" y="253"/>
                      </a:lnTo>
                      <a:lnTo>
                        <a:pt x="155" y="254"/>
                      </a:lnTo>
                      <a:lnTo>
                        <a:pt x="154" y="254"/>
                      </a:lnTo>
                      <a:lnTo>
                        <a:pt x="151" y="254"/>
                      </a:lnTo>
                      <a:lnTo>
                        <a:pt x="150" y="255"/>
                      </a:lnTo>
                      <a:lnTo>
                        <a:pt x="147" y="256"/>
                      </a:lnTo>
                      <a:lnTo>
                        <a:pt x="146" y="256"/>
                      </a:lnTo>
                      <a:lnTo>
                        <a:pt x="143" y="257"/>
                      </a:lnTo>
                      <a:lnTo>
                        <a:pt x="142" y="257"/>
                      </a:lnTo>
                      <a:lnTo>
                        <a:pt x="139" y="257"/>
                      </a:lnTo>
                      <a:lnTo>
                        <a:pt x="137" y="257"/>
                      </a:lnTo>
                      <a:lnTo>
                        <a:pt x="135" y="258"/>
                      </a:lnTo>
                      <a:lnTo>
                        <a:pt x="133" y="258"/>
                      </a:lnTo>
                      <a:lnTo>
                        <a:pt x="131" y="258"/>
                      </a:lnTo>
                      <a:lnTo>
                        <a:pt x="129" y="258"/>
                      </a:lnTo>
                      <a:lnTo>
                        <a:pt x="127" y="258"/>
                      </a:lnTo>
                      <a:lnTo>
                        <a:pt x="125" y="258"/>
                      </a:lnTo>
                      <a:lnTo>
                        <a:pt x="123" y="258"/>
                      </a:lnTo>
                      <a:lnTo>
                        <a:pt x="120" y="257"/>
                      </a:lnTo>
                      <a:lnTo>
                        <a:pt x="118" y="257"/>
                      </a:lnTo>
                      <a:lnTo>
                        <a:pt x="116" y="257"/>
                      </a:lnTo>
                      <a:lnTo>
                        <a:pt x="114" y="256"/>
                      </a:lnTo>
                      <a:lnTo>
                        <a:pt x="112" y="256"/>
                      </a:lnTo>
                      <a:lnTo>
                        <a:pt x="110" y="255"/>
                      </a:lnTo>
                      <a:lnTo>
                        <a:pt x="108" y="255"/>
                      </a:lnTo>
                      <a:lnTo>
                        <a:pt x="106" y="254"/>
                      </a:lnTo>
                      <a:lnTo>
                        <a:pt x="104" y="253"/>
                      </a:lnTo>
                      <a:lnTo>
                        <a:pt x="102" y="252"/>
                      </a:lnTo>
                      <a:lnTo>
                        <a:pt x="100" y="251"/>
                      </a:lnTo>
                      <a:lnTo>
                        <a:pt x="98" y="250"/>
                      </a:lnTo>
                      <a:lnTo>
                        <a:pt x="96" y="249"/>
                      </a:lnTo>
                      <a:lnTo>
                        <a:pt x="94" y="247"/>
                      </a:lnTo>
                      <a:lnTo>
                        <a:pt x="92" y="246"/>
                      </a:lnTo>
                      <a:lnTo>
                        <a:pt x="91" y="245"/>
                      </a:lnTo>
                      <a:lnTo>
                        <a:pt x="89" y="243"/>
                      </a:lnTo>
                      <a:lnTo>
                        <a:pt x="88" y="241"/>
                      </a:lnTo>
                      <a:lnTo>
                        <a:pt x="86" y="240"/>
                      </a:lnTo>
                      <a:lnTo>
                        <a:pt x="85" y="238"/>
                      </a:lnTo>
                      <a:lnTo>
                        <a:pt x="83" y="236"/>
                      </a:lnTo>
                      <a:lnTo>
                        <a:pt x="81" y="234"/>
                      </a:lnTo>
                      <a:lnTo>
                        <a:pt x="81" y="232"/>
                      </a:lnTo>
                      <a:lnTo>
                        <a:pt x="79" y="229"/>
                      </a:lnTo>
                      <a:lnTo>
                        <a:pt x="78" y="227"/>
                      </a:lnTo>
                      <a:lnTo>
                        <a:pt x="77" y="224"/>
                      </a:lnTo>
                      <a:lnTo>
                        <a:pt x="76" y="222"/>
                      </a:lnTo>
                      <a:lnTo>
                        <a:pt x="75" y="219"/>
                      </a:lnTo>
                      <a:lnTo>
                        <a:pt x="74" y="216"/>
                      </a:lnTo>
                      <a:lnTo>
                        <a:pt x="73" y="213"/>
                      </a:lnTo>
                      <a:lnTo>
                        <a:pt x="73" y="210"/>
                      </a:lnTo>
                      <a:lnTo>
                        <a:pt x="72" y="209"/>
                      </a:lnTo>
                      <a:lnTo>
                        <a:pt x="70" y="209"/>
                      </a:lnTo>
                      <a:lnTo>
                        <a:pt x="69" y="209"/>
                      </a:lnTo>
                      <a:lnTo>
                        <a:pt x="68" y="209"/>
                      </a:lnTo>
                      <a:lnTo>
                        <a:pt x="67" y="209"/>
                      </a:lnTo>
                      <a:lnTo>
                        <a:pt x="66" y="209"/>
                      </a:lnTo>
                      <a:lnTo>
                        <a:pt x="65" y="208"/>
                      </a:lnTo>
                      <a:lnTo>
                        <a:pt x="64" y="208"/>
                      </a:lnTo>
                      <a:lnTo>
                        <a:pt x="63" y="208"/>
                      </a:lnTo>
                      <a:lnTo>
                        <a:pt x="62" y="208"/>
                      </a:lnTo>
                      <a:lnTo>
                        <a:pt x="61" y="207"/>
                      </a:lnTo>
                      <a:lnTo>
                        <a:pt x="59" y="207"/>
                      </a:lnTo>
                      <a:lnTo>
                        <a:pt x="58" y="207"/>
                      </a:lnTo>
                      <a:lnTo>
                        <a:pt x="57" y="206"/>
                      </a:lnTo>
                      <a:lnTo>
                        <a:pt x="56" y="206"/>
                      </a:lnTo>
                      <a:lnTo>
                        <a:pt x="55" y="206"/>
                      </a:lnTo>
                      <a:lnTo>
                        <a:pt x="54" y="205"/>
                      </a:lnTo>
                      <a:lnTo>
                        <a:pt x="53" y="204"/>
                      </a:lnTo>
                      <a:lnTo>
                        <a:pt x="52" y="204"/>
                      </a:lnTo>
                      <a:lnTo>
                        <a:pt x="51" y="203"/>
                      </a:lnTo>
                      <a:lnTo>
                        <a:pt x="50" y="203"/>
                      </a:lnTo>
                      <a:lnTo>
                        <a:pt x="49" y="202"/>
                      </a:lnTo>
                      <a:lnTo>
                        <a:pt x="48" y="202"/>
                      </a:lnTo>
                      <a:lnTo>
                        <a:pt x="46" y="201"/>
                      </a:lnTo>
                      <a:lnTo>
                        <a:pt x="44" y="200"/>
                      </a:lnTo>
                      <a:lnTo>
                        <a:pt x="43" y="199"/>
                      </a:lnTo>
                      <a:lnTo>
                        <a:pt x="42" y="198"/>
                      </a:lnTo>
                      <a:lnTo>
                        <a:pt x="41" y="197"/>
                      </a:lnTo>
                      <a:lnTo>
                        <a:pt x="39" y="195"/>
                      </a:lnTo>
                      <a:lnTo>
                        <a:pt x="37" y="193"/>
                      </a:lnTo>
                      <a:lnTo>
                        <a:pt x="35" y="191"/>
                      </a:lnTo>
                      <a:lnTo>
                        <a:pt x="34" y="188"/>
                      </a:lnTo>
                      <a:lnTo>
                        <a:pt x="33" y="186"/>
                      </a:lnTo>
                      <a:lnTo>
                        <a:pt x="32" y="185"/>
                      </a:lnTo>
                      <a:lnTo>
                        <a:pt x="31" y="184"/>
                      </a:lnTo>
                      <a:lnTo>
                        <a:pt x="31" y="182"/>
                      </a:lnTo>
                      <a:lnTo>
                        <a:pt x="30" y="181"/>
                      </a:lnTo>
                      <a:lnTo>
                        <a:pt x="30" y="180"/>
                      </a:lnTo>
                      <a:lnTo>
                        <a:pt x="30" y="178"/>
                      </a:lnTo>
                      <a:lnTo>
                        <a:pt x="29" y="176"/>
                      </a:lnTo>
                      <a:lnTo>
                        <a:pt x="29" y="175"/>
                      </a:lnTo>
                      <a:lnTo>
                        <a:pt x="28" y="173"/>
                      </a:lnTo>
                      <a:lnTo>
                        <a:pt x="28" y="171"/>
                      </a:lnTo>
                      <a:lnTo>
                        <a:pt x="28" y="170"/>
                      </a:lnTo>
                      <a:lnTo>
                        <a:pt x="28" y="168"/>
                      </a:lnTo>
                      <a:lnTo>
                        <a:pt x="28" y="166"/>
                      </a:lnTo>
                      <a:lnTo>
                        <a:pt x="28" y="164"/>
                      </a:lnTo>
                      <a:lnTo>
                        <a:pt x="28" y="162"/>
                      </a:lnTo>
                      <a:lnTo>
                        <a:pt x="28" y="160"/>
                      </a:lnTo>
                      <a:lnTo>
                        <a:pt x="28" y="158"/>
                      </a:lnTo>
                      <a:lnTo>
                        <a:pt x="28" y="156"/>
                      </a:lnTo>
                      <a:lnTo>
                        <a:pt x="28" y="154"/>
                      </a:lnTo>
                      <a:lnTo>
                        <a:pt x="29" y="152"/>
                      </a:lnTo>
                      <a:lnTo>
                        <a:pt x="29" y="149"/>
                      </a:lnTo>
                      <a:lnTo>
                        <a:pt x="30" y="147"/>
                      </a:lnTo>
                      <a:lnTo>
                        <a:pt x="30" y="144"/>
                      </a:lnTo>
                      <a:lnTo>
                        <a:pt x="31" y="142"/>
                      </a:lnTo>
                      <a:lnTo>
                        <a:pt x="30" y="140"/>
                      </a:lnTo>
                      <a:lnTo>
                        <a:pt x="29" y="139"/>
                      </a:lnTo>
                      <a:lnTo>
                        <a:pt x="28" y="137"/>
                      </a:lnTo>
                      <a:lnTo>
                        <a:pt x="27" y="136"/>
                      </a:lnTo>
                      <a:lnTo>
                        <a:pt x="26" y="134"/>
                      </a:lnTo>
                      <a:lnTo>
                        <a:pt x="26" y="132"/>
                      </a:lnTo>
                      <a:lnTo>
                        <a:pt x="25" y="131"/>
                      </a:lnTo>
                      <a:lnTo>
                        <a:pt x="24" y="129"/>
                      </a:lnTo>
                      <a:lnTo>
                        <a:pt x="23" y="127"/>
                      </a:lnTo>
                      <a:lnTo>
                        <a:pt x="23" y="125"/>
                      </a:lnTo>
                      <a:lnTo>
                        <a:pt x="22" y="124"/>
                      </a:lnTo>
                      <a:lnTo>
                        <a:pt x="22" y="122"/>
                      </a:lnTo>
                      <a:lnTo>
                        <a:pt x="21" y="120"/>
                      </a:lnTo>
                      <a:lnTo>
                        <a:pt x="20" y="118"/>
                      </a:lnTo>
                      <a:lnTo>
                        <a:pt x="20" y="116"/>
                      </a:lnTo>
                      <a:lnTo>
                        <a:pt x="19" y="114"/>
                      </a:lnTo>
                      <a:lnTo>
                        <a:pt x="19" y="113"/>
                      </a:lnTo>
                      <a:lnTo>
                        <a:pt x="18" y="110"/>
                      </a:lnTo>
                      <a:lnTo>
                        <a:pt x="18" y="109"/>
                      </a:lnTo>
                      <a:lnTo>
                        <a:pt x="17" y="107"/>
                      </a:lnTo>
                      <a:lnTo>
                        <a:pt x="17" y="104"/>
                      </a:lnTo>
                      <a:lnTo>
                        <a:pt x="17" y="103"/>
                      </a:lnTo>
                      <a:lnTo>
                        <a:pt x="17" y="100"/>
                      </a:lnTo>
                      <a:lnTo>
                        <a:pt x="17" y="99"/>
                      </a:lnTo>
                      <a:lnTo>
                        <a:pt x="16" y="97"/>
                      </a:lnTo>
                      <a:lnTo>
                        <a:pt x="16" y="94"/>
                      </a:lnTo>
                      <a:lnTo>
                        <a:pt x="16" y="93"/>
                      </a:lnTo>
                      <a:lnTo>
                        <a:pt x="17" y="91"/>
                      </a:lnTo>
                      <a:lnTo>
                        <a:pt x="17" y="89"/>
                      </a:lnTo>
                      <a:lnTo>
                        <a:pt x="17" y="87"/>
                      </a:lnTo>
                      <a:lnTo>
                        <a:pt x="18" y="85"/>
                      </a:lnTo>
                      <a:lnTo>
                        <a:pt x="18" y="83"/>
                      </a:lnTo>
                      <a:lnTo>
                        <a:pt x="18" y="81"/>
                      </a:lnTo>
                      <a:lnTo>
                        <a:pt x="19" y="80"/>
                      </a:lnTo>
                      <a:lnTo>
                        <a:pt x="19" y="79"/>
                      </a:lnTo>
                      <a:lnTo>
                        <a:pt x="20" y="77"/>
                      </a:lnTo>
                      <a:lnTo>
                        <a:pt x="20" y="75"/>
                      </a:lnTo>
                      <a:lnTo>
                        <a:pt x="22" y="73"/>
                      </a:lnTo>
                      <a:lnTo>
                        <a:pt x="22" y="70"/>
                      </a:lnTo>
                      <a:lnTo>
                        <a:pt x="23" y="68"/>
                      </a:lnTo>
                      <a:lnTo>
                        <a:pt x="24" y="66"/>
                      </a:lnTo>
                      <a:lnTo>
                        <a:pt x="26" y="64"/>
                      </a:lnTo>
                      <a:lnTo>
                        <a:pt x="26" y="63"/>
                      </a:lnTo>
                      <a:lnTo>
                        <a:pt x="28" y="60"/>
                      </a:lnTo>
                      <a:lnTo>
                        <a:pt x="29" y="59"/>
                      </a:lnTo>
                      <a:lnTo>
                        <a:pt x="30" y="57"/>
                      </a:lnTo>
                      <a:lnTo>
                        <a:pt x="31" y="55"/>
                      </a:lnTo>
                      <a:lnTo>
                        <a:pt x="33" y="54"/>
                      </a:lnTo>
                      <a:lnTo>
                        <a:pt x="34" y="53"/>
                      </a:lnTo>
                      <a:lnTo>
                        <a:pt x="36" y="52"/>
                      </a:lnTo>
                      <a:lnTo>
                        <a:pt x="37" y="50"/>
                      </a:lnTo>
                      <a:lnTo>
                        <a:pt x="38" y="49"/>
                      </a:lnTo>
                      <a:lnTo>
                        <a:pt x="39" y="48"/>
                      </a:lnTo>
                      <a:lnTo>
                        <a:pt x="41" y="47"/>
                      </a:lnTo>
                      <a:lnTo>
                        <a:pt x="42" y="46"/>
                      </a:lnTo>
                      <a:lnTo>
                        <a:pt x="44" y="45"/>
                      </a:lnTo>
                      <a:lnTo>
                        <a:pt x="45" y="44"/>
                      </a:lnTo>
                      <a:lnTo>
                        <a:pt x="46" y="44"/>
                      </a:lnTo>
                      <a:lnTo>
                        <a:pt x="47" y="43"/>
                      </a:lnTo>
                      <a:lnTo>
                        <a:pt x="49" y="42"/>
                      </a:lnTo>
                      <a:lnTo>
                        <a:pt x="50" y="42"/>
                      </a:lnTo>
                      <a:lnTo>
                        <a:pt x="51" y="41"/>
                      </a:lnTo>
                      <a:lnTo>
                        <a:pt x="52" y="41"/>
                      </a:lnTo>
                      <a:lnTo>
                        <a:pt x="53" y="41"/>
                      </a:lnTo>
                      <a:lnTo>
                        <a:pt x="54" y="40"/>
                      </a:lnTo>
                      <a:lnTo>
                        <a:pt x="56" y="40"/>
                      </a:lnTo>
                      <a:close/>
                    </a:path>
                  </a:pathLst>
                </a:custGeom>
                <a:solidFill>
                  <a:srgbClr val="F0E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6" name="Freeform 654"/>
                <p:cNvSpPr>
                  <a:spLocks/>
                </p:cNvSpPr>
                <p:nvPr/>
              </p:nvSpPr>
              <p:spPr bwMode="auto">
                <a:xfrm>
                  <a:off x="3117" y="2272"/>
                  <a:ext cx="31" cy="97"/>
                </a:xfrm>
                <a:custGeom>
                  <a:avLst/>
                  <a:gdLst>
                    <a:gd name="T0" fmla="*/ 28 w 31"/>
                    <a:gd name="T1" fmla="*/ 1 h 97"/>
                    <a:gd name="T2" fmla="*/ 26 w 31"/>
                    <a:gd name="T3" fmla="*/ 4 h 97"/>
                    <a:gd name="T4" fmla="*/ 25 w 31"/>
                    <a:gd name="T5" fmla="*/ 8 h 97"/>
                    <a:gd name="T6" fmla="*/ 23 w 31"/>
                    <a:gd name="T7" fmla="*/ 11 h 97"/>
                    <a:gd name="T8" fmla="*/ 22 w 31"/>
                    <a:gd name="T9" fmla="*/ 13 h 97"/>
                    <a:gd name="T10" fmla="*/ 21 w 31"/>
                    <a:gd name="T11" fmla="*/ 16 h 97"/>
                    <a:gd name="T12" fmla="*/ 20 w 31"/>
                    <a:gd name="T13" fmla="*/ 19 h 97"/>
                    <a:gd name="T14" fmla="*/ 19 w 31"/>
                    <a:gd name="T15" fmla="*/ 22 h 97"/>
                    <a:gd name="T16" fmla="*/ 17 w 31"/>
                    <a:gd name="T17" fmla="*/ 25 h 97"/>
                    <a:gd name="T18" fmla="*/ 16 w 31"/>
                    <a:gd name="T19" fmla="*/ 28 h 97"/>
                    <a:gd name="T20" fmla="*/ 15 w 31"/>
                    <a:gd name="T21" fmla="*/ 31 h 97"/>
                    <a:gd name="T22" fmla="*/ 13 w 31"/>
                    <a:gd name="T23" fmla="*/ 35 h 97"/>
                    <a:gd name="T24" fmla="*/ 12 w 31"/>
                    <a:gd name="T25" fmla="*/ 38 h 97"/>
                    <a:gd name="T26" fmla="*/ 11 w 31"/>
                    <a:gd name="T27" fmla="*/ 41 h 97"/>
                    <a:gd name="T28" fmla="*/ 9 w 31"/>
                    <a:gd name="T29" fmla="*/ 45 h 97"/>
                    <a:gd name="T30" fmla="*/ 8 w 31"/>
                    <a:gd name="T31" fmla="*/ 49 h 97"/>
                    <a:gd name="T32" fmla="*/ 7 w 31"/>
                    <a:gd name="T33" fmla="*/ 52 h 97"/>
                    <a:gd name="T34" fmla="*/ 6 w 31"/>
                    <a:gd name="T35" fmla="*/ 55 h 97"/>
                    <a:gd name="T36" fmla="*/ 5 w 31"/>
                    <a:gd name="T37" fmla="*/ 58 h 97"/>
                    <a:gd name="T38" fmla="*/ 4 w 31"/>
                    <a:gd name="T39" fmla="*/ 62 h 97"/>
                    <a:gd name="T40" fmla="*/ 3 w 31"/>
                    <a:gd name="T41" fmla="*/ 65 h 97"/>
                    <a:gd name="T42" fmla="*/ 2 w 31"/>
                    <a:gd name="T43" fmla="*/ 68 h 97"/>
                    <a:gd name="T44" fmla="*/ 1 w 31"/>
                    <a:gd name="T45" fmla="*/ 71 h 97"/>
                    <a:gd name="T46" fmla="*/ 0 w 31"/>
                    <a:gd name="T47" fmla="*/ 74 h 97"/>
                    <a:gd name="T48" fmla="*/ 0 w 31"/>
                    <a:gd name="T49" fmla="*/ 77 h 97"/>
                    <a:gd name="T50" fmla="*/ 0 w 31"/>
                    <a:gd name="T51" fmla="*/ 80 h 97"/>
                    <a:gd name="T52" fmla="*/ 0 w 31"/>
                    <a:gd name="T53" fmla="*/ 82 h 97"/>
                    <a:gd name="T54" fmla="*/ 0 w 31"/>
                    <a:gd name="T55" fmla="*/ 85 h 97"/>
                    <a:gd name="T56" fmla="*/ 0 w 31"/>
                    <a:gd name="T57" fmla="*/ 89 h 97"/>
                    <a:gd name="T58" fmla="*/ 0 w 31"/>
                    <a:gd name="T59" fmla="*/ 91 h 97"/>
                    <a:gd name="T60" fmla="*/ 0 w 31"/>
                    <a:gd name="T61" fmla="*/ 94 h 97"/>
                    <a:gd name="T62" fmla="*/ 1 w 31"/>
                    <a:gd name="T63" fmla="*/ 96 h 97"/>
                    <a:gd name="T64" fmla="*/ 3 w 31"/>
                    <a:gd name="T65" fmla="*/ 97 h 97"/>
                    <a:gd name="T66" fmla="*/ 5 w 31"/>
                    <a:gd name="T67" fmla="*/ 97 h 97"/>
                    <a:gd name="T68" fmla="*/ 7 w 31"/>
                    <a:gd name="T69" fmla="*/ 96 h 97"/>
                    <a:gd name="T70" fmla="*/ 9 w 31"/>
                    <a:gd name="T71" fmla="*/ 94 h 97"/>
                    <a:gd name="T72" fmla="*/ 31 w 31"/>
                    <a:gd name="T73" fmla="*/ 1 h 97"/>
                    <a:gd name="T74" fmla="*/ 28 w 31"/>
                    <a:gd name="T75" fmla="*/ 0 h 9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1"/>
                    <a:gd name="T115" fmla="*/ 0 h 97"/>
                    <a:gd name="T116" fmla="*/ 31 w 31"/>
                    <a:gd name="T117" fmla="*/ 97 h 9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1" h="97">
                      <a:moveTo>
                        <a:pt x="28" y="0"/>
                      </a:moveTo>
                      <a:lnTo>
                        <a:pt x="28" y="1"/>
                      </a:lnTo>
                      <a:lnTo>
                        <a:pt x="27" y="3"/>
                      </a:lnTo>
                      <a:lnTo>
                        <a:pt x="26" y="4"/>
                      </a:lnTo>
                      <a:lnTo>
                        <a:pt x="26" y="6"/>
                      </a:lnTo>
                      <a:lnTo>
                        <a:pt x="25" y="8"/>
                      </a:lnTo>
                      <a:lnTo>
                        <a:pt x="24" y="10"/>
                      </a:lnTo>
                      <a:lnTo>
                        <a:pt x="23" y="11"/>
                      </a:lnTo>
                      <a:lnTo>
                        <a:pt x="23" y="12"/>
                      </a:lnTo>
                      <a:lnTo>
                        <a:pt x="22" y="13"/>
                      </a:lnTo>
                      <a:lnTo>
                        <a:pt x="22" y="14"/>
                      </a:lnTo>
                      <a:lnTo>
                        <a:pt x="21" y="16"/>
                      </a:lnTo>
                      <a:lnTo>
                        <a:pt x="20" y="17"/>
                      </a:lnTo>
                      <a:lnTo>
                        <a:pt x="20" y="19"/>
                      </a:lnTo>
                      <a:lnTo>
                        <a:pt x="20" y="20"/>
                      </a:lnTo>
                      <a:lnTo>
                        <a:pt x="19" y="22"/>
                      </a:lnTo>
                      <a:lnTo>
                        <a:pt x="18" y="23"/>
                      </a:lnTo>
                      <a:lnTo>
                        <a:pt x="17" y="25"/>
                      </a:lnTo>
                      <a:lnTo>
                        <a:pt x="17" y="27"/>
                      </a:lnTo>
                      <a:lnTo>
                        <a:pt x="16" y="28"/>
                      </a:lnTo>
                      <a:lnTo>
                        <a:pt x="16" y="29"/>
                      </a:lnTo>
                      <a:lnTo>
                        <a:pt x="15" y="31"/>
                      </a:lnTo>
                      <a:lnTo>
                        <a:pt x="14" y="33"/>
                      </a:lnTo>
                      <a:lnTo>
                        <a:pt x="13" y="35"/>
                      </a:lnTo>
                      <a:lnTo>
                        <a:pt x="13" y="36"/>
                      </a:lnTo>
                      <a:lnTo>
                        <a:pt x="12" y="38"/>
                      </a:lnTo>
                      <a:lnTo>
                        <a:pt x="12" y="40"/>
                      </a:lnTo>
                      <a:lnTo>
                        <a:pt x="11" y="41"/>
                      </a:lnTo>
                      <a:lnTo>
                        <a:pt x="10" y="43"/>
                      </a:lnTo>
                      <a:lnTo>
                        <a:pt x="9" y="45"/>
                      </a:lnTo>
                      <a:lnTo>
                        <a:pt x="9" y="47"/>
                      </a:lnTo>
                      <a:lnTo>
                        <a:pt x="8" y="49"/>
                      </a:lnTo>
                      <a:lnTo>
                        <a:pt x="8" y="50"/>
                      </a:lnTo>
                      <a:lnTo>
                        <a:pt x="7" y="52"/>
                      </a:lnTo>
                      <a:lnTo>
                        <a:pt x="6" y="53"/>
                      </a:lnTo>
                      <a:lnTo>
                        <a:pt x="6" y="55"/>
                      </a:lnTo>
                      <a:lnTo>
                        <a:pt x="5" y="57"/>
                      </a:lnTo>
                      <a:lnTo>
                        <a:pt x="5" y="58"/>
                      </a:lnTo>
                      <a:lnTo>
                        <a:pt x="4" y="61"/>
                      </a:lnTo>
                      <a:lnTo>
                        <a:pt x="4" y="62"/>
                      </a:lnTo>
                      <a:lnTo>
                        <a:pt x="3" y="63"/>
                      </a:lnTo>
                      <a:lnTo>
                        <a:pt x="3" y="65"/>
                      </a:lnTo>
                      <a:lnTo>
                        <a:pt x="2" y="67"/>
                      </a:lnTo>
                      <a:lnTo>
                        <a:pt x="2" y="68"/>
                      </a:lnTo>
                      <a:lnTo>
                        <a:pt x="1" y="70"/>
                      </a:lnTo>
                      <a:lnTo>
                        <a:pt x="1" y="71"/>
                      </a:lnTo>
                      <a:lnTo>
                        <a:pt x="1" y="73"/>
                      </a:lnTo>
                      <a:lnTo>
                        <a:pt x="0" y="74"/>
                      </a:lnTo>
                      <a:lnTo>
                        <a:pt x="0" y="75"/>
                      </a:lnTo>
                      <a:lnTo>
                        <a:pt x="0" y="77"/>
                      </a:lnTo>
                      <a:lnTo>
                        <a:pt x="0" y="79"/>
                      </a:lnTo>
                      <a:lnTo>
                        <a:pt x="0" y="80"/>
                      </a:lnTo>
                      <a:lnTo>
                        <a:pt x="0" y="81"/>
                      </a:lnTo>
                      <a:lnTo>
                        <a:pt x="0" y="82"/>
                      </a:lnTo>
                      <a:lnTo>
                        <a:pt x="0" y="84"/>
                      </a:lnTo>
                      <a:lnTo>
                        <a:pt x="0" y="85"/>
                      </a:lnTo>
                      <a:lnTo>
                        <a:pt x="0" y="88"/>
                      </a:lnTo>
                      <a:lnTo>
                        <a:pt x="0" y="89"/>
                      </a:lnTo>
                      <a:lnTo>
                        <a:pt x="0" y="90"/>
                      </a:lnTo>
                      <a:lnTo>
                        <a:pt x="0" y="91"/>
                      </a:lnTo>
                      <a:lnTo>
                        <a:pt x="0" y="93"/>
                      </a:lnTo>
                      <a:lnTo>
                        <a:pt x="0" y="94"/>
                      </a:lnTo>
                      <a:lnTo>
                        <a:pt x="0" y="95"/>
                      </a:lnTo>
                      <a:lnTo>
                        <a:pt x="1" y="96"/>
                      </a:lnTo>
                      <a:lnTo>
                        <a:pt x="2" y="97"/>
                      </a:lnTo>
                      <a:lnTo>
                        <a:pt x="3" y="97"/>
                      </a:lnTo>
                      <a:lnTo>
                        <a:pt x="4" y="97"/>
                      </a:lnTo>
                      <a:lnTo>
                        <a:pt x="5" y="97"/>
                      </a:lnTo>
                      <a:lnTo>
                        <a:pt x="6" y="96"/>
                      </a:lnTo>
                      <a:lnTo>
                        <a:pt x="7" y="96"/>
                      </a:lnTo>
                      <a:lnTo>
                        <a:pt x="8" y="95"/>
                      </a:lnTo>
                      <a:lnTo>
                        <a:pt x="9" y="94"/>
                      </a:lnTo>
                      <a:lnTo>
                        <a:pt x="31" y="1"/>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7" name="Freeform 655"/>
                <p:cNvSpPr>
                  <a:spLocks/>
                </p:cNvSpPr>
                <p:nvPr/>
              </p:nvSpPr>
              <p:spPr bwMode="auto">
                <a:xfrm>
                  <a:off x="3069" y="2253"/>
                  <a:ext cx="42" cy="85"/>
                </a:xfrm>
                <a:custGeom>
                  <a:avLst/>
                  <a:gdLst>
                    <a:gd name="T0" fmla="*/ 2 w 42"/>
                    <a:gd name="T1" fmla="*/ 76 h 85"/>
                    <a:gd name="T2" fmla="*/ 1 w 42"/>
                    <a:gd name="T3" fmla="*/ 78 h 85"/>
                    <a:gd name="T4" fmla="*/ 0 w 42"/>
                    <a:gd name="T5" fmla="*/ 81 h 85"/>
                    <a:gd name="T6" fmla="*/ 1 w 42"/>
                    <a:gd name="T7" fmla="*/ 83 h 85"/>
                    <a:gd name="T8" fmla="*/ 2 w 42"/>
                    <a:gd name="T9" fmla="*/ 85 h 85"/>
                    <a:gd name="T10" fmla="*/ 4 w 42"/>
                    <a:gd name="T11" fmla="*/ 85 h 85"/>
                    <a:gd name="T12" fmla="*/ 6 w 42"/>
                    <a:gd name="T13" fmla="*/ 84 h 85"/>
                    <a:gd name="T14" fmla="*/ 9 w 42"/>
                    <a:gd name="T15" fmla="*/ 83 h 85"/>
                    <a:gd name="T16" fmla="*/ 42 w 42"/>
                    <a:gd name="T17" fmla="*/ 0 h 85"/>
                    <a:gd name="T18" fmla="*/ 39 w 42"/>
                    <a:gd name="T19" fmla="*/ 1 h 85"/>
                    <a:gd name="T20" fmla="*/ 37 w 42"/>
                    <a:gd name="T21" fmla="*/ 4 h 85"/>
                    <a:gd name="T22" fmla="*/ 36 w 42"/>
                    <a:gd name="T23" fmla="*/ 8 h 85"/>
                    <a:gd name="T24" fmla="*/ 34 w 42"/>
                    <a:gd name="T25" fmla="*/ 10 h 85"/>
                    <a:gd name="T26" fmla="*/ 33 w 42"/>
                    <a:gd name="T27" fmla="*/ 13 h 85"/>
                    <a:gd name="T28" fmla="*/ 32 w 42"/>
                    <a:gd name="T29" fmla="*/ 15 h 85"/>
                    <a:gd name="T30" fmla="*/ 30 w 42"/>
                    <a:gd name="T31" fmla="*/ 18 h 85"/>
                    <a:gd name="T32" fmla="*/ 29 w 42"/>
                    <a:gd name="T33" fmla="*/ 21 h 85"/>
                    <a:gd name="T34" fmla="*/ 27 w 42"/>
                    <a:gd name="T35" fmla="*/ 24 h 85"/>
                    <a:gd name="T36" fmla="*/ 26 w 42"/>
                    <a:gd name="T37" fmla="*/ 26 h 85"/>
                    <a:gd name="T38" fmla="*/ 25 w 42"/>
                    <a:gd name="T39" fmla="*/ 29 h 85"/>
                    <a:gd name="T40" fmla="*/ 23 w 42"/>
                    <a:gd name="T41" fmla="*/ 32 h 85"/>
                    <a:gd name="T42" fmla="*/ 21 w 42"/>
                    <a:gd name="T43" fmla="*/ 36 h 85"/>
                    <a:gd name="T44" fmla="*/ 20 w 42"/>
                    <a:gd name="T45" fmla="*/ 38 h 85"/>
                    <a:gd name="T46" fmla="*/ 18 w 42"/>
                    <a:gd name="T47" fmla="*/ 42 h 85"/>
                    <a:gd name="T48" fmla="*/ 17 w 42"/>
                    <a:gd name="T49" fmla="*/ 44 h 85"/>
                    <a:gd name="T50" fmla="*/ 15 w 42"/>
                    <a:gd name="T51" fmla="*/ 48 h 85"/>
                    <a:gd name="T52" fmla="*/ 13 w 42"/>
                    <a:gd name="T53" fmla="*/ 50 h 85"/>
                    <a:gd name="T54" fmla="*/ 12 w 42"/>
                    <a:gd name="T55" fmla="*/ 54 h 85"/>
                    <a:gd name="T56" fmla="*/ 10 w 42"/>
                    <a:gd name="T57" fmla="*/ 57 h 85"/>
                    <a:gd name="T58" fmla="*/ 9 w 42"/>
                    <a:gd name="T59" fmla="*/ 60 h 85"/>
                    <a:gd name="T60" fmla="*/ 8 w 42"/>
                    <a:gd name="T61" fmla="*/ 62 h 85"/>
                    <a:gd name="T62" fmla="*/ 7 w 42"/>
                    <a:gd name="T63" fmla="*/ 65 h 85"/>
                    <a:gd name="T64" fmla="*/ 5 w 42"/>
                    <a:gd name="T65" fmla="*/ 68 h 85"/>
                    <a:gd name="T66" fmla="*/ 3 w 42"/>
                    <a:gd name="T67" fmla="*/ 72 h 85"/>
                    <a:gd name="T68" fmla="*/ 3 w 42"/>
                    <a:gd name="T69" fmla="*/ 7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85"/>
                    <a:gd name="T107" fmla="*/ 42 w 4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85">
                      <a:moveTo>
                        <a:pt x="3" y="75"/>
                      </a:moveTo>
                      <a:lnTo>
                        <a:pt x="2" y="76"/>
                      </a:lnTo>
                      <a:lnTo>
                        <a:pt x="1" y="77"/>
                      </a:lnTo>
                      <a:lnTo>
                        <a:pt x="1" y="78"/>
                      </a:lnTo>
                      <a:lnTo>
                        <a:pt x="1" y="80"/>
                      </a:lnTo>
                      <a:lnTo>
                        <a:pt x="0" y="81"/>
                      </a:lnTo>
                      <a:lnTo>
                        <a:pt x="0" y="83"/>
                      </a:lnTo>
                      <a:lnTo>
                        <a:pt x="1" y="83"/>
                      </a:lnTo>
                      <a:lnTo>
                        <a:pt x="1" y="85"/>
                      </a:lnTo>
                      <a:lnTo>
                        <a:pt x="2" y="85"/>
                      </a:lnTo>
                      <a:lnTo>
                        <a:pt x="3" y="85"/>
                      </a:lnTo>
                      <a:lnTo>
                        <a:pt x="4" y="85"/>
                      </a:lnTo>
                      <a:lnTo>
                        <a:pt x="5" y="85"/>
                      </a:lnTo>
                      <a:lnTo>
                        <a:pt x="6" y="84"/>
                      </a:lnTo>
                      <a:lnTo>
                        <a:pt x="7" y="83"/>
                      </a:lnTo>
                      <a:lnTo>
                        <a:pt x="9" y="83"/>
                      </a:lnTo>
                      <a:lnTo>
                        <a:pt x="9" y="82"/>
                      </a:lnTo>
                      <a:lnTo>
                        <a:pt x="42" y="0"/>
                      </a:lnTo>
                      <a:lnTo>
                        <a:pt x="40" y="0"/>
                      </a:lnTo>
                      <a:lnTo>
                        <a:pt x="39" y="1"/>
                      </a:lnTo>
                      <a:lnTo>
                        <a:pt x="38" y="3"/>
                      </a:lnTo>
                      <a:lnTo>
                        <a:pt x="37" y="4"/>
                      </a:lnTo>
                      <a:lnTo>
                        <a:pt x="37" y="6"/>
                      </a:lnTo>
                      <a:lnTo>
                        <a:pt x="36" y="8"/>
                      </a:lnTo>
                      <a:lnTo>
                        <a:pt x="35" y="10"/>
                      </a:lnTo>
                      <a:lnTo>
                        <a:pt x="34" y="10"/>
                      </a:lnTo>
                      <a:lnTo>
                        <a:pt x="33" y="11"/>
                      </a:lnTo>
                      <a:lnTo>
                        <a:pt x="33" y="13"/>
                      </a:lnTo>
                      <a:lnTo>
                        <a:pt x="33" y="14"/>
                      </a:lnTo>
                      <a:lnTo>
                        <a:pt x="32" y="15"/>
                      </a:lnTo>
                      <a:lnTo>
                        <a:pt x="31" y="16"/>
                      </a:lnTo>
                      <a:lnTo>
                        <a:pt x="30" y="18"/>
                      </a:lnTo>
                      <a:lnTo>
                        <a:pt x="30" y="19"/>
                      </a:lnTo>
                      <a:lnTo>
                        <a:pt x="29" y="21"/>
                      </a:lnTo>
                      <a:lnTo>
                        <a:pt x="28" y="22"/>
                      </a:lnTo>
                      <a:lnTo>
                        <a:pt x="27" y="24"/>
                      </a:lnTo>
                      <a:lnTo>
                        <a:pt x="27" y="25"/>
                      </a:lnTo>
                      <a:lnTo>
                        <a:pt x="26" y="26"/>
                      </a:lnTo>
                      <a:lnTo>
                        <a:pt x="25" y="28"/>
                      </a:lnTo>
                      <a:lnTo>
                        <a:pt x="25" y="29"/>
                      </a:lnTo>
                      <a:lnTo>
                        <a:pt x="24" y="31"/>
                      </a:lnTo>
                      <a:lnTo>
                        <a:pt x="23" y="32"/>
                      </a:lnTo>
                      <a:lnTo>
                        <a:pt x="22" y="34"/>
                      </a:lnTo>
                      <a:lnTo>
                        <a:pt x="21" y="36"/>
                      </a:lnTo>
                      <a:lnTo>
                        <a:pt x="21" y="37"/>
                      </a:lnTo>
                      <a:lnTo>
                        <a:pt x="20" y="38"/>
                      </a:lnTo>
                      <a:lnTo>
                        <a:pt x="19" y="40"/>
                      </a:lnTo>
                      <a:lnTo>
                        <a:pt x="18" y="42"/>
                      </a:lnTo>
                      <a:lnTo>
                        <a:pt x="17" y="43"/>
                      </a:lnTo>
                      <a:lnTo>
                        <a:pt x="17" y="44"/>
                      </a:lnTo>
                      <a:lnTo>
                        <a:pt x="16" y="46"/>
                      </a:lnTo>
                      <a:lnTo>
                        <a:pt x="15" y="48"/>
                      </a:lnTo>
                      <a:lnTo>
                        <a:pt x="14" y="49"/>
                      </a:lnTo>
                      <a:lnTo>
                        <a:pt x="13" y="50"/>
                      </a:lnTo>
                      <a:lnTo>
                        <a:pt x="13" y="53"/>
                      </a:lnTo>
                      <a:lnTo>
                        <a:pt x="12" y="54"/>
                      </a:lnTo>
                      <a:lnTo>
                        <a:pt x="11" y="55"/>
                      </a:lnTo>
                      <a:lnTo>
                        <a:pt x="10" y="57"/>
                      </a:lnTo>
                      <a:lnTo>
                        <a:pt x="10" y="58"/>
                      </a:lnTo>
                      <a:lnTo>
                        <a:pt x="9" y="60"/>
                      </a:lnTo>
                      <a:lnTo>
                        <a:pt x="9" y="61"/>
                      </a:lnTo>
                      <a:lnTo>
                        <a:pt x="8" y="62"/>
                      </a:lnTo>
                      <a:lnTo>
                        <a:pt x="7" y="64"/>
                      </a:lnTo>
                      <a:lnTo>
                        <a:pt x="7" y="65"/>
                      </a:lnTo>
                      <a:lnTo>
                        <a:pt x="6" y="66"/>
                      </a:lnTo>
                      <a:lnTo>
                        <a:pt x="5" y="68"/>
                      </a:lnTo>
                      <a:lnTo>
                        <a:pt x="4" y="70"/>
                      </a:lnTo>
                      <a:lnTo>
                        <a:pt x="3" y="72"/>
                      </a:lnTo>
                      <a:lnTo>
                        <a:pt x="3"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8" name="Freeform 656"/>
                <p:cNvSpPr>
                  <a:spLocks/>
                </p:cNvSpPr>
                <p:nvPr/>
              </p:nvSpPr>
              <p:spPr bwMode="auto">
                <a:xfrm>
                  <a:off x="3340" y="2251"/>
                  <a:ext cx="89" cy="32"/>
                </a:xfrm>
                <a:custGeom>
                  <a:avLst/>
                  <a:gdLst>
                    <a:gd name="T0" fmla="*/ 16 w 89"/>
                    <a:gd name="T1" fmla="*/ 32 h 32"/>
                    <a:gd name="T2" fmla="*/ 18 w 89"/>
                    <a:gd name="T3" fmla="*/ 30 h 32"/>
                    <a:gd name="T4" fmla="*/ 20 w 89"/>
                    <a:gd name="T5" fmla="*/ 29 h 32"/>
                    <a:gd name="T6" fmla="*/ 23 w 89"/>
                    <a:gd name="T7" fmla="*/ 27 h 32"/>
                    <a:gd name="T8" fmla="*/ 26 w 89"/>
                    <a:gd name="T9" fmla="*/ 24 h 32"/>
                    <a:gd name="T10" fmla="*/ 28 w 89"/>
                    <a:gd name="T11" fmla="*/ 23 h 32"/>
                    <a:gd name="T12" fmla="*/ 30 w 89"/>
                    <a:gd name="T13" fmla="*/ 22 h 32"/>
                    <a:gd name="T14" fmla="*/ 32 w 89"/>
                    <a:gd name="T15" fmla="*/ 21 h 32"/>
                    <a:gd name="T16" fmla="*/ 35 w 89"/>
                    <a:gd name="T17" fmla="*/ 19 h 32"/>
                    <a:gd name="T18" fmla="*/ 37 w 89"/>
                    <a:gd name="T19" fmla="*/ 18 h 32"/>
                    <a:gd name="T20" fmla="*/ 39 w 89"/>
                    <a:gd name="T21" fmla="*/ 17 h 32"/>
                    <a:gd name="T22" fmla="*/ 42 w 89"/>
                    <a:gd name="T23" fmla="*/ 16 h 32"/>
                    <a:gd name="T24" fmla="*/ 44 w 89"/>
                    <a:gd name="T25" fmla="*/ 15 h 32"/>
                    <a:gd name="T26" fmla="*/ 46 w 89"/>
                    <a:gd name="T27" fmla="*/ 13 h 32"/>
                    <a:gd name="T28" fmla="*/ 49 w 89"/>
                    <a:gd name="T29" fmla="*/ 12 h 32"/>
                    <a:gd name="T30" fmla="*/ 51 w 89"/>
                    <a:gd name="T31" fmla="*/ 12 h 32"/>
                    <a:gd name="T32" fmla="*/ 54 w 89"/>
                    <a:gd name="T33" fmla="*/ 11 h 32"/>
                    <a:gd name="T34" fmla="*/ 56 w 89"/>
                    <a:gd name="T35" fmla="*/ 10 h 32"/>
                    <a:gd name="T36" fmla="*/ 58 w 89"/>
                    <a:gd name="T37" fmla="*/ 10 h 32"/>
                    <a:gd name="T38" fmla="*/ 60 w 89"/>
                    <a:gd name="T39" fmla="*/ 9 h 32"/>
                    <a:gd name="T40" fmla="*/ 62 w 89"/>
                    <a:gd name="T41" fmla="*/ 9 h 32"/>
                    <a:gd name="T42" fmla="*/ 66 w 89"/>
                    <a:gd name="T43" fmla="*/ 9 h 32"/>
                    <a:gd name="T44" fmla="*/ 69 w 89"/>
                    <a:gd name="T45" fmla="*/ 10 h 32"/>
                    <a:gd name="T46" fmla="*/ 72 w 89"/>
                    <a:gd name="T47" fmla="*/ 12 h 32"/>
                    <a:gd name="T48" fmla="*/ 73 w 89"/>
                    <a:gd name="T49" fmla="*/ 13 h 32"/>
                    <a:gd name="T50" fmla="*/ 75 w 89"/>
                    <a:gd name="T51" fmla="*/ 15 h 32"/>
                    <a:gd name="T52" fmla="*/ 79 w 89"/>
                    <a:gd name="T53" fmla="*/ 15 h 32"/>
                    <a:gd name="T54" fmla="*/ 82 w 89"/>
                    <a:gd name="T55" fmla="*/ 13 h 32"/>
                    <a:gd name="T56" fmla="*/ 85 w 89"/>
                    <a:gd name="T57" fmla="*/ 11 h 32"/>
                    <a:gd name="T58" fmla="*/ 88 w 89"/>
                    <a:gd name="T59" fmla="*/ 7 h 32"/>
                    <a:gd name="T60" fmla="*/ 89 w 89"/>
                    <a:gd name="T61" fmla="*/ 4 h 32"/>
                    <a:gd name="T62" fmla="*/ 0 w 89"/>
                    <a:gd name="T63" fmla="*/ 25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32"/>
                    <a:gd name="T98" fmla="*/ 89 w 89"/>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32">
                      <a:moveTo>
                        <a:pt x="0" y="25"/>
                      </a:moveTo>
                      <a:lnTo>
                        <a:pt x="16" y="32"/>
                      </a:lnTo>
                      <a:lnTo>
                        <a:pt x="16" y="31"/>
                      </a:lnTo>
                      <a:lnTo>
                        <a:pt x="18" y="30"/>
                      </a:lnTo>
                      <a:lnTo>
                        <a:pt x="19" y="29"/>
                      </a:lnTo>
                      <a:lnTo>
                        <a:pt x="20" y="29"/>
                      </a:lnTo>
                      <a:lnTo>
                        <a:pt x="21" y="28"/>
                      </a:lnTo>
                      <a:lnTo>
                        <a:pt x="23" y="27"/>
                      </a:lnTo>
                      <a:lnTo>
                        <a:pt x="24" y="26"/>
                      </a:lnTo>
                      <a:lnTo>
                        <a:pt x="26" y="24"/>
                      </a:lnTo>
                      <a:lnTo>
                        <a:pt x="27" y="24"/>
                      </a:lnTo>
                      <a:lnTo>
                        <a:pt x="28" y="23"/>
                      </a:lnTo>
                      <a:lnTo>
                        <a:pt x="29" y="22"/>
                      </a:lnTo>
                      <a:lnTo>
                        <a:pt x="30" y="22"/>
                      </a:lnTo>
                      <a:lnTo>
                        <a:pt x="31" y="21"/>
                      </a:lnTo>
                      <a:lnTo>
                        <a:pt x="32" y="21"/>
                      </a:lnTo>
                      <a:lnTo>
                        <a:pt x="34" y="20"/>
                      </a:lnTo>
                      <a:lnTo>
                        <a:pt x="35" y="19"/>
                      </a:lnTo>
                      <a:lnTo>
                        <a:pt x="36" y="19"/>
                      </a:lnTo>
                      <a:lnTo>
                        <a:pt x="37" y="18"/>
                      </a:lnTo>
                      <a:lnTo>
                        <a:pt x="38" y="18"/>
                      </a:lnTo>
                      <a:lnTo>
                        <a:pt x="39" y="17"/>
                      </a:lnTo>
                      <a:lnTo>
                        <a:pt x="41" y="17"/>
                      </a:lnTo>
                      <a:lnTo>
                        <a:pt x="42" y="16"/>
                      </a:lnTo>
                      <a:lnTo>
                        <a:pt x="43" y="15"/>
                      </a:lnTo>
                      <a:lnTo>
                        <a:pt x="44" y="15"/>
                      </a:lnTo>
                      <a:lnTo>
                        <a:pt x="45" y="14"/>
                      </a:lnTo>
                      <a:lnTo>
                        <a:pt x="46" y="13"/>
                      </a:lnTo>
                      <a:lnTo>
                        <a:pt x="48" y="13"/>
                      </a:lnTo>
                      <a:lnTo>
                        <a:pt x="49" y="12"/>
                      </a:lnTo>
                      <a:lnTo>
                        <a:pt x="50" y="12"/>
                      </a:lnTo>
                      <a:lnTo>
                        <a:pt x="51" y="12"/>
                      </a:lnTo>
                      <a:lnTo>
                        <a:pt x="52" y="11"/>
                      </a:lnTo>
                      <a:lnTo>
                        <a:pt x="54" y="11"/>
                      </a:lnTo>
                      <a:lnTo>
                        <a:pt x="54" y="10"/>
                      </a:lnTo>
                      <a:lnTo>
                        <a:pt x="56" y="10"/>
                      </a:lnTo>
                      <a:lnTo>
                        <a:pt x="57" y="10"/>
                      </a:lnTo>
                      <a:lnTo>
                        <a:pt x="58" y="10"/>
                      </a:lnTo>
                      <a:lnTo>
                        <a:pt x="59" y="10"/>
                      </a:lnTo>
                      <a:lnTo>
                        <a:pt x="60" y="9"/>
                      </a:lnTo>
                      <a:lnTo>
                        <a:pt x="61" y="9"/>
                      </a:lnTo>
                      <a:lnTo>
                        <a:pt x="62" y="9"/>
                      </a:lnTo>
                      <a:lnTo>
                        <a:pt x="64" y="9"/>
                      </a:lnTo>
                      <a:lnTo>
                        <a:pt x="66" y="9"/>
                      </a:lnTo>
                      <a:lnTo>
                        <a:pt x="67" y="10"/>
                      </a:lnTo>
                      <a:lnTo>
                        <a:pt x="69" y="10"/>
                      </a:lnTo>
                      <a:lnTo>
                        <a:pt x="70" y="11"/>
                      </a:lnTo>
                      <a:lnTo>
                        <a:pt x="72" y="12"/>
                      </a:lnTo>
                      <a:lnTo>
                        <a:pt x="73" y="13"/>
                      </a:lnTo>
                      <a:lnTo>
                        <a:pt x="74" y="14"/>
                      </a:lnTo>
                      <a:lnTo>
                        <a:pt x="75" y="15"/>
                      </a:lnTo>
                      <a:lnTo>
                        <a:pt x="77" y="15"/>
                      </a:lnTo>
                      <a:lnTo>
                        <a:pt x="79" y="15"/>
                      </a:lnTo>
                      <a:lnTo>
                        <a:pt x="81" y="14"/>
                      </a:lnTo>
                      <a:lnTo>
                        <a:pt x="82" y="13"/>
                      </a:lnTo>
                      <a:lnTo>
                        <a:pt x="84" y="12"/>
                      </a:lnTo>
                      <a:lnTo>
                        <a:pt x="85" y="11"/>
                      </a:lnTo>
                      <a:lnTo>
                        <a:pt x="86" y="9"/>
                      </a:lnTo>
                      <a:lnTo>
                        <a:pt x="88" y="7"/>
                      </a:lnTo>
                      <a:lnTo>
                        <a:pt x="89" y="5"/>
                      </a:lnTo>
                      <a:lnTo>
                        <a:pt x="89" y="4"/>
                      </a:lnTo>
                      <a:lnTo>
                        <a:pt x="88" y="0"/>
                      </a:lnTo>
                      <a:lnTo>
                        <a:pt x="0" y="25"/>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09" name="Freeform 657"/>
                <p:cNvSpPr>
                  <a:spLocks/>
                </p:cNvSpPr>
                <p:nvPr/>
              </p:nvSpPr>
              <p:spPr bwMode="auto">
                <a:xfrm>
                  <a:off x="3374" y="2290"/>
                  <a:ext cx="71" cy="15"/>
                </a:xfrm>
                <a:custGeom>
                  <a:avLst/>
                  <a:gdLst>
                    <a:gd name="T0" fmla="*/ 16 w 71"/>
                    <a:gd name="T1" fmla="*/ 13 h 15"/>
                    <a:gd name="T2" fmla="*/ 18 w 71"/>
                    <a:gd name="T3" fmla="*/ 13 h 15"/>
                    <a:gd name="T4" fmla="*/ 20 w 71"/>
                    <a:gd name="T5" fmla="*/ 12 h 15"/>
                    <a:gd name="T6" fmla="*/ 23 w 71"/>
                    <a:gd name="T7" fmla="*/ 11 h 15"/>
                    <a:gd name="T8" fmla="*/ 26 w 71"/>
                    <a:gd name="T9" fmla="*/ 9 h 15"/>
                    <a:gd name="T10" fmla="*/ 30 w 71"/>
                    <a:gd name="T11" fmla="*/ 9 h 15"/>
                    <a:gd name="T12" fmla="*/ 33 w 71"/>
                    <a:gd name="T13" fmla="*/ 7 h 15"/>
                    <a:gd name="T14" fmla="*/ 37 w 71"/>
                    <a:gd name="T15" fmla="*/ 6 h 15"/>
                    <a:gd name="T16" fmla="*/ 41 w 71"/>
                    <a:gd name="T17" fmla="*/ 5 h 15"/>
                    <a:gd name="T18" fmla="*/ 44 w 71"/>
                    <a:gd name="T19" fmla="*/ 4 h 15"/>
                    <a:gd name="T20" fmla="*/ 47 w 71"/>
                    <a:gd name="T21" fmla="*/ 3 h 15"/>
                    <a:gd name="T22" fmla="*/ 51 w 71"/>
                    <a:gd name="T23" fmla="*/ 3 h 15"/>
                    <a:gd name="T24" fmla="*/ 53 w 71"/>
                    <a:gd name="T25" fmla="*/ 3 h 15"/>
                    <a:gd name="T26" fmla="*/ 55 w 71"/>
                    <a:gd name="T27" fmla="*/ 4 h 15"/>
                    <a:gd name="T28" fmla="*/ 56 w 71"/>
                    <a:gd name="T29" fmla="*/ 6 h 15"/>
                    <a:gd name="T30" fmla="*/ 58 w 71"/>
                    <a:gd name="T31" fmla="*/ 9 h 15"/>
                    <a:gd name="T32" fmla="*/ 60 w 71"/>
                    <a:gd name="T33" fmla="*/ 10 h 15"/>
                    <a:gd name="T34" fmla="*/ 62 w 71"/>
                    <a:gd name="T35" fmla="*/ 12 h 15"/>
                    <a:gd name="T36" fmla="*/ 65 w 71"/>
                    <a:gd name="T37" fmla="*/ 13 h 15"/>
                    <a:gd name="T38" fmla="*/ 67 w 71"/>
                    <a:gd name="T39" fmla="*/ 13 h 15"/>
                    <a:gd name="T40" fmla="*/ 69 w 71"/>
                    <a:gd name="T41" fmla="*/ 14 h 15"/>
                    <a:gd name="T42" fmla="*/ 70 w 71"/>
                    <a:gd name="T43" fmla="*/ 13 h 15"/>
                    <a:gd name="T44" fmla="*/ 71 w 71"/>
                    <a:gd name="T45" fmla="*/ 11 h 15"/>
                    <a:gd name="T46" fmla="*/ 71 w 71"/>
                    <a:gd name="T47" fmla="*/ 8 h 15"/>
                    <a:gd name="T48" fmla="*/ 70 w 71"/>
                    <a:gd name="T49" fmla="*/ 5 h 15"/>
                    <a:gd name="T50" fmla="*/ 68 w 71"/>
                    <a:gd name="T51" fmla="*/ 2 h 15"/>
                    <a:gd name="T52" fmla="*/ 65 w 71"/>
                    <a:gd name="T53" fmla="*/ 1 h 15"/>
                    <a:gd name="T54" fmla="*/ 63 w 71"/>
                    <a:gd name="T55" fmla="*/ 1 h 15"/>
                    <a:gd name="T56" fmla="*/ 60 w 71"/>
                    <a:gd name="T57" fmla="*/ 0 h 15"/>
                    <a:gd name="T58" fmla="*/ 57 w 71"/>
                    <a:gd name="T59" fmla="*/ 0 h 15"/>
                    <a:gd name="T60" fmla="*/ 55 w 71"/>
                    <a:gd name="T61" fmla="*/ 1 h 15"/>
                    <a:gd name="T62" fmla="*/ 0 w 71"/>
                    <a:gd name="T63" fmla="*/ 4 h 15"/>
                    <a:gd name="T64" fmla="*/ 16 w 71"/>
                    <a:gd name="T65" fmla="*/ 14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5"/>
                    <a:gd name="T101" fmla="*/ 71 w 7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5">
                      <a:moveTo>
                        <a:pt x="16" y="14"/>
                      </a:moveTo>
                      <a:lnTo>
                        <a:pt x="16" y="13"/>
                      </a:lnTo>
                      <a:lnTo>
                        <a:pt x="18" y="13"/>
                      </a:lnTo>
                      <a:lnTo>
                        <a:pt x="20" y="12"/>
                      </a:lnTo>
                      <a:lnTo>
                        <a:pt x="22" y="11"/>
                      </a:lnTo>
                      <a:lnTo>
                        <a:pt x="23" y="11"/>
                      </a:lnTo>
                      <a:lnTo>
                        <a:pt x="25" y="10"/>
                      </a:lnTo>
                      <a:lnTo>
                        <a:pt x="26" y="9"/>
                      </a:lnTo>
                      <a:lnTo>
                        <a:pt x="28" y="9"/>
                      </a:lnTo>
                      <a:lnTo>
                        <a:pt x="30" y="9"/>
                      </a:lnTo>
                      <a:lnTo>
                        <a:pt x="32" y="7"/>
                      </a:lnTo>
                      <a:lnTo>
                        <a:pt x="33" y="7"/>
                      </a:lnTo>
                      <a:lnTo>
                        <a:pt x="35" y="6"/>
                      </a:lnTo>
                      <a:lnTo>
                        <a:pt x="37" y="6"/>
                      </a:lnTo>
                      <a:lnTo>
                        <a:pt x="39" y="5"/>
                      </a:lnTo>
                      <a:lnTo>
                        <a:pt x="41" y="5"/>
                      </a:lnTo>
                      <a:lnTo>
                        <a:pt x="43" y="4"/>
                      </a:lnTo>
                      <a:lnTo>
                        <a:pt x="44" y="4"/>
                      </a:lnTo>
                      <a:lnTo>
                        <a:pt x="46" y="4"/>
                      </a:lnTo>
                      <a:lnTo>
                        <a:pt x="47" y="3"/>
                      </a:lnTo>
                      <a:lnTo>
                        <a:pt x="49" y="3"/>
                      </a:lnTo>
                      <a:lnTo>
                        <a:pt x="51" y="3"/>
                      </a:lnTo>
                      <a:lnTo>
                        <a:pt x="52" y="3"/>
                      </a:lnTo>
                      <a:lnTo>
                        <a:pt x="53" y="3"/>
                      </a:lnTo>
                      <a:lnTo>
                        <a:pt x="54" y="3"/>
                      </a:lnTo>
                      <a:lnTo>
                        <a:pt x="55" y="4"/>
                      </a:lnTo>
                      <a:lnTo>
                        <a:pt x="56" y="5"/>
                      </a:lnTo>
                      <a:lnTo>
                        <a:pt x="56" y="6"/>
                      </a:lnTo>
                      <a:lnTo>
                        <a:pt x="57" y="7"/>
                      </a:lnTo>
                      <a:lnTo>
                        <a:pt x="58" y="9"/>
                      </a:lnTo>
                      <a:lnTo>
                        <a:pt x="59" y="10"/>
                      </a:lnTo>
                      <a:lnTo>
                        <a:pt x="60" y="10"/>
                      </a:lnTo>
                      <a:lnTo>
                        <a:pt x="61" y="11"/>
                      </a:lnTo>
                      <a:lnTo>
                        <a:pt x="62" y="12"/>
                      </a:lnTo>
                      <a:lnTo>
                        <a:pt x="63" y="12"/>
                      </a:lnTo>
                      <a:lnTo>
                        <a:pt x="65" y="13"/>
                      </a:lnTo>
                      <a:lnTo>
                        <a:pt x="66" y="13"/>
                      </a:lnTo>
                      <a:lnTo>
                        <a:pt x="67" y="13"/>
                      </a:lnTo>
                      <a:lnTo>
                        <a:pt x="68" y="14"/>
                      </a:lnTo>
                      <a:lnTo>
                        <a:pt x="69" y="14"/>
                      </a:lnTo>
                      <a:lnTo>
                        <a:pt x="70" y="15"/>
                      </a:lnTo>
                      <a:lnTo>
                        <a:pt x="70" y="13"/>
                      </a:lnTo>
                      <a:lnTo>
                        <a:pt x="71" y="12"/>
                      </a:lnTo>
                      <a:lnTo>
                        <a:pt x="71" y="11"/>
                      </a:lnTo>
                      <a:lnTo>
                        <a:pt x="71" y="9"/>
                      </a:lnTo>
                      <a:lnTo>
                        <a:pt x="71" y="8"/>
                      </a:lnTo>
                      <a:lnTo>
                        <a:pt x="71" y="6"/>
                      </a:lnTo>
                      <a:lnTo>
                        <a:pt x="70" y="5"/>
                      </a:lnTo>
                      <a:lnTo>
                        <a:pt x="70" y="4"/>
                      </a:lnTo>
                      <a:lnTo>
                        <a:pt x="68" y="2"/>
                      </a:lnTo>
                      <a:lnTo>
                        <a:pt x="67" y="1"/>
                      </a:lnTo>
                      <a:lnTo>
                        <a:pt x="65" y="1"/>
                      </a:lnTo>
                      <a:lnTo>
                        <a:pt x="64" y="1"/>
                      </a:lnTo>
                      <a:lnTo>
                        <a:pt x="63" y="1"/>
                      </a:lnTo>
                      <a:lnTo>
                        <a:pt x="62" y="1"/>
                      </a:lnTo>
                      <a:lnTo>
                        <a:pt x="60" y="0"/>
                      </a:lnTo>
                      <a:lnTo>
                        <a:pt x="58" y="0"/>
                      </a:lnTo>
                      <a:lnTo>
                        <a:pt x="57" y="0"/>
                      </a:lnTo>
                      <a:lnTo>
                        <a:pt x="56" y="0"/>
                      </a:lnTo>
                      <a:lnTo>
                        <a:pt x="55" y="1"/>
                      </a:lnTo>
                      <a:lnTo>
                        <a:pt x="0" y="4"/>
                      </a:lnTo>
                      <a:lnTo>
                        <a:pt x="16" y="14"/>
                      </a:lnTo>
                      <a:close/>
                    </a:path>
                  </a:pathLst>
                </a:custGeom>
                <a:solidFill>
                  <a:srgbClr val="D65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0" name="Freeform 658"/>
                <p:cNvSpPr>
                  <a:spLocks/>
                </p:cNvSpPr>
                <p:nvPr/>
              </p:nvSpPr>
              <p:spPr bwMode="auto">
                <a:xfrm>
                  <a:off x="3289" y="2266"/>
                  <a:ext cx="48" cy="29"/>
                </a:xfrm>
                <a:custGeom>
                  <a:avLst/>
                  <a:gdLst>
                    <a:gd name="T0" fmla="*/ 0 w 48"/>
                    <a:gd name="T1" fmla="*/ 12 h 29"/>
                    <a:gd name="T2" fmla="*/ 0 w 48"/>
                    <a:gd name="T3" fmla="*/ 15 h 29"/>
                    <a:gd name="T4" fmla="*/ 0 w 48"/>
                    <a:gd name="T5" fmla="*/ 17 h 29"/>
                    <a:gd name="T6" fmla="*/ 3 w 48"/>
                    <a:gd name="T7" fmla="*/ 19 h 29"/>
                    <a:gd name="T8" fmla="*/ 5 w 48"/>
                    <a:gd name="T9" fmla="*/ 19 h 29"/>
                    <a:gd name="T10" fmla="*/ 7 w 48"/>
                    <a:gd name="T11" fmla="*/ 20 h 29"/>
                    <a:gd name="T12" fmla="*/ 9 w 48"/>
                    <a:gd name="T13" fmla="*/ 20 h 29"/>
                    <a:gd name="T14" fmla="*/ 11 w 48"/>
                    <a:gd name="T15" fmla="*/ 20 h 29"/>
                    <a:gd name="T16" fmla="*/ 14 w 48"/>
                    <a:gd name="T17" fmla="*/ 21 h 29"/>
                    <a:gd name="T18" fmla="*/ 17 w 48"/>
                    <a:gd name="T19" fmla="*/ 22 h 29"/>
                    <a:gd name="T20" fmla="*/ 20 w 48"/>
                    <a:gd name="T21" fmla="*/ 23 h 29"/>
                    <a:gd name="T22" fmla="*/ 23 w 48"/>
                    <a:gd name="T23" fmla="*/ 24 h 29"/>
                    <a:gd name="T24" fmla="*/ 26 w 48"/>
                    <a:gd name="T25" fmla="*/ 25 h 29"/>
                    <a:gd name="T26" fmla="*/ 29 w 48"/>
                    <a:gd name="T27" fmla="*/ 25 h 29"/>
                    <a:gd name="T28" fmla="*/ 32 w 48"/>
                    <a:gd name="T29" fmla="*/ 26 h 29"/>
                    <a:gd name="T30" fmla="*/ 35 w 48"/>
                    <a:gd name="T31" fmla="*/ 27 h 29"/>
                    <a:gd name="T32" fmla="*/ 38 w 48"/>
                    <a:gd name="T33" fmla="*/ 28 h 29"/>
                    <a:gd name="T34" fmla="*/ 40 w 48"/>
                    <a:gd name="T35" fmla="*/ 28 h 29"/>
                    <a:gd name="T36" fmla="*/ 42 w 48"/>
                    <a:gd name="T37" fmla="*/ 29 h 29"/>
                    <a:gd name="T38" fmla="*/ 44 w 48"/>
                    <a:gd name="T39" fmla="*/ 29 h 29"/>
                    <a:gd name="T40" fmla="*/ 46 w 48"/>
                    <a:gd name="T41" fmla="*/ 29 h 29"/>
                    <a:gd name="T42" fmla="*/ 48 w 48"/>
                    <a:gd name="T43" fmla="*/ 28 h 29"/>
                    <a:gd name="T44" fmla="*/ 46 w 48"/>
                    <a:gd name="T45" fmla="*/ 24 h 29"/>
                    <a:gd name="T46" fmla="*/ 43 w 48"/>
                    <a:gd name="T47" fmla="*/ 23 h 29"/>
                    <a:gd name="T48" fmla="*/ 41 w 48"/>
                    <a:gd name="T49" fmla="*/ 23 h 29"/>
                    <a:gd name="T50" fmla="*/ 39 w 48"/>
                    <a:gd name="T51" fmla="*/ 23 h 29"/>
                    <a:gd name="T52" fmla="*/ 37 w 48"/>
                    <a:gd name="T53" fmla="*/ 23 h 29"/>
                    <a:gd name="T54" fmla="*/ 35 w 48"/>
                    <a:gd name="T55" fmla="*/ 23 h 29"/>
                    <a:gd name="T56" fmla="*/ 32 w 48"/>
                    <a:gd name="T57" fmla="*/ 23 h 29"/>
                    <a:gd name="T58" fmla="*/ 29 w 48"/>
                    <a:gd name="T59" fmla="*/ 23 h 29"/>
                    <a:gd name="T60" fmla="*/ 27 w 48"/>
                    <a:gd name="T61" fmla="*/ 23 h 29"/>
                    <a:gd name="T62" fmla="*/ 24 w 48"/>
                    <a:gd name="T63" fmla="*/ 22 h 29"/>
                    <a:gd name="T64" fmla="*/ 21 w 48"/>
                    <a:gd name="T65" fmla="*/ 22 h 29"/>
                    <a:gd name="T66" fmla="*/ 19 w 48"/>
                    <a:gd name="T67" fmla="*/ 22 h 29"/>
                    <a:gd name="T68" fmla="*/ 17 w 48"/>
                    <a:gd name="T69" fmla="*/ 21 h 29"/>
                    <a:gd name="T70" fmla="*/ 15 w 48"/>
                    <a:gd name="T71" fmla="*/ 20 h 29"/>
                    <a:gd name="T72" fmla="*/ 12 w 48"/>
                    <a:gd name="T73" fmla="*/ 17 h 29"/>
                    <a:gd name="T74" fmla="*/ 11 w 48"/>
                    <a:gd name="T75" fmla="*/ 15 h 29"/>
                    <a:gd name="T76" fmla="*/ 11 w 48"/>
                    <a:gd name="T77" fmla="*/ 12 h 29"/>
                    <a:gd name="T78" fmla="*/ 13 w 48"/>
                    <a:gd name="T79" fmla="*/ 9 h 29"/>
                    <a:gd name="T80" fmla="*/ 14 w 48"/>
                    <a:gd name="T81" fmla="*/ 7 h 29"/>
                    <a:gd name="T82" fmla="*/ 14 w 48"/>
                    <a:gd name="T83" fmla="*/ 4 h 29"/>
                    <a:gd name="T84" fmla="*/ 13 w 48"/>
                    <a:gd name="T85" fmla="*/ 2 h 29"/>
                    <a:gd name="T86" fmla="*/ 11 w 48"/>
                    <a:gd name="T87" fmla="*/ 1 h 29"/>
                    <a:gd name="T88" fmla="*/ 10 w 48"/>
                    <a:gd name="T89" fmla="*/ 0 h 29"/>
                    <a:gd name="T90" fmla="*/ 7 w 48"/>
                    <a:gd name="T91" fmla="*/ 0 h 29"/>
                    <a:gd name="T92" fmla="*/ 6 w 48"/>
                    <a:gd name="T93" fmla="*/ 1 h 29"/>
                    <a:gd name="T94" fmla="*/ 4 w 48"/>
                    <a:gd name="T95" fmla="*/ 2 h 29"/>
                    <a:gd name="T96" fmla="*/ 2 w 48"/>
                    <a:gd name="T97" fmla="*/ 5 h 29"/>
                    <a:gd name="T98" fmla="*/ 0 w 48"/>
                    <a:gd name="T99" fmla="*/ 8 h 29"/>
                    <a:gd name="T100" fmla="*/ 0 w 48"/>
                    <a:gd name="T101" fmla="*/ 11 h 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29"/>
                    <a:gd name="T155" fmla="*/ 48 w 48"/>
                    <a:gd name="T156" fmla="*/ 29 h 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29">
                      <a:moveTo>
                        <a:pt x="0" y="11"/>
                      </a:moveTo>
                      <a:lnTo>
                        <a:pt x="0" y="12"/>
                      </a:lnTo>
                      <a:lnTo>
                        <a:pt x="0" y="14"/>
                      </a:lnTo>
                      <a:lnTo>
                        <a:pt x="0" y="15"/>
                      </a:lnTo>
                      <a:lnTo>
                        <a:pt x="0" y="16"/>
                      </a:lnTo>
                      <a:lnTo>
                        <a:pt x="0" y="17"/>
                      </a:lnTo>
                      <a:lnTo>
                        <a:pt x="2" y="19"/>
                      </a:lnTo>
                      <a:lnTo>
                        <a:pt x="3" y="19"/>
                      </a:lnTo>
                      <a:lnTo>
                        <a:pt x="4" y="19"/>
                      </a:lnTo>
                      <a:lnTo>
                        <a:pt x="5" y="19"/>
                      </a:lnTo>
                      <a:lnTo>
                        <a:pt x="6" y="19"/>
                      </a:lnTo>
                      <a:lnTo>
                        <a:pt x="7" y="20"/>
                      </a:lnTo>
                      <a:lnTo>
                        <a:pt x="8" y="20"/>
                      </a:lnTo>
                      <a:lnTo>
                        <a:pt x="9" y="20"/>
                      </a:lnTo>
                      <a:lnTo>
                        <a:pt x="10" y="20"/>
                      </a:lnTo>
                      <a:lnTo>
                        <a:pt x="11" y="20"/>
                      </a:lnTo>
                      <a:lnTo>
                        <a:pt x="12" y="21"/>
                      </a:lnTo>
                      <a:lnTo>
                        <a:pt x="14" y="21"/>
                      </a:lnTo>
                      <a:lnTo>
                        <a:pt x="15" y="22"/>
                      </a:lnTo>
                      <a:lnTo>
                        <a:pt x="17" y="22"/>
                      </a:lnTo>
                      <a:lnTo>
                        <a:pt x="19" y="23"/>
                      </a:lnTo>
                      <a:lnTo>
                        <a:pt x="20" y="23"/>
                      </a:lnTo>
                      <a:lnTo>
                        <a:pt x="22" y="23"/>
                      </a:lnTo>
                      <a:lnTo>
                        <a:pt x="23" y="24"/>
                      </a:lnTo>
                      <a:lnTo>
                        <a:pt x="25" y="24"/>
                      </a:lnTo>
                      <a:lnTo>
                        <a:pt x="26" y="25"/>
                      </a:lnTo>
                      <a:lnTo>
                        <a:pt x="28" y="25"/>
                      </a:lnTo>
                      <a:lnTo>
                        <a:pt x="29" y="25"/>
                      </a:lnTo>
                      <a:lnTo>
                        <a:pt x="31" y="26"/>
                      </a:lnTo>
                      <a:lnTo>
                        <a:pt x="32" y="26"/>
                      </a:lnTo>
                      <a:lnTo>
                        <a:pt x="34" y="26"/>
                      </a:lnTo>
                      <a:lnTo>
                        <a:pt x="35" y="27"/>
                      </a:lnTo>
                      <a:lnTo>
                        <a:pt x="37" y="27"/>
                      </a:lnTo>
                      <a:lnTo>
                        <a:pt x="38" y="28"/>
                      </a:lnTo>
                      <a:lnTo>
                        <a:pt x="39" y="28"/>
                      </a:lnTo>
                      <a:lnTo>
                        <a:pt x="40" y="28"/>
                      </a:lnTo>
                      <a:lnTo>
                        <a:pt x="41" y="29"/>
                      </a:lnTo>
                      <a:lnTo>
                        <a:pt x="42" y="29"/>
                      </a:lnTo>
                      <a:lnTo>
                        <a:pt x="43" y="29"/>
                      </a:lnTo>
                      <a:lnTo>
                        <a:pt x="44" y="29"/>
                      </a:lnTo>
                      <a:lnTo>
                        <a:pt x="45" y="29"/>
                      </a:lnTo>
                      <a:lnTo>
                        <a:pt x="46" y="29"/>
                      </a:lnTo>
                      <a:lnTo>
                        <a:pt x="47" y="29"/>
                      </a:lnTo>
                      <a:lnTo>
                        <a:pt x="48" y="28"/>
                      </a:lnTo>
                      <a:lnTo>
                        <a:pt x="47" y="25"/>
                      </a:lnTo>
                      <a:lnTo>
                        <a:pt x="46" y="24"/>
                      </a:lnTo>
                      <a:lnTo>
                        <a:pt x="44" y="24"/>
                      </a:lnTo>
                      <a:lnTo>
                        <a:pt x="43" y="23"/>
                      </a:lnTo>
                      <a:lnTo>
                        <a:pt x="41" y="23"/>
                      </a:lnTo>
                      <a:lnTo>
                        <a:pt x="40" y="23"/>
                      </a:lnTo>
                      <a:lnTo>
                        <a:pt x="39" y="23"/>
                      </a:lnTo>
                      <a:lnTo>
                        <a:pt x="38" y="23"/>
                      </a:lnTo>
                      <a:lnTo>
                        <a:pt x="37" y="23"/>
                      </a:lnTo>
                      <a:lnTo>
                        <a:pt x="36" y="23"/>
                      </a:lnTo>
                      <a:lnTo>
                        <a:pt x="35" y="23"/>
                      </a:lnTo>
                      <a:lnTo>
                        <a:pt x="33" y="23"/>
                      </a:lnTo>
                      <a:lnTo>
                        <a:pt x="32" y="23"/>
                      </a:lnTo>
                      <a:lnTo>
                        <a:pt x="31" y="23"/>
                      </a:lnTo>
                      <a:lnTo>
                        <a:pt x="29" y="23"/>
                      </a:lnTo>
                      <a:lnTo>
                        <a:pt x="28" y="23"/>
                      </a:lnTo>
                      <a:lnTo>
                        <a:pt x="27" y="23"/>
                      </a:lnTo>
                      <a:lnTo>
                        <a:pt x="25" y="23"/>
                      </a:lnTo>
                      <a:lnTo>
                        <a:pt x="24" y="22"/>
                      </a:lnTo>
                      <a:lnTo>
                        <a:pt x="23" y="22"/>
                      </a:lnTo>
                      <a:lnTo>
                        <a:pt x="21" y="22"/>
                      </a:lnTo>
                      <a:lnTo>
                        <a:pt x="20" y="22"/>
                      </a:lnTo>
                      <a:lnTo>
                        <a:pt x="19" y="22"/>
                      </a:lnTo>
                      <a:lnTo>
                        <a:pt x="18" y="22"/>
                      </a:lnTo>
                      <a:lnTo>
                        <a:pt x="17" y="21"/>
                      </a:lnTo>
                      <a:lnTo>
                        <a:pt x="16" y="21"/>
                      </a:lnTo>
                      <a:lnTo>
                        <a:pt x="15" y="20"/>
                      </a:lnTo>
                      <a:lnTo>
                        <a:pt x="13" y="19"/>
                      </a:lnTo>
                      <a:lnTo>
                        <a:pt x="12" y="17"/>
                      </a:lnTo>
                      <a:lnTo>
                        <a:pt x="12" y="16"/>
                      </a:lnTo>
                      <a:lnTo>
                        <a:pt x="11" y="15"/>
                      </a:lnTo>
                      <a:lnTo>
                        <a:pt x="11" y="14"/>
                      </a:lnTo>
                      <a:lnTo>
                        <a:pt x="11" y="12"/>
                      </a:lnTo>
                      <a:lnTo>
                        <a:pt x="12" y="11"/>
                      </a:lnTo>
                      <a:lnTo>
                        <a:pt x="13" y="9"/>
                      </a:lnTo>
                      <a:lnTo>
                        <a:pt x="14" y="8"/>
                      </a:lnTo>
                      <a:lnTo>
                        <a:pt x="14" y="7"/>
                      </a:lnTo>
                      <a:lnTo>
                        <a:pt x="14" y="6"/>
                      </a:lnTo>
                      <a:lnTo>
                        <a:pt x="14" y="4"/>
                      </a:lnTo>
                      <a:lnTo>
                        <a:pt x="14" y="3"/>
                      </a:lnTo>
                      <a:lnTo>
                        <a:pt x="13" y="2"/>
                      </a:lnTo>
                      <a:lnTo>
                        <a:pt x="12" y="1"/>
                      </a:lnTo>
                      <a:lnTo>
                        <a:pt x="11" y="1"/>
                      </a:lnTo>
                      <a:lnTo>
                        <a:pt x="11" y="0"/>
                      </a:lnTo>
                      <a:lnTo>
                        <a:pt x="10" y="0"/>
                      </a:lnTo>
                      <a:lnTo>
                        <a:pt x="9" y="0"/>
                      </a:lnTo>
                      <a:lnTo>
                        <a:pt x="7" y="0"/>
                      </a:lnTo>
                      <a:lnTo>
                        <a:pt x="6" y="1"/>
                      </a:lnTo>
                      <a:lnTo>
                        <a:pt x="4" y="2"/>
                      </a:lnTo>
                      <a:lnTo>
                        <a:pt x="3" y="3"/>
                      </a:lnTo>
                      <a:lnTo>
                        <a:pt x="2" y="5"/>
                      </a:lnTo>
                      <a:lnTo>
                        <a:pt x="1" y="6"/>
                      </a:lnTo>
                      <a:lnTo>
                        <a:pt x="0" y="8"/>
                      </a:lnTo>
                      <a:lnTo>
                        <a:pt x="0" y="1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1" name="Freeform 659"/>
                <p:cNvSpPr>
                  <a:spLocks/>
                </p:cNvSpPr>
                <p:nvPr/>
              </p:nvSpPr>
              <p:spPr bwMode="auto">
                <a:xfrm>
                  <a:off x="3195" y="2270"/>
                  <a:ext cx="17" cy="21"/>
                </a:xfrm>
                <a:custGeom>
                  <a:avLst/>
                  <a:gdLst>
                    <a:gd name="T0" fmla="*/ 13 w 17"/>
                    <a:gd name="T1" fmla="*/ 6 h 21"/>
                    <a:gd name="T2" fmla="*/ 7 w 17"/>
                    <a:gd name="T3" fmla="*/ 0 h 21"/>
                    <a:gd name="T4" fmla="*/ 0 w 17"/>
                    <a:gd name="T5" fmla="*/ 15 h 21"/>
                    <a:gd name="T6" fmla="*/ 17 w 17"/>
                    <a:gd name="T7" fmla="*/ 21 h 21"/>
                    <a:gd name="T8" fmla="*/ 13 w 17"/>
                    <a:gd name="T9" fmla="*/ 6 h 21"/>
                    <a:gd name="T10" fmla="*/ 13 w 17"/>
                    <a:gd name="T11" fmla="*/ 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3" y="6"/>
                      </a:moveTo>
                      <a:lnTo>
                        <a:pt x="7" y="0"/>
                      </a:lnTo>
                      <a:lnTo>
                        <a:pt x="0" y="15"/>
                      </a:lnTo>
                      <a:lnTo>
                        <a:pt x="17" y="21"/>
                      </a:lnTo>
                      <a:lnTo>
                        <a:pt x="13" y="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2" name="Freeform 660"/>
                <p:cNvSpPr>
                  <a:spLocks/>
                </p:cNvSpPr>
                <p:nvPr/>
              </p:nvSpPr>
              <p:spPr bwMode="auto">
                <a:xfrm>
                  <a:off x="3196" y="2293"/>
                  <a:ext cx="18" cy="13"/>
                </a:xfrm>
                <a:custGeom>
                  <a:avLst/>
                  <a:gdLst>
                    <a:gd name="T0" fmla="*/ 17 w 18"/>
                    <a:gd name="T1" fmla="*/ 0 h 13"/>
                    <a:gd name="T2" fmla="*/ 0 w 18"/>
                    <a:gd name="T3" fmla="*/ 0 h 13"/>
                    <a:gd name="T4" fmla="*/ 5 w 18"/>
                    <a:gd name="T5" fmla="*/ 13 h 13"/>
                    <a:gd name="T6" fmla="*/ 18 w 18"/>
                    <a:gd name="T7" fmla="*/ 4 h 13"/>
                    <a:gd name="T8" fmla="*/ 17 w 18"/>
                    <a:gd name="T9" fmla="*/ 0 h 13"/>
                    <a:gd name="T10" fmla="*/ 17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17" y="0"/>
                      </a:moveTo>
                      <a:lnTo>
                        <a:pt x="0" y="0"/>
                      </a:lnTo>
                      <a:lnTo>
                        <a:pt x="5" y="13"/>
                      </a:lnTo>
                      <a:lnTo>
                        <a:pt x="18" y="4"/>
                      </a:lnTo>
                      <a:lnTo>
                        <a:pt x="17"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3" name="Freeform 661"/>
                <p:cNvSpPr>
                  <a:spLocks/>
                </p:cNvSpPr>
                <p:nvPr/>
              </p:nvSpPr>
              <p:spPr bwMode="auto">
                <a:xfrm>
                  <a:off x="3208" y="2299"/>
                  <a:ext cx="14" cy="18"/>
                </a:xfrm>
                <a:custGeom>
                  <a:avLst/>
                  <a:gdLst>
                    <a:gd name="T0" fmla="*/ 8 w 14"/>
                    <a:gd name="T1" fmla="*/ 0 h 18"/>
                    <a:gd name="T2" fmla="*/ 0 w 14"/>
                    <a:gd name="T3" fmla="*/ 14 h 18"/>
                    <a:gd name="T4" fmla="*/ 14 w 14"/>
                    <a:gd name="T5" fmla="*/ 18 h 18"/>
                    <a:gd name="T6" fmla="*/ 11 w 14"/>
                    <a:gd name="T7" fmla="*/ 9 h 18"/>
                    <a:gd name="T8" fmla="*/ 8 w 14"/>
                    <a:gd name="T9" fmla="*/ 0 h 18"/>
                    <a:gd name="T10" fmla="*/ 8 w 14"/>
                    <a:gd name="T11" fmla="*/ 0 h 18"/>
                    <a:gd name="T12" fmla="*/ 0 60000 65536"/>
                    <a:gd name="T13" fmla="*/ 0 60000 65536"/>
                    <a:gd name="T14" fmla="*/ 0 60000 65536"/>
                    <a:gd name="T15" fmla="*/ 0 60000 65536"/>
                    <a:gd name="T16" fmla="*/ 0 60000 65536"/>
                    <a:gd name="T17" fmla="*/ 0 60000 65536"/>
                    <a:gd name="T18" fmla="*/ 0 w 14"/>
                    <a:gd name="T19" fmla="*/ 0 h 18"/>
                    <a:gd name="T20" fmla="*/ 14 w 14"/>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4" h="18">
                      <a:moveTo>
                        <a:pt x="8" y="0"/>
                      </a:moveTo>
                      <a:lnTo>
                        <a:pt x="0" y="14"/>
                      </a:lnTo>
                      <a:lnTo>
                        <a:pt x="14" y="18"/>
                      </a:lnTo>
                      <a:lnTo>
                        <a:pt x="11" y="9"/>
                      </a:lnTo>
                      <a:lnTo>
                        <a:pt x="8"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4" name="Freeform 662"/>
                <p:cNvSpPr>
                  <a:spLocks/>
                </p:cNvSpPr>
                <p:nvPr/>
              </p:nvSpPr>
              <p:spPr bwMode="auto">
                <a:xfrm>
                  <a:off x="3214" y="2356"/>
                  <a:ext cx="33" cy="28"/>
                </a:xfrm>
                <a:custGeom>
                  <a:avLst/>
                  <a:gdLst>
                    <a:gd name="T0" fmla="*/ 9 w 33"/>
                    <a:gd name="T1" fmla="*/ 0 h 28"/>
                    <a:gd name="T2" fmla="*/ 7 w 33"/>
                    <a:gd name="T3" fmla="*/ 2 h 28"/>
                    <a:gd name="T4" fmla="*/ 4 w 33"/>
                    <a:gd name="T5" fmla="*/ 5 h 28"/>
                    <a:gd name="T6" fmla="*/ 2 w 33"/>
                    <a:gd name="T7" fmla="*/ 9 h 28"/>
                    <a:gd name="T8" fmla="*/ 1 w 33"/>
                    <a:gd name="T9" fmla="*/ 12 h 28"/>
                    <a:gd name="T10" fmla="*/ 0 w 33"/>
                    <a:gd name="T11" fmla="*/ 17 h 28"/>
                    <a:gd name="T12" fmla="*/ 1 w 33"/>
                    <a:gd name="T13" fmla="*/ 21 h 28"/>
                    <a:gd name="T14" fmla="*/ 3 w 33"/>
                    <a:gd name="T15" fmla="*/ 26 h 28"/>
                    <a:gd name="T16" fmla="*/ 5 w 33"/>
                    <a:gd name="T17" fmla="*/ 27 h 28"/>
                    <a:gd name="T18" fmla="*/ 8 w 33"/>
                    <a:gd name="T19" fmla="*/ 28 h 28"/>
                    <a:gd name="T20" fmla="*/ 10 w 33"/>
                    <a:gd name="T21" fmla="*/ 28 h 28"/>
                    <a:gd name="T22" fmla="*/ 12 w 33"/>
                    <a:gd name="T23" fmla="*/ 28 h 28"/>
                    <a:gd name="T24" fmla="*/ 15 w 33"/>
                    <a:gd name="T25" fmla="*/ 27 h 28"/>
                    <a:gd name="T26" fmla="*/ 18 w 33"/>
                    <a:gd name="T27" fmla="*/ 27 h 28"/>
                    <a:gd name="T28" fmla="*/ 21 w 33"/>
                    <a:gd name="T29" fmla="*/ 26 h 28"/>
                    <a:gd name="T30" fmla="*/ 23 w 33"/>
                    <a:gd name="T31" fmla="*/ 24 h 28"/>
                    <a:gd name="T32" fmla="*/ 25 w 33"/>
                    <a:gd name="T33" fmla="*/ 23 h 28"/>
                    <a:gd name="T34" fmla="*/ 28 w 33"/>
                    <a:gd name="T35" fmla="*/ 22 h 28"/>
                    <a:gd name="T36" fmla="*/ 30 w 33"/>
                    <a:gd name="T37" fmla="*/ 21 h 28"/>
                    <a:gd name="T38" fmla="*/ 32 w 33"/>
                    <a:gd name="T39" fmla="*/ 20 h 28"/>
                    <a:gd name="T40" fmla="*/ 30 w 33"/>
                    <a:gd name="T41" fmla="*/ 15 h 28"/>
                    <a:gd name="T42" fmla="*/ 29 w 33"/>
                    <a:gd name="T43" fmla="*/ 16 h 28"/>
                    <a:gd name="T44" fmla="*/ 27 w 33"/>
                    <a:gd name="T45" fmla="*/ 17 h 28"/>
                    <a:gd name="T46" fmla="*/ 24 w 33"/>
                    <a:gd name="T47" fmla="*/ 18 h 28"/>
                    <a:gd name="T48" fmla="*/ 22 w 33"/>
                    <a:gd name="T49" fmla="*/ 20 h 28"/>
                    <a:gd name="T50" fmla="*/ 18 w 33"/>
                    <a:gd name="T51" fmla="*/ 21 h 28"/>
                    <a:gd name="T52" fmla="*/ 15 w 33"/>
                    <a:gd name="T53" fmla="*/ 21 h 28"/>
                    <a:gd name="T54" fmla="*/ 12 w 33"/>
                    <a:gd name="T55" fmla="*/ 21 h 28"/>
                    <a:gd name="T56" fmla="*/ 10 w 33"/>
                    <a:gd name="T57" fmla="*/ 19 h 28"/>
                    <a:gd name="T58" fmla="*/ 8 w 33"/>
                    <a:gd name="T59" fmla="*/ 16 h 28"/>
                    <a:gd name="T60" fmla="*/ 8 w 33"/>
                    <a:gd name="T61" fmla="*/ 13 h 28"/>
                    <a:gd name="T62" fmla="*/ 8 w 33"/>
                    <a:gd name="T63" fmla="*/ 10 h 28"/>
                    <a:gd name="T64" fmla="*/ 10 w 33"/>
                    <a:gd name="T65" fmla="*/ 7 h 28"/>
                    <a:gd name="T66" fmla="*/ 11 w 33"/>
                    <a:gd name="T67" fmla="*/ 5 h 28"/>
                    <a:gd name="T68" fmla="*/ 12 w 33"/>
                    <a:gd name="T69" fmla="*/ 4 h 28"/>
                    <a:gd name="T70" fmla="*/ 14 w 33"/>
                    <a:gd name="T71" fmla="*/ 2 h 28"/>
                    <a:gd name="T72" fmla="*/ 10 w 33"/>
                    <a:gd name="T73" fmla="*/ 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28"/>
                    <a:gd name="T113" fmla="*/ 33 w 33"/>
                    <a:gd name="T114" fmla="*/ 28 h 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28">
                      <a:moveTo>
                        <a:pt x="10" y="0"/>
                      </a:moveTo>
                      <a:lnTo>
                        <a:pt x="9" y="0"/>
                      </a:lnTo>
                      <a:lnTo>
                        <a:pt x="8" y="2"/>
                      </a:lnTo>
                      <a:lnTo>
                        <a:pt x="7" y="2"/>
                      </a:lnTo>
                      <a:lnTo>
                        <a:pt x="5" y="4"/>
                      </a:lnTo>
                      <a:lnTo>
                        <a:pt x="4" y="5"/>
                      </a:lnTo>
                      <a:lnTo>
                        <a:pt x="3" y="7"/>
                      </a:lnTo>
                      <a:lnTo>
                        <a:pt x="2" y="9"/>
                      </a:lnTo>
                      <a:lnTo>
                        <a:pt x="1" y="10"/>
                      </a:lnTo>
                      <a:lnTo>
                        <a:pt x="1" y="12"/>
                      </a:lnTo>
                      <a:lnTo>
                        <a:pt x="0" y="15"/>
                      </a:lnTo>
                      <a:lnTo>
                        <a:pt x="0" y="17"/>
                      </a:lnTo>
                      <a:lnTo>
                        <a:pt x="0" y="19"/>
                      </a:lnTo>
                      <a:lnTo>
                        <a:pt x="1" y="21"/>
                      </a:lnTo>
                      <a:lnTo>
                        <a:pt x="1" y="23"/>
                      </a:lnTo>
                      <a:lnTo>
                        <a:pt x="3" y="26"/>
                      </a:lnTo>
                      <a:lnTo>
                        <a:pt x="4" y="27"/>
                      </a:lnTo>
                      <a:lnTo>
                        <a:pt x="5" y="27"/>
                      </a:lnTo>
                      <a:lnTo>
                        <a:pt x="6" y="27"/>
                      </a:lnTo>
                      <a:lnTo>
                        <a:pt x="8" y="28"/>
                      </a:lnTo>
                      <a:lnTo>
                        <a:pt x="9" y="28"/>
                      </a:lnTo>
                      <a:lnTo>
                        <a:pt x="10" y="28"/>
                      </a:lnTo>
                      <a:lnTo>
                        <a:pt x="11" y="28"/>
                      </a:lnTo>
                      <a:lnTo>
                        <a:pt x="12" y="28"/>
                      </a:lnTo>
                      <a:lnTo>
                        <a:pt x="14" y="28"/>
                      </a:lnTo>
                      <a:lnTo>
                        <a:pt x="15" y="27"/>
                      </a:lnTo>
                      <a:lnTo>
                        <a:pt x="16" y="27"/>
                      </a:lnTo>
                      <a:lnTo>
                        <a:pt x="18" y="27"/>
                      </a:lnTo>
                      <a:lnTo>
                        <a:pt x="20" y="26"/>
                      </a:lnTo>
                      <a:lnTo>
                        <a:pt x="21" y="26"/>
                      </a:lnTo>
                      <a:lnTo>
                        <a:pt x="22" y="25"/>
                      </a:lnTo>
                      <a:lnTo>
                        <a:pt x="23" y="24"/>
                      </a:lnTo>
                      <a:lnTo>
                        <a:pt x="24" y="24"/>
                      </a:lnTo>
                      <a:lnTo>
                        <a:pt x="25" y="23"/>
                      </a:lnTo>
                      <a:lnTo>
                        <a:pt x="27" y="23"/>
                      </a:lnTo>
                      <a:lnTo>
                        <a:pt x="28" y="22"/>
                      </a:lnTo>
                      <a:lnTo>
                        <a:pt x="30" y="21"/>
                      </a:lnTo>
                      <a:lnTo>
                        <a:pt x="32" y="21"/>
                      </a:lnTo>
                      <a:lnTo>
                        <a:pt x="32" y="20"/>
                      </a:lnTo>
                      <a:lnTo>
                        <a:pt x="33" y="20"/>
                      </a:lnTo>
                      <a:lnTo>
                        <a:pt x="30" y="15"/>
                      </a:lnTo>
                      <a:lnTo>
                        <a:pt x="29" y="15"/>
                      </a:lnTo>
                      <a:lnTo>
                        <a:pt x="29" y="16"/>
                      </a:lnTo>
                      <a:lnTo>
                        <a:pt x="28" y="16"/>
                      </a:lnTo>
                      <a:lnTo>
                        <a:pt x="27" y="17"/>
                      </a:lnTo>
                      <a:lnTo>
                        <a:pt x="26" y="17"/>
                      </a:lnTo>
                      <a:lnTo>
                        <a:pt x="24" y="18"/>
                      </a:lnTo>
                      <a:lnTo>
                        <a:pt x="23" y="18"/>
                      </a:lnTo>
                      <a:lnTo>
                        <a:pt x="22" y="20"/>
                      </a:lnTo>
                      <a:lnTo>
                        <a:pt x="20" y="20"/>
                      </a:lnTo>
                      <a:lnTo>
                        <a:pt x="18" y="21"/>
                      </a:lnTo>
                      <a:lnTo>
                        <a:pt x="16" y="21"/>
                      </a:lnTo>
                      <a:lnTo>
                        <a:pt x="15" y="21"/>
                      </a:lnTo>
                      <a:lnTo>
                        <a:pt x="13" y="21"/>
                      </a:lnTo>
                      <a:lnTo>
                        <a:pt x="12" y="21"/>
                      </a:lnTo>
                      <a:lnTo>
                        <a:pt x="11" y="20"/>
                      </a:lnTo>
                      <a:lnTo>
                        <a:pt x="10" y="19"/>
                      </a:lnTo>
                      <a:lnTo>
                        <a:pt x="8" y="17"/>
                      </a:lnTo>
                      <a:lnTo>
                        <a:pt x="8" y="16"/>
                      </a:lnTo>
                      <a:lnTo>
                        <a:pt x="8" y="14"/>
                      </a:lnTo>
                      <a:lnTo>
                        <a:pt x="8" y="13"/>
                      </a:lnTo>
                      <a:lnTo>
                        <a:pt x="8" y="11"/>
                      </a:lnTo>
                      <a:lnTo>
                        <a:pt x="8" y="10"/>
                      </a:lnTo>
                      <a:lnTo>
                        <a:pt x="9" y="9"/>
                      </a:lnTo>
                      <a:lnTo>
                        <a:pt x="10" y="7"/>
                      </a:lnTo>
                      <a:lnTo>
                        <a:pt x="10" y="6"/>
                      </a:lnTo>
                      <a:lnTo>
                        <a:pt x="11" y="5"/>
                      </a:lnTo>
                      <a:lnTo>
                        <a:pt x="12" y="4"/>
                      </a:lnTo>
                      <a:lnTo>
                        <a:pt x="13" y="2"/>
                      </a:lnTo>
                      <a:lnTo>
                        <a:pt x="14" y="2"/>
                      </a:lnTo>
                      <a:lnTo>
                        <a:pt x="1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5" name="Freeform 663"/>
                <p:cNvSpPr>
                  <a:spLocks/>
                </p:cNvSpPr>
                <p:nvPr/>
              </p:nvSpPr>
              <p:spPr bwMode="auto">
                <a:xfrm>
                  <a:off x="3320" y="2385"/>
                  <a:ext cx="15" cy="37"/>
                </a:xfrm>
                <a:custGeom>
                  <a:avLst/>
                  <a:gdLst>
                    <a:gd name="T0" fmla="*/ 15 w 15"/>
                    <a:gd name="T1" fmla="*/ 0 h 37"/>
                    <a:gd name="T2" fmla="*/ 13 w 15"/>
                    <a:gd name="T3" fmla="*/ 0 h 37"/>
                    <a:gd name="T4" fmla="*/ 10 w 15"/>
                    <a:gd name="T5" fmla="*/ 2 h 37"/>
                    <a:gd name="T6" fmla="*/ 7 w 15"/>
                    <a:gd name="T7" fmla="*/ 3 h 37"/>
                    <a:gd name="T8" fmla="*/ 3 w 15"/>
                    <a:gd name="T9" fmla="*/ 5 h 37"/>
                    <a:gd name="T10" fmla="*/ 0 w 15"/>
                    <a:gd name="T11" fmla="*/ 7 h 37"/>
                    <a:gd name="T12" fmla="*/ 0 w 15"/>
                    <a:gd name="T13" fmla="*/ 9 h 37"/>
                    <a:gd name="T14" fmla="*/ 0 w 15"/>
                    <a:gd name="T15" fmla="*/ 10 h 37"/>
                    <a:gd name="T16" fmla="*/ 2 w 15"/>
                    <a:gd name="T17" fmla="*/ 11 h 37"/>
                    <a:gd name="T18" fmla="*/ 4 w 15"/>
                    <a:gd name="T19" fmla="*/ 11 h 37"/>
                    <a:gd name="T20" fmla="*/ 5 w 15"/>
                    <a:gd name="T21" fmla="*/ 13 h 37"/>
                    <a:gd name="T22" fmla="*/ 7 w 15"/>
                    <a:gd name="T23" fmla="*/ 15 h 37"/>
                    <a:gd name="T24" fmla="*/ 8 w 15"/>
                    <a:gd name="T25" fmla="*/ 19 h 37"/>
                    <a:gd name="T26" fmla="*/ 9 w 15"/>
                    <a:gd name="T27" fmla="*/ 21 h 37"/>
                    <a:gd name="T28" fmla="*/ 9 w 15"/>
                    <a:gd name="T29" fmla="*/ 24 h 37"/>
                    <a:gd name="T30" fmla="*/ 10 w 15"/>
                    <a:gd name="T31" fmla="*/ 26 h 37"/>
                    <a:gd name="T32" fmla="*/ 10 w 15"/>
                    <a:gd name="T33" fmla="*/ 30 h 37"/>
                    <a:gd name="T34" fmla="*/ 10 w 15"/>
                    <a:gd name="T35" fmla="*/ 34 h 37"/>
                    <a:gd name="T36" fmla="*/ 10 w 15"/>
                    <a:gd name="T37" fmla="*/ 36 h 37"/>
                    <a:gd name="T38" fmla="*/ 11 w 15"/>
                    <a:gd name="T39" fmla="*/ 36 h 37"/>
                    <a:gd name="T40" fmla="*/ 13 w 15"/>
                    <a:gd name="T41" fmla="*/ 33 h 37"/>
                    <a:gd name="T42" fmla="*/ 14 w 15"/>
                    <a:gd name="T43" fmla="*/ 30 h 37"/>
                    <a:gd name="T44" fmla="*/ 15 w 15"/>
                    <a:gd name="T45" fmla="*/ 27 h 37"/>
                    <a:gd name="T46" fmla="*/ 15 w 15"/>
                    <a:gd name="T47" fmla="*/ 25 h 37"/>
                    <a:gd name="T48" fmla="*/ 15 w 15"/>
                    <a:gd name="T49" fmla="*/ 22 h 37"/>
                    <a:gd name="T50" fmla="*/ 15 w 15"/>
                    <a:gd name="T51" fmla="*/ 19 h 37"/>
                    <a:gd name="T52" fmla="*/ 15 w 15"/>
                    <a:gd name="T53" fmla="*/ 16 h 37"/>
                    <a:gd name="T54" fmla="*/ 15 w 15"/>
                    <a:gd name="T55" fmla="*/ 13 h 37"/>
                    <a:gd name="T56" fmla="*/ 15 w 15"/>
                    <a:gd name="T57" fmla="*/ 10 h 37"/>
                    <a:gd name="T58" fmla="*/ 15 w 15"/>
                    <a:gd name="T59" fmla="*/ 6 h 37"/>
                    <a:gd name="T60" fmla="*/ 15 w 15"/>
                    <a:gd name="T61" fmla="*/ 2 h 37"/>
                    <a:gd name="T62" fmla="*/ 15 w 15"/>
                    <a:gd name="T63" fmla="*/ 0 h 37"/>
                    <a:gd name="T64" fmla="*/ 15 w 15"/>
                    <a:gd name="T65" fmla="*/ 0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37"/>
                    <a:gd name="T101" fmla="*/ 15 w 15"/>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37">
                      <a:moveTo>
                        <a:pt x="15" y="0"/>
                      </a:moveTo>
                      <a:lnTo>
                        <a:pt x="15" y="0"/>
                      </a:lnTo>
                      <a:lnTo>
                        <a:pt x="13" y="0"/>
                      </a:lnTo>
                      <a:lnTo>
                        <a:pt x="12" y="1"/>
                      </a:lnTo>
                      <a:lnTo>
                        <a:pt x="10" y="2"/>
                      </a:lnTo>
                      <a:lnTo>
                        <a:pt x="8" y="3"/>
                      </a:lnTo>
                      <a:lnTo>
                        <a:pt x="7" y="3"/>
                      </a:lnTo>
                      <a:lnTo>
                        <a:pt x="5" y="4"/>
                      </a:lnTo>
                      <a:lnTo>
                        <a:pt x="3" y="5"/>
                      </a:lnTo>
                      <a:lnTo>
                        <a:pt x="2" y="6"/>
                      </a:lnTo>
                      <a:lnTo>
                        <a:pt x="0" y="7"/>
                      </a:lnTo>
                      <a:lnTo>
                        <a:pt x="0" y="8"/>
                      </a:lnTo>
                      <a:lnTo>
                        <a:pt x="0" y="9"/>
                      </a:lnTo>
                      <a:lnTo>
                        <a:pt x="0" y="10"/>
                      </a:lnTo>
                      <a:lnTo>
                        <a:pt x="1" y="10"/>
                      </a:lnTo>
                      <a:lnTo>
                        <a:pt x="2" y="11"/>
                      </a:lnTo>
                      <a:lnTo>
                        <a:pt x="3" y="11"/>
                      </a:lnTo>
                      <a:lnTo>
                        <a:pt x="4" y="11"/>
                      </a:lnTo>
                      <a:lnTo>
                        <a:pt x="4" y="12"/>
                      </a:lnTo>
                      <a:lnTo>
                        <a:pt x="5" y="13"/>
                      </a:lnTo>
                      <a:lnTo>
                        <a:pt x="6" y="14"/>
                      </a:lnTo>
                      <a:lnTo>
                        <a:pt x="7" y="15"/>
                      </a:lnTo>
                      <a:lnTo>
                        <a:pt x="8" y="17"/>
                      </a:lnTo>
                      <a:lnTo>
                        <a:pt x="8" y="19"/>
                      </a:lnTo>
                      <a:lnTo>
                        <a:pt x="9" y="20"/>
                      </a:lnTo>
                      <a:lnTo>
                        <a:pt x="9" y="21"/>
                      </a:lnTo>
                      <a:lnTo>
                        <a:pt x="9" y="22"/>
                      </a:lnTo>
                      <a:lnTo>
                        <a:pt x="9" y="24"/>
                      </a:lnTo>
                      <a:lnTo>
                        <a:pt x="9" y="25"/>
                      </a:lnTo>
                      <a:lnTo>
                        <a:pt x="10" y="26"/>
                      </a:lnTo>
                      <a:lnTo>
                        <a:pt x="10" y="28"/>
                      </a:lnTo>
                      <a:lnTo>
                        <a:pt x="10" y="30"/>
                      </a:lnTo>
                      <a:lnTo>
                        <a:pt x="10" y="32"/>
                      </a:lnTo>
                      <a:lnTo>
                        <a:pt x="10" y="34"/>
                      </a:lnTo>
                      <a:lnTo>
                        <a:pt x="10" y="36"/>
                      </a:lnTo>
                      <a:lnTo>
                        <a:pt x="11" y="37"/>
                      </a:lnTo>
                      <a:lnTo>
                        <a:pt x="11" y="36"/>
                      </a:lnTo>
                      <a:lnTo>
                        <a:pt x="12" y="36"/>
                      </a:lnTo>
                      <a:lnTo>
                        <a:pt x="13" y="33"/>
                      </a:lnTo>
                      <a:lnTo>
                        <a:pt x="14" y="31"/>
                      </a:lnTo>
                      <a:lnTo>
                        <a:pt x="14" y="30"/>
                      </a:lnTo>
                      <a:lnTo>
                        <a:pt x="14" y="28"/>
                      </a:lnTo>
                      <a:lnTo>
                        <a:pt x="15" y="27"/>
                      </a:lnTo>
                      <a:lnTo>
                        <a:pt x="15" y="26"/>
                      </a:lnTo>
                      <a:lnTo>
                        <a:pt x="15" y="25"/>
                      </a:lnTo>
                      <a:lnTo>
                        <a:pt x="15" y="23"/>
                      </a:lnTo>
                      <a:lnTo>
                        <a:pt x="15" y="22"/>
                      </a:lnTo>
                      <a:lnTo>
                        <a:pt x="15" y="20"/>
                      </a:lnTo>
                      <a:lnTo>
                        <a:pt x="15" y="19"/>
                      </a:lnTo>
                      <a:lnTo>
                        <a:pt x="15" y="17"/>
                      </a:lnTo>
                      <a:lnTo>
                        <a:pt x="15" y="16"/>
                      </a:lnTo>
                      <a:lnTo>
                        <a:pt x="15" y="14"/>
                      </a:lnTo>
                      <a:lnTo>
                        <a:pt x="15" y="13"/>
                      </a:lnTo>
                      <a:lnTo>
                        <a:pt x="15" y="11"/>
                      </a:lnTo>
                      <a:lnTo>
                        <a:pt x="15" y="10"/>
                      </a:lnTo>
                      <a:lnTo>
                        <a:pt x="15" y="9"/>
                      </a:lnTo>
                      <a:lnTo>
                        <a:pt x="15" y="6"/>
                      </a:lnTo>
                      <a:lnTo>
                        <a:pt x="15" y="4"/>
                      </a:lnTo>
                      <a:lnTo>
                        <a:pt x="15" y="2"/>
                      </a:lnTo>
                      <a:lnTo>
                        <a:pt x="15" y="1"/>
                      </a:lnTo>
                      <a:lnTo>
                        <a:pt x="15"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6" name="Freeform 664"/>
                <p:cNvSpPr>
                  <a:spLocks/>
                </p:cNvSpPr>
                <p:nvPr/>
              </p:nvSpPr>
              <p:spPr bwMode="auto">
                <a:xfrm>
                  <a:off x="3347" y="2368"/>
                  <a:ext cx="35" cy="28"/>
                </a:xfrm>
                <a:custGeom>
                  <a:avLst/>
                  <a:gdLst>
                    <a:gd name="T0" fmla="*/ 0 w 35"/>
                    <a:gd name="T1" fmla="*/ 16 h 28"/>
                    <a:gd name="T2" fmla="*/ 0 w 35"/>
                    <a:gd name="T3" fmla="*/ 15 h 28"/>
                    <a:gd name="T4" fmla="*/ 1 w 35"/>
                    <a:gd name="T5" fmla="*/ 15 h 28"/>
                    <a:gd name="T6" fmla="*/ 2 w 35"/>
                    <a:gd name="T7" fmla="*/ 14 h 28"/>
                    <a:gd name="T8" fmla="*/ 4 w 35"/>
                    <a:gd name="T9" fmla="*/ 13 h 28"/>
                    <a:gd name="T10" fmla="*/ 5 w 35"/>
                    <a:gd name="T11" fmla="*/ 11 h 28"/>
                    <a:gd name="T12" fmla="*/ 7 w 35"/>
                    <a:gd name="T13" fmla="*/ 10 h 28"/>
                    <a:gd name="T14" fmla="*/ 8 w 35"/>
                    <a:gd name="T15" fmla="*/ 9 h 28"/>
                    <a:gd name="T16" fmla="*/ 9 w 35"/>
                    <a:gd name="T17" fmla="*/ 9 h 28"/>
                    <a:gd name="T18" fmla="*/ 10 w 35"/>
                    <a:gd name="T19" fmla="*/ 8 h 28"/>
                    <a:gd name="T20" fmla="*/ 12 w 35"/>
                    <a:gd name="T21" fmla="*/ 7 h 28"/>
                    <a:gd name="T22" fmla="*/ 12 w 35"/>
                    <a:gd name="T23" fmla="*/ 6 h 28"/>
                    <a:gd name="T24" fmla="*/ 14 w 35"/>
                    <a:gd name="T25" fmla="*/ 6 h 28"/>
                    <a:gd name="T26" fmla="*/ 15 w 35"/>
                    <a:gd name="T27" fmla="*/ 5 h 28"/>
                    <a:gd name="T28" fmla="*/ 16 w 35"/>
                    <a:gd name="T29" fmla="*/ 4 h 28"/>
                    <a:gd name="T30" fmla="*/ 18 w 35"/>
                    <a:gd name="T31" fmla="*/ 4 h 28"/>
                    <a:gd name="T32" fmla="*/ 19 w 35"/>
                    <a:gd name="T33" fmla="*/ 3 h 28"/>
                    <a:gd name="T34" fmla="*/ 21 w 35"/>
                    <a:gd name="T35" fmla="*/ 2 h 28"/>
                    <a:gd name="T36" fmla="*/ 22 w 35"/>
                    <a:gd name="T37" fmla="*/ 1 h 28"/>
                    <a:gd name="T38" fmla="*/ 23 w 35"/>
                    <a:gd name="T39" fmla="*/ 1 h 28"/>
                    <a:gd name="T40" fmla="*/ 25 w 35"/>
                    <a:gd name="T41" fmla="*/ 0 h 28"/>
                    <a:gd name="T42" fmla="*/ 27 w 35"/>
                    <a:gd name="T43" fmla="*/ 0 h 28"/>
                    <a:gd name="T44" fmla="*/ 28 w 35"/>
                    <a:gd name="T45" fmla="*/ 0 h 28"/>
                    <a:gd name="T46" fmla="*/ 30 w 35"/>
                    <a:gd name="T47" fmla="*/ 0 h 28"/>
                    <a:gd name="T48" fmla="*/ 31 w 35"/>
                    <a:gd name="T49" fmla="*/ 0 h 28"/>
                    <a:gd name="T50" fmla="*/ 33 w 35"/>
                    <a:gd name="T51" fmla="*/ 0 h 28"/>
                    <a:gd name="T52" fmla="*/ 35 w 35"/>
                    <a:gd name="T53" fmla="*/ 0 h 28"/>
                    <a:gd name="T54" fmla="*/ 34 w 35"/>
                    <a:gd name="T55" fmla="*/ 0 h 28"/>
                    <a:gd name="T56" fmla="*/ 33 w 35"/>
                    <a:gd name="T57" fmla="*/ 0 h 28"/>
                    <a:gd name="T58" fmla="*/ 31 w 35"/>
                    <a:gd name="T59" fmla="*/ 0 h 28"/>
                    <a:gd name="T60" fmla="*/ 31 w 35"/>
                    <a:gd name="T61" fmla="*/ 1 h 28"/>
                    <a:gd name="T62" fmla="*/ 29 w 35"/>
                    <a:gd name="T63" fmla="*/ 1 h 28"/>
                    <a:gd name="T64" fmla="*/ 28 w 35"/>
                    <a:gd name="T65" fmla="*/ 2 h 28"/>
                    <a:gd name="T66" fmla="*/ 27 w 35"/>
                    <a:gd name="T67" fmla="*/ 3 h 28"/>
                    <a:gd name="T68" fmla="*/ 25 w 35"/>
                    <a:gd name="T69" fmla="*/ 3 h 28"/>
                    <a:gd name="T70" fmla="*/ 24 w 35"/>
                    <a:gd name="T71" fmla="*/ 4 h 28"/>
                    <a:gd name="T72" fmla="*/ 23 w 35"/>
                    <a:gd name="T73" fmla="*/ 4 h 28"/>
                    <a:gd name="T74" fmla="*/ 22 w 35"/>
                    <a:gd name="T75" fmla="*/ 5 h 28"/>
                    <a:gd name="T76" fmla="*/ 21 w 35"/>
                    <a:gd name="T77" fmla="*/ 6 h 28"/>
                    <a:gd name="T78" fmla="*/ 20 w 35"/>
                    <a:gd name="T79" fmla="*/ 6 h 28"/>
                    <a:gd name="T80" fmla="*/ 19 w 35"/>
                    <a:gd name="T81" fmla="*/ 7 h 28"/>
                    <a:gd name="T82" fmla="*/ 18 w 35"/>
                    <a:gd name="T83" fmla="*/ 8 h 28"/>
                    <a:gd name="T84" fmla="*/ 17 w 35"/>
                    <a:gd name="T85" fmla="*/ 9 h 28"/>
                    <a:gd name="T86" fmla="*/ 16 w 35"/>
                    <a:gd name="T87" fmla="*/ 10 h 28"/>
                    <a:gd name="T88" fmla="*/ 15 w 35"/>
                    <a:gd name="T89" fmla="*/ 12 h 28"/>
                    <a:gd name="T90" fmla="*/ 13 w 35"/>
                    <a:gd name="T91" fmla="*/ 14 h 28"/>
                    <a:gd name="T92" fmla="*/ 12 w 35"/>
                    <a:gd name="T93" fmla="*/ 16 h 28"/>
                    <a:gd name="T94" fmla="*/ 10 w 35"/>
                    <a:gd name="T95" fmla="*/ 17 h 28"/>
                    <a:gd name="T96" fmla="*/ 8 w 35"/>
                    <a:gd name="T97" fmla="*/ 19 h 28"/>
                    <a:gd name="T98" fmla="*/ 6 w 35"/>
                    <a:gd name="T99" fmla="*/ 21 h 28"/>
                    <a:gd name="T100" fmla="*/ 5 w 35"/>
                    <a:gd name="T101" fmla="*/ 22 h 28"/>
                    <a:gd name="T102" fmla="*/ 3 w 35"/>
                    <a:gd name="T103" fmla="*/ 24 h 28"/>
                    <a:gd name="T104" fmla="*/ 2 w 35"/>
                    <a:gd name="T105" fmla="*/ 26 h 28"/>
                    <a:gd name="T106" fmla="*/ 1 w 35"/>
                    <a:gd name="T107" fmla="*/ 27 h 28"/>
                    <a:gd name="T108" fmla="*/ 0 w 35"/>
                    <a:gd name="T109" fmla="*/ 28 h 28"/>
                    <a:gd name="T110" fmla="*/ 0 w 35"/>
                    <a:gd name="T111" fmla="*/ 16 h 28"/>
                    <a:gd name="T112" fmla="*/ 0 w 35"/>
                    <a:gd name="T113" fmla="*/ 16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28"/>
                    <a:gd name="T173" fmla="*/ 35 w 35"/>
                    <a:gd name="T174" fmla="*/ 28 h 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28">
                      <a:moveTo>
                        <a:pt x="0" y="16"/>
                      </a:moveTo>
                      <a:lnTo>
                        <a:pt x="0" y="15"/>
                      </a:lnTo>
                      <a:lnTo>
                        <a:pt x="1" y="15"/>
                      </a:lnTo>
                      <a:lnTo>
                        <a:pt x="2" y="14"/>
                      </a:lnTo>
                      <a:lnTo>
                        <a:pt x="4" y="13"/>
                      </a:lnTo>
                      <a:lnTo>
                        <a:pt x="5" y="11"/>
                      </a:lnTo>
                      <a:lnTo>
                        <a:pt x="7" y="10"/>
                      </a:lnTo>
                      <a:lnTo>
                        <a:pt x="8" y="9"/>
                      </a:lnTo>
                      <a:lnTo>
                        <a:pt x="9" y="9"/>
                      </a:lnTo>
                      <a:lnTo>
                        <a:pt x="10" y="8"/>
                      </a:lnTo>
                      <a:lnTo>
                        <a:pt x="12" y="7"/>
                      </a:lnTo>
                      <a:lnTo>
                        <a:pt x="12" y="6"/>
                      </a:lnTo>
                      <a:lnTo>
                        <a:pt x="14" y="6"/>
                      </a:lnTo>
                      <a:lnTo>
                        <a:pt x="15" y="5"/>
                      </a:lnTo>
                      <a:lnTo>
                        <a:pt x="16" y="4"/>
                      </a:lnTo>
                      <a:lnTo>
                        <a:pt x="18" y="4"/>
                      </a:lnTo>
                      <a:lnTo>
                        <a:pt x="19" y="3"/>
                      </a:lnTo>
                      <a:lnTo>
                        <a:pt x="21" y="2"/>
                      </a:lnTo>
                      <a:lnTo>
                        <a:pt x="22" y="1"/>
                      </a:lnTo>
                      <a:lnTo>
                        <a:pt x="23" y="1"/>
                      </a:lnTo>
                      <a:lnTo>
                        <a:pt x="25" y="0"/>
                      </a:lnTo>
                      <a:lnTo>
                        <a:pt x="27" y="0"/>
                      </a:lnTo>
                      <a:lnTo>
                        <a:pt x="28" y="0"/>
                      </a:lnTo>
                      <a:lnTo>
                        <a:pt x="30" y="0"/>
                      </a:lnTo>
                      <a:lnTo>
                        <a:pt x="31" y="0"/>
                      </a:lnTo>
                      <a:lnTo>
                        <a:pt x="33" y="0"/>
                      </a:lnTo>
                      <a:lnTo>
                        <a:pt x="35" y="0"/>
                      </a:lnTo>
                      <a:lnTo>
                        <a:pt x="34" y="0"/>
                      </a:lnTo>
                      <a:lnTo>
                        <a:pt x="33" y="0"/>
                      </a:lnTo>
                      <a:lnTo>
                        <a:pt x="31" y="0"/>
                      </a:lnTo>
                      <a:lnTo>
                        <a:pt x="31" y="1"/>
                      </a:lnTo>
                      <a:lnTo>
                        <a:pt x="29" y="1"/>
                      </a:lnTo>
                      <a:lnTo>
                        <a:pt x="28" y="2"/>
                      </a:lnTo>
                      <a:lnTo>
                        <a:pt x="27" y="3"/>
                      </a:lnTo>
                      <a:lnTo>
                        <a:pt x="25" y="3"/>
                      </a:lnTo>
                      <a:lnTo>
                        <a:pt x="24" y="4"/>
                      </a:lnTo>
                      <a:lnTo>
                        <a:pt x="23" y="4"/>
                      </a:lnTo>
                      <a:lnTo>
                        <a:pt x="22" y="5"/>
                      </a:lnTo>
                      <a:lnTo>
                        <a:pt x="21" y="6"/>
                      </a:lnTo>
                      <a:lnTo>
                        <a:pt x="20" y="6"/>
                      </a:lnTo>
                      <a:lnTo>
                        <a:pt x="19" y="7"/>
                      </a:lnTo>
                      <a:lnTo>
                        <a:pt x="18" y="8"/>
                      </a:lnTo>
                      <a:lnTo>
                        <a:pt x="17" y="9"/>
                      </a:lnTo>
                      <a:lnTo>
                        <a:pt x="16" y="10"/>
                      </a:lnTo>
                      <a:lnTo>
                        <a:pt x="15" y="12"/>
                      </a:lnTo>
                      <a:lnTo>
                        <a:pt x="13" y="14"/>
                      </a:lnTo>
                      <a:lnTo>
                        <a:pt x="12" y="16"/>
                      </a:lnTo>
                      <a:lnTo>
                        <a:pt x="10" y="17"/>
                      </a:lnTo>
                      <a:lnTo>
                        <a:pt x="8" y="19"/>
                      </a:lnTo>
                      <a:lnTo>
                        <a:pt x="6" y="21"/>
                      </a:lnTo>
                      <a:lnTo>
                        <a:pt x="5" y="22"/>
                      </a:lnTo>
                      <a:lnTo>
                        <a:pt x="3" y="24"/>
                      </a:lnTo>
                      <a:lnTo>
                        <a:pt x="2" y="26"/>
                      </a:lnTo>
                      <a:lnTo>
                        <a:pt x="1" y="27"/>
                      </a:lnTo>
                      <a:lnTo>
                        <a:pt x="0" y="28"/>
                      </a:lnTo>
                      <a:lnTo>
                        <a:pt x="0" y="1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7" name="Freeform 665"/>
                <p:cNvSpPr>
                  <a:spLocks/>
                </p:cNvSpPr>
                <p:nvPr/>
              </p:nvSpPr>
              <p:spPr bwMode="auto">
                <a:xfrm>
                  <a:off x="3312" y="2402"/>
                  <a:ext cx="15" cy="30"/>
                </a:xfrm>
                <a:custGeom>
                  <a:avLst/>
                  <a:gdLst>
                    <a:gd name="T0" fmla="*/ 4 w 15"/>
                    <a:gd name="T1" fmla="*/ 0 h 30"/>
                    <a:gd name="T2" fmla="*/ 4 w 15"/>
                    <a:gd name="T3" fmla="*/ 1 h 30"/>
                    <a:gd name="T4" fmla="*/ 3 w 15"/>
                    <a:gd name="T5" fmla="*/ 2 h 30"/>
                    <a:gd name="T6" fmla="*/ 2 w 15"/>
                    <a:gd name="T7" fmla="*/ 3 h 30"/>
                    <a:gd name="T8" fmla="*/ 2 w 15"/>
                    <a:gd name="T9" fmla="*/ 3 h 30"/>
                    <a:gd name="T10" fmla="*/ 1 w 15"/>
                    <a:gd name="T11" fmla="*/ 4 h 30"/>
                    <a:gd name="T12" fmla="*/ 1 w 15"/>
                    <a:gd name="T13" fmla="*/ 5 h 30"/>
                    <a:gd name="T14" fmla="*/ 0 w 15"/>
                    <a:gd name="T15" fmla="*/ 7 h 30"/>
                    <a:gd name="T16" fmla="*/ 0 w 15"/>
                    <a:gd name="T17" fmla="*/ 8 h 30"/>
                    <a:gd name="T18" fmla="*/ 0 w 15"/>
                    <a:gd name="T19" fmla="*/ 10 h 30"/>
                    <a:gd name="T20" fmla="*/ 0 w 15"/>
                    <a:gd name="T21" fmla="*/ 11 h 30"/>
                    <a:gd name="T22" fmla="*/ 0 w 15"/>
                    <a:gd name="T23" fmla="*/ 13 h 30"/>
                    <a:gd name="T24" fmla="*/ 0 w 15"/>
                    <a:gd name="T25" fmla="*/ 15 h 30"/>
                    <a:gd name="T26" fmla="*/ 0 w 15"/>
                    <a:gd name="T27" fmla="*/ 18 h 30"/>
                    <a:gd name="T28" fmla="*/ 1 w 15"/>
                    <a:gd name="T29" fmla="*/ 20 h 30"/>
                    <a:gd name="T30" fmla="*/ 1 w 15"/>
                    <a:gd name="T31" fmla="*/ 22 h 30"/>
                    <a:gd name="T32" fmla="*/ 2 w 15"/>
                    <a:gd name="T33" fmla="*/ 24 h 30"/>
                    <a:gd name="T34" fmla="*/ 3 w 15"/>
                    <a:gd name="T35" fmla="*/ 25 h 30"/>
                    <a:gd name="T36" fmla="*/ 4 w 15"/>
                    <a:gd name="T37" fmla="*/ 26 h 30"/>
                    <a:gd name="T38" fmla="*/ 5 w 15"/>
                    <a:gd name="T39" fmla="*/ 27 h 30"/>
                    <a:gd name="T40" fmla="*/ 6 w 15"/>
                    <a:gd name="T41" fmla="*/ 29 h 30"/>
                    <a:gd name="T42" fmla="*/ 8 w 15"/>
                    <a:gd name="T43" fmla="*/ 29 h 30"/>
                    <a:gd name="T44" fmla="*/ 9 w 15"/>
                    <a:gd name="T45" fmla="*/ 30 h 30"/>
                    <a:gd name="T46" fmla="*/ 10 w 15"/>
                    <a:gd name="T47" fmla="*/ 30 h 30"/>
                    <a:gd name="T48" fmla="*/ 11 w 15"/>
                    <a:gd name="T49" fmla="*/ 30 h 30"/>
                    <a:gd name="T50" fmla="*/ 12 w 15"/>
                    <a:gd name="T51" fmla="*/ 30 h 30"/>
                    <a:gd name="T52" fmla="*/ 13 w 15"/>
                    <a:gd name="T53" fmla="*/ 30 h 30"/>
                    <a:gd name="T54" fmla="*/ 14 w 15"/>
                    <a:gd name="T55" fmla="*/ 30 h 30"/>
                    <a:gd name="T56" fmla="*/ 15 w 15"/>
                    <a:gd name="T57" fmla="*/ 30 h 30"/>
                    <a:gd name="T58" fmla="*/ 13 w 15"/>
                    <a:gd name="T59" fmla="*/ 20 h 30"/>
                    <a:gd name="T60" fmla="*/ 12 w 15"/>
                    <a:gd name="T61" fmla="*/ 20 h 30"/>
                    <a:gd name="T62" fmla="*/ 11 w 15"/>
                    <a:gd name="T63" fmla="*/ 20 h 30"/>
                    <a:gd name="T64" fmla="*/ 10 w 15"/>
                    <a:gd name="T65" fmla="*/ 21 h 30"/>
                    <a:gd name="T66" fmla="*/ 8 w 15"/>
                    <a:gd name="T67" fmla="*/ 21 h 30"/>
                    <a:gd name="T68" fmla="*/ 6 w 15"/>
                    <a:gd name="T69" fmla="*/ 20 h 30"/>
                    <a:gd name="T70" fmla="*/ 4 w 15"/>
                    <a:gd name="T71" fmla="*/ 20 h 30"/>
                    <a:gd name="T72" fmla="*/ 4 w 15"/>
                    <a:gd name="T73" fmla="*/ 19 h 30"/>
                    <a:gd name="T74" fmla="*/ 4 w 15"/>
                    <a:gd name="T75" fmla="*/ 18 h 30"/>
                    <a:gd name="T76" fmla="*/ 3 w 15"/>
                    <a:gd name="T77" fmla="*/ 16 h 30"/>
                    <a:gd name="T78" fmla="*/ 4 w 15"/>
                    <a:gd name="T79" fmla="*/ 15 h 30"/>
                    <a:gd name="T80" fmla="*/ 4 w 15"/>
                    <a:gd name="T81" fmla="*/ 14 h 30"/>
                    <a:gd name="T82" fmla="*/ 4 w 15"/>
                    <a:gd name="T83" fmla="*/ 13 h 30"/>
                    <a:gd name="T84" fmla="*/ 4 w 15"/>
                    <a:gd name="T85" fmla="*/ 11 h 30"/>
                    <a:gd name="T86" fmla="*/ 4 w 15"/>
                    <a:gd name="T87" fmla="*/ 10 h 30"/>
                    <a:gd name="T88" fmla="*/ 4 w 15"/>
                    <a:gd name="T89" fmla="*/ 8 h 30"/>
                    <a:gd name="T90" fmla="*/ 5 w 15"/>
                    <a:gd name="T91" fmla="*/ 7 h 30"/>
                    <a:gd name="T92" fmla="*/ 5 w 15"/>
                    <a:gd name="T93" fmla="*/ 5 h 30"/>
                    <a:gd name="T94" fmla="*/ 6 w 15"/>
                    <a:gd name="T95" fmla="*/ 4 h 30"/>
                    <a:gd name="T96" fmla="*/ 6 w 15"/>
                    <a:gd name="T97" fmla="*/ 3 h 30"/>
                    <a:gd name="T98" fmla="*/ 7 w 15"/>
                    <a:gd name="T99" fmla="*/ 3 h 30"/>
                    <a:gd name="T100" fmla="*/ 4 w 15"/>
                    <a:gd name="T101" fmla="*/ 0 h 30"/>
                    <a:gd name="T102" fmla="*/ 4 w 15"/>
                    <a:gd name="T103" fmla="*/ 0 h 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
                    <a:gd name="T157" fmla="*/ 0 h 30"/>
                    <a:gd name="T158" fmla="*/ 15 w 15"/>
                    <a:gd name="T159" fmla="*/ 30 h 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 h="30">
                      <a:moveTo>
                        <a:pt x="4" y="0"/>
                      </a:moveTo>
                      <a:lnTo>
                        <a:pt x="4" y="1"/>
                      </a:lnTo>
                      <a:lnTo>
                        <a:pt x="3" y="2"/>
                      </a:lnTo>
                      <a:lnTo>
                        <a:pt x="2" y="3"/>
                      </a:lnTo>
                      <a:lnTo>
                        <a:pt x="1" y="4"/>
                      </a:lnTo>
                      <a:lnTo>
                        <a:pt x="1" y="5"/>
                      </a:lnTo>
                      <a:lnTo>
                        <a:pt x="0" y="7"/>
                      </a:lnTo>
                      <a:lnTo>
                        <a:pt x="0" y="8"/>
                      </a:lnTo>
                      <a:lnTo>
                        <a:pt x="0" y="10"/>
                      </a:lnTo>
                      <a:lnTo>
                        <a:pt x="0" y="11"/>
                      </a:lnTo>
                      <a:lnTo>
                        <a:pt x="0" y="13"/>
                      </a:lnTo>
                      <a:lnTo>
                        <a:pt x="0" y="15"/>
                      </a:lnTo>
                      <a:lnTo>
                        <a:pt x="0" y="18"/>
                      </a:lnTo>
                      <a:lnTo>
                        <a:pt x="1" y="20"/>
                      </a:lnTo>
                      <a:lnTo>
                        <a:pt x="1" y="22"/>
                      </a:lnTo>
                      <a:lnTo>
                        <a:pt x="2" y="24"/>
                      </a:lnTo>
                      <a:lnTo>
                        <a:pt x="3" y="25"/>
                      </a:lnTo>
                      <a:lnTo>
                        <a:pt x="4" y="26"/>
                      </a:lnTo>
                      <a:lnTo>
                        <a:pt x="5" y="27"/>
                      </a:lnTo>
                      <a:lnTo>
                        <a:pt x="6" y="29"/>
                      </a:lnTo>
                      <a:lnTo>
                        <a:pt x="8" y="29"/>
                      </a:lnTo>
                      <a:lnTo>
                        <a:pt x="9" y="30"/>
                      </a:lnTo>
                      <a:lnTo>
                        <a:pt x="10" y="30"/>
                      </a:lnTo>
                      <a:lnTo>
                        <a:pt x="11" y="30"/>
                      </a:lnTo>
                      <a:lnTo>
                        <a:pt x="12" y="30"/>
                      </a:lnTo>
                      <a:lnTo>
                        <a:pt x="13" y="30"/>
                      </a:lnTo>
                      <a:lnTo>
                        <a:pt x="14" y="30"/>
                      </a:lnTo>
                      <a:lnTo>
                        <a:pt x="15" y="30"/>
                      </a:lnTo>
                      <a:lnTo>
                        <a:pt x="13" y="20"/>
                      </a:lnTo>
                      <a:lnTo>
                        <a:pt x="12" y="20"/>
                      </a:lnTo>
                      <a:lnTo>
                        <a:pt x="11" y="20"/>
                      </a:lnTo>
                      <a:lnTo>
                        <a:pt x="10" y="21"/>
                      </a:lnTo>
                      <a:lnTo>
                        <a:pt x="8" y="21"/>
                      </a:lnTo>
                      <a:lnTo>
                        <a:pt x="6" y="20"/>
                      </a:lnTo>
                      <a:lnTo>
                        <a:pt x="4" y="20"/>
                      </a:lnTo>
                      <a:lnTo>
                        <a:pt x="4" y="19"/>
                      </a:lnTo>
                      <a:lnTo>
                        <a:pt x="4" y="18"/>
                      </a:lnTo>
                      <a:lnTo>
                        <a:pt x="3" y="16"/>
                      </a:lnTo>
                      <a:lnTo>
                        <a:pt x="4" y="15"/>
                      </a:lnTo>
                      <a:lnTo>
                        <a:pt x="4" y="14"/>
                      </a:lnTo>
                      <a:lnTo>
                        <a:pt x="4" y="13"/>
                      </a:lnTo>
                      <a:lnTo>
                        <a:pt x="4" y="11"/>
                      </a:lnTo>
                      <a:lnTo>
                        <a:pt x="4" y="10"/>
                      </a:lnTo>
                      <a:lnTo>
                        <a:pt x="4" y="8"/>
                      </a:lnTo>
                      <a:lnTo>
                        <a:pt x="5" y="7"/>
                      </a:lnTo>
                      <a:lnTo>
                        <a:pt x="5" y="5"/>
                      </a:lnTo>
                      <a:lnTo>
                        <a:pt x="6" y="4"/>
                      </a:lnTo>
                      <a:lnTo>
                        <a:pt x="6" y="3"/>
                      </a:lnTo>
                      <a:lnTo>
                        <a:pt x="7" y="3"/>
                      </a:lnTo>
                      <a:lnTo>
                        <a:pt x="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8" name="Freeform 666"/>
                <p:cNvSpPr>
                  <a:spLocks/>
                </p:cNvSpPr>
                <p:nvPr/>
              </p:nvSpPr>
              <p:spPr bwMode="auto">
                <a:xfrm>
                  <a:off x="3169" y="2287"/>
                  <a:ext cx="218" cy="188"/>
                </a:xfrm>
                <a:custGeom>
                  <a:avLst/>
                  <a:gdLst>
                    <a:gd name="T0" fmla="*/ 3 w 218"/>
                    <a:gd name="T1" fmla="*/ 8 h 188"/>
                    <a:gd name="T2" fmla="*/ 5 w 218"/>
                    <a:gd name="T3" fmla="*/ 20 h 188"/>
                    <a:gd name="T4" fmla="*/ 7 w 218"/>
                    <a:gd name="T5" fmla="*/ 32 h 188"/>
                    <a:gd name="T6" fmla="*/ 9 w 218"/>
                    <a:gd name="T7" fmla="*/ 44 h 188"/>
                    <a:gd name="T8" fmla="*/ 11 w 218"/>
                    <a:gd name="T9" fmla="*/ 56 h 188"/>
                    <a:gd name="T10" fmla="*/ 15 w 218"/>
                    <a:gd name="T11" fmla="*/ 68 h 188"/>
                    <a:gd name="T12" fmla="*/ 19 w 218"/>
                    <a:gd name="T13" fmla="*/ 79 h 188"/>
                    <a:gd name="T14" fmla="*/ 23 w 218"/>
                    <a:gd name="T15" fmla="*/ 89 h 188"/>
                    <a:gd name="T16" fmla="*/ 29 w 218"/>
                    <a:gd name="T17" fmla="*/ 100 h 188"/>
                    <a:gd name="T18" fmla="*/ 35 w 218"/>
                    <a:gd name="T19" fmla="*/ 109 h 188"/>
                    <a:gd name="T20" fmla="*/ 42 w 218"/>
                    <a:gd name="T21" fmla="*/ 118 h 188"/>
                    <a:gd name="T22" fmla="*/ 50 w 218"/>
                    <a:gd name="T23" fmla="*/ 126 h 188"/>
                    <a:gd name="T24" fmla="*/ 59 w 218"/>
                    <a:gd name="T25" fmla="*/ 134 h 188"/>
                    <a:gd name="T26" fmla="*/ 69 w 218"/>
                    <a:gd name="T27" fmla="*/ 141 h 188"/>
                    <a:gd name="T28" fmla="*/ 80 w 218"/>
                    <a:gd name="T29" fmla="*/ 146 h 188"/>
                    <a:gd name="T30" fmla="*/ 92 w 218"/>
                    <a:gd name="T31" fmla="*/ 151 h 188"/>
                    <a:gd name="T32" fmla="*/ 105 w 218"/>
                    <a:gd name="T33" fmla="*/ 155 h 188"/>
                    <a:gd name="T34" fmla="*/ 120 w 218"/>
                    <a:gd name="T35" fmla="*/ 157 h 188"/>
                    <a:gd name="T36" fmla="*/ 135 w 218"/>
                    <a:gd name="T37" fmla="*/ 158 h 188"/>
                    <a:gd name="T38" fmla="*/ 153 w 218"/>
                    <a:gd name="T39" fmla="*/ 158 h 188"/>
                    <a:gd name="T40" fmla="*/ 171 w 218"/>
                    <a:gd name="T41" fmla="*/ 157 h 188"/>
                    <a:gd name="T42" fmla="*/ 192 w 218"/>
                    <a:gd name="T43" fmla="*/ 155 h 188"/>
                    <a:gd name="T44" fmla="*/ 217 w 218"/>
                    <a:gd name="T45" fmla="*/ 175 h 188"/>
                    <a:gd name="T46" fmla="*/ 213 w 218"/>
                    <a:gd name="T47" fmla="*/ 177 h 188"/>
                    <a:gd name="T48" fmla="*/ 209 w 218"/>
                    <a:gd name="T49" fmla="*/ 178 h 188"/>
                    <a:gd name="T50" fmla="*/ 204 w 218"/>
                    <a:gd name="T51" fmla="*/ 179 h 188"/>
                    <a:gd name="T52" fmla="*/ 199 w 218"/>
                    <a:gd name="T53" fmla="*/ 181 h 188"/>
                    <a:gd name="T54" fmla="*/ 192 w 218"/>
                    <a:gd name="T55" fmla="*/ 183 h 188"/>
                    <a:gd name="T56" fmla="*/ 186 w 218"/>
                    <a:gd name="T57" fmla="*/ 184 h 188"/>
                    <a:gd name="T58" fmla="*/ 178 w 218"/>
                    <a:gd name="T59" fmla="*/ 185 h 188"/>
                    <a:gd name="T60" fmla="*/ 170 w 218"/>
                    <a:gd name="T61" fmla="*/ 186 h 188"/>
                    <a:gd name="T62" fmla="*/ 161 w 218"/>
                    <a:gd name="T63" fmla="*/ 188 h 188"/>
                    <a:gd name="T64" fmla="*/ 151 w 218"/>
                    <a:gd name="T65" fmla="*/ 188 h 188"/>
                    <a:gd name="T66" fmla="*/ 142 w 218"/>
                    <a:gd name="T67" fmla="*/ 188 h 188"/>
                    <a:gd name="T68" fmla="*/ 132 w 218"/>
                    <a:gd name="T69" fmla="*/ 187 h 188"/>
                    <a:gd name="T70" fmla="*/ 122 w 218"/>
                    <a:gd name="T71" fmla="*/ 185 h 188"/>
                    <a:gd name="T72" fmla="*/ 112 w 218"/>
                    <a:gd name="T73" fmla="*/ 184 h 188"/>
                    <a:gd name="T74" fmla="*/ 101 w 218"/>
                    <a:gd name="T75" fmla="*/ 180 h 188"/>
                    <a:gd name="T76" fmla="*/ 90 w 218"/>
                    <a:gd name="T77" fmla="*/ 177 h 188"/>
                    <a:gd name="T78" fmla="*/ 80 w 218"/>
                    <a:gd name="T79" fmla="*/ 172 h 188"/>
                    <a:gd name="T80" fmla="*/ 69 w 218"/>
                    <a:gd name="T81" fmla="*/ 166 h 188"/>
                    <a:gd name="T82" fmla="*/ 59 w 218"/>
                    <a:gd name="T83" fmla="*/ 158 h 188"/>
                    <a:gd name="T84" fmla="*/ 49 w 218"/>
                    <a:gd name="T85" fmla="*/ 150 h 188"/>
                    <a:gd name="T86" fmla="*/ 41 w 218"/>
                    <a:gd name="T87" fmla="*/ 141 h 188"/>
                    <a:gd name="T88" fmla="*/ 33 w 218"/>
                    <a:gd name="T89" fmla="*/ 133 h 188"/>
                    <a:gd name="T90" fmla="*/ 26 w 218"/>
                    <a:gd name="T91" fmla="*/ 123 h 188"/>
                    <a:gd name="T92" fmla="*/ 21 w 218"/>
                    <a:gd name="T93" fmla="*/ 113 h 188"/>
                    <a:gd name="T94" fmla="*/ 16 w 218"/>
                    <a:gd name="T95" fmla="*/ 103 h 188"/>
                    <a:gd name="T96" fmla="*/ 11 w 218"/>
                    <a:gd name="T97" fmla="*/ 93 h 188"/>
                    <a:gd name="T98" fmla="*/ 8 w 218"/>
                    <a:gd name="T99" fmla="*/ 84 h 188"/>
                    <a:gd name="T100" fmla="*/ 6 w 218"/>
                    <a:gd name="T101" fmla="*/ 74 h 188"/>
                    <a:gd name="T102" fmla="*/ 3 w 218"/>
                    <a:gd name="T103" fmla="*/ 65 h 188"/>
                    <a:gd name="T104" fmla="*/ 3 w 218"/>
                    <a:gd name="T105" fmla="*/ 56 h 188"/>
                    <a:gd name="T106" fmla="*/ 1 w 218"/>
                    <a:gd name="T107" fmla="*/ 47 h 188"/>
                    <a:gd name="T108" fmla="*/ 0 w 218"/>
                    <a:gd name="T109" fmla="*/ 38 h 188"/>
                    <a:gd name="T110" fmla="*/ 0 w 218"/>
                    <a:gd name="T111" fmla="*/ 31 h 188"/>
                    <a:gd name="T112" fmla="*/ 0 w 218"/>
                    <a:gd name="T113" fmla="*/ 24 h 188"/>
                    <a:gd name="T114" fmla="*/ 1 w 218"/>
                    <a:gd name="T115" fmla="*/ 18 h 188"/>
                    <a:gd name="T116" fmla="*/ 1 w 218"/>
                    <a:gd name="T117" fmla="*/ 12 h 188"/>
                    <a:gd name="T118" fmla="*/ 1 w 218"/>
                    <a:gd name="T119" fmla="*/ 7 h 188"/>
                    <a:gd name="T120" fmla="*/ 2 w 218"/>
                    <a:gd name="T121" fmla="*/ 4 h 188"/>
                    <a:gd name="T122" fmla="*/ 3 w 218"/>
                    <a:gd name="T123" fmla="*/ 0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188"/>
                    <a:gd name="T188" fmla="*/ 218 w 218"/>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188">
                      <a:moveTo>
                        <a:pt x="3" y="0"/>
                      </a:moveTo>
                      <a:lnTo>
                        <a:pt x="3" y="4"/>
                      </a:lnTo>
                      <a:lnTo>
                        <a:pt x="3" y="8"/>
                      </a:lnTo>
                      <a:lnTo>
                        <a:pt x="4" y="12"/>
                      </a:lnTo>
                      <a:lnTo>
                        <a:pt x="4" y="16"/>
                      </a:lnTo>
                      <a:lnTo>
                        <a:pt x="5" y="20"/>
                      </a:lnTo>
                      <a:lnTo>
                        <a:pt x="5" y="24"/>
                      </a:lnTo>
                      <a:lnTo>
                        <a:pt x="6" y="28"/>
                      </a:lnTo>
                      <a:lnTo>
                        <a:pt x="7" y="32"/>
                      </a:lnTo>
                      <a:lnTo>
                        <a:pt x="7" y="36"/>
                      </a:lnTo>
                      <a:lnTo>
                        <a:pt x="8" y="40"/>
                      </a:lnTo>
                      <a:lnTo>
                        <a:pt x="9" y="44"/>
                      </a:lnTo>
                      <a:lnTo>
                        <a:pt x="10" y="48"/>
                      </a:lnTo>
                      <a:lnTo>
                        <a:pt x="10" y="52"/>
                      </a:lnTo>
                      <a:lnTo>
                        <a:pt x="11" y="56"/>
                      </a:lnTo>
                      <a:lnTo>
                        <a:pt x="13" y="60"/>
                      </a:lnTo>
                      <a:lnTo>
                        <a:pt x="14" y="64"/>
                      </a:lnTo>
                      <a:lnTo>
                        <a:pt x="15" y="68"/>
                      </a:lnTo>
                      <a:lnTo>
                        <a:pt x="16" y="71"/>
                      </a:lnTo>
                      <a:lnTo>
                        <a:pt x="18" y="75"/>
                      </a:lnTo>
                      <a:lnTo>
                        <a:pt x="19" y="79"/>
                      </a:lnTo>
                      <a:lnTo>
                        <a:pt x="20" y="82"/>
                      </a:lnTo>
                      <a:lnTo>
                        <a:pt x="22" y="86"/>
                      </a:lnTo>
                      <a:lnTo>
                        <a:pt x="23" y="89"/>
                      </a:lnTo>
                      <a:lnTo>
                        <a:pt x="25" y="93"/>
                      </a:lnTo>
                      <a:lnTo>
                        <a:pt x="27" y="96"/>
                      </a:lnTo>
                      <a:lnTo>
                        <a:pt x="29" y="100"/>
                      </a:lnTo>
                      <a:lnTo>
                        <a:pt x="31" y="103"/>
                      </a:lnTo>
                      <a:lnTo>
                        <a:pt x="33" y="106"/>
                      </a:lnTo>
                      <a:lnTo>
                        <a:pt x="35" y="109"/>
                      </a:lnTo>
                      <a:lnTo>
                        <a:pt x="37" y="112"/>
                      </a:lnTo>
                      <a:lnTo>
                        <a:pt x="40" y="115"/>
                      </a:lnTo>
                      <a:lnTo>
                        <a:pt x="42" y="118"/>
                      </a:lnTo>
                      <a:lnTo>
                        <a:pt x="45" y="121"/>
                      </a:lnTo>
                      <a:lnTo>
                        <a:pt x="47" y="124"/>
                      </a:lnTo>
                      <a:lnTo>
                        <a:pt x="50" y="126"/>
                      </a:lnTo>
                      <a:lnTo>
                        <a:pt x="53" y="129"/>
                      </a:lnTo>
                      <a:lnTo>
                        <a:pt x="56" y="131"/>
                      </a:lnTo>
                      <a:lnTo>
                        <a:pt x="59" y="134"/>
                      </a:lnTo>
                      <a:lnTo>
                        <a:pt x="62" y="136"/>
                      </a:lnTo>
                      <a:lnTo>
                        <a:pt x="65" y="138"/>
                      </a:lnTo>
                      <a:lnTo>
                        <a:pt x="69" y="141"/>
                      </a:lnTo>
                      <a:lnTo>
                        <a:pt x="72" y="142"/>
                      </a:lnTo>
                      <a:lnTo>
                        <a:pt x="76" y="145"/>
                      </a:lnTo>
                      <a:lnTo>
                        <a:pt x="80" y="146"/>
                      </a:lnTo>
                      <a:lnTo>
                        <a:pt x="84" y="148"/>
                      </a:lnTo>
                      <a:lnTo>
                        <a:pt x="88" y="150"/>
                      </a:lnTo>
                      <a:lnTo>
                        <a:pt x="92" y="151"/>
                      </a:lnTo>
                      <a:lnTo>
                        <a:pt x="96" y="152"/>
                      </a:lnTo>
                      <a:lnTo>
                        <a:pt x="101" y="153"/>
                      </a:lnTo>
                      <a:lnTo>
                        <a:pt x="105" y="155"/>
                      </a:lnTo>
                      <a:lnTo>
                        <a:pt x="110" y="156"/>
                      </a:lnTo>
                      <a:lnTo>
                        <a:pt x="115" y="156"/>
                      </a:lnTo>
                      <a:lnTo>
                        <a:pt x="120" y="157"/>
                      </a:lnTo>
                      <a:lnTo>
                        <a:pt x="125" y="158"/>
                      </a:lnTo>
                      <a:lnTo>
                        <a:pt x="130" y="158"/>
                      </a:lnTo>
                      <a:lnTo>
                        <a:pt x="135" y="158"/>
                      </a:lnTo>
                      <a:lnTo>
                        <a:pt x="141" y="158"/>
                      </a:lnTo>
                      <a:lnTo>
                        <a:pt x="147" y="158"/>
                      </a:lnTo>
                      <a:lnTo>
                        <a:pt x="153" y="158"/>
                      </a:lnTo>
                      <a:lnTo>
                        <a:pt x="159" y="158"/>
                      </a:lnTo>
                      <a:lnTo>
                        <a:pt x="165" y="158"/>
                      </a:lnTo>
                      <a:lnTo>
                        <a:pt x="171" y="157"/>
                      </a:lnTo>
                      <a:lnTo>
                        <a:pt x="178" y="156"/>
                      </a:lnTo>
                      <a:lnTo>
                        <a:pt x="185" y="155"/>
                      </a:lnTo>
                      <a:lnTo>
                        <a:pt x="192" y="155"/>
                      </a:lnTo>
                      <a:lnTo>
                        <a:pt x="218" y="175"/>
                      </a:lnTo>
                      <a:lnTo>
                        <a:pt x="217" y="175"/>
                      </a:lnTo>
                      <a:lnTo>
                        <a:pt x="215" y="175"/>
                      </a:lnTo>
                      <a:lnTo>
                        <a:pt x="214" y="177"/>
                      </a:lnTo>
                      <a:lnTo>
                        <a:pt x="213" y="177"/>
                      </a:lnTo>
                      <a:lnTo>
                        <a:pt x="211" y="177"/>
                      </a:lnTo>
                      <a:lnTo>
                        <a:pt x="210" y="177"/>
                      </a:lnTo>
                      <a:lnTo>
                        <a:pt x="209" y="178"/>
                      </a:lnTo>
                      <a:lnTo>
                        <a:pt x="207" y="178"/>
                      </a:lnTo>
                      <a:lnTo>
                        <a:pt x="206" y="179"/>
                      </a:lnTo>
                      <a:lnTo>
                        <a:pt x="204" y="179"/>
                      </a:lnTo>
                      <a:lnTo>
                        <a:pt x="202" y="180"/>
                      </a:lnTo>
                      <a:lnTo>
                        <a:pt x="201" y="180"/>
                      </a:lnTo>
                      <a:lnTo>
                        <a:pt x="199" y="181"/>
                      </a:lnTo>
                      <a:lnTo>
                        <a:pt x="197" y="181"/>
                      </a:lnTo>
                      <a:lnTo>
                        <a:pt x="194" y="182"/>
                      </a:lnTo>
                      <a:lnTo>
                        <a:pt x="192" y="183"/>
                      </a:lnTo>
                      <a:lnTo>
                        <a:pt x="190" y="183"/>
                      </a:lnTo>
                      <a:lnTo>
                        <a:pt x="188" y="184"/>
                      </a:lnTo>
                      <a:lnTo>
                        <a:pt x="186" y="184"/>
                      </a:lnTo>
                      <a:lnTo>
                        <a:pt x="183" y="184"/>
                      </a:lnTo>
                      <a:lnTo>
                        <a:pt x="180" y="185"/>
                      </a:lnTo>
                      <a:lnTo>
                        <a:pt x="178" y="185"/>
                      </a:lnTo>
                      <a:lnTo>
                        <a:pt x="175" y="186"/>
                      </a:lnTo>
                      <a:lnTo>
                        <a:pt x="172" y="186"/>
                      </a:lnTo>
                      <a:lnTo>
                        <a:pt x="170" y="186"/>
                      </a:lnTo>
                      <a:lnTo>
                        <a:pt x="166" y="187"/>
                      </a:lnTo>
                      <a:lnTo>
                        <a:pt x="164" y="188"/>
                      </a:lnTo>
                      <a:lnTo>
                        <a:pt x="161" y="188"/>
                      </a:lnTo>
                      <a:lnTo>
                        <a:pt x="158" y="188"/>
                      </a:lnTo>
                      <a:lnTo>
                        <a:pt x="155" y="188"/>
                      </a:lnTo>
                      <a:lnTo>
                        <a:pt x="151" y="188"/>
                      </a:lnTo>
                      <a:lnTo>
                        <a:pt x="148" y="188"/>
                      </a:lnTo>
                      <a:lnTo>
                        <a:pt x="145" y="188"/>
                      </a:lnTo>
                      <a:lnTo>
                        <a:pt x="142" y="188"/>
                      </a:lnTo>
                      <a:lnTo>
                        <a:pt x="139" y="188"/>
                      </a:lnTo>
                      <a:lnTo>
                        <a:pt x="135" y="188"/>
                      </a:lnTo>
                      <a:lnTo>
                        <a:pt x="132" y="187"/>
                      </a:lnTo>
                      <a:lnTo>
                        <a:pt x="128" y="186"/>
                      </a:lnTo>
                      <a:lnTo>
                        <a:pt x="125" y="186"/>
                      </a:lnTo>
                      <a:lnTo>
                        <a:pt x="122" y="185"/>
                      </a:lnTo>
                      <a:lnTo>
                        <a:pt x="118" y="185"/>
                      </a:lnTo>
                      <a:lnTo>
                        <a:pt x="115" y="184"/>
                      </a:lnTo>
                      <a:lnTo>
                        <a:pt x="112" y="184"/>
                      </a:lnTo>
                      <a:lnTo>
                        <a:pt x="108" y="183"/>
                      </a:lnTo>
                      <a:lnTo>
                        <a:pt x="104" y="181"/>
                      </a:lnTo>
                      <a:lnTo>
                        <a:pt x="101" y="180"/>
                      </a:lnTo>
                      <a:lnTo>
                        <a:pt x="97" y="179"/>
                      </a:lnTo>
                      <a:lnTo>
                        <a:pt x="94" y="178"/>
                      </a:lnTo>
                      <a:lnTo>
                        <a:pt x="90" y="177"/>
                      </a:lnTo>
                      <a:lnTo>
                        <a:pt x="87" y="175"/>
                      </a:lnTo>
                      <a:lnTo>
                        <a:pt x="84" y="174"/>
                      </a:lnTo>
                      <a:lnTo>
                        <a:pt x="80" y="172"/>
                      </a:lnTo>
                      <a:lnTo>
                        <a:pt x="77" y="170"/>
                      </a:lnTo>
                      <a:lnTo>
                        <a:pt x="73" y="168"/>
                      </a:lnTo>
                      <a:lnTo>
                        <a:pt x="69" y="166"/>
                      </a:lnTo>
                      <a:lnTo>
                        <a:pt x="66" y="163"/>
                      </a:lnTo>
                      <a:lnTo>
                        <a:pt x="63" y="161"/>
                      </a:lnTo>
                      <a:lnTo>
                        <a:pt x="59" y="158"/>
                      </a:lnTo>
                      <a:lnTo>
                        <a:pt x="56" y="156"/>
                      </a:lnTo>
                      <a:lnTo>
                        <a:pt x="53" y="153"/>
                      </a:lnTo>
                      <a:lnTo>
                        <a:pt x="49" y="150"/>
                      </a:lnTo>
                      <a:lnTo>
                        <a:pt x="46" y="147"/>
                      </a:lnTo>
                      <a:lnTo>
                        <a:pt x="44" y="145"/>
                      </a:lnTo>
                      <a:lnTo>
                        <a:pt x="41" y="141"/>
                      </a:lnTo>
                      <a:lnTo>
                        <a:pt x="38" y="138"/>
                      </a:lnTo>
                      <a:lnTo>
                        <a:pt x="35" y="135"/>
                      </a:lnTo>
                      <a:lnTo>
                        <a:pt x="33" y="133"/>
                      </a:lnTo>
                      <a:lnTo>
                        <a:pt x="30" y="129"/>
                      </a:lnTo>
                      <a:lnTo>
                        <a:pt x="28" y="126"/>
                      </a:lnTo>
                      <a:lnTo>
                        <a:pt x="26" y="123"/>
                      </a:lnTo>
                      <a:lnTo>
                        <a:pt x="24" y="120"/>
                      </a:lnTo>
                      <a:lnTo>
                        <a:pt x="22" y="116"/>
                      </a:lnTo>
                      <a:lnTo>
                        <a:pt x="21" y="113"/>
                      </a:lnTo>
                      <a:lnTo>
                        <a:pt x="19" y="110"/>
                      </a:lnTo>
                      <a:lnTo>
                        <a:pt x="18" y="107"/>
                      </a:lnTo>
                      <a:lnTo>
                        <a:pt x="16" y="103"/>
                      </a:lnTo>
                      <a:lnTo>
                        <a:pt x="14" y="100"/>
                      </a:lnTo>
                      <a:lnTo>
                        <a:pt x="13" y="97"/>
                      </a:lnTo>
                      <a:lnTo>
                        <a:pt x="11" y="93"/>
                      </a:lnTo>
                      <a:lnTo>
                        <a:pt x="10" y="90"/>
                      </a:lnTo>
                      <a:lnTo>
                        <a:pt x="9" y="87"/>
                      </a:lnTo>
                      <a:lnTo>
                        <a:pt x="8" y="84"/>
                      </a:lnTo>
                      <a:lnTo>
                        <a:pt x="7" y="80"/>
                      </a:lnTo>
                      <a:lnTo>
                        <a:pt x="7" y="77"/>
                      </a:lnTo>
                      <a:lnTo>
                        <a:pt x="6" y="74"/>
                      </a:lnTo>
                      <a:lnTo>
                        <a:pt x="5" y="71"/>
                      </a:lnTo>
                      <a:lnTo>
                        <a:pt x="4" y="68"/>
                      </a:lnTo>
                      <a:lnTo>
                        <a:pt x="3" y="65"/>
                      </a:lnTo>
                      <a:lnTo>
                        <a:pt x="3" y="62"/>
                      </a:lnTo>
                      <a:lnTo>
                        <a:pt x="3" y="59"/>
                      </a:lnTo>
                      <a:lnTo>
                        <a:pt x="3" y="56"/>
                      </a:lnTo>
                      <a:lnTo>
                        <a:pt x="2" y="53"/>
                      </a:lnTo>
                      <a:lnTo>
                        <a:pt x="2" y="49"/>
                      </a:lnTo>
                      <a:lnTo>
                        <a:pt x="1" y="47"/>
                      </a:lnTo>
                      <a:lnTo>
                        <a:pt x="1" y="44"/>
                      </a:lnTo>
                      <a:lnTo>
                        <a:pt x="1" y="41"/>
                      </a:lnTo>
                      <a:lnTo>
                        <a:pt x="0" y="38"/>
                      </a:lnTo>
                      <a:lnTo>
                        <a:pt x="0" y="36"/>
                      </a:lnTo>
                      <a:lnTo>
                        <a:pt x="0" y="34"/>
                      </a:lnTo>
                      <a:lnTo>
                        <a:pt x="0" y="31"/>
                      </a:lnTo>
                      <a:lnTo>
                        <a:pt x="0" y="29"/>
                      </a:lnTo>
                      <a:lnTo>
                        <a:pt x="0" y="26"/>
                      </a:lnTo>
                      <a:lnTo>
                        <a:pt x="0" y="24"/>
                      </a:lnTo>
                      <a:lnTo>
                        <a:pt x="0" y="21"/>
                      </a:lnTo>
                      <a:lnTo>
                        <a:pt x="0" y="20"/>
                      </a:lnTo>
                      <a:lnTo>
                        <a:pt x="1" y="18"/>
                      </a:lnTo>
                      <a:lnTo>
                        <a:pt x="1" y="16"/>
                      </a:lnTo>
                      <a:lnTo>
                        <a:pt x="1" y="14"/>
                      </a:lnTo>
                      <a:lnTo>
                        <a:pt x="1" y="12"/>
                      </a:lnTo>
                      <a:lnTo>
                        <a:pt x="1" y="10"/>
                      </a:lnTo>
                      <a:lnTo>
                        <a:pt x="1" y="9"/>
                      </a:lnTo>
                      <a:lnTo>
                        <a:pt x="1" y="7"/>
                      </a:lnTo>
                      <a:lnTo>
                        <a:pt x="2" y="6"/>
                      </a:lnTo>
                      <a:lnTo>
                        <a:pt x="2" y="5"/>
                      </a:lnTo>
                      <a:lnTo>
                        <a:pt x="2" y="4"/>
                      </a:lnTo>
                      <a:lnTo>
                        <a:pt x="2" y="2"/>
                      </a:lnTo>
                      <a:lnTo>
                        <a:pt x="2" y="1"/>
                      </a:lnTo>
                      <a:lnTo>
                        <a:pt x="3"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19" name="Freeform 667"/>
                <p:cNvSpPr>
                  <a:spLocks/>
                </p:cNvSpPr>
                <p:nvPr/>
              </p:nvSpPr>
              <p:spPr bwMode="auto">
                <a:xfrm>
                  <a:off x="3211" y="2060"/>
                  <a:ext cx="321" cy="471"/>
                </a:xfrm>
                <a:custGeom>
                  <a:avLst/>
                  <a:gdLst>
                    <a:gd name="T0" fmla="*/ 133 w 321"/>
                    <a:gd name="T1" fmla="*/ 471 h 471"/>
                    <a:gd name="T2" fmla="*/ 147 w 321"/>
                    <a:gd name="T3" fmla="*/ 450 h 471"/>
                    <a:gd name="T4" fmla="*/ 151 w 321"/>
                    <a:gd name="T5" fmla="*/ 449 h 471"/>
                    <a:gd name="T6" fmla="*/ 156 w 321"/>
                    <a:gd name="T7" fmla="*/ 448 h 471"/>
                    <a:gd name="T8" fmla="*/ 163 w 321"/>
                    <a:gd name="T9" fmla="*/ 446 h 471"/>
                    <a:gd name="T10" fmla="*/ 172 w 321"/>
                    <a:gd name="T11" fmla="*/ 444 h 471"/>
                    <a:gd name="T12" fmla="*/ 181 w 321"/>
                    <a:gd name="T13" fmla="*/ 440 h 471"/>
                    <a:gd name="T14" fmla="*/ 192 w 321"/>
                    <a:gd name="T15" fmla="*/ 437 h 471"/>
                    <a:gd name="T16" fmla="*/ 203 w 321"/>
                    <a:gd name="T17" fmla="*/ 432 h 471"/>
                    <a:gd name="T18" fmla="*/ 214 w 321"/>
                    <a:gd name="T19" fmla="*/ 426 h 471"/>
                    <a:gd name="T20" fmla="*/ 226 w 321"/>
                    <a:gd name="T21" fmla="*/ 418 h 471"/>
                    <a:gd name="T22" fmla="*/ 237 w 321"/>
                    <a:gd name="T23" fmla="*/ 410 h 471"/>
                    <a:gd name="T24" fmla="*/ 248 w 321"/>
                    <a:gd name="T25" fmla="*/ 400 h 471"/>
                    <a:gd name="T26" fmla="*/ 258 w 321"/>
                    <a:gd name="T27" fmla="*/ 388 h 471"/>
                    <a:gd name="T28" fmla="*/ 268 w 321"/>
                    <a:gd name="T29" fmla="*/ 375 h 471"/>
                    <a:gd name="T30" fmla="*/ 276 w 321"/>
                    <a:gd name="T31" fmla="*/ 361 h 471"/>
                    <a:gd name="T32" fmla="*/ 283 w 321"/>
                    <a:gd name="T33" fmla="*/ 345 h 471"/>
                    <a:gd name="T34" fmla="*/ 288 w 321"/>
                    <a:gd name="T35" fmla="*/ 328 h 471"/>
                    <a:gd name="T36" fmla="*/ 292 w 321"/>
                    <a:gd name="T37" fmla="*/ 311 h 471"/>
                    <a:gd name="T38" fmla="*/ 294 w 321"/>
                    <a:gd name="T39" fmla="*/ 295 h 471"/>
                    <a:gd name="T40" fmla="*/ 294 w 321"/>
                    <a:gd name="T41" fmla="*/ 279 h 471"/>
                    <a:gd name="T42" fmla="*/ 293 w 321"/>
                    <a:gd name="T43" fmla="*/ 263 h 471"/>
                    <a:gd name="T44" fmla="*/ 291 w 321"/>
                    <a:gd name="T45" fmla="*/ 247 h 471"/>
                    <a:gd name="T46" fmla="*/ 288 w 321"/>
                    <a:gd name="T47" fmla="*/ 232 h 471"/>
                    <a:gd name="T48" fmla="*/ 283 w 321"/>
                    <a:gd name="T49" fmla="*/ 218 h 471"/>
                    <a:gd name="T50" fmla="*/ 278 w 321"/>
                    <a:gd name="T51" fmla="*/ 204 h 471"/>
                    <a:gd name="T52" fmla="*/ 271 w 321"/>
                    <a:gd name="T53" fmla="*/ 192 h 471"/>
                    <a:gd name="T54" fmla="*/ 264 w 321"/>
                    <a:gd name="T55" fmla="*/ 180 h 471"/>
                    <a:gd name="T56" fmla="*/ 256 w 321"/>
                    <a:gd name="T57" fmla="*/ 169 h 471"/>
                    <a:gd name="T58" fmla="*/ 248 w 321"/>
                    <a:gd name="T59" fmla="*/ 158 h 471"/>
                    <a:gd name="T60" fmla="*/ 238 w 321"/>
                    <a:gd name="T61" fmla="*/ 149 h 471"/>
                    <a:gd name="T62" fmla="*/ 230 w 321"/>
                    <a:gd name="T63" fmla="*/ 141 h 471"/>
                    <a:gd name="T64" fmla="*/ 220 w 321"/>
                    <a:gd name="T65" fmla="*/ 134 h 471"/>
                    <a:gd name="T66" fmla="*/ 210 w 321"/>
                    <a:gd name="T67" fmla="*/ 128 h 471"/>
                    <a:gd name="T68" fmla="*/ 200 w 321"/>
                    <a:gd name="T69" fmla="*/ 123 h 471"/>
                    <a:gd name="T70" fmla="*/ 189 w 321"/>
                    <a:gd name="T71" fmla="*/ 119 h 471"/>
                    <a:gd name="T72" fmla="*/ 179 w 321"/>
                    <a:gd name="T73" fmla="*/ 115 h 471"/>
                    <a:gd name="T74" fmla="*/ 169 w 321"/>
                    <a:gd name="T75" fmla="*/ 113 h 471"/>
                    <a:gd name="T76" fmla="*/ 159 w 321"/>
                    <a:gd name="T77" fmla="*/ 110 h 471"/>
                    <a:gd name="T78" fmla="*/ 150 w 321"/>
                    <a:gd name="T79" fmla="*/ 108 h 471"/>
                    <a:gd name="T80" fmla="*/ 141 w 321"/>
                    <a:gd name="T81" fmla="*/ 107 h 471"/>
                    <a:gd name="T82" fmla="*/ 132 w 321"/>
                    <a:gd name="T83" fmla="*/ 106 h 471"/>
                    <a:gd name="T84" fmla="*/ 125 w 321"/>
                    <a:gd name="T85" fmla="*/ 105 h 471"/>
                    <a:gd name="T86" fmla="*/ 118 w 321"/>
                    <a:gd name="T87" fmla="*/ 105 h 471"/>
                    <a:gd name="T88" fmla="*/ 113 w 321"/>
                    <a:gd name="T89" fmla="*/ 105 h 471"/>
                    <a:gd name="T90" fmla="*/ 108 w 321"/>
                    <a:gd name="T91" fmla="*/ 105 h 471"/>
                    <a:gd name="T92" fmla="*/ 105 w 321"/>
                    <a:gd name="T93" fmla="*/ 105 h 471"/>
                    <a:gd name="T94" fmla="*/ 50 w 321"/>
                    <a:gd name="T95" fmla="*/ 106 h 471"/>
                    <a:gd name="T96" fmla="*/ 0 w 321"/>
                    <a:gd name="T97" fmla="*/ 0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1"/>
                    <a:gd name="T148" fmla="*/ 0 h 471"/>
                    <a:gd name="T149" fmla="*/ 321 w 321"/>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1" h="471">
                      <a:moveTo>
                        <a:pt x="0" y="0"/>
                      </a:moveTo>
                      <a:lnTo>
                        <a:pt x="321" y="0"/>
                      </a:lnTo>
                      <a:lnTo>
                        <a:pt x="321" y="471"/>
                      </a:lnTo>
                      <a:lnTo>
                        <a:pt x="133" y="471"/>
                      </a:lnTo>
                      <a:lnTo>
                        <a:pt x="145" y="450"/>
                      </a:lnTo>
                      <a:lnTo>
                        <a:pt x="146" y="450"/>
                      </a:lnTo>
                      <a:lnTo>
                        <a:pt x="147" y="450"/>
                      </a:lnTo>
                      <a:lnTo>
                        <a:pt x="148" y="449"/>
                      </a:lnTo>
                      <a:lnTo>
                        <a:pt x="149" y="449"/>
                      </a:lnTo>
                      <a:lnTo>
                        <a:pt x="151" y="449"/>
                      </a:lnTo>
                      <a:lnTo>
                        <a:pt x="152" y="449"/>
                      </a:lnTo>
                      <a:lnTo>
                        <a:pt x="153" y="449"/>
                      </a:lnTo>
                      <a:lnTo>
                        <a:pt x="155" y="448"/>
                      </a:lnTo>
                      <a:lnTo>
                        <a:pt x="156" y="448"/>
                      </a:lnTo>
                      <a:lnTo>
                        <a:pt x="158" y="448"/>
                      </a:lnTo>
                      <a:lnTo>
                        <a:pt x="159" y="447"/>
                      </a:lnTo>
                      <a:lnTo>
                        <a:pt x="161" y="447"/>
                      </a:lnTo>
                      <a:lnTo>
                        <a:pt x="163" y="446"/>
                      </a:lnTo>
                      <a:lnTo>
                        <a:pt x="165" y="445"/>
                      </a:lnTo>
                      <a:lnTo>
                        <a:pt x="167" y="445"/>
                      </a:lnTo>
                      <a:lnTo>
                        <a:pt x="170" y="444"/>
                      </a:lnTo>
                      <a:lnTo>
                        <a:pt x="172" y="444"/>
                      </a:lnTo>
                      <a:lnTo>
                        <a:pt x="174" y="443"/>
                      </a:lnTo>
                      <a:lnTo>
                        <a:pt x="176" y="442"/>
                      </a:lnTo>
                      <a:lnTo>
                        <a:pt x="179" y="441"/>
                      </a:lnTo>
                      <a:lnTo>
                        <a:pt x="181" y="440"/>
                      </a:lnTo>
                      <a:lnTo>
                        <a:pt x="184" y="439"/>
                      </a:lnTo>
                      <a:lnTo>
                        <a:pt x="187" y="439"/>
                      </a:lnTo>
                      <a:lnTo>
                        <a:pt x="189" y="438"/>
                      </a:lnTo>
                      <a:lnTo>
                        <a:pt x="192" y="437"/>
                      </a:lnTo>
                      <a:lnTo>
                        <a:pt x="195" y="435"/>
                      </a:lnTo>
                      <a:lnTo>
                        <a:pt x="197" y="434"/>
                      </a:lnTo>
                      <a:lnTo>
                        <a:pt x="200" y="433"/>
                      </a:lnTo>
                      <a:lnTo>
                        <a:pt x="203" y="432"/>
                      </a:lnTo>
                      <a:lnTo>
                        <a:pt x="206" y="430"/>
                      </a:lnTo>
                      <a:lnTo>
                        <a:pt x="209" y="429"/>
                      </a:lnTo>
                      <a:lnTo>
                        <a:pt x="211" y="427"/>
                      </a:lnTo>
                      <a:lnTo>
                        <a:pt x="214" y="426"/>
                      </a:lnTo>
                      <a:lnTo>
                        <a:pt x="217" y="424"/>
                      </a:lnTo>
                      <a:lnTo>
                        <a:pt x="220" y="422"/>
                      </a:lnTo>
                      <a:lnTo>
                        <a:pt x="223" y="420"/>
                      </a:lnTo>
                      <a:lnTo>
                        <a:pt x="226" y="418"/>
                      </a:lnTo>
                      <a:lnTo>
                        <a:pt x="229" y="416"/>
                      </a:lnTo>
                      <a:lnTo>
                        <a:pt x="231" y="414"/>
                      </a:lnTo>
                      <a:lnTo>
                        <a:pt x="234" y="412"/>
                      </a:lnTo>
                      <a:lnTo>
                        <a:pt x="237" y="410"/>
                      </a:lnTo>
                      <a:lnTo>
                        <a:pt x="240" y="407"/>
                      </a:lnTo>
                      <a:lnTo>
                        <a:pt x="243" y="405"/>
                      </a:lnTo>
                      <a:lnTo>
                        <a:pt x="245" y="402"/>
                      </a:lnTo>
                      <a:lnTo>
                        <a:pt x="248" y="400"/>
                      </a:lnTo>
                      <a:lnTo>
                        <a:pt x="251" y="397"/>
                      </a:lnTo>
                      <a:lnTo>
                        <a:pt x="253" y="394"/>
                      </a:lnTo>
                      <a:lnTo>
                        <a:pt x="256" y="391"/>
                      </a:lnTo>
                      <a:lnTo>
                        <a:pt x="258" y="388"/>
                      </a:lnTo>
                      <a:lnTo>
                        <a:pt x="261" y="385"/>
                      </a:lnTo>
                      <a:lnTo>
                        <a:pt x="263" y="382"/>
                      </a:lnTo>
                      <a:lnTo>
                        <a:pt x="266" y="379"/>
                      </a:lnTo>
                      <a:lnTo>
                        <a:pt x="268" y="375"/>
                      </a:lnTo>
                      <a:lnTo>
                        <a:pt x="270" y="372"/>
                      </a:lnTo>
                      <a:lnTo>
                        <a:pt x="273" y="368"/>
                      </a:lnTo>
                      <a:lnTo>
                        <a:pt x="274" y="365"/>
                      </a:lnTo>
                      <a:lnTo>
                        <a:pt x="276" y="361"/>
                      </a:lnTo>
                      <a:lnTo>
                        <a:pt x="278" y="357"/>
                      </a:lnTo>
                      <a:lnTo>
                        <a:pt x="280" y="353"/>
                      </a:lnTo>
                      <a:lnTo>
                        <a:pt x="282" y="349"/>
                      </a:lnTo>
                      <a:lnTo>
                        <a:pt x="283" y="345"/>
                      </a:lnTo>
                      <a:lnTo>
                        <a:pt x="285" y="340"/>
                      </a:lnTo>
                      <a:lnTo>
                        <a:pt x="286" y="336"/>
                      </a:lnTo>
                      <a:lnTo>
                        <a:pt x="288" y="332"/>
                      </a:lnTo>
                      <a:lnTo>
                        <a:pt x="288" y="328"/>
                      </a:lnTo>
                      <a:lnTo>
                        <a:pt x="289" y="324"/>
                      </a:lnTo>
                      <a:lnTo>
                        <a:pt x="290" y="319"/>
                      </a:lnTo>
                      <a:lnTo>
                        <a:pt x="291" y="315"/>
                      </a:lnTo>
                      <a:lnTo>
                        <a:pt x="292" y="311"/>
                      </a:lnTo>
                      <a:lnTo>
                        <a:pt x="292" y="307"/>
                      </a:lnTo>
                      <a:lnTo>
                        <a:pt x="293" y="303"/>
                      </a:lnTo>
                      <a:lnTo>
                        <a:pt x="294" y="298"/>
                      </a:lnTo>
                      <a:lnTo>
                        <a:pt x="294" y="295"/>
                      </a:lnTo>
                      <a:lnTo>
                        <a:pt x="294" y="291"/>
                      </a:lnTo>
                      <a:lnTo>
                        <a:pt x="294" y="286"/>
                      </a:lnTo>
                      <a:lnTo>
                        <a:pt x="295" y="283"/>
                      </a:lnTo>
                      <a:lnTo>
                        <a:pt x="294" y="279"/>
                      </a:lnTo>
                      <a:lnTo>
                        <a:pt x="294" y="274"/>
                      </a:lnTo>
                      <a:lnTo>
                        <a:pt x="294" y="270"/>
                      </a:lnTo>
                      <a:lnTo>
                        <a:pt x="294" y="267"/>
                      </a:lnTo>
                      <a:lnTo>
                        <a:pt x="293" y="263"/>
                      </a:lnTo>
                      <a:lnTo>
                        <a:pt x="293" y="259"/>
                      </a:lnTo>
                      <a:lnTo>
                        <a:pt x="292" y="255"/>
                      </a:lnTo>
                      <a:lnTo>
                        <a:pt x="292" y="251"/>
                      </a:lnTo>
                      <a:lnTo>
                        <a:pt x="291" y="247"/>
                      </a:lnTo>
                      <a:lnTo>
                        <a:pt x="290" y="243"/>
                      </a:lnTo>
                      <a:lnTo>
                        <a:pt x="289" y="240"/>
                      </a:lnTo>
                      <a:lnTo>
                        <a:pt x="288" y="236"/>
                      </a:lnTo>
                      <a:lnTo>
                        <a:pt x="288" y="232"/>
                      </a:lnTo>
                      <a:lnTo>
                        <a:pt x="287" y="229"/>
                      </a:lnTo>
                      <a:lnTo>
                        <a:pt x="286" y="225"/>
                      </a:lnTo>
                      <a:lnTo>
                        <a:pt x="284" y="222"/>
                      </a:lnTo>
                      <a:lnTo>
                        <a:pt x="283" y="218"/>
                      </a:lnTo>
                      <a:lnTo>
                        <a:pt x="282" y="215"/>
                      </a:lnTo>
                      <a:lnTo>
                        <a:pt x="280" y="212"/>
                      </a:lnTo>
                      <a:lnTo>
                        <a:pt x="279" y="208"/>
                      </a:lnTo>
                      <a:lnTo>
                        <a:pt x="278" y="204"/>
                      </a:lnTo>
                      <a:lnTo>
                        <a:pt x="276" y="201"/>
                      </a:lnTo>
                      <a:lnTo>
                        <a:pt x="274" y="198"/>
                      </a:lnTo>
                      <a:lnTo>
                        <a:pt x="273" y="195"/>
                      </a:lnTo>
                      <a:lnTo>
                        <a:pt x="271" y="192"/>
                      </a:lnTo>
                      <a:lnTo>
                        <a:pt x="269" y="189"/>
                      </a:lnTo>
                      <a:lnTo>
                        <a:pt x="268" y="186"/>
                      </a:lnTo>
                      <a:lnTo>
                        <a:pt x="266" y="183"/>
                      </a:lnTo>
                      <a:lnTo>
                        <a:pt x="264" y="180"/>
                      </a:lnTo>
                      <a:lnTo>
                        <a:pt x="262" y="177"/>
                      </a:lnTo>
                      <a:lnTo>
                        <a:pt x="260" y="174"/>
                      </a:lnTo>
                      <a:lnTo>
                        <a:pt x="258" y="171"/>
                      </a:lnTo>
                      <a:lnTo>
                        <a:pt x="256" y="169"/>
                      </a:lnTo>
                      <a:lnTo>
                        <a:pt x="254" y="166"/>
                      </a:lnTo>
                      <a:lnTo>
                        <a:pt x="252" y="164"/>
                      </a:lnTo>
                      <a:lnTo>
                        <a:pt x="250" y="161"/>
                      </a:lnTo>
                      <a:lnTo>
                        <a:pt x="248" y="158"/>
                      </a:lnTo>
                      <a:lnTo>
                        <a:pt x="245" y="156"/>
                      </a:lnTo>
                      <a:lnTo>
                        <a:pt x="243" y="154"/>
                      </a:lnTo>
                      <a:lnTo>
                        <a:pt x="241" y="152"/>
                      </a:lnTo>
                      <a:lnTo>
                        <a:pt x="238" y="149"/>
                      </a:lnTo>
                      <a:lnTo>
                        <a:pt x="237" y="147"/>
                      </a:lnTo>
                      <a:lnTo>
                        <a:pt x="234" y="145"/>
                      </a:lnTo>
                      <a:lnTo>
                        <a:pt x="232" y="143"/>
                      </a:lnTo>
                      <a:lnTo>
                        <a:pt x="230" y="141"/>
                      </a:lnTo>
                      <a:lnTo>
                        <a:pt x="227" y="140"/>
                      </a:lnTo>
                      <a:lnTo>
                        <a:pt x="225" y="137"/>
                      </a:lnTo>
                      <a:lnTo>
                        <a:pt x="222" y="136"/>
                      </a:lnTo>
                      <a:lnTo>
                        <a:pt x="220" y="134"/>
                      </a:lnTo>
                      <a:lnTo>
                        <a:pt x="218" y="132"/>
                      </a:lnTo>
                      <a:lnTo>
                        <a:pt x="215" y="131"/>
                      </a:lnTo>
                      <a:lnTo>
                        <a:pt x="212" y="130"/>
                      </a:lnTo>
                      <a:lnTo>
                        <a:pt x="210" y="128"/>
                      </a:lnTo>
                      <a:lnTo>
                        <a:pt x="207" y="127"/>
                      </a:lnTo>
                      <a:lnTo>
                        <a:pt x="205" y="126"/>
                      </a:lnTo>
                      <a:lnTo>
                        <a:pt x="202" y="125"/>
                      </a:lnTo>
                      <a:lnTo>
                        <a:pt x="200" y="123"/>
                      </a:lnTo>
                      <a:lnTo>
                        <a:pt x="197" y="122"/>
                      </a:lnTo>
                      <a:lnTo>
                        <a:pt x="195" y="121"/>
                      </a:lnTo>
                      <a:lnTo>
                        <a:pt x="192" y="120"/>
                      </a:lnTo>
                      <a:lnTo>
                        <a:pt x="189" y="119"/>
                      </a:lnTo>
                      <a:lnTo>
                        <a:pt x="187" y="118"/>
                      </a:lnTo>
                      <a:lnTo>
                        <a:pt x="184" y="117"/>
                      </a:lnTo>
                      <a:lnTo>
                        <a:pt x="182" y="116"/>
                      </a:lnTo>
                      <a:lnTo>
                        <a:pt x="179" y="115"/>
                      </a:lnTo>
                      <a:lnTo>
                        <a:pt x="177" y="114"/>
                      </a:lnTo>
                      <a:lnTo>
                        <a:pt x="174" y="114"/>
                      </a:lnTo>
                      <a:lnTo>
                        <a:pt x="172" y="113"/>
                      </a:lnTo>
                      <a:lnTo>
                        <a:pt x="169" y="113"/>
                      </a:lnTo>
                      <a:lnTo>
                        <a:pt x="167" y="111"/>
                      </a:lnTo>
                      <a:lnTo>
                        <a:pt x="164" y="111"/>
                      </a:lnTo>
                      <a:lnTo>
                        <a:pt x="162" y="110"/>
                      </a:lnTo>
                      <a:lnTo>
                        <a:pt x="159" y="110"/>
                      </a:lnTo>
                      <a:lnTo>
                        <a:pt x="157" y="109"/>
                      </a:lnTo>
                      <a:lnTo>
                        <a:pt x="154" y="109"/>
                      </a:lnTo>
                      <a:lnTo>
                        <a:pt x="152" y="109"/>
                      </a:lnTo>
                      <a:lnTo>
                        <a:pt x="150" y="108"/>
                      </a:lnTo>
                      <a:lnTo>
                        <a:pt x="148" y="108"/>
                      </a:lnTo>
                      <a:lnTo>
                        <a:pt x="145" y="108"/>
                      </a:lnTo>
                      <a:lnTo>
                        <a:pt x="143" y="108"/>
                      </a:lnTo>
                      <a:lnTo>
                        <a:pt x="141" y="107"/>
                      </a:lnTo>
                      <a:lnTo>
                        <a:pt x="139" y="107"/>
                      </a:lnTo>
                      <a:lnTo>
                        <a:pt x="136" y="106"/>
                      </a:lnTo>
                      <a:lnTo>
                        <a:pt x="135" y="106"/>
                      </a:lnTo>
                      <a:lnTo>
                        <a:pt x="132" y="106"/>
                      </a:lnTo>
                      <a:lnTo>
                        <a:pt x="131" y="106"/>
                      </a:lnTo>
                      <a:lnTo>
                        <a:pt x="128" y="106"/>
                      </a:lnTo>
                      <a:lnTo>
                        <a:pt x="127" y="106"/>
                      </a:lnTo>
                      <a:lnTo>
                        <a:pt x="125" y="105"/>
                      </a:lnTo>
                      <a:lnTo>
                        <a:pt x="123" y="105"/>
                      </a:lnTo>
                      <a:lnTo>
                        <a:pt x="121" y="105"/>
                      </a:lnTo>
                      <a:lnTo>
                        <a:pt x="120" y="105"/>
                      </a:lnTo>
                      <a:lnTo>
                        <a:pt x="118" y="105"/>
                      </a:lnTo>
                      <a:lnTo>
                        <a:pt x="117" y="105"/>
                      </a:lnTo>
                      <a:lnTo>
                        <a:pt x="115" y="105"/>
                      </a:lnTo>
                      <a:lnTo>
                        <a:pt x="114" y="105"/>
                      </a:lnTo>
                      <a:lnTo>
                        <a:pt x="113" y="105"/>
                      </a:lnTo>
                      <a:lnTo>
                        <a:pt x="111" y="105"/>
                      </a:lnTo>
                      <a:lnTo>
                        <a:pt x="110" y="105"/>
                      </a:lnTo>
                      <a:lnTo>
                        <a:pt x="109" y="105"/>
                      </a:lnTo>
                      <a:lnTo>
                        <a:pt x="108" y="105"/>
                      </a:lnTo>
                      <a:lnTo>
                        <a:pt x="107" y="105"/>
                      </a:lnTo>
                      <a:lnTo>
                        <a:pt x="106" y="105"/>
                      </a:lnTo>
                      <a:lnTo>
                        <a:pt x="105" y="105"/>
                      </a:lnTo>
                      <a:lnTo>
                        <a:pt x="103" y="105"/>
                      </a:lnTo>
                      <a:lnTo>
                        <a:pt x="103" y="106"/>
                      </a:lnTo>
                      <a:lnTo>
                        <a:pt x="50" y="106"/>
                      </a:lnTo>
                      <a:lnTo>
                        <a:pt x="42" y="95"/>
                      </a:lnTo>
                      <a:lnTo>
                        <a:pt x="60" y="39"/>
                      </a:lnTo>
                      <a:lnTo>
                        <a:pt x="8" y="36"/>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0" name="Freeform 668"/>
                <p:cNvSpPr>
                  <a:spLocks/>
                </p:cNvSpPr>
                <p:nvPr/>
              </p:nvSpPr>
              <p:spPr bwMode="auto">
                <a:xfrm>
                  <a:off x="3023" y="2060"/>
                  <a:ext cx="315" cy="472"/>
                </a:xfrm>
                <a:custGeom>
                  <a:avLst/>
                  <a:gdLst>
                    <a:gd name="T0" fmla="*/ 313 w 315"/>
                    <a:gd name="T1" fmla="*/ 451 h 472"/>
                    <a:gd name="T2" fmla="*/ 309 w 315"/>
                    <a:gd name="T3" fmla="*/ 451 h 472"/>
                    <a:gd name="T4" fmla="*/ 304 w 315"/>
                    <a:gd name="T5" fmla="*/ 451 h 472"/>
                    <a:gd name="T6" fmla="*/ 295 w 315"/>
                    <a:gd name="T7" fmla="*/ 451 h 472"/>
                    <a:gd name="T8" fmla="*/ 285 w 315"/>
                    <a:gd name="T9" fmla="*/ 451 h 472"/>
                    <a:gd name="T10" fmla="*/ 272 w 315"/>
                    <a:gd name="T11" fmla="*/ 449 h 472"/>
                    <a:gd name="T12" fmla="*/ 259 w 315"/>
                    <a:gd name="T13" fmla="*/ 447 h 472"/>
                    <a:gd name="T14" fmla="*/ 244 w 315"/>
                    <a:gd name="T15" fmla="*/ 443 h 472"/>
                    <a:gd name="T16" fmla="*/ 230 w 315"/>
                    <a:gd name="T17" fmla="*/ 438 h 472"/>
                    <a:gd name="T18" fmla="*/ 215 w 315"/>
                    <a:gd name="T19" fmla="*/ 430 h 472"/>
                    <a:gd name="T20" fmla="*/ 201 w 315"/>
                    <a:gd name="T21" fmla="*/ 421 h 472"/>
                    <a:gd name="T22" fmla="*/ 188 w 315"/>
                    <a:gd name="T23" fmla="*/ 409 h 472"/>
                    <a:gd name="T24" fmla="*/ 175 w 315"/>
                    <a:gd name="T25" fmla="*/ 395 h 472"/>
                    <a:gd name="T26" fmla="*/ 127 w 315"/>
                    <a:gd name="T27" fmla="*/ 329 h 472"/>
                    <a:gd name="T28" fmla="*/ 126 w 315"/>
                    <a:gd name="T29" fmla="*/ 335 h 472"/>
                    <a:gd name="T30" fmla="*/ 123 w 315"/>
                    <a:gd name="T31" fmla="*/ 345 h 472"/>
                    <a:gd name="T32" fmla="*/ 118 w 315"/>
                    <a:gd name="T33" fmla="*/ 355 h 472"/>
                    <a:gd name="T34" fmla="*/ 111 w 315"/>
                    <a:gd name="T35" fmla="*/ 363 h 472"/>
                    <a:gd name="T36" fmla="*/ 105 w 315"/>
                    <a:gd name="T37" fmla="*/ 367 h 472"/>
                    <a:gd name="T38" fmla="*/ 100 w 315"/>
                    <a:gd name="T39" fmla="*/ 367 h 472"/>
                    <a:gd name="T40" fmla="*/ 94 w 315"/>
                    <a:gd name="T41" fmla="*/ 366 h 472"/>
                    <a:gd name="T42" fmla="*/ 87 w 315"/>
                    <a:gd name="T43" fmla="*/ 362 h 472"/>
                    <a:gd name="T44" fmla="*/ 81 w 315"/>
                    <a:gd name="T45" fmla="*/ 357 h 472"/>
                    <a:gd name="T46" fmla="*/ 76 w 315"/>
                    <a:gd name="T47" fmla="*/ 347 h 472"/>
                    <a:gd name="T48" fmla="*/ 74 w 315"/>
                    <a:gd name="T49" fmla="*/ 341 h 472"/>
                    <a:gd name="T50" fmla="*/ 74 w 315"/>
                    <a:gd name="T51" fmla="*/ 335 h 472"/>
                    <a:gd name="T52" fmla="*/ 75 w 315"/>
                    <a:gd name="T53" fmla="*/ 327 h 472"/>
                    <a:gd name="T54" fmla="*/ 77 w 315"/>
                    <a:gd name="T55" fmla="*/ 319 h 472"/>
                    <a:gd name="T56" fmla="*/ 79 w 315"/>
                    <a:gd name="T57" fmla="*/ 310 h 472"/>
                    <a:gd name="T58" fmla="*/ 82 w 315"/>
                    <a:gd name="T59" fmla="*/ 305 h 472"/>
                    <a:gd name="T60" fmla="*/ 76 w 315"/>
                    <a:gd name="T61" fmla="*/ 300 h 472"/>
                    <a:gd name="T62" fmla="*/ 69 w 315"/>
                    <a:gd name="T63" fmla="*/ 307 h 472"/>
                    <a:gd name="T64" fmla="*/ 64 w 315"/>
                    <a:gd name="T65" fmla="*/ 311 h 472"/>
                    <a:gd name="T66" fmla="*/ 58 w 315"/>
                    <a:gd name="T67" fmla="*/ 316 h 472"/>
                    <a:gd name="T68" fmla="*/ 52 w 315"/>
                    <a:gd name="T69" fmla="*/ 319 h 472"/>
                    <a:gd name="T70" fmla="*/ 46 w 315"/>
                    <a:gd name="T71" fmla="*/ 322 h 472"/>
                    <a:gd name="T72" fmla="*/ 40 w 315"/>
                    <a:gd name="T73" fmla="*/ 323 h 472"/>
                    <a:gd name="T74" fmla="*/ 34 w 315"/>
                    <a:gd name="T75" fmla="*/ 322 h 472"/>
                    <a:gd name="T76" fmla="*/ 29 w 315"/>
                    <a:gd name="T77" fmla="*/ 318 h 472"/>
                    <a:gd name="T78" fmla="*/ 24 w 315"/>
                    <a:gd name="T79" fmla="*/ 311 h 472"/>
                    <a:gd name="T80" fmla="*/ 21 w 315"/>
                    <a:gd name="T81" fmla="*/ 300 h 472"/>
                    <a:gd name="T82" fmla="*/ 20 w 315"/>
                    <a:gd name="T83" fmla="*/ 285 h 472"/>
                    <a:gd name="T84" fmla="*/ 22 w 315"/>
                    <a:gd name="T85" fmla="*/ 270 h 472"/>
                    <a:gd name="T86" fmla="*/ 26 w 315"/>
                    <a:gd name="T87" fmla="*/ 254 h 472"/>
                    <a:gd name="T88" fmla="*/ 32 w 315"/>
                    <a:gd name="T89" fmla="*/ 239 h 472"/>
                    <a:gd name="T90" fmla="*/ 40 w 315"/>
                    <a:gd name="T91" fmla="*/ 223 h 472"/>
                    <a:gd name="T92" fmla="*/ 49 w 315"/>
                    <a:gd name="T93" fmla="*/ 208 h 472"/>
                    <a:gd name="T94" fmla="*/ 58 w 315"/>
                    <a:gd name="T95" fmla="*/ 193 h 472"/>
                    <a:gd name="T96" fmla="*/ 67 w 315"/>
                    <a:gd name="T97" fmla="*/ 180 h 472"/>
                    <a:gd name="T98" fmla="*/ 76 w 315"/>
                    <a:gd name="T99" fmla="*/ 168 h 472"/>
                    <a:gd name="T100" fmla="*/ 84 w 315"/>
                    <a:gd name="T101" fmla="*/ 159 h 472"/>
                    <a:gd name="T102" fmla="*/ 90 w 315"/>
                    <a:gd name="T103" fmla="*/ 151 h 472"/>
                    <a:gd name="T104" fmla="*/ 96 w 315"/>
                    <a:gd name="T105" fmla="*/ 144 h 472"/>
                    <a:gd name="T106" fmla="*/ 170 w 315"/>
                    <a:gd name="T107" fmla="*/ 0 h 4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5"/>
                    <a:gd name="T163" fmla="*/ 0 h 472"/>
                    <a:gd name="T164" fmla="*/ 315 w 315"/>
                    <a:gd name="T165" fmla="*/ 472 h 47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5" h="472">
                      <a:moveTo>
                        <a:pt x="170" y="0"/>
                      </a:moveTo>
                      <a:lnTo>
                        <a:pt x="0" y="0"/>
                      </a:lnTo>
                      <a:lnTo>
                        <a:pt x="0" y="472"/>
                      </a:lnTo>
                      <a:lnTo>
                        <a:pt x="315" y="472"/>
                      </a:lnTo>
                      <a:lnTo>
                        <a:pt x="313" y="451"/>
                      </a:lnTo>
                      <a:lnTo>
                        <a:pt x="312" y="451"/>
                      </a:lnTo>
                      <a:lnTo>
                        <a:pt x="311" y="451"/>
                      </a:lnTo>
                      <a:lnTo>
                        <a:pt x="310" y="451"/>
                      </a:lnTo>
                      <a:lnTo>
                        <a:pt x="309" y="451"/>
                      </a:lnTo>
                      <a:lnTo>
                        <a:pt x="307" y="451"/>
                      </a:lnTo>
                      <a:lnTo>
                        <a:pt x="306" y="451"/>
                      </a:lnTo>
                      <a:lnTo>
                        <a:pt x="305" y="451"/>
                      </a:lnTo>
                      <a:lnTo>
                        <a:pt x="304" y="451"/>
                      </a:lnTo>
                      <a:lnTo>
                        <a:pt x="302" y="451"/>
                      </a:lnTo>
                      <a:lnTo>
                        <a:pt x="301" y="451"/>
                      </a:lnTo>
                      <a:lnTo>
                        <a:pt x="299" y="451"/>
                      </a:lnTo>
                      <a:lnTo>
                        <a:pt x="297" y="451"/>
                      </a:lnTo>
                      <a:lnTo>
                        <a:pt x="295" y="451"/>
                      </a:lnTo>
                      <a:lnTo>
                        <a:pt x="293" y="451"/>
                      </a:lnTo>
                      <a:lnTo>
                        <a:pt x="291" y="451"/>
                      </a:lnTo>
                      <a:lnTo>
                        <a:pt x="289" y="451"/>
                      </a:lnTo>
                      <a:lnTo>
                        <a:pt x="287" y="451"/>
                      </a:lnTo>
                      <a:lnTo>
                        <a:pt x="285" y="451"/>
                      </a:lnTo>
                      <a:lnTo>
                        <a:pt x="282" y="451"/>
                      </a:lnTo>
                      <a:lnTo>
                        <a:pt x="280" y="450"/>
                      </a:lnTo>
                      <a:lnTo>
                        <a:pt x="277" y="450"/>
                      </a:lnTo>
                      <a:lnTo>
                        <a:pt x="275" y="450"/>
                      </a:lnTo>
                      <a:lnTo>
                        <a:pt x="272" y="449"/>
                      </a:lnTo>
                      <a:lnTo>
                        <a:pt x="270" y="449"/>
                      </a:lnTo>
                      <a:lnTo>
                        <a:pt x="267" y="449"/>
                      </a:lnTo>
                      <a:lnTo>
                        <a:pt x="264" y="448"/>
                      </a:lnTo>
                      <a:lnTo>
                        <a:pt x="262" y="448"/>
                      </a:lnTo>
                      <a:lnTo>
                        <a:pt x="259" y="447"/>
                      </a:lnTo>
                      <a:lnTo>
                        <a:pt x="256" y="446"/>
                      </a:lnTo>
                      <a:lnTo>
                        <a:pt x="253" y="445"/>
                      </a:lnTo>
                      <a:lnTo>
                        <a:pt x="250" y="445"/>
                      </a:lnTo>
                      <a:lnTo>
                        <a:pt x="247" y="444"/>
                      </a:lnTo>
                      <a:lnTo>
                        <a:pt x="244" y="443"/>
                      </a:lnTo>
                      <a:lnTo>
                        <a:pt x="242" y="442"/>
                      </a:lnTo>
                      <a:lnTo>
                        <a:pt x="238" y="441"/>
                      </a:lnTo>
                      <a:lnTo>
                        <a:pt x="235" y="440"/>
                      </a:lnTo>
                      <a:lnTo>
                        <a:pt x="233" y="439"/>
                      </a:lnTo>
                      <a:lnTo>
                        <a:pt x="230" y="438"/>
                      </a:lnTo>
                      <a:lnTo>
                        <a:pt x="227" y="437"/>
                      </a:lnTo>
                      <a:lnTo>
                        <a:pt x="224" y="435"/>
                      </a:lnTo>
                      <a:lnTo>
                        <a:pt x="221" y="433"/>
                      </a:lnTo>
                      <a:lnTo>
                        <a:pt x="218" y="432"/>
                      </a:lnTo>
                      <a:lnTo>
                        <a:pt x="215" y="430"/>
                      </a:lnTo>
                      <a:lnTo>
                        <a:pt x="212" y="429"/>
                      </a:lnTo>
                      <a:lnTo>
                        <a:pt x="209" y="427"/>
                      </a:lnTo>
                      <a:lnTo>
                        <a:pt x="207" y="425"/>
                      </a:lnTo>
                      <a:lnTo>
                        <a:pt x="203" y="423"/>
                      </a:lnTo>
                      <a:lnTo>
                        <a:pt x="201" y="421"/>
                      </a:lnTo>
                      <a:lnTo>
                        <a:pt x="198" y="419"/>
                      </a:lnTo>
                      <a:lnTo>
                        <a:pt x="195" y="417"/>
                      </a:lnTo>
                      <a:lnTo>
                        <a:pt x="192" y="414"/>
                      </a:lnTo>
                      <a:lnTo>
                        <a:pt x="190" y="412"/>
                      </a:lnTo>
                      <a:lnTo>
                        <a:pt x="188" y="409"/>
                      </a:lnTo>
                      <a:lnTo>
                        <a:pt x="185" y="407"/>
                      </a:lnTo>
                      <a:lnTo>
                        <a:pt x="182" y="404"/>
                      </a:lnTo>
                      <a:lnTo>
                        <a:pt x="180" y="401"/>
                      </a:lnTo>
                      <a:lnTo>
                        <a:pt x="178" y="398"/>
                      </a:lnTo>
                      <a:lnTo>
                        <a:pt x="175" y="395"/>
                      </a:lnTo>
                      <a:lnTo>
                        <a:pt x="173" y="391"/>
                      </a:lnTo>
                      <a:lnTo>
                        <a:pt x="171" y="389"/>
                      </a:lnTo>
                      <a:lnTo>
                        <a:pt x="139" y="331"/>
                      </a:lnTo>
                      <a:lnTo>
                        <a:pt x="136" y="312"/>
                      </a:lnTo>
                      <a:lnTo>
                        <a:pt x="127" y="329"/>
                      </a:lnTo>
                      <a:lnTo>
                        <a:pt x="127" y="331"/>
                      </a:lnTo>
                      <a:lnTo>
                        <a:pt x="126" y="332"/>
                      </a:lnTo>
                      <a:lnTo>
                        <a:pt x="126" y="333"/>
                      </a:lnTo>
                      <a:lnTo>
                        <a:pt x="126" y="335"/>
                      </a:lnTo>
                      <a:lnTo>
                        <a:pt x="125" y="337"/>
                      </a:lnTo>
                      <a:lnTo>
                        <a:pt x="125" y="338"/>
                      </a:lnTo>
                      <a:lnTo>
                        <a:pt x="124" y="340"/>
                      </a:lnTo>
                      <a:lnTo>
                        <a:pt x="124" y="342"/>
                      </a:lnTo>
                      <a:lnTo>
                        <a:pt x="123" y="345"/>
                      </a:lnTo>
                      <a:lnTo>
                        <a:pt x="122" y="346"/>
                      </a:lnTo>
                      <a:lnTo>
                        <a:pt x="121" y="349"/>
                      </a:lnTo>
                      <a:lnTo>
                        <a:pt x="121" y="351"/>
                      </a:lnTo>
                      <a:lnTo>
                        <a:pt x="120" y="353"/>
                      </a:lnTo>
                      <a:lnTo>
                        <a:pt x="118" y="355"/>
                      </a:lnTo>
                      <a:lnTo>
                        <a:pt x="117" y="357"/>
                      </a:lnTo>
                      <a:lnTo>
                        <a:pt x="116" y="358"/>
                      </a:lnTo>
                      <a:lnTo>
                        <a:pt x="114" y="361"/>
                      </a:lnTo>
                      <a:lnTo>
                        <a:pt x="113" y="362"/>
                      </a:lnTo>
                      <a:lnTo>
                        <a:pt x="111" y="363"/>
                      </a:lnTo>
                      <a:lnTo>
                        <a:pt x="110" y="364"/>
                      </a:lnTo>
                      <a:lnTo>
                        <a:pt x="108" y="366"/>
                      </a:lnTo>
                      <a:lnTo>
                        <a:pt x="107" y="366"/>
                      </a:lnTo>
                      <a:lnTo>
                        <a:pt x="106" y="366"/>
                      </a:lnTo>
                      <a:lnTo>
                        <a:pt x="105" y="367"/>
                      </a:lnTo>
                      <a:lnTo>
                        <a:pt x="104" y="367"/>
                      </a:lnTo>
                      <a:lnTo>
                        <a:pt x="103" y="367"/>
                      </a:lnTo>
                      <a:lnTo>
                        <a:pt x="102" y="367"/>
                      </a:lnTo>
                      <a:lnTo>
                        <a:pt x="101" y="367"/>
                      </a:lnTo>
                      <a:lnTo>
                        <a:pt x="100" y="367"/>
                      </a:lnTo>
                      <a:lnTo>
                        <a:pt x="99" y="367"/>
                      </a:lnTo>
                      <a:lnTo>
                        <a:pt x="98" y="367"/>
                      </a:lnTo>
                      <a:lnTo>
                        <a:pt x="96" y="367"/>
                      </a:lnTo>
                      <a:lnTo>
                        <a:pt x="95" y="366"/>
                      </a:lnTo>
                      <a:lnTo>
                        <a:pt x="94" y="366"/>
                      </a:lnTo>
                      <a:lnTo>
                        <a:pt x="93" y="365"/>
                      </a:lnTo>
                      <a:lnTo>
                        <a:pt x="91" y="364"/>
                      </a:lnTo>
                      <a:lnTo>
                        <a:pt x="90" y="364"/>
                      </a:lnTo>
                      <a:lnTo>
                        <a:pt x="88" y="363"/>
                      </a:lnTo>
                      <a:lnTo>
                        <a:pt x="87" y="362"/>
                      </a:lnTo>
                      <a:lnTo>
                        <a:pt x="86" y="361"/>
                      </a:lnTo>
                      <a:lnTo>
                        <a:pt x="85" y="360"/>
                      </a:lnTo>
                      <a:lnTo>
                        <a:pt x="83" y="359"/>
                      </a:lnTo>
                      <a:lnTo>
                        <a:pt x="82" y="358"/>
                      </a:lnTo>
                      <a:lnTo>
                        <a:pt x="81" y="357"/>
                      </a:lnTo>
                      <a:lnTo>
                        <a:pt x="81" y="356"/>
                      </a:lnTo>
                      <a:lnTo>
                        <a:pt x="79" y="354"/>
                      </a:lnTo>
                      <a:lnTo>
                        <a:pt x="78" y="352"/>
                      </a:lnTo>
                      <a:lnTo>
                        <a:pt x="77" y="350"/>
                      </a:lnTo>
                      <a:lnTo>
                        <a:pt x="76" y="347"/>
                      </a:lnTo>
                      <a:lnTo>
                        <a:pt x="75" y="346"/>
                      </a:lnTo>
                      <a:lnTo>
                        <a:pt x="75" y="345"/>
                      </a:lnTo>
                      <a:lnTo>
                        <a:pt x="75" y="343"/>
                      </a:lnTo>
                      <a:lnTo>
                        <a:pt x="75" y="342"/>
                      </a:lnTo>
                      <a:lnTo>
                        <a:pt x="74" y="341"/>
                      </a:lnTo>
                      <a:lnTo>
                        <a:pt x="74" y="340"/>
                      </a:lnTo>
                      <a:lnTo>
                        <a:pt x="74" y="339"/>
                      </a:lnTo>
                      <a:lnTo>
                        <a:pt x="74" y="338"/>
                      </a:lnTo>
                      <a:lnTo>
                        <a:pt x="74" y="336"/>
                      </a:lnTo>
                      <a:lnTo>
                        <a:pt x="74" y="335"/>
                      </a:lnTo>
                      <a:lnTo>
                        <a:pt x="74" y="334"/>
                      </a:lnTo>
                      <a:lnTo>
                        <a:pt x="74" y="333"/>
                      </a:lnTo>
                      <a:lnTo>
                        <a:pt x="74" y="330"/>
                      </a:lnTo>
                      <a:lnTo>
                        <a:pt x="75" y="328"/>
                      </a:lnTo>
                      <a:lnTo>
                        <a:pt x="75" y="327"/>
                      </a:lnTo>
                      <a:lnTo>
                        <a:pt x="75" y="325"/>
                      </a:lnTo>
                      <a:lnTo>
                        <a:pt x="75" y="324"/>
                      </a:lnTo>
                      <a:lnTo>
                        <a:pt x="75" y="323"/>
                      </a:lnTo>
                      <a:lnTo>
                        <a:pt x="76" y="321"/>
                      </a:lnTo>
                      <a:lnTo>
                        <a:pt x="77" y="319"/>
                      </a:lnTo>
                      <a:lnTo>
                        <a:pt x="77" y="317"/>
                      </a:lnTo>
                      <a:lnTo>
                        <a:pt x="78" y="315"/>
                      </a:lnTo>
                      <a:lnTo>
                        <a:pt x="79" y="313"/>
                      </a:lnTo>
                      <a:lnTo>
                        <a:pt x="79" y="312"/>
                      </a:lnTo>
                      <a:lnTo>
                        <a:pt x="79" y="310"/>
                      </a:lnTo>
                      <a:lnTo>
                        <a:pt x="80" y="309"/>
                      </a:lnTo>
                      <a:lnTo>
                        <a:pt x="81" y="307"/>
                      </a:lnTo>
                      <a:lnTo>
                        <a:pt x="82" y="305"/>
                      </a:lnTo>
                      <a:lnTo>
                        <a:pt x="78" y="298"/>
                      </a:lnTo>
                      <a:lnTo>
                        <a:pt x="77" y="299"/>
                      </a:lnTo>
                      <a:lnTo>
                        <a:pt x="76" y="300"/>
                      </a:lnTo>
                      <a:lnTo>
                        <a:pt x="75" y="301"/>
                      </a:lnTo>
                      <a:lnTo>
                        <a:pt x="73" y="303"/>
                      </a:lnTo>
                      <a:lnTo>
                        <a:pt x="71" y="304"/>
                      </a:lnTo>
                      <a:lnTo>
                        <a:pt x="70" y="306"/>
                      </a:lnTo>
                      <a:lnTo>
                        <a:pt x="69" y="307"/>
                      </a:lnTo>
                      <a:lnTo>
                        <a:pt x="68" y="307"/>
                      </a:lnTo>
                      <a:lnTo>
                        <a:pt x="67" y="308"/>
                      </a:lnTo>
                      <a:lnTo>
                        <a:pt x="66" y="309"/>
                      </a:lnTo>
                      <a:lnTo>
                        <a:pt x="65" y="310"/>
                      </a:lnTo>
                      <a:lnTo>
                        <a:pt x="64" y="311"/>
                      </a:lnTo>
                      <a:lnTo>
                        <a:pt x="63" y="312"/>
                      </a:lnTo>
                      <a:lnTo>
                        <a:pt x="62" y="313"/>
                      </a:lnTo>
                      <a:lnTo>
                        <a:pt x="60" y="314"/>
                      </a:lnTo>
                      <a:lnTo>
                        <a:pt x="59" y="314"/>
                      </a:lnTo>
                      <a:lnTo>
                        <a:pt x="58" y="316"/>
                      </a:lnTo>
                      <a:lnTo>
                        <a:pt x="57" y="316"/>
                      </a:lnTo>
                      <a:lnTo>
                        <a:pt x="56" y="317"/>
                      </a:lnTo>
                      <a:lnTo>
                        <a:pt x="55" y="318"/>
                      </a:lnTo>
                      <a:lnTo>
                        <a:pt x="53" y="318"/>
                      </a:lnTo>
                      <a:lnTo>
                        <a:pt x="52" y="319"/>
                      </a:lnTo>
                      <a:lnTo>
                        <a:pt x="51" y="320"/>
                      </a:lnTo>
                      <a:lnTo>
                        <a:pt x="50" y="320"/>
                      </a:lnTo>
                      <a:lnTo>
                        <a:pt x="48" y="321"/>
                      </a:lnTo>
                      <a:lnTo>
                        <a:pt x="47" y="322"/>
                      </a:lnTo>
                      <a:lnTo>
                        <a:pt x="46" y="322"/>
                      </a:lnTo>
                      <a:lnTo>
                        <a:pt x="44" y="322"/>
                      </a:lnTo>
                      <a:lnTo>
                        <a:pt x="43" y="322"/>
                      </a:lnTo>
                      <a:lnTo>
                        <a:pt x="42" y="323"/>
                      </a:lnTo>
                      <a:lnTo>
                        <a:pt x="41" y="323"/>
                      </a:lnTo>
                      <a:lnTo>
                        <a:pt x="40" y="323"/>
                      </a:lnTo>
                      <a:lnTo>
                        <a:pt x="38" y="323"/>
                      </a:lnTo>
                      <a:lnTo>
                        <a:pt x="37" y="323"/>
                      </a:lnTo>
                      <a:lnTo>
                        <a:pt x="36" y="322"/>
                      </a:lnTo>
                      <a:lnTo>
                        <a:pt x="35" y="322"/>
                      </a:lnTo>
                      <a:lnTo>
                        <a:pt x="34" y="322"/>
                      </a:lnTo>
                      <a:lnTo>
                        <a:pt x="33" y="321"/>
                      </a:lnTo>
                      <a:lnTo>
                        <a:pt x="32" y="320"/>
                      </a:lnTo>
                      <a:lnTo>
                        <a:pt x="31" y="319"/>
                      </a:lnTo>
                      <a:lnTo>
                        <a:pt x="30" y="319"/>
                      </a:lnTo>
                      <a:lnTo>
                        <a:pt x="29" y="318"/>
                      </a:lnTo>
                      <a:lnTo>
                        <a:pt x="28" y="317"/>
                      </a:lnTo>
                      <a:lnTo>
                        <a:pt x="27" y="315"/>
                      </a:lnTo>
                      <a:lnTo>
                        <a:pt x="26" y="314"/>
                      </a:lnTo>
                      <a:lnTo>
                        <a:pt x="25" y="313"/>
                      </a:lnTo>
                      <a:lnTo>
                        <a:pt x="24" y="311"/>
                      </a:lnTo>
                      <a:lnTo>
                        <a:pt x="24" y="309"/>
                      </a:lnTo>
                      <a:lnTo>
                        <a:pt x="23" y="307"/>
                      </a:lnTo>
                      <a:lnTo>
                        <a:pt x="23" y="305"/>
                      </a:lnTo>
                      <a:lnTo>
                        <a:pt x="22" y="302"/>
                      </a:lnTo>
                      <a:lnTo>
                        <a:pt x="21" y="300"/>
                      </a:lnTo>
                      <a:lnTo>
                        <a:pt x="21" y="297"/>
                      </a:lnTo>
                      <a:lnTo>
                        <a:pt x="21" y="295"/>
                      </a:lnTo>
                      <a:lnTo>
                        <a:pt x="20" y="292"/>
                      </a:lnTo>
                      <a:lnTo>
                        <a:pt x="20" y="289"/>
                      </a:lnTo>
                      <a:lnTo>
                        <a:pt x="20" y="285"/>
                      </a:lnTo>
                      <a:lnTo>
                        <a:pt x="20" y="283"/>
                      </a:lnTo>
                      <a:lnTo>
                        <a:pt x="20" y="279"/>
                      </a:lnTo>
                      <a:lnTo>
                        <a:pt x="21" y="276"/>
                      </a:lnTo>
                      <a:lnTo>
                        <a:pt x="21" y="273"/>
                      </a:lnTo>
                      <a:lnTo>
                        <a:pt x="22" y="270"/>
                      </a:lnTo>
                      <a:lnTo>
                        <a:pt x="22" y="267"/>
                      </a:lnTo>
                      <a:lnTo>
                        <a:pt x="23" y="264"/>
                      </a:lnTo>
                      <a:lnTo>
                        <a:pt x="24" y="261"/>
                      </a:lnTo>
                      <a:lnTo>
                        <a:pt x="25" y="258"/>
                      </a:lnTo>
                      <a:lnTo>
                        <a:pt x="26" y="254"/>
                      </a:lnTo>
                      <a:lnTo>
                        <a:pt x="27" y="251"/>
                      </a:lnTo>
                      <a:lnTo>
                        <a:pt x="28" y="248"/>
                      </a:lnTo>
                      <a:lnTo>
                        <a:pt x="29" y="245"/>
                      </a:lnTo>
                      <a:lnTo>
                        <a:pt x="31" y="241"/>
                      </a:lnTo>
                      <a:lnTo>
                        <a:pt x="32" y="239"/>
                      </a:lnTo>
                      <a:lnTo>
                        <a:pt x="33" y="235"/>
                      </a:lnTo>
                      <a:lnTo>
                        <a:pt x="35" y="232"/>
                      </a:lnTo>
                      <a:lnTo>
                        <a:pt x="36" y="229"/>
                      </a:lnTo>
                      <a:lnTo>
                        <a:pt x="38" y="226"/>
                      </a:lnTo>
                      <a:lnTo>
                        <a:pt x="40" y="223"/>
                      </a:lnTo>
                      <a:lnTo>
                        <a:pt x="42" y="220"/>
                      </a:lnTo>
                      <a:lnTo>
                        <a:pt x="43" y="217"/>
                      </a:lnTo>
                      <a:lnTo>
                        <a:pt x="45" y="213"/>
                      </a:lnTo>
                      <a:lnTo>
                        <a:pt x="47" y="210"/>
                      </a:lnTo>
                      <a:lnTo>
                        <a:pt x="49" y="208"/>
                      </a:lnTo>
                      <a:lnTo>
                        <a:pt x="51" y="204"/>
                      </a:lnTo>
                      <a:lnTo>
                        <a:pt x="52" y="202"/>
                      </a:lnTo>
                      <a:lnTo>
                        <a:pt x="54" y="199"/>
                      </a:lnTo>
                      <a:lnTo>
                        <a:pt x="56" y="196"/>
                      </a:lnTo>
                      <a:lnTo>
                        <a:pt x="58" y="193"/>
                      </a:lnTo>
                      <a:lnTo>
                        <a:pt x="60" y="190"/>
                      </a:lnTo>
                      <a:lnTo>
                        <a:pt x="62" y="187"/>
                      </a:lnTo>
                      <a:lnTo>
                        <a:pt x="64" y="185"/>
                      </a:lnTo>
                      <a:lnTo>
                        <a:pt x="66" y="182"/>
                      </a:lnTo>
                      <a:lnTo>
                        <a:pt x="67" y="180"/>
                      </a:lnTo>
                      <a:lnTo>
                        <a:pt x="69" y="177"/>
                      </a:lnTo>
                      <a:lnTo>
                        <a:pt x="71" y="175"/>
                      </a:lnTo>
                      <a:lnTo>
                        <a:pt x="73" y="173"/>
                      </a:lnTo>
                      <a:lnTo>
                        <a:pt x="75" y="170"/>
                      </a:lnTo>
                      <a:lnTo>
                        <a:pt x="76" y="168"/>
                      </a:lnTo>
                      <a:lnTo>
                        <a:pt x="78" y="166"/>
                      </a:lnTo>
                      <a:lnTo>
                        <a:pt x="79" y="164"/>
                      </a:lnTo>
                      <a:lnTo>
                        <a:pt x="81" y="162"/>
                      </a:lnTo>
                      <a:lnTo>
                        <a:pt x="83" y="160"/>
                      </a:lnTo>
                      <a:lnTo>
                        <a:pt x="84" y="159"/>
                      </a:lnTo>
                      <a:lnTo>
                        <a:pt x="86" y="157"/>
                      </a:lnTo>
                      <a:lnTo>
                        <a:pt x="87" y="155"/>
                      </a:lnTo>
                      <a:lnTo>
                        <a:pt x="88" y="153"/>
                      </a:lnTo>
                      <a:lnTo>
                        <a:pt x="90" y="152"/>
                      </a:lnTo>
                      <a:lnTo>
                        <a:pt x="90" y="151"/>
                      </a:lnTo>
                      <a:lnTo>
                        <a:pt x="92" y="149"/>
                      </a:lnTo>
                      <a:lnTo>
                        <a:pt x="93" y="148"/>
                      </a:lnTo>
                      <a:lnTo>
                        <a:pt x="94" y="147"/>
                      </a:lnTo>
                      <a:lnTo>
                        <a:pt x="95" y="146"/>
                      </a:lnTo>
                      <a:lnTo>
                        <a:pt x="96" y="144"/>
                      </a:lnTo>
                      <a:lnTo>
                        <a:pt x="97" y="144"/>
                      </a:lnTo>
                      <a:lnTo>
                        <a:pt x="98" y="144"/>
                      </a:lnTo>
                      <a:lnTo>
                        <a:pt x="90" y="128"/>
                      </a:lnTo>
                      <a:lnTo>
                        <a:pt x="137" y="39"/>
                      </a:lnTo>
                      <a:lnTo>
                        <a:pt x="17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1" name="Freeform 669"/>
                <p:cNvSpPr>
                  <a:spLocks/>
                </p:cNvSpPr>
                <p:nvPr/>
              </p:nvSpPr>
              <p:spPr bwMode="auto">
                <a:xfrm>
                  <a:off x="3214" y="2063"/>
                  <a:ext cx="314" cy="464"/>
                </a:xfrm>
                <a:custGeom>
                  <a:avLst/>
                  <a:gdLst>
                    <a:gd name="T0" fmla="*/ 78 w 314"/>
                    <a:gd name="T1" fmla="*/ 30 h 464"/>
                    <a:gd name="T2" fmla="*/ 58 w 314"/>
                    <a:gd name="T3" fmla="*/ 100 h 464"/>
                    <a:gd name="T4" fmla="*/ 60 w 314"/>
                    <a:gd name="T5" fmla="*/ 99 h 464"/>
                    <a:gd name="T6" fmla="*/ 64 w 314"/>
                    <a:gd name="T7" fmla="*/ 98 h 464"/>
                    <a:gd name="T8" fmla="*/ 70 w 314"/>
                    <a:gd name="T9" fmla="*/ 97 h 464"/>
                    <a:gd name="T10" fmla="*/ 77 w 314"/>
                    <a:gd name="T11" fmla="*/ 96 h 464"/>
                    <a:gd name="T12" fmla="*/ 85 w 314"/>
                    <a:gd name="T13" fmla="*/ 95 h 464"/>
                    <a:gd name="T14" fmla="*/ 94 w 314"/>
                    <a:gd name="T15" fmla="*/ 94 h 464"/>
                    <a:gd name="T16" fmla="*/ 104 w 314"/>
                    <a:gd name="T17" fmla="*/ 93 h 464"/>
                    <a:gd name="T18" fmla="*/ 115 w 314"/>
                    <a:gd name="T19" fmla="*/ 93 h 464"/>
                    <a:gd name="T20" fmla="*/ 126 w 314"/>
                    <a:gd name="T21" fmla="*/ 93 h 464"/>
                    <a:gd name="T22" fmla="*/ 138 w 314"/>
                    <a:gd name="T23" fmla="*/ 94 h 464"/>
                    <a:gd name="T24" fmla="*/ 151 w 314"/>
                    <a:gd name="T25" fmla="*/ 95 h 464"/>
                    <a:gd name="T26" fmla="*/ 164 w 314"/>
                    <a:gd name="T27" fmla="*/ 97 h 464"/>
                    <a:gd name="T28" fmla="*/ 176 w 314"/>
                    <a:gd name="T29" fmla="*/ 100 h 464"/>
                    <a:gd name="T30" fmla="*/ 189 w 314"/>
                    <a:gd name="T31" fmla="*/ 104 h 464"/>
                    <a:gd name="T32" fmla="*/ 203 w 314"/>
                    <a:gd name="T33" fmla="*/ 109 h 464"/>
                    <a:gd name="T34" fmla="*/ 215 w 314"/>
                    <a:gd name="T35" fmla="*/ 114 h 464"/>
                    <a:gd name="T36" fmla="*/ 227 w 314"/>
                    <a:gd name="T37" fmla="*/ 122 h 464"/>
                    <a:gd name="T38" fmla="*/ 240 w 314"/>
                    <a:gd name="T39" fmla="*/ 130 h 464"/>
                    <a:gd name="T40" fmla="*/ 251 w 314"/>
                    <a:gd name="T41" fmla="*/ 140 h 464"/>
                    <a:gd name="T42" fmla="*/ 262 w 314"/>
                    <a:gd name="T43" fmla="*/ 151 h 464"/>
                    <a:gd name="T44" fmla="*/ 272 w 314"/>
                    <a:gd name="T45" fmla="*/ 164 h 464"/>
                    <a:gd name="T46" fmla="*/ 280 w 314"/>
                    <a:gd name="T47" fmla="*/ 177 h 464"/>
                    <a:gd name="T48" fmla="*/ 286 w 314"/>
                    <a:gd name="T49" fmla="*/ 191 h 464"/>
                    <a:gd name="T50" fmla="*/ 292 w 314"/>
                    <a:gd name="T51" fmla="*/ 205 h 464"/>
                    <a:gd name="T52" fmla="*/ 296 w 314"/>
                    <a:gd name="T53" fmla="*/ 219 h 464"/>
                    <a:gd name="T54" fmla="*/ 299 w 314"/>
                    <a:gd name="T55" fmla="*/ 233 h 464"/>
                    <a:gd name="T56" fmla="*/ 301 w 314"/>
                    <a:gd name="T57" fmla="*/ 247 h 464"/>
                    <a:gd name="T58" fmla="*/ 301 w 314"/>
                    <a:gd name="T59" fmla="*/ 261 h 464"/>
                    <a:gd name="T60" fmla="*/ 301 w 314"/>
                    <a:gd name="T61" fmla="*/ 275 h 464"/>
                    <a:gd name="T62" fmla="*/ 301 w 314"/>
                    <a:gd name="T63" fmla="*/ 288 h 464"/>
                    <a:gd name="T64" fmla="*/ 300 w 314"/>
                    <a:gd name="T65" fmla="*/ 302 h 464"/>
                    <a:gd name="T66" fmla="*/ 298 w 314"/>
                    <a:gd name="T67" fmla="*/ 314 h 464"/>
                    <a:gd name="T68" fmla="*/ 297 w 314"/>
                    <a:gd name="T69" fmla="*/ 325 h 464"/>
                    <a:gd name="T70" fmla="*/ 294 w 314"/>
                    <a:gd name="T71" fmla="*/ 336 h 464"/>
                    <a:gd name="T72" fmla="*/ 292 w 314"/>
                    <a:gd name="T73" fmla="*/ 346 h 464"/>
                    <a:gd name="T74" fmla="*/ 289 w 314"/>
                    <a:gd name="T75" fmla="*/ 354 h 464"/>
                    <a:gd name="T76" fmla="*/ 287 w 314"/>
                    <a:gd name="T77" fmla="*/ 362 h 464"/>
                    <a:gd name="T78" fmla="*/ 285 w 314"/>
                    <a:gd name="T79" fmla="*/ 369 h 464"/>
                    <a:gd name="T80" fmla="*/ 284 w 314"/>
                    <a:gd name="T81" fmla="*/ 374 h 464"/>
                    <a:gd name="T82" fmla="*/ 282 w 314"/>
                    <a:gd name="T83" fmla="*/ 377 h 464"/>
                    <a:gd name="T84" fmla="*/ 281 w 314"/>
                    <a:gd name="T85" fmla="*/ 380 h 464"/>
                    <a:gd name="T86" fmla="*/ 143 w 314"/>
                    <a:gd name="T87" fmla="*/ 464 h 464"/>
                    <a:gd name="T88" fmla="*/ 0 w 314"/>
                    <a:gd name="T89" fmla="*/ 0 h 4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14"/>
                    <a:gd name="T136" fmla="*/ 0 h 464"/>
                    <a:gd name="T137" fmla="*/ 314 w 314"/>
                    <a:gd name="T138" fmla="*/ 464 h 4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14" h="464">
                      <a:moveTo>
                        <a:pt x="0" y="0"/>
                      </a:moveTo>
                      <a:lnTo>
                        <a:pt x="11" y="29"/>
                      </a:lnTo>
                      <a:lnTo>
                        <a:pt x="78" y="30"/>
                      </a:lnTo>
                      <a:lnTo>
                        <a:pt x="45" y="86"/>
                      </a:lnTo>
                      <a:lnTo>
                        <a:pt x="57" y="100"/>
                      </a:lnTo>
                      <a:lnTo>
                        <a:pt x="58" y="100"/>
                      </a:lnTo>
                      <a:lnTo>
                        <a:pt x="59" y="99"/>
                      </a:lnTo>
                      <a:lnTo>
                        <a:pt x="60" y="99"/>
                      </a:lnTo>
                      <a:lnTo>
                        <a:pt x="61" y="99"/>
                      </a:lnTo>
                      <a:lnTo>
                        <a:pt x="63" y="99"/>
                      </a:lnTo>
                      <a:lnTo>
                        <a:pt x="64" y="98"/>
                      </a:lnTo>
                      <a:lnTo>
                        <a:pt x="66" y="97"/>
                      </a:lnTo>
                      <a:lnTo>
                        <a:pt x="68" y="97"/>
                      </a:lnTo>
                      <a:lnTo>
                        <a:pt x="70" y="97"/>
                      </a:lnTo>
                      <a:lnTo>
                        <a:pt x="72" y="96"/>
                      </a:lnTo>
                      <a:lnTo>
                        <a:pt x="75" y="96"/>
                      </a:lnTo>
                      <a:lnTo>
                        <a:pt x="77" y="96"/>
                      </a:lnTo>
                      <a:lnTo>
                        <a:pt x="79" y="96"/>
                      </a:lnTo>
                      <a:lnTo>
                        <a:pt x="82" y="95"/>
                      </a:lnTo>
                      <a:lnTo>
                        <a:pt x="85" y="95"/>
                      </a:lnTo>
                      <a:lnTo>
                        <a:pt x="88" y="94"/>
                      </a:lnTo>
                      <a:lnTo>
                        <a:pt x="91" y="94"/>
                      </a:lnTo>
                      <a:lnTo>
                        <a:pt x="94" y="94"/>
                      </a:lnTo>
                      <a:lnTo>
                        <a:pt x="97" y="94"/>
                      </a:lnTo>
                      <a:lnTo>
                        <a:pt x="100" y="93"/>
                      </a:lnTo>
                      <a:lnTo>
                        <a:pt x="104" y="93"/>
                      </a:lnTo>
                      <a:lnTo>
                        <a:pt x="107" y="93"/>
                      </a:lnTo>
                      <a:lnTo>
                        <a:pt x="111" y="93"/>
                      </a:lnTo>
                      <a:lnTo>
                        <a:pt x="115" y="93"/>
                      </a:lnTo>
                      <a:lnTo>
                        <a:pt x="119" y="93"/>
                      </a:lnTo>
                      <a:lnTo>
                        <a:pt x="122" y="93"/>
                      </a:lnTo>
                      <a:lnTo>
                        <a:pt x="126" y="93"/>
                      </a:lnTo>
                      <a:lnTo>
                        <a:pt x="130" y="93"/>
                      </a:lnTo>
                      <a:lnTo>
                        <a:pt x="134" y="94"/>
                      </a:lnTo>
                      <a:lnTo>
                        <a:pt x="138" y="94"/>
                      </a:lnTo>
                      <a:lnTo>
                        <a:pt x="142" y="94"/>
                      </a:lnTo>
                      <a:lnTo>
                        <a:pt x="147" y="95"/>
                      </a:lnTo>
                      <a:lnTo>
                        <a:pt x="151" y="95"/>
                      </a:lnTo>
                      <a:lnTo>
                        <a:pt x="155" y="96"/>
                      </a:lnTo>
                      <a:lnTo>
                        <a:pt x="159" y="96"/>
                      </a:lnTo>
                      <a:lnTo>
                        <a:pt x="164" y="97"/>
                      </a:lnTo>
                      <a:lnTo>
                        <a:pt x="168" y="98"/>
                      </a:lnTo>
                      <a:lnTo>
                        <a:pt x="172" y="99"/>
                      </a:lnTo>
                      <a:lnTo>
                        <a:pt x="176" y="100"/>
                      </a:lnTo>
                      <a:lnTo>
                        <a:pt x="181" y="101"/>
                      </a:lnTo>
                      <a:lnTo>
                        <a:pt x="185" y="102"/>
                      </a:lnTo>
                      <a:lnTo>
                        <a:pt x="189" y="104"/>
                      </a:lnTo>
                      <a:lnTo>
                        <a:pt x="194" y="105"/>
                      </a:lnTo>
                      <a:lnTo>
                        <a:pt x="198" y="107"/>
                      </a:lnTo>
                      <a:lnTo>
                        <a:pt x="203" y="109"/>
                      </a:lnTo>
                      <a:lnTo>
                        <a:pt x="207" y="111"/>
                      </a:lnTo>
                      <a:lnTo>
                        <a:pt x="211" y="112"/>
                      </a:lnTo>
                      <a:lnTo>
                        <a:pt x="215" y="114"/>
                      </a:lnTo>
                      <a:lnTo>
                        <a:pt x="219" y="117"/>
                      </a:lnTo>
                      <a:lnTo>
                        <a:pt x="223" y="119"/>
                      </a:lnTo>
                      <a:lnTo>
                        <a:pt x="227" y="122"/>
                      </a:lnTo>
                      <a:lnTo>
                        <a:pt x="232" y="124"/>
                      </a:lnTo>
                      <a:lnTo>
                        <a:pt x="236" y="127"/>
                      </a:lnTo>
                      <a:lnTo>
                        <a:pt x="240" y="130"/>
                      </a:lnTo>
                      <a:lnTo>
                        <a:pt x="243" y="133"/>
                      </a:lnTo>
                      <a:lnTo>
                        <a:pt x="247" y="137"/>
                      </a:lnTo>
                      <a:lnTo>
                        <a:pt x="251" y="140"/>
                      </a:lnTo>
                      <a:lnTo>
                        <a:pt x="254" y="144"/>
                      </a:lnTo>
                      <a:lnTo>
                        <a:pt x="258" y="148"/>
                      </a:lnTo>
                      <a:lnTo>
                        <a:pt x="262" y="151"/>
                      </a:lnTo>
                      <a:lnTo>
                        <a:pt x="266" y="156"/>
                      </a:lnTo>
                      <a:lnTo>
                        <a:pt x="269" y="160"/>
                      </a:lnTo>
                      <a:lnTo>
                        <a:pt x="272" y="164"/>
                      </a:lnTo>
                      <a:lnTo>
                        <a:pt x="274" y="168"/>
                      </a:lnTo>
                      <a:lnTo>
                        <a:pt x="277" y="173"/>
                      </a:lnTo>
                      <a:lnTo>
                        <a:pt x="280" y="177"/>
                      </a:lnTo>
                      <a:lnTo>
                        <a:pt x="282" y="182"/>
                      </a:lnTo>
                      <a:lnTo>
                        <a:pt x="284" y="186"/>
                      </a:lnTo>
                      <a:lnTo>
                        <a:pt x="286" y="191"/>
                      </a:lnTo>
                      <a:lnTo>
                        <a:pt x="288" y="195"/>
                      </a:lnTo>
                      <a:lnTo>
                        <a:pt x="290" y="200"/>
                      </a:lnTo>
                      <a:lnTo>
                        <a:pt x="292" y="205"/>
                      </a:lnTo>
                      <a:lnTo>
                        <a:pt x="293" y="209"/>
                      </a:lnTo>
                      <a:lnTo>
                        <a:pt x="294" y="214"/>
                      </a:lnTo>
                      <a:lnTo>
                        <a:pt x="296" y="219"/>
                      </a:lnTo>
                      <a:lnTo>
                        <a:pt x="297" y="223"/>
                      </a:lnTo>
                      <a:lnTo>
                        <a:pt x="298" y="228"/>
                      </a:lnTo>
                      <a:lnTo>
                        <a:pt x="299" y="233"/>
                      </a:lnTo>
                      <a:lnTo>
                        <a:pt x="300" y="238"/>
                      </a:lnTo>
                      <a:lnTo>
                        <a:pt x="300" y="242"/>
                      </a:lnTo>
                      <a:lnTo>
                        <a:pt x="301" y="247"/>
                      </a:lnTo>
                      <a:lnTo>
                        <a:pt x="301" y="251"/>
                      </a:lnTo>
                      <a:lnTo>
                        <a:pt x="301" y="256"/>
                      </a:lnTo>
                      <a:lnTo>
                        <a:pt x="301" y="261"/>
                      </a:lnTo>
                      <a:lnTo>
                        <a:pt x="302" y="266"/>
                      </a:lnTo>
                      <a:lnTo>
                        <a:pt x="301" y="270"/>
                      </a:lnTo>
                      <a:lnTo>
                        <a:pt x="301" y="275"/>
                      </a:lnTo>
                      <a:lnTo>
                        <a:pt x="301" y="279"/>
                      </a:lnTo>
                      <a:lnTo>
                        <a:pt x="301" y="284"/>
                      </a:lnTo>
                      <a:lnTo>
                        <a:pt x="301" y="288"/>
                      </a:lnTo>
                      <a:lnTo>
                        <a:pt x="301" y="293"/>
                      </a:lnTo>
                      <a:lnTo>
                        <a:pt x="301" y="297"/>
                      </a:lnTo>
                      <a:lnTo>
                        <a:pt x="300" y="302"/>
                      </a:lnTo>
                      <a:lnTo>
                        <a:pt x="300" y="305"/>
                      </a:lnTo>
                      <a:lnTo>
                        <a:pt x="299" y="310"/>
                      </a:lnTo>
                      <a:lnTo>
                        <a:pt x="298" y="314"/>
                      </a:lnTo>
                      <a:lnTo>
                        <a:pt x="298" y="317"/>
                      </a:lnTo>
                      <a:lnTo>
                        <a:pt x="297" y="321"/>
                      </a:lnTo>
                      <a:lnTo>
                        <a:pt x="297" y="325"/>
                      </a:lnTo>
                      <a:lnTo>
                        <a:pt x="296" y="329"/>
                      </a:lnTo>
                      <a:lnTo>
                        <a:pt x="295" y="332"/>
                      </a:lnTo>
                      <a:lnTo>
                        <a:pt x="294" y="336"/>
                      </a:lnTo>
                      <a:lnTo>
                        <a:pt x="293" y="339"/>
                      </a:lnTo>
                      <a:lnTo>
                        <a:pt x="293" y="342"/>
                      </a:lnTo>
                      <a:lnTo>
                        <a:pt x="292" y="346"/>
                      </a:lnTo>
                      <a:lnTo>
                        <a:pt x="291" y="349"/>
                      </a:lnTo>
                      <a:lnTo>
                        <a:pt x="290" y="352"/>
                      </a:lnTo>
                      <a:lnTo>
                        <a:pt x="289" y="354"/>
                      </a:lnTo>
                      <a:lnTo>
                        <a:pt x="289" y="358"/>
                      </a:lnTo>
                      <a:lnTo>
                        <a:pt x="288" y="360"/>
                      </a:lnTo>
                      <a:lnTo>
                        <a:pt x="287" y="362"/>
                      </a:lnTo>
                      <a:lnTo>
                        <a:pt x="286" y="364"/>
                      </a:lnTo>
                      <a:lnTo>
                        <a:pt x="286" y="366"/>
                      </a:lnTo>
                      <a:lnTo>
                        <a:pt x="285" y="369"/>
                      </a:lnTo>
                      <a:lnTo>
                        <a:pt x="285" y="371"/>
                      </a:lnTo>
                      <a:lnTo>
                        <a:pt x="284" y="372"/>
                      </a:lnTo>
                      <a:lnTo>
                        <a:pt x="284" y="374"/>
                      </a:lnTo>
                      <a:lnTo>
                        <a:pt x="283" y="375"/>
                      </a:lnTo>
                      <a:lnTo>
                        <a:pt x="282" y="376"/>
                      </a:lnTo>
                      <a:lnTo>
                        <a:pt x="282" y="377"/>
                      </a:lnTo>
                      <a:lnTo>
                        <a:pt x="282" y="379"/>
                      </a:lnTo>
                      <a:lnTo>
                        <a:pt x="281" y="380"/>
                      </a:lnTo>
                      <a:lnTo>
                        <a:pt x="200" y="443"/>
                      </a:lnTo>
                      <a:lnTo>
                        <a:pt x="148" y="452"/>
                      </a:lnTo>
                      <a:lnTo>
                        <a:pt x="143" y="464"/>
                      </a:lnTo>
                      <a:lnTo>
                        <a:pt x="314" y="464"/>
                      </a:lnTo>
                      <a:lnTo>
                        <a:pt x="314" y="5"/>
                      </a:lnTo>
                      <a:lnTo>
                        <a:pt x="0"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2" name="Freeform 670"/>
                <p:cNvSpPr>
                  <a:spLocks/>
                </p:cNvSpPr>
                <p:nvPr/>
              </p:nvSpPr>
              <p:spPr bwMode="auto">
                <a:xfrm>
                  <a:off x="3026" y="2064"/>
                  <a:ext cx="306" cy="463"/>
                </a:xfrm>
                <a:custGeom>
                  <a:avLst/>
                  <a:gdLst>
                    <a:gd name="T0" fmla="*/ 85 w 306"/>
                    <a:gd name="T1" fmla="*/ 137 h 463"/>
                    <a:gd name="T2" fmla="*/ 82 w 306"/>
                    <a:gd name="T3" fmla="*/ 139 h 463"/>
                    <a:gd name="T4" fmla="*/ 78 w 306"/>
                    <a:gd name="T5" fmla="*/ 143 h 463"/>
                    <a:gd name="T6" fmla="*/ 74 w 306"/>
                    <a:gd name="T7" fmla="*/ 148 h 463"/>
                    <a:gd name="T8" fmla="*/ 68 w 306"/>
                    <a:gd name="T9" fmla="*/ 153 h 463"/>
                    <a:gd name="T10" fmla="*/ 62 w 306"/>
                    <a:gd name="T11" fmla="*/ 160 h 463"/>
                    <a:gd name="T12" fmla="*/ 56 w 306"/>
                    <a:gd name="T13" fmla="*/ 169 h 463"/>
                    <a:gd name="T14" fmla="*/ 49 w 306"/>
                    <a:gd name="T15" fmla="*/ 178 h 463"/>
                    <a:gd name="T16" fmla="*/ 42 w 306"/>
                    <a:gd name="T17" fmla="*/ 189 h 463"/>
                    <a:gd name="T18" fmla="*/ 36 w 306"/>
                    <a:gd name="T19" fmla="*/ 200 h 463"/>
                    <a:gd name="T20" fmla="*/ 29 w 306"/>
                    <a:gd name="T21" fmla="*/ 214 h 463"/>
                    <a:gd name="T22" fmla="*/ 24 w 306"/>
                    <a:gd name="T23" fmla="*/ 228 h 463"/>
                    <a:gd name="T24" fmla="*/ 19 w 306"/>
                    <a:gd name="T25" fmla="*/ 243 h 463"/>
                    <a:gd name="T26" fmla="*/ 15 w 306"/>
                    <a:gd name="T27" fmla="*/ 260 h 463"/>
                    <a:gd name="T28" fmla="*/ 13 w 306"/>
                    <a:gd name="T29" fmla="*/ 277 h 463"/>
                    <a:gd name="T30" fmla="*/ 11 w 306"/>
                    <a:gd name="T31" fmla="*/ 296 h 463"/>
                    <a:gd name="T32" fmla="*/ 11 w 306"/>
                    <a:gd name="T33" fmla="*/ 313 h 463"/>
                    <a:gd name="T34" fmla="*/ 13 w 306"/>
                    <a:gd name="T35" fmla="*/ 326 h 463"/>
                    <a:gd name="T36" fmla="*/ 15 w 306"/>
                    <a:gd name="T37" fmla="*/ 335 h 463"/>
                    <a:gd name="T38" fmla="*/ 19 w 306"/>
                    <a:gd name="T39" fmla="*/ 341 h 463"/>
                    <a:gd name="T40" fmla="*/ 24 w 306"/>
                    <a:gd name="T41" fmla="*/ 343 h 463"/>
                    <a:gd name="T42" fmla="*/ 29 w 306"/>
                    <a:gd name="T43" fmla="*/ 343 h 463"/>
                    <a:gd name="T44" fmla="*/ 34 w 306"/>
                    <a:gd name="T45" fmla="*/ 341 h 463"/>
                    <a:gd name="T46" fmla="*/ 40 w 306"/>
                    <a:gd name="T47" fmla="*/ 338 h 463"/>
                    <a:gd name="T48" fmla="*/ 46 w 306"/>
                    <a:gd name="T49" fmla="*/ 333 h 463"/>
                    <a:gd name="T50" fmla="*/ 52 w 306"/>
                    <a:gd name="T51" fmla="*/ 327 h 463"/>
                    <a:gd name="T52" fmla="*/ 57 w 306"/>
                    <a:gd name="T53" fmla="*/ 321 h 463"/>
                    <a:gd name="T54" fmla="*/ 62 w 306"/>
                    <a:gd name="T55" fmla="*/ 316 h 463"/>
                    <a:gd name="T56" fmla="*/ 66 w 306"/>
                    <a:gd name="T57" fmla="*/ 310 h 463"/>
                    <a:gd name="T58" fmla="*/ 71 w 306"/>
                    <a:gd name="T59" fmla="*/ 303 h 463"/>
                    <a:gd name="T60" fmla="*/ 72 w 306"/>
                    <a:gd name="T61" fmla="*/ 308 h 463"/>
                    <a:gd name="T62" fmla="*/ 68 w 306"/>
                    <a:gd name="T63" fmla="*/ 314 h 463"/>
                    <a:gd name="T64" fmla="*/ 66 w 306"/>
                    <a:gd name="T65" fmla="*/ 321 h 463"/>
                    <a:gd name="T66" fmla="*/ 64 w 306"/>
                    <a:gd name="T67" fmla="*/ 327 h 463"/>
                    <a:gd name="T68" fmla="*/ 63 w 306"/>
                    <a:gd name="T69" fmla="*/ 333 h 463"/>
                    <a:gd name="T70" fmla="*/ 63 w 306"/>
                    <a:gd name="T71" fmla="*/ 338 h 463"/>
                    <a:gd name="T72" fmla="*/ 63 w 306"/>
                    <a:gd name="T73" fmla="*/ 343 h 463"/>
                    <a:gd name="T74" fmla="*/ 63 w 306"/>
                    <a:gd name="T75" fmla="*/ 348 h 463"/>
                    <a:gd name="T76" fmla="*/ 65 w 306"/>
                    <a:gd name="T77" fmla="*/ 353 h 463"/>
                    <a:gd name="T78" fmla="*/ 69 w 306"/>
                    <a:gd name="T79" fmla="*/ 359 h 463"/>
                    <a:gd name="T80" fmla="*/ 73 w 306"/>
                    <a:gd name="T81" fmla="*/ 363 h 463"/>
                    <a:gd name="T82" fmla="*/ 79 w 306"/>
                    <a:gd name="T83" fmla="*/ 365 h 463"/>
                    <a:gd name="T84" fmla="*/ 86 w 306"/>
                    <a:gd name="T85" fmla="*/ 368 h 463"/>
                    <a:gd name="T86" fmla="*/ 93 w 306"/>
                    <a:gd name="T87" fmla="*/ 368 h 463"/>
                    <a:gd name="T88" fmla="*/ 99 w 306"/>
                    <a:gd name="T89" fmla="*/ 368 h 463"/>
                    <a:gd name="T90" fmla="*/ 105 w 306"/>
                    <a:gd name="T91" fmla="*/ 367 h 463"/>
                    <a:gd name="T92" fmla="*/ 110 w 306"/>
                    <a:gd name="T93" fmla="*/ 364 h 463"/>
                    <a:gd name="T94" fmla="*/ 114 w 306"/>
                    <a:gd name="T95" fmla="*/ 361 h 463"/>
                    <a:gd name="T96" fmla="*/ 118 w 306"/>
                    <a:gd name="T97" fmla="*/ 356 h 463"/>
                    <a:gd name="T98" fmla="*/ 124 w 306"/>
                    <a:gd name="T99" fmla="*/ 348 h 463"/>
                    <a:gd name="T100" fmla="*/ 128 w 306"/>
                    <a:gd name="T101" fmla="*/ 339 h 463"/>
                    <a:gd name="T102" fmla="*/ 130 w 306"/>
                    <a:gd name="T103" fmla="*/ 332 h 463"/>
                    <a:gd name="T104" fmla="*/ 132 w 306"/>
                    <a:gd name="T105" fmla="*/ 326 h 463"/>
                    <a:gd name="T106" fmla="*/ 306 w 306"/>
                    <a:gd name="T107" fmla="*/ 455 h 463"/>
                    <a:gd name="T108" fmla="*/ 154 w 306"/>
                    <a:gd name="T109" fmla="*/ 0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6"/>
                    <a:gd name="T166" fmla="*/ 0 h 463"/>
                    <a:gd name="T167" fmla="*/ 306 w 306"/>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6" h="463">
                      <a:moveTo>
                        <a:pt x="154" y="0"/>
                      </a:moveTo>
                      <a:lnTo>
                        <a:pt x="137" y="15"/>
                      </a:lnTo>
                      <a:lnTo>
                        <a:pt x="81" y="126"/>
                      </a:lnTo>
                      <a:lnTo>
                        <a:pt x="85" y="137"/>
                      </a:lnTo>
                      <a:lnTo>
                        <a:pt x="84" y="138"/>
                      </a:lnTo>
                      <a:lnTo>
                        <a:pt x="83" y="138"/>
                      </a:lnTo>
                      <a:lnTo>
                        <a:pt x="82" y="139"/>
                      </a:lnTo>
                      <a:lnTo>
                        <a:pt x="81" y="140"/>
                      </a:lnTo>
                      <a:lnTo>
                        <a:pt x="80" y="141"/>
                      </a:lnTo>
                      <a:lnTo>
                        <a:pt x="79" y="142"/>
                      </a:lnTo>
                      <a:lnTo>
                        <a:pt x="78" y="143"/>
                      </a:lnTo>
                      <a:lnTo>
                        <a:pt x="77" y="144"/>
                      </a:lnTo>
                      <a:lnTo>
                        <a:pt x="76" y="145"/>
                      </a:lnTo>
                      <a:lnTo>
                        <a:pt x="75" y="146"/>
                      </a:lnTo>
                      <a:lnTo>
                        <a:pt x="74" y="148"/>
                      </a:lnTo>
                      <a:lnTo>
                        <a:pt x="72" y="149"/>
                      </a:lnTo>
                      <a:lnTo>
                        <a:pt x="71" y="150"/>
                      </a:lnTo>
                      <a:lnTo>
                        <a:pt x="70" y="151"/>
                      </a:lnTo>
                      <a:lnTo>
                        <a:pt x="68" y="153"/>
                      </a:lnTo>
                      <a:lnTo>
                        <a:pt x="67" y="155"/>
                      </a:lnTo>
                      <a:lnTo>
                        <a:pt x="65" y="156"/>
                      </a:lnTo>
                      <a:lnTo>
                        <a:pt x="64" y="158"/>
                      </a:lnTo>
                      <a:lnTo>
                        <a:pt x="62" y="160"/>
                      </a:lnTo>
                      <a:lnTo>
                        <a:pt x="60" y="162"/>
                      </a:lnTo>
                      <a:lnTo>
                        <a:pt x="59" y="164"/>
                      </a:lnTo>
                      <a:lnTo>
                        <a:pt x="57" y="166"/>
                      </a:lnTo>
                      <a:lnTo>
                        <a:pt x="56" y="169"/>
                      </a:lnTo>
                      <a:lnTo>
                        <a:pt x="54" y="171"/>
                      </a:lnTo>
                      <a:lnTo>
                        <a:pt x="52" y="173"/>
                      </a:lnTo>
                      <a:lnTo>
                        <a:pt x="51" y="176"/>
                      </a:lnTo>
                      <a:lnTo>
                        <a:pt x="49" y="178"/>
                      </a:lnTo>
                      <a:lnTo>
                        <a:pt x="48" y="181"/>
                      </a:lnTo>
                      <a:lnTo>
                        <a:pt x="46" y="183"/>
                      </a:lnTo>
                      <a:lnTo>
                        <a:pt x="44" y="186"/>
                      </a:lnTo>
                      <a:lnTo>
                        <a:pt x="42" y="189"/>
                      </a:lnTo>
                      <a:lnTo>
                        <a:pt x="40" y="192"/>
                      </a:lnTo>
                      <a:lnTo>
                        <a:pt x="39" y="194"/>
                      </a:lnTo>
                      <a:lnTo>
                        <a:pt x="37" y="197"/>
                      </a:lnTo>
                      <a:lnTo>
                        <a:pt x="36" y="200"/>
                      </a:lnTo>
                      <a:lnTo>
                        <a:pt x="34" y="204"/>
                      </a:lnTo>
                      <a:lnTo>
                        <a:pt x="33" y="207"/>
                      </a:lnTo>
                      <a:lnTo>
                        <a:pt x="31" y="210"/>
                      </a:lnTo>
                      <a:lnTo>
                        <a:pt x="29" y="214"/>
                      </a:lnTo>
                      <a:lnTo>
                        <a:pt x="28" y="217"/>
                      </a:lnTo>
                      <a:lnTo>
                        <a:pt x="26" y="221"/>
                      </a:lnTo>
                      <a:lnTo>
                        <a:pt x="25" y="224"/>
                      </a:lnTo>
                      <a:lnTo>
                        <a:pt x="24" y="228"/>
                      </a:lnTo>
                      <a:lnTo>
                        <a:pt x="22" y="232"/>
                      </a:lnTo>
                      <a:lnTo>
                        <a:pt x="21" y="235"/>
                      </a:lnTo>
                      <a:lnTo>
                        <a:pt x="20" y="239"/>
                      </a:lnTo>
                      <a:lnTo>
                        <a:pt x="19" y="243"/>
                      </a:lnTo>
                      <a:lnTo>
                        <a:pt x="18" y="247"/>
                      </a:lnTo>
                      <a:lnTo>
                        <a:pt x="17" y="251"/>
                      </a:lnTo>
                      <a:lnTo>
                        <a:pt x="16" y="255"/>
                      </a:lnTo>
                      <a:lnTo>
                        <a:pt x="15" y="260"/>
                      </a:lnTo>
                      <a:lnTo>
                        <a:pt x="14" y="264"/>
                      </a:lnTo>
                      <a:lnTo>
                        <a:pt x="13" y="268"/>
                      </a:lnTo>
                      <a:lnTo>
                        <a:pt x="13" y="272"/>
                      </a:lnTo>
                      <a:lnTo>
                        <a:pt x="13" y="277"/>
                      </a:lnTo>
                      <a:lnTo>
                        <a:pt x="12" y="282"/>
                      </a:lnTo>
                      <a:lnTo>
                        <a:pt x="12" y="287"/>
                      </a:lnTo>
                      <a:lnTo>
                        <a:pt x="11" y="291"/>
                      </a:lnTo>
                      <a:lnTo>
                        <a:pt x="11" y="296"/>
                      </a:lnTo>
                      <a:lnTo>
                        <a:pt x="11" y="301"/>
                      </a:lnTo>
                      <a:lnTo>
                        <a:pt x="11" y="305"/>
                      </a:lnTo>
                      <a:lnTo>
                        <a:pt x="11" y="309"/>
                      </a:lnTo>
                      <a:lnTo>
                        <a:pt x="11" y="313"/>
                      </a:lnTo>
                      <a:lnTo>
                        <a:pt x="11" y="316"/>
                      </a:lnTo>
                      <a:lnTo>
                        <a:pt x="12" y="320"/>
                      </a:lnTo>
                      <a:lnTo>
                        <a:pt x="12" y="323"/>
                      </a:lnTo>
                      <a:lnTo>
                        <a:pt x="13" y="326"/>
                      </a:lnTo>
                      <a:lnTo>
                        <a:pt x="13" y="328"/>
                      </a:lnTo>
                      <a:lnTo>
                        <a:pt x="14" y="331"/>
                      </a:lnTo>
                      <a:lnTo>
                        <a:pt x="14" y="332"/>
                      </a:lnTo>
                      <a:lnTo>
                        <a:pt x="15" y="335"/>
                      </a:lnTo>
                      <a:lnTo>
                        <a:pt x="16" y="336"/>
                      </a:lnTo>
                      <a:lnTo>
                        <a:pt x="17" y="338"/>
                      </a:lnTo>
                      <a:lnTo>
                        <a:pt x="18" y="339"/>
                      </a:lnTo>
                      <a:lnTo>
                        <a:pt x="19" y="341"/>
                      </a:lnTo>
                      <a:lnTo>
                        <a:pt x="20" y="341"/>
                      </a:lnTo>
                      <a:lnTo>
                        <a:pt x="21" y="342"/>
                      </a:lnTo>
                      <a:lnTo>
                        <a:pt x="22" y="342"/>
                      </a:lnTo>
                      <a:lnTo>
                        <a:pt x="24" y="343"/>
                      </a:lnTo>
                      <a:lnTo>
                        <a:pt x="25" y="343"/>
                      </a:lnTo>
                      <a:lnTo>
                        <a:pt x="26" y="343"/>
                      </a:lnTo>
                      <a:lnTo>
                        <a:pt x="27" y="343"/>
                      </a:lnTo>
                      <a:lnTo>
                        <a:pt x="29" y="343"/>
                      </a:lnTo>
                      <a:lnTo>
                        <a:pt x="30" y="343"/>
                      </a:lnTo>
                      <a:lnTo>
                        <a:pt x="31" y="342"/>
                      </a:lnTo>
                      <a:lnTo>
                        <a:pt x="33" y="341"/>
                      </a:lnTo>
                      <a:lnTo>
                        <a:pt x="34" y="341"/>
                      </a:lnTo>
                      <a:lnTo>
                        <a:pt x="36" y="340"/>
                      </a:lnTo>
                      <a:lnTo>
                        <a:pt x="37" y="340"/>
                      </a:lnTo>
                      <a:lnTo>
                        <a:pt x="39" y="338"/>
                      </a:lnTo>
                      <a:lnTo>
                        <a:pt x="40" y="338"/>
                      </a:lnTo>
                      <a:lnTo>
                        <a:pt x="41" y="336"/>
                      </a:lnTo>
                      <a:lnTo>
                        <a:pt x="43" y="335"/>
                      </a:lnTo>
                      <a:lnTo>
                        <a:pt x="44" y="334"/>
                      </a:lnTo>
                      <a:lnTo>
                        <a:pt x="46" y="333"/>
                      </a:lnTo>
                      <a:lnTo>
                        <a:pt x="47" y="331"/>
                      </a:lnTo>
                      <a:lnTo>
                        <a:pt x="48" y="330"/>
                      </a:lnTo>
                      <a:lnTo>
                        <a:pt x="50" y="329"/>
                      </a:lnTo>
                      <a:lnTo>
                        <a:pt x="52" y="327"/>
                      </a:lnTo>
                      <a:lnTo>
                        <a:pt x="53" y="326"/>
                      </a:lnTo>
                      <a:lnTo>
                        <a:pt x="54" y="324"/>
                      </a:lnTo>
                      <a:lnTo>
                        <a:pt x="56" y="323"/>
                      </a:lnTo>
                      <a:lnTo>
                        <a:pt x="57" y="321"/>
                      </a:lnTo>
                      <a:lnTo>
                        <a:pt x="58" y="320"/>
                      </a:lnTo>
                      <a:lnTo>
                        <a:pt x="59" y="319"/>
                      </a:lnTo>
                      <a:lnTo>
                        <a:pt x="60" y="317"/>
                      </a:lnTo>
                      <a:lnTo>
                        <a:pt x="62" y="316"/>
                      </a:lnTo>
                      <a:lnTo>
                        <a:pt x="63" y="314"/>
                      </a:lnTo>
                      <a:lnTo>
                        <a:pt x="64" y="313"/>
                      </a:lnTo>
                      <a:lnTo>
                        <a:pt x="65" y="312"/>
                      </a:lnTo>
                      <a:lnTo>
                        <a:pt x="66" y="310"/>
                      </a:lnTo>
                      <a:lnTo>
                        <a:pt x="68" y="308"/>
                      </a:lnTo>
                      <a:lnTo>
                        <a:pt x="69" y="307"/>
                      </a:lnTo>
                      <a:lnTo>
                        <a:pt x="70" y="304"/>
                      </a:lnTo>
                      <a:lnTo>
                        <a:pt x="71" y="303"/>
                      </a:lnTo>
                      <a:lnTo>
                        <a:pt x="72" y="303"/>
                      </a:lnTo>
                      <a:lnTo>
                        <a:pt x="72" y="308"/>
                      </a:lnTo>
                      <a:lnTo>
                        <a:pt x="71" y="310"/>
                      </a:lnTo>
                      <a:lnTo>
                        <a:pt x="70" y="311"/>
                      </a:lnTo>
                      <a:lnTo>
                        <a:pt x="69" y="313"/>
                      </a:lnTo>
                      <a:lnTo>
                        <a:pt x="68" y="314"/>
                      </a:lnTo>
                      <a:lnTo>
                        <a:pt x="68" y="316"/>
                      </a:lnTo>
                      <a:lnTo>
                        <a:pt x="67" y="318"/>
                      </a:lnTo>
                      <a:lnTo>
                        <a:pt x="67" y="320"/>
                      </a:lnTo>
                      <a:lnTo>
                        <a:pt x="66" y="321"/>
                      </a:lnTo>
                      <a:lnTo>
                        <a:pt x="65" y="324"/>
                      </a:lnTo>
                      <a:lnTo>
                        <a:pt x="64" y="325"/>
                      </a:lnTo>
                      <a:lnTo>
                        <a:pt x="64" y="326"/>
                      </a:lnTo>
                      <a:lnTo>
                        <a:pt x="64" y="327"/>
                      </a:lnTo>
                      <a:lnTo>
                        <a:pt x="64" y="329"/>
                      </a:lnTo>
                      <a:lnTo>
                        <a:pt x="64" y="330"/>
                      </a:lnTo>
                      <a:lnTo>
                        <a:pt x="64" y="331"/>
                      </a:lnTo>
                      <a:lnTo>
                        <a:pt x="63" y="333"/>
                      </a:lnTo>
                      <a:lnTo>
                        <a:pt x="63" y="334"/>
                      </a:lnTo>
                      <a:lnTo>
                        <a:pt x="63" y="335"/>
                      </a:lnTo>
                      <a:lnTo>
                        <a:pt x="63" y="337"/>
                      </a:lnTo>
                      <a:lnTo>
                        <a:pt x="63" y="338"/>
                      </a:lnTo>
                      <a:lnTo>
                        <a:pt x="63" y="339"/>
                      </a:lnTo>
                      <a:lnTo>
                        <a:pt x="63" y="341"/>
                      </a:lnTo>
                      <a:lnTo>
                        <a:pt x="63" y="342"/>
                      </a:lnTo>
                      <a:lnTo>
                        <a:pt x="63" y="343"/>
                      </a:lnTo>
                      <a:lnTo>
                        <a:pt x="63" y="345"/>
                      </a:lnTo>
                      <a:lnTo>
                        <a:pt x="63" y="346"/>
                      </a:lnTo>
                      <a:lnTo>
                        <a:pt x="63" y="347"/>
                      </a:lnTo>
                      <a:lnTo>
                        <a:pt x="63" y="348"/>
                      </a:lnTo>
                      <a:lnTo>
                        <a:pt x="64" y="349"/>
                      </a:lnTo>
                      <a:lnTo>
                        <a:pt x="64" y="351"/>
                      </a:lnTo>
                      <a:lnTo>
                        <a:pt x="64" y="352"/>
                      </a:lnTo>
                      <a:lnTo>
                        <a:pt x="65" y="353"/>
                      </a:lnTo>
                      <a:lnTo>
                        <a:pt x="65" y="354"/>
                      </a:lnTo>
                      <a:lnTo>
                        <a:pt x="67" y="356"/>
                      </a:lnTo>
                      <a:lnTo>
                        <a:pt x="68" y="358"/>
                      </a:lnTo>
                      <a:lnTo>
                        <a:pt x="69" y="359"/>
                      </a:lnTo>
                      <a:lnTo>
                        <a:pt x="70" y="360"/>
                      </a:lnTo>
                      <a:lnTo>
                        <a:pt x="71" y="361"/>
                      </a:lnTo>
                      <a:lnTo>
                        <a:pt x="72" y="362"/>
                      </a:lnTo>
                      <a:lnTo>
                        <a:pt x="73" y="363"/>
                      </a:lnTo>
                      <a:lnTo>
                        <a:pt x="75" y="364"/>
                      </a:lnTo>
                      <a:lnTo>
                        <a:pt x="76" y="364"/>
                      </a:lnTo>
                      <a:lnTo>
                        <a:pt x="77" y="365"/>
                      </a:lnTo>
                      <a:lnTo>
                        <a:pt x="79" y="365"/>
                      </a:lnTo>
                      <a:lnTo>
                        <a:pt x="81" y="367"/>
                      </a:lnTo>
                      <a:lnTo>
                        <a:pt x="82" y="367"/>
                      </a:lnTo>
                      <a:lnTo>
                        <a:pt x="84" y="368"/>
                      </a:lnTo>
                      <a:lnTo>
                        <a:pt x="86" y="368"/>
                      </a:lnTo>
                      <a:lnTo>
                        <a:pt x="88" y="368"/>
                      </a:lnTo>
                      <a:lnTo>
                        <a:pt x="90" y="368"/>
                      </a:lnTo>
                      <a:lnTo>
                        <a:pt x="91" y="369"/>
                      </a:lnTo>
                      <a:lnTo>
                        <a:pt x="93" y="368"/>
                      </a:lnTo>
                      <a:lnTo>
                        <a:pt x="95" y="368"/>
                      </a:lnTo>
                      <a:lnTo>
                        <a:pt x="96" y="368"/>
                      </a:lnTo>
                      <a:lnTo>
                        <a:pt x="98" y="368"/>
                      </a:lnTo>
                      <a:lnTo>
                        <a:pt x="99" y="368"/>
                      </a:lnTo>
                      <a:lnTo>
                        <a:pt x="101" y="368"/>
                      </a:lnTo>
                      <a:lnTo>
                        <a:pt x="102" y="367"/>
                      </a:lnTo>
                      <a:lnTo>
                        <a:pt x="103" y="367"/>
                      </a:lnTo>
                      <a:lnTo>
                        <a:pt x="105" y="367"/>
                      </a:lnTo>
                      <a:lnTo>
                        <a:pt x="106" y="366"/>
                      </a:lnTo>
                      <a:lnTo>
                        <a:pt x="107" y="365"/>
                      </a:lnTo>
                      <a:lnTo>
                        <a:pt x="109" y="365"/>
                      </a:lnTo>
                      <a:lnTo>
                        <a:pt x="110" y="364"/>
                      </a:lnTo>
                      <a:lnTo>
                        <a:pt x="111" y="363"/>
                      </a:lnTo>
                      <a:lnTo>
                        <a:pt x="112" y="362"/>
                      </a:lnTo>
                      <a:lnTo>
                        <a:pt x="113" y="362"/>
                      </a:lnTo>
                      <a:lnTo>
                        <a:pt x="114" y="361"/>
                      </a:lnTo>
                      <a:lnTo>
                        <a:pt x="115" y="360"/>
                      </a:lnTo>
                      <a:lnTo>
                        <a:pt x="116" y="359"/>
                      </a:lnTo>
                      <a:lnTo>
                        <a:pt x="117" y="358"/>
                      </a:lnTo>
                      <a:lnTo>
                        <a:pt x="118" y="356"/>
                      </a:lnTo>
                      <a:lnTo>
                        <a:pt x="120" y="354"/>
                      </a:lnTo>
                      <a:lnTo>
                        <a:pt x="122" y="352"/>
                      </a:lnTo>
                      <a:lnTo>
                        <a:pt x="123" y="351"/>
                      </a:lnTo>
                      <a:lnTo>
                        <a:pt x="124" y="348"/>
                      </a:lnTo>
                      <a:lnTo>
                        <a:pt x="125" y="346"/>
                      </a:lnTo>
                      <a:lnTo>
                        <a:pt x="126" y="343"/>
                      </a:lnTo>
                      <a:lnTo>
                        <a:pt x="127" y="341"/>
                      </a:lnTo>
                      <a:lnTo>
                        <a:pt x="128" y="339"/>
                      </a:lnTo>
                      <a:lnTo>
                        <a:pt x="129" y="337"/>
                      </a:lnTo>
                      <a:lnTo>
                        <a:pt x="129" y="335"/>
                      </a:lnTo>
                      <a:lnTo>
                        <a:pt x="130" y="334"/>
                      </a:lnTo>
                      <a:lnTo>
                        <a:pt x="130" y="332"/>
                      </a:lnTo>
                      <a:lnTo>
                        <a:pt x="130" y="331"/>
                      </a:lnTo>
                      <a:lnTo>
                        <a:pt x="131" y="329"/>
                      </a:lnTo>
                      <a:lnTo>
                        <a:pt x="131" y="328"/>
                      </a:lnTo>
                      <a:lnTo>
                        <a:pt x="132" y="326"/>
                      </a:lnTo>
                      <a:lnTo>
                        <a:pt x="181" y="418"/>
                      </a:lnTo>
                      <a:lnTo>
                        <a:pt x="267" y="456"/>
                      </a:lnTo>
                      <a:lnTo>
                        <a:pt x="306" y="455"/>
                      </a:lnTo>
                      <a:lnTo>
                        <a:pt x="305" y="463"/>
                      </a:lnTo>
                      <a:lnTo>
                        <a:pt x="0" y="463"/>
                      </a:lnTo>
                      <a:lnTo>
                        <a:pt x="1" y="2"/>
                      </a:lnTo>
                      <a:lnTo>
                        <a:pt x="154" y="0"/>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3" name="Freeform 671"/>
                <p:cNvSpPr>
                  <a:spLocks/>
                </p:cNvSpPr>
                <p:nvPr/>
              </p:nvSpPr>
              <p:spPr bwMode="auto">
                <a:xfrm>
                  <a:off x="3091" y="2455"/>
                  <a:ext cx="44" cy="60"/>
                </a:xfrm>
                <a:custGeom>
                  <a:avLst/>
                  <a:gdLst>
                    <a:gd name="T0" fmla="*/ 25 w 44"/>
                    <a:gd name="T1" fmla="*/ 59 h 60"/>
                    <a:gd name="T2" fmla="*/ 22 w 44"/>
                    <a:gd name="T3" fmla="*/ 58 h 60"/>
                    <a:gd name="T4" fmla="*/ 18 w 44"/>
                    <a:gd name="T5" fmla="*/ 56 h 60"/>
                    <a:gd name="T6" fmla="*/ 14 w 44"/>
                    <a:gd name="T7" fmla="*/ 54 h 60"/>
                    <a:gd name="T8" fmla="*/ 10 w 44"/>
                    <a:gd name="T9" fmla="*/ 50 h 60"/>
                    <a:gd name="T10" fmla="*/ 6 w 44"/>
                    <a:gd name="T11" fmla="*/ 46 h 60"/>
                    <a:gd name="T12" fmla="*/ 3 w 44"/>
                    <a:gd name="T13" fmla="*/ 41 h 60"/>
                    <a:gd name="T14" fmla="*/ 0 w 44"/>
                    <a:gd name="T15" fmla="*/ 34 h 60"/>
                    <a:gd name="T16" fmla="*/ 0 w 44"/>
                    <a:gd name="T17" fmla="*/ 28 h 60"/>
                    <a:gd name="T18" fmla="*/ 0 w 44"/>
                    <a:gd name="T19" fmla="*/ 24 h 60"/>
                    <a:gd name="T20" fmla="*/ 2 w 44"/>
                    <a:gd name="T21" fmla="*/ 20 h 60"/>
                    <a:gd name="T22" fmla="*/ 3 w 44"/>
                    <a:gd name="T23" fmla="*/ 15 h 60"/>
                    <a:gd name="T24" fmla="*/ 5 w 44"/>
                    <a:gd name="T25" fmla="*/ 11 h 60"/>
                    <a:gd name="T26" fmla="*/ 7 w 44"/>
                    <a:gd name="T27" fmla="*/ 7 h 60"/>
                    <a:gd name="T28" fmla="*/ 11 w 44"/>
                    <a:gd name="T29" fmla="*/ 3 h 60"/>
                    <a:gd name="T30" fmla="*/ 17 w 44"/>
                    <a:gd name="T31" fmla="*/ 1 h 60"/>
                    <a:gd name="T32" fmla="*/ 22 w 44"/>
                    <a:gd name="T33" fmla="*/ 0 h 60"/>
                    <a:gd name="T34" fmla="*/ 27 w 44"/>
                    <a:gd name="T35" fmla="*/ 1 h 60"/>
                    <a:gd name="T36" fmla="*/ 32 w 44"/>
                    <a:gd name="T37" fmla="*/ 4 h 60"/>
                    <a:gd name="T38" fmla="*/ 36 w 44"/>
                    <a:gd name="T39" fmla="*/ 9 h 60"/>
                    <a:gd name="T40" fmla="*/ 39 w 44"/>
                    <a:gd name="T41" fmla="*/ 13 h 60"/>
                    <a:gd name="T42" fmla="*/ 42 w 44"/>
                    <a:gd name="T43" fmla="*/ 19 h 60"/>
                    <a:gd name="T44" fmla="*/ 43 w 44"/>
                    <a:gd name="T45" fmla="*/ 25 h 60"/>
                    <a:gd name="T46" fmla="*/ 43 w 44"/>
                    <a:gd name="T47" fmla="*/ 31 h 60"/>
                    <a:gd name="T48" fmla="*/ 42 w 44"/>
                    <a:gd name="T49" fmla="*/ 35 h 60"/>
                    <a:gd name="T50" fmla="*/ 41 w 44"/>
                    <a:gd name="T51" fmla="*/ 39 h 60"/>
                    <a:gd name="T52" fmla="*/ 37 w 44"/>
                    <a:gd name="T53" fmla="*/ 44 h 60"/>
                    <a:gd name="T54" fmla="*/ 32 w 44"/>
                    <a:gd name="T55" fmla="*/ 46 h 60"/>
                    <a:gd name="T56" fmla="*/ 29 w 44"/>
                    <a:gd name="T57" fmla="*/ 46 h 60"/>
                    <a:gd name="T58" fmla="*/ 26 w 44"/>
                    <a:gd name="T59" fmla="*/ 46 h 60"/>
                    <a:gd name="T60" fmla="*/ 22 w 44"/>
                    <a:gd name="T61" fmla="*/ 44 h 60"/>
                    <a:gd name="T62" fmla="*/ 18 w 44"/>
                    <a:gd name="T63" fmla="*/ 40 h 60"/>
                    <a:gd name="T64" fmla="*/ 15 w 44"/>
                    <a:gd name="T65" fmla="*/ 34 h 60"/>
                    <a:gd name="T66" fmla="*/ 13 w 44"/>
                    <a:gd name="T67" fmla="*/ 29 h 60"/>
                    <a:gd name="T68" fmla="*/ 13 w 44"/>
                    <a:gd name="T69" fmla="*/ 23 h 60"/>
                    <a:gd name="T70" fmla="*/ 15 w 44"/>
                    <a:gd name="T71" fmla="*/ 17 h 60"/>
                    <a:gd name="T72" fmla="*/ 19 w 44"/>
                    <a:gd name="T73" fmla="*/ 13 h 60"/>
                    <a:gd name="T74" fmla="*/ 23 w 44"/>
                    <a:gd name="T75" fmla="*/ 11 h 60"/>
                    <a:gd name="T76" fmla="*/ 27 w 44"/>
                    <a:gd name="T77" fmla="*/ 13 h 60"/>
                    <a:gd name="T78" fmla="*/ 30 w 44"/>
                    <a:gd name="T79" fmla="*/ 17 h 60"/>
                    <a:gd name="T80" fmla="*/ 32 w 44"/>
                    <a:gd name="T81" fmla="*/ 21 h 60"/>
                    <a:gd name="T82" fmla="*/ 19 w 44"/>
                    <a:gd name="T83" fmla="*/ 21 h 60"/>
                    <a:gd name="T84" fmla="*/ 34 w 44"/>
                    <a:gd name="T85" fmla="*/ 11 h 60"/>
                    <a:gd name="T86" fmla="*/ 28 w 44"/>
                    <a:gd name="T87" fmla="*/ 53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
                    <a:gd name="T133" fmla="*/ 0 h 60"/>
                    <a:gd name="T134" fmla="*/ 44 w 4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 h="60">
                      <a:moveTo>
                        <a:pt x="27" y="60"/>
                      </a:moveTo>
                      <a:lnTo>
                        <a:pt x="26" y="60"/>
                      </a:lnTo>
                      <a:lnTo>
                        <a:pt x="25" y="59"/>
                      </a:lnTo>
                      <a:lnTo>
                        <a:pt x="24" y="59"/>
                      </a:lnTo>
                      <a:lnTo>
                        <a:pt x="23" y="59"/>
                      </a:lnTo>
                      <a:lnTo>
                        <a:pt x="22" y="58"/>
                      </a:lnTo>
                      <a:lnTo>
                        <a:pt x="21" y="58"/>
                      </a:lnTo>
                      <a:lnTo>
                        <a:pt x="20" y="56"/>
                      </a:lnTo>
                      <a:lnTo>
                        <a:pt x="18" y="56"/>
                      </a:lnTo>
                      <a:lnTo>
                        <a:pt x="17" y="55"/>
                      </a:lnTo>
                      <a:lnTo>
                        <a:pt x="16" y="55"/>
                      </a:lnTo>
                      <a:lnTo>
                        <a:pt x="14" y="54"/>
                      </a:lnTo>
                      <a:lnTo>
                        <a:pt x="13" y="53"/>
                      </a:lnTo>
                      <a:lnTo>
                        <a:pt x="11" y="51"/>
                      </a:lnTo>
                      <a:lnTo>
                        <a:pt x="10" y="50"/>
                      </a:lnTo>
                      <a:lnTo>
                        <a:pt x="8" y="49"/>
                      </a:lnTo>
                      <a:lnTo>
                        <a:pt x="7" y="48"/>
                      </a:lnTo>
                      <a:lnTo>
                        <a:pt x="6" y="46"/>
                      </a:lnTo>
                      <a:lnTo>
                        <a:pt x="4" y="44"/>
                      </a:lnTo>
                      <a:lnTo>
                        <a:pt x="3" y="43"/>
                      </a:lnTo>
                      <a:lnTo>
                        <a:pt x="3" y="41"/>
                      </a:lnTo>
                      <a:lnTo>
                        <a:pt x="2" y="39"/>
                      </a:lnTo>
                      <a:lnTo>
                        <a:pt x="1" y="37"/>
                      </a:lnTo>
                      <a:lnTo>
                        <a:pt x="0" y="34"/>
                      </a:lnTo>
                      <a:lnTo>
                        <a:pt x="0" y="33"/>
                      </a:lnTo>
                      <a:lnTo>
                        <a:pt x="0" y="30"/>
                      </a:lnTo>
                      <a:lnTo>
                        <a:pt x="0" y="28"/>
                      </a:lnTo>
                      <a:lnTo>
                        <a:pt x="0" y="26"/>
                      </a:lnTo>
                      <a:lnTo>
                        <a:pt x="0" y="25"/>
                      </a:lnTo>
                      <a:lnTo>
                        <a:pt x="0" y="24"/>
                      </a:lnTo>
                      <a:lnTo>
                        <a:pt x="1" y="22"/>
                      </a:lnTo>
                      <a:lnTo>
                        <a:pt x="1" y="21"/>
                      </a:lnTo>
                      <a:lnTo>
                        <a:pt x="2" y="20"/>
                      </a:lnTo>
                      <a:lnTo>
                        <a:pt x="2" y="18"/>
                      </a:lnTo>
                      <a:lnTo>
                        <a:pt x="3" y="17"/>
                      </a:lnTo>
                      <a:lnTo>
                        <a:pt x="3" y="15"/>
                      </a:lnTo>
                      <a:lnTo>
                        <a:pt x="4" y="13"/>
                      </a:lnTo>
                      <a:lnTo>
                        <a:pt x="5" y="12"/>
                      </a:lnTo>
                      <a:lnTo>
                        <a:pt x="5" y="11"/>
                      </a:lnTo>
                      <a:lnTo>
                        <a:pt x="6" y="10"/>
                      </a:lnTo>
                      <a:lnTo>
                        <a:pt x="7" y="9"/>
                      </a:lnTo>
                      <a:lnTo>
                        <a:pt x="7" y="7"/>
                      </a:lnTo>
                      <a:lnTo>
                        <a:pt x="8" y="6"/>
                      </a:lnTo>
                      <a:lnTo>
                        <a:pt x="10" y="5"/>
                      </a:lnTo>
                      <a:lnTo>
                        <a:pt x="11" y="3"/>
                      </a:lnTo>
                      <a:lnTo>
                        <a:pt x="13" y="2"/>
                      </a:lnTo>
                      <a:lnTo>
                        <a:pt x="15" y="1"/>
                      </a:lnTo>
                      <a:lnTo>
                        <a:pt x="17" y="1"/>
                      </a:lnTo>
                      <a:lnTo>
                        <a:pt x="18" y="0"/>
                      </a:lnTo>
                      <a:lnTo>
                        <a:pt x="20" y="0"/>
                      </a:lnTo>
                      <a:lnTo>
                        <a:pt x="22" y="0"/>
                      </a:lnTo>
                      <a:lnTo>
                        <a:pt x="23" y="0"/>
                      </a:lnTo>
                      <a:lnTo>
                        <a:pt x="25" y="1"/>
                      </a:lnTo>
                      <a:lnTo>
                        <a:pt x="27" y="1"/>
                      </a:lnTo>
                      <a:lnTo>
                        <a:pt x="29" y="2"/>
                      </a:lnTo>
                      <a:lnTo>
                        <a:pt x="30" y="3"/>
                      </a:lnTo>
                      <a:lnTo>
                        <a:pt x="32" y="4"/>
                      </a:lnTo>
                      <a:lnTo>
                        <a:pt x="33" y="6"/>
                      </a:lnTo>
                      <a:lnTo>
                        <a:pt x="34" y="7"/>
                      </a:lnTo>
                      <a:lnTo>
                        <a:pt x="36" y="9"/>
                      </a:lnTo>
                      <a:lnTo>
                        <a:pt x="37" y="10"/>
                      </a:lnTo>
                      <a:lnTo>
                        <a:pt x="38" y="12"/>
                      </a:lnTo>
                      <a:lnTo>
                        <a:pt x="39" y="13"/>
                      </a:lnTo>
                      <a:lnTo>
                        <a:pt x="40" y="15"/>
                      </a:lnTo>
                      <a:lnTo>
                        <a:pt x="41" y="17"/>
                      </a:lnTo>
                      <a:lnTo>
                        <a:pt x="42" y="19"/>
                      </a:lnTo>
                      <a:lnTo>
                        <a:pt x="43" y="21"/>
                      </a:lnTo>
                      <a:lnTo>
                        <a:pt x="43" y="23"/>
                      </a:lnTo>
                      <a:lnTo>
                        <a:pt x="43" y="25"/>
                      </a:lnTo>
                      <a:lnTo>
                        <a:pt x="44" y="27"/>
                      </a:lnTo>
                      <a:lnTo>
                        <a:pt x="44" y="29"/>
                      </a:lnTo>
                      <a:lnTo>
                        <a:pt x="43" y="31"/>
                      </a:lnTo>
                      <a:lnTo>
                        <a:pt x="43" y="32"/>
                      </a:lnTo>
                      <a:lnTo>
                        <a:pt x="43" y="34"/>
                      </a:lnTo>
                      <a:lnTo>
                        <a:pt x="42" y="35"/>
                      </a:lnTo>
                      <a:lnTo>
                        <a:pt x="42" y="37"/>
                      </a:lnTo>
                      <a:lnTo>
                        <a:pt x="42" y="38"/>
                      </a:lnTo>
                      <a:lnTo>
                        <a:pt x="41" y="39"/>
                      </a:lnTo>
                      <a:lnTo>
                        <a:pt x="40" y="40"/>
                      </a:lnTo>
                      <a:lnTo>
                        <a:pt x="38" y="42"/>
                      </a:lnTo>
                      <a:lnTo>
                        <a:pt x="37" y="44"/>
                      </a:lnTo>
                      <a:lnTo>
                        <a:pt x="35" y="45"/>
                      </a:lnTo>
                      <a:lnTo>
                        <a:pt x="33" y="46"/>
                      </a:lnTo>
                      <a:lnTo>
                        <a:pt x="32" y="46"/>
                      </a:lnTo>
                      <a:lnTo>
                        <a:pt x="31" y="46"/>
                      </a:lnTo>
                      <a:lnTo>
                        <a:pt x="30" y="46"/>
                      </a:lnTo>
                      <a:lnTo>
                        <a:pt x="29" y="46"/>
                      </a:lnTo>
                      <a:lnTo>
                        <a:pt x="28" y="46"/>
                      </a:lnTo>
                      <a:lnTo>
                        <a:pt x="27" y="46"/>
                      </a:lnTo>
                      <a:lnTo>
                        <a:pt x="26" y="46"/>
                      </a:lnTo>
                      <a:lnTo>
                        <a:pt x="25" y="45"/>
                      </a:lnTo>
                      <a:lnTo>
                        <a:pt x="23" y="44"/>
                      </a:lnTo>
                      <a:lnTo>
                        <a:pt x="22" y="44"/>
                      </a:lnTo>
                      <a:lnTo>
                        <a:pt x="20" y="43"/>
                      </a:lnTo>
                      <a:lnTo>
                        <a:pt x="19" y="42"/>
                      </a:lnTo>
                      <a:lnTo>
                        <a:pt x="18" y="40"/>
                      </a:lnTo>
                      <a:lnTo>
                        <a:pt x="17" y="38"/>
                      </a:lnTo>
                      <a:lnTo>
                        <a:pt x="16" y="37"/>
                      </a:lnTo>
                      <a:lnTo>
                        <a:pt x="15" y="34"/>
                      </a:lnTo>
                      <a:lnTo>
                        <a:pt x="14" y="33"/>
                      </a:lnTo>
                      <a:lnTo>
                        <a:pt x="14" y="31"/>
                      </a:lnTo>
                      <a:lnTo>
                        <a:pt x="13" y="29"/>
                      </a:lnTo>
                      <a:lnTo>
                        <a:pt x="13" y="27"/>
                      </a:lnTo>
                      <a:lnTo>
                        <a:pt x="13" y="25"/>
                      </a:lnTo>
                      <a:lnTo>
                        <a:pt x="13" y="23"/>
                      </a:lnTo>
                      <a:lnTo>
                        <a:pt x="14" y="21"/>
                      </a:lnTo>
                      <a:lnTo>
                        <a:pt x="14" y="20"/>
                      </a:lnTo>
                      <a:lnTo>
                        <a:pt x="15" y="17"/>
                      </a:lnTo>
                      <a:lnTo>
                        <a:pt x="16" y="16"/>
                      </a:lnTo>
                      <a:lnTo>
                        <a:pt x="17" y="15"/>
                      </a:lnTo>
                      <a:lnTo>
                        <a:pt x="19" y="13"/>
                      </a:lnTo>
                      <a:lnTo>
                        <a:pt x="20" y="12"/>
                      </a:lnTo>
                      <a:lnTo>
                        <a:pt x="22" y="12"/>
                      </a:lnTo>
                      <a:lnTo>
                        <a:pt x="23" y="11"/>
                      </a:lnTo>
                      <a:lnTo>
                        <a:pt x="25" y="12"/>
                      </a:lnTo>
                      <a:lnTo>
                        <a:pt x="26" y="12"/>
                      </a:lnTo>
                      <a:lnTo>
                        <a:pt x="27" y="13"/>
                      </a:lnTo>
                      <a:lnTo>
                        <a:pt x="28" y="14"/>
                      </a:lnTo>
                      <a:lnTo>
                        <a:pt x="30" y="16"/>
                      </a:lnTo>
                      <a:lnTo>
                        <a:pt x="30" y="17"/>
                      </a:lnTo>
                      <a:lnTo>
                        <a:pt x="31" y="18"/>
                      </a:lnTo>
                      <a:lnTo>
                        <a:pt x="31" y="19"/>
                      </a:lnTo>
                      <a:lnTo>
                        <a:pt x="32" y="21"/>
                      </a:lnTo>
                      <a:lnTo>
                        <a:pt x="33" y="22"/>
                      </a:lnTo>
                      <a:lnTo>
                        <a:pt x="33" y="23"/>
                      </a:lnTo>
                      <a:lnTo>
                        <a:pt x="19" y="21"/>
                      </a:lnTo>
                      <a:lnTo>
                        <a:pt x="20" y="37"/>
                      </a:lnTo>
                      <a:lnTo>
                        <a:pt x="38" y="37"/>
                      </a:lnTo>
                      <a:lnTo>
                        <a:pt x="34" y="11"/>
                      </a:lnTo>
                      <a:lnTo>
                        <a:pt x="15" y="6"/>
                      </a:lnTo>
                      <a:lnTo>
                        <a:pt x="9" y="42"/>
                      </a:lnTo>
                      <a:lnTo>
                        <a:pt x="28" y="53"/>
                      </a:lnTo>
                      <a:lnTo>
                        <a:pt x="27" y="6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4" name="Freeform 672"/>
                <p:cNvSpPr>
                  <a:spLocks/>
                </p:cNvSpPr>
                <p:nvPr/>
              </p:nvSpPr>
              <p:spPr bwMode="auto">
                <a:xfrm>
                  <a:off x="3414" y="2078"/>
                  <a:ext cx="76" cy="80"/>
                </a:xfrm>
                <a:custGeom>
                  <a:avLst/>
                  <a:gdLst>
                    <a:gd name="T0" fmla="*/ 45 w 76"/>
                    <a:gd name="T1" fmla="*/ 79 h 80"/>
                    <a:gd name="T2" fmla="*/ 40 w 76"/>
                    <a:gd name="T3" fmla="*/ 78 h 80"/>
                    <a:gd name="T4" fmla="*/ 35 w 76"/>
                    <a:gd name="T5" fmla="*/ 76 h 80"/>
                    <a:gd name="T6" fmla="*/ 31 w 76"/>
                    <a:gd name="T7" fmla="*/ 75 h 80"/>
                    <a:gd name="T8" fmla="*/ 26 w 76"/>
                    <a:gd name="T9" fmla="*/ 73 h 80"/>
                    <a:gd name="T10" fmla="*/ 21 w 76"/>
                    <a:gd name="T11" fmla="*/ 70 h 80"/>
                    <a:gd name="T12" fmla="*/ 16 w 76"/>
                    <a:gd name="T13" fmla="*/ 67 h 80"/>
                    <a:gd name="T14" fmla="*/ 11 w 76"/>
                    <a:gd name="T15" fmla="*/ 63 h 80"/>
                    <a:gd name="T16" fmla="*/ 7 w 76"/>
                    <a:gd name="T17" fmla="*/ 59 h 80"/>
                    <a:gd name="T18" fmla="*/ 3 w 76"/>
                    <a:gd name="T19" fmla="*/ 54 h 80"/>
                    <a:gd name="T20" fmla="*/ 1 w 76"/>
                    <a:gd name="T21" fmla="*/ 48 h 80"/>
                    <a:gd name="T22" fmla="*/ 0 w 76"/>
                    <a:gd name="T23" fmla="*/ 42 h 80"/>
                    <a:gd name="T24" fmla="*/ 0 w 76"/>
                    <a:gd name="T25" fmla="*/ 36 h 80"/>
                    <a:gd name="T26" fmla="*/ 2 w 76"/>
                    <a:gd name="T27" fmla="*/ 29 h 80"/>
                    <a:gd name="T28" fmla="*/ 6 w 76"/>
                    <a:gd name="T29" fmla="*/ 20 h 80"/>
                    <a:gd name="T30" fmla="*/ 11 w 76"/>
                    <a:gd name="T31" fmla="*/ 13 h 80"/>
                    <a:gd name="T32" fmla="*/ 16 w 76"/>
                    <a:gd name="T33" fmla="*/ 8 h 80"/>
                    <a:gd name="T34" fmla="*/ 21 w 76"/>
                    <a:gd name="T35" fmla="*/ 4 h 80"/>
                    <a:gd name="T36" fmla="*/ 27 w 76"/>
                    <a:gd name="T37" fmla="*/ 2 h 80"/>
                    <a:gd name="T38" fmla="*/ 33 w 76"/>
                    <a:gd name="T39" fmla="*/ 0 h 80"/>
                    <a:gd name="T40" fmla="*/ 39 w 76"/>
                    <a:gd name="T41" fmla="*/ 1 h 80"/>
                    <a:gd name="T42" fmla="*/ 45 w 76"/>
                    <a:gd name="T43" fmla="*/ 2 h 80"/>
                    <a:gd name="T44" fmla="*/ 50 w 76"/>
                    <a:gd name="T45" fmla="*/ 4 h 80"/>
                    <a:gd name="T46" fmla="*/ 56 w 76"/>
                    <a:gd name="T47" fmla="*/ 7 h 80"/>
                    <a:gd name="T48" fmla="*/ 61 w 76"/>
                    <a:gd name="T49" fmla="*/ 11 h 80"/>
                    <a:gd name="T50" fmla="*/ 65 w 76"/>
                    <a:gd name="T51" fmla="*/ 15 h 80"/>
                    <a:gd name="T52" fmla="*/ 69 w 76"/>
                    <a:gd name="T53" fmla="*/ 20 h 80"/>
                    <a:gd name="T54" fmla="*/ 72 w 76"/>
                    <a:gd name="T55" fmla="*/ 25 h 80"/>
                    <a:gd name="T56" fmla="*/ 74 w 76"/>
                    <a:gd name="T57" fmla="*/ 30 h 80"/>
                    <a:gd name="T58" fmla="*/ 75 w 76"/>
                    <a:gd name="T59" fmla="*/ 35 h 80"/>
                    <a:gd name="T60" fmla="*/ 75 w 76"/>
                    <a:gd name="T61" fmla="*/ 41 h 80"/>
                    <a:gd name="T62" fmla="*/ 73 w 76"/>
                    <a:gd name="T63" fmla="*/ 49 h 80"/>
                    <a:gd name="T64" fmla="*/ 68 w 76"/>
                    <a:gd name="T65" fmla="*/ 55 h 80"/>
                    <a:gd name="T66" fmla="*/ 62 w 76"/>
                    <a:gd name="T67" fmla="*/ 59 h 80"/>
                    <a:gd name="T68" fmla="*/ 56 w 76"/>
                    <a:gd name="T69" fmla="*/ 62 h 80"/>
                    <a:gd name="T70" fmla="*/ 49 w 76"/>
                    <a:gd name="T71" fmla="*/ 62 h 80"/>
                    <a:gd name="T72" fmla="*/ 42 w 76"/>
                    <a:gd name="T73" fmla="*/ 60 h 80"/>
                    <a:gd name="T74" fmla="*/ 36 w 76"/>
                    <a:gd name="T75" fmla="*/ 58 h 80"/>
                    <a:gd name="T76" fmla="*/ 31 w 76"/>
                    <a:gd name="T77" fmla="*/ 54 h 80"/>
                    <a:gd name="T78" fmla="*/ 27 w 76"/>
                    <a:gd name="T79" fmla="*/ 49 h 80"/>
                    <a:gd name="T80" fmla="*/ 24 w 76"/>
                    <a:gd name="T81" fmla="*/ 43 h 80"/>
                    <a:gd name="T82" fmla="*/ 23 w 76"/>
                    <a:gd name="T83" fmla="*/ 37 h 80"/>
                    <a:gd name="T84" fmla="*/ 23 w 76"/>
                    <a:gd name="T85" fmla="*/ 32 h 80"/>
                    <a:gd name="T86" fmla="*/ 26 w 76"/>
                    <a:gd name="T87" fmla="*/ 25 h 80"/>
                    <a:gd name="T88" fmla="*/ 29 w 76"/>
                    <a:gd name="T89" fmla="*/ 21 h 80"/>
                    <a:gd name="T90" fmla="*/ 34 w 76"/>
                    <a:gd name="T91" fmla="*/ 18 h 80"/>
                    <a:gd name="T92" fmla="*/ 40 w 76"/>
                    <a:gd name="T93" fmla="*/ 16 h 80"/>
                    <a:gd name="T94" fmla="*/ 44 w 76"/>
                    <a:gd name="T95" fmla="*/ 16 h 80"/>
                    <a:gd name="T96" fmla="*/ 49 w 76"/>
                    <a:gd name="T97" fmla="*/ 19 h 80"/>
                    <a:gd name="T98" fmla="*/ 54 w 76"/>
                    <a:gd name="T99" fmla="*/ 26 h 80"/>
                    <a:gd name="T100" fmla="*/ 57 w 76"/>
                    <a:gd name="T101" fmla="*/ 31 h 80"/>
                    <a:gd name="T102" fmla="*/ 65 w 76"/>
                    <a:gd name="T103" fmla="*/ 49 h 80"/>
                    <a:gd name="T104" fmla="*/ 49 w 76"/>
                    <a:gd name="T105" fmla="*/ 71 h 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80"/>
                    <a:gd name="T161" fmla="*/ 76 w 76"/>
                    <a:gd name="T162" fmla="*/ 80 h 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80">
                      <a:moveTo>
                        <a:pt x="47" y="80"/>
                      </a:moveTo>
                      <a:lnTo>
                        <a:pt x="46" y="80"/>
                      </a:lnTo>
                      <a:lnTo>
                        <a:pt x="45" y="79"/>
                      </a:lnTo>
                      <a:lnTo>
                        <a:pt x="44" y="79"/>
                      </a:lnTo>
                      <a:lnTo>
                        <a:pt x="42" y="79"/>
                      </a:lnTo>
                      <a:lnTo>
                        <a:pt x="41" y="78"/>
                      </a:lnTo>
                      <a:lnTo>
                        <a:pt x="40" y="78"/>
                      </a:lnTo>
                      <a:lnTo>
                        <a:pt x="39" y="77"/>
                      </a:lnTo>
                      <a:lnTo>
                        <a:pt x="38" y="77"/>
                      </a:lnTo>
                      <a:lnTo>
                        <a:pt x="37" y="77"/>
                      </a:lnTo>
                      <a:lnTo>
                        <a:pt x="35" y="76"/>
                      </a:lnTo>
                      <a:lnTo>
                        <a:pt x="34" y="76"/>
                      </a:lnTo>
                      <a:lnTo>
                        <a:pt x="33" y="76"/>
                      </a:lnTo>
                      <a:lnTo>
                        <a:pt x="32" y="75"/>
                      </a:lnTo>
                      <a:lnTo>
                        <a:pt x="31" y="75"/>
                      </a:lnTo>
                      <a:lnTo>
                        <a:pt x="30" y="74"/>
                      </a:lnTo>
                      <a:lnTo>
                        <a:pt x="28" y="74"/>
                      </a:lnTo>
                      <a:lnTo>
                        <a:pt x="27" y="74"/>
                      </a:lnTo>
                      <a:lnTo>
                        <a:pt x="26" y="73"/>
                      </a:lnTo>
                      <a:lnTo>
                        <a:pt x="25" y="72"/>
                      </a:lnTo>
                      <a:lnTo>
                        <a:pt x="23" y="71"/>
                      </a:lnTo>
                      <a:lnTo>
                        <a:pt x="22" y="71"/>
                      </a:lnTo>
                      <a:lnTo>
                        <a:pt x="21" y="70"/>
                      </a:lnTo>
                      <a:lnTo>
                        <a:pt x="19" y="69"/>
                      </a:lnTo>
                      <a:lnTo>
                        <a:pt x="18" y="69"/>
                      </a:lnTo>
                      <a:lnTo>
                        <a:pt x="17" y="68"/>
                      </a:lnTo>
                      <a:lnTo>
                        <a:pt x="16" y="67"/>
                      </a:lnTo>
                      <a:lnTo>
                        <a:pt x="15" y="66"/>
                      </a:lnTo>
                      <a:lnTo>
                        <a:pt x="13" y="65"/>
                      </a:lnTo>
                      <a:lnTo>
                        <a:pt x="12" y="64"/>
                      </a:lnTo>
                      <a:lnTo>
                        <a:pt x="11" y="63"/>
                      </a:lnTo>
                      <a:lnTo>
                        <a:pt x="10" y="62"/>
                      </a:lnTo>
                      <a:lnTo>
                        <a:pt x="9" y="61"/>
                      </a:lnTo>
                      <a:lnTo>
                        <a:pt x="8" y="60"/>
                      </a:lnTo>
                      <a:lnTo>
                        <a:pt x="7" y="59"/>
                      </a:lnTo>
                      <a:lnTo>
                        <a:pt x="6" y="58"/>
                      </a:lnTo>
                      <a:lnTo>
                        <a:pt x="5" y="57"/>
                      </a:lnTo>
                      <a:lnTo>
                        <a:pt x="4" y="55"/>
                      </a:lnTo>
                      <a:lnTo>
                        <a:pt x="3" y="54"/>
                      </a:lnTo>
                      <a:lnTo>
                        <a:pt x="3" y="53"/>
                      </a:lnTo>
                      <a:lnTo>
                        <a:pt x="2" y="52"/>
                      </a:lnTo>
                      <a:lnTo>
                        <a:pt x="2" y="50"/>
                      </a:lnTo>
                      <a:lnTo>
                        <a:pt x="1" y="48"/>
                      </a:lnTo>
                      <a:lnTo>
                        <a:pt x="1" y="47"/>
                      </a:lnTo>
                      <a:lnTo>
                        <a:pt x="0" y="46"/>
                      </a:lnTo>
                      <a:lnTo>
                        <a:pt x="0" y="44"/>
                      </a:lnTo>
                      <a:lnTo>
                        <a:pt x="0" y="42"/>
                      </a:lnTo>
                      <a:lnTo>
                        <a:pt x="0" y="41"/>
                      </a:lnTo>
                      <a:lnTo>
                        <a:pt x="0" y="39"/>
                      </a:lnTo>
                      <a:lnTo>
                        <a:pt x="0" y="37"/>
                      </a:lnTo>
                      <a:lnTo>
                        <a:pt x="0" y="36"/>
                      </a:lnTo>
                      <a:lnTo>
                        <a:pt x="0" y="34"/>
                      </a:lnTo>
                      <a:lnTo>
                        <a:pt x="1" y="32"/>
                      </a:lnTo>
                      <a:lnTo>
                        <a:pt x="2" y="30"/>
                      </a:lnTo>
                      <a:lnTo>
                        <a:pt x="2" y="29"/>
                      </a:lnTo>
                      <a:lnTo>
                        <a:pt x="3" y="26"/>
                      </a:lnTo>
                      <a:lnTo>
                        <a:pt x="4" y="25"/>
                      </a:lnTo>
                      <a:lnTo>
                        <a:pt x="5" y="22"/>
                      </a:lnTo>
                      <a:lnTo>
                        <a:pt x="6" y="20"/>
                      </a:lnTo>
                      <a:lnTo>
                        <a:pt x="7" y="18"/>
                      </a:lnTo>
                      <a:lnTo>
                        <a:pt x="8" y="16"/>
                      </a:lnTo>
                      <a:lnTo>
                        <a:pt x="10" y="15"/>
                      </a:lnTo>
                      <a:lnTo>
                        <a:pt x="11" y="13"/>
                      </a:lnTo>
                      <a:lnTo>
                        <a:pt x="12" y="11"/>
                      </a:lnTo>
                      <a:lnTo>
                        <a:pt x="13" y="10"/>
                      </a:lnTo>
                      <a:lnTo>
                        <a:pt x="15" y="9"/>
                      </a:lnTo>
                      <a:lnTo>
                        <a:pt x="16" y="8"/>
                      </a:lnTo>
                      <a:lnTo>
                        <a:pt x="17" y="7"/>
                      </a:lnTo>
                      <a:lnTo>
                        <a:pt x="19" y="5"/>
                      </a:lnTo>
                      <a:lnTo>
                        <a:pt x="20" y="5"/>
                      </a:lnTo>
                      <a:lnTo>
                        <a:pt x="21" y="4"/>
                      </a:lnTo>
                      <a:lnTo>
                        <a:pt x="23" y="4"/>
                      </a:lnTo>
                      <a:lnTo>
                        <a:pt x="24" y="3"/>
                      </a:lnTo>
                      <a:lnTo>
                        <a:pt x="26" y="3"/>
                      </a:lnTo>
                      <a:lnTo>
                        <a:pt x="27" y="2"/>
                      </a:lnTo>
                      <a:lnTo>
                        <a:pt x="29" y="2"/>
                      </a:lnTo>
                      <a:lnTo>
                        <a:pt x="30" y="1"/>
                      </a:lnTo>
                      <a:lnTo>
                        <a:pt x="32" y="1"/>
                      </a:lnTo>
                      <a:lnTo>
                        <a:pt x="33" y="0"/>
                      </a:lnTo>
                      <a:lnTo>
                        <a:pt x="34" y="0"/>
                      </a:lnTo>
                      <a:lnTo>
                        <a:pt x="36" y="0"/>
                      </a:lnTo>
                      <a:lnTo>
                        <a:pt x="38" y="1"/>
                      </a:lnTo>
                      <a:lnTo>
                        <a:pt x="39" y="1"/>
                      </a:lnTo>
                      <a:lnTo>
                        <a:pt x="41" y="1"/>
                      </a:lnTo>
                      <a:lnTo>
                        <a:pt x="42" y="2"/>
                      </a:lnTo>
                      <a:lnTo>
                        <a:pt x="43" y="2"/>
                      </a:lnTo>
                      <a:lnTo>
                        <a:pt x="45" y="2"/>
                      </a:lnTo>
                      <a:lnTo>
                        <a:pt x="46" y="3"/>
                      </a:lnTo>
                      <a:lnTo>
                        <a:pt x="48" y="3"/>
                      </a:lnTo>
                      <a:lnTo>
                        <a:pt x="50" y="4"/>
                      </a:lnTo>
                      <a:lnTo>
                        <a:pt x="52" y="5"/>
                      </a:lnTo>
                      <a:lnTo>
                        <a:pt x="53" y="5"/>
                      </a:lnTo>
                      <a:lnTo>
                        <a:pt x="54" y="7"/>
                      </a:lnTo>
                      <a:lnTo>
                        <a:pt x="56" y="7"/>
                      </a:lnTo>
                      <a:lnTo>
                        <a:pt x="57" y="8"/>
                      </a:lnTo>
                      <a:lnTo>
                        <a:pt x="58" y="9"/>
                      </a:lnTo>
                      <a:lnTo>
                        <a:pt x="60" y="10"/>
                      </a:lnTo>
                      <a:lnTo>
                        <a:pt x="61" y="11"/>
                      </a:lnTo>
                      <a:lnTo>
                        <a:pt x="62" y="12"/>
                      </a:lnTo>
                      <a:lnTo>
                        <a:pt x="63" y="13"/>
                      </a:lnTo>
                      <a:lnTo>
                        <a:pt x="64" y="14"/>
                      </a:lnTo>
                      <a:lnTo>
                        <a:pt x="65" y="15"/>
                      </a:lnTo>
                      <a:lnTo>
                        <a:pt x="66" y="16"/>
                      </a:lnTo>
                      <a:lnTo>
                        <a:pt x="67" y="18"/>
                      </a:lnTo>
                      <a:lnTo>
                        <a:pt x="68" y="19"/>
                      </a:lnTo>
                      <a:lnTo>
                        <a:pt x="69" y="20"/>
                      </a:lnTo>
                      <a:lnTo>
                        <a:pt x="70" y="21"/>
                      </a:lnTo>
                      <a:lnTo>
                        <a:pt x="70" y="22"/>
                      </a:lnTo>
                      <a:lnTo>
                        <a:pt x="71" y="24"/>
                      </a:lnTo>
                      <a:lnTo>
                        <a:pt x="72" y="25"/>
                      </a:lnTo>
                      <a:lnTo>
                        <a:pt x="72" y="26"/>
                      </a:lnTo>
                      <a:lnTo>
                        <a:pt x="73" y="27"/>
                      </a:lnTo>
                      <a:lnTo>
                        <a:pt x="73" y="29"/>
                      </a:lnTo>
                      <a:lnTo>
                        <a:pt x="74" y="30"/>
                      </a:lnTo>
                      <a:lnTo>
                        <a:pt x="74" y="31"/>
                      </a:lnTo>
                      <a:lnTo>
                        <a:pt x="75" y="32"/>
                      </a:lnTo>
                      <a:lnTo>
                        <a:pt x="75" y="34"/>
                      </a:lnTo>
                      <a:lnTo>
                        <a:pt x="75" y="35"/>
                      </a:lnTo>
                      <a:lnTo>
                        <a:pt x="75" y="37"/>
                      </a:lnTo>
                      <a:lnTo>
                        <a:pt x="75" y="38"/>
                      </a:lnTo>
                      <a:lnTo>
                        <a:pt x="76" y="39"/>
                      </a:lnTo>
                      <a:lnTo>
                        <a:pt x="75" y="41"/>
                      </a:lnTo>
                      <a:lnTo>
                        <a:pt x="75" y="44"/>
                      </a:lnTo>
                      <a:lnTo>
                        <a:pt x="74" y="46"/>
                      </a:lnTo>
                      <a:lnTo>
                        <a:pt x="73" y="48"/>
                      </a:lnTo>
                      <a:lnTo>
                        <a:pt x="73" y="49"/>
                      </a:lnTo>
                      <a:lnTo>
                        <a:pt x="72" y="51"/>
                      </a:lnTo>
                      <a:lnTo>
                        <a:pt x="71" y="53"/>
                      </a:lnTo>
                      <a:lnTo>
                        <a:pt x="70" y="54"/>
                      </a:lnTo>
                      <a:lnTo>
                        <a:pt x="68" y="55"/>
                      </a:lnTo>
                      <a:lnTo>
                        <a:pt x="67" y="57"/>
                      </a:lnTo>
                      <a:lnTo>
                        <a:pt x="66" y="57"/>
                      </a:lnTo>
                      <a:lnTo>
                        <a:pt x="64" y="58"/>
                      </a:lnTo>
                      <a:lnTo>
                        <a:pt x="62" y="59"/>
                      </a:lnTo>
                      <a:lnTo>
                        <a:pt x="61" y="60"/>
                      </a:lnTo>
                      <a:lnTo>
                        <a:pt x="59" y="60"/>
                      </a:lnTo>
                      <a:lnTo>
                        <a:pt x="58" y="61"/>
                      </a:lnTo>
                      <a:lnTo>
                        <a:pt x="56" y="62"/>
                      </a:lnTo>
                      <a:lnTo>
                        <a:pt x="54" y="62"/>
                      </a:lnTo>
                      <a:lnTo>
                        <a:pt x="52" y="62"/>
                      </a:lnTo>
                      <a:lnTo>
                        <a:pt x="50" y="62"/>
                      </a:lnTo>
                      <a:lnTo>
                        <a:pt x="49" y="62"/>
                      </a:lnTo>
                      <a:lnTo>
                        <a:pt x="47" y="62"/>
                      </a:lnTo>
                      <a:lnTo>
                        <a:pt x="45" y="61"/>
                      </a:lnTo>
                      <a:lnTo>
                        <a:pt x="43" y="61"/>
                      </a:lnTo>
                      <a:lnTo>
                        <a:pt x="42" y="60"/>
                      </a:lnTo>
                      <a:lnTo>
                        <a:pt x="40" y="60"/>
                      </a:lnTo>
                      <a:lnTo>
                        <a:pt x="38" y="59"/>
                      </a:lnTo>
                      <a:lnTo>
                        <a:pt x="37" y="59"/>
                      </a:lnTo>
                      <a:lnTo>
                        <a:pt x="36" y="58"/>
                      </a:lnTo>
                      <a:lnTo>
                        <a:pt x="34" y="57"/>
                      </a:lnTo>
                      <a:lnTo>
                        <a:pt x="34" y="56"/>
                      </a:lnTo>
                      <a:lnTo>
                        <a:pt x="33" y="55"/>
                      </a:lnTo>
                      <a:lnTo>
                        <a:pt x="31" y="54"/>
                      </a:lnTo>
                      <a:lnTo>
                        <a:pt x="31" y="53"/>
                      </a:lnTo>
                      <a:lnTo>
                        <a:pt x="29" y="52"/>
                      </a:lnTo>
                      <a:lnTo>
                        <a:pt x="29" y="51"/>
                      </a:lnTo>
                      <a:lnTo>
                        <a:pt x="27" y="49"/>
                      </a:lnTo>
                      <a:lnTo>
                        <a:pt x="26" y="47"/>
                      </a:lnTo>
                      <a:lnTo>
                        <a:pt x="25" y="45"/>
                      </a:lnTo>
                      <a:lnTo>
                        <a:pt x="25" y="44"/>
                      </a:lnTo>
                      <a:lnTo>
                        <a:pt x="24" y="43"/>
                      </a:lnTo>
                      <a:lnTo>
                        <a:pt x="24" y="42"/>
                      </a:lnTo>
                      <a:lnTo>
                        <a:pt x="23" y="40"/>
                      </a:lnTo>
                      <a:lnTo>
                        <a:pt x="23" y="39"/>
                      </a:lnTo>
                      <a:lnTo>
                        <a:pt x="23" y="37"/>
                      </a:lnTo>
                      <a:lnTo>
                        <a:pt x="23" y="35"/>
                      </a:lnTo>
                      <a:lnTo>
                        <a:pt x="23" y="34"/>
                      </a:lnTo>
                      <a:lnTo>
                        <a:pt x="23" y="32"/>
                      </a:lnTo>
                      <a:lnTo>
                        <a:pt x="23" y="31"/>
                      </a:lnTo>
                      <a:lnTo>
                        <a:pt x="24" y="29"/>
                      </a:lnTo>
                      <a:lnTo>
                        <a:pt x="25" y="27"/>
                      </a:lnTo>
                      <a:lnTo>
                        <a:pt x="26" y="25"/>
                      </a:lnTo>
                      <a:lnTo>
                        <a:pt x="27" y="24"/>
                      </a:lnTo>
                      <a:lnTo>
                        <a:pt x="27" y="23"/>
                      </a:lnTo>
                      <a:lnTo>
                        <a:pt x="28" y="22"/>
                      </a:lnTo>
                      <a:lnTo>
                        <a:pt x="29" y="21"/>
                      </a:lnTo>
                      <a:lnTo>
                        <a:pt x="31" y="20"/>
                      </a:lnTo>
                      <a:lnTo>
                        <a:pt x="32" y="19"/>
                      </a:lnTo>
                      <a:lnTo>
                        <a:pt x="33" y="19"/>
                      </a:lnTo>
                      <a:lnTo>
                        <a:pt x="34" y="18"/>
                      </a:lnTo>
                      <a:lnTo>
                        <a:pt x="36" y="17"/>
                      </a:lnTo>
                      <a:lnTo>
                        <a:pt x="37" y="16"/>
                      </a:lnTo>
                      <a:lnTo>
                        <a:pt x="38" y="16"/>
                      </a:lnTo>
                      <a:lnTo>
                        <a:pt x="40" y="16"/>
                      </a:lnTo>
                      <a:lnTo>
                        <a:pt x="41" y="16"/>
                      </a:lnTo>
                      <a:lnTo>
                        <a:pt x="42" y="16"/>
                      </a:lnTo>
                      <a:lnTo>
                        <a:pt x="43" y="16"/>
                      </a:lnTo>
                      <a:lnTo>
                        <a:pt x="44" y="16"/>
                      </a:lnTo>
                      <a:lnTo>
                        <a:pt x="45" y="17"/>
                      </a:lnTo>
                      <a:lnTo>
                        <a:pt x="46" y="18"/>
                      </a:lnTo>
                      <a:lnTo>
                        <a:pt x="47" y="18"/>
                      </a:lnTo>
                      <a:lnTo>
                        <a:pt x="49" y="19"/>
                      </a:lnTo>
                      <a:lnTo>
                        <a:pt x="51" y="21"/>
                      </a:lnTo>
                      <a:lnTo>
                        <a:pt x="52" y="22"/>
                      </a:lnTo>
                      <a:lnTo>
                        <a:pt x="54" y="25"/>
                      </a:lnTo>
                      <a:lnTo>
                        <a:pt x="54" y="26"/>
                      </a:lnTo>
                      <a:lnTo>
                        <a:pt x="56" y="27"/>
                      </a:lnTo>
                      <a:lnTo>
                        <a:pt x="56" y="29"/>
                      </a:lnTo>
                      <a:lnTo>
                        <a:pt x="57" y="30"/>
                      </a:lnTo>
                      <a:lnTo>
                        <a:pt x="57" y="31"/>
                      </a:lnTo>
                      <a:lnTo>
                        <a:pt x="58" y="31"/>
                      </a:lnTo>
                      <a:lnTo>
                        <a:pt x="34" y="28"/>
                      </a:lnTo>
                      <a:lnTo>
                        <a:pt x="34" y="49"/>
                      </a:lnTo>
                      <a:lnTo>
                        <a:pt x="65" y="49"/>
                      </a:lnTo>
                      <a:lnTo>
                        <a:pt x="60" y="15"/>
                      </a:lnTo>
                      <a:lnTo>
                        <a:pt x="27" y="9"/>
                      </a:lnTo>
                      <a:lnTo>
                        <a:pt x="15" y="57"/>
                      </a:lnTo>
                      <a:lnTo>
                        <a:pt x="49" y="71"/>
                      </a:lnTo>
                      <a:lnTo>
                        <a:pt x="47" y="8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5" name="Freeform 673"/>
                <p:cNvSpPr>
                  <a:spLocks/>
                </p:cNvSpPr>
                <p:nvPr/>
              </p:nvSpPr>
              <p:spPr bwMode="auto">
                <a:xfrm>
                  <a:off x="3048" y="2132"/>
                  <a:ext cx="34" cy="42"/>
                </a:xfrm>
                <a:custGeom>
                  <a:avLst/>
                  <a:gdLst>
                    <a:gd name="T0" fmla="*/ 20 w 34"/>
                    <a:gd name="T1" fmla="*/ 41 h 42"/>
                    <a:gd name="T2" fmla="*/ 18 w 34"/>
                    <a:gd name="T3" fmla="*/ 41 h 42"/>
                    <a:gd name="T4" fmla="*/ 15 w 34"/>
                    <a:gd name="T5" fmla="*/ 39 h 42"/>
                    <a:gd name="T6" fmla="*/ 13 w 34"/>
                    <a:gd name="T7" fmla="*/ 38 h 42"/>
                    <a:gd name="T8" fmla="*/ 11 w 34"/>
                    <a:gd name="T9" fmla="*/ 37 h 42"/>
                    <a:gd name="T10" fmla="*/ 9 w 34"/>
                    <a:gd name="T11" fmla="*/ 36 h 42"/>
                    <a:gd name="T12" fmla="*/ 7 w 34"/>
                    <a:gd name="T13" fmla="*/ 34 h 42"/>
                    <a:gd name="T14" fmla="*/ 4 w 34"/>
                    <a:gd name="T15" fmla="*/ 32 h 42"/>
                    <a:gd name="T16" fmla="*/ 3 w 34"/>
                    <a:gd name="T17" fmla="*/ 30 h 42"/>
                    <a:gd name="T18" fmla="*/ 1 w 34"/>
                    <a:gd name="T19" fmla="*/ 27 h 42"/>
                    <a:gd name="T20" fmla="*/ 0 w 34"/>
                    <a:gd name="T21" fmla="*/ 24 h 42"/>
                    <a:gd name="T22" fmla="*/ 0 w 34"/>
                    <a:gd name="T23" fmla="*/ 21 h 42"/>
                    <a:gd name="T24" fmla="*/ 0 w 34"/>
                    <a:gd name="T25" fmla="*/ 17 h 42"/>
                    <a:gd name="T26" fmla="*/ 1 w 34"/>
                    <a:gd name="T27" fmla="*/ 14 h 42"/>
                    <a:gd name="T28" fmla="*/ 3 w 34"/>
                    <a:gd name="T29" fmla="*/ 9 h 42"/>
                    <a:gd name="T30" fmla="*/ 6 w 34"/>
                    <a:gd name="T31" fmla="*/ 6 h 42"/>
                    <a:gd name="T32" fmla="*/ 8 w 34"/>
                    <a:gd name="T33" fmla="*/ 3 h 42"/>
                    <a:gd name="T34" fmla="*/ 10 w 34"/>
                    <a:gd name="T35" fmla="*/ 1 h 42"/>
                    <a:gd name="T36" fmla="*/ 13 w 34"/>
                    <a:gd name="T37" fmla="*/ 0 h 42"/>
                    <a:gd name="T38" fmla="*/ 15 w 34"/>
                    <a:gd name="T39" fmla="*/ 0 h 42"/>
                    <a:gd name="T40" fmla="*/ 18 w 34"/>
                    <a:gd name="T41" fmla="*/ 0 h 42"/>
                    <a:gd name="T42" fmla="*/ 21 w 34"/>
                    <a:gd name="T43" fmla="*/ 1 h 42"/>
                    <a:gd name="T44" fmla="*/ 23 w 34"/>
                    <a:gd name="T45" fmla="*/ 2 h 42"/>
                    <a:gd name="T46" fmla="*/ 25 w 34"/>
                    <a:gd name="T47" fmla="*/ 4 h 42"/>
                    <a:gd name="T48" fmla="*/ 27 w 34"/>
                    <a:gd name="T49" fmla="*/ 6 h 42"/>
                    <a:gd name="T50" fmla="*/ 29 w 34"/>
                    <a:gd name="T51" fmla="*/ 8 h 42"/>
                    <a:gd name="T52" fmla="*/ 31 w 34"/>
                    <a:gd name="T53" fmla="*/ 11 h 42"/>
                    <a:gd name="T54" fmla="*/ 32 w 34"/>
                    <a:gd name="T55" fmla="*/ 13 h 42"/>
                    <a:gd name="T56" fmla="*/ 33 w 34"/>
                    <a:gd name="T57" fmla="*/ 16 h 42"/>
                    <a:gd name="T58" fmla="*/ 34 w 34"/>
                    <a:gd name="T59" fmla="*/ 19 h 42"/>
                    <a:gd name="T60" fmla="*/ 33 w 34"/>
                    <a:gd name="T61" fmla="*/ 21 h 42"/>
                    <a:gd name="T62" fmla="*/ 33 w 34"/>
                    <a:gd name="T63" fmla="*/ 23 h 42"/>
                    <a:gd name="T64" fmla="*/ 32 w 34"/>
                    <a:gd name="T65" fmla="*/ 26 h 42"/>
                    <a:gd name="T66" fmla="*/ 30 w 34"/>
                    <a:gd name="T67" fmla="*/ 29 h 42"/>
                    <a:gd name="T68" fmla="*/ 27 w 34"/>
                    <a:gd name="T69" fmla="*/ 31 h 42"/>
                    <a:gd name="T70" fmla="*/ 24 w 34"/>
                    <a:gd name="T71" fmla="*/ 32 h 42"/>
                    <a:gd name="T72" fmla="*/ 21 w 34"/>
                    <a:gd name="T73" fmla="*/ 32 h 42"/>
                    <a:gd name="T74" fmla="*/ 18 w 34"/>
                    <a:gd name="T75" fmla="*/ 31 h 42"/>
                    <a:gd name="T76" fmla="*/ 16 w 34"/>
                    <a:gd name="T77" fmla="*/ 30 h 42"/>
                    <a:gd name="T78" fmla="*/ 14 w 34"/>
                    <a:gd name="T79" fmla="*/ 28 h 42"/>
                    <a:gd name="T80" fmla="*/ 12 w 34"/>
                    <a:gd name="T81" fmla="*/ 25 h 42"/>
                    <a:gd name="T82" fmla="*/ 11 w 34"/>
                    <a:gd name="T83" fmla="*/ 23 h 42"/>
                    <a:gd name="T84" fmla="*/ 10 w 34"/>
                    <a:gd name="T85" fmla="*/ 20 h 42"/>
                    <a:gd name="T86" fmla="*/ 10 w 34"/>
                    <a:gd name="T87" fmla="*/ 17 h 42"/>
                    <a:gd name="T88" fmla="*/ 11 w 34"/>
                    <a:gd name="T89" fmla="*/ 15 h 42"/>
                    <a:gd name="T90" fmla="*/ 11 w 34"/>
                    <a:gd name="T91" fmla="*/ 12 h 42"/>
                    <a:gd name="T92" fmla="*/ 13 w 34"/>
                    <a:gd name="T93" fmla="*/ 10 h 42"/>
                    <a:gd name="T94" fmla="*/ 16 w 34"/>
                    <a:gd name="T95" fmla="*/ 9 h 42"/>
                    <a:gd name="T96" fmla="*/ 18 w 34"/>
                    <a:gd name="T97" fmla="*/ 8 h 42"/>
                    <a:gd name="T98" fmla="*/ 21 w 34"/>
                    <a:gd name="T99" fmla="*/ 9 h 42"/>
                    <a:gd name="T100" fmla="*/ 24 w 34"/>
                    <a:gd name="T101" fmla="*/ 12 h 42"/>
                    <a:gd name="T102" fmla="*/ 25 w 34"/>
                    <a:gd name="T103" fmla="*/ 15 h 42"/>
                    <a:gd name="T104" fmla="*/ 15 w 34"/>
                    <a:gd name="T105" fmla="*/ 15 h 42"/>
                    <a:gd name="T106" fmla="*/ 29 w 34"/>
                    <a:gd name="T107" fmla="*/ 26 h 42"/>
                    <a:gd name="T108" fmla="*/ 12 w 34"/>
                    <a:gd name="T109" fmla="*/ 5 h 42"/>
                    <a:gd name="T110" fmla="*/ 22 w 34"/>
                    <a:gd name="T111" fmla="*/ 37 h 42"/>
                    <a:gd name="T112" fmla="*/ 21 w 34"/>
                    <a:gd name="T113" fmla="*/ 42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42"/>
                    <a:gd name="T173" fmla="*/ 34 w 34"/>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42">
                      <a:moveTo>
                        <a:pt x="21" y="42"/>
                      </a:moveTo>
                      <a:lnTo>
                        <a:pt x="20" y="41"/>
                      </a:lnTo>
                      <a:lnTo>
                        <a:pt x="19" y="41"/>
                      </a:lnTo>
                      <a:lnTo>
                        <a:pt x="18" y="41"/>
                      </a:lnTo>
                      <a:lnTo>
                        <a:pt x="16" y="40"/>
                      </a:lnTo>
                      <a:lnTo>
                        <a:pt x="15" y="39"/>
                      </a:lnTo>
                      <a:lnTo>
                        <a:pt x="14" y="39"/>
                      </a:lnTo>
                      <a:lnTo>
                        <a:pt x="13" y="38"/>
                      </a:lnTo>
                      <a:lnTo>
                        <a:pt x="12" y="38"/>
                      </a:lnTo>
                      <a:lnTo>
                        <a:pt x="11" y="37"/>
                      </a:lnTo>
                      <a:lnTo>
                        <a:pt x="10" y="37"/>
                      </a:lnTo>
                      <a:lnTo>
                        <a:pt x="9" y="36"/>
                      </a:lnTo>
                      <a:lnTo>
                        <a:pt x="8" y="35"/>
                      </a:lnTo>
                      <a:lnTo>
                        <a:pt x="7" y="34"/>
                      </a:lnTo>
                      <a:lnTo>
                        <a:pt x="6" y="33"/>
                      </a:lnTo>
                      <a:lnTo>
                        <a:pt x="4" y="32"/>
                      </a:lnTo>
                      <a:lnTo>
                        <a:pt x="3" y="31"/>
                      </a:lnTo>
                      <a:lnTo>
                        <a:pt x="3" y="30"/>
                      </a:lnTo>
                      <a:lnTo>
                        <a:pt x="2" y="28"/>
                      </a:lnTo>
                      <a:lnTo>
                        <a:pt x="1" y="27"/>
                      </a:lnTo>
                      <a:lnTo>
                        <a:pt x="1" y="26"/>
                      </a:lnTo>
                      <a:lnTo>
                        <a:pt x="0" y="24"/>
                      </a:lnTo>
                      <a:lnTo>
                        <a:pt x="0" y="23"/>
                      </a:lnTo>
                      <a:lnTo>
                        <a:pt x="0" y="21"/>
                      </a:lnTo>
                      <a:lnTo>
                        <a:pt x="0" y="20"/>
                      </a:lnTo>
                      <a:lnTo>
                        <a:pt x="0" y="17"/>
                      </a:lnTo>
                      <a:lnTo>
                        <a:pt x="1" y="15"/>
                      </a:lnTo>
                      <a:lnTo>
                        <a:pt x="1" y="14"/>
                      </a:lnTo>
                      <a:lnTo>
                        <a:pt x="3" y="11"/>
                      </a:lnTo>
                      <a:lnTo>
                        <a:pt x="3" y="9"/>
                      </a:lnTo>
                      <a:lnTo>
                        <a:pt x="4" y="8"/>
                      </a:lnTo>
                      <a:lnTo>
                        <a:pt x="6" y="6"/>
                      </a:lnTo>
                      <a:lnTo>
                        <a:pt x="7" y="4"/>
                      </a:lnTo>
                      <a:lnTo>
                        <a:pt x="8" y="3"/>
                      </a:lnTo>
                      <a:lnTo>
                        <a:pt x="9" y="2"/>
                      </a:lnTo>
                      <a:lnTo>
                        <a:pt x="10" y="1"/>
                      </a:lnTo>
                      <a:lnTo>
                        <a:pt x="11" y="1"/>
                      </a:lnTo>
                      <a:lnTo>
                        <a:pt x="13" y="0"/>
                      </a:lnTo>
                      <a:lnTo>
                        <a:pt x="14" y="0"/>
                      </a:lnTo>
                      <a:lnTo>
                        <a:pt x="15" y="0"/>
                      </a:lnTo>
                      <a:lnTo>
                        <a:pt x="17" y="0"/>
                      </a:lnTo>
                      <a:lnTo>
                        <a:pt x="18" y="0"/>
                      </a:lnTo>
                      <a:lnTo>
                        <a:pt x="19" y="0"/>
                      </a:lnTo>
                      <a:lnTo>
                        <a:pt x="21" y="1"/>
                      </a:lnTo>
                      <a:lnTo>
                        <a:pt x="22" y="2"/>
                      </a:lnTo>
                      <a:lnTo>
                        <a:pt x="23" y="2"/>
                      </a:lnTo>
                      <a:lnTo>
                        <a:pt x="24" y="3"/>
                      </a:lnTo>
                      <a:lnTo>
                        <a:pt x="25" y="4"/>
                      </a:lnTo>
                      <a:lnTo>
                        <a:pt x="26" y="5"/>
                      </a:lnTo>
                      <a:lnTo>
                        <a:pt x="27" y="6"/>
                      </a:lnTo>
                      <a:lnTo>
                        <a:pt x="28" y="7"/>
                      </a:lnTo>
                      <a:lnTo>
                        <a:pt x="29" y="8"/>
                      </a:lnTo>
                      <a:lnTo>
                        <a:pt x="30" y="10"/>
                      </a:lnTo>
                      <a:lnTo>
                        <a:pt x="31" y="11"/>
                      </a:lnTo>
                      <a:lnTo>
                        <a:pt x="32" y="12"/>
                      </a:lnTo>
                      <a:lnTo>
                        <a:pt x="32" y="13"/>
                      </a:lnTo>
                      <a:lnTo>
                        <a:pt x="33" y="15"/>
                      </a:lnTo>
                      <a:lnTo>
                        <a:pt x="33" y="16"/>
                      </a:lnTo>
                      <a:lnTo>
                        <a:pt x="34" y="17"/>
                      </a:lnTo>
                      <a:lnTo>
                        <a:pt x="34" y="19"/>
                      </a:lnTo>
                      <a:lnTo>
                        <a:pt x="34" y="20"/>
                      </a:lnTo>
                      <a:lnTo>
                        <a:pt x="33" y="21"/>
                      </a:lnTo>
                      <a:lnTo>
                        <a:pt x="33" y="22"/>
                      </a:lnTo>
                      <a:lnTo>
                        <a:pt x="33" y="23"/>
                      </a:lnTo>
                      <a:lnTo>
                        <a:pt x="33" y="25"/>
                      </a:lnTo>
                      <a:lnTo>
                        <a:pt x="32" y="26"/>
                      </a:lnTo>
                      <a:lnTo>
                        <a:pt x="31" y="28"/>
                      </a:lnTo>
                      <a:lnTo>
                        <a:pt x="30" y="29"/>
                      </a:lnTo>
                      <a:lnTo>
                        <a:pt x="28" y="30"/>
                      </a:lnTo>
                      <a:lnTo>
                        <a:pt x="27" y="31"/>
                      </a:lnTo>
                      <a:lnTo>
                        <a:pt x="26" y="32"/>
                      </a:lnTo>
                      <a:lnTo>
                        <a:pt x="24" y="32"/>
                      </a:lnTo>
                      <a:lnTo>
                        <a:pt x="22" y="32"/>
                      </a:lnTo>
                      <a:lnTo>
                        <a:pt x="21" y="32"/>
                      </a:lnTo>
                      <a:lnTo>
                        <a:pt x="19" y="32"/>
                      </a:lnTo>
                      <a:lnTo>
                        <a:pt x="18" y="31"/>
                      </a:lnTo>
                      <a:lnTo>
                        <a:pt x="17" y="31"/>
                      </a:lnTo>
                      <a:lnTo>
                        <a:pt x="16" y="30"/>
                      </a:lnTo>
                      <a:lnTo>
                        <a:pt x="15" y="29"/>
                      </a:lnTo>
                      <a:lnTo>
                        <a:pt x="14" y="28"/>
                      </a:lnTo>
                      <a:lnTo>
                        <a:pt x="13" y="27"/>
                      </a:lnTo>
                      <a:lnTo>
                        <a:pt x="12" y="25"/>
                      </a:lnTo>
                      <a:lnTo>
                        <a:pt x="11" y="24"/>
                      </a:lnTo>
                      <a:lnTo>
                        <a:pt x="11" y="23"/>
                      </a:lnTo>
                      <a:lnTo>
                        <a:pt x="11" y="22"/>
                      </a:lnTo>
                      <a:lnTo>
                        <a:pt x="10" y="20"/>
                      </a:lnTo>
                      <a:lnTo>
                        <a:pt x="10" y="19"/>
                      </a:lnTo>
                      <a:lnTo>
                        <a:pt x="10" y="17"/>
                      </a:lnTo>
                      <a:lnTo>
                        <a:pt x="10" y="16"/>
                      </a:lnTo>
                      <a:lnTo>
                        <a:pt x="11" y="15"/>
                      </a:lnTo>
                      <a:lnTo>
                        <a:pt x="11" y="14"/>
                      </a:lnTo>
                      <a:lnTo>
                        <a:pt x="11" y="12"/>
                      </a:lnTo>
                      <a:lnTo>
                        <a:pt x="12" y="11"/>
                      </a:lnTo>
                      <a:lnTo>
                        <a:pt x="13" y="10"/>
                      </a:lnTo>
                      <a:lnTo>
                        <a:pt x="15" y="9"/>
                      </a:lnTo>
                      <a:lnTo>
                        <a:pt x="16" y="9"/>
                      </a:lnTo>
                      <a:lnTo>
                        <a:pt x="17" y="8"/>
                      </a:lnTo>
                      <a:lnTo>
                        <a:pt x="18" y="8"/>
                      </a:lnTo>
                      <a:lnTo>
                        <a:pt x="19" y="8"/>
                      </a:lnTo>
                      <a:lnTo>
                        <a:pt x="21" y="9"/>
                      </a:lnTo>
                      <a:lnTo>
                        <a:pt x="22" y="11"/>
                      </a:lnTo>
                      <a:lnTo>
                        <a:pt x="24" y="12"/>
                      </a:lnTo>
                      <a:lnTo>
                        <a:pt x="25" y="14"/>
                      </a:lnTo>
                      <a:lnTo>
                        <a:pt x="25" y="15"/>
                      </a:lnTo>
                      <a:lnTo>
                        <a:pt x="26" y="16"/>
                      </a:lnTo>
                      <a:lnTo>
                        <a:pt x="15" y="15"/>
                      </a:lnTo>
                      <a:lnTo>
                        <a:pt x="15" y="26"/>
                      </a:lnTo>
                      <a:lnTo>
                        <a:pt x="29" y="26"/>
                      </a:lnTo>
                      <a:lnTo>
                        <a:pt x="26" y="8"/>
                      </a:lnTo>
                      <a:lnTo>
                        <a:pt x="12" y="5"/>
                      </a:lnTo>
                      <a:lnTo>
                        <a:pt x="7" y="30"/>
                      </a:lnTo>
                      <a:lnTo>
                        <a:pt x="22" y="37"/>
                      </a:lnTo>
                      <a:lnTo>
                        <a:pt x="21" y="4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6" name="Freeform 674"/>
                <p:cNvSpPr>
                  <a:spLocks/>
                </p:cNvSpPr>
                <p:nvPr/>
              </p:nvSpPr>
              <p:spPr bwMode="auto">
                <a:xfrm>
                  <a:off x="3039" y="2188"/>
                  <a:ext cx="32" cy="23"/>
                </a:xfrm>
                <a:custGeom>
                  <a:avLst/>
                  <a:gdLst>
                    <a:gd name="T0" fmla="*/ 31 w 32"/>
                    <a:gd name="T1" fmla="*/ 23 h 23"/>
                    <a:gd name="T2" fmla="*/ 0 w 32"/>
                    <a:gd name="T3" fmla="*/ 11 h 23"/>
                    <a:gd name="T4" fmla="*/ 7 w 32"/>
                    <a:gd name="T5" fmla="*/ 0 h 23"/>
                    <a:gd name="T6" fmla="*/ 32 w 32"/>
                    <a:gd name="T7" fmla="*/ 19 h 23"/>
                    <a:gd name="T8" fmla="*/ 31 w 32"/>
                    <a:gd name="T9" fmla="*/ 23 h 23"/>
                    <a:gd name="T10" fmla="*/ 31 w 32"/>
                    <a:gd name="T11" fmla="*/ 23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31" y="23"/>
                      </a:moveTo>
                      <a:lnTo>
                        <a:pt x="0" y="11"/>
                      </a:lnTo>
                      <a:lnTo>
                        <a:pt x="7" y="0"/>
                      </a:lnTo>
                      <a:lnTo>
                        <a:pt x="32" y="19"/>
                      </a:lnTo>
                      <a:lnTo>
                        <a:pt x="31"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7" name="Freeform 675"/>
                <p:cNvSpPr>
                  <a:spLocks/>
                </p:cNvSpPr>
                <p:nvPr/>
              </p:nvSpPr>
              <p:spPr bwMode="auto">
                <a:xfrm>
                  <a:off x="3308" y="2094"/>
                  <a:ext cx="7" cy="31"/>
                </a:xfrm>
                <a:custGeom>
                  <a:avLst/>
                  <a:gdLst>
                    <a:gd name="T0" fmla="*/ 7 w 7"/>
                    <a:gd name="T1" fmla="*/ 0 h 31"/>
                    <a:gd name="T2" fmla="*/ 7 w 7"/>
                    <a:gd name="T3" fmla="*/ 27 h 31"/>
                    <a:gd name="T4" fmla="*/ 3 w 7"/>
                    <a:gd name="T5" fmla="*/ 31 h 31"/>
                    <a:gd name="T6" fmla="*/ 0 w 7"/>
                    <a:gd name="T7" fmla="*/ 2 h 31"/>
                    <a:gd name="T8" fmla="*/ 7 w 7"/>
                    <a:gd name="T9" fmla="*/ 0 h 31"/>
                    <a:gd name="T10" fmla="*/ 7 w 7"/>
                    <a:gd name="T11" fmla="*/ 0 h 31"/>
                    <a:gd name="T12" fmla="*/ 0 60000 65536"/>
                    <a:gd name="T13" fmla="*/ 0 60000 65536"/>
                    <a:gd name="T14" fmla="*/ 0 60000 65536"/>
                    <a:gd name="T15" fmla="*/ 0 60000 65536"/>
                    <a:gd name="T16" fmla="*/ 0 60000 65536"/>
                    <a:gd name="T17" fmla="*/ 0 60000 65536"/>
                    <a:gd name="T18" fmla="*/ 0 w 7"/>
                    <a:gd name="T19" fmla="*/ 0 h 31"/>
                    <a:gd name="T20" fmla="*/ 7 w 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7" h="31">
                      <a:moveTo>
                        <a:pt x="7" y="0"/>
                      </a:moveTo>
                      <a:lnTo>
                        <a:pt x="7" y="27"/>
                      </a:lnTo>
                      <a:lnTo>
                        <a:pt x="3" y="31"/>
                      </a:lnTo>
                      <a:lnTo>
                        <a:pt x="0" y="2"/>
                      </a:lnTo>
                      <a:lnTo>
                        <a:pt x="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8" name="Freeform 676"/>
                <p:cNvSpPr>
                  <a:spLocks/>
                </p:cNvSpPr>
                <p:nvPr/>
              </p:nvSpPr>
              <p:spPr bwMode="auto">
                <a:xfrm>
                  <a:off x="3059" y="2081"/>
                  <a:ext cx="25" cy="43"/>
                </a:xfrm>
                <a:custGeom>
                  <a:avLst/>
                  <a:gdLst>
                    <a:gd name="T0" fmla="*/ 21 w 25"/>
                    <a:gd name="T1" fmla="*/ 43 h 43"/>
                    <a:gd name="T2" fmla="*/ 0 w 25"/>
                    <a:gd name="T3" fmla="*/ 8 h 43"/>
                    <a:gd name="T4" fmla="*/ 13 w 25"/>
                    <a:gd name="T5" fmla="*/ 0 h 43"/>
                    <a:gd name="T6" fmla="*/ 25 w 25"/>
                    <a:gd name="T7" fmla="*/ 38 h 43"/>
                    <a:gd name="T8" fmla="*/ 21 w 25"/>
                    <a:gd name="T9" fmla="*/ 43 h 43"/>
                    <a:gd name="T10" fmla="*/ 21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21" y="43"/>
                      </a:moveTo>
                      <a:lnTo>
                        <a:pt x="0" y="8"/>
                      </a:lnTo>
                      <a:lnTo>
                        <a:pt x="13" y="0"/>
                      </a:lnTo>
                      <a:lnTo>
                        <a:pt x="25" y="38"/>
                      </a:lnTo>
                      <a:lnTo>
                        <a:pt x="21" y="43"/>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29" name="Freeform 677"/>
                <p:cNvSpPr>
                  <a:spLocks/>
                </p:cNvSpPr>
                <p:nvPr/>
              </p:nvSpPr>
              <p:spPr bwMode="auto">
                <a:xfrm>
                  <a:off x="3358" y="2077"/>
                  <a:ext cx="18" cy="37"/>
                </a:xfrm>
                <a:custGeom>
                  <a:avLst/>
                  <a:gdLst>
                    <a:gd name="T0" fmla="*/ 18 w 18"/>
                    <a:gd name="T1" fmla="*/ 5 h 37"/>
                    <a:gd name="T2" fmla="*/ 5 w 18"/>
                    <a:gd name="T3" fmla="*/ 37 h 37"/>
                    <a:gd name="T4" fmla="*/ 0 w 18"/>
                    <a:gd name="T5" fmla="*/ 35 h 37"/>
                    <a:gd name="T6" fmla="*/ 9 w 18"/>
                    <a:gd name="T7" fmla="*/ 0 h 37"/>
                    <a:gd name="T8" fmla="*/ 18 w 18"/>
                    <a:gd name="T9" fmla="*/ 5 h 37"/>
                    <a:gd name="T10" fmla="*/ 18 w 18"/>
                    <a:gd name="T11" fmla="*/ 5 h 37"/>
                    <a:gd name="T12" fmla="*/ 0 60000 65536"/>
                    <a:gd name="T13" fmla="*/ 0 60000 65536"/>
                    <a:gd name="T14" fmla="*/ 0 60000 65536"/>
                    <a:gd name="T15" fmla="*/ 0 60000 65536"/>
                    <a:gd name="T16" fmla="*/ 0 60000 65536"/>
                    <a:gd name="T17" fmla="*/ 0 60000 65536"/>
                    <a:gd name="T18" fmla="*/ 0 w 18"/>
                    <a:gd name="T19" fmla="*/ 0 h 37"/>
                    <a:gd name="T20" fmla="*/ 18 w 1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8" h="37">
                      <a:moveTo>
                        <a:pt x="18" y="5"/>
                      </a:moveTo>
                      <a:lnTo>
                        <a:pt x="5" y="37"/>
                      </a:lnTo>
                      <a:lnTo>
                        <a:pt x="0" y="35"/>
                      </a:lnTo>
                      <a:lnTo>
                        <a:pt x="9" y="0"/>
                      </a:lnTo>
                      <a:lnTo>
                        <a:pt x="18" y="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0" name="Freeform 678"/>
                <p:cNvSpPr>
                  <a:spLocks/>
                </p:cNvSpPr>
                <p:nvPr/>
              </p:nvSpPr>
              <p:spPr bwMode="auto">
                <a:xfrm>
                  <a:off x="3501" y="2431"/>
                  <a:ext cx="25" cy="17"/>
                </a:xfrm>
                <a:custGeom>
                  <a:avLst/>
                  <a:gdLst>
                    <a:gd name="T0" fmla="*/ 0 w 25"/>
                    <a:gd name="T1" fmla="*/ 0 h 17"/>
                    <a:gd name="T2" fmla="*/ 25 w 25"/>
                    <a:gd name="T3" fmla="*/ 7 h 17"/>
                    <a:gd name="T4" fmla="*/ 24 w 25"/>
                    <a:gd name="T5" fmla="*/ 17 h 17"/>
                    <a:gd name="T6" fmla="*/ 2 w 25"/>
                    <a:gd name="T7" fmla="*/ 4 h 17"/>
                    <a:gd name="T8" fmla="*/ 0 w 25"/>
                    <a:gd name="T9" fmla="*/ 0 h 17"/>
                    <a:gd name="T10" fmla="*/ 0 w 25"/>
                    <a:gd name="T11" fmla="*/ 0 h 17"/>
                    <a:gd name="T12" fmla="*/ 0 60000 65536"/>
                    <a:gd name="T13" fmla="*/ 0 60000 65536"/>
                    <a:gd name="T14" fmla="*/ 0 60000 65536"/>
                    <a:gd name="T15" fmla="*/ 0 60000 65536"/>
                    <a:gd name="T16" fmla="*/ 0 60000 65536"/>
                    <a:gd name="T17" fmla="*/ 0 60000 65536"/>
                    <a:gd name="T18" fmla="*/ 0 w 25"/>
                    <a:gd name="T19" fmla="*/ 0 h 17"/>
                    <a:gd name="T20" fmla="*/ 25 w 2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5" h="17">
                      <a:moveTo>
                        <a:pt x="0" y="0"/>
                      </a:moveTo>
                      <a:lnTo>
                        <a:pt x="25" y="7"/>
                      </a:lnTo>
                      <a:lnTo>
                        <a:pt x="24" y="17"/>
                      </a:lnTo>
                      <a:lnTo>
                        <a:pt x="2" y="4"/>
                      </a:lnTo>
                      <a:lnTo>
                        <a:pt x="0" y="0"/>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1" name="Freeform 679"/>
                <p:cNvSpPr>
                  <a:spLocks/>
                </p:cNvSpPr>
                <p:nvPr/>
              </p:nvSpPr>
              <p:spPr bwMode="auto">
                <a:xfrm>
                  <a:off x="3052" y="2446"/>
                  <a:ext cx="23" cy="25"/>
                </a:xfrm>
                <a:custGeom>
                  <a:avLst/>
                  <a:gdLst>
                    <a:gd name="T0" fmla="*/ 0 w 23"/>
                    <a:gd name="T1" fmla="*/ 18 h 25"/>
                    <a:gd name="T2" fmla="*/ 23 w 23"/>
                    <a:gd name="T3" fmla="*/ 0 h 25"/>
                    <a:gd name="T4" fmla="*/ 23 w 23"/>
                    <a:gd name="T5" fmla="*/ 5 h 25"/>
                    <a:gd name="T6" fmla="*/ 6 w 23"/>
                    <a:gd name="T7" fmla="*/ 25 h 25"/>
                    <a:gd name="T8" fmla="*/ 0 w 23"/>
                    <a:gd name="T9" fmla="*/ 18 h 25"/>
                    <a:gd name="T10" fmla="*/ 0 w 23"/>
                    <a:gd name="T11" fmla="*/ 18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0" y="18"/>
                      </a:moveTo>
                      <a:lnTo>
                        <a:pt x="23" y="0"/>
                      </a:lnTo>
                      <a:lnTo>
                        <a:pt x="23" y="5"/>
                      </a:lnTo>
                      <a:lnTo>
                        <a:pt x="6" y="25"/>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2" name="Freeform 680"/>
                <p:cNvSpPr>
                  <a:spLocks/>
                </p:cNvSpPr>
                <p:nvPr/>
              </p:nvSpPr>
              <p:spPr bwMode="auto">
                <a:xfrm>
                  <a:off x="3445" y="2488"/>
                  <a:ext cx="12" cy="28"/>
                </a:xfrm>
                <a:custGeom>
                  <a:avLst/>
                  <a:gdLst>
                    <a:gd name="T0" fmla="*/ 4 w 12"/>
                    <a:gd name="T1" fmla="*/ 0 h 28"/>
                    <a:gd name="T2" fmla="*/ 12 w 12"/>
                    <a:gd name="T3" fmla="*/ 27 h 28"/>
                    <a:gd name="T4" fmla="*/ 4 w 12"/>
                    <a:gd name="T5" fmla="*/ 28 h 28"/>
                    <a:gd name="T6" fmla="*/ 0 w 12"/>
                    <a:gd name="T7" fmla="*/ 4 h 28"/>
                    <a:gd name="T8" fmla="*/ 4 w 12"/>
                    <a:gd name="T9" fmla="*/ 0 h 28"/>
                    <a:gd name="T10" fmla="*/ 4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4" y="0"/>
                      </a:moveTo>
                      <a:lnTo>
                        <a:pt x="12" y="27"/>
                      </a:lnTo>
                      <a:lnTo>
                        <a:pt x="4" y="28"/>
                      </a:lnTo>
                      <a:lnTo>
                        <a:pt x="0" y="4"/>
                      </a:lnTo>
                      <a:lnTo>
                        <a:pt x="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3" name="Freeform 681"/>
                <p:cNvSpPr>
                  <a:spLocks/>
                </p:cNvSpPr>
                <p:nvPr/>
              </p:nvSpPr>
              <p:spPr bwMode="auto">
                <a:xfrm>
                  <a:off x="3157" y="2453"/>
                  <a:ext cx="27" cy="51"/>
                </a:xfrm>
                <a:custGeom>
                  <a:avLst/>
                  <a:gdLst>
                    <a:gd name="T0" fmla="*/ 0 w 27"/>
                    <a:gd name="T1" fmla="*/ 46 h 51"/>
                    <a:gd name="T2" fmla="*/ 18 w 27"/>
                    <a:gd name="T3" fmla="*/ 3 h 51"/>
                    <a:gd name="T4" fmla="*/ 27 w 27"/>
                    <a:gd name="T5" fmla="*/ 0 h 51"/>
                    <a:gd name="T6" fmla="*/ 11 w 27"/>
                    <a:gd name="T7" fmla="*/ 51 h 51"/>
                    <a:gd name="T8" fmla="*/ 0 w 27"/>
                    <a:gd name="T9" fmla="*/ 46 h 51"/>
                    <a:gd name="T10" fmla="*/ 0 w 27"/>
                    <a:gd name="T11" fmla="*/ 46 h 51"/>
                    <a:gd name="T12" fmla="*/ 0 60000 65536"/>
                    <a:gd name="T13" fmla="*/ 0 60000 65536"/>
                    <a:gd name="T14" fmla="*/ 0 60000 65536"/>
                    <a:gd name="T15" fmla="*/ 0 60000 65536"/>
                    <a:gd name="T16" fmla="*/ 0 60000 65536"/>
                    <a:gd name="T17" fmla="*/ 0 60000 65536"/>
                    <a:gd name="T18" fmla="*/ 0 w 27"/>
                    <a:gd name="T19" fmla="*/ 0 h 51"/>
                    <a:gd name="T20" fmla="*/ 27 w 2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7" h="51">
                      <a:moveTo>
                        <a:pt x="0" y="46"/>
                      </a:moveTo>
                      <a:lnTo>
                        <a:pt x="18" y="3"/>
                      </a:lnTo>
                      <a:lnTo>
                        <a:pt x="27" y="0"/>
                      </a:lnTo>
                      <a:lnTo>
                        <a:pt x="11" y="51"/>
                      </a:lnTo>
                      <a:lnTo>
                        <a:pt x="0"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4" name="Freeform 682"/>
                <p:cNvSpPr>
                  <a:spLocks/>
                </p:cNvSpPr>
                <p:nvPr/>
              </p:nvSpPr>
              <p:spPr bwMode="auto">
                <a:xfrm>
                  <a:off x="3480" y="2181"/>
                  <a:ext cx="29" cy="18"/>
                </a:xfrm>
                <a:custGeom>
                  <a:avLst/>
                  <a:gdLst>
                    <a:gd name="T0" fmla="*/ 0 w 29"/>
                    <a:gd name="T1" fmla="*/ 15 h 18"/>
                    <a:gd name="T2" fmla="*/ 28 w 29"/>
                    <a:gd name="T3" fmla="*/ 0 h 18"/>
                    <a:gd name="T4" fmla="*/ 29 w 29"/>
                    <a:gd name="T5" fmla="*/ 11 h 18"/>
                    <a:gd name="T6" fmla="*/ 1 w 29"/>
                    <a:gd name="T7" fmla="*/ 18 h 18"/>
                    <a:gd name="T8" fmla="*/ 0 w 29"/>
                    <a:gd name="T9" fmla="*/ 15 h 18"/>
                    <a:gd name="T10" fmla="*/ 0 w 29"/>
                    <a:gd name="T11" fmla="*/ 15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0" y="15"/>
                      </a:moveTo>
                      <a:lnTo>
                        <a:pt x="28" y="0"/>
                      </a:lnTo>
                      <a:lnTo>
                        <a:pt x="29" y="11"/>
                      </a:lnTo>
                      <a:lnTo>
                        <a:pt x="1" y="18"/>
                      </a:lnTo>
                      <a:lnTo>
                        <a:pt x="0" y="15"/>
                      </a:lnTo>
                      <a:close/>
                    </a:path>
                  </a:pathLst>
                </a:custGeom>
                <a:solidFill>
                  <a:srgbClr val="EBFA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435" name="Freeform 683"/>
                <p:cNvSpPr>
                  <a:spLocks/>
                </p:cNvSpPr>
                <p:nvPr/>
              </p:nvSpPr>
              <p:spPr bwMode="auto">
                <a:xfrm>
                  <a:off x="3482" y="2492"/>
                  <a:ext cx="33" cy="22"/>
                </a:xfrm>
                <a:custGeom>
                  <a:avLst/>
                  <a:gdLst>
                    <a:gd name="T0" fmla="*/ 2 w 33"/>
                    <a:gd name="T1" fmla="*/ 0 h 22"/>
                    <a:gd name="T2" fmla="*/ 33 w 33"/>
                    <a:gd name="T3" fmla="*/ 13 h 22"/>
                    <a:gd name="T4" fmla="*/ 26 w 33"/>
                    <a:gd name="T5" fmla="*/ 22 h 22"/>
                    <a:gd name="T6" fmla="*/ 0 w 33"/>
                    <a:gd name="T7" fmla="*/ 3 h 22"/>
                    <a:gd name="T8" fmla="*/ 2 w 33"/>
                    <a:gd name="T9" fmla="*/ 0 h 22"/>
                    <a:gd name="T10" fmla="*/ 2 w 33"/>
                    <a:gd name="T11" fmla="*/ 0 h 22"/>
                    <a:gd name="T12" fmla="*/ 0 60000 65536"/>
                    <a:gd name="T13" fmla="*/ 0 60000 65536"/>
                    <a:gd name="T14" fmla="*/ 0 60000 65536"/>
                    <a:gd name="T15" fmla="*/ 0 60000 65536"/>
                    <a:gd name="T16" fmla="*/ 0 60000 65536"/>
                    <a:gd name="T17" fmla="*/ 0 60000 65536"/>
                    <a:gd name="T18" fmla="*/ 0 w 33"/>
                    <a:gd name="T19" fmla="*/ 0 h 22"/>
                    <a:gd name="T20" fmla="*/ 33 w 3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33" h="22">
                      <a:moveTo>
                        <a:pt x="2" y="0"/>
                      </a:moveTo>
                      <a:lnTo>
                        <a:pt x="33" y="13"/>
                      </a:lnTo>
                      <a:lnTo>
                        <a:pt x="26" y="22"/>
                      </a:lnTo>
                      <a:lnTo>
                        <a:pt x="0" y="3"/>
                      </a:lnTo>
                      <a:lnTo>
                        <a:pt x="2"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grpSp>
          <p:grpSp>
            <p:nvGrpSpPr>
              <p:cNvPr id="40179" name="Group 687"/>
              <p:cNvGrpSpPr>
                <a:grpSpLocks/>
              </p:cNvGrpSpPr>
              <p:nvPr/>
            </p:nvGrpSpPr>
            <p:grpSpPr bwMode="auto">
              <a:xfrm>
                <a:off x="4383" y="1780"/>
                <a:ext cx="469" cy="180"/>
                <a:chOff x="4409" y="2501"/>
                <a:chExt cx="527" cy="237"/>
              </a:xfrm>
            </p:grpSpPr>
            <p:sp>
              <p:nvSpPr>
                <p:cNvPr id="40365" name="Freeform 685"/>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66" name="Freeform 686"/>
                <p:cNvSpPr>
                  <a:spLocks/>
                </p:cNvSpPr>
                <p:nvPr/>
              </p:nvSpPr>
              <p:spPr bwMode="auto">
                <a:xfrm>
                  <a:off x="4409" y="2501"/>
                  <a:ext cx="527" cy="237"/>
                </a:xfrm>
                <a:custGeom>
                  <a:avLst/>
                  <a:gdLst>
                    <a:gd name="T0" fmla="*/ 0 w 2558"/>
                    <a:gd name="T1" fmla="*/ 0 h 1150"/>
                    <a:gd name="T2" fmla="*/ 0 w 2558"/>
                    <a:gd name="T3" fmla="*/ 0 h 1150"/>
                    <a:gd name="T4" fmla="*/ 0 w 2558"/>
                    <a:gd name="T5" fmla="*/ 0 h 1150"/>
                    <a:gd name="T6" fmla="*/ 0 w 2558"/>
                    <a:gd name="T7" fmla="*/ 0 h 1150"/>
                    <a:gd name="T8" fmla="*/ 0 w 2558"/>
                    <a:gd name="T9" fmla="*/ 0 h 1150"/>
                    <a:gd name="T10" fmla="*/ 0 w 2558"/>
                    <a:gd name="T11" fmla="*/ 0 h 1150"/>
                    <a:gd name="T12" fmla="*/ 0 w 2558"/>
                    <a:gd name="T13" fmla="*/ 0 h 1150"/>
                    <a:gd name="T14" fmla="*/ 0 w 2558"/>
                    <a:gd name="T15" fmla="*/ 0 h 1150"/>
                    <a:gd name="T16" fmla="*/ 0 w 2558"/>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8"/>
                    <a:gd name="T28" fmla="*/ 0 h 1150"/>
                    <a:gd name="T29" fmla="*/ 2558 w 2558"/>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8" h="1150">
                      <a:moveTo>
                        <a:pt x="191" y="0"/>
                      </a:moveTo>
                      <a:cubicBezTo>
                        <a:pt x="85" y="0"/>
                        <a:pt x="0" y="86"/>
                        <a:pt x="0" y="192"/>
                      </a:cubicBezTo>
                      <a:lnTo>
                        <a:pt x="0" y="959"/>
                      </a:lnTo>
                      <a:cubicBezTo>
                        <a:pt x="0" y="1065"/>
                        <a:pt x="85" y="1150"/>
                        <a:pt x="191" y="1150"/>
                      </a:cubicBezTo>
                      <a:lnTo>
                        <a:pt x="2366" y="1150"/>
                      </a:lnTo>
                      <a:cubicBezTo>
                        <a:pt x="2472" y="1150"/>
                        <a:pt x="2558" y="1065"/>
                        <a:pt x="2558" y="959"/>
                      </a:cubicBezTo>
                      <a:lnTo>
                        <a:pt x="2558" y="192"/>
                      </a:lnTo>
                      <a:cubicBezTo>
                        <a:pt x="2558" y="86"/>
                        <a:pt x="2472" y="0"/>
                        <a:pt x="2366"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80" name="Rectangle 688"/>
              <p:cNvSpPr>
                <a:spLocks noChangeArrowheads="1"/>
              </p:cNvSpPr>
              <p:nvPr/>
            </p:nvSpPr>
            <p:spPr bwMode="auto">
              <a:xfrm>
                <a:off x="4464" y="1793"/>
                <a:ext cx="26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صبحانه</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181" name="Group 691"/>
              <p:cNvGrpSpPr>
                <a:grpSpLocks/>
              </p:cNvGrpSpPr>
              <p:nvPr/>
            </p:nvGrpSpPr>
            <p:grpSpPr bwMode="auto">
              <a:xfrm>
                <a:off x="3140" y="1780"/>
                <a:ext cx="469" cy="180"/>
                <a:chOff x="3011" y="2501"/>
                <a:chExt cx="527" cy="237"/>
              </a:xfrm>
            </p:grpSpPr>
            <p:sp>
              <p:nvSpPr>
                <p:cNvPr id="40363" name="Freeform 689"/>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64" name="Freeform 690"/>
                <p:cNvSpPr>
                  <a:spLocks/>
                </p:cNvSpPr>
                <p:nvPr/>
              </p:nvSpPr>
              <p:spPr bwMode="auto">
                <a:xfrm>
                  <a:off x="3011" y="2501"/>
                  <a:ext cx="527" cy="237"/>
                </a:xfrm>
                <a:custGeom>
                  <a:avLst/>
                  <a:gdLst>
                    <a:gd name="T0" fmla="*/ 0 w 5117"/>
                    <a:gd name="T1" fmla="*/ 0 h 2300"/>
                    <a:gd name="T2" fmla="*/ 0 w 5117"/>
                    <a:gd name="T3" fmla="*/ 0 h 2300"/>
                    <a:gd name="T4" fmla="*/ 0 w 5117"/>
                    <a:gd name="T5" fmla="*/ 0 h 2300"/>
                    <a:gd name="T6" fmla="*/ 0 w 5117"/>
                    <a:gd name="T7" fmla="*/ 0 h 2300"/>
                    <a:gd name="T8" fmla="*/ 0 w 5117"/>
                    <a:gd name="T9" fmla="*/ 0 h 2300"/>
                    <a:gd name="T10" fmla="*/ 0 w 5117"/>
                    <a:gd name="T11" fmla="*/ 0 h 2300"/>
                    <a:gd name="T12" fmla="*/ 0 w 5117"/>
                    <a:gd name="T13" fmla="*/ 0 h 2300"/>
                    <a:gd name="T14" fmla="*/ 0 w 5117"/>
                    <a:gd name="T15" fmla="*/ 0 h 2300"/>
                    <a:gd name="T16" fmla="*/ 0 w 5117"/>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7"/>
                    <a:gd name="T28" fmla="*/ 0 h 2300"/>
                    <a:gd name="T29" fmla="*/ 5117 w 5117"/>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7" h="2300">
                      <a:moveTo>
                        <a:pt x="383" y="0"/>
                      </a:moveTo>
                      <a:cubicBezTo>
                        <a:pt x="172" y="0"/>
                        <a:pt x="0" y="172"/>
                        <a:pt x="0" y="384"/>
                      </a:cubicBezTo>
                      <a:lnTo>
                        <a:pt x="0" y="1917"/>
                      </a:lnTo>
                      <a:cubicBezTo>
                        <a:pt x="0" y="2129"/>
                        <a:pt x="172" y="2300"/>
                        <a:pt x="383" y="2300"/>
                      </a:cubicBezTo>
                      <a:lnTo>
                        <a:pt x="4733" y="2300"/>
                      </a:lnTo>
                      <a:cubicBezTo>
                        <a:pt x="4945" y="2300"/>
                        <a:pt x="5117" y="2129"/>
                        <a:pt x="5117" y="1917"/>
                      </a:cubicBezTo>
                      <a:lnTo>
                        <a:pt x="5117" y="384"/>
                      </a:lnTo>
                      <a:cubicBezTo>
                        <a:pt x="5117"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82" name="Rectangle 692"/>
              <p:cNvSpPr>
                <a:spLocks noChangeArrowheads="1"/>
              </p:cNvSpPr>
              <p:nvPr/>
            </p:nvSpPr>
            <p:spPr bwMode="auto">
              <a:xfrm>
                <a:off x="3285" y="1787"/>
                <a:ext cx="14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نهار</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183" name="Group 695"/>
              <p:cNvGrpSpPr>
                <a:grpSpLocks/>
              </p:cNvGrpSpPr>
              <p:nvPr/>
            </p:nvGrpSpPr>
            <p:grpSpPr bwMode="auto">
              <a:xfrm>
                <a:off x="1917" y="1786"/>
                <a:ext cx="469" cy="180"/>
                <a:chOff x="1635" y="2509"/>
                <a:chExt cx="527" cy="237"/>
              </a:xfrm>
            </p:grpSpPr>
            <p:sp>
              <p:nvSpPr>
                <p:cNvPr id="40361" name="Freeform 693"/>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62" name="Freeform 694"/>
                <p:cNvSpPr>
                  <a:spLocks/>
                </p:cNvSpPr>
                <p:nvPr/>
              </p:nvSpPr>
              <p:spPr bwMode="auto">
                <a:xfrm>
                  <a:off x="1635" y="2509"/>
                  <a:ext cx="527" cy="237"/>
                </a:xfrm>
                <a:custGeom>
                  <a:avLst/>
                  <a:gdLst>
                    <a:gd name="T0" fmla="*/ 0 w 5116"/>
                    <a:gd name="T1" fmla="*/ 0 h 2300"/>
                    <a:gd name="T2" fmla="*/ 0 w 5116"/>
                    <a:gd name="T3" fmla="*/ 0 h 2300"/>
                    <a:gd name="T4" fmla="*/ 0 w 5116"/>
                    <a:gd name="T5" fmla="*/ 0 h 2300"/>
                    <a:gd name="T6" fmla="*/ 0 w 5116"/>
                    <a:gd name="T7" fmla="*/ 0 h 2300"/>
                    <a:gd name="T8" fmla="*/ 0 w 5116"/>
                    <a:gd name="T9" fmla="*/ 0 h 2300"/>
                    <a:gd name="T10" fmla="*/ 0 w 5116"/>
                    <a:gd name="T11" fmla="*/ 0 h 2300"/>
                    <a:gd name="T12" fmla="*/ 0 w 5116"/>
                    <a:gd name="T13" fmla="*/ 0 h 2300"/>
                    <a:gd name="T14" fmla="*/ 0 w 5116"/>
                    <a:gd name="T15" fmla="*/ 0 h 2300"/>
                    <a:gd name="T16" fmla="*/ 0 w 5116"/>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16"/>
                    <a:gd name="T28" fmla="*/ 0 h 2300"/>
                    <a:gd name="T29" fmla="*/ 5116 w 5116"/>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16" h="2300">
                      <a:moveTo>
                        <a:pt x="383" y="0"/>
                      </a:moveTo>
                      <a:cubicBezTo>
                        <a:pt x="171" y="0"/>
                        <a:pt x="0" y="172"/>
                        <a:pt x="0" y="384"/>
                      </a:cubicBezTo>
                      <a:lnTo>
                        <a:pt x="0" y="1917"/>
                      </a:lnTo>
                      <a:cubicBezTo>
                        <a:pt x="0" y="2129"/>
                        <a:pt x="171" y="2300"/>
                        <a:pt x="383" y="2300"/>
                      </a:cubicBezTo>
                      <a:lnTo>
                        <a:pt x="4733" y="2300"/>
                      </a:lnTo>
                      <a:cubicBezTo>
                        <a:pt x="4945" y="2300"/>
                        <a:pt x="5116" y="2129"/>
                        <a:pt x="5116" y="1917"/>
                      </a:cubicBezTo>
                      <a:lnTo>
                        <a:pt x="5116" y="384"/>
                      </a:lnTo>
                      <a:cubicBezTo>
                        <a:pt x="5116" y="172"/>
                        <a:pt x="4945" y="0"/>
                        <a:pt x="4733"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84" name="Rectangle 696"/>
              <p:cNvSpPr>
                <a:spLocks noChangeArrowheads="1"/>
              </p:cNvSpPr>
              <p:nvPr/>
            </p:nvSpPr>
            <p:spPr bwMode="auto">
              <a:xfrm>
                <a:off x="2067" y="1798"/>
                <a:ext cx="141"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شام</a:t>
                </a:r>
                <a:endParaRPr lang="en-US" altLang="en-US" sz="1400" dirty="0">
                  <a:solidFill>
                    <a:prstClr val="black"/>
                  </a:solidFill>
                  <a:latin typeface="Arial" panose="020B0604020202020204" pitchFamily="34" charset="0"/>
                  <a:cs typeface="B Koodak" panose="00000700000000000000" pitchFamily="2" charset="-78"/>
                </a:endParaRPr>
              </a:p>
            </p:txBody>
          </p:sp>
          <p:sp>
            <p:nvSpPr>
              <p:cNvPr id="40185" name="Rectangle 697"/>
              <p:cNvSpPr>
                <a:spLocks noChangeArrowheads="1"/>
              </p:cNvSpPr>
              <p:nvPr/>
            </p:nvSpPr>
            <p:spPr bwMode="auto">
              <a:xfrm>
                <a:off x="1827" y="1406"/>
                <a:ext cx="36"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6" name="Rectangle 698"/>
              <p:cNvSpPr>
                <a:spLocks noChangeArrowheads="1"/>
              </p:cNvSpPr>
              <p:nvPr/>
            </p:nvSpPr>
            <p:spPr bwMode="auto">
              <a:xfrm>
                <a:off x="2449"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7" name="Rectangle 699"/>
              <p:cNvSpPr>
                <a:spLocks noChangeArrowheads="1"/>
              </p:cNvSpPr>
              <p:nvPr/>
            </p:nvSpPr>
            <p:spPr bwMode="auto">
              <a:xfrm>
                <a:off x="3058" y="1406"/>
                <a:ext cx="37" cy="124"/>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8" name="Rectangle 700"/>
              <p:cNvSpPr>
                <a:spLocks noChangeArrowheads="1"/>
              </p:cNvSpPr>
              <p:nvPr/>
            </p:nvSpPr>
            <p:spPr bwMode="auto">
              <a:xfrm>
                <a:off x="3682"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89" name="Rectangle 701"/>
              <p:cNvSpPr>
                <a:spLocks noChangeArrowheads="1"/>
              </p:cNvSpPr>
              <p:nvPr/>
            </p:nvSpPr>
            <p:spPr bwMode="auto">
              <a:xfrm>
                <a:off x="4297" y="1406"/>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90" name="Rectangle 702"/>
              <p:cNvSpPr>
                <a:spLocks noChangeArrowheads="1"/>
              </p:cNvSpPr>
              <p:nvPr/>
            </p:nvSpPr>
            <p:spPr bwMode="auto">
              <a:xfrm>
                <a:off x="4920" y="1406"/>
                <a:ext cx="35"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191" name="Rectangle 704"/>
              <p:cNvSpPr>
                <a:spLocks noChangeArrowheads="1"/>
              </p:cNvSpPr>
              <p:nvPr/>
            </p:nvSpPr>
            <p:spPr bwMode="auto">
              <a:xfrm>
                <a:off x="1116" y="1414"/>
                <a:ext cx="36" cy="125"/>
              </a:xfrm>
              <a:prstGeom prst="rect">
                <a:avLst/>
              </a:prstGeom>
              <a:solidFill>
                <a:srgbClr val="0033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grpSp>
            <p:nvGrpSpPr>
              <p:cNvPr id="40192" name="Group 707"/>
              <p:cNvGrpSpPr>
                <a:grpSpLocks/>
              </p:cNvGrpSpPr>
              <p:nvPr/>
            </p:nvGrpSpPr>
            <p:grpSpPr bwMode="auto">
              <a:xfrm>
                <a:off x="1681" y="1219"/>
                <a:ext cx="403" cy="179"/>
                <a:chOff x="1369" y="1760"/>
                <a:chExt cx="453" cy="236"/>
              </a:xfrm>
            </p:grpSpPr>
            <p:sp>
              <p:nvSpPr>
                <p:cNvPr id="40359" name="Freeform 705"/>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60" name="Freeform 706"/>
                <p:cNvSpPr>
                  <a:spLocks/>
                </p:cNvSpPr>
                <p:nvPr/>
              </p:nvSpPr>
              <p:spPr bwMode="auto">
                <a:xfrm>
                  <a:off x="1369"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3"/>
                      </a:cubicBezTo>
                      <a:lnTo>
                        <a:pt x="0" y="1917"/>
                      </a:lnTo>
                      <a:cubicBezTo>
                        <a:pt x="0" y="2128"/>
                        <a:pt x="172" y="2300"/>
                        <a:pt x="384" y="2300"/>
                      </a:cubicBezTo>
                      <a:lnTo>
                        <a:pt x="4017" y="2300"/>
                      </a:lnTo>
                      <a:cubicBezTo>
                        <a:pt x="4229" y="2300"/>
                        <a:pt x="4400" y="2128"/>
                        <a:pt x="4400" y="1917"/>
                      </a:cubicBezTo>
                      <a:lnTo>
                        <a:pt x="4400" y="383"/>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3" name="Group 710"/>
              <p:cNvGrpSpPr>
                <a:grpSpLocks/>
              </p:cNvGrpSpPr>
              <p:nvPr/>
            </p:nvGrpSpPr>
            <p:grpSpPr bwMode="auto">
              <a:xfrm>
                <a:off x="2195" y="1219"/>
                <a:ext cx="403" cy="179"/>
                <a:chOff x="1947" y="1760"/>
                <a:chExt cx="453" cy="236"/>
              </a:xfrm>
            </p:grpSpPr>
            <p:sp>
              <p:nvSpPr>
                <p:cNvPr id="40357" name="Freeform 708"/>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8" name="Freeform 709"/>
                <p:cNvSpPr>
                  <a:spLocks/>
                </p:cNvSpPr>
                <p:nvPr/>
              </p:nvSpPr>
              <p:spPr bwMode="auto">
                <a:xfrm>
                  <a:off x="1947"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4" name="Group 713"/>
              <p:cNvGrpSpPr>
                <a:grpSpLocks/>
              </p:cNvGrpSpPr>
              <p:nvPr/>
            </p:nvGrpSpPr>
            <p:grpSpPr bwMode="auto">
              <a:xfrm>
                <a:off x="822" y="1790"/>
                <a:ext cx="623" cy="180"/>
                <a:chOff x="403" y="2514"/>
                <a:chExt cx="701" cy="237"/>
              </a:xfrm>
            </p:grpSpPr>
            <p:sp>
              <p:nvSpPr>
                <p:cNvPr id="40355" name="Freeform 711"/>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solidFill>
                  <a:srgbClr val="5ACCFF"/>
                </a:solidFill>
                <a:ln w="0">
                  <a:solidFill>
                    <a:srgbClr val="000000"/>
                  </a:solidFill>
                  <a:round/>
                  <a:headEnd/>
                  <a:tailEnd/>
                </a:ln>
              </p:spPr>
              <p:txBody>
                <a:bodyPr/>
                <a:lstStyle/>
                <a:p>
                  <a:pPr algn="ctr" rtl="1"/>
                  <a:endParaRPr lang="en-US" sz="1200">
                    <a:solidFill>
                      <a:prstClr val="black"/>
                    </a:solidFill>
                  </a:endParaRPr>
                </a:p>
              </p:txBody>
            </p:sp>
            <p:sp>
              <p:nvSpPr>
                <p:cNvPr id="40356" name="Freeform 712"/>
                <p:cNvSpPr>
                  <a:spLocks/>
                </p:cNvSpPr>
                <p:nvPr/>
              </p:nvSpPr>
              <p:spPr bwMode="auto">
                <a:xfrm>
                  <a:off x="403" y="2514"/>
                  <a:ext cx="701" cy="237"/>
                </a:xfrm>
                <a:custGeom>
                  <a:avLst/>
                  <a:gdLst>
                    <a:gd name="T0" fmla="*/ 0 w 6800"/>
                    <a:gd name="T1" fmla="*/ 0 h 2300"/>
                    <a:gd name="T2" fmla="*/ 0 w 6800"/>
                    <a:gd name="T3" fmla="*/ 0 h 2300"/>
                    <a:gd name="T4" fmla="*/ 0 w 6800"/>
                    <a:gd name="T5" fmla="*/ 0 h 2300"/>
                    <a:gd name="T6" fmla="*/ 0 w 6800"/>
                    <a:gd name="T7" fmla="*/ 0 h 2300"/>
                    <a:gd name="T8" fmla="*/ 0 w 6800"/>
                    <a:gd name="T9" fmla="*/ 0 h 2300"/>
                    <a:gd name="T10" fmla="*/ 0 w 6800"/>
                    <a:gd name="T11" fmla="*/ 0 h 2300"/>
                    <a:gd name="T12" fmla="*/ 0 w 6800"/>
                    <a:gd name="T13" fmla="*/ 0 h 2300"/>
                    <a:gd name="T14" fmla="*/ 0 w 6800"/>
                    <a:gd name="T15" fmla="*/ 0 h 2300"/>
                    <a:gd name="T16" fmla="*/ 0 w 68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00"/>
                    <a:gd name="T28" fmla="*/ 0 h 2300"/>
                    <a:gd name="T29" fmla="*/ 6800 w 68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00" h="2300">
                      <a:moveTo>
                        <a:pt x="384" y="0"/>
                      </a:moveTo>
                      <a:cubicBezTo>
                        <a:pt x="172" y="0"/>
                        <a:pt x="0" y="172"/>
                        <a:pt x="0" y="384"/>
                      </a:cubicBezTo>
                      <a:lnTo>
                        <a:pt x="0" y="1917"/>
                      </a:lnTo>
                      <a:cubicBezTo>
                        <a:pt x="0" y="2129"/>
                        <a:pt x="172" y="2300"/>
                        <a:pt x="384" y="2300"/>
                      </a:cubicBezTo>
                      <a:lnTo>
                        <a:pt x="6417" y="2300"/>
                      </a:lnTo>
                      <a:cubicBezTo>
                        <a:pt x="6629" y="2300"/>
                        <a:pt x="6800" y="2129"/>
                        <a:pt x="6800" y="1917"/>
                      </a:cubicBezTo>
                      <a:lnTo>
                        <a:pt x="6800" y="384"/>
                      </a:lnTo>
                      <a:cubicBezTo>
                        <a:pt x="6800" y="172"/>
                        <a:pt x="6629" y="0"/>
                        <a:pt x="64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195" name="Rectangle 714"/>
              <p:cNvSpPr>
                <a:spLocks noChangeArrowheads="1"/>
              </p:cNvSpPr>
              <p:nvPr/>
            </p:nvSpPr>
            <p:spPr bwMode="auto">
              <a:xfrm>
                <a:off x="904" y="1806"/>
                <a:ext cx="466"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r>
                  <a:rPr lang="ar-SA" altLang="en-US" sz="1600" b="1" dirty="0">
                    <a:solidFill>
                      <a:srgbClr val="000000"/>
                    </a:solidFill>
                    <a:latin typeface="Arial" panose="020B0604020202020204" pitchFamily="34" charset="0"/>
                    <a:cs typeface="B Koodak" panose="00000700000000000000" pitchFamily="2" charset="-78"/>
                  </a:rPr>
                  <a:t>قبل از خواب</a:t>
                </a:r>
                <a:endParaRPr lang="en-US" altLang="en-US" sz="1600" dirty="0">
                  <a:solidFill>
                    <a:prstClr val="black"/>
                  </a:solidFill>
                  <a:latin typeface="Arial" panose="020B0604020202020204" pitchFamily="34" charset="0"/>
                  <a:cs typeface="B Koodak" panose="00000700000000000000" pitchFamily="2" charset="-78"/>
                </a:endParaRPr>
              </a:p>
            </p:txBody>
          </p:sp>
          <p:grpSp>
            <p:nvGrpSpPr>
              <p:cNvPr id="40196" name="Group 717"/>
              <p:cNvGrpSpPr>
                <a:grpSpLocks/>
              </p:cNvGrpSpPr>
              <p:nvPr/>
            </p:nvGrpSpPr>
            <p:grpSpPr bwMode="auto">
              <a:xfrm>
                <a:off x="2928" y="1219"/>
                <a:ext cx="402" cy="179"/>
                <a:chOff x="2771" y="1760"/>
                <a:chExt cx="453" cy="236"/>
              </a:xfrm>
            </p:grpSpPr>
            <p:sp>
              <p:nvSpPr>
                <p:cNvPr id="40353" name="Freeform 715"/>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4" name="Freeform 716"/>
                <p:cNvSpPr>
                  <a:spLocks/>
                </p:cNvSpPr>
                <p:nvPr/>
              </p:nvSpPr>
              <p:spPr bwMode="auto">
                <a:xfrm>
                  <a:off x="2771" y="1760"/>
                  <a:ext cx="453" cy="236"/>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3" y="0"/>
                      </a:moveTo>
                      <a:cubicBezTo>
                        <a:pt x="171" y="0"/>
                        <a:pt x="0" y="172"/>
                        <a:pt x="0" y="383"/>
                      </a:cubicBezTo>
                      <a:lnTo>
                        <a:pt x="0" y="1917"/>
                      </a:lnTo>
                      <a:cubicBezTo>
                        <a:pt x="0" y="2128"/>
                        <a:pt x="171" y="2300"/>
                        <a:pt x="383" y="2300"/>
                      </a:cubicBezTo>
                      <a:lnTo>
                        <a:pt x="4016" y="2300"/>
                      </a:lnTo>
                      <a:cubicBezTo>
                        <a:pt x="4228" y="2300"/>
                        <a:pt x="4400" y="2128"/>
                        <a:pt x="4400" y="1917"/>
                      </a:cubicBezTo>
                      <a:lnTo>
                        <a:pt x="4400" y="383"/>
                      </a:lnTo>
                      <a:cubicBezTo>
                        <a:pt x="4400" y="172"/>
                        <a:pt x="4228" y="0"/>
                        <a:pt x="4016" y="0"/>
                      </a:cubicBezTo>
                      <a:lnTo>
                        <a:pt x="383"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7" name="Group 720"/>
              <p:cNvGrpSpPr>
                <a:grpSpLocks/>
              </p:cNvGrpSpPr>
              <p:nvPr/>
            </p:nvGrpSpPr>
            <p:grpSpPr bwMode="auto">
              <a:xfrm>
                <a:off x="3440" y="1219"/>
                <a:ext cx="403" cy="179"/>
                <a:chOff x="3348" y="1760"/>
                <a:chExt cx="453" cy="236"/>
              </a:xfrm>
            </p:grpSpPr>
            <p:sp>
              <p:nvSpPr>
                <p:cNvPr id="40351" name="Freeform 718"/>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2" name="Freeform 719"/>
                <p:cNvSpPr>
                  <a:spLocks/>
                </p:cNvSpPr>
                <p:nvPr/>
              </p:nvSpPr>
              <p:spPr bwMode="auto">
                <a:xfrm>
                  <a:off x="3348" y="1760"/>
                  <a:ext cx="453" cy="236"/>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4"/>
                        <a:pt x="85" y="1150"/>
                        <a:pt x="191" y="1150"/>
                      </a:cubicBezTo>
                      <a:lnTo>
                        <a:pt x="2008" y="1150"/>
                      </a:lnTo>
                      <a:cubicBezTo>
                        <a:pt x="2114" y="1150"/>
                        <a:pt x="2200" y="1064"/>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8" name="Group 723"/>
              <p:cNvGrpSpPr>
                <a:grpSpLocks/>
              </p:cNvGrpSpPr>
              <p:nvPr/>
            </p:nvGrpSpPr>
            <p:grpSpPr bwMode="auto">
              <a:xfrm>
                <a:off x="4173" y="1219"/>
                <a:ext cx="403" cy="179"/>
                <a:chOff x="4172" y="1760"/>
                <a:chExt cx="454" cy="237"/>
              </a:xfrm>
            </p:grpSpPr>
            <p:sp>
              <p:nvSpPr>
                <p:cNvPr id="40349" name="Freeform 721"/>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50" name="Freeform 722"/>
                <p:cNvSpPr>
                  <a:spLocks/>
                </p:cNvSpPr>
                <p:nvPr/>
              </p:nvSpPr>
              <p:spPr bwMode="auto">
                <a:xfrm>
                  <a:off x="4172" y="1760"/>
                  <a:ext cx="454"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199" name="Group 726"/>
              <p:cNvGrpSpPr>
                <a:grpSpLocks/>
              </p:cNvGrpSpPr>
              <p:nvPr/>
            </p:nvGrpSpPr>
            <p:grpSpPr bwMode="auto">
              <a:xfrm>
                <a:off x="4686" y="1219"/>
                <a:ext cx="402" cy="179"/>
                <a:chOff x="4749" y="1760"/>
                <a:chExt cx="453" cy="237"/>
              </a:xfrm>
            </p:grpSpPr>
            <p:sp>
              <p:nvSpPr>
                <p:cNvPr id="40347" name="Freeform 724"/>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48" name="Freeform 725"/>
                <p:cNvSpPr>
                  <a:spLocks/>
                </p:cNvSpPr>
                <p:nvPr/>
              </p:nvSpPr>
              <p:spPr bwMode="auto">
                <a:xfrm>
                  <a:off x="4749" y="1760"/>
                  <a:ext cx="453" cy="237"/>
                </a:xfrm>
                <a:custGeom>
                  <a:avLst/>
                  <a:gdLst>
                    <a:gd name="T0" fmla="*/ 0 w 2200"/>
                    <a:gd name="T1" fmla="*/ 0 h 1150"/>
                    <a:gd name="T2" fmla="*/ 0 w 2200"/>
                    <a:gd name="T3" fmla="*/ 0 h 1150"/>
                    <a:gd name="T4" fmla="*/ 0 w 2200"/>
                    <a:gd name="T5" fmla="*/ 0 h 1150"/>
                    <a:gd name="T6" fmla="*/ 0 w 2200"/>
                    <a:gd name="T7" fmla="*/ 0 h 1150"/>
                    <a:gd name="T8" fmla="*/ 0 w 2200"/>
                    <a:gd name="T9" fmla="*/ 0 h 1150"/>
                    <a:gd name="T10" fmla="*/ 0 w 2200"/>
                    <a:gd name="T11" fmla="*/ 0 h 1150"/>
                    <a:gd name="T12" fmla="*/ 0 w 2200"/>
                    <a:gd name="T13" fmla="*/ 0 h 1150"/>
                    <a:gd name="T14" fmla="*/ 0 w 2200"/>
                    <a:gd name="T15" fmla="*/ 0 h 1150"/>
                    <a:gd name="T16" fmla="*/ 0 w 2200"/>
                    <a:gd name="T17" fmla="*/ 0 h 1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00"/>
                    <a:gd name="T28" fmla="*/ 0 h 1150"/>
                    <a:gd name="T29" fmla="*/ 2200 w 2200"/>
                    <a:gd name="T30" fmla="*/ 1150 h 1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00" h="1150">
                      <a:moveTo>
                        <a:pt x="191" y="0"/>
                      </a:moveTo>
                      <a:cubicBezTo>
                        <a:pt x="85" y="0"/>
                        <a:pt x="0" y="86"/>
                        <a:pt x="0" y="192"/>
                      </a:cubicBezTo>
                      <a:lnTo>
                        <a:pt x="0" y="959"/>
                      </a:lnTo>
                      <a:cubicBezTo>
                        <a:pt x="0" y="1065"/>
                        <a:pt x="85" y="1150"/>
                        <a:pt x="191" y="1150"/>
                      </a:cubicBezTo>
                      <a:lnTo>
                        <a:pt x="2008" y="1150"/>
                      </a:lnTo>
                      <a:cubicBezTo>
                        <a:pt x="2114" y="1150"/>
                        <a:pt x="2200" y="1065"/>
                        <a:pt x="2200" y="959"/>
                      </a:cubicBezTo>
                      <a:lnTo>
                        <a:pt x="2200" y="192"/>
                      </a:lnTo>
                      <a:cubicBezTo>
                        <a:pt x="2200" y="86"/>
                        <a:pt x="2114" y="0"/>
                        <a:pt x="2008" y="0"/>
                      </a:cubicBezTo>
                      <a:lnTo>
                        <a:pt x="191"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grpSp>
            <p:nvGrpSpPr>
              <p:cNvPr id="40200" name="Group 729"/>
              <p:cNvGrpSpPr>
                <a:grpSpLocks/>
              </p:cNvGrpSpPr>
              <p:nvPr/>
            </p:nvGrpSpPr>
            <p:grpSpPr bwMode="auto">
              <a:xfrm>
                <a:off x="932" y="1223"/>
                <a:ext cx="403" cy="179"/>
                <a:chOff x="527" y="1765"/>
                <a:chExt cx="453" cy="237"/>
              </a:xfrm>
            </p:grpSpPr>
            <p:sp>
              <p:nvSpPr>
                <p:cNvPr id="40345" name="Freeform 727"/>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solidFill>
                  <a:srgbClr val="FFFFFF"/>
                </a:solidFill>
                <a:ln w="0">
                  <a:solidFill>
                    <a:srgbClr val="000000"/>
                  </a:solidFill>
                  <a:round/>
                  <a:headEnd/>
                  <a:tailEnd/>
                </a:ln>
              </p:spPr>
              <p:txBody>
                <a:bodyPr/>
                <a:lstStyle/>
                <a:p>
                  <a:pPr algn="ctr" rtl="1"/>
                  <a:endParaRPr lang="en-US" sz="1200">
                    <a:solidFill>
                      <a:prstClr val="black"/>
                    </a:solidFill>
                  </a:endParaRPr>
                </a:p>
              </p:txBody>
            </p:sp>
            <p:sp>
              <p:nvSpPr>
                <p:cNvPr id="40346" name="Freeform 728"/>
                <p:cNvSpPr>
                  <a:spLocks/>
                </p:cNvSpPr>
                <p:nvPr/>
              </p:nvSpPr>
              <p:spPr bwMode="auto">
                <a:xfrm>
                  <a:off x="527" y="1765"/>
                  <a:ext cx="453" cy="237"/>
                </a:xfrm>
                <a:custGeom>
                  <a:avLst/>
                  <a:gdLst>
                    <a:gd name="T0" fmla="*/ 0 w 4400"/>
                    <a:gd name="T1" fmla="*/ 0 h 2300"/>
                    <a:gd name="T2" fmla="*/ 0 w 4400"/>
                    <a:gd name="T3" fmla="*/ 0 h 2300"/>
                    <a:gd name="T4" fmla="*/ 0 w 4400"/>
                    <a:gd name="T5" fmla="*/ 0 h 2300"/>
                    <a:gd name="T6" fmla="*/ 0 w 4400"/>
                    <a:gd name="T7" fmla="*/ 0 h 2300"/>
                    <a:gd name="T8" fmla="*/ 0 w 4400"/>
                    <a:gd name="T9" fmla="*/ 0 h 2300"/>
                    <a:gd name="T10" fmla="*/ 0 w 4400"/>
                    <a:gd name="T11" fmla="*/ 0 h 2300"/>
                    <a:gd name="T12" fmla="*/ 0 w 4400"/>
                    <a:gd name="T13" fmla="*/ 0 h 2300"/>
                    <a:gd name="T14" fmla="*/ 0 w 4400"/>
                    <a:gd name="T15" fmla="*/ 0 h 2300"/>
                    <a:gd name="T16" fmla="*/ 0 w 4400"/>
                    <a:gd name="T17" fmla="*/ 0 h 2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0"/>
                    <a:gd name="T28" fmla="*/ 0 h 2300"/>
                    <a:gd name="T29" fmla="*/ 4400 w 4400"/>
                    <a:gd name="T30" fmla="*/ 2300 h 2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0" h="2300">
                      <a:moveTo>
                        <a:pt x="384" y="0"/>
                      </a:moveTo>
                      <a:cubicBezTo>
                        <a:pt x="172" y="0"/>
                        <a:pt x="0" y="172"/>
                        <a:pt x="0" y="384"/>
                      </a:cubicBezTo>
                      <a:lnTo>
                        <a:pt x="0" y="1917"/>
                      </a:lnTo>
                      <a:cubicBezTo>
                        <a:pt x="0" y="2129"/>
                        <a:pt x="172" y="2300"/>
                        <a:pt x="384" y="2300"/>
                      </a:cubicBezTo>
                      <a:lnTo>
                        <a:pt x="4017" y="2300"/>
                      </a:lnTo>
                      <a:cubicBezTo>
                        <a:pt x="4229" y="2300"/>
                        <a:pt x="4400" y="2129"/>
                        <a:pt x="4400" y="1917"/>
                      </a:cubicBezTo>
                      <a:lnTo>
                        <a:pt x="4400" y="384"/>
                      </a:lnTo>
                      <a:cubicBezTo>
                        <a:pt x="4400" y="172"/>
                        <a:pt x="4229" y="0"/>
                        <a:pt x="4017" y="0"/>
                      </a:cubicBezTo>
                      <a:lnTo>
                        <a:pt x="384" y="0"/>
                      </a:lnTo>
                      <a:close/>
                    </a:path>
                  </a:pathLst>
                </a:custGeom>
                <a:noFill/>
                <a:ln w="190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algn="ctr" rtl="1"/>
                  <a:endParaRPr lang="en-US" sz="1200">
                    <a:solidFill>
                      <a:prstClr val="black"/>
                    </a:solidFill>
                  </a:endParaRPr>
                </a:p>
              </p:txBody>
            </p:sp>
          </p:grpSp>
          <p:sp>
            <p:nvSpPr>
              <p:cNvPr id="40201" name="Freeform 730"/>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2" name="Freeform 731"/>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3" name="Freeform 732"/>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4" name="Freeform 733"/>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5" name="Freeform 734"/>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6" name="Freeform 735"/>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7" name="Freeform 736"/>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8" name="Freeform 737"/>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09" name="Freeform 738"/>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0" name="Freeform 739"/>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1" name="Freeform 740"/>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2" name="Freeform 741"/>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3" name="Freeform 742"/>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4" name="Freeform 743"/>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5" name="Freeform 744"/>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6" name="Freeform 745"/>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7" name="Freeform 746"/>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8" name="Freeform 747"/>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19" name="Freeform 748"/>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0" name="Freeform 749"/>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1" name="Freeform 750"/>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2" name="Freeform 751"/>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3" name="Freeform 752"/>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4" name="Rectangle 753"/>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225" name="Freeform 754"/>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6" name="Freeform 755"/>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7" name="Freeform 756"/>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8" name="Freeform 757"/>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29" name="Freeform 758"/>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0" name="Freeform 759"/>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1" name="Freeform 760"/>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2" name="Freeform 761"/>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3" name="Freeform 762"/>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4" name="Freeform 763"/>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5" name="Freeform 764"/>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6" name="Freeform 765"/>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7" name="Freeform 766"/>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8" name="Freeform 767"/>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39" name="Freeform 768"/>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0" name="Freeform 769"/>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1" name="Freeform 770"/>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2" name="Freeform 771"/>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3" name="Freeform 772"/>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4" name="Freeform 773"/>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5" name="Freeform 774"/>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6" name="Freeform 775"/>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7" name="Freeform 776"/>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8" name="Freeform 777"/>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49" name="Freeform 778"/>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0" name="Freeform 779"/>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1" name="Freeform 780"/>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2" name="Freeform 781"/>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3" name="Freeform 782"/>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4" name="Freeform 783"/>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5" name="Freeform 784"/>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6" name="Freeform 785"/>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7" name="Freeform 786"/>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8" name="Freeform 787"/>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59" name="Freeform 788"/>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0" name="Freeform 789"/>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1" name="Freeform 790"/>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2" name="Freeform 791"/>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3" name="Freeform 792"/>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4" name="Freeform 793"/>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5" name="Freeform 794"/>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6" name="Freeform 795"/>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7" name="Freeform 796"/>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8" name="Freeform 797"/>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69" name="Freeform 798"/>
              <p:cNvSpPr>
                <a:spLocks/>
              </p:cNvSpPr>
              <p:nvPr/>
            </p:nvSpPr>
            <p:spPr bwMode="auto">
              <a:xfrm>
                <a:off x="886" y="1438"/>
                <a:ext cx="461" cy="349"/>
              </a:xfrm>
              <a:custGeom>
                <a:avLst/>
                <a:gdLst>
                  <a:gd name="T0" fmla="*/ 4 w 519"/>
                  <a:gd name="T1" fmla="*/ 0 h 461"/>
                  <a:gd name="T2" fmla="*/ 0 w 519"/>
                  <a:gd name="T3" fmla="*/ 2 h 461"/>
                  <a:gd name="T4" fmla="*/ 4 w 519"/>
                  <a:gd name="T5" fmla="*/ 2 h 461"/>
                  <a:gd name="T6" fmla="*/ 4 w 519"/>
                  <a:gd name="T7" fmla="*/ 2 h 461"/>
                  <a:gd name="T8" fmla="*/ 4 w 519"/>
                  <a:gd name="T9" fmla="*/ 2 h 461"/>
                  <a:gd name="T10" fmla="*/ 4 w 519"/>
                  <a:gd name="T11" fmla="*/ 0 h 461"/>
                  <a:gd name="T12" fmla="*/ 0 60000 65536"/>
                  <a:gd name="T13" fmla="*/ 0 60000 65536"/>
                  <a:gd name="T14" fmla="*/ 0 60000 65536"/>
                  <a:gd name="T15" fmla="*/ 0 60000 65536"/>
                  <a:gd name="T16" fmla="*/ 0 60000 65536"/>
                  <a:gd name="T17" fmla="*/ 0 60000 65536"/>
                  <a:gd name="T18" fmla="*/ 0 w 519"/>
                  <a:gd name="T19" fmla="*/ 0 h 461"/>
                  <a:gd name="T20" fmla="*/ 519 w 519"/>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519" h="461">
                    <a:moveTo>
                      <a:pt x="318" y="0"/>
                    </a:moveTo>
                    <a:lnTo>
                      <a:pt x="0" y="161"/>
                    </a:lnTo>
                    <a:lnTo>
                      <a:pt x="133" y="461"/>
                    </a:lnTo>
                    <a:lnTo>
                      <a:pt x="482" y="424"/>
                    </a:lnTo>
                    <a:lnTo>
                      <a:pt x="519" y="133"/>
                    </a:lnTo>
                    <a:lnTo>
                      <a:pt x="318"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0" name="Freeform 799"/>
              <p:cNvSpPr>
                <a:spLocks/>
              </p:cNvSpPr>
              <p:nvPr/>
            </p:nvSpPr>
            <p:spPr bwMode="auto">
              <a:xfrm>
                <a:off x="1219" y="1603"/>
                <a:ext cx="12" cy="10"/>
              </a:xfrm>
              <a:custGeom>
                <a:avLst/>
                <a:gdLst>
                  <a:gd name="T0" fmla="*/ 2 w 13"/>
                  <a:gd name="T1" fmla="*/ 3 h 12"/>
                  <a:gd name="T2" fmla="*/ 2 w 13"/>
                  <a:gd name="T3" fmla="*/ 3 h 12"/>
                  <a:gd name="T4" fmla="*/ 6 w 13"/>
                  <a:gd name="T5" fmla="*/ 3 h 12"/>
                  <a:gd name="T6" fmla="*/ 6 w 13"/>
                  <a:gd name="T7" fmla="*/ 3 h 12"/>
                  <a:gd name="T8" fmla="*/ 6 w 13"/>
                  <a:gd name="T9" fmla="*/ 3 h 12"/>
                  <a:gd name="T10" fmla="*/ 6 w 13"/>
                  <a:gd name="T11" fmla="*/ 3 h 12"/>
                  <a:gd name="T12" fmla="*/ 6 w 13"/>
                  <a:gd name="T13" fmla="*/ 3 h 12"/>
                  <a:gd name="T14" fmla="*/ 6 w 13"/>
                  <a:gd name="T15" fmla="*/ 3 h 12"/>
                  <a:gd name="T16" fmla="*/ 6 w 13"/>
                  <a:gd name="T17" fmla="*/ 3 h 12"/>
                  <a:gd name="T18" fmla="*/ 6 w 13"/>
                  <a:gd name="T19" fmla="*/ 0 h 12"/>
                  <a:gd name="T20" fmla="*/ 6 w 13"/>
                  <a:gd name="T21" fmla="*/ 1 h 12"/>
                  <a:gd name="T22" fmla="*/ 6 w 13"/>
                  <a:gd name="T23" fmla="*/ 0 h 12"/>
                  <a:gd name="T24" fmla="*/ 4 w 13"/>
                  <a:gd name="T25" fmla="*/ 3 h 12"/>
                  <a:gd name="T26" fmla="*/ 1 w 13"/>
                  <a:gd name="T27" fmla="*/ 3 h 12"/>
                  <a:gd name="T28" fmla="*/ 0 w 13"/>
                  <a:gd name="T29" fmla="*/ 3 h 12"/>
                  <a:gd name="T30" fmla="*/ 3 w 13"/>
                  <a:gd name="T31" fmla="*/ 3 h 12"/>
                  <a:gd name="T32" fmla="*/ 1 w 13"/>
                  <a:gd name="T33" fmla="*/ 3 h 12"/>
                  <a:gd name="T34" fmla="*/ 2 w 13"/>
                  <a:gd name="T35" fmla="*/ 3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2"/>
                  <a:gd name="T56" fmla="*/ 13 w 13"/>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2">
                    <a:moveTo>
                      <a:pt x="2" y="9"/>
                    </a:moveTo>
                    <a:lnTo>
                      <a:pt x="2" y="10"/>
                    </a:lnTo>
                    <a:lnTo>
                      <a:pt x="6" y="9"/>
                    </a:lnTo>
                    <a:lnTo>
                      <a:pt x="9" y="12"/>
                    </a:lnTo>
                    <a:lnTo>
                      <a:pt x="9" y="11"/>
                    </a:lnTo>
                    <a:lnTo>
                      <a:pt x="10" y="12"/>
                    </a:lnTo>
                    <a:lnTo>
                      <a:pt x="9" y="9"/>
                    </a:lnTo>
                    <a:lnTo>
                      <a:pt x="13" y="5"/>
                    </a:lnTo>
                    <a:lnTo>
                      <a:pt x="9" y="4"/>
                    </a:lnTo>
                    <a:lnTo>
                      <a:pt x="8" y="0"/>
                    </a:lnTo>
                    <a:lnTo>
                      <a:pt x="7" y="1"/>
                    </a:lnTo>
                    <a:lnTo>
                      <a:pt x="7" y="0"/>
                    </a:lnTo>
                    <a:lnTo>
                      <a:pt x="4" y="3"/>
                    </a:lnTo>
                    <a:lnTo>
                      <a:pt x="1" y="3"/>
                    </a:lnTo>
                    <a:lnTo>
                      <a:pt x="0" y="3"/>
                    </a:lnTo>
                    <a:lnTo>
                      <a:pt x="3" y="6"/>
                    </a:lnTo>
                    <a:lnTo>
                      <a:pt x="1" y="10"/>
                    </a:lnTo>
                    <a:lnTo>
                      <a:pt x="2" y="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1" name="Freeform 800"/>
              <p:cNvSpPr>
                <a:spLocks/>
              </p:cNvSpPr>
              <p:nvPr/>
            </p:nvSpPr>
            <p:spPr bwMode="auto">
              <a:xfrm>
                <a:off x="1192" y="1613"/>
                <a:ext cx="11" cy="9"/>
              </a:xfrm>
              <a:custGeom>
                <a:avLst/>
                <a:gdLst>
                  <a:gd name="T0" fmla="*/ 3 w 13"/>
                  <a:gd name="T1" fmla="*/ 0 h 12"/>
                  <a:gd name="T2" fmla="*/ 3 w 13"/>
                  <a:gd name="T3" fmla="*/ 1 h 12"/>
                  <a:gd name="T4" fmla="*/ 3 w 13"/>
                  <a:gd name="T5" fmla="*/ 0 h 12"/>
                  <a:gd name="T6" fmla="*/ 3 w 13"/>
                  <a:gd name="T7" fmla="*/ 2 h 12"/>
                  <a:gd name="T8" fmla="*/ 2 w 13"/>
                  <a:gd name="T9" fmla="*/ 2 h 12"/>
                  <a:gd name="T10" fmla="*/ 0 w 13"/>
                  <a:gd name="T11" fmla="*/ 2 h 12"/>
                  <a:gd name="T12" fmla="*/ 3 w 13"/>
                  <a:gd name="T13" fmla="*/ 2 h 12"/>
                  <a:gd name="T14" fmla="*/ 1 w 13"/>
                  <a:gd name="T15" fmla="*/ 2 h 12"/>
                  <a:gd name="T16" fmla="*/ 2 w 13"/>
                  <a:gd name="T17" fmla="*/ 2 h 12"/>
                  <a:gd name="T18" fmla="*/ 3 w 13"/>
                  <a:gd name="T19" fmla="*/ 2 h 12"/>
                  <a:gd name="T20" fmla="*/ 3 w 13"/>
                  <a:gd name="T21" fmla="*/ 2 h 12"/>
                  <a:gd name="T22" fmla="*/ 3 w 13"/>
                  <a:gd name="T23" fmla="*/ 2 h 12"/>
                  <a:gd name="T24" fmla="*/ 3 w 13"/>
                  <a:gd name="T25" fmla="*/ 2 h 12"/>
                  <a:gd name="T26" fmla="*/ 3 w 13"/>
                  <a:gd name="T27" fmla="*/ 2 h 12"/>
                  <a:gd name="T28" fmla="*/ 3 w 13"/>
                  <a:gd name="T29" fmla="*/ 2 h 12"/>
                  <a:gd name="T30" fmla="*/ 3 w 13"/>
                  <a:gd name="T31" fmla="*/ 2 h 12"/>
                  <a:gd name="T32" fmla="*/ 3 w 1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8" y="0"/>
                    </a:moveTo>
                    <a:lnTo>
                      <a:pt x="7" y="1"/>
                    </a:lnTo>
                    <a:lnTo>
                      <a:pt x="7" y="0"/>
                    </a:lnTo>
                    <a:lnTo>
                      <a:pt x="4" y="3"/>
                    </a:lnTo>
                    <a:lnTo>
                      <a:pt x="2" y="3"/>
                    </a:lnTo>
                    <a:lnTo>
                      <a:pt x="0" y="3"/>
                    </a:lnTo>
                    <a:lnTo>
                      <a:pt x="3" y="6"/>
                    </a:lnTo>
                    <a:lnTo>
                      <a:pt x="1" y="10"/>
                    </a:lnTo>
                    <a:lnTo>
                      <a:pt x="2" y="10"/>
                    </a:lnTo>
                    <a:lnTo>
                      <a:pt x="6" y="9"/>
                    </a:lnTo>
                    <a:lnTo>
                      <a:pt x="9" y="12"/>
                    </a:lnTo>
                    <a:lnTo>
                      <a:pt x="9" y="11"/>
                    </a:lnTo>
                    <a:lnTo>
                      <a:pt x="10" y="12"/>
                    </a:lnTo>
                    <a:lnTo>
                      <a:pt x="9" y="9"/>
                    </a:lnTo>
                    <a:lnTo>
                      <a:pt x="13" y="5"/>
                    </a:lnTo>
                    <a:lnTo>
                      <a:pt x="9" y="4"/>
                    </a:lnTo>
                    <a:lnTo>
                      <a:pt x="8"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2" name="Freeform 801"/>
              <p:cNvSpPr>
                <a:spLocks/>
              </p:cNvSpPr>
              <p:nvPr/>
            </p:nvSpPr>
            <p:spPr bwMode="auto">
              <a:xfrm>
                <a:off x="1221" y="1629"/>
                <a:ext cx="11" cy="8"/>
              </a:xfrm>
              <a:custGeom>
                <a:avLst/>
                <a:gdLst>
                  <a:gd name="T0" fmla="*/ 3 w 13"/>
                  <a:gd name="T1" fmla="*/ 1 h 11"/>
                  <a:gd name="T2" fmla="*/ 3 w 13"/>
                  <a:gd name="T3" fmla="*/ 0 h 11"/>
                  <a:gd name="T4" fmla="*/ 3 w 13"/>
                  <a:gd name="T5" fmla="*/ 1 h 11"/>
                  <a:gd name="T6" fmla="*/ 3 w 13"/>
                  <a:gd name="T7" fmla="*/ 0 h 11"/>
                  <a:gd name="T8" fmla="*/ 3 w 13"/>
                  <a:gd name="T9" fmla="*/ 1 h 11"/>
                  <a:gd name="T10" fmla="*/ 1 w 13"/>
                  <a:gd name="T11" fmla="*/ 1 h 11"/>
                  <a:gd name="T12" fmla="*/ 1 w 13"/>
                  <a:gd name="T13" fmla="*/ 1 h 11"/>
                  <a:gd name="T14" fmla="*/ 0 w 13"/>
                  <a:gd name="T15" fmla="*/ 1 h 11"/>
                  <a:gd name="T16" fmla="*/ 3 w 13"/>
                  <a:gd name="T17" fmla="*/ 1 h 11"/>
                  <a:gd name="T18" fmla="*/ 1 w 13"/>
                  <a:gd name="T19" fmla="*/ 1 h 11"/>
                  <a:gd name="T20" fmla="*/ 2 w 13"/>
                  <a:gd name="T21" fmla="*/ 1 h 11"/>
                  <a:gd name="T22" fmla="*/ 3 w 13"/>
                  <a:gd name="T23" fmla="*/ 1 h 11"/>
                  <a:gd name="T24" fmla="*/ 3 w 13"/>
                  <a:gd name="T25" fmla="*/ 1 h 11"/>
                  <a:gd name="T26" fmla="*/ 3 w 13"/>
                  <a:gd name="T27" fmla="*/ 1 h 11"/>
                  <a:gd name="T28" fmla="*/ 3 w 13"/>
                  <a:gd name="T29" fmla="*/ 1 h 11"/>
                  <a:gd name="T30" fmla="*/ 3 w 13"/>
                  <a:gd name="T31" fmla="*/ 1 h 11"/>
                  <a:gd name="T32" fmla="*/ 3 w 13"/>
                  <a:gd name="T33" fmla="*/ 1 h 11"/>
                  <a:gd name="T34" fmla="*/ 3 w 13"/>
                  <a:gd name="T35" fmla="*/ 1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1"/>
                  <a:gd name="T56" fmla="*/ 13 w 13"/>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1">
                    <a:moveTo>
                      <a:pt x="9" y="4"/>
                    </a:moveTo>
                    <a:lnTo>
                      <a:pt x="8" y="0"/>
                    </a:lnTo>
                    <a:lnTo>
                      <a:pt x="7" y="1"/>
                    </a:lnTo>
                    <a:lnTo>
                      <a:pt x="7" y="0"/>
                    </a:lnTo>
                    <a:lnTo>
                      <a:pt x="4" y="3"/>
                    </a:lnTo>
                    <a:lnTo>
                      <a:pt x="1" y="3"/>
                    </a:lnTo>
                    <a:lnTo>
                      <a:pt x="0" y="3"/>
                    </a:lnTo>
                    <a:lnTo>
                      <a:pt x="3" y="5"/>
                    </a:lnTo>
                    <a:lnTo>
                      <a:pt x="1" y="9"/>
                    </a:lnTo>
                    <a:lnTo>
                      <a:pt x="2" y="9"/>
                    </a:lnTo>
                    <a:lnTo>
                      <a:pt x="5" y="8"/>
                    </a:lnTo>
                    <a:lnTo>
                      <a:pt x="8" y="11"/>
                    </a:lnTo>
                    <a:lnTo>
                      <a:pt x="8" y="10"/>
                    </a:lnTo>
                    <a:lnTo>
                      <a:pt x="9" y="11"/>
                    </a:lnTo>
                    <a:lnTo>
                      <a:pt x="9" y="7"/>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3" name="Freeform 802"/>
              <p:cNvSpPr>
                <a:spLocks/>
              </p:cNvSpPr>
              <p:nvPr/>
            </p:nvSpPr>
            <p:spPr bwMode="auto">
              <a:xfrm>
                <a:off x="1165" y="1623"/>
                <a:ext cx="12" cy="9"/>
              </a:xfrm>
              <a:custGeom>
                <a:avLst/>
                <a:gdLst>
                  <a:gd name="T0" fmla="*/ 6 w 13"/>
                  <a:gd name="T1" fmla="*/ 2 h 12"/>
                  <a:gd name="T2" fmla="*/ 6 w 13"/>
                  <a:gd name="T3" fmla="*/ 0 h 12"/>
                  <a:gd name="T4" fmla="*/ 6 w 13"/>
                  <a:gd name="T5" fmla="*/ 1 h 12"/>
                  <a:gd name="T6" fmla="*/ 6 w 13"/>
                  <a:gd name="T7" fmla="*/ 0 h 12"/>
                  <a:gd name="T8" fmla="*/ 4 w 13"/>
                  <a:gd name="T9" fmla="*/ 2 h 12"/>
                  <a:gd name="T10" fmla="*/ 1 w 13"/>
                  <a:gd name="T11" fmla="*/ 2 h 12"/>
                  <a:gd name="T12" fmla="*/ 0 w 13"/>
                  <a:gd name="T13" fmla="*/ 2 h 12"/>
                  <a:gd name="T14" fmla="*/ 3 w 13"/>
                  <a:gd name="T15" fmla="*/ 2 h 12"/>
                  <a:gd name="T16" fmla="*/ 1 w 13"/>
                  <a:gd name="T17" fmla="*/ 2 h 12"/>
                  <a:gd name="T18" fmla="*/ 2 w 13"/>
                  <a:gd name="T19" fmla="*/ 2 h 12"/>
                  <a:gd name="T20" fmla="*/ 6 w 13"/>
                  <a:gd name="T21" fmla="*/ 2 h 12"/>
                  <a:gd name="T22" fmla="*/ 6 w 13"/>
                  <a:gd name="T23" fmla="*/ 2 h 12"/>
                  <a:gd name="T24" fmla="*/ 6 w 13"/>
                  <a:gd name="T25" fmla="*/ 2 h 12"/>
                  <a:gd name="T26" fmla="*/ 6 w 13"/>
                  <a:gd name="T27" fmla="*/ 2 h 12"/>
                  <a:gd name="T28" fmla="*/ 6 w 13"/>
                  <a:gd name="T29" fmla="*/ 2 h 12"/>
                  <a:gd name="T30" fmla="*/ 6 w 13"/>
                  <a:gd name="T31" fmla="*/ 2 h 12"/>
                  <a:gd name="T32" fmla="*/ 6 w 13"/>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2"/>
                  <a:gd name="T53" fmla="*/ 13 w 1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2">
                    <a:moveTo>
                      <a:pt x="9" y="4"/>
                    </a:moveTo>
                    <a:lnTo>
                      <a:pt x="8" y="0"/>
                    </a:lnTo>
                    <a:lnTo>
                      <a:pt x="8" y="1"/>
                    </a:lnTo>
                    <a:lnTo>
                      <a:pt x="7" y="0"/>
                    </a:lnTo>
                    <a:lnTo>
                      <a:pt x="4" y="3"/>
                    </a:lnTo>
                    <a:lnTo>
                      <a:pt x="1" y="3"/>
                    </a:lnTo>
                    <a:lnTo>
                      <a:pt x="0" y="3"/>
                    </a:lnTo>
                    <a:lnTo>
                      <a:pt x="3" y="6"/>
                    </a:lnTo>
                    <a:lnTo>
                      <a:pt x="1" y="9"/>
                    </a:lnTo>
                    <a:lnTo>
                      <a:pt x="2" y="9"/>
                    </a:lnTo>
                    <a:lnTo>
                      <a:pt x="6" y="9"/>
                    </a:lnTo>
                    <a:lnTo>
                      <a:pt x="8" y="12"/>
                    </a:lnTo>
                    <a:lnTo>
                      <a:pt x="8" y="11"/>
                    </a:lnTo>
                    <a:lnTo>
                      <a:pt x="10" y="12"/>
                    </a:lnTo>
                    <a:lnTo>
                      <a:pt x="9" y="8"/>
                    </a:lnTo>
                    <a:lnTo>
                      <a:pt x="13" y="5"/>
                    </a:lnTo>
                    <a:lnTo>
                      <a:pt x="9" y="4"/>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4" name="Freeform 803"/>
              <p:cNvSpPr>
                <a:spLocks/>
              </p:cNvSpPr>
              <p:nvPr/>
            </p:nvSpPr>
            <p:spPr bwMode="auto">
              <a:xfrm>
                <a:off x="1327" y="1605"/>
                <a:ext cx="27" cy="20"/>
              </a:xfrm>
              <a:custGeom>
                <a:avLst/>
                <a:gdLst>
                  <a:gd name="T0" fmla="*/ 0 w 31"/>
                  <a:gd name="T1" fmla="*/ 2 h 26"/>
                  <a:gd name="T2" fmla="*/ 3 w 31"/>
                  <a:gd name="T3" fmla="*/ 2 h 26"/>
                  <a:gd name="T4" fmla="*/ 3 w 31"/>
                  <a:gd name="T5" fmla="*/ 2 h 26"/>
                  <a:gd name="T6" fmla="*/ 3 w 31"/>
                  <a:gd name="T7" fmla="*/ 0 h 26"/>
                  <a:gd name="T8" fmla="*/ 0 w 31"/>
                  <a:gd name="T9" fmla="*/ 2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0" y="12"/>
                    </a:moveTo>
                    <a:lnTo>
                      <a:pt x="25" y="26"/>
                    </a:lnTo>
                    <a:lnTo>
                      <a:pt x="31" y="15"/>
                    </a:lnTo>
                    <a:lnTo>
                      <a:pt x="3" y="0"/>
                    </a:lnTo>
                    <a:lnTo>
                      <a:pt x="0" y="1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5" name="Freeform 804"/>
              <p:cNvSpPr>
                <a:spLocks/>
              </p:cNvSpPr>
              <p:nvPr/>
            </p:nvSpPr>
            <p:spPr bwMode="auto">
              <a:xfrm>
                <a:off x="1325" y="1586"/>
                <a:ext cx="34" cy="19"/>
              </a:xfrm>
              <a:custGeom>
                <a:avLst/>
                <a:gdLst>
                  <a:gd name="T0" fmla="*/ 3 w 39"/>
                  <a:gd name="T1" fmla="*/ 0 h 25"/>
                  <a:gd name="T2" fmla="*/ 3 w 39"/>
                  <a:gd name="T3" fmla="*/ 0 h 25"/>
                  <a:gd name="T4" fmla="*/ 3 w 39"/>
                  <a:gd name="T5" fmla="*/ 0 h 25"/>
                  <a:gd name="T6" fmla="*/ 3 w 39"/>
                  <a:gd name="T7" fmla="*/ 0 h 25"/>
                  <a:gd name="T8" fmla="*/ 3 w 39"/>
                  <a:gd name="T9" fmla="*/ 1 h 25"/>
                  <a:gd name="T10" fmla="*/ 3 w 39"/>
                  <a:gd name="T11" fmla="*/ 1 h 25"/>
                  <a:gd name="T12" fmla="*/ 3 w 39"/>
                  <a:gd name="T13" fmla="*/ 2 h 25"/>
                  <a:gd name="T14" fmla="*/ 3 w 39"/>
                  <a:gd name="T15" fmla="*/ 2 h 25"/>
                  <a:gd name="T16" fmla="*/ 3 w 39"/>
                  <a:gd name="T17" fmla="*/ 2 h 25"/>
                  <a:gd name="T18" fmla="*/ 3 w 39"/>
                  <a:gd name="T19" fmla="*/ 2 h 25"/>
                  <a:gd name="T20" fmla="*/ 3 w 39"/>
                  <a:gd name="T21" fmla="*/ 2 h 25"/>
                  <a:gd name="T22" fmla="*/ 2 w 39"/>
                  <a:gd name="T23" fmla="*/ 2 h 25"/>
                  <a:gd name="T24" fmla="*/ 1 w 39"/>
                  <a:gd name="T25" fmla="*/ 2 h 25"/>
                  <a:gd name="T26" fmla="*/ 1 w 39"/>
                  <a:gd name="T27" fmla="*/ 2 h 25"/>
                  <a:gd name="T28" fmla="*/ 1 w 39"/>
                  <a:gd name="T29" fmla="*/ 2 h 25"/>
                  <a:gd name="T30" fmla="*/ 0 w 39"/>
                  <a:gd name="T31" fmla="*/ 2 h 25"/>
                  <a:gd name="T32" fmla="*/ 0 w 39"/>
                  <a:gd name="T33" fmla="*/ 2 h 25"/>
                  <a:gd name="T34" fmla="*/ 0 w 39"/>
                  <a:gd name="T35" fmla="*/ 2 h 25"/>
                  <a:gd name="T36" fmla="*/ 0 w 39"/>
                  <a:gd name="T37" fmla="*/ 2 h 25"/>
                  <a:gd name="T38" fmla="*/ 0 w 39"/>
                  <a:gd name="T39" fmla="*/ 2 h 25"/>
                  <a:gd name="T40" fmla="*/ 0 w 39"/>
                  <a:gd name="T41" fmla="*/ 2 h 25"/>
                  <a:gd name="T42" fmla="*/ 2 w 39"/>
                  <a:gd name="T43" fmla="*/ 2 h 25"/>
                  <a:gd name="T44" fmla="*/ 3 w 39"/>
                  <a:gd name="T45" fmla="*/ 2 h 25"/>
                  <a:gd name="T46" fmla="*/ 3 w 39"/>
                  <a:gd name="T47" fmla="*/ 2 h 25"/>
                  <a:gd name="T48" fmla="*/ 3 w 39"/>
                  <a:gd name="T49" fmla="*/ 2 h 25"/>
                  <a:gd name="T50" fmla="*/ 3 w 39"/>
                  <a:gd name="T51" fmla="*/ 2 h 25"/>
                  <a:gd name="T52" fmla="*/ 3 w 39"/>
                  <a:gd name="T53" fmla="*/ 2 h 25"/>
                  <a:gd name="T54" fmla="*/ 3 w 39"/>
                  <a:gd name="T55" fmla="*/ 2 h 25"/>
                  <a:gd name="T56" fmla="*/ 3 w 39"/>
                  <a:gd name="T57" fmla="*/ 2 h 25"/>
                  <a:gd name="T58" fmla="*/ 3 w 39"/>
                  <a:gd name="T59" fmla="*/ 2 h 25"/>
                  <a:gd name="T60" fmla="*/ 3 w 39"/>
                  <a:gd name="T61" fmla="*/ 2 h 25"/>
                  <a:gd name="T62" fmla="*/ 3 w 39"/>
                  <a:gd name="T63" fmla="*/ 2 h 25"/>
                  <a:gd name="T64" fmla="*/ 3 w 39"/>
                  <a:gd name="T65" fmla="*/ 2 h 25"/>
                  <a:gd name="T66" fmla="*/ 3 w 39"/>
                  <a:gd name="T67" fmla="*/ 2 h 25"/>
                  <a:gd name="T68" fmla="*/ 3 w 39"/>
                  <a:gd name="T69" fmla="*/ 2 h 25"/>
                  <a:gd name="T70" fmla="*/ 3 w 39"/>
                  <a:gd name="T71" fmla="*/ 2 h 25"/>
                  <a:gd name="T72" fmla="*/ 3 w 39"/>
                  <a:gd name="T73" fmla="*/ 2 h 25"/>
                  <a:gd name="T74" fmla="*/ 3 w 39"/>
                  <a:gd name="T75" fmla="*/ 2 h 25"/>
                  <a:gd name="T76" fmla="*/ 3 w 39"/>
                  <a:gd name="T77" fmla="*/ 2 h 25"/>
                  <a:gd name="T78" fmla="*/ 3 w 39"/>
                  <a:gd name="T79" fmla="*/ 2 h 25"/>
                  <a:gd name="T80" fmla="*/ 3 w 39"/>
                  <a:gd name="T81" fmla="*/ 2 h 25"/>
                  <a:gd name="T82" fmla="*/ 3 w 39"/>
                  <a:gd name="T83" fmla="*/ 1 h 25"/>
                  <a:gd name="T84" fmla="*/ 3 w 39"/>
                  <a:gd name="T85" fmla="*/ 1 h 25"/>
                  <a:gd name="T86" fmla="*/ 3 w 39"/>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25"/>
                  <a:gd name="T134" fmla="*/ 39 w 39"/>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25">
                    <a:moveTo>
                      <a:pt x="20" y="0"/>
                    </a:moveTo>
                    <a:lnTo>
                      <a:pt x="18" y="0"/>
                    </a:lnTo>
                    <a:lnTo>
                      <a:pt x="17" y="0"/>
                    </a:lnTo>
                    <a:lnTo>
                      <a:pt x="15" y="0"/>
                    </a:lnTo>
                    <a:lnTo>
                      <a:pt x="14" y="1"/>
                    </a:lnTo>
                    <a:lnTo>
                      <a:pt x="12" y="1"/>
                    </a:lnTo>
                    <a:lnTo>
                      <a:pt x="10" y="2"/>
                    </a:lnTo>
                    <a:lnTo>
                      <a:pt x="8" y="2"/>
                    </a:lnTo>
                    <a:lnTo>
                      <a:pt x="6" y="3"/>
                    </a:lnTo>
                    <a:lnTo>
                      <a:pt x="5" y="5"/>
                    </a:lnTo>
                    <a:lnTo>
                      <a:pt x="3" y="6"/>
                    </a:lnTo>
                    <a:lnTo>
                      <a:pt x="2" y="7"/>
                    </a:lnTo>
                    <a:lnTo>
                      <a:pt x="1" y="8"/>
                    </a:lnTo>
                    <a:lnTo>
                      <a:pt x="1" y="9"/>
                    </a:lnTo>
                    <a:lnTo>
                      <a:pt x="1" y="10"/>
                    </a:lnTo>
                    <a:lnTo>
                      <a:pt x="0" y="11"/>
                    </a:lnTo>
                    <a:lnTo>
                      <a:pt x="0" y="12"/>
                    </a:lnTo>
                    <a:lnTo>
                      <a:pt x="0" y="13"/>
                    </a:lnTo>
                    <a:lnTo>
                      <a:pt x="0" y="15"/>
                    </a:lnTo>
                    <a:lnTo>
                      <a:pt x="2" y="18"/>
                    </a:lnTo>
                    <a:lnTo>
                      <a:pt x="3" y="20"/>
                    </a:lnTo>
                    <a:lnTo>
                      <a:pt x="6" y="22"/>
                    </a:lnTo>
                    <a:lnTo>
                      <a:pt x="9" y="23"/>
                    </a:lnTo>
                    <a:lnTo>
                      <a:pt x="12" y="24"/>
                    </a:lnTo>
                    <a:lnTo>
                      <a:pt x="16" y="25"/>
                    </a:lnTo>
                    <a:lnTo>
                      <a:pt x="20" y="25"/>
                    </a:lnTo>
                    <a:lnTo>
                      <a:pt x="24" y="25"/>
                    </a:lnTo>
                    <a:lnTo>
                      <a:pt x="28" y="24"/>
                    </a:lnTo>
                    <a:lnTo>
                      <a:pt x="31" y="23"/>
                    </a:lnTo>
                    <a:lnTo>
                      <a:pt x="34" y="22"/>
                    </a:lnTo>
                    <a:lnTo>
                      <a:pt x="36" y="20"/>
                    </a:lnTo>
                    <a:lnTo>
                      <a:pt x="38" y="18"/>
                    </a:lnTo>
                    <a:lnTo>
                      <a:pt x="39" y="15"/>
                    </a:lnTo>
                    <a:lnTo>
                      <a:pt x="39" y="13"/>
                    </a:lnTo>
                    <a:lnTo>
                      <a:pt x="39" y="10"/>
                    </a:lnTo>
                    <a:lnTo>
                      <a:pt x="38" y="8"/>
                    </a:lnTo>
                    <a:lnTo>
                      <a:pt x="36" y="6"/>
                    </a:lnTo>
                    <a:lnTo>
                      <a:pt x="34" y="4"/>
                    </a:lnTo>
                    <a:lnTo>
                      <a:pt x="31" y="2"/>
                    </a:lnTo>
                    <a:lnTo>
                      <a:pt x="28" y="1"/>
                    </a:lnTo>
                    <a:lnTo>
                      <a:pt x="24" y="1"/>
                    </a:lnTo>
                    <a:lnTo>
                      <a:pt x="2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6" name="Freeform 805"/>
              <p:cNvSpPr>
                <a:spLocks/>
              </p:cNvSpPr>
              <p:nvPr/>
            </p:nvSpPr>
            <p:spPr bwMode="auto">
              <a:xfrm>
                <a:off x="990" y="1616"/>
                <a:ext cx="29" cy="14"/>
              </a:xfrm>
              <a:custGeom>
                <a:avLst/>
                <a:gdLst>
                  <a:gd name="T0" fmla="*/ 3 w 34"/>
                  <a:gd name="T1" fmla="*/ 2 h 18"/>
                  <a:gd name="T2" fmla="*/ 3 w 34"/>
                  <a:gd name="T3" fmla="*/ 2 h 18"/>
                  <a:gd name="T4" fmla="*/ 3 w 34"/>
                  <a:gd name="T5" fmla="*/ 0 h 18"/>
                  <a:gd name="T6" fmla="*/ 0 w 34"/>
                  <a:gd name="T7" fmla="*/ 2 h 18"/>
                  <a:gd name="T8" fmla="*/ 3 w 34"/>
                  <a:gd name="T9" fmla="*/ 2 h 18"/>
                  <a:gd name="T10" fmla="*/ 0 60000 65536"/>
                  <a:gd name="T11" fmla="*/ 0 60000 65536"/>
                  <a:gd name="T12" fmla="*/ 0 60000 65536"/>
                  <a:gd name="T13" fmla="*/ 0 60000 65536"/>
                  <a:gd name="T14" fmla="*/ 0 60000 65536"/>
                  <a:gd name="T15" fmla="*/ 0 w 34"/>
                  <a:gd name="T16" fmla="*/ 0 h 18"/>
                  <a:gd name="T17" fmla="*/ 34 w 34"/>
                  <a:gd name="T18" fmla="*/ 18 h 18"/>
                </a:gdLst>
                <a:ahLst/>
                <a:cxnLst>
                  <a:cxn ang="T10">
                    <a:pos x="T0" y="T1"/>
                  </a:cxn>
                  <a:cxn ang="T11">
                    <a:pos x="T2" y="T3"/>
                  </a:cxn>
                  <a:cxn ang="T12">
                    <a:pos x="T4" y="T5"/>
                  </a:cxn>
                  <a:cxn ang="T13">
                    <a:pos x="T6" y="T7"/>
                  </a:cxn>
                  <a:cxn ang="T14">
                    <a:pos x="T8" y="T9"/>
                  </a:cxn>
                </a:cxnLst>
                <a:rect l="T15" t="T16" r="T17" b="T18"/>
                <a:pathLst>
                  <a:path w="34" h="18">
                    <a:moveTo>
                      <a:pt x="4" y="18"/>
                    </a:moveTo>
                    <a:lnTo>
                      <a:pt x="34" y="14"/>
                    </a:lnTo>
                    <a:lnTo>
                      <a:pt x="33" y="0"/>
                    </a:lnTo>
                    <a:lnTo>
                      <a:pt x="0" y="6"/>
                    </a:lnTo>
                    <a:lnTo>
                      <a:pt x="4" y="1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7" name="Freeform 806"/>
              <p:cNvSpPr>
                <a:spLocks/>
              </p:cNvSpPr>
              <p:nvPr/>
            </p:nvSpPr>
            <p:spPr bwMode="auto">
              <a:xfrm>
                <a:off x="986" y="1593"/>
                <a:ext cx="38" cy="20"/>
              </a:xfrm>
              <a:custGeom>
                <a:avLst/>
                <a:gdLst>
                  <a:gd name="T0" fmla="*/ 3 w 44"/>
                  <a:gd name="T1" fmla="*/ 1 h 27"/>
                  <a:gd name="T2" fmla="*/ 3 w 44"/>
                  <a:gd name="T3" fmla="*/ 1 h 27"/>
                  <a:gd name="T4" fmla="*/ 3 w 44"/>
                  <a:gd name="T5" fmla="*/ 1 h 27"/>
                  <a:gd name="T6" fmla="*/ 3 w 44"/>
                  <a:gd name="T7" fmla="*/ 1 h 27"/>
                  <a:gd name="T8" fmla="*/ 3 w 44"/>
                  <a:gd name="T9" fmla="*/ 1 h 27"/>
                  <a:gd name="T10" fmla="*/ 3 w 44"/>
                  <a:gd name="T11" fmla="*/ 1 h 27"/>
                  <a:gd name="T12" fmla="*/ 3 w 44"/>
                  <a:gd name="T13" fmla="*/ 1 h 27"/>
                  <a:gd name="T14" fmla="*/ 3 w 44"/>
                  <a:gd name="T15" fmla="*/ 1 h 27"/>
                  <a:gd name="T16" fmla="*/ 3 w 44"/>
                  <a:gd name="T17" fmla="*/ 1 h 27"/>
                  <a:gd name="T18" fmla="*/ 3 w 44"/>
                  <a:gd name="T19" fmla="*/ 1 h 27"/>
                  <a:gd name="T20" fmla="*/ 3 w 44"/>
                  <a:gd name="T21" fmla="*/ 1 h 27"/>
                  <a:gd name="T22" fmla="*/ 3 w 44"/>
                  <a:gd name="T23" fmla="*/ 1 h 27"/>
                  <a:gd name="T24" fmla="*/ 3 w 44"/>
                  <a:gd name="T25" fmla="*/ 1 h 27"/>
                  <a:gd name="T26" fmla="*/ 3 w 44"/>
                  <a:gd name="T27" fmla="*/ 1 h 27"/>
                  <a:gd name="T28" fmla="*/ 3 w 44"/>
                  <a:gd name="T29" fmla="*/ 1 h 27"/>
                  <a:gd name="T30" fmla="*/ 3 w 44"/>
                  <a:gd name="T31" fmla="*/ 0 h 27"/>
                  <a:gd name="T32" fmla="*/ 3 w 44"/>
                  <a:gd name="T33" fmla="*/ 0 h 27"/>
                  <a:gd name="T34" fmla="*/ 3 w 44"/>
                  <a:gd name="T35" fmla="*/ 0 h 27"/>
                  <a:gd name="T36" fmla="*/ 3 w 44"/>
                  <a:gd name="T37" fmla="*/ 0 h 27"/>
                  <a:gd name="T38" fmla="*/ 3 w 44"/>
                  <a:gd name="T39" fmla="*/ 1 h 27"/>
                  <a:gd name="T40" fmla="*/ 3 w 44"/>
                  <a:gd name="T41" fmla="*/ 1 h 27"/>
                  <a:gd name="T42" fmla="*/ 3 w 44"/>
                  <a:gd name="T43" fmla="*/ 1 h 27"/>
                  <a:gd name="T44" fmla="*/ 3 w 44"/>
                  <a:gd name="T45" fmla="*/ 1 h 27"/>
                  <a:gd name="T46" fmla="*/ 2 w 44"/>
                  <a:gd name="T47" fmla="*/ 1 h 27"/>
                  <a:gd name="T48" fmla="*/ 1 w 44"/>
                  <a:gd name="T49" fmla="*/ 1 h 27"/>
                  <a:gd name="T50" fmla="*/ 1 w 44"/>
                  <a:gd name="T51" fmla="*/ 1 h 27"/>
                  <a:gd name="T52" fmla="*/ 0 w 44"/>
                  <a:gd name="T53" fmla="*/ 1 h 27"/>
                  <a:gd name="T54" fmla="*/ 0 w 44"/>
                  <a:gd name="T55" fmla="*/ 1 h 27"/>
                  <a:gd name="T56" fmla="*/ 0 w 44"/>
                  <a:gd name="T57" fmla="*/ 1 h 27"/>
                  <a:gd name="T58" fmla="*/ 0 w 44"/>
                  <a:gd name="T59" fmla="*/ 1 h 27"/>
                  <a:gd name="T60" fmla="*/ 0 w 44"/>
                  <a:gd name="T61" fmla="*/ 1 h 27"/>
                  <a:gd name="T62" fmla="*/ 0 w 44"/>
                  <a:gd name="T63" fmla="*/ 1 h 27"/>
                  <a:gd name="T64" fmla="*/ 0 w 44"/>
                  <a:gd name="T65" fmla="*/ 1 h 27"/>
                  <a:gd name="T66" fmla="*/ 0 w 44"/>
                  <a:gd name="T67" fmla="*/ 1 h 27"/>
                  <a:gd name="T68" fmla="*/ 0 w 44"/>
                  <a:gd name="T69" fmla="*/ 1 h 27"/>
                  <a:gd name="T70" fmla="*/ 0 w 44"/>
                  <a:gd name="T71" fmla="*/ 1 h 27"/>
                  <a:gd name="T72" fmla="*/ 0 w 44"/>
                  <a:gd name="T73" fmla="*/ 1 h 27"/>
                  <a:gd name="T74" fmla="*/ 0 w 44"/>
                  <a:gd name="T75" fmla="*/ 1 h 27"/>
                  <a:gd name="T76" fmla="*/ 1 w 44"/>
                  <a:gd name="T77" fmla="*/ 1 h 27"/>
                  <a:gd name="T78" fmla="*/ 2 w 44"/>
                  <a:gd name="T79" fmla="*/ 1 h 27"/>
                  <a:gd name="T80" fmla="*/ 3 w 44"/>
                  <a:gd name="T81" fmla="*/ 1 h 27"/>
                  <a:gd name="T82" fmla="*/ 3 w 44"/>
                  <a:gd name="T83" fmla="*/ 1 h 27"/>
                  <a:gd name="T84" fmla="*/ 3 w 44"/>
                  <a:gd name="T85" fmla="*/ 1 h 27"/>
                  <a:gd name="T86" fmla="*/ 3 w 44"/>
                  <a:gd name="T87" fmla="*/ 1 h 27"/>
                  <a:gd name="T88" fmla="*/ 3 w 44"/>
                  <a:gd name="T89" fmla="*/ 1 h 27"/>
                  <a:gd name="T90" fmla="*/ 3 w 44"/>
                  <a:gd name="T91" fmla="*/ 1 h 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27"/>
                  <a:gd name="T140" fmla="*/ 44 w 44"/>
                  <a:gd name="T141" fmla="*/ 27 h 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27">
                    <a:moveTo>
                      <a:pt x="22" y="27"/>
                    </a:moveTo>
                    <a:lnTo>
                      <a:pt x="26" y="27"/>
                    </a:lnTo>
                    <a:lnTo>
                      <a:pt x="30" y="26"/>
                    </a:lnTo>
                    <a:lnTo>
                      <a:pt x="34" y="25"/>
                    </a:lnTo>
                    <a:lnTo>
                      <a:pt x="37" y="23"/>
                    </a:lnTo>
                    <a:lnTo>
                      <a:pt x="40" y="21"/>
                    </a:lnTo>
                    <a:lnTo>
                      <a:pt x="42" y="19"/>
                    </a:lnTo>
                    <a:lnTo>
                      <a:pt x="43" y="16"/>
                    </a:lnTo>
                    <a:lnTo>
                      <a:pt x="44" y="13"/>
                    </a:lnTo>
                    <a:lnTo>
                      <a:pt x="43" y="10"/>
                    </a:lnTo>
                    <a:lnTo>
                      <a:pt x="42" y="8"/>
                    </a:lnTo>
                    <a:lnTo>
                      <a:pt x="40" y="6"/>
                    </a:lnTo>
                    <a:lnTo>
                      <a:pt x="37" y="4"/>
                    </a:lnTo>
                    <a:lnTo>
                      <a:pt x="34" y="2"/>
                    </a:lnTo>
                    <a:lnTo>
                      <a:pt x="30" y="1"/>
                    </a:lnTo>
                    <a:lnTo>
                      <a:pt x="26" y="0"/>
                    </a:lnTo>
                    <a:lnTo>
                      <a:pt x="22" y="0"/>
                    </a:lnTo>
                    <a:lnTo>
                      <a:pt x="18" y="0"/>
                    </a:lnTo>
                    <a:lnTo>
                      <a:pt x="15" y="0"/>
                    </a:lnTo>
                    <a:lnTo>
                      <a:pt x="12" y="1"/>
                    </a:lnTo>
                    <a:lnTo>
                      <a:pt x="9" y="2"/>
                    </a:lnTo>
                    <a:lnTo>
                      <a:pt x="7" y="3"/>
                    </a:lnTo>
                    <a:lnTo>
                      <a:pt x="4" y="5"/>
                    </a:lnTo>
                    <a:lnTo>
                      <a:pt x="2" y="7"/>
                    </a:lnTo>
                    <a:lnTo>
                      <a:pt x="1" y="9"/>
                    </a:lnTo>
                    <a:lnTo>
                      <a:pt x="0" y="10"/>
                    </a:lnTo>
                    <a:lnTo>
                      <a:pt x="0" y="11"/>
                    </a:lnTo>
                    <a:lnTo>
                      <a:pt x="0" y="12"/>
                    </a:lnTo>
                    <a:lnTo>
                      <a:pt x="0" y="13"/>
                    </a:lnTo>
                    <a:lnTo>
                      <a:pt x="0" y="14"/>
                    </a:lnTo>
                    <a:lnTo>
                      <a:pt x="0" y="15"/>
                    </a:lnTo>
                    <a:lnTo>
                      <a:pt x="1" y="18"/>
                    </a:lnTo>
                    <a:lnTo>
                      <a:pt x="2" y="20"/>
                    </a:lnTo>
                    <a:lnTo>
                      <a:pt x="4" y="22"/>
                    </a:lnTo>
                    <a:lnTo>
                      <a:pt x="7" y="24"/>
                    </a:lnTo>
                    <a:lnTo>
                      <a:pt x="10" y="25"/>
                    </a:lnTo>
                    <a:lnTo>
                      <a:pt x="14" y="26"/>
                    </a:lnTo>
                    <a:lnTo>
                      <a:pt x="18" y="27"/>
                    </a:lnTo>
                    <a:lnTo>
                      <a:pt x="22" y="2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8" name="Freeform 807"/>
              <p:cNvSpPr>
                <a:spLocks/>
              </p:cNvSpPr>
              <p:nvPr/>
            </p:nvSpPr>
            <p:spPr bwMode="auto">
              <a:xfrm>
                <a:off x="901" y="1599"/>
                <a:ext cx="38" cy="21"/>
              </a:xfrm>
              <a:custGeom>
                <a:avLst/>
                <a:gdLst>
                  <a:gd name="T0" fmla="*/ 4 w 43"/>
                  <a:gd name="T1" fmla="*/ 2 h 28"/>
                  <a:gd name="T2" fmla="*/ 4 w 43"/>
                  <a:gd name="T3" fmla="*/ 2 h 28"/>
                  <a:gd name="T4" fmla="*/ 4 w 43"/>
                  <a:gd name="T5" fmla="*/ 2 h 28"/>
                  <a:gd name="T6" fmla="*/ 4 w 43"/>
                  <a:gd name="T7" fmla="*/ 2 h 28"/>
                  <a:gd name="T8" fmla="*/ 4 w 43"/>
                  <a:gd name="T9" fmla="*/ 2 h 28"/>
                  <a:gd name="T10" fmla="*/ 4 w 43"/>
                  <a:gd name="T11" fmla="*/ 2 h 28"/>
                  <a:gd name="T12" fmla="*/ 4 w 43"/>
                  <a:gd name="T13" fmla="*/ 2 h 28"/>
                  <a:gd name="T14" fmla="*/ 4 w 43"/>
                  <a:gd name="T15" fmla="*/ 2 h 28"/>
                  <a:gd name="T16" fmla="*/ 4 w 43"/>
                  <a:gd name="T17" fmla="*/ 2 h 28"/>
                  <a:gd name="T18" fmla="*/ 4 w 43"/>
                  <a:gd name="T19" fmla="*/ 2 h 28"/>
                  <a:gd name="T20" fmla="*/ 4 w 43"/>
                  <a:gd name="T21" fmla="*/ 2 h 28"/>
                  <a:gd name="T22" fmla="*/ 4 w 43"/>
                  <a:gd name="T23" fmla="*/ 2 h 28"/>
                  <a:gd name="T24" fmla="*/ 4 w 43"/>
                  <a:gd name="T25" fmla="*/ 2 h 28"/>
                  <a:gd name="T26" fmla="*/ 4 w 43"/>
                  <a:gd name="T27" fmla="*/ 2 h 28"/>
                  <a:gd name="T28" fmla="*/ 4 w 43"/>
                  <a:gd name="T29" fmla="*/ 1 h 28"/>
                  <a:gd name="T30" fmla="*/ 4 w 43"/>
                  <a:gd name="T31" fmla="*/ 1 h 28"/>
                  <a:gd name="T32" fmla="*/ 4 w 43"/>
                  <a:gd name="T33" fmla="*/ 0 h 28"/>
                  <a:gd name="T34" fmla="*/ 4 w 43"/>
                  <a:gd name="T35" fmla="*/ 1 h 28"/>
                  <a:gd name="T36" fmla="*/ 4 w 43"/>
                  <a:gd name="T37" fmla="*/ 1 h 28"/>
                  <a:gd name="T38" fmla="*/ 4 w 43"/>
                  <a:gd name="T39" fmla="*/ 2 h 28"/>
                  <a:gd name="T40" fmla="*/ 4 w 43"/>
                  <a:gd name="T41" fmla="*/ 2 h 28"/>
                  <a:gd name="T42" fmla="*/ 4 w 43"/>
                  <a:gd name="T43" fmla="*/ 2 h 28"/>
                  <a:gd name="T44" fmla="*/ 4 w 43"/>
                  <a:gd name="T45" fmla="*/ 2 h 28"/>
                  <a:gd name="T46" fmla="*/ 2 w 43"/>
                  <a:gd name="T47" fmla="*/ 2 h 28"/>
                  <a:gd name="T48" fmla="*/ 1 w 43"/>
                  <a:gd name="T49" fmla="*/ 2 h 28"/>
                  <a:gd name="T50" fmla="*/ 1 w 43"/>
                  <a:gd name="T51" fmla="*/ 2 h 28"/>
                  <a:gd name="T52" fmla="*/ 0 w 43"/>
                  <a:gd name="T53" fmla="*/ 2 h 28"/>
                  <a:gd name="T54" fmla="*/ 0 w 43"/>
                  <a:gd name="T55" fmla="*/ 2 h 28"/>
                  <a:gd name="T56" fmla="*/ 0 w 43"/>
                  <a:gd name="T57" fmla="*/ 2 h 28"/>
                  <a:gd name="T58" fmla="*/ 0 w 43"/>
                  <a:gd name="T59" fmla="*/ 2 h 28"/>
                  <a:gd name="T60" fmla="*/ 0 w 43"/>
                  <a:gd name="T61" fmla="*/ 2 h 28"/>
                  <a:gd name="T62" fmla="*/ 0 w 43"/>
                  <a:gd name="T63" fmla="*/ 2 h 28"/>
                  <a:gd name="T64" fmla="*/ 0 w 43"/>
                  <a:gd name="T65" fmla="*/ 2 h 28"/>
                  <a:gd name="T66" fmla="*/ 0 w 43"/>
                  <a:gd name="T67" fmla="*/ 2 h 28"/>
                  <a:gd name="T68" fmla="*/ 1 w 43"/>
                  <a:gd name="T69" fmla="*/ 2 h 28"/>
                  <a:gd name="T70" fmla="*/ 2 w 43"/>
                  <a:gd name="T71" fmla="*/ 2 h 28"/>
                  <a:gd name="T72" fmla="*/ 4 w 43"/>
                  <a:gd name="T73" fmla="*/ 2 h 28"/>
                  <a:gd name="T74" fmla="*/ 4 w 43"/>
                  <a:gd name="T75" fmla="*/ 2 h 28"/>
                  <a:gd name="T76" fmla="*/ 4 w 43"/>
                  <a:gd name="T77" fmla="*/ 2 h 28"/>
                  <a:gd name="T78" fmla="*/ 4 w 43"/>
                  <a:gd name="T79" fmla="*/ 2 h 28"/>
                  <a:gd name="T80" fmla="*/ 4 w 43"/>
                  <a:gd name="T81" fmla="*/ 2 h 28"/>
                  <a:gd name="T82" fmla="*/ 4 w 43"/>
                  <a:gd name="T83" fmla="*/ 2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21" y="28"/>
                    </a:moveTo>
                    <a:lnTo>
                      <a:pt x="26" y="27"/>
                    </a:lnTo>
                    <a:lnTo>
                      <a:pt x="30" y="26"/>
                    </a:lnTo>
                    <a:lnTo>
                      <a:pt x="34" y="25"/>
                    </a:lnTo>
                    <a:lnTo>
                      <a:pt x="37" y="24"/>
                    </a:lnTo>
                    <a:lnTo>
                      <a:pt x="39" y="21"/>
                    </a:lnTo>
                    <a:lnTo>
                      <a:pt x="42" y="19"/>
                    </a:lnTo>
                    <a:lnTo>
                      <a:pt x="43" y="17"/>
                    </a:lnTo>
                    <a:lnTo>
                      <a:pt x="43" y="14"/>
                    </a:lnTo>
                    <a:lnTo>
                      <a:pt x="43" y="11"/>
                    </a:lnTo>
                    <a:lnTo>
                      <a:pt x="42" y="9"/>
                    </a:lnTo>
                    <a:lnTo>
                      <a:pt x="39" y="7"/>
                    </a:lnTo>
                    <a:lnTo>
                      <a:pt x="37" y="4"/>
                    </a:lnTo>
                    <a:lnTo>
                      <a:pt x="34" y="3"/>
                    </a:lnTo>
                    <a:lnTo>
                      <a:pt x="30" y="1"/>
                    </a:lnTo>
                    <a:lnTo>
                      <a:pt x="26" y="1"/>
                    </a:lnTo>
                    <a:lnTo>
                      <a:pt x="21" y="0"/>
                    </a:lnTo>
                    <a:lnTo>
                      <a:pt x="18" y="1"/>
                    </a:lnTo>
                    <a:lnTo>
                      <a:pt x="15" y="1"/>
                    </a:lnTo>
                    <a:lnTo>
                      <a:pt x="12" y="2"/>
                    </a:lnTo>
                    <a:lnTo>
                      <a:pt x="9" y="3"/>
                    </a:lnTo>
                    <a:lnTo>
                      <a:pt x="6" y="4"/>
                    </a:lnTo>
                    <a:lnTo>
                      <a:pt x="4" y="5"/>
                    </a:lnTo>
                    <a:lnTo>
                      <a:pt x="2" y="7"/>
                    </a:lnTo>
                    <a:lnTo>
                      <a:pt x="1" y="9"/>
                    </a:lnTo>
                    <a:lnTo>
                      <a:pt x="1" y="10"/>
                    </a:lnTo>
                    <a:lnTo>
                      <a:pt x="0" y="11"/>
                    </a:lnTo>
                    <a:lnTo>
                      <a:pt x="0" y="12"/>
                    </a:lnTo>
                    <a:lnTo>
                      <a:pt x="0" y="14"/>
                    </a:lnTo>
                    <a:lnTo>
                      <a:pt x="0" y="15"/>
                    </a:lnTo>
                    <a:lnTo>
                      <a:pt x="1" y="18"/>
                    </a:lnTo>
                    <a:lnTo>
                      <a:pt x="2" y="20"/>
                    </a:lnTo>
                    <a:lnTo>
                      <a:pt x="4" y="22"/>
                    </a:lnTo>
                    <a:lnTo>
                      <a:pt x="7" y="24"/>
                    </a:lnTo>
                    <a:lnTo>
                      <a:pt x="10" y="26"/>
                    </a:lnTo>
                    <a:lnTo>
                      <a:pt x="14" y="27"/>
                    </a:lnTo>
                    <a:lnTo>
                      <a:pt x="17" y="27"/>
                    </a:lnTo>
                    <a:lnTo>
                      <a:pt x="21" y="28"/>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79" name="Freeform 808"/>
              <p:cNvSpPr>
                <a:spLocks/>
              </p:cNvSpPr>
              <p:nvPr/>
            </p:nvSpPr>
            <p:spPr bwMode="auto">
              <a:xfrm>
                <a:off x="1016" y="1661"/>
                <a:ext cx="268" cy="138"/>
              </a:xfrm>
              <a:custGeom>
                <a:avLst/>
                <a:gdLst>
                  <a:gd name="T0" fmla="*/ 4 w 301"/>
                  <a:gd name="T1" fmla="*/ 2 h 181"/>
                  <a:gd name="T2" fmla="*/ 4 w 301"/>
                  <a:gd name="T3" fmla="*/ 2 h 181"/>
                  <a:gd name="T4" fmla="*/ 4 w 301"/>
                  <a:gd name="T5" fmla="*/ 2 h 181"/>
                  <a:gd name="T6" fmla="*/ 4 w 301"/>
                  <a:gd name="T7" fmla="*/ 2 h 181"/>
                  <a:gd name="T8" fmla="*/ 4 w 301"/>
                  <a:gd name="T9" fmla="*/ 2 h 181"/>
                  <a:gd name="T10" fmla="*/ 4 w 301"/>
                  <a:gd name="T11" fmla="*/ 2 h 181"/>
                  <a:gd name="T12" fmla="*/ 4 w 301"/>
                  <a:gd name="T13" fmla="*/ 2 h 181"/>
                  <a:gd name="T14" fmla="*/ 4 w 301"/>
                  <a:gd name="T15" fmla="*/ 2 h 181"/>
                  <a:gd name="T16" fmla="*/ 4 w 301"/>
                  <a:gd name="T17" fmla="*/ 2 h 181"/>
                  <a:gd name="T18" fmla="*/ 4 w 301"/>
                  <a:gd name="T19" fmla="*/ 2 h 181"/>
                  <a:gd name="T20" fmla="*/ 4 w 301"/>
                  <a:gd name="T21" fmla="*/ 2 h 181"/>
                  <a:gd name="T22" fmla="*/ 4 w 301"/>
                  <a:gd name="T23" fmla="*/ 2 h 181"/>
                  <a:gd name="T24" fmla="*/ 4 w 301"/>
                  <a:gd name="T25" fmla="*/ 2 h 181"/>
                  <a:gd name="T26" fmla="*/ 4 w 301"/>
                  <a:gd name="T27" fmla="*/ 2 h 181"/>
                  <a:gd name="T28" fmla="*/ 4 w 301"/>
                  <a:gd name="T29" fmla="*/ 2 h 181"/>
                  <a:gd name="T30" fmla="*/ 4 w 301"/>
                  <a:gd name="T31" fmla="*/ 2 h 181"/>
                  <a:gd name="T32" fmla="*/ 4 w 301"/>
                  <a:gd name="T33" fmla="*/ 2 h 181"/>
                  <a:gd name="T34" fmla="*/ 4 w 301"/>
                  <a:gd name="T35" fmla="*/ 2 h 181"/>
                  <a:gd name="T36" fmla="*/ 4 w 301"/>
                  <a:gd name="T37" fmla="*/ 2 h 181"/>
                  <a:gd name="T38" fmla="*/ 4 w 301"/>
                  <a:gd name="T39" fmla="*/ 2 h 181"/>
                  <a:gd name="T40" fmla="*/ 4 w 301"/>
                  <a:gd name="T41" fmla="*/ 2 h 181"/>
                  <a:gd name="T42" fmla="*/ 4 w 301"/>
                  <a:gd name="T43" fmla="*/ 2 h 181"/>
                  <a:gd name="T44" fmla="*/ 4 w 301"/>
                  <a:gd name="T45" fmla="*/ 2 h 181"/>
                  <a:gd name="T46" fmla="*/ 4 w 301"/>
                  <a:gd name="T47" fmla="*/ 2 h 181"/>
                  <a:gd name="T48" fmla="*/ 4 w 301"/>
                  <a:gd name="T49" fmla="*/ 2 h 181"/>
                  <a:gd name="T50" fmla="*/ 4 w 301"/>
                  <a:gd name="T51" fmla="*/ 2 h 181"/>
                  <a:gd name="T52" fmla="*/ 4 w 301"/>
                  <a:gd name="T53" fmla="*/ 2 h 181"/>
                  <a:gd name="T54" fmla="*/ 4 w 301"/>
                  <a:gd name="T55" fmla="*/ 2 h 181"/>
                  <a:gd name="T56" fmla="*/ 4 w 301"/>
                  <a:gd name="T57" fmla="*/ 2 h 181"/>
                  <a:gd name="T58" fmla="*/ 4 w 301"/>
                  <a:gd name="T59" fmla="*/ 2 h 181"/>
                  <a:gd name="T60" fmla="*/ 4 w 301"/>
                  <a:gd name="T61" fmla="*/ 2 h 181"/>
                  <a:gd name="T62" fmla="*/ 4 w 301"/>
                  <a:gd name="T63" fmla="*/ 2 h 181"/>
                  <a:gd name="T64" fmla="*/ 4 w 301"/>
                  <a:gd name="T65" fmla="*/ 2 h 181"/>
                  <a:gd name="T66" fmla="*/ 4 w 301"/>
                  <a:gd name="T67" fmla="*/ 2 h 181"/>
                  <a:gd name="T68" fmla="*/ 4 w 301"/>
                  <a:gd name="T69" fmla="*/ 2 h 181"/>
                  <a:gd name="T70" fmla="*/ 4 w 301"/>
                  <a:gd name="T71" fmla="*/ 2 h 181"/>
                  <a:gd name="T72" fmla="*/ 4 w 301"/>
                  <a:gd name="T73" fmla="*/ 2 h 181"/>
                  <a:gd name="T74" fmla="*/ 4 w 301"/>
                  <a:gd name="T75" fmla="*/ 2 h 181"/>
                  <a:gd name="T76" fmla="*/ 4 w 301"/>
                  <a:gd name="T77" fmla="*/ 2 h 181"/>
                  <a:gd name="T78" fmla="*/ 4 w 301"/>
                  <a:gd name="T79" fmla="*/ 2 h 181"/>
                  <a:gd name="T80" fmla="*/ 2 w 301"/>
                  <a:gd name="T81" fmla="*/ 2 h 181"/>
                  <a:gd name="T82" fmla="*/ 4 w 301"/>
                  <a:gd name="T83" fmla="*/ 2 h 181"/>
                  <a:gd name="T84" fmla="*/ 4 w 301"/>
                  <a:gd name="T85" fmla="*/ 2 h 181"/>
                  <a:gd name="T86" fmla="*/ 4 w 301"/>
                  <a:gd name="T87" fmla="*/ 2 h 181"/>
                  <a:gd name="T88" fmla="*/ 4 w 301"/>
                  <a:gd name="T89" fmla="*/ 2 h 181"/>
                  <a:gd name="T90" fmla="*/ 4 w 301"/>
                  <a:gd name="T91" fmla="*/ 2 h 181"/>
                  <a:gd name="T92" fmla="*/ 4 w 301"/>
                  <a:gd name="T93" fmla="*/ 2 h 181"/>
                  <a:gd name="T94" fmla="*/ 4 w 301"/>
                  <a:gd name="T95" fmla="*/ 2 h 181"/>
                  <a:gd name="T96" fmla="*/ 4 w 301"/>
                  <a:gd name="T97" fmla="*/ 2 h 181"/>
                  <a:gd name="T98" fmla="*/ 4 w 301"/>
                  <a:gd name="T99" fmla="*/ 2 h 181"/>
                  <a:gd name="T100" fmla="*/ 4 w 301"/>
                  <a:gd name="T101" fmla="*/ 2 h 181"/>
                  <a:gd name="T102" fmla="*/ 4 w 301"/>
                  <a:gd name="T103" fmla="*/ 2 h 181"/>
                  <a:gd name="T104" fmla="*/ 4 w 301"/>
                  <a:gd name="T105" fmla="*/ 2 h 181"/>
                  <a:gd name="T106" fmla="*/ 4 w 301"/>
                  <a:gd name="T107" fmla="*/ 0 h 181"/>
                  <a:gd name="T108" fmla="*/ 4 w 301"/>
                  <a:gd name="T109" fmla="*/ 1 h 1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1"/>
                  <a:gd name="T166" fmla="*/ 0 h 181"/>
                  <a:gd name="T167" fmla="*/ 301 w 301"/>
                  <a:gd name="T168" fmla="*/ 181 h 18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1" h="181">
                    <a:moveTo>
                      <a:pt x="281" y="2"/>
                    </a:moveTo>
                    <a:lnTo>
                      <a:pt x="287" y="5"/>
                    </a:lnTo>
                    <a:lnTo>
                      <a:pt x="292" y="11"/>
                    </a:lnTo>
                    <a:lnTo>
                      <a:pt x="295" y="20"/>
                    </a:lnTo>
                    <a:lnTo>
                      <a:pt x="296" y="31"/>
                    </a:lnTo>
                    <a:lnTo>
                      <a:pt x="296" y="43"/>
                    </a:lnTo>
                    <a:lnTo>
                      <a:pt x="295" y="57"/>
                    </a:lnTo>
                    <a:lnTo>
                      <a:pt x="293" y="71"/>
                    </a:lnTo>
                    <a:lnTo>
                      <a:pt x="291" y="86"/>
                    </a:lnTo>
                    <a:lnTo>
                      <a:pt x="288" y="101"/>
                    </a:lnTo>
                    <a:lnTo>
                      <a:pt x="285" y="115"/>
                    </a:lnTo>
                    <a:lnTo>
                      <a:pt x="282" y="128"/>
                    </a:lnTo>
                    <a:lnTo>
                      <a:pt x="279" y="140"/>
                    </a:lnTo>
                    <a:lnTo>
                      <a:pt x="276" y="149"/>
                    </a:lnTo>
                    <a:lnTo>
                      <a:pt x="274" y="157"/>
                    </a:lnTo>
                    <a:lnTo>
                      <a:pt x="273" y="162"/>
                    </a:lnTo>
                    <a:lnTo>
                      <a:pt x="272" y="163"/>
                    </a:lnTo>
                    <a:lnTo>
                      <a:pt x="218" y="151"/>
                    </a:lnTo>
                    <a:lnTo>
                      <a:pt x="231" y="134"/>
                    </a:lnTo>
                    <a:lnTo>
                      <a:pt x="237" y="114"/>
                    </a:lnTo>
                    <a:lnTo>
                      <a:pt x="240" y="94"/>
                    </a:lnTo>
                    <a:lnTo>
                      <a:pt x="240" y="74"/>
                    </a:lnTo>
                    <a:lnTo>
                      <a:pt x="237" y="56"/>
                    </a:lnTo>
                    <a:lnTo>
                      <a:pt x="234" y="42"/>
                    </a:lnTo>
                    <a:lnTo>
                      <a:pt x="231" y="32"/>
                    </a:lnTo>
                    <a:lnTo>
                      <a:pt x="229" y="28"/>
                    </a:lnTo>
                    <a:lnTo>
                      <a:pt x="222" y="18"/>
                    </a:lnTo>
                    <a:lnTo>
                      <a:pt x="217" y="13"/>
                    </a:lnTo>
                    <a:lnTo>
                      <a:pt x="215" y="12"/>
                    </a:lnTo>
                    <a:lnTo>
                      <a:pt x="214" y="14"/>
                    </a:lnTo>
                    <a:lnTo>
                      <a:pt x="215" y="18"/>
                    </a:lnTo>
                    <a:lnTo>
                      <a:pt x="216" y="23"/>
                    </a:lnTo>
                    <a:lnTo>
                      <a:pt x="217" y="27"/>
                    </a:lnTo>
                    <a:lnTo>
                      <a:pt x="218" y="28"/>
                    </a:lnTo>
                    <a:lnTo>
                      <a:pt x="223" y="39"/>
                    </a:lnTo>
                    <a:lnTo>
                      <a:pt x="227" y="50"/>
                    </a:lnTo>
                    <a:lnTo>
                      <a:pt x="229" y="61"/>
                    </a:lnTo>
                    <a:lnTo>
                      <a:pt x="231" y="72"/>
                    </a:lnTo>
                    <a:lnTo>
                      <a:pt x="231" y="82"/>
                    </a:lnTo>
                    <a:lnTo>
                      <a:pt x="229" y="92"/>
                    </a:lnTo>
                    <a:lnTo>
                      <a:pt x="228" y="102"/>
                    </a:lnTo>
                    <a:lnTo>
                      <a:pt x="225" y="111"/>
                    </a:lnTo>
                    <a:lnTo>
                      <a:pt x="223" y="119"/>
                    </a:lnTo>
                    <a:lnTo>
                      <a:pt x="220" y="127"/>
                    </a:lnTo>
                    <a:lnTo>
                      <a:pt x="217" y="133"/>
                    </a:lnTo>
                    <a:lnTo>
                      <a:pt x="214" y="139"/>
                    </a:lnTo>
                    <a:lnTo>
                      <a:pt x="211" y="144"/>
                    </a:lnTo>
                    <a:lnTo>
                      <a:pt x="210" y="147"/>
                    </a:lnTo>
                    <a:lnTo>
                      <a:pt x="208" y="149"/>
                    </a:lnTo>
                    <a:lnTo>
                      <a:pt x="208" y="150"/>
                    </a:lnTo>
                    <a:lnTo>
                      <a:pt x="184" y="143"/>
                    </a:lnTo>
                    <a:lnTo>
                      <a:pt x="185" y="132"/>
                    </a:lnTo>
                    <a:lnTo>
                      <a:pt x="184" y="123"/>
                    </a:lnTo>
                    <a:lnTo>
                      <a:pt x="182" y="116"/>
                    </a:lnTo>
                    <a:lnTo>
                      <a:pt x="178" y="110"/>
                    </a:lnTo>
                    <a:lnTo>
                      <a:pt x="175" y="105"/>
                    </a:lnTo>
                    <a:lnTo>
                      <a:pt x="171" y="102"/>
                    </a:lnTo>
                    <a:lnTo>
                      <a:pt x="169" y="101"/>
                    </a:lnTo>
                    <a:lnTo>
                      <a:pt x="168" y="100"/>
                    </a:lnTo>
                    <a:lnTo>
                      <a:pt x="173" y="115"/>
                    </a:lnTo>
                    <a:lnTo>
                      <a:pt x="175" y="126"/>
                    </a:lnTo>
                    <a:lnTo>
                      <a:pt x="175" y="135"/>
                    </a:lnTo>
                    <a:lnTo>
                      <a:pt x="173" y="142"/>
                    </a:lnTo>
                    <a:lnTo>
                      <a:pt x="171" y="146"/>
                    </a:lnTo>
                    <a:lnTo>
                      <a:pt x="169" y="149"/>
                    </a:lnTo>
                    <a:lnTo>
                      <a:pt x="167" y="151"/>
                    </a:lnTo>
                    <a:lnTo>
                      <a:pt x="133" y="170"/>
                    </a:lnTo>
                    <a:lnTo>
                      <a:pt x="139" y="157"/>
                    </a:lnTo>
                    <a:lnTo>
                      <a:pt x="143" y="145"/>
                    </a:lnTo>
                    <a:lnTo>
                      <a:pt x="146" y="134"/>
                    </a:lnTo>
                    <a:lnTo>
                      <a:pt x="147" y="123"/>
                    </a:lnTo>
                    <a:lnTo>
                      <a:pt x="147" y="113"/>
                    </a:lnTo>
                    <a:lnTo>
                      <a:pt x="146" y="103"/>
                    </a:lnTo>
                    <a:lnTo>
                      <a:pt x="144" y="94"/>
                    </a:lnTo>
                    <a:lnTo>
                      <a:pt x="141" y="86"/>
                    </a:lnTo>
                    <a:lnTo>
                      <a:pt x="138" y="78"/>
                    </a:lnTo>
                    <a:lnTo>
                      <a:pt x="135" y="72"/>
                    </a:lnTo>
                    <a:lnTo>
                      <a:pt x="132" y="67"/>
                    </a:lnTo>
                    <a:lnTo>
                      <a:pt x="128" y="62"/>
                    </a:lnTo>
                    <a:lnTo>
                      <a:pt x="126" y="58"/>
                    </a:lnTo>
                    <a:lnTo>
                      <a:pt x="123" y="55"/>
                    </a:lnTo>
                    <a:lnTo>
                      <a:pt x="122" y="54"/>
                    </a:lnTo>
                    <a:lnTo>
                      <a:pt x="121" y="53"/>
                    </a:lnTo>
                    <a:lnTo>
                      <a:pt x="133" y="78"/>
                    </a:lnTo>
                    <a:lnTo>
                      <a:pt x="138" y="100"/>
                    </a:lnTo>
                    <a:lnTo>
                      <a:pt x="139" y="118"/>
                    </a:lnTo>
                    <a:lnTo>
                      <a:pt x="137" y="133"/>
                    </a:lnTo>
                    <a:lnTo>
                      <a:pt x="133" y="146"/>
                    </a:lnTo>
                    <a:lnTo>
                      <a:pt x="128" y="154"/>
                    </a:lnTo>
                    <a:lnTo>
                      <a:pt x="125" y="160"/>
                    </a:lnTo>
                    <a:lnTo>
                      <a:pt x="123" y="161"/>
                    </a:lnTo>
                    <a:lnTo>
                      <a:pt x="118" y="156"/>
                    </a:lnTo>
                    <a:lnTo>
                      <a:pt x="112" y="151"/>
                    </a:lnTo>
                    <a:lnTo>
                      <a:pt x="106" y="147"/>
                    </a:lnTo>
                    <a:lnTo>
                      <a:pt x="99" y="144"/>
                    </a:lnTo>
                    <a:lnTo>
                      <a:pt x="92" y="143"/>
                    </a:lnTo>
                    <a:lnTo>
                      <a:pt x="85" y="141"/>
                    </a:lnTo>
                    <a:lnTo>
                      <a:pt x="78" y="141"/>
                    </a:lnTo>
                    <a:lnTo>
                      <a:pt x="71" y="141"/>
                    </a:lnTo>
                    <a:lnTo>
                      <a:pt x="65" y="141"/>
                    </a:lnTo>
                    <a:lnTo>
                      <a:pt x="58" y="142"/>
                    </a:lnTo>
                    <a:lnTo>
                      <a:pt x="53" y="143"/>
                    </a:lnTo>
                    <a:lnTo>
                      <a:pt x="48" y="144"/>
                    </a:lnTo>
                    <a:lnTo>
                      <a:pt x="44" y="145"/>
                    </a:lnTo>
                    <a:lnTo>
                      <a:pt x="41" y="146"/>
                    </a:lnTo>
                    <a:lnTo>
                      <a:pt x="38" y="146"/>
                    </a:lnTo>
                    <a:lnTo>
                      <a:pt x="44" y="133"/>
                    </a:lnTo>
                    <a:lnTo>
                      <a:pt x="46" y="119"/>
                    </a:lnTo>
                    <a:lnTo>
                      <a:pt x="47" y="104"/>
                    </a:lnTo>
                    <a:lnTo>
                      <a:pt x="46" y="90"/>
                    </a:lnTo>
                    <a:lnTo>
                      <a:pt x="44" y="77"/>
                    </a:lnTo>
                    <a:lnTo>
                      <a:pt x="42" y="67"/>
                    </a:lnTo>
                    <a:lnTo>
                      <a:pt x="41" y="61"/>
                    </a:lnTo>
                    <a:lnTo>
                      <a:pt x="40" y="58"/>
                    </a:lnTo>
                    <a:lnTo>
                      <a:pt x="37" y="100"/>
                    </a:lnTo>
                    <a:lnTo>
                      <a:pt x="32" y="127"/>
                    </a:lnTo>
                    <a:lnTo>
                      <a:pt x="26" y="143"/>
                    </a:lnTo>
                    <a:lnTo>
                      <a:pt x="19" y="149"/>
                    </a:lnTo>
                    <a:lnTo>
                      <a:pt x="12" y="149"/>
                    </a:lnTo>
                    <a:lnTo>
                      <a:pt x="6" y="146"/>
                    </a:lnTo>
                    <a:lnTo>
                      <a:pt x="2" y="142"/>
                    </a:lnTo>
                    <a:lnTo>
                      <a:pt x="0" y="140"/>
                    </a:lnTo>
                    <a:lnTo>
                      <a:pt x="3" y="150"/>
                    </a:lnTo>
                    <a:lnTo>
                      <a:pt x="7" y="156"/>
                    </a:lnTo>
                    <a:lnTo>
                      <a:pt x="13" y="160"/>
                    </a:lnTo>
                    <a:lnTo>
                      <a:pt x="19" y="161"/>
                    </a:lnTo>
                    <a:lnTo>
                      <a:pt x="25" y="161"/>
                    </a:lnTo>
                    <a:lnTo>
                      <a:pt x="30" y="160"/>
                    </a:lnTo>
                    <a:lnTo>
                      <a:pt x="34" y="159"/>
                    </a:lnTo>
                    <a:lnTo>
                      <a:pt x="35" y="158"/>
                    </a:lnTo>
                    <a:lnTo>
                      <a:pt x="49" y="154"/>
                    </a:lnTo>
                    <a:lnTo>
                      <a:pt x="60" y="152"/>
                    </a:lnTo>
                    <a:lnTo>
                      <a:pt x="71" y="151"/>
                    </a:lnTo>
                    <a:lnTo>
                      <a:pt x="80" y="151"/>
                    </a:lnTo>
                    <a:lnTo>
                      <a:pt x="88" y="152"/>
                    </a:lnTo>
                    <a:lnTo>
                      <a:pt x="95" y="154"/>
                    </a:lnTo>
                    <a:lnTo>
                      <a:pt x="101" y="157"/>
                    </a:lnTo>
                    <a:lnTo>
                      <a:pt x="105" y="160"/>
                    </a:lnTo>
                    <a:lnTo>
                      <a:pt x="109" y="164"/>
                    </a:lnTo>
                    <a:lnTo>
                      <a:pt x="113" y="167"/>
                    </a:lnTo>
                    <a:lnTo>
                      <a:pt x="115" y="171"/>
                    </a:lnTo>
                    <a:lnTo>
                      <a:pt x="117" y="174"/>
                    </a:lnTo>
                    <a:lnTo>
                      <a:pt x="119" y="177"/>
                    </a:lnTo>
                    <a:lnTo>
                      <a:pt x="119" y="179"/>
                    </a:lnTo>
                    <a:lnTo>
                      <a:pt x="120" y="181"/>
                    </a:lnTo>
                    <a:lnTo>
                      <a:pt x="183" y="158"/>
                    </a:lnTo>
                    <a:lnTo>
                      <a:pt x="276" y="171"/>
                    </a:lnTo>
                    <a:lnTo>
                      <a:pt x="281" y="161"/>
                    </a:lnTo>
                    <a:lnTo>
                      <a:pt x="289" y="128"/>
                    </a:lnTo>
                    <a:lnTo>
                      <a:pt x="294" y="100"/>
                    </a:lnTo>
                    <a:lnTo>
                      <a:pt x="298" y="76"/>
                    </a:lnTo>
                    <a:lnTo>
                      <a:pt x="300" y="56"/>
                    </a:lnTo>
                    <a:lnTo>
                      <a:pt x="301" y="40"/>
                    </a:lnTo>
                    <a:lnTo>
                      <a:pt x="301" y="27"/>
                    </a:lnTo>
                    <a:lnTo>
                      <a:pt x="300" y="17"/>
                    </a:lnTo>
                    <a:lnTo>
                      <a:pt x="298" y="10"/>
                    </a:lnTo>
                    <a:lnTo>
                      <a:pt x="296" y="5"/>
                    </a:lnTo>
                    <a:lnTo>
                      <a:pt x="293" y="2"/>
                    </a:lnTo>
                    <a:lnTo>
                      <a:pt x="290" y="0"/>
                    </a:lnTo>
                    <a:lnTo>
                      <a:pt x="287" y="0"/>
                    </a:lnTo>
                    <a:lnTo>
                      <a:pt x="285" y="0"/>
                    </a:lnTo>
                    <a:lnTo>
                      <a:pt x="283" y="1"/>
                    </a:lnTo>
                    <a:lnTo>
                      <a:pt x="281" y="1"/>
                    </a:lnTo>
                    <a:lnTo>
                      <a:pt x="281" y="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0" name="Freeform 809"/>
              <p:cNvSpPr>
                <a:spLocks/>
              </p:cNvSpPr>
              <p:nvPr/>
            </p:nvSpPr>
            <p:spPr bwMode="auto">
              <a:xfrm>
                <a:off x="901" y="1483"/>
                <a:ext cx="372" cy="316"/>
              </a:xfrm>
              <a:custGeom>
                <a:avLst/>
                <a:gdLst>
                  <a:gd name="T0" fmla="*/ 4 w 418"/>
                  <a:gd name="T1" fmla="*/ 2 h 418"/>
                  <a:gd name="T2" fmla="*/ 4 w 418"/>
                  <a:gd name="T3" fmla="*/ 2 h 418"/>
                  <a:gd name="T4" fmla="*/ 4 w 418"/>
                  <a:gd name="T5" fmla="*/ 2 h 418"/>
                  <a:gd name="T6" fmla="*/ 4 w 418"/>
                  <a:gd name="T7" fmla="*/ 2 h 418"/>
                  <a:gd name="T8" fmla="*/ 4 w 418"/>
                  <a:gd name="T9" fmla="*/ 2 h 418"/>
                  <a:gd name="T10" fmla="*/ 4 w 418"/>
                  <a:gd name="T11" fmla="*/ 2 h 418"/>
                  <a:gd name="T12" fmla="*/ 4 w 418"/>
                  <a:gd name="T13" fmla="*/ 2 h 418"/>
                  <a:gd name="T14" fmla="*/ 4 w 418"/>
                  <a:gd name="T15" fmla="*/ 2 h 418"/>
                  <a:gd name="T16" fmla="*/ 4 w 418"/>
                  <a:gd name="T17" fmla="*/ 2 h 418"/>
                  <a:gd name="T18" fmla="*/ 4 w 418"/>
                  <a:gd name="T19" fmla="*/ 2 h 418"/>
                  <a:gd name="T20" fmla="*/ 4 w 418"/>
                  <a:gd name="T21" fmla="*/ 2 h 418"/>
                  <a:gd name="T22" fmla="*/ 4 w 418"/>
                  <a:gd name="T23" fmla="*/ 2 h 418"/>
                  <a:gd name="T24" fmla="*/ 4 w 418"/>
                  <a:gd name="T25" fmla="*/ 2 h 418"/>
                  <a:gd name="T26" fmla="*/ 4 w 418"/>
                  <a:gd name="T27" fmla="*/ 2 h 418"/>
                  <a:gd name="T28" fmla="*/ 4 w 418"/>
                  <a:gd name="T29" fmla="*/ 2 h 418"/>
                  <a:gd name="T30" fmla="*/ 4 w 418"/>
                  <a:gd name="T31" fmla="*/ 2 h 418"/>
                  <a:gd name="T32" fmla="*/ 4 w 418"/>
                  <a:gd name="T33" fmla="*/ 2 h 418"/>
                  <a:gd name="T34" fmla="*/ 4 w 418"/>
                  <a:gd name="T35" fmla="*/ 2 h 418"/>
                  <a:gd name="T36" fmla="*/ 4 w 418"/>
                  <a:gd name="T37" fmla="*/ 2 h 418"/>
                  <a:gd name="T38" fmla="*/ 4 w 418"/>
                  <a:gd name="T39" fmla="*/ 2 h 418"/>
                  <a:gd name="T40" fmla="*/ 4 w 418"/>
                  <a:gd name="T41" fmla="*/ 2 h 418"/>
                  <a:gd name="T42" fmla="*/ 4 w 418"/>
                  <a:gd name="T43" fmla="*/ 2 h 418"/>
                  <a:gd name="T44" fmla="*/ 4 w 418"/>
                  <a:gd name="T45" fmla="*/ 2 h 418"/>
                  <a:gd name="T46" fmla="*/ 4 w 418"/>
                  <a:gd name="T47" fmla="*/ 2 h 418"/>
                  <a:gd name="T48" fmla="*/ 4 w 418"/>
                  <a:gd name="T49" fmla="*/ 2 h 418"/>
                  <a:gd name="T50" fmla="*/ 4 w 418"/>
                  <a:gd name="T51" fmla="*/ 2 h 418"/>
                  <a:gd name="T52" fmla="*/ 4 w 418"/>
                  <a:gd name="T53" fmla="*/ 2 h 418"/>
                  <a:gd name="T54" fmla="*/ 4 w 418"/>
                  <a:gd name="T55" fmla="*/ 2 h 418"/>
                  <a:gd name="T56" fmla="*/ 4 w 418"/>
                  <a:gd name="T57" fmla="*/ 2 h 418"/>
                  <a:gd name="T58" fmla="*/ 4 w 418"/>
                  <a:gd name="T59" fmla="*/ 2 h 418"/>
                  <a:gd name="T60" fmla="*/ 4 w 418"/>
                  <a:gd name="T61" fmla="*/ 2 h 418"/>
                  <a:gd name="T62" fmla="*/ 4 w 418"/>
                  <a:gd name="T63" fmla="*/ 2 h 418"/>
                  <a:gd name="T64" fmla="*/ 4 w 418"/>
                  <a:gd name="T65" fmla="*/ 2 h 418"/>
                  <a:gd name="T66" fmla="*/ 4 w 418"/>
                  <a:gd name="T67" fmla="*/ 2 h 418"/>
                  <a:gd name="T68" fmla="*/ 4 w 418"/>
                  <a:gd name="T69" fmla="*/ 2 h 418"/>
                  <a:gd name="T70" fmla="*/ 4 w 418"/>
                  <a:gd name="T71" fmla="*/ 2 h 418"/>
                  <a:gd name="T72" fmla="*/ 4 w 418"/>
                  <a:gd name="T73" fmla="*/ 2 h 418"/>
                  <a:gd name="T74" fmla="*/ 4 w 418"/>
                  <a:gd name="T75" fmla="*/ 2 h 418"/>
                  <a:gd name="T76" fmla="*/ 4 w 418"/>
                  <a:gd name="T77" fmla="*/ 2 h 418"/>
                  <a:gd name="T78" fmla="*/ 4 w 418"/>
                  <a:gd name="T79" fmla="*/ 2 h 418"/>
                  <a:gd name="T80" fmla="*/ 4 w 418"/>
                  <a:gd name="T81" fmla="*/ 2 h 418"/>
                  <a:gd name="T82" fmla="*/ 4 w 418"/>
                  <a:gd name="T83" fmla="*/ 2 h 418"/>
                  <a:gd name="T84" fmla="*/ 4 w 418"/>
                  <a:gd name="T85" fmla="*/ 2 h 418"/>
                  <a:gd name="T86" fmla="*/ 4 w 418"/>
                  <a:gd name="T87" fmla="*/ 2 h 418"/>
                  <a:gd name="T88" fmla="*/ 4 w 418"/>
                  <a:gd name="T89" fmla="*/ 2 h 418"/>
                  <a:gd name="T90" fmla="*/ 4 w 418"/>
                  <a:gd name="T91" fmla="*/ 2 h 418"/>
                  <a:gd name="T92" fmla="*/ 4 w 418"/>
                  <a:gd name="T93" fmla="*/ 2 h 418"/>
                  <a:gd name="T94" fmla="*/ 4 w 418"/>
                  <a:gd name="T95" fmla="*/ 2 h 418"/>
                  <a:gd name="T96" fmla="*/ 4 w 418"/>
                  <a:gd name="T97" fmla="*/ 2 h 418"/>
                  <a:gd name="T98" fmla="*/ 4 w 418"/>
                  <a:gd name="T99" fmla="*/ 2 h 418"/>
                  <a:gd name="T100" fmla="*/ 4 w 418"/>
                  <a:gd name="T101" fmla="*/ 2 h 418"/>
                  <a:gd name="T102" fmla="*/ 4 w 418"/>
                  <a:gd name="T103" fmla="*/ 2 h 418"/>
                  <a:gd name="T104" fmla="*/ 4 w 418"/>
                  <a:gd name="T105" fmla="*/ 2 h 418"/>
                  <a:gd name="T106" fmla="*/ 4 w 418"/>
                  <a:gd name="T107" fmla="*/ 2 h 418"/>
                  <a:gd name="T108" fmla="*/ 4 w 418"/>
                  <a:gd name="T109" fmla="*/ 2 h 418"/>
                  <a:gd name="T110" fmla="*/ 4 w 418"/>
                  <a:gd name="T111" fmla="*/ 2 h 418"/>
                  <a:gd name="T112" fmla="*/ 4 w 418"/>
                  <a:gd name="T113" fmla="*/ 2 h 418"/>
                  <a:gd name="T114" fmla="*/ 4 w 418"/>
                  <a:gd name="T115" fmla="*/ 2 h 418"/>
                  <a:gd name="T116" fmla="*/ 4 w 418"/>
                  <a:gd name="T117" fmla="*/ 2 h 418"/>
                  <a:gd name="T118" fmla="*/ 4 w 418"/>
                  <a:gd name="T119" fmla="*/ 2 h 418"/>
                  <a:gd name="T120" fmla="*/ 4 w 418"/>
                  <a:gd name="T121" fmla="*/ 2 h 418"/>
                  <a:gd name="T122" fmla="*/ 4 w 418"/>
                  <a:gd name="T123" fmla="*/ 2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8"/>
                  <a:gd name="T187" fmla="*/ 0 h 418"/>
                  <a:gd name="T188" fmla="*/ 418 w 418"/>
                  <a:gd name="T189" fmla="*/ 418 h 4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8" h="418">
                    <a:moveTo>
                      <a:pt x="407" y="92"/>
                    </a:moveTo>
                    <a:lnTo>
                      <a:pt x="407" y="90"/>
                    </a:lnTo>
                    <a:lnTo>
                      <a:pt x="408" y="88"/>
                    </a:lnTo>
                    <a:lnTo>
                      <a:pt x="408" y="86"/>
                    </a:lnTo>
                    <a:lnTo>
                      <a:pt x="409" y="84"/>
                    </a:lnTo>
                    <a:lnTo>
                      <a:pt x="409" y="81"/>
                    </a:lnTo>
                    <a:lnTo>
                      <a:pt x="410" y="77"/>
                    </a:lnTo>
                    <a:lnTo>
                      <a:pt x="410" y="74"/>
                    </a:lnTo>
                    <a:lnTo>
                      <a:pt x="409" y="71"/>
                    </a:lnTo>
                    <a:lnTo>
                      <a:pt x="409" y="69"/>
                    </a:lnTo>
                    <a:lnTo>
                      <a:pt x="409" y="67"/>
                    </a:lnTo>
                    <a:lnTo>
                      <a:pt x="408" y="66"/>
                    </a:lnTo>
                    <a:lnTo>
                      <a:pt x="408" y="64"/>
                    </a:lnTo>
                    <a:lnTo>
                      <a:pt x="406" y="61"/>
                    </a:lnTo>
                    <a:lnTo>
                      <a:pt x="405" y="58"/>
                    </a:lnTo>
                    <a:lnTo>
                      <a:pt x="403" y="55"/>
                    </a:lnTo>
                    <a:lnTo>
                      <a:pt x="400" y="53"/>
                    </a:lnTo>
                    <a:lnTo>
                      <a:pt x="384" y="65"/>
                    </a:lnTo>
                    <a:lnTo>
                      <a:pt x="385" y="66"/>
                    </a:lnTo>
                    <a:lnTo>
                      <a:pt x="386" y="67"/>
                    </a:lnTo>
                    <a:lnTo>
                      <a:pt x="387" y="68"/>
                    </a:lnTo>
                    <a:lnTo>
                      <a:pt x="387" y="69"/>
                    </a:lnTo>
                    <a:lnTo>
                      <a:pt x="388" y="70"/>
                    </a:lnTo>
                    <a:lnTo>
                      <a:pt x="388" y="71"/>
                    </a:lnTo>
                    <a:lnTo>
                      <a:pt x="389" y="71"/>
                    </a:lnTo>
                    <a:lnTo>
                      <a:pt x="389" y="72"/>
                    </a:lnTo>
                    <a:lnTo>
                      <a:pt x="389" y="73"/>
                    </a:lnTo>
                    <a:lnTo>
                      <a:pt x="390" y="76"/>
                    </a:lnTo>
                    <a:lnTo>
                      <a:pt x="391" y="78"/>
                    </a:lnTo>
                    <a:lnTo>
                      <a:pt x="391" y="81"/>
                    </a:lnTo>
                    <a:lnTo>
                      <a:pt x="391" y="84"/>
                    </a:lnTo>
                    <a:lnTo>
                      <a:pt x="390" y="88"/>
                    </a:lnTo>
                    <a:lnTo>
                      <a:pt x="389" y="92"/>
                    </a:lnTo>
                    <a:lnTo>
                      <a:pt x="388" y="96"/>
                    </a:lnTo>
                    <a:lnTo>
                      <a:pt x="386" y="100"/>
                    </a:lnTo>
                    <a:lnTo>
                      <a:pt x="384" y="104"/>
                    </a:lnTo>
                    <a:lnTo>
                      <a:pt x="382" y="108"/>
                    </a:lnTo>
                    <a:lnTo>
                      <a:pt x="379" y="112"/>
                    </a:lnTo>
                    <a:lnTo>
                      <a:pt x="375" y="115"/>
                    </a:lnTo>
                    <a:lnTo>
                      <a:pt x="372" y="119"/>
                    </a:lnTo>
                    <a:lnTo>
                      <a:pt x="368" y="123"/>
                    </a:lnTo>
                    <a:lnTo>
                      <a:pt x="364" y="127"/>
                    </a:lnTo>
                    <a:lnTo>
                      <a:pt x="359" y="130"/>
                    </a:lnTo>
                    <a:lnTo>
                      <a:pt x="355" y="134"/>
                    </a:lnTo>
                    <a:lnTo>
                      <a:pt x="350" y="137"/>
                    </a:lnTo>
                    <a:lnTo>
                      <a:pt x="345" y="140"/>
                    </a:lnTo>
                    <a:lnTo>
                      <a:pt x="339" y="142"/>
                    </a:lnTo>
                    <a:lnTo>
                      <a:pt x="333" y="145"/>
                    </a:lnTo>
                    <a:lnTo>
                      <a:pt x="328" y="148"/>
                    </a:lnTo>
                    <a:lnTo>
                      <a:pt x="322" y="149"/>
                    </a:lnTo>
                    <a:lnTo>
                      <a:pt x="316" y="151"/>
                    </a:lnTo>
                    <a:lnTo>
                      <a:pt x="311" y="152"/>
                    </a:lnTo>
                    <a:lnTo>
                      <a:pt x="306" y="153"/>
                    </a:lnTo>
                    <a:lnTo>
                      <a:pt x="300" y="153"/>
                    </a:lnTo>
                    <a:lnTo>
                      <a:pt x="295" y="154"/>
                    </a:lnTo>
                    <a:lnTo>
                      <a:pt x="289" y="153"/>
                    </a:lnTo>
                    <a:lnTo>
                      <a:pt x="283" y="152"/>
                    </a:lnTo>
                    <a:lnTo>
                      <a:pt x="278" y="150"/>
                    </a:lnTo>
                    <a:lnTo>
                      <a:pt x="274" y="148"/>
                    </a:lnTo>
                    <a:lnTo>
                      <a:pt x="269" y="146"/>
                    </a:lnTo>
                    <a:lnTo>
                      <a:pt x="266" y="142"/>
                    </a:lnTo>
                    <a:lnTo>
                      <a:pt x="263" y="139"/>
                    </a:lnTo>
                    <a:lnTo>
                      <a:pt x="261" y="135"/>
                    </a:lnTo>
                    <a:lnTo>
                      <a:pt x="261" y="133"/>
                    </a:lnTo>
                    <a:lnTo>
                      <a:pt x="261" y="132"/>
                    </a:lnTo>
                    <a:lnTo>
                      <a:pt x="260" y="131"/>
                    </a:lnTo>
                    <a:lnTo>
                      <a:pt x="260" y="129"/>
                    </a:lnTo>
                    <a:lnTo>
                      <a:pt x="260" y="127"/>
                    </a:lnTo>
                    <a:lnTo>
                      <a:pt x="260" y="125"/>
                    </a:lnTo>
                    <a:lnTo>
                      <a:pt x="260" y="122"/>
                    </a:lnTo>
                    <a:lnTo>
                      <a:pt x="260" y="119"/>
                    </a:lnTo>
                    <a:lnTo>
                      <a:pt x="261" y="115"/>
                    </a:lnTo>
                    <a:lnTo>
                      <a:pt x="262" y="112"/>
                    </a:lnTo>
                    <a:lnTo>
                      <a:pt x="264" y="108"/>
                    </a:lnTo>
                    <a:lnTo>
                      <a:pt x="266" y="105"/>
                    </a:lnTo>
                    <a:lnTo>
                      <a:pt x="268" y="101"/>
                    </a:lnTo>
                    <a:lnTo>
                      <a:pt x="271" y="97"/>
                    </a:lnTo>
                    <a:lnTo>
                      <a:pt x="273" y="94"/>
                    </a:lnTo>
                    <a:lnTo>
                      <a:pt x="277" y="90"/>
                    </a:lnTo>
                    <a:lnTo>
                      <a:pt x="280" y="86"/>
                    </a:lnTo>
                    <a:lnTo>
                      <a:pt x="284" y="83"/>
                    </a:lnTo>
                    <a:lnTo>
                      <a:pt x="288" y="80"/>
                    </a:lnTo>
                    <a:lnTo>
                      <a:pt x="292" y="76"/>
                    </a:lnTo>
                    <a:lnTo>
                      <a:pt x="297" y="73"/>
                    </a:lnTo>
                    <a:lnTo>
                      <a:pt x="301" y="70"/>
                    </a:lnTo>
                    <a:lnTo>
                      <a:pt x="306" y="67"/>
                    </a:lnTo>
                    <a:lnTo>
                      <a:pt x="311" y="65"/>
                    </a:lnTo>
                    <a:lnTo>
                      <a:pt x="317" y="62"/>
                    </a:lnTo>
                    <a:lnTo>
                      <a:pt x="322" y="61"/>
                    </a:lnTo>
                    <a:lnTo>
                      <a:pt x="327" y="59"/>
                    </a:lnTo>
                    <a:lnTo>
                      <a:pt x="332" y="57"/>
                    </a:lnTo>
                    <a:lnTo>
                      <a:pt x="338" y="56"/>
                    </a:lnTo>
                    <a:lnTo>
                      <a:pt x="343" y="55"/>
                    </a:lnTo>
                    <a:lnTo>
                      <a:pt x="348" y="54"/>
                    </a:lnTo>
                    <a:lnTo>
                      <a:pt x="352" y="54"/>
                    </a:lnTo>
                    <a:lnTo>
                      <a:pt x="357" y="54"/>
                    </a:lnTo>
                    <a:lnTo>
                      <a:pt x="361" y="55"/>
                    </a:lnTo>
                    <a:lnTo>
                      <a:pt x="365" y="55"/>
                    </a:lnTo>
                    <a:lnTo>
                      <a:pt x="369" y="56"/>
                    </a:lnTo>
                    <a:lnTo>
                      <a:pt x="373" y="57"/>
                    </a:lnTo>
                    <a:lnTo>
                      <a:pt x="376" y="59"/>
                    </a:lnTo>
                    <a:lnTo>
                      <a:pt x="379" y="60"/>
                    </a:lnTo>
                    <a:lnTo>
                      <a:pt x="382" y="62"/>
                    </a:lnTo>
                    <a:lnTo>
                      <a:pt x="382" y="63"/>
                    </a:lnTo>
                    <a:lnTo>
                      <a:pt x="383" y="63"/>
                    </a:lnTo>
                    <a:lnTo>
                      <a:pt x="384" y="64"/>
                    </a:lnTo>
                    <a:lnTo>
                      <a:pt x="384" y="65"/>
                    </a:lnTo>
                    <a:lnTo>
                      <a:pt x="400" y="53"/>
                    </a:lnTo>
                    <a:lnTo>
                      <a:pt x="399" y="52"/>
                    </a:lnTo>
                    <a:lnTo>
                      <a:pt x="397" y="51"/>
                    </a:lnTo>
                    <a:lnTo>
                      <a:pt x="396" y="50"/>
                    </a:lnTo>
                    <a:lnTo>
                      <a:pt x="395" y="49"/>
                    </a:lnTo>
                    <a:lnTo>
                      <a:pt x="387" y="41"/>
                    </a:lnTo>
                    <a:lnTo>
                      <a:pt x="396" y="14"/>
                    </a:lnTo>
                    <a:lnTo>
                      <a:pt x="376" y="0"/>
                    </a:lnTo>
                    <a:lnTo>
                      <a:pt x="368" y="17"/>
                    </a:lnTo>
                    <a:lnTo>
                      <a:pt x="380" y="23"/>
                    </a:lnTo>
                    <a:lnTo>
                      <a:pt x="374" y="38"/>
                    </a:lnTo>
                    <a:lnTo>
                      <a:pt x="372" y="37"/>
                    </a:lnTo>
                    <a:lnTo>
                      <a:pt x="368" y="36"/>
                    </a:lnTo>
                    <a:lnTo>
                      <a:pt x="365" y="35"/>
                    </a:lnTo>
                    <a:lnTo>
                      <a:pt x="361" y="34"/>
                    </a:lnTo>
                    <a:lnTo>
                      <a:pt x="358" y="34"/>
                    </a:lnTo>
                    <a:lnTo>
                      <a:pt x="355" y="34"/>
                    </a:lnTo>
                    <a:lnTo>
                      <a:pt x="353" y="34"/>
                    </a:lnTo>
                    <a:lnTo>
                      <a:pt x="352" y="34"/>
                    </a:lnTo>
                    <a:lnTo>
                      <a:pt x="353" y="6"/>
                    </a:lnTo>
                    <a:lnTo>
                      <a:pt x="332" y="3"/>
                    </a:lnTo>
                    <a:lnTo>
                      <a:pt x="331" y="21"/>
                    </a:lnTo>
                    <a:lnTo>
                      <a:pt x="342" y="20"/>
                    </a:lnTo>
                    <a:lnTo>
                      <a:pt x="341" y="36"/>
                    </a:lnTo>
                    <a:lnTo>
                      <a:pt x="339" y="35"/>
                    </a:lnTo>
                    <a:lnTo>
                      <a:pt x="336" y="34"/>
                    </a:lnTo>
                    <a:lnTo>
                      <a:pt x="332" y="35"/>
                    </a:lnTo>
                    <a:lnTo>
                      <a:pt x="327" y="36"/>
                    </a:lnTo>
                    <a:lnTo>
                      <a:pt x="323" y="36"/>
                    </a:lnTo>
                    <a:lnTo>
                      <a:pt x="319" y="37"/>
                    </a:lnTo>
                    <a:lnTo>
                      <a:pt x="317" y="38"/>
                    </a:lnTo>
                    <a:lnTo>
                      <a:pt x="316" y="38"/>
                    </a:lnTo>
                    <a:lnTo>
                      <a:pt x="312" y="17"/>
                    </a:lnTo>
                    <a:lnTo>
                      <a:pt x="287" y="24"/>
                    </a:lnTo>
                    <a:lnTo>
                      <a:pt x="291" y="39"/>
                    </a:lnTo>
                    <a:lnTo>
                      <a:pt x="303" y="33"/>
                    </a:lnTo>
                    <a:lnTo>
                      <a:pt x="306" y="45"/>
                    </a:lnTo>
                    <a:lnTo>
                      <a:pt x="303" y="45"/>
                    </a:lnTo>
                    <a:lnTo>
                      <a:pt x="299" y="47"/>
                    </a:lnTo>
                    <a:lnTo>
                      <a:pt x="295" y="49"/>
                    </a:lnTo>
                    <a:lnTo>
                      <a:pt x="291" y="53"/>
                    </a:lnTo>
                    <a:lnTo>
                      <a:pt x="287" y="55"/>
                    </a:lnTo>
                    <a:lnTo>
                      <a:pt x="284" y="58"/>
                    </a:lnTo>
                    <a:lnTo>
                      <a:pt x="282" y="60"/>
                    </a:lnTo>
                    <a:lnTo>
                      <a:pt x="281" y="61"/>
                    </a:lnTo>
                    <a:lnTo>
                      <a:pt x="267" y="44"/>
                    </a:lnTo>
                    <a:lnTo>
                      <a:pt x="248" y="57"/>
                    </a:lnTo>
                    <a:lnTo>
                      <a:pt x="255" y="70"/>
                    </a:lnTo>
                    <a:lnTo>
                      <a:pt x="267" y="61"/>
                    </a:lnTo>
                    <a:lnTo>
                      <a:pt x="272" y="71"/>
                    </a:lnTo>
                    <a:lnTo>
                      <a:pt x="268" y="73"/>
                    </a:lnTo>
                    <a:lnTo>
                      <a:pt x="265" y="76"/>
                    </a:lnTo>
                    <a:lnTo>
                      <a:pt x="262" y="80"/>
                    </a:lnTo>
                    <a:lnTo>
                      <a:pt x="259" y="84"/>
                    </a:lnTo>
                    <a:lnTo>
                      <a:pt x="256" y="87"/>
                    </a:lnTo>
                    <a:lnTo>
                      <a:pt x="254" y="90"/>
                    </a:lnTo>
                    <a:lnTo>
                      <a:pt x="252" y="92"/>
                    </a:lnTo>
                    <a:lnTo>
                      <a:pt x="252" y="93"/>
                    </a:lnTo>
                    <a:lnTo>
                      <a:pt x="230" y="90"/>
                    </a:lnTo>
                    <a:lnTo>
                      <a:pt x="223" y="105"/>
                    </a:lnTo>
                    <a:lnTo>
                      <a:pt x="235" y="111"/>
                    </a:lnTo>
                    <a:lnTo>
                      <a:pt x="241" y="100"/>
                    </a:lnTo>
                    <a:lnTo>
                      <a:pt x="252" y="104"/>
                    </a:lnTo>
                    <a:lnTo>
                      <a:pt x="250" y="108"/>
                    </a:lnTo>
                    <a:lnTo>
                      <a:pt x="248" y="112"/>
                    </a:lnTo>
                    <a:lnTo>
                      <a:pt x="247" y="115"/>
                    </a:lnTo>
                    <a:lnTo>
                      <a:pt x="245" y="119"/>
                    </a:lnTo>
                    <a:lnTo>
                      <a:pt x="245" y="122"/>
                    </a:lnTo>
                    <a:lnTo>
                      <a:pt x="245" y="125"/>
                    </a:lnTo>
                    <a:lnTo>
                      <a:pt x="245" y="127"/>
                    </a:lnTo>
                    <a:lnTo>
                      <a:pt x="244" y="129"/>
                    </a:lnTo>
                    <a:lnTo>
                      <a:pt x="244" y="133"/>
                    </a:lnTo>
                    <a:lnTo>
                      <a:pt x="245" y="136"/>
                    </a:lnTo>
                    <a:lnTo>
                      <a:pt x="245" y="139"/>
                    </a:lnTo>
                    <a:lnTo>
                      <a:pt x="246" y="142"/>
                    </a:lnTo>
                    <a:lnTo>
                      <a:pt x="249" y="146"/>
                    </a:lnTo>
                    <a:lnTo>
                      <a:pt x="252" y="151"/>
                    </a:lnTo>
                    <a:lnTo>
                      <a:pt x="256" y="155"/>
                    </a:lnTo>
                    <a:lnTo>
                      <a:pt x="261" y="158"/>
                    </a:lnTo>
                    <a:lnTo>
                      <a:pt x="266" y="161"/>
                    </a:lnTo>
                    <a:lnTo>
                      <a:pt x="272" y="163"/>
                    </a:lnTo>
                    <a:lnTo>
                      <a:pt x="279" y="164"/>
                    </a:lnTo>
                    <a:lnTo>
                      <a:pt x="287" y="165"/>
                    </a:lnTo>
                    <a:lnTo>
                      <a:pt x="285" y="167"/>
                    </a:lnTo>
                    <a:lnTo>
                      <a:pt x="282" y="170"/>
                    </a:lnTo>
                    <a:lnTo>
                      <a:pt x="279" y="174"/>
                    </a:lnTo>
                    <a:lnTo>
                      <a:pt x="275" y="179"/>
                    </a:lnTo>
                    <a:lnTo>
                      <a:pt x="271" y="183"/>
                    </a:lnTo>
                    <a:lnTo>
                      <a:pt x="266" y="189"/>
                    </a:lnTo>
                    <a:lnTo>
                      <a:pt x="263" y="193"/>
                    </a:lnTo>
                    <a:lnTo>
                      <a:pt x="260" y="197"/>
                    </a:lnTo>
                    <a:lnTo>
                      <a:pt x="257" y="197"/>
                    </a:lnTo>
                    <a:lnTo>
                      <a:pt x="254" y="196"/>
                    </a:lnTo>
                    <a:lnTo>
                      <a:pt x="251" y="196"/>
                    </a:lnTo>
                    <a:lnTo>
                      <a:pt x="247" y="195"/>
                    </a:lnTo>
                    <a:lnTo>
                      <a:pt x="241" y="195"/>
                    </a:lnTo>
                    <a:lnTo>
                      <a:pt x="236" y="195"/>
                    </a:lnTo>
                    <a:lnTo>
                      <a:pt x="230" y="196"/>
                    </a:lnTo>
                    <a:lnTo>
                      <a:pt x="224" y="197"/>
                    </a:lnTo>
                    <a:lnTo>
                      <a:pt x="218" y="198"/>
                    </a:lnTo>
                    <a:lnTo>
                      <a:pt x="212" y="200"/>
                    </a:lnTo>
                    <a:lnTo>
                      <a:pt x="206" y="202"/>
                    </a:lnTo>
                    <a:lnTo>
                      <a:pt x="199" y="206"/>
                    </a:lnTo>
                    <a:lnTo>
                      <a:pt x="194" y="210"/>
                    </a:lnTo>
                    <a:lnTo>
                      <a:pt x="188" y="214"/>
                    </a:lnTo>
                    <a:lnTo>
                      <a:pt x="183" y="220"/>
                    </a:lnTo>
                    <a:lnTo>
                      <a:pt x="178" y="227"/>
                    </a:lnTo>
                    <a:lnTo>
                      <a:pt x="177" y="226"/>
                    </a:lnTo>
                    <a:lnTo>
                      <a:pt x="175" y="226"/>
                    </a:lnTo>
                    <a:lnTo>
                      <a:pt x="173" y="224"/>
                    </a:lnTo>
                    <a:lnTo>
                      <a:pt x="171" y="223"/>
                    </a:lnTo>
                    <a:lnTo>
                      <a:pt x="168" y="222"/>
                    </a:lnTo>
                    <a:lnTo>
                      <a:pt x="165" y="220"/>
                    </a:lnTo>
                    <a:lnTo>
                      <a:pt x="161" y="219"/>
                    </a:lnTo>
                    <a:lnTo>
                      <a:pt x="157" y="217"/>
                    </a:lnTo>
                    <a:lnTo>
                      <a:pt x="153" y="215"/>
                    </a:lnTo>
                    <a:lnTo>
                      <a:pt x="149" y="214"/>
                    </a:lnTo>
                    <a:lnTo>
                      <a:pt x="144" y="212"/>
                    </a:lnTo>
                    <a:lnTo>
                      <a:pt x="139" y="211"/>
                    </a:lnTo>
                    <a:lnTo>
                      <a:pt x="135" y="210"/>
                    </a:lnTo>
                    <a:lnTo>
                      <a:pt x="129" y="208"/>
                    </a:lnTo>
                    <a:lnTo>
                      <a:pt x="125" y="207"/>
                    </a:lnTo>
                    <a:lnTo>
                      <a:pt x="125" y="204"/>
                    </a:lnTo>
                    <a:lnTo>
                      <a:pt x="125" y="203"/>
                    </a:lnTo>
                    <a:lnTo>
                      <a:pt x="125" y="201"/>
                    </a:lnTo>
                    <a:lnTo>
                      <a:pt x="108" y="202"/>
                    </a:lnTo>
                    <a:lnTo>
                      <a:pt x="108" y="203"/>
                    </a:lnTo>
                    <a:lnTo>
                      <a:pt x="108" y="204"/>
                    </a:lnTo>
                    <a:lnTo>
                      <a:pt x="108" y="205"/>
                    </a:lnTo>
                    <a:lnTo>
                      <a:pt x="108" y="206"/>
                    </a:lnTo>
                    <a:lnTo>
                      <a:pt x="104" y="207"/>
                    </a:lnTo>
                    <a:lnTo>
                      <a:pt x="100" y="207"/>
                    </a:lnTo>
                    <a:lnTo>
                      <a:pt x="97" y="208"/>
                    </a:lnTo>
                    <a:lnTo>
                      <a:pt x="94" y="210"/>
                    </a:lnTo>
                    <a:lnTo>
                      <a:pt x="91" y="212"/>
                    </a:lnTo>
                    <a:lnTo>
                      <a:pt x="88" y="214"/>
                    </a:lnTo>
                    <a:lnTo>
                      <a:pt x="86" y="217"/>
                    </a:lnTo>
                    <a:lnTo>
                      <a:pt x="84" y="220"/>
                    </a:lnTo>
                    <a:lnTo>
                      <a:pt x="83" y="219"/>
                    </a:lnTo>
                    <a:lnTo>
                      <a:pt x="82" y="217"/>
                    </a:lnTo>
                    <a:lnTo>
                      <a:pt x="81" y="215"/>
                    </a:lnTo>
                    <a:lnTo>
                      <a:pt x="79" y="212"/>
                    </a:lnTo>
                    <a:lnTo>
                      <a:pt x="77" y="210"/>
                    </a:lnTo>
                    <a:lnTo>
                      <a:pt x="75" y="206"/>
                    </a:lnTo>
                    <a:lnTo>
                      <a:pt x="72" y="204"/>
                    </a:lnTo>
                    <a:lnTo>
                      <a:pt x="69" y="201"/>
                    </a:lnTo>
                    <a:lnTo>
                      <a:pt x="66" y="198"/>
                    </a:lnTo>
                    <a:lnTo>
                      <a:pt x="62" y="196"/>
                    </a:lnTo>
                    <a:lnTo>
                      <a:pt x="58" y="194"/>
                    </a:lnTo>
                    <a:lnTo>
                      <a:pt x="54" y="193"/>
                    </a:lnTo>
                    <a:lnTo>
                      <a:pt x="50" y="193"/>
                    </a:lnTo>
                    <a:lnTo>
                      <a:pt x="44" y="193"/>
                    </a:lnTo>
                    <a:lnTo>
                      <a:pt x="39" y="195"/>
                    </a:lnTo>
                    <a:lnTo>
                      <a:pt x="38" y="183"/>
                    </a:lnTo>
                    <a:lnTo>
                      <a:pt x="5" y="190"/>
                    </a:lnTo>
                    <a:lnTo>
                      <a:pt x="9" y="203"/>
                    </a:lnTo>
                    <a:lnTo>
                      <a:pt x="30" y="200"/>
                    </a:lnTo>
                    <a:lnTo>
                      <a:pt x="28" y="201"/>
                    </a:lnTo>
                    <a:lnTo>
                      <a:pt x="26" y="203"/>
                    </a:lnTo>
                    <a:lnTo>
                      <a:pt x="25" y="204"/>
                    </a:lnTo>
                    <a:lnTo>
                      <a:pt x="23" y="206"/>
                    </a:lnTo>
                    <a:lnTo>
                      <a:pt x="24" y="205"/>
                    </a:lnTo>
                    <a:lnTo>
                      <a:pt x="26" y="205"/>
                    </a:lnTo>
                    <a:lnTo>
                      <a:pt x="29" y="204"/>
                    </a:lnTo>
                    <a:lnTo>
                      <a:pt x="32" y="204"/>
                    </a:lnTo>
                    <a:lnTo>
                      <a:pt x="36" y="204"/>
                    </a:lnTo>
                    <a:lnTo>
                      <a:pt x="40" y="204"/>
                    </a:lnTo>
                    <a:lnTo>
                      <a:pt x="44" y="204"/>
                    </a:lnTo>
                    <a:lnTo>
                      <a:pt x="49" y="205"/>
                    </a:lnTo>
                    <a:lnTo>
                      <a:pt x="54" y="207"/>
                    </a:lnTo>
                    <a:lnTo>
                      <a:pt x="59" y="208"/>
                    </a:lnTo>
                    <a:lnTo>
                      <a:pt x="64" y="211"/>
                    </a:lnTo>
                    <a:lnTo>
                      <a:pt x="68" y="215"/>
                    </a:lnTo>
                    <a:lnTo>
                      <a:pt x="73" y="219"/>
                    </a:lnTo>
                    <a:lnTo>
                      <a:pt x="77" y="224"/>
                    </a:lnTo>
                    <a:lnTo>
                      <a:pt x="81" y="230"/>
                    </a:lnTo>
                    <a:lnTo>
                      <a:pt x="82" y="230"/>
                    </a:lnTo>
                    <a:lnTo>
                      <a:pt x="83" y="229"/>
                    </a:lnTo>
                    <a:lnTo>
                      <a:pt x="85" y="226"/>
                    </a:lnTo>
                    <a:lnTo>
                      <a:pt x="88" y="224"/>
                    </a:lnTo>
                    <a:lnTo>
                      <a:pt x="91" y="221"/>
                    </a:lnTo>
                    <a:lnTo>
                      <a:pt x="96" y="219"/>
                    </a:lnTo>
                    <a:lnTo>
                      <a:pt x="101" y="217"/>
                    </a:lnTo>
                    <a:lnTo>
                      <a:pt x="108" y="216"/>
                    </a:lnTo>
                    <a:lnTo>
                      <a:pt x="107" y="234"/>
                    </a:lnTo>
                    <a:lnTo>
                      <a:pt x="108" y="251"/>
                    </a:lnTo>
                    <a:lnTo>
                      <a:pt x="108" y="267"/>
                    </a:lnTo>
                    <a:lnTo>
                      <a:pt x="108" y="282"/>
                    </a:lnTo>
                    <a:lnTo>
                      <a:pt x="31" y="282"/>
                    </a:lnTo>
                    <a:lnTo>
                      <a:pt x="31" y="280"/>
                    </a:lnTo>
                    <a:lnTo>
                      <a:pt x="31" y="278"/>
                    </a:lnTo>
                    <a:lnTo>
                      <a:pt x="31" y="276"/>
                    </a:lnTo>
                    <a:lnTo>
                      <a:pt x="31" y="274"/>
                    </a:lnTo>
                    <a:lnTo>
                      <a:pt x="31" y="259"/>
                    </a:lnTo>
                    <a:lnTo>
                      <a:pt x="31" y="243"/>
                    </a:lnTo>
                    <a:lnTo>
                      <a:pt x="31" y="226"/>
                    </a:lnTo>
                    <a:lnTo>
                      <a:pt x="31" y="209"/>
                    </a:lnTo>
                    <a:lnTo>
                      <a:pt x="13" y="207"/>
                    </a:lnTo>
                    <a:lnTo>
                      <a:pt x="14" y="215"/>
                    </a:lnTo>
                    <a:lnTo>
                      <a:pt x="15" y="235"/>
                    </a:lnTo>
                    <a:lnTo>
                      <a:pt x="16" y="265"/>
                    </a:lnTo>
                    <a:lnTo>
                      <a:pt x="16" y="300"/>
                    </a:lnTo>
                    <a:lnTo>
                      <a:pt x="15" y="336"/>
                    </a:lnTo>
                    <a:lnTo>
                      <a:pt x="12" y="370"/>
                    </a:lnTo>
                    <a:lnTo>
                      <a:pt x="8" y="398"/>
                    </a:lnTo>
                    <a:lnTo>
                      <a:pt x="0" y="415"/>
                    </a:lnTo>
                    <a:lnTo>
                      <a:pt x="18" y="418"/>
                    </a:lnTo>
                    <a:lnTo>
                      <a:pt x="18" y="416"/>
                    </a:lnTo>
                    <a:lnTo>
                      <a:pt x="19" y="411"/>
                    </a:lnTo>
                    <a:lnTo>
                      <a:pt x="21" y="402"/>
                    </a:lnTo>
                    <a:lnTo>
                      <a:pt x="23" y="388"/>
                    </a:lnTo>
                    <a:lnTo>
                      <a:pt x="116" y="385"/>
                    </a:lnTo>
                    <a:lnTo>
                      <a:pt x="118" y="397"/>
                    </a:lnTo>
                    <a:lnTo>
                      <a:pt x="119" y="405"/>
                    </a:lnTo>
                    <a:lnTo>
                      <a:pt x="120" y="410"/>
                    </a:lnTo>
                    <a:lnTo>
                      <a:pt x="121" y="412"/>
                    </a:lnTo>
                    <a:lnTo>
                      <a:pt x="138" y="408"/>
                    </a:lnTo>
                    <a:lnTo>
                      <a:pt x="132" y="395"/>
                    </a:lnTo>
                    <a:lnTo>
                      <a:pt x="128" y="375"/>
                    </a:lnTo>
                    <a:lnTo>
                      <a:pt x="124" y="350"/>
                    </a:lnTo>
                    <a:lnTo>
                      <a:pt x="123" y="322"/>
                    </a:lnTo>
                    <a:lnTo>
                      <a:pt x="123" y="293"/>
                    </a:lnTo>
                    <a:lnTo>
                      <a:pt x="123" y="265"/>
                    </a:lnTo>
                    <a:lnTo>
                      <a:pt x="123" y="239"/>
                    </a:lnTo>
                    <a:lnTo>
                      <a:pt x="124" y="219"/>
                    </a:lnTo>
                    <a:lnTo>
                      <a:pt x="125" y="219"/>
                    </a:lnTo>
                    <a:lnTo>
                      <a:pt x="126" y="220"/>
                    </a:lnTo>
                    <a:lnTo>
                      <a:pt x="127" y="220"/>
                    </a:lnTo>
                    <a:lnTo>
                      <a:pt x="128" y="220"/>
                    </a:lnTo>
                    <a:lnTo>
                      <a:pt x="129" y="221"/>
                    </a:lnTo>
                    <a:lnTo>
                      <a:pt x="130" y="221"/>
                    </a:lnTo>
                    <a:lnTo>
                      <a:pt x="131" y="222"/>
                    </a:lnTo>
                    <a:lnTo>
                      <a:pt x="133" y="222"/>
                    </a:lnTo>
                    <a:lnTo>
                      <a:pt x="172" y="239"/>
                    </a:lnTo>
                    <a:lnTo>
                      <a:pt x="189" y="239"/>
                    </a:lnTo>
                    <a:lnTo>
                      <a:pt x="190" y="238"/>
                    </a:lnTo>
                    <a:lnTo>
                      <a:pt x="191" y="237"/>
                    </a:lnTo>
                    <a:lnTo>
                      <a:pt x="192" y="234"/>
                    </a:lnTo>
                    <a:lnTo>
                      <a:pt x="194" y="231"/>
                    </a:lnTo>
                    <a:lnTo>
                      <a:pt x="196" y="228"/>
                    </a:lnTo>
                    <a:lnTo>
                      <a:pt x="198" y="224"/>
                    </a:lnTo>
                    <a:lnTo>
                      <a:pt x="202" y="220"/>
                    </a:lnTo>
                    <a:lnTo>
                      <a:pt x="206" y="217"/>
                    </a:lnTo>
                    <a:lnTo>
                      <a:pt x="211" y="213"/>
                    </a:lnTo>
                    <a:lnTo>
                      <a:pt x="216" y="210"/>
                    </a:lnTo>
                    <a:lnTo>
                      <a:pt x="222" y="207"/>
                    </a:lnTo>
                    <a:lnTo>
                      <a:pt x="228" y="205"/>
                    </a:lnTo>
                    <a:lnTo>
                      <a:pt x="235" y="204"/>
                    </a:lnTo>
                    <a:lnTo>
                      <a:pt x="243" y="204"/>
                    </a:lnTo>
                    <a:lnTo>
                      <a:pt x="252" y="205"/>
                    </a:lnTo>
                    <a:lnTo>
                      <a:pt x="261" y="207"/>
                    </a:lnTo>
                    <a:lnTo>
                      <a:pt x="261" y="204"/>
                    </a:lnTo>
                    <a:lnTo>
                      <a:pt x="264" y="204"/>
                    </a:lnTo>
                    <a:lnTo>
                      <a:pt x="267" y="204"/>
                    </a:lnTo>
                    <a:lnTo>
                      <a:pt x="271" y="206"/>
                    </a:lnTo>
                    <a:lnTo>
                      <a:pt x="275" y="207"/>
                    </a:lnTo>
                    <a:lnTo>
                      <a:pt x="279" y="210"/>
                    </a:lnTo>
                    <a:lnTo>
                      <a:pt x="283" y="213"/>
                    </a:lnTo>
                    <a:lnTo>
                      <a:pt x="288" y="216"/>
                    </a:lnTo>
                    <a:lnTo>
                      <a:pt x="292" y="221"/>
                    </a:lnTo>
                    <a:lnTo>
                      <a:pt x="293" y="220"/>
                    </a:lnTo>
                    <a:lnTo>
                      <a:pt x="295" y="220"/>
                    </a:lnTo>
                    <a:lnTo>
                      <a:pt x="298" y="218"/>
                    </a:lnTo>
                    <a:lnTo>
                      <a:pt x="301" y="218"/>
                    </a:lnTo>
                    <a:lnTo>
                      <a:pt x="306" y="217"/>
                    </a:lnTo>
                    <a:lnTo>
                      <a:pt x="310" y="216"/>
                    </a:lnTo>
                    <a:lnTo>
                      <a:pt x="316" y="216"/>
                    </a:lnTo>
                    <a:lnTo>
                      <a:pt x="322" y="216"/>
                    </a:lnTo>
                    <a:lnTo>
                      <a:pt x="330" y="216"/>
                    </a:lnTo>
                    <a:lnTo>
                      <a:pt x="337" y="218"/>
                    </a:lnTo>
                    <a:lnTo>
                      <a:pt x="345" y="220"/>
                    </a:lnTo>
                    <a:lnTo>
                      <a:pt x="354" y="222"/>
                    </a:lnTo>
                    <a:lnTo>
                      <a:pt x="363" y="226"/>
                    </a:lnTo>
                    <a:lnTo>
                      <a:pt x="373" y="231"/>
                    </a:lnTo>
                    <a:lnTo>
                      <a:pt x="383" y="237"/>
                    </a:lnTo>
                    <a:lnTo>
                      <a:pt x="384" y="236"/>
                    </a:lnTo>
                    <a:lnTo>
                      <a:pt x="387" y="235"/>
                    </a:lnTo>
                    <a:lnTo>
                      <a:pt x="391" y="232"/>
                    </a:lnTo>
                    <a:lnTo>
                      <a:pt x="396" y="229"/>
                    </a:lnTo>
                    <a:lnTo>
                      <a:pt x="401" y="226"/>
                    </a:lnTo>
                    <a:lnTo>
                      <a:pt x="405" y="223"/>
                    </a:lnTo>
                    <a:lnTo>
                      <a:pt x="408" y="220"/>
                    </a:lnTo>
                    <a:lnTo>
                      <a:pt x="409" y="218"/>
                    </a:lnTo>
                    <a:lnTo>
                      <a:pt x="408" y="214"/>
                    </a:lnTo>
                    <a:lnTo>
                      <a:pt x="407" y="206"/>
                    </a:lnTo>
                    <a:lnTo>
                      <a:pt x="406" y="193"/>
                    </a:lnTo>
                    <a:lnTo>
                      <a:pt x="404" y="179"/>
                    </a:lnTo>
                    <a:lnTo>
                      <a:pt x="403" y="166"/>
                    </a:lnTo>
                    <a:lnTo>
                      <a:pt x="401" y="154"/>
                    </a:lnTo>
                    <a:lnTo>
                      <a:pt x="400" y="146"/>
                    </a:lnTo>
                    <a:lnTo>
                      <a:pt x="400" y="142"/>
                    </a:lnTo>
                    <a:lnTo>
                      <a:pt x="389" y="142"/>
                    </a:lnTo>
                    <a:lnTo>
                      <a:pt x="388" y="144"/>
                    </a:lnTo>
                    <a:lnTo>
                      <a:pt x="386" y="146"/>
                    </a:lnTo>
                    <a:lnTo>
                      <a:pt x="385" y="148"/>
                    </a:lnTo>
                    <a:lnTo>
                      <a:pt x="384" y="150"/>
                    </a:lnTo>
                    <a:lnTo>
                      <a:pt x="383" y="152"/>
                    </a:lnTo>
                    <a:lnTo>
                      <a:pt x="381" y="154"/>
                    </a:lnTo>
                    <a:lnTo>
                      <a:pt x="380" y="155"/>
                    </a:lnTo>
                    <a:lnTo>
                      <a:pt x="379" y="157"/>
                    </a:lnTo>
                    <a:lnTo>
                      <a:pt x="381" y="158"/>
                    </a:lnTo>
                    <a:lnTo>
                      <a:pt x="386" y="174"/>
                    </a:lnTo>
                    <a:lnTo>
                      <a:pt x="385" y="174"/>
                    </a:lnTo>
                    <a:lnTo>
                      <a:pt x="385" y="173"/>
                    </a:lnTo>
                    <a:lnTo>
                      <a:pt x="382" y="177"/>
                    </a:lnTo>
                    <a:lnTo>
                      <a:pt x="379" y="177"/>
                    </a:lnTo>
                    <a:lnTo>
                      <a:pt x="378" y="177"/>
                    </a:lnTo>
                    <a:lnTo>
                      <a:pt x="381" y="179"/>
                    </a:lnTo>
                    <a:lnTo>
                      <a:pt x="379" y="183"/>
                    </a:lnTo>
                    <a:lnTo>
                      <a:pt x="380" y="183"/>
                    </a:lnTo>
                    <a:lnTo>
                      <a:pt x="384" y="182"/>
                    </a:lnTo>
                    <a:lnTo>
                      <a:pt x="386" y="185"/>
                    </a:lnTo>
                    <a:lnTo>
                      <a:pt x="386" y="184"/>
                    </a:lnTo>
                    <a:lnTo>
                      <a:pt x="388" y="185"/>
                    </a:lnTo>
                    <a:lnTo>
                      <a:pt x="387" y="182"/>
                    </a:lnTo>
                    <a:lnTo>
                      <a:pt x="388" y="182"/>
                    </a:lnTo>
                    <a:lnTo>
                      <a:pt x="395" y="207"/>
                    </a:lnTo>
                    <a:lnTo>
                      <a:pt x="380" y="218"/>
                    </a:lnTo>
                    <a:lnTo>
                      <a:pt x="378" y="217"/>
                    </a:lnTo>
                    <a:lnTo>
                      <a:pt x="375" y="215"/>
                    </a:lnTo>
                    <a:lnTo>
                      <a:pt x="371" y="214"/>
                    </a:lnTo>
                    <a:lnTo>
                      <a:pt x="367" y="211"/>
                    </a:lnTo>
                    <a:lnTo>
                      <a:pt x="361" y="209"/>
                    </a:lnTo>
                    <a:lnTo>
                      <a:pt x="355" y="207"/>
                    </a:lnTo>
                    <a:lnTo>
                      <a:pt x="348" y="205"/>
                    </a:lnTo>
                    <a:lnTo>
                      <a:pt x="341" y="204"/>
                    </a:lnTo>
                    <a:lnTo>
                      <a:pt x="341" y="203"/>
                    </a:lnTo>
                    <a:lnTo>
                      <a:pt x="345" y="200"/>
                    </a:lnTo>
                    <a:lnTo>
                      <a:pt x="341" y="199"/>
                    </a:lnTo>
                    <a:lnTo>
                      <a:pt x="340" y="195"/>
                    </a:lnTo>
                    <a:lnTo>
                      <a:pt x="339" y="196"/>
                    </a:lnTo>
                    <a:lnTo>
                      <a:pt x="339" y="195"/>
                    </a:lnTo>
                    <a:lnTo>
                      <a:pt x="336" y="198"/>
                    </a:lnTo>
                    <a:lnTo>
                      <a:pt x="333" y="198"/>
                    </a:lnTo>
                    <a:lnTo>
                      <a:pt x="332" y="198"/>
                    </a:lnTo>
                    <a:lnTo>
                      <a:pt x="335" y="200"/>
                    </a:lnTo>
                    <a:lnTo>
                      <a:pt x="334" y="202"/>
                    </a:lnTo>
                    <a:lnTo>
                      <a:pt x="332" y="202"/>
                    </a:lnTo>
                    <a:lnTo>
                      <a:pt x="331" y="202"/>
                    </a:lnTo>
                    <a:lnTo>
                      <a:pt x="330" y="202"/>
                    </a:lnTo>
                    <a:lnTo>
                      <a:pt x="328" y="202"/>
                    </a:lnTo>
                    <a:lnTo>
                      <a:pt x="327" y="201"/>
                    </a:lnTo>
                    <a:lnTo>
                      <a:pt x="326" y="201"/>
                    </a:lnTo>
                    <a:lnTo>
                      <a:pt x="324" y="201"/>
                    </a:lnTo>
                    <a:lnTo>
                      <a:pt x="323" y="201"/>
                    </a:lnTo>
                    <a:lnTo>
                      <a:pt x="320" y="201"/>
                    </a:lnTo>
                    <a:lnTo>
                      <a:pt x="318" y="202"/>
                    </a:lnTo>
                    <a:lnTo>
                      <a:pt x="315" y="202"/>
                    </a:lnTo>
                    <a:lnTo>
                      <a:pt x="313" y="202"/>
                    </a:lnTo>
                    <a:lnTo>
                      <a:pt x="310" y="203"/>
                    </a:lnTo>
                    <a:lnTo>
                      <a:pt x="308" y="203"/>
                    </a:lnTo>
                    <a:lnTo>
                      <a:pt x="306" y="204"/>
                    </a:lnTo>
                    <a:lnTo>
                      <a:pt x="304" y="205"/>
                    </a:lnTo>
                    <a:lnTo>
                      <a:pt x="294" y="208"/>
                    </a:lnTo>
                    <a:lnTo>
                      <a:pt x="293" y="207"/>
                    </a:lnTo>
                    <a:lnTo>
                      <a:pt x="291" y="204"/>
                    </a:lnTo>
                    <a:lnTo>
                      <a:pt x="289" y="202"/>
                    </a:lnTo>
                    <a:lnTo>
                      <a:pt x="286" y="199"/>
                    </a:lnTo>
                    <a:lnTo>
                      <a:pt x="283" y="196"/>
                    </a:lnTo>
                    <a:lnTo>
                      <a:pt x="278" y="194"/>
                    </a:lnTo>
                    <a:lnTo>
                      <a:pt x="274" y="193"/>
                    </a:lnTo>
                    <a:lnTo>
                      <a:pt x="270" y="192"/>
                    </a:lnTo>
                    <a:lnTo>
                      <a:pt x="294" y="169"/>
                    </a:lnTo>
                    <a:lnTo>
                      <a:pt x="295" y="170"/>
                    </a:lnTo>
                    <a:lnTo>
                      <a:pt x="293" y="174"/>
                    </a:lnTo>
                    <a:lnTo>
                      <a:pt x="294" y="173"/>
                    </a:lnTo>
                    <a:lnTo>
                      <a:pt x="294" y="174"/>
                    </a:lnTo>
                    <a:lnTo>
                      <a:pt x="298" y="173"/>
                    </a:lnTo>
                    <a:lnTo>
                      <a:pt x="300" y="176"/>
                    </a:lnTo>
                    <a:lnTo>
                      <a:pt x="300" y="175"/>
                    </a:lnTo>
                    <a:lnTo>
                      <a:pt x="301" y="176"/>
                    </a:lnTo>
                    <a:lnTo>
                      <a:pt x="301" y="173"/>
                    </a:lnTo>
                    <a:lnTo>
                      <a:pt x="305" y="169"/>
                    </a:lnTo>
                    <a:lnTo>
                      <a:pt x="301" y="168"/>
                    </a:lnTo>
                    <a:lnTo>
                      <a:pt x="300" y="164"/>
                    </a:lnTo>
                    <a:lnTo>
                      <a:pt x="304" y="164"/>
                    </a:lnTo>
                    <a:lnTo>
                      <a:pt x="308" y="164"/>
                    </a:lnTo>
                    <a:lnTo>
                      <a:pt x="312" y="162"/>
                    </a:lnTo>
                    <a:lnTo>
                      <a:pt x="316" y="162"/>
                    </a:lnTo>
                    <a:lnTo>
                      <a:pt x="320" y="161"/>
                    </a:lnTo>
                    <a:lnTo>
                      <a:pt x="324" y="160"/>
                    </a:lnTo>
                    <a:lnTo>
                      <a:pt x="329" y="158"/>
                    </a:lnTo>
                    <a:lnTo>
                      <a:pt x="333" y="157"/>
                    </a:lnTo>
                    <a:lnTo>
                      <a:pt x="332" y="161"/>
                    </a:lnTo>
                    <a:lnTo>
                      <a:pt x="336" y="161"/>
                    </a:lnTo>
                    <a:lnTo>
                      <a:pt x="339" y="164"/>
                    </a:lnTo>
                    <a:lnTo>
                      <a:pt x="339" y="162"/>
                    </a:lnTo>
                    <a:lnTo>
                      <a:pt x="340" y="164"/>
                    </a:lnTo>
                    <a:lnTo>
                      <a:pt x="340" y="160"/>
                    </a:lnTo>
                    <a:lnTo>
                      <a:pt x="344" y="157"/>
                    </a:lnTo>
                    <a:lnTo>
                      <a:pt x="340" y="156"/>
                    </a:lnTo>
                    <a:lnTo>
                      <a:pt x="339" y="154"/>
                    </a:lnTo>
                    <a:lnTo>
                      <a:pt x="341" y="154"/>
                    </a:lnTo>
                    <a:lnTo>
                      <a:pt x="342" y="153"/>
                    </a:lnTo>
                    <a:lnTo>
                      <a:pt x="344" y="152"/>
                    </a:lnTo>
                    <a:lnTo>
                      <a:pt x="345" y="152"/>
                    </a:lnTo>
                    <a:lnTo>
                      <a:pt x="347" y="151"/>
                    </a:lnTo>
                    <a:lnTo>
                      <a:pt x="349" y="149"/>
                    </a:lnTo>
                    <a:lnTo>
                      <a:pt x="351" y="148"/>
                    </a:lnTo>
                    <a:lnTo>
                      <a:pt x="353" y="148"/>
                    </a:lnTo>
                    <a:lnTo>
                      <a:pt x="379" y="157"/>
                    </a:lnTo>
                    <a:lnTo>
                      <a:pt x="380" y="155"/>
                    </a:lnTo>
                    <a:lnTo>
                      <a:pt x="381" y="154"/>
                    </a:lnTo>
                    <a:lnTo>
                      <a:pt x="383" y="152"/>
                    </a:lnTo>
                    <a:lnTo>
                      <a:pt x="384" y="150"/>
                    </a:lnTo>
                    <a:lnTo>
                      <a:pt x="385" y="148"/>
                    </a:lnTo>
                    <a:lnTo>
                      <a:pt x="386" y="146"/>
                    </a:lnTo>
                    <a:lnTo>
                      <a:pt x="388" y="144"/>
                    </a:lnTo>
                    <a:lnTo>
                      <a:pt x="389" y="142"/>
                    </a:lnTo>
                    <a:lnTo>
                      <a:pt x="366" y="139"/>
                    </a:lnTo>
                    <a:lnTo>
                      <a:pt x="370" y="136"/>
                    </a:lnTo>
                    <a:lnTo>
                      <a:pt x="374" y="133"/>
                    </a:lnTo>
                    <a:lnTo>
                      <a:pt x="378" y="130"/>
                    </a:lnTo>
                    <a:lnTo>
                      <a:pt x="382" y="126"/>
                    </a:lnTo>
                    <a:lnTo>
                      <a:pt x="386" y="123"/>
                    </a:lnTo>
                    <a:lnTo>
                      <a:pt x="389" y="119"/>
                    </a:lnTo>
                    <a:lnTo>
                      <a:pt x="392" y="116"/>
                    </a:lnTo>
                    <a:lnTo>
                      <a:pt x="395" y="112"/>
                    </a:lnTo>
                    <a:lnTo>
                      <a:pt x="397" y="112"/>
                    </a:lnTo>
                    <a:lnTo>
                      <a:pt x="399" y="112"/>
                    </a:lnTo>
                    <a:lnTo>
                      <a:pt x="400" y="112"/>
                    </a:lnTo>
                    <a:lnTo>
                      <a:pt x="402" y="112"/>
                    </a:lnTo>
                    <a:lnTo>
                      <a:pt x="404" y="112"/>
                    </a:lnTo>
                    <a:lnTo>
                      <a:pt x="405" y="112"/>
                    </a:lnTo>
                    <a:lnTo>
                      <a:pt x="407" y="112"/>
                    </a:lnTo>
                    <a:lnTo>
                      <a:pt x="408" y="112"/>
                    </a:lnTo>
                    <a:lnTo>
                      <a:pt x="410" y="110"/>
                    </a:lnTo>
                    <a:lnTo>
                      <a:pt x="411" y="108"/>
                    </a:lnTo>
                    <a:lnTo>
                      <a:pt x="412" y="106"/>
                    </a:lnTo>
                    <a:lnTo>
                      <a:pt x="413" y="104"/>
                    </a:lnTo>
                    <a:lnTo>
                      <a:pt x="415" y="102"/>
                    </a:lnTo>
                    <a:lnTo>
                      <a:pt x="416" y="101"/>
                    </a:lnTo>
                    <a:lnTo>
                      <a:pt x="417" y="99"/>
                    </a:lnTo>
                    <a:lnTo>
                      <a:pt x="418" y="97"/>
                    </a:lnTo>
                    <a:lnTo>
                      <a:pt x="417" y="96"/>
                    </a:lnTo>
                    <a:lnTo>
                      <a:pt x="415" y="95"/>
                    </a:lnTo>
                    <a:lnTo>
                      <a:pt x="413" y="95"/>
                    </a:lnTo>
                    <a:lnTo>
                      <a:pt x="412" y="94"/>
                    </a:lnTo>
                    <a:lnTo>
                      <a:pt x="411" y="93"/>
                    </a:lnTo>
                    <a:lnTo>
                      <a:pt x="409" y="92"/>
                    </a:lnTo>
                    <a:lnTo>
                      <a:pt x="408" y="92"/>
                    </a:lnTo>
                    <a:lnTo>
                      <a:pt x="407" y="92"/>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1" name="Freeform 810"/>
              <p:cNvSpPr>
                <a:spLocks/>
              </p:cNvSpPr>
              <p:nvPr/>
            </p:nvSpPr>
            <p:spPr bwMode="auto">
              <a:xfrm>
                <a:off x="1264" y="1556"/>
                <a:ext cx="83" cy="235"/>
              </a:xfrm>
              <a:custGeom>
                <a:avLst/>
                <a:gdLst>
                  <a:gd name="T0" fmla="*/ 4 w 93"/>
                  <a:gd name="T1" fmla="*/ 2 h 310"/>
                  <a:gd name="T2" fmla="*/ 4 w 93"/>
                  <a:gd name="T3" fmla="*/ 2 h 310"/>
                  <a:gd name="T4" fmla="*/ 4 w 93"/>
                  <a:gd name="T5" fmla="*/ 2 h 310"/>
                  <a:gd name="T6" fmla="*/ 4 w 93"/>
                  <a:gd name="T7" fmla="*/ 2 h 310"/>
                  <a:gd name="T8" fmla="*/ 4 w 93"/>
                  <a:gd name="T9" fmla="*/ 2 h 310"/>
                  <a:gd name="T10" fmla="*/ 4 w 93"/>
                  <a:gd name="T11" fmla="*/ 2 h 310"/>
                  <a:gd name="T12" fmla="*/ 4 w 93"/>
                  <a:gd name="T13" fmla="*/ 2 h 310"/>
                  <a:gd name="T14" fmla="*/ 4 w 93"/>
                  <a:gd name="T15" fmla="*/ 2 h 310"/>
                  <a:gd name="T16" fmla="*/ 4 w 93"/>
                  <a:gd name="T17" fmla="*/ 0 h 310"/>
                  <a:gd name="T18" fmla="*/ 4 w 93"/>
                  <a:gd name="T19" fmla="*/ 2 h 310"/>
                  <a:gd name="T20" fmla="*/ 4 w 93"/>
                  <a:gd name="T21" fmla="*/ 2 h 310"/>
                  <a:gd name="T22" fmla="*/ 3 w 93"/>
                  <a:gd name="T23" fmla="*/ 2 h 310"/>
                  <a:gd name="T24" fmla="*/ 0 w 93"/>
                  <a:gd name="T25" fmla="*/ 2 h 310"/>
                  <a:gd name="T26" fmla="*/ 4 w 93"/>
                  <a:gd name="T27" fmla="*/ 2 h 310"/>
                  <a:gd name="T28" fmla="*/ 4 w 93"/>
                  <a:gd name="T29" fmla="*/ 2 h 310"/>
                  <a:gd name="T30" fmla="*/ 4 w 93"/>
                  <a:gd name="T31" fmla="*/ 2 h 310"/>
                  <a:gd name="T32" fmla="*/ 4 w 93"/>
                  <a:gd name="T33" fmla="*/ 2 h 310"/>
                  <a:gd name="T34" fmla="*/ 4 w 93"/>
                  <a:gd name="T35" fmla="*/ 2 h 310"/>
                  <a:gd name="T36" fmla="*/ 4 w 93"/>
                  <a:gd name="T37" fmla="*/ 2 h 310"/>
                  <a:gd name="T38" fmla="*/ 4 w 93"/>
                  <a:gd name="T39" fmla="*/ 2 h 310"/>
                  <a:gd name="T40" fmla="*/ 4 w 93"/>
                  <a:gd name="T41" fmla="*/ 2 h 310"/>
                  <a:gd name="T42" fmla="*/ 4 w 93"/>
                  <a:gd name="T43" fmla="*/ 2 h 310"/>
                  <a:gd name="T44" fmla="*/ 4 w 93"/>
                  <a:gd name="T45" fmla="*/ 2 h 310"/>
                  <a:gd name="T46" fmla="*/ 4 w 93"/>
                  <a:gd name="T47" fmla="*/ 2 h 310"/>
                  <a:gd name="T48" fmla="*/ 4 w 93"/>
                  <a:gd name="T49" fmla="*/ 2 h 310"/>
                  <a:gd name="T50" fmla="*/ 4 w 93"/>
                  <a:gd name="T51" fmla="*/ 2 h 310"/>
                  <a:gd name="T52" fmla="*/ 4 w 93"/>
                  <a:gd name="T53" fmla="*/ 2 h 310"/>
                  <a:gd name="T54" fmla="*/ 4 w 93"/>
                  <a:gd name="T55" fmla="*/ 2 h 310"/>
                  <a:gd name="T56" fmla="*/ 4 w 93"/>
                  <a:gd name="T57" fmla="*/ 2 h 310"/>
                  <a:gd name="T58" fmla="*/ 4 w 93"/>
                  <a:gd name="T59" fmla="*/ 2 h 310"/>
                  <a:gd name="T60" fmla="*/ 4 w 93"/>
                  <a:gd name="T61" fmla="*/ 2 h 310"/>
                  <a:gd name="T62" fmla="*/ 4 w 93"/>
                  <a:gd name="T63" fmla="*/ 2 h 310"/>
                  <a:gd name="T64" fmla="*/ 4 w 93"/>
                  <a:gd name="T65" fmla="*/ 2 h 310"/>
                  <a:gd name="T66" fmla="*/ 4 w 93"/>
                  <a:gd name="T67" fmla="*/ 2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310"/>
                  <a:gd name="T104" fmla="*/ 93 w 93"/>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310">
                    <a:moveTo>
                      <a:pt x="93" y="99"/>
                    </a:moveTo>
                    <a:lnTo>
                      <a:pt x="66" y="78"/>
                    </a:lnTo>
                    <a:lnTo>
                      <a:pt x="65" y="71"/>
                    </a:lnTo>
                    <a:lnTo>
                      <a:pt x="63" y="63"/>
                    </a:lnTo>
                    <a:lnTo>
                      <a:pt x="61" y="56"/>
                    </a:lnTo>
                    <a:lnTo>
                      <a:pt x="58" y="49"/>
                    </a:lnTo>
                    <a:lnTo>
                      <a:pt x="55" y="43"/>
                    </a:lnTo>
                    <a:lnTo>
                      <a:pt x="52" y="37"/>
                    </a:lnTo>
                    <a:lnTo>
                      <a:pt x="48" y="32"/>
                    </a:lnTo>
                    <a:lnTo>
                      <a:pt x="44" y="27"/>
                    </a:lnTo>
                    <a:lnTo>
                      <a:pt x="40" y="22"/>
                    </a:lnTo>
                    <a:lnTo>
                      <a:pt x="36" y="18"/>
                    </a:lnTo>
                    <a:lnTo>
                      <a:pt x="31" y="14"/>
                    </a:lnTo>
                    <a:lnTo>
                      <a:pt x="27" y="11"/>
                    </a:lnTo>
                    <a:lnTo>
                      <a:pt x="22" y="7"/>
                    </a:lnTo>
                    <a:lnTo>
                      <a:pt x="18" y="5"/>
                    </a:lnTo>
                    <a:lnTo>
                      <a:pt x="14" y="2"/>
                    </a:lnTo>
                    <a:lnTo>
                      <a:pt x="10" y="0"/>
                    </a:lnTo>
                    <a:lnTo>
                      <a:pt x="9" y="1"/>
                    </a:lnTo>
                    <a:lnTo>
                      <a:pt x="8" y="3"/>
                    </a:lnTo>
                    <a:lnTo>
                      <a:pt x="7" y="5"/>
                    </a:lnTo>
                    <a:lnTo>
                      <a:pt x="5" y="7"/>
                    </a:lnTo>
                    <a:lnTo>
                      <a:pt x="4" y="9"/>
                    </a:lnTo>
                    <a:lnTo>
                      <a:pt x="3" y="11"/>
                    </a:lnTo>
                    <a:lnTo>
                      <a:pt x="1" y="13"/>
                    </a:lnTo>
                    <a:lnTo>
                      <a:pt x="0" y="15"/>
                    </a:lnTo>
                    <a:lnTo>
                      <a:pt x="8" y="17"/>
                    </a:lnTo>
                    <a:lnTo>
                      <a:pt x="15" y="20"/>
                    </a:lnTo>
                    <a:lnTo>
                      <a:pt x="22" y="24"/>
                    </a:lnTo>
                    <a:lnTo>
                      <a:pt x="27" y="29"/>
                    </a:lnTo>
                    <a:lnTo>
                      <a:pt x="32" y="35"/>
                    </a:lnTo>
                    <a:lnTo>
                      <a:pt x="36" y="41"/>
                    </a:lnTo>
                    <a:lnTo>
                      <a:pt x="39" y="47"/>
                    </a:lnTo>
                    <a:lnTo>
                      <a:pt x="41" y="54"/>
                    </a:lnTo>
                    <a:lnTo>
                      <a:pt x="43" y="60"/>
                    </a:lnTo>
                    <a:lnTo>
                      <a:pt x="45" y="66"/>
                    </a:lnTo>
                    <a:lnTo>
                      <a:pt x="46" y="72"/>
                    </a:lnTo>
                    <a:lnTo>
                      <a:pt x="46" y="77"/>
                    </a:lnTo>
                    <a:lnTo>
                      <a:pt x="47" y="81"/>
                    </a:lnTo>
                    <a:lnTo>
                      <a:pt x="47" y="84"/>
                    </a:lnTo>
                    <a:lnTo>
                      <a:pt x="47" y="86"/>
                    </a:lnTo>
                    <a:lnTo>
                      <a:pt x="47" y="87"/>
                    </a:lnTo>
                    <a:lnTo>
                      <a:pt x="59" y="95"/>
                    </a:lnTo>
                    <a:lnTo>
                      <a:pt x="44" y="115"/>
                    </a:lnTo>
                    <a:lnTo>
                      <a:pt x="34" y="145"/>
                    </a:lnTo>
                    <a:lnTo>
                      <a:pt x="27" y="180"/>
                    </a:lnTo>
                    <a:lnTo>
                      <a:pt x="22" y="217"/>
                    </a:lnTo>
                    <a:lnTo>
                      <a:pt x="19" y="252"/>
                    </a:lnTo>
                    <a:lnTo>
                      <a:pt x="18" y="282"/>
                    </a:lnTo>
                    <a:lnTo>
                      <a:pt x="18" y="303"/>
                    </a:lnTo>
                    <a:lnTo>
                      <a:pt x="18" y="310"/>
                    </a:lnTo>
                    <a:lnTo>
                      <a:pt x="41" y="307"/>
                    </a:lnTo>
                    <a:lnTo>
                      <a:pt x="38" y="283"/>
                    </a:lnTo>
                    <a:lnTo>
                      <a:pt x="37" y="262"/>
                    </a:lnTo>
                    <a:lnTo>
                      <a:pt x="37" y="241"/>
                    </a:lnTo>
                    <a:lnTo>
                      <a:pt x="39" y="221"/>
                    </a:lnTo>
                    <a:lnTo>
                      <a:pt x="43" y="202"/>
                    </a:lnTo>
                    <a:lnTo>
                      <a:pt x="47" y="185"/>
                    </a:lnTo>
                    <a:lnTo>
                      <a:pt x="52" y="169"/>
                    </a:lnTo>
                    <a:lnTo>
                      <a:pt x="58" y="155"/>
                    </a:lnTo>
                    <a:lnTo>
                      <a:pt x="64" y="142"/>
                    </a:lnTo>
                    <a:lnTo>
                      <a:pt x="70" y="131"/>
                    </a:lnTo>
                    <a:lnTo>
                      <a:pt x="76" y="121"/>
                    </a:lnTo>
                    <a:lnTo>
                      <a:pt x="81" y="113"/>
                    </a:lnTo>
                    <a:lnTo>
                      <a:pt x="86" y="107"/>
                    </a:lnTo>
                    <a:lnTo>
                      <a:pt x="89" y="102"/>
                    </a:lnTo>
                    <a:lnTo>
                      <a:pt x="92" y="100"/>
                    </a:lnTo>
                    <a:lnTo>
                      <a:pt x="93" y="9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2" name="Freeform 811"/>
              <p:cNvSpPr>
                <a:spLocks/>
              </p:cNvSpPr>
              <p:nvPr/>
            </p:nvSpPr>
            <p:spPr bwMode="auto">
              <a:xfrm>
                <a:off x="1134" y="1521"/>
                <a:ext cx="135" cy="80"/>
              </a:xfrm>
              <a:custGeom>
                <a:avLst/>
                <a:gdLst>
                  <a:gd name="T0" fmla="*/ 4 w 152"/>
                  <a:gd name="T1" fmla="*/ 2 h 105"/>
                  <a:gd name="T2" fmla="*/ 4 w 152"/>
                  <a:gd name="T3" fmla="*/ 2 h 105"/>
                  <a:gd name="T4" fmla="*/ 4 w 152"/>
                  <a:gd name="T5" fmla="*/ 2 h 105"/>
                  <a:gd name="T6" fmla="*/ 4 w 152"/>
                  <a:gd name="T7" fmla="*/ 2 h 105"/>
                  <a:gd name="T8" fmla="*/ 4 w 152"/>
                  <a:gd name="T9" fmla="*/ 2 h 105"/>
                  <a:gd name="T10" fmla="*/ 4 w 152"/>
                  <a:gd name="T11" fmla="*/ 2 h 105"/>
                  <a:gd name="T12" fmla="*/ 4 w 152"/>
                  <a:gd name="T13" fmla="*/ 2 h 105"/>
                  <a:gd name="T14" fmla="*/ 4 w 152"/>
                  <a:gd name="T15" fmla="*/ 2 h 105"/>
                  <a:gd name="T16" fmla="*/ 4 w 152"/>
                  <a:gd name="T17" fmla="*/ 2 h 105"/>
                  <a:gd name="T18" fmla="*/ 4 w 152"/>
                  <a:gd name="T19" fmla="*/ 2 h 105"/>
                  <a:gd name="T20" fmla="*/ 4 w 152"/>
                  <a:gd name="T21" fmla="*/ 2 h 105"/>
                  <a:gd name="T22" fmla="*/ 4 w 152"/>
                  <a:gd name="T23" fmla="*/ 2 h 105"/>
                  <a:gd name="T24" fmla="*/ 4 w 152"/>
                  <a:gd name="T25" fmla="*/ 0 h 105"/>
                  <a:gd name="T26" fmla="*/ 4 w 152"/>
                  <a:gd name="T27" fmla="*/ 0 h 105"/>
                  <a:gd name="T28" fmla="*/ 4 w 152"/>
                  <a:gd name="T29" fmla="*/ 2 h 105"/>
                  <a:gd name="T30" fmla="*/ 4 w 152"/>
                  <a:gd name="T31" fmla="*/ 2 h 105"/>
                  <a:gd name="T32" fmla="*/ 4 w 152"/>
                  <a:gd name="T33" fmla="*/ 2 h 105"/>
                  <a:gd name="T34" fmla="*/ 4 w 152"/>
                  <a:gd name="T35" fmla="*/ 2 h 105"/>
                  <a:gd name="T36" fmla="*/ 4 w 152"/>
                  <a:gd name="T37" fmla="*/ 2 h 105"/>
                  <a:gd name="T38" fmla="*/ 4 w 152"/>
                  <a:gd name="T39" fmla="*/ 2 h 105"/>
                  <a:gd name="T40" fmla="*/ 4 w 152"/>
                  <a:gd name="T41" fmla="*/ 2 h 105"/>
                  <a:gd name="T42" fmla="*/ 4 w 152"/>
                  <a:gd name="T43" fmla="*/ 2 h 105"/>
                  <a:gd name="T44" fmla="*/ 1 w 152"/>
                  <a:gd name="T45" fmla="*/ 2 h 105"/>
                  <a:gd name="T46" fmla="*/ 0 w 152"/>
                  <a:gd name="T47" fmla="*/ 2 h 105"/>
                  <a:gd name="T48" fmla="*/ 3 w 152"/>
                  <a:gd name="T49" fmla="*/ 2 h 105"/>
                  <a:gd name="T50" fmla="*/ 4 w 152"/>
                  <a:gd name="T51" fmla="*/ 2 h 105"/>
                  <a:gd name="T52" fmla="*/ 4 w 152"/>
                  <a:gd name="T53" fmla="*/ 2 h 105"/>
                  <a:gd name="T54" fmla="*/ 4 w 152"/>
                  <a:gd name="T55" fmla="*/ 2 h 105"/>
                  <a:gd name="T56" fmla="*/ 4 w 152"/>
                  <a:gd name="T57" fmla="*/ 2 h 105"/>
                  <a:gd name="T58" fmla="*/ 4 w 152"/>
                  <a:gd name="T59" fmla="*/ 2 h 105"/>
                  <a:gd name="T60" fmla="*/ 4 w 152"/>
                  <a:gd name="T61" fmla="*/ 2 h 105"/>
                  <a:gd name="T62" fmla="*/ 4 w 152"/>
                  <a:gd name="T63" fmla="*/ 2 h 1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2"/>
                  <a:gd name="T97" fmla="*/ 0 h 105"/>
                  <a:gd name="T98" fmla="*/ 152 w 152"/>
                  <a:gd name="T99" fmla="*/ 105 h 1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2" h="105">
                    <a:moveTo>
                      <a:pt x="89" y="95"/>
                    </a:moveTo>
                    <a:lnTo>
                      <a:pt x="97" y="92"/>
                    </a:lnTo>
                    <a:lnTo>
                      <a:pt x="105" y="88"/>
                    </a:lnTo>
                    <a:lnTo>
                      <a:pt x="111" y="84"/>
                    </a:lnTo>
                    <a:lnTo>
                      <a:pt x="118" y="80"/>
                    </a:lnTo>
                    <a:lnTo>
                      <a:pt x="124" y="76"/>
                    </a:lnTo>
                    <a:lnTo>
                      <a:pt x="129" y="71"/>
                    </a:lnTo>
                    <a:lnTo>
                      <a:pt x="134" y="66"/>
                    </a:lnTo>
                    <a:lnTo>
                      <a:pt x="139" y="61"/>
                    </a:lnTo>
                    <a:lnTo>
                      <a:pt x="143" y="56"/>
                    </a:lnTo>
                    <a:lnTo>
                      <a:pt x="146" y="51"/>
                    </a:lnTo>
                    <a:lnTo>
                      <a:pt x="148" y="46"/>
                    </a:lnTo>
                    <a:lnTo>
                      <a:pt x="151" y="41"/>
                    </a:lnTo>
                    <a:lnTo>
                      <a:pt x="152" y="36"/>
                    </a:lnTo>
                    <a:lnTo>
                      <a:pt x="152" y="31"/>
                    </a:lnTo>
                    <a:lnTo>
                      <a:pt x="152" y="26"/>
                    </a:lnTo>
                    <a:lnTo>
                      <a:pt x="151" y="22"/>
                    </a:lnTo>
                    <a:lnTo>
                      <a:pt x="150" y="18"/>
                    </a:lnTo>
                    <a:lnTo>
                      <a:pt x="147" y="14"/>
                    </a:lnTo>
                    <a:lnTo>
                      <a:pt x="144" y="11"/>
                    </a:lnTo>
                    <a:lnTo>
                      <a:pt x="140" y="8"/>
                    </a:lnTo>
                    <a:lnTo>
                      <a:pt x="136" y="6"/>
                    </a:lnTo>
                    <a:lnTo>
                      <a:pt x="131" y="4"/>
                    </a:lnTo>
                    <a:lnTo>
                      <a:pt x="126" y="2"/>
                    </a:lnTo>
                    <a:lnTo>
                      <a:pt x="120" y="1"/>
                    </a:lnTo>
                    <a:lnTo>
                      <a:pt x="114" y="0"/>
                    </a:lnTo>
                    <a:lnTo>
                      <a:pt x="107" y="0"/>
                    </a:lnTo>
                    <a:lnTo>
                      <a:pt x="100" y="0"/>
                    </a:lnTo>
                    <a:lnTo>
                      <a:pt x="93" y="2"/>
                    </a:lnTo>
                    <a:lnTo>
                      <a:pt x="86" y="3"/>
                    </a:lnTo>
                    <a:lnTo>
                      <a:pt x="78" y="5"/>
                    </a:lnTo>
                    <a:lnTo>
                      <a:pt x="71" y="7"/>
                    </a:lnTo>
                    <a:lnTo>
                      <a:pt x="63" y="10"/>
                    </a:lnTo>
                    <a:lnTo>
                      <a:pt x="55" y="14"/>
                    </a:lnTo>
                    <a:lnTo>
                      <a:pt x="48" y="17"/>
                    </a:lnTo>
                    <a:lnTo>
                      <a:pt x="41" y="21"/>
                    </a:lnTo>
                    <a:lnTo>
                      <a:pt x="35" y="25"/>
                    </a:lnTo>
                    <a:lnTo>
                      <a:pt x="29" y="30"/>
                    </a:lnTo>
                    <a:lnTo>
                      <a:pt x="23" y="34"/>
                    </a:lnTo>
                    <a:lnTo>
                      <a:pt x="18" y="39"/>
                    </a:lnTo>
                    <a:lnTo>
                      <a:pt x="14" y="44"/>
                    </a:lnTo>
                    <a:lnTo>
                      <a:pt x="10" y="49"/>
                    </a:lnTo>
                    <a:lnTo>
                      <a:pt x="7" y="54"/>
                    </a:lnTo>
                    <a:lnTo>
                      <a:pt x="4" y="59"/>
                    </a:lnTo>
                    <a:lnTo>
                      <a:pt x="2" y="64"/>
                    </a:lnTo>
                    <a:lnTo>
                      <a:pt x="1" y="69"/>
                    </a:lnTo>
                    <a:lnTo>
                      <a:pt x="0" y="74"/>
                    </a:lnTo>
                    <a:lnTo>
                      <a:pt x="0" y="79"/>
                    </a:lnTo>
                    <a:lnTo>
                      <a:pt x="1" y="83"/>
                    </a:lnTo>
                    <a:lnTo>
                      <a:pt x="3" y="87"/>
                    </a:lnTo>
                    <a:lnTo>
                      <a:pt x="5" y="91"/>
                    </a:lnTo>
                    <a:lnTo>
                      <a:pt x="9" y="94"/>
                    </a:lnTo>
                    <a:lnTo>
                      <a:pt x="12" y="97"/>
                    </a:lnTo>
                    <a:lnTo>
                      <a:pt x="17" y="100"/>
                    </a:lnTo>
                    <a:lnTo>
                      <a:pt x="22" y="101"/>
                    </a:lnTo>
                    <a:lnTo>
                      <a:pt x="27" y="103"/>
                    </a:lnTo>
                    <a:lnTo>
                      <a:pt x="33" y="104"/>
                    </a:lnTo>
                    <a:lnTo>
                      <a:pt x="39" y="105"/>
                    </a:lnTo>
                    <a:lnTo>
                      <a:pt x="46" y="105"/>
                    </a:lnTo>
                    <a:lnTo>
                      <a:pt x="53" y="105"/>
                    </a:lnTo>
                    <a:lnTo>
                      <a:pt x="59" y="103"/>
                    </a:lnTo>
                    <a:lnTo>
                      <a:pt x="67" y="102"/>
                    </a:lnTo>
                    <a:lnTo>
                      <a:pt x="74" y="100"/>
                    </a:lnTo>
                    <a:lnTo>
                      <a:pt x="82" y="98"/>
                    </a:lnTo>
                    <a:lnTo>
                      <a:pt x="89"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3" name="Freeform 812"/>
              <p:cNvSpPr>
                <a:spLocks/>
              </p:cNvSpPr>
              <p:nvPr/>
            </p:nvSpPr>
            <p:spPr bwMode="auto">
              <a:xfrm>
                <a:off x="1007" y="1520"/>
                <a:ext cx="57" cy="61"/>
              </a:xfrm>
              <a:custGeom>
                <a:avLst/>
                <a:gdLst>
                  <a:gd name="T0" fmla="*/ 4 w 64"/>
                  <a:gd name="T1" fmla="*/ 1 h 79"/>
                  <a:gd name="T2" fmla="*/ 4 w 64"/>
                  <a:gd name="T3" fmla="*/ 2 h 79"/>
                  <a:gd name="T4" fmla="*/ 4 w 64"/>
                  <a:gd name="T5" fmla="*/ 2 h 79"/>
                  <a:gd name="T6" fmla="*/ 1 w 64"/>
                  <a:gd name="T7" fmla="*/ 2 h 79"/>
                  <a:gd name="T8" fmla="*/ 4 w 64"/>
                  <a:gd name="T9" fmla="*/ 2 h 79"/>
                  <a:gd name="T10" fmla="*/ 4 w 64"/>
                  <a:gd name="T11" fmla="*/ 2 h 79"/>
                  <a:gd name="T12" fmla="*/ 4 w 64"/>
                  <a:gd name="T13" fmla="*/ 2 h 79"/>
                  <a:gd name="T14" fmla="*/ 4 w 64"/>
                  <a:gd name="T15" fmla="*/ 2 h 79"/>
                  <a:gd name="T16" fmla="*/ 4 w 64"/>
                  <a:gd name="T17" fmla="*/ 2 h 79"/>
                  <a:gd name="T18" fmla="*/ 4 w 64"/>
                  <a:gd name="T19" fmla="*/ 2 h 79"/>
                  <a:gd name="T20" fmla="*/ 4 w 64"/>
                  <a:gd name="T21" fmla="*/ 2 h 79"/>
                  <a:gd name="T22" fmla="*/ 4 w 64"/>
                  <a:gd name="T23" fmla="*/ 2 h 79"/>
                  <a:gd name="T24" fmla="*/ 4 w 64"/>
                  <a:gd name="T25" fmla="*/ 2 h 79"/>
                  <a:gd name="T26" fmla="*/ 4 w 64"/>
                  <a:gd name="T27" fmla="*/ 2 h 79"/>
                  <a:gd name="T28" fmla="*/ 4 w 64"/>
                  <a:gd name="T29" fmla="*/ 2 h 79"/>
                  <a:gd name="T30" fmla="*/ 4 w 64"/>
                  <a:gd name="T31" fmla="*/ 2 h 79"/>
                  <a:gd name="T32" fmla="*/ 4 w 64"/>
                  <a:gd name="T33" fmla="*/ 2 h 79"/>
                  <a:gd name="T34" fmla="*/ 4 w 64"/>
                  <a:gd name="T35" fmla="*/ 2 h 79"/>
                  <a:gd name="T36" fmla="*/ 4 w 64"/>
                  <a:gd name="T37" fmla="*/ 2 h 79"/>
                  <a:gd name="T38" fmla="*/ 4 w 64"/>
                  <a:gd name="T39" fmla="*/ 2 h 79"/>
                  <a:gd name="T40" fmla="*/ 4 w 64"/>
                  <a:gd name="T41" fmla="*/ 2 h 79"/>
                  <a:gd name="T42" fmla="*/ 1 w 64"/>
                  <a:gd name="T43" fmla="*/ 2 h 79"/>
                  <a:gd name="T44" fmla="*/ 4 w 64"/>
                  <a:gd name="T45" fmla="*/ 2 h 79"/>
                  <a:gd name="T46" fmla="*/ 4 w 64"/>
                  <a:gd name="T47" fmla="*/ 2 h 79"/>
                  <a:gd name="T48" fmla="*/ 4 w 64"/>
                  <a:gd name="T49" fmla="*/ 2 h 79"/>
                  <a:gd name="T50" fmla="*/ 4 w 64"/>
                  <a:gd name="T51" fmla="*/ 2 h 79"/>
                  <a:gd name="T52" fmla="*/ 4 w 64"/>
                  <a:gd name="T53" fmla="*/ 2 h 79"/>
                  <a:gd name="T54" fmla="*/ 4 w 64"/>
                  <a:gd name="T55" fmla="*/ 2 h 79"/>
                  <a:gd name="T56" fmla="*/ 4 w 64"/>
                  <a:gd name="T57" fmla="*/ 2 h 79"/>
                  <a:gd name="T58" fmla="*/ 4 w 64"/>
                  <a:gd name="T59" fmla="*/ 2 h 79"/>
                  <a:gd name="T60" fmla="*/ 4 w 64"/>
                  <a:gd name="T61" fmla="*/ 2 h 79"/>
                  <a:gd name="T62" fmla="*/ 4 w 64"/>
                  <a:gd name="T63" fmla="*/ 2 h 79"/>
                  <a:gd name="T64" fmla="*/ 4 w 64"/>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9"/>
                  <a:gd name="T101" fmla="*/ 64 w 64"/>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9">
                    <a:moveTo>
                      <a:pt x="32" y="0"/>
                    </a:moveTo>
                    <a:lnTo>
                      <a:pt x="26" y="1"/>
                    </a:lnTo>
                    <a:lnTo>
                      <a:pt x="20" y="3"/>
                    </a:lnTo>
                    <a:lnTo>
                      <a:pt x="15" y="6"/>
                    </a:lnTo>
                    <a:lnTo>
                      <a:pt x="11" y="10"/>
                    </a:lnTo>
                    <a:lnTo>
                      <a:pt x="7" y="15"/>
                    </a:lnTo>
                    <a:lnTo>
                      <a:pt x="4" y="21"/>
                    </a:lnTo>
                    <a:lnTo>
                      <a:pt x="1" y="27"/>
                    </a:lnTo>
                    <a:lnTo>
                      <a:pt x="0" y="34"/>
                    </a:lnTo>
                    <a:lnTo>
                      <a:pt x="11" y="34"/>
                    </a:lnTo>
                    <a:lnTo>
                      <a:pt x="12" y="30"/>
                    </a:lnTo>
                    <a:lnTo>
                      <a:pt x="13" y="26"/>
                    </a:lnTo>
                    <a:lnTo>
                      <a:pt x="16" y="22"/>
                    </a:lnTo>
                    <a:lnTo>
                      <a:pt x="18" y="19"/>
                    </a:lnTo>
                    <a:lnTo>
                      <a:pt x="21" y="16"/>
                    </a:lnTo>
                    <a:lnTo>
                      <a:pt x="25" y="15"/>
                    </a:lnTo>
                    <a:lnTo>
                      <a:pt x="28" y="13"/>
                    </a:lnTo>
                    <a:lnTo>
                      <a:pt x="32" y="13"/>
                    </a:lnTo>
                    <a:lnTo>
                      <a:pt x="37" y="13"/>
                    </a:lnTo>
                    <a:lnTo>
                      <a:pt x="41" y="15"/>
                    </a:lnTo>
                    <a:lnTo>
                      <a:pt x="45" y="18"/>
                    </a:lnTo>
                    <a:lnTo>
                      <a:pt x="48" y="21"/>
                    </a:lnTo>
                    <a:lnTo>
                      <a:pt x="51" y="25"/>
                    </a:lnTo>
                    <a:lnTo>
                      <a:pt x="53" y="30"/>
                    </a:lnTo>
                    <a:lnTo>
                      <a:pt x="54" y="35"/>
                    </a:lnTo>
                    <a:lnTo>
                      <a:pt x="55" y="40"/>
                    </a:lnTo>
                    <a:lnTo>
                      <a:pt x="54" y="46"/>
                    </a:lnTo>
                    <a:lnTo>
                      <a:pt x="53" y="51"/>
                    </a:lnTo>
                    <a:lnTo>
                      <a:pt x="51" y="56"/>
                    </a:lnTo>
                    <a:lnTo>
                      <a:pt x="48" y="60"/>
                    </a:lnTo>
                    <a:lnTo>
                      <a:pt x="45" y="63"/>
                    </a:lnTo>
                    <a:lnTo>
                      <a:pt x="41" y="66"/>
                    </a:lnTo>
                    <a:lnTo>
                      <a:pt x="37" y="67"/>
                    </a:lnTo>
                    <a:lnTo>
                      <a:pt x="32" y="68"/>
                    </a:lnTo>
                    <a:lnTo>
                      <a:pt x="28" y="67"/>
                    </a:lnTo>
                    <a:lnTo>
                      <a:pt x="24" y="66"/>
                    </a:lnTo>
                    <a:lnTo>
                      <a:pt x="20" y="63"/>
                    </a:lnTo>
                    <a:lnTo>
                      <a:pt x="17" y="60"/>
                    </a:lnTo>
                    <a:lnTo>
                      <a:pt x="14" y="56"/>
                    </a:lnTo>
                    <a:lnTo>
                      <a:pt x="12" y="52"/>
                    </a:lnTo>
                    <a:lnTo>
                      <a:pt x="11" y="47"/>
                    </a:lnTo>
                    <a:lnTo>
                      <a:pt x="10" y="42"/>
                    </a:lnTo>
                    <a:lnTo>
                      <a:pt x="0" y="42"/>
                    </a:lnTo>
                    <a:lnTo>
                      <a:pt x="1" y="49"/>
                    </a:lnTo>
                    <a:lnTo>
                      <a:pt x="3" y="56"/>
                    </a:lnTo>
                    <a:lnTo>
                      <a:pt x="6" y="63"/>
                    </a:lnTo>
                    <a:lnTo>
                      <a:pt x="10" y="68"/>
                    </a:lnTo>
                    <a:lnTo>
                      <a:pt x="14" y="73"/>
                    </a:lnTo>
                    <a:lnTo>
                      <a:pt x="20" y="76"/>
                    </a:lnTo>
                    <a:lnTo>
                      <a:pt x="25" y="79"/>
                    </a:lnTo>
                    <a:lnTo>
                      <a:pt x="32" y="79"/>
                    </a:lnTo>
                    <a:lnTo>
                      <a:pt x="38" y="78"/>
                    </a:lnTo>
                    <a:lnTo>
                      <a:pt x="45" y="76"/>
                    </a:lnTo>
                    <a:lnTo>
                      <a:pt x="50" y="73"/>
                    </a:lnTo>
                    <a:lnTo>
                      <a:pt x="55" y="68"/>
                    </a:lnTo>
                    <a:lnTo>
                      <a:pt x="58" y="62"/>
                    </a:lnTo>
                    <a:lnTo>
                      <a:pt x="62" y="55"/>
                    </a:lnTo>
                    <a:lnTo>
                      <a:pt x="63" y="48"/>
                    </a:lnTo>
                    <a:lnTo>
                      <a:pt x="64" y="40"/>
                    </a:lnTo>
                    <a:lnTo>
                      <a:pt x="63" y="32"/>
                    </a:lnTo>
                    <a:lnTo>
                      <a:pt x="62" y="24"/>
                    </a:lnTo>
                    <a:lnTo>
                      <a:pt x="58" y="18"/>
                    </a:lnTo>
                    <a:lnTo>
                      <a:pt x="55" y="12"/>
                    </a:lnTo>
                    <a:lnTo>
                      <a:pt x="50" y="7"/>
                    </a:lnTo>
                    <a:lnTo>
                      <a:pt x="45" y="4"/>
                    </a:lnTo>
                    <a:lnTo>
                      <a:pt x="38" y="1"/>
                    </a:lnTo>
                    <a:lnTo>
                      <a:pt x="32"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4" name="Freeform 813"/>
              <p:cNvSpPr>
                <a:spLocks/>
              </p:cNvSpPr>
              <p:nvPr/>
            </p:nvSpPr>
            <p:spPr bwMode="auto">
              <a:xfrm>
                <a:off x="1007" y="1547"/>
                <a:ext cx="9" cy="5"/>
              </a:xfrm>
              <a:custGeom>
                <a:avLst/>
                <a:gdLst>
                  <a:gd name="T0" fmla="*/ 5 w 10"/>
                  <a:gd name="T1" fmla="*/ 3 h 6"/>
                  <a:gd name="T2" fmla="*/ 5 w 10"/>
                  <a:gd name="T3" fmla="*/ 3 h 6"/>
                  <a:gd name="T4" fmla="*/ 5 w 10"/>
                  <a:gd name="T5" fmla="*/ 2 h 6"/>
                  <a:gd name="T6" fmla="*/ 5 w 10"/>
                  <a:gd name="T7" fmla="*/ 1 h 6"/>
                  <a:gd name="T8" fmla="*/ 5 w 10"/>
                  <a:gd name="T9" fmla="*/ 0 h 6"/>
                  <a:gd name="T10" fmla="*/ 0 w 10"/>
                  <a:gd name="T11" fmla="*/ 0 h 6"/>
                  <a:gd name="T12" fmla="*/ 0 w 10"/>
                  <a:gd name="T13" fmla="*/ 1 h 6"/>
                  <a:gd name="T14" fmla="*/ 0 w 10"/>
                  <a:gd name="T15" fmla="*/ 2 h 6"/>
                  <a:gd name="T16" fmla="*/ 0 w 10"/>
                  <a:gd name="T17" fmla="*/ 3 h 6"/>
                  <a:gd name="T18" fmla="*/ 0 w 10"/>
                  <a:gd name="T19" fmla="*/ 3 h 6"/>
                  <a:gd name="T20" fmla="*/ 0 w 10"/>
                  <a:gd name="T21" fmla="*/ 3 h 6"/>
                  <a:gd name="T22" fmla="*/ 0 w 10"/>
                  <a:gd name="T23" fmla="*/ 3 h 6"/>
                  <a:gd name="T24" fmla="*/ 0 w 10"/>
                  <a:gd name="T25" fmla="*/ 3 h 6"/>
                  <a:gd name="T26" fmla="*/ 0 w 10"/>
                  <a:gd name="T27" fmla="*/ 3 h 6"/>
                  <a:gd name="T28" fmla="*/ 5 w 10"/>
                  <a:gd name="T29" fmla="*/ 3 h 6"/>
                  <a:gd name="T30" fmla="*/ 5 w 10"/>
                  <a:gd name="T31" fmla="*/ 3 h 6"/>
                  <a:gd name="T32" fmla="*/ 5 w 10"/>
                  <a:gd name="T33" fmla="*/ 3 h 6"/>
                  <a:gd name="T34" fmla="*/ 5 w 10"/>
                  <a:gd name="T35" fmla="*/ 3 h 6"/>
                  <a:gd name="T36" fmla="*/ 5 w 10"/>
                  <a:gd name="T37" fmla="*/ 3 h 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
                  <a:gd name="T58" fmla="*/ 0 h 6"/>
                  <a:gd name="T59" fmla="*/ 10 w 10"/>
                  <a:gd name="T60" fmla="*/ 6 h 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 h="6">
                    <a:moveTo>
                      <a:pt x="10" y="5"/>
                    </a:moveTo>
                    <a:lnTo>
                      <a:pt x="10" y="4"/>
                    </a:lnTo>
                    <a:lnTo>
                      <a:pt x="10" y="2"/>
                    </a:lnTo>
                    <a:lnTo>
                      <a:pt x="10" y="1"/>
                    </a:lnTo>
                    <a:lnTo>
                      <a:pt x="10" y="0"/>
                    </a:lnTo>
                    <a:lnTo>
                      <a:pt x="0" y="0"/>
                    </a:lnTo>
                    <a:lnTo>
                      <a:pt x="0" y="1"/>
                    </a:lnTo>
                    <a:lnTo>
                      <a:pt x="0" y="2"/>
                    </a:lnTo>
                    <a:lnTo>
                      <a:pt x="0" y="3"/>
                    </a:lnTo>
                    <a:lnTo>
                      <a:pt x="0" y="5"/>
                    </a:lnTo>
                    <a:lnTo>
                      <a:pt x="0" y="6"/>
                    </a:lnTo>
                    <a:lnTo>
                      <a:pt x="10" y="6"/>
                    </a:lnTo>
                    <a:lnTo>
                      <a:pt x="1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5" name="Freeform 814"/>
              <p:cNvSpPr>
                <a:spLocks/>
              </p:cNvSpPr>
              <p:nvPr/>
            </p:nvSpPr>
            <p:spPr bwMode="auto">
              <a:xfrm>
                <a:off x="1018" y="1529"/>
                <a:ext cx="20" cy="36"/>
              </a:xfrm>
              <a:custGeom>
                <a:avLst/>
                <a:gdLst>
                  <a:gd name="T0" fmla="*/ 10 w 21"/>
                  <a:gd name="T1" fmla="*/ 2 h 48"/>
                  <a:gd name="T2" fmla="*/ 10 w 21"/>
                  <a:gd name="T3" fmla="*/ 2 h 48"/>
                  <a:gd name="T4" fmla="*/ 10 w 21"/>
                  <a:gd name="T5" fmla="*/ 2 h 48"/>
                  <a:gd name="T6" fmla="*/ 10 w 21"/>
                  <a:gd name="T7" fmla="*/ 2 h 48"/>
                  <a:gd name="T8" fmla="*/ 10 w 21"/>
                  <a:gd name="T9" fmla="*/ 0 h 48"/>
                  <a:gd name="T10" fmla="*/ 10 w 21"/>
                  <a:gd name="T11" fmla="*/ 2 h 48"/>
                  <a:gd name="T12" fmla="*/ 10 w 21"/>
                  <a:gd name="T13" fmla="*/ 2 h 48"/>
                  <a:gd name="T14" fmla="*/ 0 w 21"/>
                  <a:gd name="T15" fmla="*/ 2 h 48"/>
                  <a:gd name="T16" fmla="*/ 10 w 21"/>
                  <a:gd name="T17" fmla="*/ 2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8"/>
                  <a:gd name="T29" fmla="*/ 21 w 21"/>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8">
                    <a:moveTo>
                      <a:pt x="17" y="29"/>
                    </a:moveTo>
                    <a:lnTo>
                      <a:pt x="17" y="24"/>
                    </a:lnTo>
                    <a:lnTo>
                      <a:pt x="17" y="15"/>
                    </a:lnTo>
                    <a:lnTo>
                      <a:pt x="17" y="5"/>
                    </a:lnTo>
                    <a:lnTo>
                      <a:pt x="17" y="0"/>
                    </a:lnTo>
                    <a:lnTo>
                      <a:pt x="21" y="29"/>
                    </a:lnTo>
                    <a:lnTo>
                      <a:pt x="21" y="32"/>
                    </a:lnTo>
                    <a:lnTo>
                      <a:pt x="0" y="48"/>
                    </a:lnTo>
                    <a:lnTo>
                      <a:pt x="17" y="29"/>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6" name="Freeform 815"/>
              <p:cNvSpPr>
                <a:spLocks/>
              </p:cNvSpPr>
              <p:nvPr/>
            </p:nvSpPr>
            <p:spPr bwMode="auto">
              <a:xfrm>
                <a:off x="1010" y="1510"/>
                <a:ext cx="21" cy="16"/>
              </a:xfrm>
              <a:custGeom>
                <a:avLst/>
                <a:gdLst>
                  <a:gd name="T0" fmla="*/ 0 w 22"/>
                  <a:gd name="T1" fmla="*/ 2 h 21"/>
                  <a:gd name="T2" fmla="*/ 0 w 22"/>
                  <a:gd name="T3" fmla="*/ 2 h 21"/>
                  <a:gd name="T4" fmla="*/ 1 w 22"/>
                  <a:gd name="T5" fmla="*/ 2 h 21"/>
                  <a:gd name="T6" fmla="*/ 2 w 22"/>
                  <a:gd name="T7" fmla="*/ 2 h 21"/>
                  <a:gd name="T8" fmla="*/ 3 w 22"/>
                  <a:gd name="T9" fmla="*/ 2 h 21"/>
                  <a:gd name="T10" fmla="*/ 6 w 22"/>
                  <a:gd name="T11" fmla="*/ 2 h 21"/>
                  <a:gd name="T12" fmla="*/ 10 w 22"/>
                  <a:gd name="T13" fmla="*/ 0 h 21"/>
                  <a:gd name="T14" fmla="*/ 11 w 22"/>
                  <a:gd name="T15" fmla="*/ 2 h 21"/>
                  <a:gd name="T16" fmla="*/ 11 w 22"/>
                  <a:gd name="T17" fmla="*/ 2 h 21"/>
                  <a:gd name="T18" fmla="*/ 11 w 22"/>
                  <a:gd name="T19" fmla="*/ 2 h 21"/>
                  <a:gd name="T20" fmla="*/ 11 w 22"/>
                  <a:gd name="T21" fmla="*/ 2 h 21"/>
                  <a:gd name="T22" fmla="*/ 11 w 22"/>
                  <a:gd name="T23" fmla="*/ 2 h 21"/>
                  <a:gd name="T24" fmla="*/ 11 w 22"/>
                  <a:gd name="T25" fmla="*/ 2 h 21"/>
                  <a:gd name="T26" fmla="*/ 11 w 22"/>
                  <a:gd name="T27" fmla="*/ 2 h 21"/>
                  <a:gd name="T28" fmla="*/ 11 w 22"/>
                  <a:gd name="T29" fmla="*/ 2 h 21"/>
                  <a:gd name="T30" fmla="*/ 10 w 22"/>
                  <a:gd name="T31" fmla="*/ 2 h 21"/>
                  <a:gd name="T32" fmla="*/ 7 w 22"/>
                  <a:gd name="T33" fmla="*/ 2 h 21"/>
                  <a:gd name="T34" fmla="*/ 6 w 22"/>
                  <a:gd name="T35" fmla="*/ 2 h 21"/>
                  <a:gd name="T36" fmla="*/ 0 w 22"/>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21"/>
                  <a:gd name="T59" fmla="*/ 22 w 2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21">
                    <a:moveTo>
                      <a:pt x="0" y="21"/>
                    </a:moveTo>
                    <a:lnTo>
                      <a:pt x="0" y="19"/>
                    </a:lnTo>
                    <a:lnTo>
                      <a:pt x="1" y="16"/>
                    </a:lnTo>
                    <a:lnTo>
                      <a:pt x="2" y="11"/>
                    </a:lnTo>
                    <a:lnTo>
                      <a:pt x="3" y="6"/>
                    </a:lnTo>
                    <a:lnTo>
                      <a:pt x="6" y="2"/>
                    </a:lnTo>
                    <a:lnTo>
                      <a:pt x="10" y="0"/>
                    </a:lnTo>
                    <a:lnTo>
                      <a:pt x="15" y="2"/>
                    </a:lnTo>
                    <a:lnTo>
                      <a:pt x="21" y="8"/>
                    </a:lnTo>
                    <a:lnTo>
                      <a:pt x="22" y="11"/>
                    </a:lnTo>
                    <a:lnTo>
                      <a:pt x="21" y="11"/>
                    </a:lnTo>
                    <a:lnTo>
                      <a:pt x="20" y="10"/>
                    </a:lnTo>
                    <a:lnTo>
                      <a:pt x="18" y="9"/>
                    </a:lnTo>
                    <a:lnTo>
                      <a:pt x="15" y="7"/>
                    </a:lnTo>
                    <a:lnTo>
                      <a:pt x="12" y="6"/>
                    </a:lnTo>
                    <a:lnTo>
                      <a:pt x="10" y="6"/>
                    </a:lnTo>
                    <a:lnTo>
                      <a:pt x="7" y="7"/>
                    </a:lnTo>
                    <a:lnTo>
                      <a:pt x="6" y="10"/>
                    </a:lnTo>
                    <a:lnTo>
                      <a:pt x="0" y="21"/>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7" name="Freeform 816"/>
              <p:cNvSpPr>
                <a:spLocks/>
              </p:cNvSpPr>
              <p:nvPr/>
            </p:nvSpPr>
            <p:spPr bwMode="auto">
              <a:xfrm>
                <a:off x="1011" y="1517"/>
                <a:ext cx="20" cy="7"/>
              </a:xfrm>
              <a:custGeom>
                <a:avLst/>
                <a:gdLst>
                  <a:gd name="T0" fmla="*/ 0 w 21"/>
                  <a:gd name="T1" fmla="*/ 2 h 9"/>
                  <a:gd name="T2" fmla="*/ 1 w 21"/>
                  <a:gd name="T3" fmla="*/ 2 h 9"/>
                  <a:gd name="T4" fmla="*/ 3 w 21"/>
                  <a:gd name="T5" fmla="*/ 2 h 9"/>
                  <a:gd name="T6" fmla="*/ 5 w 21"/>
                  <a:gd name="T7" fmla="*/ 2 h 9"/>
                  <a:gd name="T8" fmla="*/ 9 w 21"/>
                  <a:gd name="T9" fmla="*/ 2 h 9"/>
                  <a:gd name="T10" fmla="*/ 10 w 21"/>
                  <a:gd name="T11" fmla="*/ 2 h 9"/>
                  <a:gd name="T12" fmla="*/ 10 w 21"/>
                  <a:gd name="T13" fmla="*/ 2 h 9"/>
                  <a:gd name="T14" fmla="*/ 10 w 21"/>
                  <a:gd name="T15" fmla="*/ 2 h 9"/>
                  <a:gd name="T16" fmla="*/ 10 w 21"/>
                  <a:gd name="T17" fmla="*/ 0 h 9"/>
                  <a:gd name="T18" fmla="*/ 10 w 21"/>
                  <a:gd name="T19" fmla="*/ 1 h 9"/>
                  <a:gd name="T20" fmla="*/ 10 w 21"/>
                  <a:gd name="T21" fmla="*/ 2 h 9"/>
                  <a:gd name="T22" fmla="*/ 10 w 21"/>
                  <a:gd name="T23" fmla="*/ 2 h 9"/>
                  <a:gd name="T24" fmla="*/ 10 w 21"/>
                  <a:gd name="T25" fmla="*/ 2 h 9"/>
                  <a:gd name="T26" fmla="*/ 10 w 21"/>
                  <a:gd name="T27" fmla="*/ 2 h 9"/>
                  <a:gd name="T28" fmla="*/ 8 w 21"/>
                  <a:gd name="T29" fmla="*/ 2 h 9"/>
                  <a:gd name="T30" fmla="*/ 4 w 21"/>
                  <a:gd name="T31" fmla="*/ 2 h 9"/>
                  <a:gd name="T32" fmla="*/ 0 w 21"/>
                  <a:gd name="T33" fmla="*/ 2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9"/>
                  <a:gd name="T53" fmla="*/ 21 w 21"/>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9">
                    <a:moveTo>
                      <a:pt x="0" y="5"/>
                    </a:moveTo>
                    <a:lnTo>
                      <a:pt x="1" y="5"/>
                    </a:lnTo>
                    <a:lnTo>
                      <a:pt x="3" y="6"/>
                    </a:lnTo>
                    <a:lnTo>
                      <a:pt x="5" y="6"/>
                    </a:lnTo>
                    <a:lnTo>
                      <a:pt x="9" y="6"/>
                    </a:lnTo>
                    <a:lnTo>
                      <a:pt x="12" y="5"/>
                    </a:lnTo>
                    <a:lnTo>
                      <a:pt x="16" y="5"/>
                    </a:lnTo>
                    <a:lnTo>
                      <a:pt x="19" y="3"/>
                    </a:lnTo>
                    <a:lnTo>
                      <a:pt x="21" y="0"/>
                    </a:lnTo>
                    <a:lnTo>
                      <a:pt x="21" y="1"/>
                    </a:lnTo>
                    <a:lnTo>
                      <a:pt x="20" y="3"/>
                    </a:lnTo>
                    <a:lnTo>
                      <a:pt x="18" y="5"/>
                    </a:lnTo>
                    <a:lnTo>
                      <a:pt x="15" y="7"/>
                    </a:lnTo>
                    <a:lnTo>
                      <a:pt x="12" y="9"/>
                    </a:lnTo>
                    <a:lnTo>
                      <a:pt x="8" y="9"/>
                    </a:lnTo>
                    <a:lnTo>
                      <a:pt x="4" y="9"/>
                    </a:lnTo>
                    <a:lnTo>
                      <a:pt x="0" y="5"/>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8" name="Freeform 817"/>
              <p:cNvSpPr>
                <a:spLocks/>
              </p:cNvSpPr>
              <p:nvPr/>
            </p:nvSpPr>
            <p:spPr bwMode="auto">
              <a:xfrm>
                <a:off x="1040" y="1510"/>
                <a:ext cx="21" cy="13"/>
              </a:xfrm>
              <a:custGeom>
                <a:avLst/>
                <a:gdLst>
                  <a:gd name="T0" fmla="*/ 0 w 24"/>
                  <a:gd name="T1" fmla="*/ 2 h 17"/>
                  <a:gd name="T2" fmla="*/ 0 w 24"/>
                  <a:gd name="T3" fmla="*/ 2 h 17"/>
                  <a:gd name="T4" fmla="*/ 3 w 24"/>
                  <a:gd name="T5" fmla="*/ 2 h 17"/>
                  <a:gd name="T6" fmla="*/ 4 w 24"/>
                  <a:gd name="T7" fmla="*/ 2 h 17"/>
                  <a:gd name="T8" fmla="*/ 4 w 24"/>
                  <a:gd name="T9" fmla="*/ 1 h 17"/>
                  <a:gd name="T10" fmla="*/ 4 w 24"/>
                  <a:gd name="T11" fmla="*/ 0 h 17"/>
                  <a:gd name="T12" fmla="*/ 4 w 24"/>
                  <a:gd name="T13" fmla="*/ 1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0" y="9"/>
                    </a:lnTo>
                    <a:lnTo>
                      <a:pt x="3" y="6"/>
                    </a:lnTo>
                    <a:lnTo>
                      <a:pt x="6" y="3"/>
                    </a:lnTo>
                    <a:lnTo>
                      <a:pt x="10" y="1"/>
                    </a:lnTo>
                    <a:lnTo>
                      <a:pt x="14" y="0"/>
                    </a:lnTo>
                    <a:lnTo>
                      <a:pt x="18" y="1"/>
                    </a:lnTo>
                    <a:lnTo>
                      <a:pt x="22" y="5"/>
                    </a:lnTo>
                    <a:lnTo>
                      <a:pt x="24" y="14"/>
                    </a:lnTo>
                    <a:lnTo>
                      <a:pt x="22" y="17"/>
                    </a:lnTo>
                    <a:lnTo>
                      <a:pt x="22" y="16"/>
                    </a:lnTo>
                    <a:lnTo>
                      <a:pt x="22" y="14"/>
                    </a:lnTo>
                    <a:lnTo>
                      <a:pt x="21" y="12"/>
                    </a:lnTo>
                    <a:lnTo>
                      <a:pt x="19" y="9"/>
                    </a:lnTo>
                    <a:lnTo>
                      <a:pt x="18" y="7"/>
                    </a:lnTo>
                    <a:lnTo>
                      <a:pt x="16" y="5"/>
                    </a:lnTo>
                    <a:lnTo>
                      <a:pt x="13" y="4"/>
                    </a:lnTo>
                    <a:lnTo>
                      <a:pt x="10" y="5"/>
                    </a:lnTo>
                    <a:lnTo>
                      <a:pt x="0" y="1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89" name="Freeform 818"/>
              <p:cNvSpPr>
                <a:spLocks/>
              </p:cNvSpPr>
              <p:nvPr/>
            </p:nvSpPr>
            <p:spPr bwMode="auto">
              <a:xfrm>
                <a:off x="1044" y="1515"/>
                <a:ext cx="17" cy="8"/>
              </a:xfrm>
              <a:custGeom>
                <a:avLst/>
                <a:gdLst>
                  <a:gd name="T0" fmla="*/ 0 w 20"/>
                  <a:gd name="T1" fmla="*/ 0 h 11"/>
                  <a:gd name="T2" fmla="*/ 0 w 20"/>
                  <a:gd name="T3" fmla="*/ 0 h 11"/>
                  <a:gd name="T4" fmla="*/ 2 w 20"/>
                  <a:gd name="T5" fmla="*/ 1 h 11"/>
                  <a:gd name="T6" fmla="*/ 3 w 20"/>
                  <a:gd name="T7" fmla="*/ 1 h 11"/>
                  <a:gd name="T8" fmla="*/ 3 w 20"/>
                  <a:gd name="T9" fmla="*/ 1 h 11"/>
                  <a:gd name="T10" fmla="*/ 3 w 20"/>
                  <a:gd name="T11" fmla="*/ 1 h 11"/>
                  <a:gd name="T12" fmla="*/ 3 w 20"/>
                  <a:gd name="T13" fmla="*/ 1 h 11"/>
                  <a:gd name="T14" fmla="*/ 3 w 20"/>
                  <a:gd name="T15" fmla="*/ 1 h 11"/>
                  <a:gd name="T16" fmla="*/ 3 w 20"/>
                  <a:gd name="T17" fmla="*/ 1 h 11"/>
                  <a:gd name="T18" fmla="*/ 3 w 20"/>
                  <a:gd name="T19" fmla="*/ 1 h 11"/>
                  <a:gd name="T20" fmla="*/ 3 w 20"/>
                  <a:gd name="T21" fmla="*/ 1 h 11"/>
                  <a:gd name="T22" fmla="*/ 3 w 20"/>
                  <a:gd name="T23" fmla="*/ 1 h 11"/>
                  <a:gd name="T24" fmla="*/ 3 w 20"/>
                  <a:gd name="T25" fmla="*/ 1 h 11"/>
                  <a:gd name="T26" fmla="*/ 3 w 20"/>
                  <a:gd name="T27" fmla="*/ 1 h 11"/>
                  <a:gd name="T28" fmla="*/ 3 w 20"/>
                  <a:gd name="T29" fmla="*/ 1 h 11"/>
                  <a:gd name="T30" fmla="*/ 2 w 20"/>
                  <a:gd name="T31" fmla="*/ 1 h 11"/>
                  <a:gd name="T32" fmla="*/ 0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0" y="0"/>
                    </a:moveTo>
                    <a:lnTo>
                      <a:pt x="0" y="0"/>
                    </a:lnTo>
                    <a:lnTo>
                      <a:pt x="2" y="2"/>
                    </a:lnTo>
                    <a:lnTo>
                      <a:pt x="4" y="4"/>
                    </a:lnTo>
                    <a:lnTo>
                      <a:pt x="7" y="6"/>
                    </a:lnTo>
                    <a:lnTo>
                      <a:pt x="10" y="8"/>
                    </a:lnTo>
                    <a:lnTo>
                      <a:pt x="13" y="9"/>
                    </a:lnTo>
                    <a:lnTo>
                      <a:pt x="16" y="10"/>
                    </a:lnTo>
                    <a:lnTo>
                      <a:pt x="20" y="9"/>
                    </a:lnTo>
                    <a:lnTo>
                      <a:pt x="19" y="10"/>
                    </a:lnTo>
                    <a:lnTo>
                      <a:pt x="17" y="11"/>
                    </a:lnTo>
                    <a:lnTo>
                      <a:pt x="14" y="11"/>
                    </a:lnTo>
                    <a:lnTo>
                      <a:pt x="11" y="11"/>
                    </a:lnTo>
                    <a:lnTo>
                      <a:pt x="8" y="10"/>
                    </a:lnTo>
                    <a:lnTo>
                      <a:pt x="5" y="8"/>
                    </a:lnTo>
                    <a:lnTo>
                      <a:pt x="2" y="5"/>
                    </a:lnTo>
                    <a:lnTo>
                      <a:pt x="0"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0" name="Freeform 819"/>
              <p:cNvSpPr>
                <a:spLocks/>
              </p:cNvSpPr>
              <p:nvPr/>
            </p:nvSpPr>
            <p:spPr bwMode="auto">
              <a:xfrm>
                <a:off x="1018" y="1576"/>
                <a:ext cx="10" cy="14"/>
              </a:xfrm>
              <a:custGeom>
                <a:avLst/>
                <a:gdLst>
                  <a:gd name="T0" fmla="*/ 3 w 11"/>
                  <a:gd name="T1" fmla="*/ 0 h 18"/>
                  <a:gd name="T2" fmla="*/ 3 w 11"/>
                  <a:gd name="T3" fmla="*/ 2 h 18"/>
                  <a:gd name="T4" fmla="*/ 1 w 11"/>
                  <a:gd name="T5" fmla="*/ 2 h 18"/>
                  <a:gd name="T6" fmla="*/ 0 w 11"/>
                  <a:gd name="T7" fmla="*/ 2 h 18"/>
                  <a:gd name="T8" fmla="*/ 1 w 11"/>
                  <a:gd name="T9" fmla="*/ 2 h 18"/>
                  <a:gd name="T10" fmla="*/ 1 w 11"/>
                  <a:gd name="T11" fmla="*/ 2 h 18"/>
                  <a:gd name="T12" fmla="*/ 3 w 11"/>
                  <a:gd name="T13" fmla="*/ 2 h 18"/>
                  <a:gd name="T14" fmla="*/ 5 w 11"/>
                  <a:gd name="T15" fmla="*/ 2 h 18"/>
                  <a:gd name="T16" fmla="*/ 5 w 11"/>
                  <a:gd name="T17" fmla="*/ 2 h 18"/>
                  <a:gd name="T18" fmla="*/ 5 w 11"/>
                  <a:gd name="T19" fmla="*/ 2 h 18"/>
                  <a:gd name="T20" fmla="*/ 5 w 11"/>
                  <a:gd name="T21" fmla="*/ 2 h 18"/>
                  <a:gd name="T22" fmla="*/ 5 w 11"/>
                  <a:gd name="T23" fmla="*/ 2 h 18"/>
                  <a:gd name="T24" fmla="*/ 5 w 11"/>
                  <a:gd name="T25" fmla="*/ 2 h 18"/>
                  <a:gd name="T26" fmla="*/ 3 w 11"/>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8"/>
                  <a:gd name="T44" fmla="*/ 11 w 11"/>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8">
                    <a:moveTo>
                      <a:pt x="3" y="0"/>
                    </a:moveTo>
                    <a:lnTo>
                      <a:pt x="3" y="3"/>
                    </a:lnTo>
                    <a:lnTo>
                      <a:pt x="1" y="10"/>
                    </a:lnTo>
                    <a:lnTo>
                      <a:pt x="0" y="16"/>
                    </a:lnTo>
                    <a:lnTo>
                      <a:pt x="1" y="18"/>
                    </a:lnTo>
                    <a:lnTo>
                      <a:pt x="1" y="17"/>
                    </a:lnTo>
                    <a:lnTo>
                      <a:pt x="3" y="16"/>
                    </a:lnTo>
                    <a:lnTo>
                      <a:pt x="5" y="13"/>
                    </a:lnTo>
                    <a:lnTo>
                      <a:pt x="6" y="10"/>
                    </a:lnTo>
                    <a:lnTo>
                      <a:pt x="8" y="8"/>
                    </a:lnTo>
                    <a:lnTo>
                      <a:pt x="10" y="6"/>
                    </a:lnTo>
                    <a:lnTo>
                      <a:pt x="11" y="4"/>
                    </a:lnTo>
                    <a:lnTo>
                      <a:pt x="11" y="3"/>
                    </a:lnTo>
                    <a:lnTo>
                      <a:pt x="3" y="0"/>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1" name="Freeform 820"/>
              <p:cNvSpPr>
                <a:spLocks/>
              </p:cNvSpPr>
              <p:nvPr/>
            </p:nvSpPr>
            <p:spPr bwMode="auto">
              <a:xfrm>
                <a:off x="1052" y="1565"/>
                <a:ext cx="11" cy="14"/>
              </a:xfrm>
              <a:custGeom>
                <a:avLst/>
                <a:gdLst>
                  <a:gd name="T0" fmla="*/ 0 w 12"/>
                  <a:gd name="T1" fmla="*/ 2 h 18"/>
                  <a:gd name="T2" fmla="*/ 1 w 12"/>
                  <a:gd name="T3" fmla="*/ 2 h 18"/>
                  <a:gd name="T4" fmla="*/ 2 w 12"/>
                  <a:gd name="T5" fmla="*/ 2 h 18"/>
                  <a:gd name="T6" fmla="*/ 4 w 12"/>
                  <a:gd name="T7" fmla="*/ 2 h 18"/>
                  <a:gd name="T8" fmla="*/ 6 w 12"/>
                  <a:gd name="T9" fmla="*/ 2 h 18"/>
                  <a:gd name="T10" fmla="*/ 6 w 12"/>
                  <a:gd name="T11" fmla="*/ 2 h 18"/>
                  <a:gd name="T12" fmla="*/ 6 w 12"/>
                  <a:gd name="T13" fmla="*/ 2 h 18"/>
                  <a:gd name="T14" fmla="*/ 6 w 12"/>
                  <a:gd name="T15" fmla="*/ 2 h 18"/>
                  <a:gd name="T16" fmla="*/ 6 w 12"/>
                  <a:gd name="T17" fmla="*/ 2 h 18"/>
                  <a:gd name="T18" fmla="*/ 6 w 12"/>
                  <a:gd name="T19" fmla="*/ 2 h 18"/>
                  <a:gd name="T20" fmla="*/ 6 w 12"/>
                  <a:gd name="T21" fmla="*/ 2 h 18"/>
                  <a:gd name="T22" fmla="*/ 6 w 12"/>
                  <a:gd name="T23" fmla="*/ 2 h 18"/>
                  <a:gd name="T24" fmla="*/ 6 w 12"/>
                  <a:gd name="T25" fmla="*/ 0 h 18"/>
                  <a:gd name="T26" fmla="*/ 0 w 12"/>
                  <a:gd name="T27" fmla="*/ 2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0" y="7"/>
                    </a:moveTo>
                    <a:lnTo>
                      <a:pt x="1" y="7"/>
                    </a:lnTo>
                    <a:lnTo>
                      <a:pt x="2" y="9"/>
                    </a:lnTo>
                    <a:lnTo>
                      <a:pt x="4" y="11"/>
                    </a:lnTo>
                    <a:lnTo>
                      <a:pt x="6" y="13"/>
                    </a:lnTo>
                    <a:lnTo>
                      <a:pt x="8" y="15"/>
                    </a:lnTo>
                    <a:lnTo>
                      <a:pt x="10" y="17"/>
                    </a:lnTo>
                    <a:lnTo>
                      <a:pt x="12" y="18"/>
                    </a:lnTo>
                    <a:lnTo>
                      <a:pt x="12" y="14"/>
                    </a:lnTo>
                    <a:lnTo>
                      <a:pt x="10" y="8"/>
                    </a:lnTo>
                    <a:lnTo>
                      <a:pt x="8" y="3"/>
                    </a:lnTo>
                    <a:lnTo>
                      <a:pt x="7" y="0"/>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2" name="Rectangle 821"/>
              <p:cNvSpPr>
                <a:spLocks noChangeArrowheads="1"/>
              </p:cNvSpPr>
              <p:nvPr/>
            </p:nvSpPr>
            <p:spPr bwMode="auto">
              <a:xfrm>
                <a:off x="1016" y="1507"/>
                <a:ext cx="3" cy="4"/>
              </a:xfrm>
              <a:prstGeom prst="rect">
                <a:avLst/>
              </a:prstGeom>
              <a:solidFill>
                <a:srgbClr val="75B5F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0"/>
                  </a:spcBef>
                  <a:buFontTx/>
                  <a:buNone/>
                </a:pPr>
                <a:endParaRPr lang="fa-IR" altLang="en-US" sz="1200">
                  <a:solidFill>
                    <a:prstClr val="black"/>
                  </a:solidFill>
                  <a:latin typeface="Arial" panose="020B0604020202020204" pitchFamily="34" charset="0"/>
                  <a:cs typeface="Arial" panose="020B0604020202020204" pitchFamily="34" charset="0"/>
                </a:endParaRPr>
              </a:p>
            </p:txBody>
          </p:sp>
          <p:sp>
            <p:nvSpPr>
              <p:cNvPr id="40293" name="Freeform 822"/>
              <p:cNvSpPr>
                <a:spLocks/>
              </p:cNvSpPr>
              <p:nvPr/>
            </p:nvSpPr>
            <p:spPr bwMode="auto">
              <a:xfrm>
                <a:off x="1054" y="1505"/>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75B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4" name="Freeform 823"/>
              <p:cNvSpPr>
                <a:spLocks/>
              </p:cNvSpPr>
              <p:nvPr/>
            </p:nvSpPr>
            <p:spPr bwMode="auto">
              <a:xfrm>
                <a:off x="1163" y="1561"/>
                <a:ext cx="6" cy="9"/>
              </a:xfrm>
              <a:custGeom>
                <a:avLst/>
                <a:gdLst>
                  <a:gd name="T0" fmla="*/ 3 w 7"/>
                  <a:gd name="T1" fmla="*/ 2 h 11"/>
                  <a:gd name="T2" fmla="*/ 3 w 7"/>
                  <a:gd name="T3" fmla="*/ 2 h 11"/>
                  <a:gd name="T4" fmla="*/ 3 w 7"/>
                  <a:gd name="T5" fmla="*/ 2 h 11"/>
                  <a:gd name="T6" fmla="*/ 3 w 7"/>
                  <a:gd name="T7" fmla="*/ 2 h 11"/>
                  <a:gd name="T8" fmla="*/ 3 w 7"/>
                  <a:gd name="T9" fmla="*/ 2 h 11"/>
                  <a:gd name="T10" fmla="*/ 2 w 7"/>
                  <a:gd name="T11" fmla="*/ 2 h 11"/>
                  <a:gd name="T12" fmla="*/ 1 w 7"/>
                  <a:gd name="T13" fmla="*/ 2 h 11"/>
                  <a:gd name="T14" fmla="*/ 0 w 7"/>
                  <a:gd name="T15" fmla="*/ 2 h 11"/>
                  <a:gd name="T16" fmla="*/ 0 w 7"/>
                  <a:gd name="T17" fmla="*/ 2 h 11"/>
                  <a:gd name="T18" fmla="*/ 0 w 7"/>
                  <a:gd name="T19" fmla="*/ 2 h 11"/>
                  <a:gd name="T20" fmla="*/ 1 w 7"/>
                  <a:gd name="T21" fmla="*/ 2 h 11"/>
                  <a:gd name="T22" fmla="*/ 2 w 7"/>
                  <a:gd name="T23" fmla="*/ 1 h 11"/>
                  <a:gd name="T24" fmla="*/ 3 w 7"/>
                  <a:gd name="T25" fmla="*/ 0 h 11"/>
                  <a:gd name="T26" fmla="*/ 3 w 7"/>
                  <a:gd name="T27" fmla="*/ 1 h 11"/>
                  <a:gd name="T28" fmla="*/ 3 w 7"/>
                  <a:gd name="T29" fmla="*/ 2 h 11"/>
                  <a:gd name="T30" fmla="*/ 3 w 7"/>
                  <a:gd name="T31" fmla="*/ 2 h 11"/>
                  <a:gd name="T32" fmla="*/ 3 w 7"/>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1"/>
                  <a:gd name="T53" fmla="*/ 7 w 7"/>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1">
                    <a:moveTo>
                      <a:pt x="7" y="6"/>
                    </a:moveTo>
                    <a:lnTo>
                      <a:pt x="6" y="7"/>
                    </a:lnTo>
                    <a:lnTo>
                      <a:pt x="6" y="9"/>
                    </a:lnTo>
                    <a:lnTo>
                      <a:pt x="5" y="10"/>
                    </a:lnTo>
                    <a:lnTo>
                      <a:pt x="3" y="11"/>
                    </a:lnTo>
                    <a:lnTo>
                      <a:pt x="2" y="10"/>
                    </a:lnTo>
                    <a:lnTo>
                      <a:pt x="1" y="9"/>
                    </a:lnTo>
                    <a:lnTo>
                      <a:pt x="0" y="7"/>
                    </a:lnTo>
                    <a:lnTo>
                      <a:pt x="0" y="6"/>
                    </a:lnTo>
                    <a:lnTo>
                      <a:pt x="0" y="4"/>
                    </a:lnTo>
                    <a:lnTo>
                      <a:pt x="1" y="2"/>
                    </a:lnTo>
                    <a:lnTo>
                      <a:pt x="2" y="1"/>
                    </a:lnTo>
                    <a:lnTo>
                      <a:pt x="3" y="0"/>
                    </a:lnTo>
                    <a:lnTo>
                      <a:pt x="5" y="1"/>
                    </a:lnTo>
                    <a:lnTo>
                      <a:pt x="6" y="2"/>
                    </a:lnTo>
                    <a:lnTo>
                      <a:pt x="6" y="4"/>
                    </a:ln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5" name="Freeform 824"/>
              <p:cNvSpPr>
                <a:spLocks/>
              </p:cNvSpPr>
              <p:nvPr/>
            </p:nvSpPr>
            <p:spPr bwMode="auto">
              <a:xfrm>
                <a:off x="1175" y="1556"/>
                <a:ext cx="19" cy="26"/>
              </a:xfrm>
              <a:custGeom>
                <a:avLst/>
                <a:gdLst>
                  <a:gd name="T0" fmla="*/ 5 w 21"/>
                  <a:gd name="T1" fmla="*/ 0 h 34"/>
                  <a:gd name="T2" fmla="*/ 5 w 21"/>
                  <a:gd name="T3" fmla="*/ 1 h 34"/>
                  <a:gd name="T4" fmla="*/ 4 w 21"/>
                  <a:gd name="T5" fmla="*/ 2 h 34"/>
                  <a:gd name="T6" fmla="*/ 2 w 21"/>
                  <a:gd name="T7" fmla="*/ 2 h 34"/>
                  <a:gd name="T8" fmla="*/ 1 w 21"/>
                  <a:gd name="T9" fmla="*/ 2 h 34"/>
                  <a:gd name="T10" fmla="*/ 0 w 21"/>
                  <a:gd name="T11" fmla="*/ 2 h 34"/>
                  <a:gd name="T12" fmla="*/ 0 w 21"/>
                  <a:gd name="T13" fmla="*/ 2 h 34"/>
                  <a:gd name="T14" fmla="*/ 1 w 21"/>
                  <a:gd name="T15" fmla="*/ 2 h 34"/>
                  <a:gd name="T16" fmla="*/ 5 w 21"/>
                  <a:gd name="T17" fmla="*/ 2 h 34"/>
                  <a:gd name="T18" fmla="*/ 5 w 21"/>
                  <a:gd name="T19" fmla="*/ 2 h 34"/>
                  <a:gd name="T20" fmla="*/ 5 w 21"/>
                  <a:gd name="T21" fmla="*/ 2 h 34"/>
                  <a:gd name="T22" fmla="*/ 5 w 21"/>
                  <a:gd name="T23" fmla="*/ 2 h 34"/>
                  <a:gd name="T24" fmla="*/ 4 w 21"/>
                  <a:gd name="T25" fmla="*/ 2 h 34"/>
                  <a:gd name="T26" fmla="*/ 4 w 21"/>
                  <a:gd name="T27" fmla="*/ 2 h 34"/>
                  <a:gd name="T28" fmla="*/ 5 w 21"/>
                  <a:gd name="T29" fmla="*/ 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34"/>
                  <a:gd name="T47" fmla="*/ 21 w 21"/>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34">
                    <a:moveTo>
                      <a:pt x="6" y="0"/>
                    </a:moveTo>
                    <a:lnTo>
                      <a:pt x="5" y="1"/>
                    </a:lnTo>
                    <a:lnTo>
                      <a:pt x="4" y="3"/>
                    </a:lnTo>
                    <a:lnTo>
                      <a:pt x="2" y="8"/>
                    </a:lnTo>
                    <a:lnTo>
                      <a:pt x="1" y="13"/>
                    </a:lnTo>
                    <a:lnTo>
                      <a:pt x="0" y="19"/>
                    </a:lnTo>
                    <a:lnTo>
                      <a:pt x="0" y="24"/>
                    </a:lnTo>
                    <a:lnTo>
                      <a:pt x="1" y="30"/>
                    </a:lnTo>
                    <a:lnTo>
                      <a:pt x="5" y="34"/>
                    </a:lnTo>
                    <a:lnTo>
                      <a:pt x="21" y="26"/>
                    </a:lnTo>
                    <a:lnTo>
                      <a:pt x="7" y="26"/>
                    </a:lnTo>
                    <a:lnTo>
                      <a:pt x="6" y="24"/>
                    </a:lnTo>
                    <a:lnTo>
                      <a:pt x="4" y="18"/>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6" name="Freeform 825"/>
              <p:cNvSpPr>
                <a:spLocks/>
              </p:cNvSpPr>
              <p:nvPr/>
            </p:nvSpPr>
            <p:spPr bwMode="auto">
              <a:xfrm>
                <a:off x="1201" y="1581"/>
                <a:ext cx="10" cy="4"/>
              </a:xfrm>
              <a:custGeom>
                <a:avLst/>
                <a:gdLst>
                  <a:gd name="T0" fmla="*/ 3 w 12"/>
                  <a:gd name="T1" fmla="*/ 1 h 6"/>
                  <a:gd name="T2" fmla="*/ 3 w 12"/>
                  <a:gd name="T3" fmla="*/ 1 h 6"/>
                  <a:gd name="T4" fmla="*/ 3 w 12"/>
                  <a:gd name="T5" fmla="*/ 1 h 6"/>
                  <a:gd name="T6" fmla="*/ 3 w 12"/>
                  <a:gd name="T7" fmla="*/ 1 h 6"/>
                  <a:gd name="T8" fmla="*/ 3 w 12"/>
                  <a:gd name="T9" fmla="*/ 1 h 6"/>
                  <a:gd name="T10" fmla="*/ 3 w 12"/>
                  <a:gd name="T11" fmla="*/ 1 h 6"/>
                  <a:gd name="T12" fmla="*/ 2 w 12"/>
                  <a:gd name="T13" fmla="*/ 1 h 6"/>
                  <a:gd name="T14" fmla="*/ 0 w 12"/>
                  <a:gd name="T15" fmla="*/ 1 h 6"/>
                  <a:gd name="T16" fmla="*/ 0 w 12"/>
                  <a:gd name="T17" fmla="*/ 1 h 6"/>
                  <a:gd name="T18" fmla="*/ 0 w 12"/>
                  <a:gd name="T19" fmla="*/ 1 h 6"/>
                  <a:gd name="T20" fmla="*/ 2 w 12"/>
                  <a:gd name="T21" fmla="*/ 1 h 6"/>
                  <a:gd name="T22" fmla="*/ 3 w 12"/>
                  <a:gd name="T23" fmla="*/ 1 h 6"/>
                  <a:gd name="T24" fmla="*/ 3 w 12"/>
                  <a:gd name="T25" fmla="*/ 0 h 6"/>
                  <a:gd name="T26" fmla="*/ 3 w 12"/>
                  <a:gd name="T27" fmla="*/ 1 h 6"/>
                  <a:gd name="T28" fmla="*/ 3 w 12"/>
                  <a:gd name="T29" fmla="*/ 1 h 6"/>
                  <a:gd name="T30" fmla="*/ 3 w 12"/>
                  <a:gd name="T31" fmla="*/ 1 h 6"/>
                  <a:gd name="T32" fmla="*/ 3 w 12"/>
                  <a:gd name="T33" fmla="*/ 1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12" y="3"/>
                    </a:moveTo>
                    <a:lnTo>
                      <a:pt x="11" y="4"/>
                    </a:lnTo>
                    <a:lnTo>
                      <a:pt x="10" y="5"/>
                    </a:lnTo>
                    <a:lnTo>
                      <a:pt x="8" y="6"/>
                    </a:lnTo>
                    <a:lnTo>
                      <a:pt x="6" y="6"/>
                    </a:lnTo>
                    <a:lnTo>
                      <a:pt x="4" y="6"/>
                    </a:lnTo>
                    <a:lnTo>
                      <a:pt x="2" y="5"/>
                    </a:lnTo>
                    <a:lnTo>
                      <a:pt x="0" y="4"/>
                    </a:lnTo>
                    <a:lnTo>
                      <a:pt x="0" y="3"/>
                    </a:lnTo>
                    <a:lnTo>
                      <a:pt x="0" y="2"/>
                    </a:lnTo>
                    <a:lnTo>
                      <a:pt x="2" y="1"/>
                    </a:lnTo>
                    <a:lnTo>
                      <a:pt x="4" y="1"/>
                    </a:lnTo>
                    <a:lnTo>
                      <a:pt x="6" y="0"/>
                    </a:lnTo>
                    <a:lnTo>
                      <a:pt x="8" y="1"/>
                    </a:lnTo>
                    <a:lnTo>
                      <a:pt x="10" y="1"/>
                    </a:lnTo>
                    <a:lnTo>
                      <a:pt x="11" y="2"/>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7" name="Freeform 826"/>
              <p:cNvSpPr>
                <a:spLocks/>
              </p:cNvSpPr>
              <p:nvPr/>
            </p:nvSpPr>
            <p:spPr bwMode="auto">
              <a:xfrm>
                <a:off x="1141" y="1585"/>
                <a:ext cx="136" cy="74"/>
              </a:xfrm>
              <a:custGeom>
                <a:avLst/>
                <a:gdLst>
                  <a:gd name="T0" fmla="*/ 4 w 153"/>
                  <a:gd name="T1" fmla="*/ 2 h 98"/>
                  <a:gd name="T2" fmla="*/ 4 w 153"/>
                  <a:gd name="T3" fmla="*/ 2 h 98"/>
                  <a:gd name="T4" fmla="*/ 4 w 153"/>
                  <a:gd name="T5" fmla="*/ 2 h 98"/>
                  <a:gd name="T6" fmla="*/ 1 w 153"/>
                  <a:gd name="T7" fmla="*/ 2 h 98"/>
                  <a:gd name="T8" fmla="*/ 2 w 153"/>
                  <a:gd name="T9" fmla="*/ 2 h 98"/>
                  <a:gd name="T10" fmla="*/ 4 w 153"/>
                  <a:gd name="T11" fmla="*/ 2 h 98"/>
                  <a:gd name="T12" fmla="*/ 4 w 153"/>
                  <a:gd name="T13" fmla="*/ 2 h 98"/>
                  <a:gd name="T14" fmla="*/ 4 w 153"/>
                  <a:gd name="T15" fmla="*/ 2 h 98"/>
                  <a:gd name="T16" fmla="*/ 4 w 153"/>
                  <a:gd name="T17" fmla="*/ 2 h 98"/>
                  <a:gd name="T18" fmla="*/ 4 w 153"/>
                  <a:gd name="T19" fmla="*/ 2 h 98"/>
                  <a:gd name="T20" fmla="*/ 4 w 153"/>
                  <a:gd name="T21" fmla="*/ 2 h 98"/>
                  <a:gd name="T22" fmla="*/ 4 w 153"/>
                  <a:gd name="T23" fmla="*/ 2 h 98"/>
                  <a:gd name="T24" fmla="*/ 4 w 153"/>
                  <a:gd name="T25" fmla="*/ 2 h 98"/>
                  <a:gd name="T26" fmla="*/ 4 w 153"/>
                  <a:gd name="T27" fmla="*/ 2 h 98"/>
                  <a:gd name="T28" fmla="*/ 4 w 153"/>
                  <a:gd name="T29" fmla="*/ 2 h 98"/>
                  <a:gd name="T30" fmla="*/ 4 w 153"/>
                  <a:gd name="T31" fmla="*/ 2 h 98"/>
                  <a:gd name="T32" fmla="*/ 4 w 153"/>
                  <a:gd name="T33" fmla="*/ 2 h 98"/>
                  <a:gd name="T34" fmla="*/ 4 w 153"/>
                  <a:gd name="T35" fmla="*/ 2 h 98"/>
                  <a:gd name="T36" fmla="*/ 4 w 153"/>
                  <a:gd name="T37" fmla="*/ 2 h 98"/>
                  <a:gd name="T38" fmla="*/ 4 w 153"/>
                  <a:gd name="T39" fmla="*/ 2 h 98"/>
                  <a:gd name="T40" fmla="*/ 4 w 153"/>
                  <a:gd name="T41" fmla="*/ 2 h 98"/>
                  <a:gd name="T42" fmla="*/ 4 w 153"/>
                  <a:gd name="T43" fmla="*/ 2 h 98"/>
                  <a:gd name="T44" fmla="*/ 4 w 153"/>
                  <a:gd name="T45" fmla="*/ 2 h 98"/>
                  <a:gd name="T46" fmla="*/ 4 w 153"/>
                  <a:gd name="T47" fmla="*/ 2 h 98"/>
                  <a:gd name="T48" fmla="*/ 4 w 153"/>
                  <a:gd name="T49" fmla="*/ 0 h 98"/>
                  <a:gd name="T50" fmla="*/ 4 w 153"/>
                  <a:gd name="T51" fmla="*/ 2 h 98"/>
                  <a:gd name="T52" fmla="*/ 4 w 153"/>
                  <a:gd name="T53" fmla="*/ 2 h 98"/>
                  <a:gd name="T54" fmla="*/ 4 w 153"/>
                  <a:gd name="T55" fmla="*/ 2 h 98"/>
                  <a:gd name="T56" fmla="*/ 4 w 153"/>
                  <a:gd name="T57" fmla="*/ 2 h 98"/>
                  <a:gd name="T58" fmla="*/ 4 w 153"/>
                  <a:gd name="T59" fmla="*/ 2 h 98"/>
                  <a:gd name="T60" fmla="*/ 4 w 153"/>
                  <a:gd name="T61" fmla="*/ 2 h 98"/>
                  <a:gd name="T62" fmla="*/ 4 w 153"/>
                  <a:gd name="T63" fmla="*/ 2 h 98"/>
                  <a:gd name="T64" fmla="*/ 4 w 153"/>
                  <a:gd name="T65" fmla="*/ 2 h 98"/>
                  <a:gd name="T66" fmla="*/ 4 w 153"/>
                  <a:gd name="T67" fmla="*/ 2 h 98"/>
                  <a:gd name="T68" fmla="*/ 4 w 153"/>
                  <a:gd name="T69" fmla="*/ 2 h 98"/>
                  <a:gd name="T70" fmla="*/ 4 w 153"/>
                  <a:gd name="T71" fmla="*/ 2 h 98"/>
                  <a:gd name="T72" fmla="*/ 4 w 153"/>
                  <a:gd name="T73" fmla="*/ 2 h 98"/>
                  <a:gd name="T74" fmla="*/ 4 w 153"/>
                  <a:gd name="T75" fmla="*/ 2 h 98"/>
                  <a:gd name="T76" fmla="*/ 4 w 153"/>
                  <a:gd name="T77" fmla="*/ 2 h 98"/>
                  <a:gd name="T78" fmla="*/ 4 w 153"/>
                  <a:gd name="T79" fmla="*/ 2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98"/>
                  <a:gd name="T122" fmla="*/ 153 w 153"/>
                  <a:gd name="T123" fmla="*/ 98 h 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98">
                    <a:moveTo>
                      <a:pt x="31" y="25"/>
                    </a:moveTo>
                    <a:lnTo>
                      <a:pt x="30" y="27"/>
                    </a:lnTo>
                    <a:lnTo>
                      <a:pt x="26" y="31"/>
                    </a:lnTo>
                    <a:lnTo>
                      <a:pt x="21" y="37"/>
                    </a:lnTo>
                    <a:lnTo>
                      <a:pt x="15" y="44"/>
                    </a:lnTo>
                    <a:lnTo>
                      <a:pt x="9" y="52"/>
                    </a:lnTo>
                    <a:lnTo>
                      <a:pt x="4" y="58"/>
                    </a:lnTo>
                    <a:lnTo>
                      <a:pt x="1" y="62"/>
                    </a:lnTo>
                    <a:lnTo>
                      <a:pt x="0" y="64"/>
                    </a:lnTo>
                    <a:lnTo>
                      <a:pt x="2" y="65"/>
                    </a:lnTo>
                    <a:lnTo>
                      <a:pt x="4" y="65"/>
                    </a:lnTo>
                    <a:lnTo>
                      <a:pt x="8" y="65"/>
                    </a:lnTo>
                    <a:lnTo>
                      <a:pt x="13" y="66"/>
                    </a:lnTo>
                    <a:lnTo>
                      <a:pt x="19" y="68"/>
                    </a:lnTo>
                    <a:lnTo>
                      <a:pt x="25" y="71"/>
                    </a:lnTo>
                    <a:lnTo>
                      <a:pt x="30" y="76"/>
                    </a:lnTo>
                    <a:lnTo>
                      <a:pt x="36" y="83"/>
                    </a:lnTo>
                    <a:lnTo>
                      <a:pt x="36" y="82"/>
                    </a:lnTo>
                    <a:lnTo>
                      <a:pt x="37" y="82"/>
                    </a:lnTo>
                    <a:lnTo>
                      <a:pt x="39" y="81"/>
                    </a:lnTo>
                    <a:lnTo>
                      <a:pt x="42" y="80"/>
                    </a:lnTo>
                    <a:lnTo>
                      <a:pt x="46" y="79"/>
                    </a:lnTo>
                    <a:lnTo>
                      <a:pt x="50" y="78"/>
                    </a:lnTo>
                    <a:lnTo>
                      <a:pt x="55" y="77"/>
                    </a:lnTo>
                    <a:lnTo>
                      <a:pt x="60" y="77"/>
                    </a:lnTo>
                    <a:lnTo>
                      <a:pt x="67" y="77"/>
                    </a:lnTo>
                    <a:lnTo>
                      <a:pt x="73" y="78"/>
                    </a:lnTo>
                    <a:lnTo>
                      <a:pt x="81" y="79"/>
                    </a:lnTo>
                    <a:lnTo>
                      <a:pt x="89" y="81"/>
                    </a:lnTo>
                    <a:lnTo>
                      <a:pt x="98" y="83"/>
                    </a:lnTo>
                    <a:lnTo>
                      <a:pt x="107" y="87"/>
                    </a:lnTo>
                    <a:lnTo>
                      <a:pt x="117" y="92"/>
                    </a:lnTo>
                    <a:lnTo>
                      <a:pt x="127" y="98"/>
                    </a:lnTo>
                    <a:lnTo>
                      <a:pt x="128" y="97"/>
                    </a:lnTo>
                    <a:lnTo>
                      <a:pt x="131" y="96"/>
                    </a:lnTo>
                    <a:lnTo>
                      <a:pt x="135" y="93"/>
                    </a:lnTo>
                    <a:lnTo>
                      <a:pt x="140" y="90"/>
                    </a:lnTo>
                    <a:lnTo>
                      <a:pt x="145" y="87"/>
                    </a:lnTo>
                    <a:lnTo>
                      <a:pt x="149" y="84"/>
                    </a:lnTo>
                    <a:lnTo>
                      <a:pt x="152" y="81"/>
                    </a:lnTo>
                    <a:lnTo>
                      <a:pt x="153" y="80"/>
                    </a:lnTo>
                    <a:lnTo>
                      <a:pt x="152" y="76"/>
                    </a:lnTo>
                    <a:lnTo>
                      <a:pt x="151" y="67"/>
                    </a:lnTo>
                    <a:lnTo>
                      <a:pt x="150" y="55"/>
                    </a:lnTo>
                    <a:lnTo>
                      <a:pt x="148" y="41"/>
                    </a:lnTo>
                    <a:lnTo>
                      <a:pt x="147" y="27"/>
                    </a:lnTo>
                    <a:lnTo>
                      <a:pt x="145" y="15"/>
                    </a:lnTo>
                    <a:lnTo>
                      <a:pt x="144" y="7"/>
                    </a:lnTo>
                    <a:lnTo>
                      <a:pt x="144" y="4"/>
                    </a:lnTo>
                    <a:lnTo>
                      <a:pt x="105" y="0"/>
                    </a:lnTo>
                    <a:lnTo>
                      <a:pt x="94" y="7"/>
                    </a:lnTo>
                    <a:lnTo>
                      <a:pt x="127" y="19"/>
                    </a:lnTo>
                    <a:lnTo>
                      <a:pt x="139" y="68"/>
                    </a:lnTo>
                    <a:lnTo>
                      <a:pt x="125" y="79"/>
                    </a:lnTo>
                    <a:lnTo>
                      <a:pt x="124" y="79"/>
                    </a:lnTo>
                    <a:lnTo>
                      <a:pt x="123" y="78"/>
                    </a:lnTo>
                    <a:lnTo>
                      <a:pt x="120" y="77"/>
                    </a:lnTo>
                    <a:lnTo>
                      <a:pt x="117" y="75"/>
                    </a:lnTo>
                    <a:lnTo>
                      <a:pt x="113" y="73"/>
                    </a:lnTo>
                    <a:lnTo>
                      <a:pt x="108" y="71"/>
                    </a:lnTo>
                    <a:lnTo>
                      <a:pt x="103" y="70"/>
                    </a:lnTo>
                    <a:lnTo>
                      <a:pt x="98" y="68"/>
                    </a:lnTo>
                    <a:lnTo>
                      <a:pt x="91" y="66"/>
                    </a:lnTo>
                    <a:lnTo>
                      <a:pt x="86" y="65"/>
                    </a:lnTo>
                    <a:lnTo>
                      <a:pt x="79" y="64"/>
                    </a:lnTo>
                    <a:lnTo>
                      <a:pt x="73" y="63"/>
                    </a:lnTo>
                    <a:lnTo>
                      <a:pt x="67" y="62"/>
                    </a:lnTo>
                    <a:lnTo>
                      <a:pt x="60" y="63"/>
                    </a:lnTo>
                    <a:lnTo>
                      <a:pt x="54" y="64"/>
                    </a:lnTo>
                    <a:lnTo>
                      <a:pt x="49" y="66"/>
                    </a:lnTo>
                    <a:lnTo>
                      <a:pt x="38" y="69"/>
                    </a:lnTo>
                    <a:lnTo>
                      <a:pt x="37" y="69"/>
                    </a:lnTo>
                    <a:lnTo>
                      <a:pt x="36" y="67"/>
                    </a:lnTo>
                    <a:lnTo>
                      <a:pt x="34" y="64"/>
                    </a:lnTo>
                    <a:lnTo>
                      <a:pt x="31" y="61"/>
                    </a:lnTo>
                    <a:lnTo>
                      <a:pt x="27" y="58"/>
                    </a:lnTo>
                    <a:lnTo>
                      <a:pt x="23" y="56"/>
                    </a:lnTo>
                    <a:lnTo>
                      <a:pt x="19" y="54"/>
                    </a:lnTo>
                    <a:lnTo>
                      <a:pt x="13" y="54"/>
                    </a:lnTo>
                    <a:lnTo>
                      <a:pt x="44" y="25"/>
                    </a:lnTo>
                    <a:lnTo>
                      <a:pt x="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8" name="Freeform 827"/>
              <p:cNvSpPr>
                <a:spLocks/>
              </p:cNvSpPr>
              <p:nvPr/>
            </p:nvSpPr>
            <p:spPr bwMode="auto">
              <a:xfrm>
                <a:off x="1205" y="1610"/>
                <a:ext cx="11" cy="9"/>
              </a:xfrm>
              <a:custGeom>
                <a:avLst/>
                <a:gdLst>
                  <a:gd name="T0" fmla="*/ 4 w 12"/>
                  <a:gd name="T1" fmla="*/ 2 h 12"/>
                  <a:gd name="T2" fmla="*/ 6 w 12"/>
                  <a:gd name="T3" fmla="*/ 0 h 12"/>
                  <a:gd name="T4" fmla="*/ 6 w 12"/>
                  <a:gd name="T5" fmla="*/ 2 h 12"/>
                  <a:gd name="T6" fmla="*/ 6 w 12"/>
                  <a:gd name="T7" fmla="*/ 2 h 12"/>
                  <a:gd name="T8" fmla="*/ 6 w 12"/>
                  <a:gd name="T9" fmla="*/ 2 h 12"/>
                  <a:gd name="T10" fmla="*/ 6 w 12"/>
                  <a:gd name="T11" fmla="*/ 2 h 12"/>
                  <a:gd name="T12" fmla="*/ 5 w 12"/>
                  <a:gd name="T13" fmla="*/ 2 h 12"/>
                  <a:gd name="T14" fmla="*/ 1 w 12"/>
                  <a:gd name="T15" fmla="*/ 2 h 12"/>
                  <a:gd name="T16" fmla="*/ 3 w 12"/>
                  <a:gd name="T17" fmla="*/ 2 h 12"/>
                  <a:gd name="T18" fmla="*/ 0 w 12"/>
                  <a:gd name="T19" fmla="*/ 2 h 12"/>
                  <a:gd name="T20" fmla="*/ 4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3"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299" name="Freeform 828"/>
              <p:cNvSpPr>
                <a:spLocks/>
              </p:cNvSpPr>
              <p:nvPr/>
            </p:nvSpPr>
            <p:spPr bwMode="auto">
              <a:xfrm>
                <a:off x="1234" y="1625"/>
                <a:ext cx="10" cy="10"/>
              </a:xfrm>
              <a:custGeom>
                <a:avLst/>
                <a:gdLst>
                  <a:gd name="T0" fmla="*/ 3 w 12"/>
                  <a:gd name="T1" fmla="*/ 2 h 13"/>
                  <a:gd name="T2" fmla="*/ 3 w 12"/>
                  <a:gd name="T3" fmla="*/ 0 h 13"/>
                  <a:gd name="T4" fmla="*/ 3 w 12"/>
                  <a:gd name="T5" fmla="*/ 2 h 13"/>
                  <a:gd name="T6" fmla="*/ 3 w 12"/>
                  <a:gd name="T7" fmla="*/ 2 h 13"/>
                  <a:gd name="T8" fmla="*/ 3 w 12"/>
                  <a:gd name="T9" fmla="*/ 2 h 13"/>
                  <a:gd name="T10" fmla="*/ 3 w 12"/>
                  <a:gd name="T11" fmla="*/ 2 h 13"/>
                  <a:gd name="T12" fmla="*/ 3 w 12"/>
                  <a:gd name="T13" fmla="*/ 2 h 13"/>
                  <a:gd name="T14" fmla="*/ 1 w 12"/>
                  <a:gd name="T15" fmla="*/ 2 h 13"/>
                  <a:gd name="T16" fmla="*/ 2 w 12"/>
                  <a:gd name="T17" fmla="*/ 2 h 13"/>
                  <a:gd name="T18" fmla="*/ 0 w 12"/>
                  <a:gd name="T19" fmla="*/ 2 h 13"/>
                  <a:gd name="T20" fmla="*/ 3 w 12"/>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3"/>
                  <a:gd name="T35" fmla="*/ 12 w 1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3">
                    <a:moveTo>
                      <a:pt x="4" y="4"/>
                    </a:moveTo>
                    <a:lnTo>
                      <a:pt x="7" y="0"/>
                    </a:lnTo>
                    <a:lnTo>
                      <a:pt x="8" y="5"/>
                    </a:lnTo>
                    <a:lnTo>
                      <a:pt x="12" y="5"/>
                    </a:lnTo>
                    <a:lnTo>
                      <a:pt x="8" y="9"/>
                    </a:lnTo>
                    <a:lnTo>
                      <a:pt x="8" y="13"/>
                    </a:lnTo>
                    <a:lnTo>
                      <a:pt x="5" y="9"/>
                    </a:lnTo>
                    <a:lnTo>
                      <a:pt x="1" y="10"/>
                    </a:lnTo>
                    <a:lnTo>
                      <a:pt x="2" y="6"/>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0" name="Freeform 829"/>
              <p:cNvSpPr>
                <a:spLocks/>
              </p:cNvSpPr>
              <p:nvPr/>
            </p:nvSpPr>
            <p:spPr bwMode="auto">
              <a:xfrm>
                <a:off x="1233" y="1601"/>
                <a:ext cx="11" cy="9"/>
              </a:xfrm>
              <a:custGeom>
                <a:avLst/>
                <a:gdLst>
                  <a:gd name="T0" fmla="*/ 3 w 13"/>
                  <a:gd name="T1" fmla="*/ 2 h 12"/>
                  <a:gd name="T2" fmla="*/ 3 w 13"/>
                  <a:gd name="T3" fmla="*/ 0 h 12"/>
                  <a:gd name="T4" fmla="*/ 3 w 13"/>
                  <a:gd name="T5" fmla="*/ 2 h 12"/>
                  <a:gd name="T6" fmla="*/ 3 w 13"/>
                  <a:gd name="T7" fmla="*/ 2 h 12"/>
                  <a:gd name="T8" fmla="*/ 3 w 13"/>
                  <a:gd name="T9" fmla="*/ 2 h 12"/>
                  <a:gd name="T10" fmla="*/ 3 w 13"/>
                  <a:gd name="T11" fmla="*/ 2 h 12"/>
                  <a:gd name="T12" fmla="*/ 3 w 13"/>
                  <a:gd name="T13" fmla="*/ 2 h 12"/>
                  <a:gd name="T14" fmla="*/ 1 w 13"/>
                  <a:gd name="T15" fmla="*/ 2 h 12"/>
                  <a:gd name="T16" fmla="*/ 3 w 13"/>
                  <a:gd name="T17" fmla="*/ 2 h 12"/>
                  <a:gd name="T18" fmla="*/ 0 w 13"/>
                  <a:gd name="T19" fmla="*/ 2 h 12"/>
                  <a:gd name="T20" fmla="*/ 3 w 13"/>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2"/>
                  <a:gd name="T35" fmla="*/ 13 w 13"/>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2">
                    <a:moveTo>
                      <a:pt x="4" y="3"/>
                    </a:moveTo>
                    <a:lnTo>
                      <a:pt x="8" y="0"/>
                    </a:lnTo>
                    <a:lnTo>
                      <a:pt x="9" y="4"/>
                    </a:lnTo>
                    <a:lnTo>
                      <a:pt x="13" y="5"/>
                    </a:lnTo>
                    <a:lnTo>
                      <a:pt x="9" y="8"/>
                    </a:lnTo>
                    <a:lnTo>
                      <a:pt x="9" y="12"/>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1" name="Freeform 830"/>
              <p:cNvSpPr>
                <a:spLocks/>
              </p:cNvSpPr>
              <p:nvPr/>
            </p:nvSpPr>
            <p:spPr bwMode="auto">
              <a:xfrm>
                <a:off x="1179" y="1621"/>
                <a:ext cx="10" cy="9"/>
              </a:xfrm>
              <a:custGeom>
                <a:avLst/>
                <a:gdLst>
                  <a:gd name="T0" fmla="*/ 3 w 12"/>
                  <a:gd name="T1" fmla="*/ 2 h 12"/>
                  <a:gd name="T2" fmla="*/ 3 w 12"/>
                  <a:gd name="T3" fmla="*/ 0 h 12"/>
                  <a:gd name="T4" fmla="*/ 3 w 12"/>
                  <a:gd name="T5" fmla="*/ 2 h 12"/>
                  <a:gd name="T6" fmla="*/ 3 w 12"/>
                  <a:gd name="T7" fmla="*/ 2 h 12"/>
                  <a:gd name="T8" fmla="*/ 3 w 12"/>
                  <a:gd name="T9" fmla="*/ 2 h 12"/>
                  <a:gd name="T10" fmla="*/ 3 w 12"/>
                  <a:gd name="T11" fmla="*/ 2 h 12"/>
                  <a:gd name="T12" fmla="*/ 3 w 12"/>
                  <a:gd name="T13" fmla="*/ 2 h 12"/>
                  <a:gd name="T14" fmla="*/ 1 w 12"/>
                  <a:gd name="T15" fmla="*/ 2 h 12"/>
                  <a:gd name="T16" fmla="*/ 2 w 12"/>
                  <a:gd name="T17" fmla="*/ 2 h 12"/>
                  <a:gd name="T18" fmla="*/ 0 w 12"/>
                  <a:gd name="T19" fmla="*/ 2 h 12"/>
                  <a:gd name="T20" fmla="*/ 3 w 12"/>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2"/>
                  <a:gd name="T35" fmla="*/ 12 w 12"/>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2">
                    <a:moveTo>
                      <a:pt x="4" y="3"/>
                    </a:moveTo>
                    <a:lnTo>
                      <a:pt x="7" y="0"/>
                    </a:lnTo>
                    <a:lnTo>
                      <a:pt x="8" y="4"/>
                    </a:lnTo>
                    <a:lnTo>
                      <a:pt x="12" y="5"/>
                    </a:lnTo>
                    <a:lnTo>
                      <a:pt x="8" y="8"/>
                    </a:lnTo>
                    <a:lnTo>
                      <a:pt x="8" y="12"/>
                    </a:lnTo>
                    <a:lnTo>
                      <a:pt x="5" y="9"/>
                    </a:lnTo>
                    <a:lnTo>
                      <a:pt x="1" y="9"/>
                    </a:lnTo>
                    <a:lnTo>
                      <a:pt x="2"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2" name="Freeform 831"/>
              <p:cNvSpPr>
                <a:spLocks/>
              </p:cNvSpPr>
              <p:nvPr/>
            </p:nvSpPr>
            <p:spPr bwMode="auto">
              <a:xfrm>
                <a:off x="1175" y="1605"/>
                <a:ext cx="11" cy="8"/>
              </a:xfrm>
              <a:custGeom>
                <a:avLst/>
                <a:gdLst>
                  <a:gd name="T0" fmla="*/ 3 w 12"/>
                  <a:gd name="T1" fmla="*/ 1 h 11"/>
                  <a:gd name="T2" fmla="*/ 6 w 12"/>
                  <a:gd name="T3" fmla="*/ 0 h 11"/>
                  <a:gd name="T4" fmla="*/ 6 w 12"/>
                  <a:gd name="T5" fmla="*/ 1 h 11"/>
                  <a:gd name="T6" fmla="*/ 6 w 12"/>
                  <a:gd name="T7" fmla="*/ 1 h 11"/>
                  <a:gd name="T8" fmla="*/ 6 w 12"/>
                  <a:gd name="T9" fmla="*/ 1 h 11"/>
                  <a:gd name="T10" fmla="*/ 6 w 12"/>
                  <a:gd name="T11" fmla="*/ 1 h 11"/>
                  <a:gd name="T12" fmla="*/ 5 w 12"/>
                  <a:gd name="T13" fmla="*/ 1 h 11"/>
                  <a:gd name="T14" fmla="*/ 1 w 12"/>
                  <a:gd name="T15" fmla="*/ 1 h 11"/>
                  <a:gd name="T16" fmla="*/ 2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3" y="3"/>
                    </a:moveTo>
                    <a:lnTo>
                      <a:pt x="7" y="0"/>
                    </a:lnTo>
                    <a:lnTo>
                      <a:pt x="8" y="4"/>
                    </a:lnTo>
                    <a:lnTo>
                      <a:pt x="12" y="5"/>
                    </a:lnTo>
                    <a:lnTo>
                      <a:pt x="8" y="8"/>
                    </a:lnTo>
                    <a:lnTo>
                      <a:pt x="8" y="11"/>
                    </a:lnTo>
                    <a:lnTo>
                      <a:pt x="5" y="8"/>
                    </a:lnTo>
                    <a:lnTo>
                      <a:pt x="1" y="9"/>
                    </a:lnTo>
                    <a:lnTo>
                      <a:pt x="2" y="5"/>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3" name="Freeform 832"/>
              <p:cNvSpPr>
                <a:spLocks/>
              </p:cNvSpPr>
              <p:nvPr/>
            </p:nvSpPr>
            <p:spPr bwMode="auto">
              <a:xfrm>
                <a:off x="1209" y="1595"/>
                <a:ext cx="10" cy="8"/>
              </a:xfrm>
              <a:custGeom>
                <a:avLst/>
                <a:gdLst>
                  <a:gd name="T0" fmla="*/ 3 w 12"/>
                  <a:gd name="T1" fmla="*/ 1 h 11"/>
                  <a:gd name="T2" fmla="*/ 3 w 12"/>
                  <a:gd name="T3" fmla="*/ 0 h 11"/>
                  <a:gd name="T4" fmla="*/ 3 w 12"/>
                  <a:gd name="T5" fmla="*/ 1 h 11"/>
                  <a:gd name="T6" fmla="*/ 3 w 12"/>
                  <a:gd name="T7" fmla="*/ 1 h 11"/>
                  <a:gd name="T8" fmla="*/ 3 w 12"/>
                  <a:gd name="T9" fmla="*/ 1 h 11"/>
                  <a:gd name="T10" fmla="*/ 3 w 12"/>
                  <a:gd name="T11" fmla="*/ 1 h 11"/>
                  <a:gd name="T12" fmla="*/ 3 w 12"/>
                  <a:gd name="T13" fmla="*/ 1 h 11"/>
                  <a:gd name="T14" fmla="*/ 1 w 12"/>
                  <a:gd name="T15" fmla="*/ 1 h 11"/>
                  <a:gd name="T16" fmla="*/ 3 w 12"/>
                  <a:gd name="T17" fmla="*/ 1 h 11"/>
                  <a:gd name="T18" fmla="*/ 0 w 12"/>
                  <a:gd name="T19" fmla="*/ 1 h 11"/>
                  <a:gd name="T20" fmla="*/ 3 w 12"/>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1"/>
                  <a:gd name="T35" fmla="*/ 12 w 12"/>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1">
                    <a:moveTo>
                      <a:pt x="4" y="3"/>
                    </a:moveTo>
                    <a:lnTo>
                      <a:pt x="7" y="0"/>
                    </a:lnTo>
                    <a:lnTo>
                      <a:pt x="8" y="4"/>
                    </a:lnTo>
                    <a:lnTo>
                      <a:pt x="12" y="5"/>
                    </a:lnTo>
                    <a:lnTo>
                      <a:pt x="8" y="8"/>
                    </a:lnTo>
                    <a:lnTo>
                      <a:pt x="8" y="11"/>
                    </a:lnTo>
                    <a:lnTo>
                      <a:pt x="6" y="8"/>
                    </a:lnTo>
                    <a:lnTo>
                      <a:pt x="1" y="9"/>
                    </a:lnTo>
                    <a:lnTo>
                      <a:pt x="3" y="5"/>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4" name="Freeform 833"/>
              <p:cNvSpPr>
                <a:spLocks/>
              </p:cNvSpPr>
              <p:nvPr/>
            </p:nvSpPr>
            <p:spPr bwMode="auto">
              <a:xfrm>
                <a:off x="1210" y="1628"/>
                <a:ext cx="11" cy="9"/>
              </a:xfrm>
              <a:custGeom>
                <a:avLst/>
                <a:gdLst>
                  <a:gd name="T0" fmla="*/ 4 w 11"/>
                  <a:gd name="T1" fmla="*/ 2 h 12"/>
                  <a:gd name="T2" fmla="*/ 6 w 11"/>
                  <a:gd name="T3" fmla="*/ 0 h 12"/>
                  <a:gd name="T4" fmla="*/ 8 w 11"/>
                  <a:gd name="T5" fmla="*/ 2 h 12"/>
                  <a:gd name="T6" fmla="*/ 11 w 11"/>
                  <a:gd name="T7" fmla="*/ 2 h 12"/>
                  <a:gd name="T8" fmla="*/ 8 w 11"/>
                  <a:gd name="T9" fmla="*/ 2 h 12"/>
                  <a:gd name="T10" fmla="*/ 8 w 11"/>
                  <a:gd name="T11" fmla="*/ 2 h 12"/>
                  <a:gd name="T12" fmla="*/ 5 w 11"/>
                  <a:gd name="T13" fmla="*/ 2 h 12"/>
                  <a:gd name="T14" fmla="*/ 1 w 11"/>
                  <a:gd name="T15" fmla="*/ 2 h 12"/>
                  <a:gd name="T16" fmla="*/ 2 w 11"/>
                  <a:gd name="T17" fmla="*/ 2 h 12"/>
                  <a:gd name="T18" fmla="*/ 0 w 11"/>
                  <a:gd name="T19" fmla="*/ 2 h 12"/>
                  <a:gd name="T20" fmla="*/ 4 w 11"/>
                  <a:gd name="T21" fmla="*/ 2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2"/>
                  <a:gd name="T35" fmla="*/ 11 w 11"/>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2">
                    <a:moveTo>
                      <a:pt x="4" y="3"/>
                    </a:moveTo>
                    <a:lnTo>
                      <a:pt x="6" y="0"/>
                    </a:lnTo>
                    <a:lnTo>
                      <a:pt x="8" y="4"/>
                    </a:lnTo>
                    <a:lnTo>
                      <a:pt x="11" y="5"/>
                    </a:lnTo>
                    <a:lnTo>
                      <a:pt x="8" y="8"/>
                    </a:lnTo>
                    <a:lnTo>
                      <a:pt x="8" y="12"/>
                    </a:lnTo>
                    <a:lnTo>
                      <a:pt x="5" y="9"/>
                    </a:lnTo>
                    <a:lnTo>
                      <a:pt x="1" y="10"/>
                    </a:lnTo>
                    <a:lnTo>
                      <a:pt x="2" y="6"/>
                    </a:lnTo>
                    <a:lnTo>
                      <a:pt x="0"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5" name="Freeform 834"/>
              <p:cNvSpPr>
                <a:spLocks/>
              </p:cNvSpPr>
              <p:nvPr/>
            </p:nvSpPr>
            <p:spPr bwMode="auto">
              <a:xfrm>
                <a:off x="1251" y="1611"/>
                <a:ext cx="10" cy="10"/>
              </a:xfrm>
              <a:custGeom>
                <a:avLst/>
                <a:gdLst>
                  <a:gd name="T0" fmla="*/ 3 w 11"/>
                  <a:gd name="T1" fmla="*/ 2 h 13"/>
                  <a:gd name="T2" fmla="*/ 5 w 11"/>
                  <a:gd name="T3" fmla="*/ 0 h 13"/>
                  <a:gd name="T4" fmla="*/ 5 w 11"/>
                  <a:gd name="T5" fmla="*/ 2 h 13"/>
                  <a:gd name="T6" fmla="*/ 5 w 11"/>
                  <a:gd name="T7" fmla="*/ 2 h 13"/>
                  <a:gd name="T8" fmla="*/ 5 w 11"/>
                  <a:gd name="T9" fmla="*/ 2 h 13"/>
                  <a:gd name="T10" fmla="*/ 5 w 11"/>
                  <a:gd name="T11" fmla="*/ 2 h 13"/>
                  <a:gd name="T12" fmla="*/ 5 w 11"/>
                  <a:gd name="T13" fmla="*/ 2 h 13"/>
                  <a:gd name="T14" fmla="*/ 0 w 11"/>
                  <a:gd name="T15" fmla="*/ 2 h 13"/>
                  <a:gd name="T16" fmla="*/ 2 w 11"/>
                  <a:gd name="T17" fmla="*/ 2 h 13"/>
                  <a:gd name="T18" fmla="*/ 0 w 11"/>
                  <a:gd name="T19" fmla="*/ 2 h 13"/>
                  <a:gd name="T20" fmla="*/ 3 w 11"/>
                  <a:gd name="T21" fmla="*/ 2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3" y="4"/>
                    </a:moveTo>
                    <a:lnTo>
                      <a:pt x="7" y="0"/>
                    </a:lnTo>
                    <a:lnTo>
                      <a:pt x="8" y="5"/>
                    </a:lnTo>
                    <a:lnTo>
                      <a:pt x="11" y="5"/>
                    </a:lnTo>
                    <a:lnTo>
                      <a:pt x="8" y="9"/>
                    </a:lnTo>
                    <a:lnTo>
                      <a:pt x="8" y="13"/>
                    </a:lnTo>
                    <a:lnTo>
                      <a:pt x="5" y="9"/>
                    </a:lnTo>
                    <a:lnTo>
                      <a:pt x="0" y="10"/>
                    </a:lnTo>
                    <a:lnTo>
                      <a:pt x="2" y="6"/>
                    </a:lnTo>
                    <a:lnTo>
                      <a:pt x="0" y="3"/>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6" name="Freeform 835"/>
              <p:cNvSpPr>
                <a:spLocks/>
              </p:cNvSpPr>
              <p:nvPr/>
            </p:nvSpPr>
            <p:spPr bwMode="auto">
              <a:xfrm>
                <a:off x="934" y="1626"/>
                <a:ext cx="212" cy="35"/>
              </a:xfrm>
              <a:custGeom>
                <a:avLst/>
                <a:gdLst>
                  <a:gd name="T0" fmla="*/ 4 w 238"/>
                  <a:gd name="T1" fmla="*/ 1 h 47"/>
                  <a:gd name="T2" fmla="*/ 4 w 238"/>
                  <a:gd name="T3" fmla="*/ 1 h 47"/>
                  <a:gd name="T4" fmla="*/ 4 w 238"/>
                  <a:gd name="T5" fmla="*/ 1 h 47"/>
                  <a:gd name="T6" fmla="*/ 4 w 238"/>
                  <a:gd name="T7" fmla="*/ 1 h 47"/>
                  <a:gd name="T8" fmla="*/ 4 w 238"/>
                  <a:gd name="T9" fmla="*/ 1 h 47"/>
                  <a:gd name="T10" fmla="*/ 4 w 238"/>
                  <a:gd name="T11" fmla="*/ 1 h 47"/>
                  <a:gd name="T12" fmla="*/ 4 w 238"/>
                  <a:gd name="T13" fmla="*/ 1 h 47"/>
                  <a:gd name="T14" fmla="*/ 4 w 238"/>
                  <a:gd name="T15" fmla="*/ 1 h 47"/>
                  <a:gd name="T16" fmla="*/ 4 w 238"/>
                  <a:gd name="T17" fmla="*/ 1 h 47"/>
                  <a:gd name="T18" fmla="*/ 4 w 238"/>
                  <a:gd name="T19" fmla="*/ 1 h 47"/>
                  <a:gd name="T20" fmla="*/ 4 w 238"/>
                  <a:gd name="T21" fmla="*/ 1 h 47"/>
                  <a:gd name="T22" fmla="*/ 4 w 238"/>
                  <a:gd name="T23" fmla="*/ 1 h 47"/>
                  <a:gd name="T24" fmla="*/ 4 w 238"/>
                  <a:gd name="T25" fmla="*/ 1 h 47"/>
                  <a:gd name="T26" fmla="*/ 4 w 238"/>
                  <a:gd name="T27" fmla="*/ 1 h 47"/>
                  <a:gd name="T28" fmla="*/ 4 w 238"/>
                  <a:gd name="T29" fmla="*/ 1 h 47"/>
                  <a:gd name="T30" fmla="*/ 4 w 238"/>
                  <a:gd name="T31" fmla="*/ 1 h 47"/>
                  <a:gd name="T32" fmla="*/ 4 w 238"/>
                  <a:gd name="T33" fmla="*/ 1 h 47"/>
                  <a:gd name="T34" fmla="*/ 4 w 238"/>
                  <a:gd name="T35" fmla="*/ 1 h 47"/>
                  <a:gd name="T36" fmla="*/ 4 w 238"/>
                  <a:gd name="T37" fmla="*/ 1 h 47"/>
                  <a:gd name="T38" fmla="*/ 4 w 238"/>
                  <a:gd name="T39" fmla="*/ 1 h 47"/>
                  <a:gd name="T40" fmla="*/ 4 w 238"/>
                  <a:gd name="T41" fmla="*/ 1 h 47"/>
                  <a:gd name="T42" fmla="*/ 4 w 238"/>
                  <a:gd name="T43" fmla="*/ 1 h 47"/>
                  <a:gd name="T44" fmla="*/ 4 w 238"/>
                  <a:gd name="T45" fmla="*/ 1 h 47"/>
                  <a:gd name="T46" fmla="*/ 4 w 238"/>
                  <a:gd name="T47" fmla="*/ 1 h 47"/>
                  <a:gd name="T48" fmla="*/ 1 w 238"/>
                  <a:gd name="T49" fmla="*/ 1 h 47"/>
                  <a:gd name="T50" fmla="*/ 4 w 238"/>
                  <a:gd name="T51" fmla="*/ 1 h 47"/>
                  <a:gd name="T52" fmla="*/ 4 w 238"/>
                  <a:gd name="T53" fmla="*/ 1 h 47"/>
                  <a:gd name="T54" fmla="*/ 4 w 238"/>
                  <a:gd name="T55" fmla="*/ 1 h 47"/>
                  <a:gd name="T56" fmla="*/ 4 w 238"/>
                  <a:gd name="T57" fmla="*/ 1 h 47"/>
                  <a:gd name="T58" fmla="*/ 4 w 238"/>
                  <a:gd name="T59" fmla="*/ 1 h 47"/>
                  <a:gd name="T60" fmla="*/ 4 w 238"/>
                  <a:gd name="T61" fmla="*/ 1 h 47"/>
                  <a:gd name="T62" fmla="*/ 4 w 238"/>
                  <a:gd name="T63" fmla="*/ 1 h 47"/>
                  <a:gd name="T64" fmla="*/ 4 w 238"/>
                  <a:gd name="T65" fmla="*/ 1 h 47"/>
                  <a:gd name="T66" fmla="*/ 4 w 238"/>
                  <a:gd name="T67" fmla="*/ 1 h 47"/>
                  <a:gd name="T68" fmla="*/ 4 w 238"/>
                  <a:gd name="T69" fmla="*/ 1 h 47"/>
                  <a:gd name="T70" fmla="*/ 4 w 238"/>
                  <a:gd name="T71" fmla="*/ 1 h 47"/>
                  <a:gd name="T72" fmla="*/ 4 w 238"/>
                  <a:gd name="T73" fmla="*/ 1 h 47"/>
                  <a:gd name="T74" fmla="*/ 4 w 238"/>
                  <a:gd name="T75" fmla="*/ 1 h 47"/>
                  <a:gd name="T76" fmla="*/ 4 w 238"/>
                  <a:gd name="T77" fmla="*/ 1 h 47"/>
                  <a:gd name="T78" fmla="*/ 4 w 238"/>
                  <a:gd name="T79" fmla="*/ 1 h 47"/>
                  <a:gd name="T80" fmla="*/ 4 w 238"/>
                  <a:gd name="T81" fmla="*/ 1 h 47"/>
                  <a:gd name="T82" fmla="*/ 4 w 238"/>
                  <a:gd name="T83" fmla="*/ 1 h 47"/>
                  <a:gd name="T84" fmla="*/ 4 w 238"/>
                  <a:gd name="T85" fmla="*/ 1 h 47"/>
                  <a:gd name="T86" fmla="*/ 4 w 238"/>
                  <a:gd name="T87" fmla="*/ 1 h 47"/>
                  <a:gd name="T88" fmla="*/ 4 w 238"/>
                  <a:gd name="T89" fmla="*/ 1 h 47"/>
                  <a:gd name="T90" fmla="*/ 4 w 238"/>
                  <a:gd name="T91" fmla="*/ 1 h 47"/>
                  <a:gd name="T92" fmla="*/ 4 w 238"/>
                  <a:gd name="T93" fmla="*/ 1 h 47"/>
                  <a:gd name="T94" fmla="*/ 4 w 238"/>
                  <a:gd name="T95" fmla="*/ 1 h 47"/>
                  <a:gd name="T96" fmla="*/ 4 w 238"/>
                  <a:gd name="T97" fmla="*/ 1 h 47"/>
                  <a:gd name="T98" fmla="*/ 4 w 238"/>
                  <a:gd name="T99" fmla="*/ 1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47"/>
                  <a:gd name="T152" fmla="*/ 238 w 238"/>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47">
                    <a:moveTo>
                      <a:pt x="238" y="5"/>
                    </a:moveTo>
                    <a:lnTo>
                      <a:pt x="237" y="5"/>
                    </a:lnTo>
                    <a:lnTo>
                      <a:pt x="235" y="5"/>
                    </a:lnTo>
                    <a:lnTo>
                      <a:pt x="232" y="5"/>
                    </a:lnTo>
                    <a:lnTo>
                      <a:pt x="228" y="4"/>
                    </a:lnTo>
                    <a:lnTo>
                      <a:pt x="224" y="3"/>
                    </a:lnTo>
                    <a:lnTo>
                      <a:pt x="219" y="3"/>
                    </a:lnTo>
                    <a:lnTo>
                      <a:pt x="212" y="3"/>
                    </a:lnTo>
                    <a:lnTo>
                      <a:pt x="206" y="4"/>
                    </a:lnTo>
                    <a:lnTo>
                      <a:pt x="200" y="5"/>
                    </a:lnTo>
                    <a:lnTo>
                      <a:pt x="193" y="7"/>
                    </a:lnTo>
                    <a:lnTo>
                      <a:pt x="186" y="9"/>
                    </a:lnTo>
                    <a:lnTo>
                      <a:pt x="179" y="12"/>
                    </a:lnTo>
                    <a:lnTo>
                      <a:pt x="172" y="16"/>
                    </a:lnTo>
                    <a:lnTo>
                      <a:pt x="166" y="22"/>
                    </a:lnTo>
                    <a:lnTo>
                      <a:pt x="160" y="27"/>
                    </a:lnTo>
                    <a:lnTo>
                      <a:pt x="155" y="35"/>
                    </a:lnTo>
                    <a:lnTo>
                      <a:pt x="154" y="34"/>
                    </a:lnTo>
                    <a:lnTo>
                      <a:pt x="152" y="33"/>
                    </a:lnTo>
                    <a:lnTo>
                      <a:pt x="148" y="31"/>
                    </a:lnTo>
                    <a:lnTo>
                      <a:pt x="143" y="29"/>
                    </a:lnTo>
                    <a:lnTo>
                      <a:pt x="137" y="26"/>
                    </a:lnTo>
                    <a:lnTo>
                      <a:pt x="130" y="23"/>
                    </a:lnTo>
                    <a:lnTo>
                      <a:pt x="123" y="21"/>
                    </a:lnTo>
                    <a:lnTo>
                      <a:pt x="115" y="18"/>
                    </a:lnTo>
                    <a:lnTo>
                      <a:pt x="107" y="16"/>
                    </a:lnTo>
                    <a:lnTo>
                      <a:pt x="99" y="15"/>
                    </a:lnTo>
                    <a:lnTo>
                      <a:pt x="91" y="14"/>
                    </a:lnTo>
                    <a:lnTo>
                      <a:pt x="84" y="14"/>
                    </a:lnTo>
                    <a:lnTo>
                      <a:pt x="76" y="15"/>
                    </a:lnTo>
                    <a:lnTo>
                      <a:pt x="71" y="18"/>
                    </a:lnTo>
                    <a:lnTo>
                      <a:pt x="65" y="22"/>
                    </a:lnTo>
                    <a:lnTo>
                      <a:pt x="61" y="28"/>
                    </a:lnTo>
                    <a:lnTo>
                      <a:pt x="60" y="26"/>
                    </a:lnTo>
                    <a:lnTo>
                      <a:pt x="59" y="24"/>
                    </a:lnTo>
                    <a:lnTo>
                      <a:pt x="57" y="21"/>
                    </a:lnTo>
                    <a:lnTo>
                      <a:pt x="55" y="18"/>
                    </a:lnTo>
                    <a:lnTo>
                      <a:pt x="52" y="14"/>
                    </a:lnTo>
                    <a:lnTo>
                      <a:pt x="49" y="11"/>
                    </a:lnTo>
                    <a:lnTo>
                      <a:pt x="45" y="7"/>
                    </a:lnTo>
                    <a:lnTo>
                      <a:pt x="41" y="5"/>
                    </a:lnTo>
                    <a:lnTo>
                      <a:pt x="36" y="2"/>
                    </a:lnTo>
                    <a:lnTo>
                      <a:pt x="31" y="1"/>
                    </a:lnTo>
                    <a:lnTo>
                      <a:pt x="26" y="0"/>
                    </a:lnTo>
                    <a:lnTo>
                      <a:pt x="20" y="1"/>
                    </a:lnTo>
                    <a:lnTo>
                      <a:pt x="14" y="3"/>
                    </a:lnTo>
                    <a:lnTo>
                      <a:pt x="7" y="8"/>
                    </a:lnTo>
                    <a:lnTo>
                      <a:pt x="0" y="14"/>
                    </a:lnTo>
                    <a:lnTo>
                      <a:pt x="1" y="14"/>
                    </a:lnTo>
                    <a:lnTo>
                      <a:pt x="2" y="13"/>
                    </a:lnTo>
                    <a:lnTo>
                      <a:pt x="4" y="13"/>
                    </a:lnTo>
                    <a:lnTo>
                      <a:pt x="6" y="12"/>
                    </a:lnTo>
                    <a:lnTo>
                      <a:pt x="10" y="12"/>
                    </a:lnTo>
                    <a:lnTo>
                      <a:pt x="13" y="12"/>
                    </a:lnTo>
                    <a:lnTo>
                      <a:pt x="17" y="12"/>
                    </a:lnTo>
                    <a:lnTo>
                      <a:pt x="22" y="12"/>
                    </a:lnTo>
                    <a:lnTo>
                      <a:pt x="26" y="13"/>
                    </a:lnTo>
                    <a:lnTo>
                      <a:pt x="31" y="15"/>
                    </a:lnTo>
                    <a:lnTo>
                      <a:pt x="36" y="17"/>
                    </a:lnTo>
                    <a:lnTo>
                      <a:pt x="41" y="19"/>
                    </a:lnTo>
                    <a:lnTo>
                      <a:pt x="45" y="23"/>
                    </a:lnTo>
                    <a:lnTo>
                      <a:pt x="50" y="27"/>
                    </a:lnTo>
                    <a:lnTo>
                      <a:pt x="54" y="32"/>
                    </a:lnTo>
                    <a:lnTo>
                      <a:pt x="58" y="38"/>
                    </a:lnTo>
                    <a:lnTo>
                      <a:pt x="59" y="38"/>
                    </a:lnTo>
                    <a:lnTo>
                      <a:pt x="60" y="36"/>
                    </a:lnTo>
                    <a:lnTo>
                      <a:pt x="61" y="35"/>
                    </a:lnTo>
                    <a:lnTo>
                      <a:pt x="63" y="33"/>
                    </a:lnTo>
                    <a:lnTo>
                      <a:pt x="65" y="32"/>
                    </a:lnTo>
                    <a:lnTo>
                      <a:pt x="68" y="30"/>
                    </a:lnTo>
                    <a:lnTo>
                      <a:pt x="71" y="28"/>
                    </a:lnTo>
                    <a:lnTo>
                      <a:pt x="74" y="26"/>
                    </a:lnTo>
                    <a:lnTo>
                      <a:pt x="78" y="26"/>
                    </a:lnTo>
                    <a:lnTo>
                      <a:pt x="82" y="25"/>
                    </a:lnTo>
                    <a:lnTo>
                      <a:pt x="87" y="24"/>
                    </a:lnTo>
                    <a:lnTo>
                      <a:pt x="92" y="25"/>
                    </a:lnTo>
                    <a:lnTo>
                      <a:pt x="98" y="26"/>
                    </a:lnTo>
                    <a:lnTo>
                      <a:pt x="103" y="27"/>
                    </a:lnTo>
                    <a:lnTo>
                      <a:pt x="110" y="30"/>
                    </a:lnTo>
                    <a:lnTo>
                      <a:pt x="149" y="47"/>
                    </a:lnTo>
                    <a:lnTo>
                      <a:pt x="167" y="47"/>
                    </a:lnTo>
                    <a:lnTo>
                      <a:pt x="167" y="46"/>
                    </a:lnTo>
                    <a:lnTo>
                      <a:pt x="168" y="45"/>
                    </a:lnTo>
                    <a:lnTo>
                      <a:pt x="169" y="42"/>
                    </a:lnTo>
                    <a:lnTo>
                      <a:pt x="171" y="40"/>
                    </a:lnTo>
                    <a:lnTo>
                      <a:pt x="173" y="36"/>
                    </a:lnTo>
                    <a:lnTo>
                      <a:pt x="176" y="32"/>
                    </a:lnTo>
                    <a:lnTo>
                      <a:pt x="179" y="28"/>
                    </a:lnTo>
                    <a:lnTo>
                      <a:pt x="183" y="25"/>
                    </a:lnTo>
                    <a:lnTo>
                      <a:pt x="188" y="21"/>
                    </a:lnTo>
                    <a:lnTo>
                      <a:pt x="193" y="18"/>
                    </a:lnTo>
                    <a:lnTo>
                      <a:pt x="199" y="15"/>
                    </a:lnTo>
                    <a:lnTo>
                      <a:pt x="205" y="13"/>
                    </a:lnTo>
                    <a:lnTo>
                      <a:pt x="212" y="12"/>
                    </a:lnTo>
                    <a:lnTo>
                      <a:pt x="220" y="12"/>
                    </a:lnTo>
                    <a:lnTo>
                      <a:pt x="228" y="13"/>
                    </a:lnTo>
                    <a:lnTo>
                      <a:pt x="238" y="15"/>
                    </a:lnTo>
                    <a:lnTo>
                      <a:pt x="2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7" name="Freeform 836"/>
              <p:cNvSpPr>
                <a:spLocks/>
              </p:cNvSpPr>
              <p:nvPr/>
            </p:nvSpPr>
            <p:spPr bwMode="auto">
              <a:xfrm>
                <a:off x="1261" y="1547"/>
                <a:ext cx="98" cy="241"/>
              </a:xfrm>
              <a:custGeom>
                <a:avLst/>
                <a:gdLst>
                  <a:gd name="T0" fmla="*/ 4 w 110"/>
                  <a:gd name="T1" fmla="*/ 0 h 318"/>
                  <a:gd name="T2" fmla="*/ 4 w 110"/>
                  <a:gd name="T3" fmla="*/ 2 h 318"/>
                  <a:gd name="T4" fmla="*/ 4 w 110"/>
                  <a:gd name="T5" fmla="*/ 2 h 318"/>
                  <a:gd name="T6" fmla="*/ 4 w 110"/>
                  <a:gd name="T7" fmla="*/ 2 h 318"/>
                  <a:gd name="T8" fmla="*/ 4 w 110"/>
                  <a:gd name="T9" fmla="*/ 2 h 318"/>
                  <a:gd name="T10" fmla="*/ 4 w 110"/>
                  <a:gd name="T11" fmla="*/ 2 h 318"/>
                  <a:gd name="T12" fmla="*/ 4 w 110"/>
                  <a:gd name="T13" fmla="*/ 2 h 318"/>
                  <a:gd name="T14" fmla="*/ 4 w 110"/>
                  <a:gd name="T15" fmla="*/ 2 h 318"/>
                  <a:gd name="T16" fmla="*/ 4 w 110"/>
                  <a:gd name="T17" fmla="*/ 2 h 318"/>
                  <a:gd name="T18" fmla="*/ 4 w 110"/>
                  <a:gd name="T19" fmla="*/ 2 h 318"/>
                  <a:gd name="T20" fmla="*/ 4 w 110"/>
                  <a:gd name="T21" fmla="*/ 2 h 318"/>
                  <a:gd name="T22" fmla="*/ 4 w 110"/>
                  <a:gd name="T23" fmla="*/ 2 h 318"/>
                  <a:gd name="T24" fmla="*/ 4 w 110"/>
                  <a:gd name="T25" fmla="*/ 2 h 318"/>
                  <a:gd name="T26" fmla="*/ 4 w 110"/>
                  <a:gd name="T27" fmla="*/ 2 h 318"/>
                  <a:gd name="T28" fmla="*/ 4 w 110"/>
                  <a:gd name="T29" fmla="*/ 2 h 318"/>
                  <a:gd name="T30" fmla="*/ 4 w 110"/>
                  <a:gd name="T31" fmla="*/ 2 h 318"/>
                  <a:gd name="T32" fmla="*/ 4 w 110"/>
                  <a:gd name="T33" fmla="*/ 2 h 318"/>
                  <a:gd name="T34" fmla="*/ 4 w 110"/>
                  <a:gd name="T35" fmla="*/ 2 h 318"/>
                  <a:gd name="T36" fmla="*/ 4 w 110"/>
                  <a:gd name="T37" fmla="*/ 2 h 318"/>
                  <a:gd name="T38" fmla="*/ 4 w 110"/>
                  <a:gd name="T39" fmla="*/ 2 h 318"/>
                  <a:gd name="T40" fmla="*/ 4 w 110"/>
                  <a:gd name="T41" fmla="*/ 2 h 318"/>
                  <a:gd name="T42" fmla="*/ 4 w 110"/>
                  <a:gd name="T43" fmla="*/ 2 h 318"/>
                  <a:gd name="T44" fmla="*/ 4 w 110"/>
                  <a:gd name="T45" fmla="*/ 2 h 318"/>
                  <a:gd name="T46" fmla="*/ 4 w 110"/>
                  <a:gd name="T47" fmla="*/ 2 h 318"/>
                  <a:gd name="T48" fmla="*/ 4 w 110"/>
                  <a:gd name="T49" fmla="*/ 2 h 318"/>
                  <a:gd name="T50" fmla="*/ 4 w 110"/>
                  <a:gd name="T51" fmla="*/ 2 h 318"/>
                  <a:gd name="T52" fmla="*/ 4 w 110"/>
                  <a:gd name="T53" fmla="*/ 2 h 318"/>
                  <a:gd name="T54" fmla="*/ 4 w 110"/>
                  <a:gd name="T55" fmla="*/ 2 h 318"/>
                  <a:gd name="T56" fmla="*/ 4 w 110"/>
                  <a:gd name="T57" fmla="*/ 2 h 318"/>
                  <a:gd name="T58" fmla="*/ 4 w 110"/>
                  <a:gd name="T59" fmla="*/ 2 h 318"/>
                  <a:gd name="T60" fmla="*/ 4 w 110"/>
                  <a:gd name="T61" fmla="*/ 2 h 318"/>
                  <a:gd name="T62" fmla="*/ 4 w 110"/>
                  <a:gd name="T63" fmla="*/ 2 h 318"/>
                  <a:gd name="T64" fmla="*/ 4 w 110"/>
                  <a:gd name="T65" fmla="*/ 2 h 318"/>
                  <a:gd name="T66" fmla="*/ 0 w 110"/>
                  <a:gd name="T67" fmla="*/ 2 h 3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318"/>
                  <a:gd name="T104" fmla="*/ 110 w 110"/>
                  <a:gd name="T105" fmla="*/ 318 h 3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318">
                    <a:moveTo>
                      <a:pt x="11" y="0"/>
                    </a:moveTo>
                    <a:lnTo>
                      <a:pt x="12" y="0"/>
                    </a:lnTo>
                    <a:lnTo>
                      <a:pt x="14" y="0"/>
                    </a:lnTo>
                    <a:lnTo>
                      <a:pt x="17" y="2"/>
                    </a:lnTo>
                    <a:lnTo>
                      <a:pt x="21" y="4"/>
                    </a:lnTo>
                    <a:lnTo>
                      <a:pt x="26" y="6"/>
                    </a:lnTo>
                    <a:lnTo>
                      <a:pt x="32" y="10"/>
                    </a:lnTo>
                    <a:lnTo>
                      <a:pt x="38" y="14"/>
                    </a:lnTo>
                    <a:lnTo>
                      <a:pt x="45" y="18"/>
                    </a:lnTo>
                    <a:lnTo>
                      <a:pt x="51" y="24"/>
                    </a:lnTo>
                    <a:lnTo>
                      <a:pt x="58" y="30"/>
                    </a:lnTo>
                    <a:lnTo>
                      <a:pt x="64" y="37"/>
                    </a:lnTo>
                    <a:lnTo>
                      <a:pt x="70" y="45"/>
                    </a:lnTo>
                    <a:lnTo>
                      <a:pt x="75" y="54"/>
                    </a:lnTo>
                    <a:lnTo>
                      <a:pt x="79" y="64"/>
                    </a:lnTo>
                    <a:lnTo>
                      <a:pt x="82" y="75"/>
                    </a:lnTo>
                    <a:lnTo>
                      <a:pt x="84" y="86"/>
                    </a:lnTo>
                    <a:lnTo>
                      <a:pt x="110" y="106"/>
                    </a:lnTo>
                    <a:lnTo>
                      <a:pt x="110" y="107"/>
                    </a:lnTo>
                    <a:lnTo>
                      <a:pt x="108" y="110"/>
                    </a:lnTo>
                    <a:lnTo>
                      <a:pt x="104" y="115"/>
                    </a:lnTo>
                    <a:lnTo>
                      <a:pt x="99" y="121"/>
                    </a:lnTo>
                    <a:lnTo>
                      <a:pt x="94" y="129"/>
                    </a:lnTo>
                    <a:lnTo>
                      <a:pt x="88" y="139"/>
                    </a:lnTo>
                    <a:lnTo>
                      <a:pt x="82" y="150"/>
                    </a:lnTo>
                    <a:lnTo>
                      <a:pt x="76" y="163"/>
                    </a:lnTo>
                    <a:lnTo>
                      <a:pt x="70" y="177"/>
                    </a:lnTo>
                    <a:lnTo>
                      <a:pt x="65" y="193"/>
                    </a:lnTo>
                    <a:lnTo>
                      <a:pt x="61" y="210"/>
                    </a:lnTo>
                    <a:lnTo>
                      <a:pt x="57" y="229"/>
                    </a:lnTo>
                    <a:lnTo>
                      <a:pt x="55" y="249"/>
                    </a:lnTo>
                    <a:lnTo>
                      <a:pt x="55" y="269"/>
                    </a:lnTo>
                    <a:lnTo>
                      <a:pt x="56" y="292"/>
                    </a:lnTo>
                    <a:lnTo>
                      <a:pt x="59" y="315"/>
                    </a:lnTo>
                    <a:lnTo>
                      <a:pt x="36" y="318"/>
                    </a:lnTo>
                    <a:lnTo>
                      <a:pt x="36" y="316"/>
                    </a:lnTo>
                    <a:lnTo>
                      <a:pt x="36" y="310"/>
                    </a:lnTo>
                    <a:lnTo>
                      <a:pt x="36" y="301"/>
                    </a:lnTo>
                    <a:lnTo>
                      <a:pt x="36" y="290"/>
                    </a:lnTo>
                    <a:lnTo>
                      <a:pt x="36" y="276"/>
                    </a:lnTo>
                    <a:lnTo>
                      <a:pt x="37" y="260"/>
                    </a:lnTo>
                    <a:lnTo>
                      <a:pt x="38" y="243"/>
                    </a:lnTo>
                    <a:lnTo>
                      <a:pt x="40" y="225"/>
                    </a:lnTo>
                    <a:lnTo>
                      <a:pt x="42" y="206"/>
                    </a:lnTo>
                    <a:lnTo>
                      <a:pt x="45" y="188"/>
                    </a:lnTo>
                    <a:lnTo>
                      <a:pt x="48" y="170"/>
                    </a:lnTo>
                    <a:lnTo>
                      <a:pt x="52" y="153"/>
                    </a:lnTo>
                    <a:lnTo>
                      <a:pt x="57" y="137"/>
                    </a:lnTo>
                    <a:lnTo>
                      <a:pt x="62" y="123"/>
                    </a:lnTo>
                    <a:lnTo>
                      <a:pt x="69" y="112"/>
                    </a:lnTo>
                    <a:lnTo>
                      <a:pt x="77" y="103"/>
                    </a:lnTo>
                    <a:lnTo>
                      <a:pt x="65" y="95"/>
                    </a:lnTo>
                    <a:lnTo>
                      <a:pt x="65" y="94"/>
                    </a:lnTo>
                    <a:lnTo>
                      <a:pt x="65" y="91"/>
                    </a:lnTo>
                    <a:lnTo>
                      <a:pt x="64" y="87"/>
                    </a:lnTo>
                    <a:lnTo>
                      <a:pt x="64" y="83"/>
                    </a:lnTo>
                    <a:lnTo>
                      <a:pt x="63" y="77"/>
                    </a:lnTo>
                    <a:lnTo>
                      <a:pt x="62" y="70"/>
                    </a:lnTo>
                    <a:lnTo>
                      <a:pt x="59" y="63"/>
                    </a:lnTo>
                    <a:lnTo>
                      <a:pt x="57" y="56"/>
                    </a:lnTo>
                    <a:lnTo>
                      <a:pt x="53" y="48"/>
                    </a:lnTo>
                    <a:lnTo>
                      <a:pt x="49" y="42"/>
                    </a:lnTo>
                    <a:lnTo>
                      <a:pt x="44" y="36"/>
                    </a:lnTo>
                    <a:lnTo>
                      <a:pt x="38" y="31"/>
                    </a:lnTo>
                    <a:lnTo>
                      <a:pt x="30" y="26"/>
                    </a:lnTo>
                    <a:lnTo>
                      <a:pt x="22" y="23"/>
                    </a:lnTo>
                    <a:lnTo>
                      <a:pt x="12" y="22"/>
                    </a:lnTo>
                    <a:lnTo>
                      <a:pt x="0" y="2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8" name="Freeform 837"/>
              <p:cNvSpPr>
                <a:spLocks/>
              </p:cNvSpPr>
              <p:nvPr/>
            </p:nvSpPr>
            <p:spPr bwMode="auto">
              <a:xfrm>
                <a:off x="1339" y="1602"/>
                <a:ext cx="28" cy="20"/>
              </a:xfrm>
              <a:custGeom>
                <a:avLst/>
                <a:gdLst>
                  <a:gd name="T0" fmla="*/ 3 w 31"/>
                  <a:gd name="T1" fmla="*/ 0 h 26"/>
                  <a:gd name="T2" fmla="*/ 0 w 31"/>
                  <a:gd name="T3" fmla="*/ 2 h 26"/>
                  <a:gd name="T4" fmla="*/ 5 w 31"/>
                  <a:gd name="T5" fmla="*/ 2 h 26"/>
                  <a:gd name="T6" fmla="*/ 5 w 31"/>
                  <a:gd name="T7" fmla="*/ 2 h 26"/>
                  <a:gd name="T8" fmla="*/ 3 w 31"/>
                  <a:gd name="T9" fmla="*/ 0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3" y="0"/>
                    </a:moveTo>
                    <a:lnTo>
                      <a:pt x="0" y="11"/>
                    </a:lnTo>
                    <a:lnTo>
                      <a:pt x="25" y="26"/>
                    </a:lnTo>
                    <a:lnTo>
                      <a:pt x="31" y="1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09" name="Freeform 838"/>
              <p:cNvSpPr>
                <a:spLocks/>
              </p:cNvSpPr>
              <p:nvPr/>
            </p:nvSpPr>
            <p:spPr bwMode="auto">
              <a:xfrm>
                <a:off x="1002" y="1613"/>
                <a:ext cx="31" cy="14"/>
              </a:xfrm>
              <a:custGeom>
                <a:avLst/>
                <a:gdLst>
                  <a:gd name="T0" fmla="*/ 0 w 35"/>
                  <a:gd name="T1" fmla="*/ 1 h 19"/>
                  <a:gd name="T2" fmla="*/ 4 w 35"/>
                  <a:gd name="T3" fmla="*/ 1 h 19"/>
                  <a:gd name="T4" fmla="*/ 4 w 35"/>
                  <a:gd name="T5" fmla="*/ 1 h 19"/>
                  <a:gd name="T6" fmla="*/ 4 w 35"/>
                  <a:gd name="T7" fmla="*/ 0 h 19"/>
                  <a:gd name="T8" fmla="*/ 0 w 35"/>
                  <a:gd name="T9" fmla="*/ 1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7"/>
                    </a:moveTo>
                    <a:lnTo>
                      <a:pt x="4" y="19"/>
                    </a:lnTo>
                    <a:lnTo>
                      <a:pt x="35" y="15"/>
                    </a:lnTo>
                    <a:lnTo>
                      <a:pt x="3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0" name="Freeform 839"/>
              <p:cNvSpPr>
                <a:spLocks/>
              </p:cNvSpPr>
              <p:nvPr/>
            </p:nvSpPr>
            <p:spPr bwMode="auto">
              <a:xfrm>
                <a:off x="917" y="1619"/>
                <a:ext cx="32" cy="15"/>
              </a:xfrm>
              <a:custGeom>
                <a:avLst/>
                <a:gdLst>
                  <a:gd name="T0" fmla="*/ 0 w 35"/>
                  <a:gd name="T1" fmla="*/ 2 h 19"/>
                  <a:gd name="T2" fmla="*/ 4 w 35"/>
                  <a:gd name="T3" fmla="*/ 2 h 19"/>
                  <a:gd name="T4" fmla="*/ 5 w 35"/>
                  <a:gd name="T5" fmla="*/ 2 h 19"/>
                  <a:gd name="T6" fmla="*/ 5 w 35"/>
                  <a:gd name="T7" fmla="*/ 0 h 19"/>
                  <a:gd name="T8" fmla="*/ 0 w 35"/>
                  <a:gd name="T9" fmla="*/ 2 h 19"/>
                  <a:gd name="T10" fmla="*/ 0 60000 65536"/>
                  <a:gd name="T11" fmla="*/ 0 60000 65536"/>
                  <a:gd name="T12" fmla="*/ 0 60000 65536"/>
                  <a:gd name="T13" fmla="*/ 0 60000 65536"/>
                  <a:gd name="T14" fmla="*/ 0 60000 65536"/>
                  <a:gd name="T15" fmla="*/ 0 w 35"/>
                  <a:gd name="T16" fmla="*/ 0 h 19"/>
                  <a:gd name="T17" fmla="*/ 35 w 35"/>
                  <a:gd name="T18" fmla="*/ 19 h 19"/>
                </a:gdLst>
                <a:ahLst/>
                <a:cxnLst>
                  <a:cxn ang="T10">
                    <a:pos x="T0" y="T1"/>
                  </a:cxn>
                  <a:cxn ang="T11">
                    <a:pos x="T2" y="T3"/>
                  </a:cxn>
                  <a:cxn ang="T12">
                    <a:pos x="T4" y="T5"/>
                  </a:cxn>
                  <a:cxn ang="T13">
                    <a:pos x="T6" y="T7"/>
                  </a:cxn>
                  <a:cxn ang="T14">
                    <a:pos x="T8" y="T9"/>
                  </a:cxn>
                </a:cxnLst>
                <a:rect l="T15" t="T16" r="T17" b="T18"/>
                <a:pathLst>
                  <a:path w="35" h="19">
                    <a:moveTo>
                      <a:pt x="0" y="6"/>
                    </a:moveTo>
                    <a:lnTo>
                      <a:pt x="4" y="19"/>
                    </a:lnTo>
                    <a:lnTo>
                      <a:pt x="35" y="14"/>
                    </a:lnTo>
                    <a:lnTo>
                      <a:pt x="3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1" name="Freeform 840"/>
              <p:cNvSpPr>
                <a:spLocks/>
              </p:cNvSpPr>
              <p:nvPr/>
            </p:nvSpPr>
            <p:spPr bwMode="auto">
              <a:xfrm>
                <a:off x="1009" y="1632"/>
                <a:ext cx="28" cy="160"/>
              </a:xfrm>
              <a:custGeom>
                <a:avLst/>
                <a:gdLst>
                  <a:gd name="T0" fmla="*/ 0 w 31"/>
                  <a:gd name="T1" fmla="*/ 2 h 212"/>
                  <a:gd name="T2" fmla="*/ 5 w 31"/>
                  <a:gd name="T3" fmla="*/ 0 h 212"/>
                  <a:gd name="T4" fmla="*/ 5 w 31"/>
                  <a:gd name="T5" fmla="*/ 2 h 212"/>
                  <a:gd name="T6" fmla="*/ 5 w 31"/>
                  <a:gd name="T7" fmla="*/ 2 h 212"/>
                  <a:gd name="T8" fmla="*/ 5 w 31"/>
                  <a:gd name="T9" fmla="*/ 2 h 212"/>
                  <a:gd name="T10" fmla="*/ 5 w 31"/>
                  <a:gd name="T11" fmla="*/ 2 h 212"/>
                  <a:gd name="T12" fmla="*/ 5 w 31"/>
                  <a:gd name="T13" fmla="*/ 2 h 212"/>
                  <a:gd name="T14" fmla="*/ 5 w 31"/>
                  <a:gd name="T15" fmla="*/ 2 h 212"/>
                  <a:gd name="T16" fmla="*/ 5 w 31"/>
                  <a:gd name="T17" fmla="*/ 2 h 212"/>
                  <a:gd name="T18" fmla="*/ 5 w 31"/>
                  <a:gd name="T19" fmla="*/ 2 h 212"/>
                  <a:gd name="T20" fmla="*/ 5 w 31"/>
                  <a:gd name="T21" fmla="*/ 2 h 212"/>
                  <a:gd name="T22" fmla="*/ 5 w 31"/>
                  <a:gd name="T23" fmla="*/ 2 h 212"/>
                  <a:gd name="T24" fmla="*/ 5 w 31"/>
                  <a:gd name="T25" fmla="*/ 2 h 212"/>
                  <a:gd name="T26" fmla="*/ 5 w 31"/>
                  <a:gd name="T27" fmla="*/ 2 h 212"/>
                  <a:gd name="T28" fmla="*/ 5 w 31"/>
                  <a:gd name="T29" fmla="*/ 2 h 212"/>
                  <a:gd name="T30" fmla="*/ 3 w 31"/>
                  <a:gd name="T31" fmla="*/ 2 h 212"/>
                  <a:gd name="T32" fmla="*/ 0 w 31"/>
                  <a:gd name="T33" fmla="*/ 2 h 212"/>
                  <a:gd name="T34" fmla="*/ 0 w 31"/>
                  <a:gd name="T35" fmla="*/ 2 h 212"/>
                  <a:gd name="T36" fmla="*/ 0 w 31"/>
                  <a:gd name="T37" fmla="*/ 2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212"/>
                  <a:gd name="T59" fmla="*/ 31 w 31"/>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212">
                    <a:moveTo>
                      <a:pt x="0" y="2"/>
                    </a:moveTo>
                    <a:lnTo>
                      <a:pt x="18" y="0"/>
                    </a:lnTo>
                    <a:lnTo>
                      <a:pt x="17" y="8"/>
                    </a:lnTo>
                    <a:lnTo>
                      <a:pt x="16" y="28"/>
                    </a:lnTo>
                    <a:lnTo>
                      <a:pt x="15" y="58"/>
                    </a:lnTo>
                    <a:lnTo>
                      <a:pt x="15" y="93"/>
                    </a:lnTo>
                    <a:lnTo>
                      <a:pt x="16" y="130"/>
                    </a:lnTo>
                    <a:lnTo>
                      <a:pt x="18" y="164"/>
                    </a:lnTo>
                    <a:lnTo>
                      <a:pt x="23" y="191"/>
                    </a:lnTo>
                    <a:lnTo>
                      <a:pt x="31" y="209"/>
                    </a:lnTo>
                    <a:lnTo>
                      <a:pt x="13" y="212"/>
                    </a:lnTo>
                    <a:lnTo>
                      <a:pt x="13" y="209"/>
                    </a:lnTo>
                    <a:lnTo>
                      <a:pt x="11" y="200"/>
                    </a:lnTo>
                    <a:lnTo>
                      <a:pt x="8" y="184"/>
                    </a:lnTo>
                    <a:lnTo>
                      <a:pt x="5" y="162"/>
                    </a:lnTo>
                    <a:lnTo>
                      <a:pt x="3" y="133"/>
                    </a:lnTo>
                    <a:lnTo>
                      <a:pt x="0" y="96"/>
                    </a:lnTo>
                    <a:lnTo>
                      <a:pt x="0" y="5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2" name="Freeform 841"/>
              <p:cNvSpPr>
                <a:spLocks/>
              </p:cNvSpPr>
              <p:nvPr/>
            </p:nvSpPr>
            <p:spPr bwMode="auto">
              <a:xfrm>
                <a:off x="913" y="1637"/>
                <a:ext cx="29" cy="160"/>
              </a:xfrm>
              <a:custGeom>
                <a:avLst/>
                <a:gdLst>
                  <a:gd name="T0" fmla="*/ 5 w 32"/>
                  <a:gd name="T1" fmla="*/ 2 h 212"/>
                  <a:gd name="T2" fmla="*/ 5 w 32"/>
                  <a:gd name="T3" fmla="*/ 2 h 212"/>
                  <a:gd name="T4" fmla="*/ 5 w 32"/>
                  <a:gd name="T5" fmla="*/ 2 h 212"/>
                  <a:gd name="T6" fmla="*/ 5 w 32"/>
                  <a:gd name="T7" fmla="*/ 2 h 212"/>
                  <a:gd name="T8" fmla="*/ 5 w 32"/>
                  <a:gd name="T9" fmla="*/ 2 h 212"/>
                  <a:gd name="T10" fmla="*/ 5 w 32"/>
                  <a:gd name="T11" fmla="*/ 0 h 212"/>
                  <a:gd name="T12" fmla="*/ 5 w 32"/>
                  <a:gd name="T13" fmla="*/ 2 h 212"/>
                  <a:gd name="T14" fmla="*/ 5 w 32"/>
                  <a:gd name="T15" fmla="*/ 2 h 212"/>
                  <a:gd name="T16" fmla="*/ 5 w 32"/>
                  <a:gd name="T17" fmla="*/ 2 h 212"/>
                  <a:gd name="T18" fmla="*/ 5 w 32"/>
                  <a:gd name="T19" fmla="*/ 2 h 212"/>
                  <a:gd name="T20" fmla="*/ 5 w 32"/>
                  <a:gd name="T21" fmla="*/ 2 h 212"/>
                  <a:gd name="T22" fmla="*/ 5 w 32"/>
                  <a:gd name="T23" fmla="*/ 2 h 212"/>
                  <a:gd name="T24" fmla="*/ 5 w 32"/>
                  <a:gd name="T25" fmla="*/ 2 h 212"/>
                  <a:gd name="T26" fmla="*/ 0 w 32"/>
                  <a:gd name="T27" fmla="*/ 2 h 212"/>
                  <a:gd name="T28" fmla="*/ 5 w 32"/>
                  <a:gd name="T29" fmla="*/ 2 h 212"/>
                  <a:gd name="T30" fmla="*/ 5 w 32"/>
                  <a:gd name="T31" fmla="*/ 2 h 212"/>
                  <a:gd name="T32" fmla="*/ 5 w 32"/>
                  <a:gd name="T33" fmla="*/ 2 h 212"/>
                  <a:gd name="T34" fmla="*/ 5 w 32"/>
                  <a:gd name="T35" fmla="*/ 2 h 212"/>
                  <a:gd name="T36" fmla="*/ 5 w 32"/>
                  <a:gd name="T37" fmla="*/ 2 h 212"/>
                  <a:gd name="T38" fmla="*/ 5 w 32"/>
                  <a:gd name="T39" fmla="*/ 2 h 212"/>
                  <a:gd name="T40" fmla="*/ 5 w 32"/>
                  <a:gd name="T41" fmla="*/ 2 h 212"/>
                  <a:gd name="T42" fmla="*/ 5 w 32"/>
                  <a:gd name="T43" fmla="*/ 2 h 212"/>
                  <a:gd name="T44" fmla="*/ 5 w 32"/>
                  <a:gd name="T45" fmla="*/ 2 h 2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212"/>
                  <a:gd name="T71" fmla="*/ 32 w 32"/>
                  <a:gd name="T72" fmla="*/ 212 h 2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212">
                    <a:moveTo>
                      <a:pt x="31" y="67"/>
                    </a:moveTo>
                    <a:lnTo>
                      <a:pt x="31" y="51"/>
                    </a:lnTo>
                    <a:lnTo>
                      <a:pt x="32" y="36"/>
                    </a:lnTo>
                    <a:lnTo>
                      <a:pt x="31" y="19"/>
                    </a:lnTo>
                    <a:lnTo>
                      <a:pt x="31" y="2"/>
                    </a:lnTo>
                    <a:lnTo>
                      <a:pt x="14" y="0"/>
                    </a:lnTo>
                    <a:lnTo>
                      <a:pt x="14" y="8"/>
                    </a:lnTo>
                    <a:lnTo>
                      <a:pt x="15" y="28"/>
                    </a:lnTo>
                    <a:lnTo>
                      <a:pt x="16" y="58"/>
                    </a:lnTo>
                    <a:lnTo>
                      <a:pt x="16" y="93"/>
                    </a:lnTo>
                    <a:lnTo>
                      <a:pt x="16" y="129"/>
                    </a:lnTo>
                    <a:lnTo>
                      <a:pt x="13" y="163"/>
                    </a:lnTo>
                    <a:lnTo>
                      <a:pt x="8" y="191"/>
                    </a:lnTo>
                    <a:lnTo>
                      <a:pt x="0" y="209"/>
                    </a:lnTo>
                    <a:lnTo>
                      <a:pt x="18" y="212"/>
                    </a:lnTo>
                    <a:lnTo>
                      <a:pt x="18" y="210"/>
                    </a:lnTo>
                    <a:lnTo>
                      <a:pt x="20" y="203"/>
                    </a:lnTo>
                    <a:lnTo>
                      <a:pt x="22" y="192"/>
                    </a:lnTo>
                    <a:lnTo>
                      <a:pt x="24" y="177"/>
                    </a:lnTo>
                    <a:lnTo>
                      <a:pt x="26" y="157"/>
                    </a:lnTo>
                    <a:lnTo>
                      <a:pt x="29" y="132"/>
                    </a:lnTo>
                    <a:lnTo>
                      <a:pt x="30" y="102"/>
                    </a:lnTo>
                    <a:lnTo>
                      <a:pt x="3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3" name="Freeform 842"/>
              <p:cNvSpPr>
                <a:spLocks/>
              </p:cNvSpPr>
              <p:nvPr/>
            </p:nvSpPr>
            <p:spPr bwMode="auto">
              <a:xfrm>
                <a:off x="933" y="1693"/>
                <a:ext cx="84" cy="39"/>
              </a:xfrm>
              <a:custGeom>
                <a:avLst/>
                <a:gdLst>
                  <a:gd name="T0" fmla="*/ 0 w 94"/>
                  <a:gd name="T1" fmla="*/ 0 h 50"/>
                  <a:gd name="T2" fmla="*/ 4 w 94"/>
                  <a:gd name="T3" fmla="*/ 0 h 50"/>
                  <a:gd name="T4" fmla="*/ 4 w 94"/>
                  <a:gd name="T5" fmla="*/ 2 h 50"/>
                  <a:gd name="T6" fmla="*/ 0 w 94"/>
                  <a:gd name="T7" fmla="*/ 2 h 50"/>
                  <a:gd name="T8" fmla="*/ 0 w 94"/>
                  <a:gd name="T9" fmla="*/ 0 h 50"/>
                  <a:gd name="T10" fmla="*/ 0 60000 65536"/>
                  <a:gd name="T11" fmla="*/ 0 60000 65536"/>
                  <a:gd name="T12" fmla="*/ 0 60000 65536"/>
                  <a:gd name="T13" fmla="*/ 0 60000 65536"/>
                  <a:gd name="T14" fmla="*/ 0 60000 65536"/>
                  <a:gd name="T15" fmla="*/ 0 w 94"/>
                  <a:gd name="T16" fmla="*/ 0 h 50"/>
                  <a:gd name="T17" fmla="*/ 94 w 94"/>
                  <a:gd name="T18" fmla="*/ 50 h 50"/>
                </a:gdLst>
                <a:ahLst/>
                <a:cxnLst>
                  <a:cxn ang="T10">
                    <a:pos x="T0" y="T1"/>
                  </a:cxn>
                  <a:cxn ang="T11">
                    <a:pos x="T2" y="T3"/>
                  </a:cxn>
                  <a:cxn ang="T12">
                    <a:pos x="T4" y="T5"/>
                  </a:cxn>
                  <a:cxn ang="T13">
                    <a:pos x="T6" y="T7"/>
                  </a:cxn>
                  <a:cxn ang="T14">
                    <a:pos x="T8" y="T9"/>
                  </a:cxn>
                </a:cxnLst>
                <a:rect l="T15" t="T16" r="T17" b="T18"/>
                <a:pathLst>
                  <a:path w="94" h="50">
                    <a:moveTo>
                      <a:pt x="0" y="0"/>
                    </a:moveTo>
                    <a:lnTo>
                      <a:pt x="91" y="0"/>
                    </a:lnTo>
                    <a:lnTo>
                      <a:pt x="94" y="47"/>
                    </a:lnTo>
                    <a:lnTo>
                      <a:pt x="0" y="5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4" name="Freeform 843"/>
              <p:cNvSpPr>
                <a:spLocks/>
              </p:cNvSpPr>
              <p:nvPr/>
            </p:nvSpPr>
            <p:spPr bwMode="auto">
              <a:xfrm>
                <a:off x="929" y="1722"/>
                <a:ext cx="95" cy="53"/>
              </a:xfrm>
              <a:custGeom>
                <a:avLst/>
                <a:gdLst>
                  <a:gd name="T0" fmla="*/ 4 w 107"/>
                  <a:gd name="T1" fmla="*/ 2 h 69"/>
                  <a:gd name="T2" fmla="*/ 4 w 107"/>
                  <a:gd name="T3" fmla="*/ 2 h 69"/>
                  <a:gd name="T4" fmla="*/ 4 w 107"/>
                  <a:gd name="T5" fmla="*/ 2 h 69"/>
                  <a:gd name="T6" fmla="*/ 4 w 107"/>
                  <a:gd name="T7" fmla="*/ 0 h 69"/>
                  <a:gd name="T8" fmla="*/ 4 w 107"/>
                  <a:gd name="T9" fmla="*/ 0 h 69"/>
                  <a:gd name="T10" fmla="*/ 4 w 107"/>
                  <a:gd name="T11" fmla="*/ 2 h 69"/>
                  <a:gd name="T12" fmla="*/ 0 w 107"/>
                  <a:gd name="T13" fmla="*/ 2 h 69"/>
                  <a:gd name="T14" fmla="*/ 3 w 107"/>
                  <a:gd name="T15" fmla="*/ 2 h 69"/>
                  <a:gd name="T16" fmla="*/ 4 w 107"/>
                  <a:gd name="T17" fmla="*/ 2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69"/>
                  <a:gd name="T29" fmla="*/ 107 w 10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69">
                    <a:moveTo>
                      <a:pt x="29" y="3"/>
                    </a:moveTo>
                    <a:lnTo>
                      <a:pt x="29" y="38"/>
                    </a:lnTo>
                    <a:lnTo>
                      <a:pt x="61" y="38"/>
                    </a:lnTo>
                    <a:lnTo>
                      <a:pt x="61" y="0"/>
                    </a:lnTo>
                    <a:lnTo>
                      <a:pt x="97" y="0"/>
                    </a:lnTo>
                    <a:lnTo>
                      <a:pt x="107" y="65"/>
                    </a:lnTo>
                    <a:lnTo>
                      <a:pt x="0" y="69"/>
                    </a:lnTo>
                    <a:lnTo>
                      <a:pt x="3" y="3"/>
                    </a:lnTo>
                    <a:lnTo>
                      <a:pt x="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5" name="Freeform 844"/>
              <p:cNvSpPr>
                <a:spLocks/>
              </p:cNvSpPr>
              <p:nvPr/>
            </p:nvSpPr>
            <p:spPr bwMode="auto">
              <a:xfrm>
                <a:off x="1028" y="1658"/>
                <a:ext cx="268" cy="138"/>
              </a:xfrm>
              <a:custGeom>
                <a:avLst/>
                <a:gdLst>
                  <a:gd name="T0" fmla="*/ 4 w 301"/>
                  <a:gd name="T1" fmla="*/ 2 h 182"/>
                  <a:gd name="T2" fmla="*/ 4 w 301"/>
                  <a:gd name="T3" fmla="*/ 2 h 182"/>
                  <a:gd name="T4" fmla="*/ 4 w 301"/>
                  <a:gd name="T5" fmla="*/ 2 h 182"/>
                  <a:gd name="T6" fmla="*/ 4 w 301"/>
                  <a:gd name="T7" fmla="*/ 2 h 182"/>
                  <a:gd name="T8" fmla="*/ 4 w 301"/>
                  <a:gd name="T9" fmla="*/ 2 h 182"/>
                  <a:gd name="T10" fmla="*/ 4 w 301"/>
                  <a:gd name="T11" fmla="*/ 2 h 182"/>
                  <a:gd name="T12" fmla="*/ 4 w 301"/>
                  <a:gd name="T13" fmla="*/ 2 h 182"/>
                  <a:gd name="T14" fmla="*/ 4 w 301"/>
                  <a:gd name="T15" fmla="*/ 2 h 182"/>
                  <a:gd name="T16" fmla="*/ 4 w 301"/>
                  <a:gd name="T17" fmla="*/ 2 h 182"/>
                  <a:gd name="T18" fmla="*/ 4 w 301"/>
                  <a:gd name="T19" fmla="*/ 2 h 182"/>
                  <a:gd name="T20" fmla="*/ 4 w 301"/>
                  <a:gd name="T21" fmla="*/ 2 h 182"/>
                  <a:gd name="T22" fmla="*/ 4 w 301"/>
                  <a:gd name="T23" fmla="*/ 2 h 182"/>
                  <a:gd name="T24" fmla="*/ 4 w 301"/>
                  <a:gd name="T25" fmla="*/ 2 h 182"/>
                  <a:gd name="T26" fmla="*/ 4 w 301"/>
                  <a:gd name="T27" fmla="*/ 2 h 182"/>
                  <a:gd name="T28" fmla="*/ 4 w 301"/>
                  <a:gd name="T29" fmla="*/ 2 h 182"/>
                  <a:gd name="T30" fmla="*/ 4 w 301"/>
                  <a:gd name="T31" fmla="*/ 2 h 182"/>
                  <a:gd name="T32" fmla="*/ 4 w 301"/>
                  <a:gd name="T33" fmla="*/ 2 h 182"/>
                  <a:gd name="T34" fmla="*/ 4 w 301"/>
                  <a:gd name="T35" fmla="*/ 2 h 182"/>
                  <a:gd name="T36" fmla="*/ 4 w 301"/>
                  <a:gd name="T37" fmla="*/ 2 h 182"/>
                  <a:gd name="T38" fmla="*/ 4 w 301"/>
                  <a:gd name="T39" fmla="*/ 2 h 182"/>
                  <a:gd name="T40" fmla="*/ 4 w 301"/>
                  <a:gd name="T41" fmla="*/ 2 h 182"/>
                  <a:gd name="T42" fmla="*/ 4 w 301"/>
                  <a:gd name="T43" fmla="*/ 2 h 182"/>
                  <a:gd name="T44" fmla="*/ 4 w 301"/>
                  <a:gd name="T45" fmla="*/ 2 h 182"/>
                  <a:gd name="T46" fmla="*/ 4 w 301"/>
                  <a:gd name="T47" fmla="*/ 2 h 182"/>
                  <a:gd name="T48" fmla="*/ 4 w 301"/>
                  <a:gd name="T49" fmla="*/ 2 h 182"/>
                  <a:gd name="T50" fmla="*/ 4 w 301"/>
                  <a:gd name="T51" fmla="*/ 2 h 182"/>
                  <a:gd name="T52" fmla="*/ 4 w 301"/>
                  <a:gd name="T53" fmla="*/ 2 h 182"/>
                  <a:gd name="T54" fmla="*/ 4 w 301"/>
                  <a:gd name="T55" fmla="*/ 2 h 182"/>
                  <a:gd name="T56" fmla="*/ 4 w 301"/>
                  <a:gd name="T57" fmla="*/ 2 h 182"/>
                  <a:gd name="T58" fmla="*/ 4 w 301"/>
                  <a:gd name="T59" fmla="*/ 2 h 182"/>
                  <a:gd name="T60" fmla="*/ 4 w 301"/>
                  <a:gd name="T61" fmla="*/ 2 h 182"/>
                  <a:gd name="T62" fmla="*/ 4 w 301"/>
                  <a:gd name="T63" fmla="*/ 2 h 182"/>
                  <a:gd name="T64" fmla="*/ 4 w 301"/>
                  <a:gd name="T65" fmla="*/ 2 h 182"/>
                  <a:gd name="T66" fmla="*/ 4 w 301"/>
                  <a:gd name="T67" fmla="*/ 2 h 182"/>
                  <a:gd name="T68" fmla="*/ 4 w 301"/>
                  <a:gd name="T69" fmla="*/ 2 h 182"/>
                  <a:gd name="T70" fmla="*/ 4 w 301"/>
                  <a:gd name="T71" fmla="*/ 2 h 182"/>
                  <a:gd name="T72" fmla="*/ 4 w 301"/>
                  <a:gd name="T73" fmla="*/ 2 h 182"/>
                  <a:gd name="T74" fmla="*/ 4 w 301"/>
                  <a:gd name="T75" fmla="*/ 2 h 182"/>
                  <a:gd name="T76" fmla="*/ 4 w 301"/>
                  <a:gd name="T77" fmla="*/ 2 h 182"/>
                  <a:gd name="T78" fmla="*/ 4 w 301"/>
                  <a:gd name="T79" fmla="*/ 0 h 182"/>
                  <a:gd name="T80" fmla="*/ 4 w 301"/>
                  <a:gd name="T81" fmla="*/ 2 h 182"/>
                  <a:gd name="T82" fmla="*/ 4 w 301"/>
                  <a:gd name="T83" fmla="*/ 2 h 182"/>
                  <a:gd name="T84" fmla="*/ 4 w 301"/>
                  <a:gd name="T85" fmla="*/ 2 h 182"/>
                  <a:gd name="T86" fmla="*/ 4 w 301"/>
                  <a:gd name="T87" fmla="*/ 2 h 182"/>
                  <a:gd name="T88" fmla="*/ 4 w 301"/>
                  <a:gd name="T89" fmla="*/ 2 h 182"/>
                  <a:gd name="T90" fmla="*/ 4 w 301"/>
                  <a:gd name="T91" fmla="*/ 2 h 182"/>
                  <a:gd name="T92" fmla="*/ 4 w 301"/>
                  <a:gd name="T93" fmla="*/ 2 h 182"/>
                  <a:gd name="T94" fmla="*/ 4 w 301"/>
                  <a:gd name="T95" fmla="*/ 2 h 182"/>
                  <a:gd name="T96" fmla="*/ 4 w 301"/>
                  <a:gd name="T97" fmla="*/ 2 h 182"/>
                  <a:gd name="T98" fmla="*/ 4 w 301"/>
                  <a:gd name="T99" fmla="*/ 2 h 182"/>
                  <a:gd name="T100" fmla="*/ 4 w 301"/>
                  <a:gd name="T101" fmla="*/ 2 h 182"/>
                  <a:gd name="T102" fmla="*/ 4 w 301"/>
                  <a:gd name="T103" fmla="*/ 2 h 182"/>
                  <a:gd name="T104" fmla="*/ 0 w 301"/>
                  <a:gd name="T105" fmla="*/ 2 h 1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1"/>
                  <a:gd name="T160" fmla="*/ 0 h 182"/>
                  <a:gd name="T161" fmla="*/ 301 w 301"/>
                  <a:gd name="T162" fmla="*/ 182 h 1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1" h="182">
                    <a:moveTo>
                      <a:pt x="0" y="140"/>
                    </a:moveTo>
                    <a:lnTo>
                      <a:pt x="2" y="142"/>
                    </a:lnTo>
                    <a:lnTo>
                      <a:pt x="6" y="146"/>
                    </a:lnTo>
                    <a:lnTo>
                      <a:pt x="11" y="150"/>
                    </a:lnTo>
                    <a:lnTo>
                      <a:pt x="18" y="150"/>
                    </a:lnTo>
                    <a:lnTo>
                      <a:pt x="25" y="143"/>
                    </a:lnTo>
                    <a:lnTo>
                      <a:pt x="32" y="128"/>
                    </a:lnTo>
                    <a:lnTo>
                      <a:pt x="37" y="101"/>
                    </a:lnTo>
                    <a:lnTo>
                      <a:pt x="39" y="59"/>
                    </a:lnTo>
                    <a:lnTo>
                      <a:pt x="40" y="62"/>
                    </a:lnTo>
                    <a:lnTo>
                      <a:pt x="42" y="68"/>
                    </a:lnTo>
                    <a:lnTo>
                      <a:pt x="44" y="78"/>
                    </a:lnTo>
                    <a:lnTo>
                      <a:pt x="45" y="91"/>
                    </a:lnTo>
                    <a:lnTo>
                      <a:pt x="47" y="105"/>
                    </a:lnTo>
                    <a:lnTo>
                      <a:pt x="46" y="120"/>
                    </a:lnTo>
                    <a:lnTo>
                      <a:pt x="43" y="134"/>
                    </a:lnTo>
                    <a:lnTo>
                      <a:pt x="38" y="148"/>
                    </a:lnTo>
                    <a:lnTo>
                      <a:pt x="38" y="147"/>
                    </a:lnTo>
                    <a:lnTo>
                      <a:pt x="40" y="146"/>
                    </a:lnTo>
                    <a:lnTo>
                      <a:pt x="44" y="146"/>
                    </a:lnTo>
                    <a:lnTo>
                      <a:pt x="47" y="145"/>
                    </a:lnTo>
                    <a:lnTo>
                      <a:pt x="52" y="144"/>
                    </a:lnTo>
                    <a:lnTo>
                      <a:pt x="58" y="143"/>
                    </a:lnTo>
                    <a:lnTo>
                      <a:pt x="64" y="142"/>
                    </a:lnTo>
                    <a:lnTo>
                      <a:pt x="71" y="142"/>
                    </a:lnTo>
                    <a:lnTo>
                      <a:pt x="78" y="142"/>
                    </a:lnTo>
                    <a:lnTo>
                      <a:pt x="85" y="142"/>
                    </a:lnTo>
                    <a:lnTo>
                      <a:pt x="92" y="143"/>
                    </a:lnTo>
                    <a:lnTo>
                      <a:pt x="99" y="145"/>
                    </a:lnTo>
                    <a:lnTo>
                      <a:pt x="105" y="148"/>
                    </a:lnTo>
                    <a:lnTo>
                      <a:pt x="112" y="151"/>
                    </a:lnTo>
                    <a:lnTo>
                      <a:pt x="117" y="156"/>
                    </a:lnTo>
                    <a:lnTo>
                      <a:pt x="122" y="162"/>
                    </a:lnTo>
                    <a:lnTo>
                      <a:pt x="124" y="160"/>
                    </a:lnTo>
                    <a:lnTo>
                      <a:pt x="128" y="155"/>
                    </a:lnTo>
                    <a:lnTo>
                      <a:pt x="132" y="146"/>
                    </a:lnTo>
                    <a:lnTo>
                      <a:pt x="137" y="134"/>
                    </a:lnTo>
                    <a:lnTo>
                      <a:pt x="139" y="119"/>
                    </a:lnTo>
                    <a:lnTo>
                      <a:pt x="138" y="100"/>
                    </a:lnTo>
                    <a:lnTo>
                      <a:pt x="132" y="79"/>
                    </a:lnTo>
                    <a:lnTo>
                      <a:pt x="121" y="54"/>
                    </a:lnTo>
                    <a:lnTo>
                      <a:pt x="121" y="55"/>
                    </a:lnTo>
                    <a:lnTo>
                      <a:pt x="123" y="56"/>
                    </a:lnTo>
                    <a:lnTo>
                      <a:pt x="125" y="59"/>
                    </a:lnTo>
                    <a:lnTo>
                      <a:pt x="128" y="62"/>
                    </a:lnTo>
                    <a:lnTo>
                      <a:pt x="131" y="67"/>
                    </a:lnTo>
                    <a:lnTo>
                      <a:pt x="135" y="73"/>
                    </a:lnTo>
                    <a:lnTo>
                      <a:pt x="138" y="79"/>
                    </a:lnTo>
                    <a:lnTo>
                      <a:pt x="141" y="87"/>
                    </a:lnTo>
                    <a:lnTo>
                      <a:pt x="144" y="95"/>
                    </a:lnTo>
                    <a:lnTo>
                      <a:pt x="146" y="103"/>
                    </a:lnTo>
                    <a:lnTo>
                      <a:pt x="147" y="113"/>
                    </a:lnTo>
                    <a:lnTo>
                      <a:pt x="147" y="124"/>
                    </a:lnTo>
                    <a:lnTo>
                      <a:pt x="146" y="134"/>
                    </a:lnTo>
                    <a:lnTo>
                      <a:pt x="143" y="146"/>
                    </a:lnTo>
                    <a:lnTo>
                      <a:pt x="139" y="158"/>
                    </a:lnTo>
                    <a:lnTo>
                      <a:pt x="133" y="171"/>
                    </a:lnTo>
                    <a:lnTo>
                      <a:pt x="166" y="152"/>
                    </a:lnTo>
                    <a:lnTo>
                      <a:pt x="167" y="152"/>
                    </a:lnTo>
                    <a:lnTo>
                      <a:pt x="169" y="150"/>
                    </a:lnTo>
                    <a:lnTo>
                      <a:pt x="171" y="148"/>
                    </a:lnTo>
                    <a:lnTo>
                      <a:pt x="173" y="143"/>
                    </a:lnTo>
                    <a:lnTo>
                      <a:pt x="174" y="136"/>
                    </a:lnTo>
                    <a:lnTo>
                      <a:pt x="174" y="127"/>
                    </a:lnTo>
                    <a:lnTo>
                      <a:pt x="172" y="115"/>
                    </a:lnTo>
                    <a:lnTo>
                      <a:pt x="168" y="101"/>
                    </a:lnTo>
                    <a:lnTo>
                      <a:pt x="171" y="103"/>
                    </a:lnTo>
                    <a:lnTo>
                      <a:pt x="174" y="106"/>
                    </a:lnTo>
                    <a:lnTo>
                      <a:pt x="178" y="111"/>
                    </a:lnTo>
                    <a:lnTo>
                      <a:pt x="181" y="117"/>
                    </a:lnTo>
                    <a:lnTo>
                      <a:pt x="184" y="124"/>
                    </a:lnTo>
                    <a:lnTo>
                      <a:pt x="185" y="133"/>
                    </a:lnTo>
                    <a:lnTo>
                      <a:pt x="184" y="144"/>
                    </a:lnTo>
                    <a:lnTo>
                      <a:pt x="207" y="150"/>
                    </a:lnTo>
                    <a:lnTo>
                      <a:pt x="209" y="148"/>
                    </a:lnTo>
                    <a:lnTo>
                      <a:pt x="214" y="140"/>
                    </a:lnTo>
                    <a:lnTo>
                      <a:pt x="219" y="127"/>
                    </a:lnTo>
                    <a:lnTo>
                      <a:pt x="225" y="112"/>
                    </a:lnTo>
                    <a:lnTo>
                      <a:pt x="229" y="93"/>
                    </a:lnTo>
                    <a:lnTo>
                      <a:pt x="230" y="72"/>
                    </a:lnTo>
                    <a:lnTo>
                      <a:pt x="226" y="51"/>
                    </a:lnTo>
                    <a:lnTo>
                      <a:pt x="217" y="29"/>
                    </a:lnTo>
                    <a:lnTo>
                      <a:pt x="217" y="27"/>
                    </a:lnTo>
                    <a:lnTo>
                      <a:pt x="216" y="24"/>
                    </a:lnTo>
                    <a:lnTo>
                      <a:pt x="215" y="19"/>
                    </a:lnTo>
                    <a:lnTo>
                      <a:pt x="214" y="15"/>
                    </a:lnTo>
                    <a:lnTo>
                      <a:pt x="214" y="13"/>
                    </a:lnTo>
                    <a:lnTo>
                      <a:pt x="217" y="14"/>
                    </a:lnTo>
                    <a:lnTo>
                      <a:pt x="222" y="18"/>
                    </a:lnTo>
                    <a:lnTo>
                      <a:pt x="229" y="29"/>
                    </a:lnTo>
                    <a:lnTo>
                      <a:pt x="230" y="32"/>
                    </a:lnTo>
                    <a:lnTo>
                      <a:pt x="233" y="42"/>
                    </a:lnTo>
                    <a:lnTo>
                      <a:pt x="237" y="57"/>
                    </a:lnTo>
                    <a:lnTo>
                      <a:pt x="239" y="75"/>
                    </a:lnTo>
                    <a:lnTo>
                      <a:pt x="240" y="95"/>
                    </a:lnTo>
                    <a:lnTo>
                      <a:pt x="237" y="115"/>
                    </a:lnTo>
                    <a:lnTo>
                      <a:pt x="230" y="135"/>
                    </a:lnTo>
                    <a:lnTo>
                      <a:pt x="217" y="152"/>
                    </a:lnTo>
                    <a:lnTo>
                      <a:pt x="272" y="164"/>
                    </a:lnTo>
                    <a:lnTo>
                      <a:pt x="272" y="163"/>
                    </a:lnTo>
                    <a:lnTo>
                      <a:pt x="273" y="157"/>
                    </a:lnTo>
                    <a:lnTo>
                      <a:pt x="276" y="150"/>
                    </a:lnTo>
                    <a:lnTo>
                      <a:pt x="278" y="140"/>
                    </a:lnTo>
                    <a:lnTo>
                      <a:pt x="282" y="128"/>
                    </a:lnTo>
                    <a:lnTo>
                      <a:pt x="285" y="115"/>
                    </a:lnTo>
                    <a:lnTo>
                      <a:pt x="288" y="101"/>
                    </a:lnTo>
                    <a:lnTo>
                      <a:pt x="291" y="87"/>
                    </a:lnTo>
                    <a:lnTo>
                      <a:pt x="293" y="72"/>
                    </a:lnTo>
                    <a:lnTo>
                      <a:pt x="295" y="58"/>
                    </a:lnTo>
                    <a:lnTo>
                      <a:pt x="296" y="44"/>
                    </a:lnTo>
                    <a:lnTo>
                      <a:pt x="296" y="32"/>
                    </a:lnTo>
                    <a:lnTo>
                      <a:pt x="294" y="21"/>
                    </a:lnTo>
                    <a:lnTo>
                      <a:pt x="291" y="12"/>
                    </a:lnTo>
                    <a:lnTo>
                      <a:pt x="287" y="6"/>
                    </a:lnTo>
                    <a:lnTo>
                      <a:pt x="280" y="2"/>
                    </a:lnTo>
                    <a:lnTo>
                      <a:pt x="281" y="2"/>
                    </a:lnTo>
                    <a:lnTo>
                      <a:pt x="282" y="1"/>
                    </a:lnTo>
                    <a:lnTo>
                      <a:pt x="284" y="1"/>
                    </a:lnTo>
                    <a:lnTo>
                      <a:pt x="287" y="0"/>
                    </a:lnTo>
                    <a:lnTo>
                      <a:pt x="290" y="1"/>
                    </a:lnTo>
                    <a:lnTo>
                      <a:pt x="293" y="3"/>
                    </a:lnTo>
                    <a:lnTo>
                      <a:pt x="296" y="5"/>
                    </a:lnTo>
                    <a:lnTo>
                      <a:pt x="298" y="10"/>
                    </a:lnTo>
                    <a:lnTo>
                      <a:pt x="300" y="18"/>
                    </a:lnTo>
                    <a:lnTo>
                      <a:pt x="301" y="28"/>
                    </a:lnTo>
                    <a:lnTo>
                      <a:pt x="301" y="40"/>
                    </a:lnTo>
                    <a:lnTo>
                      <a:pt x="300" y="57"/>
                    </a:lnTo>
                    <a:lnTo>
                      <a:pt x="298" y="76"/>
                    </a:lnTo>
                    <a:lnTo>
                      <a:pt x="294" y="100"/>
                    </a:lnTo>
                    <a:lnTo>
                      <a:pt x="288" y="129"/>
                    </a:lnTo>
                    <a:lnTo>
                      <a:pt x="280" y="162"/>
                    </a:lnTo>
                    <a:lnTo>
                      <a:pt x="276" y="172"/>
                    </a:lnTo>
                    <a:lnTo>
                      <a:pt x="182" y="159"/>
                    </a:lnTo>
                    <a:lnTo>
                      <a:pt x="119" y="182"/>
                    </a:lnTo>
                    <a:lnTo>
                      <a:pt x="119" y="180"/>
                    </a:lnTo>
                    <a:lnTo>
                      <a:pt x="118" y="178"/>
                    </a:lnTo>
                    <a:lnTo>
                      <a:pt x="117" y="175"/>
                    </a:lnTo>
                    <a:lnTo>
                      <a:pt x="115" y="172"/>
                    </a:lnTo>
                    <a:lnTo>
                      <a:pt x="112" y="168"/>
                    </a:lnTo>
                    <a:lnTo>
                      <a:pt x="109" y="165"/>
                    </a:lnTo>
                    <a:lnTo>
                      <a:pt x="105" y="161"/>
                    </a:lnTo>
                    <a:lnTo>
                      <a:pt x="100" y="158"/>
                    </a:lnTo>
                    <a:lnTo>
                      <a:pt x="94" y="155"/>
                    </a:lnTo>
                    <a:lnTo>
                      <a:pt x="87" y="153"/>
                    </a:lnTo>
                    <a:lnTo>
                      <a:pt x="80" y="152"/>
                    </a:lnTo>
                    <a:lnTo>
                      <a:pt x="71" y="152"/>
                    </a:lnTo>
                    <a:lnTo>
                      <a:pt x="60" y="153"/>
                    </a:lnTo>
                    <a:lnTo>
                      <a:pt x="48" y="155"/>
                    </a:lnTo>
                    <a:lnTo>
                      <a:pt x="35" y="159"/>
                    </a:lnTo>
                    <a:lnTo>
                      <a:pt x="34" y="160"/>
                    </a:lnTo>
                    <a:lnTo>
                      <a:pt x="30" y="161"/>
                    </a:lnTo>
                    <a:lnTo>
                      <a:pt x="25" y="161"/>
                    </a:lnTo>
                    <a:lnTo>
                      <a:pt x="19" y="161"/>
                    </a:lnTo>
                    <a:lnTo>
                      <a:pt x="13" y="160"/>
                    </a:lnTo>
                    <a:lnTo>
                      <a:pt x="7" y="157"/>
                    </a:lnTo>
                    <a:lnTo>
                      <a:pt x="2" y="150"/>
                    </a:lnTo>
                    <a:lnTo>
                      <a:pt x="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6" name="Freeform 845"/>
              <p:cNvSpPr>
                <a:spLocks/>
              </p:cNvSpPr>
              <p:nvPr/>
            </p:nvSpPr>
            <p:spPr bwMode="auto">
              <a:xfrm>
                <a:off x="1112" y="1479"/>
                <a:ext cx="166" cy="126"/>
              </a:xfrm>
              <a:custGeom>
                <a:avLst/>
                <a:gdLst>
                  <a:gd name="T0" fmla="*/ 4 w 187"/>
                  <a:gd name="T1" fmla="*/ 2 h 166"/>
                  <a:gd name="T2" fmla="*/ 4 w 187"/>
                  <a:gd name="T3" fmla="*/ 2 h 166"/>
                  <a:gd name="T4" fmla="*/ 4 w 187"/>
                  <a:gd name="T5" fmla="*/ 2 h 166"/>
                  <a:gd name="T6" fmla="*/ 4 w 187"/>
                  <a:gd name="T7" fmla="*/ 2 h 166"/>
                  <a:gd name="T8" fmla="*/ 4 w 187"/>
                  <a:gd name="T9" fmla="*/ 2 h 166"/>
                  <a:gd name="T10" fmla="*/ 4 w 187"/>
                  <a:gd name="T11" fmla="*/ 2 h 166"/>
                  <a:gd name="T12" fmla="*/ 4 w 187"/>
                  <a:gd name="T13" fmla="*/ 2 h 166"/>
                  <a:gd name="T14" fmla="*/ 4 w 187"/>
                  <a:gd name="T15" fmla="*/ 2 h 166"/>
                  <a:gd name="T16" fmla="*/ 4 w 187"/>
                  <a:gd name="T17" fmla="*/ 2 h 166"/>
                  <a:gd name="T18" fmla="*/ 4 w 187"/>
                  <a:gd name="T19" fmla="*/ 2 h 166"/>
                  <a:gd name="T20" fmla="*/ 4 w 187"/>
                  <a:gd name="T21" fmla="*/ 2 h 166"/>
                  <a:gd name="T22" fmla="*/ 4 w 187"/>
                  <a:gd name="T23" fmla="*/ 2 h 166"/>
                  <a:gd name="T24" fmla="*/ 4 w 187"/>
                  <a:gd name="T25" fmla="*/ 2 h 166"/>
                  <a:gd name="T26" fmla="*/ 4 w 187"/>
                  <a:gd name="T27" fmla="*/ 2 h 166"/>
                  <a:gd name="T28" fmla="*/ 4 w 187"/>
                  <a:gd name="T29" fmla="*/ 2 h 166"/>
                  <a:gd name="T30" fmla="*/ 4 w 187"/>
                  <a:gd name="T31" fmla="*/ 2 h 166"/>
                  <a:gd name="T32" fmla="*/ 4 w 187"/>
                  <a:gd name="T33" fmla="*/ 2 h 166"/>
                  <a:gd name="T34" fmla="*/ 4 w 187"/>
                  <a:gd name="T35" fmla="*/ 2 h 166"/>
                  <a:gd name="T36" fmla="*/ 4 w 187"/>
                  <a:gd name="T37" fmla="*/ 2 h 166"/>
                  <a:gd name="T38" fmla="*/ 4 w 187"/>
                  <a:gd name="T39" fmla="*/ 2 h 166"/>
                  <a:gd name="T40" fmla="*/ 4 w 187"/>
                  <a:gd name="T41" fmla="*/ 2 h 166"/>
                  <a:gd name="T42" fmla="*/ 0 w 187"/>
                  <a:gd name="T43" fmla="*/ 2 h 166"/>
                  <a:gd name="T44" fmla="*/ 4 w 187"/>
                  <a:gd name="T45" fmla="*/ 2 h 166"/>
                  <a:gd name="T46" fmla="*/ 4 w 187"/>
                  <a:gd name="T47" fmla="*/ 2 h 166"/>
                  <a:gd name="T48" fmla="*/ 4 w 187"/>
                  <a:gd name="T49" fmla="*/ 2 h 166"/>
                  <a:gd name="T50" fmla="*/ 4 w 187"/>
                  <a:gd name="T51" fmla="*/ 2 h 166"/>
                  <a:gd name="T52" fmla="*/ 4 w 187"/>
                  <a:gd name="T53" fmla="*/ 2 h 166"/>
                  <a:gd name="T54" fmla="*/ 4 w 187"/>
                  <a:gd name="T55" fmla="*/ 2 h 166"/>
                  <a:gd name="T56" fmla="*/ 4 w 187"/>
                  <a:gd name="T57" fmla="*/ 2 h 166"/>
                  <a:gd name="T58" fmla="*/ 4 w 187"/>
                  <a:gd name="T59" fmla="*/ 2 h 166"/>
                  <a:gd name="T60" fmla="*/ 4 w 187"/>
                  <a:gd name="T61" fmla="*/ 2 h 166"/>
                  <a:gd name="T62" fmla="*/ 4 w 187"/>
                  <a:gd name="T63" fmla="*/ 2 h 166"/>
                  <a:gd name="T64" fmla="*/ 4 w 187"/>
                  <a:gd name="T65" fmla="*/ 2 h 166"/>
                  <a:gd name="T66" fmla="*/ 4 w 187"/>
                  <a:gd name="T67" fmla="*/ 2 h 166"/>
                  <a:gd name="T68" fmla="*/ 4 w 187"/>
                  <a:gd name="T69" fmla="*/ 2 h 166"/>
                  <a:gd name="T70" fmla="*/ 4 w 187"/>
                  <a:gd name="T71" fmla="*/ 2 h 166"/>
                  <a:gd name="T72" fmla="*/ 4 w 187"/>
                  <a:gd name="T73" fmla="*/ 2 h 166"/>
                  <a:gd name="T74" fmla="*/ 4 w 187"/>
                  <a:gd name="T75" fmla="*/ 2 h 166"/>
                  <a:gd name="T76" fmla="*/ 4 w 187"/>
                  <a:gd name="T77" fmla="*/ 2 h 166"/>
                  <a:gd name="T78" fmla="*/ 4 w 187"/>
                  <a:gd name="T79" fmla="*/ 2 h 166"/>
                  <a:gd name="T80" fmla="*/ 4 w 187"/>
                  <a:gd name="T81" fmla="*/ 2 h 166"/>
                  <a:gd name="T82" fmla="*/ 4 w 187"/>
                  <a:gd name="T83" fmla="*/ 2 h 166"/>
                  <a:gd name="T84" fmla="*/ 4 w 187"/>
                  <a:gd name="T85" fmla="*/ 2 h 166"/>
                  <a:gd name="T86" fmla="*/ 4 w 187"/>
                  <a:gd name="T87" fmla="*/ 2 h 166"/>
                  <a:gd name="T88" fmla="*/ 4 w 187"/>
                  <a:gd name="T89" fmla="*/ 2 h 166"/>
                  <a:gd name="T90" fmla="*/ 4 w 187"/>
                  <a:gd name="T91" fmla="*/ 2 h 166"/>
                  <a:gd name="T92" fmla="*/ 4 w 187"/>
                  <a:gd name="T93" fmla="*/ 2 h 166"/>
                  <a:gd name="T94" fmla="*/ 4 w 187"/>
                  <a:gd name="T95" fmla="*/ 2 h 166"/>
                  <a:gd name="T96" fmla="*/ 4 w 187"/>
                  <a:gd name="T97" fmla="*/ 2 h 166"/>
                  <a:gd name="T98" fmla="*/ 4 w 187"/>
                  <a:gd name="T99" fmla="*/ 2 h 166"/>
                  <a:gd name="T100" fmla="*/ 4 w 187"/>
                  <a:gd name="T101" fmla="*/ 2 h 166"/>
                  <a:gd name="T102" fmla="*/ 4 w 187"/>
                  <a:gd name="T103" fmla="*/ 2 h 166"/>
                  <a:gd name="T104" fmla="*/ 4 w 187"/>
                  <a:gd name="T105" fmla="*/ 2 h 166"/>
                  <a:gd name="T106" fmla="*/ 4 w 187"/>
                  <a:gd name="T107" fmla="*/ 2 h 166"/>
                  <a:gd name="T108" fmla="*/ 4 w 187"/>
                  <a:gd name="T109" fmla="*/ 2 h 166"/>
                  <a:gd name="T110" fmla="*/ 4 w 187"/>
                  <a:gd name="T111" fmla="*/ 2 h 166"/>
                  <a:gd name="T112" fmla="*/ 4 w 187"/>
                  <a:gd name="T113" fmla="*/ 2 h 166"/>
                  <a:gd name="T114" fmla="*/ 4 w 187"/>
                  <a:gd name="T115" fmla="*/ 2 h 166"/>
                  <a:gd name="T116" fmla="*/ 4 w 187"/>
                  <a:gd name="T117" fmla="*/ 2 h 166"/>
                  <a:gd name="T118" fmla="*/ 4 w 187"/>
                  <a:gd name="T119" fmla="*/ 2 h 166"/>
                  <a:gd name="T120" fmla="*/ 4 w 187"/>
                  <a:gd name="T121" fmla="*/ 2 h 1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7"/>
                  <a:gd name="T184" fmla="*/ 0 h 166"/>
                  <a:gd name="T185" fmla="*/ 187 w 187"/>
                  <a:gd name="T186" fmla="*/ 166 h 1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7" h="166">
                    <a:moveTo>
                      <a:pt x="185" y="65"/>
                    </a:moveTo>
                    <a:lnTo>
                      <a:pt x="184" y="62"/>
                    </a:lnTo>
                    <a:lnTo>
                      <a:pt x="182" y="59"/>
                    </a:lnTo>
                    <a:lnTo>
                      <a:pt x="180" y="57"/>
                    </a:lnTo>
                    <a:lnTo>
                      <a:pt x="178" y="54"/>
                    </a:lnTo>
                    <a:lnTo>
                      <a:pt x="177" y="53"/>
                    </a:lnTo>
                    <a:lnTo>
                      <a:pt x="175" y="52"/>
                    </a:lnTo>
                    <a:lnTo>
                      <a:pt x="174" y="51"/>
                    </a:lnTo>
                    <a:lnTo>
                      <a:pt x="173" y="49"/>
                    </a:lnTo>
                    <a:lnTo>
                      <a:pt x="172" y="49"/>
                    </a:lnTo>
                    <a:lnTo>
                      <a:pt x="165" y="42"/>
                    </a:lnTo>
                    <a:lnTo>
                      <a:pt x="173" y="15"/>
                    </a:lnTo>
                    <a:lnTo>
                      <a:pt x="153" y="0"/>
                    </a:lnTo>
                    <a:lnTo>
                      <a:pt x="146" y="17"/>
                    </a:lnTo>
                    <a:lnTo>
                      <a:pt x="157" y="24"/>
                    </a:lnTo>
                    <a:lnTo>
                      <a:pt x="152" y="38"/>
                    </a:lnTo>
                    <a:lnTo>
                      <a:pt x="149" y="37"/>
                    </a:lnTo>
                    <a:lnTo>
                      <a:pt x="146" y="36"/>
                    </a:lnTo>
                    <a:lnTo>
                      <a:pt x="142" y="36"/>
                    </a:lnTo>
                    <a:lnTo>
                      <a:pt x="138" y="35"/>
                    </a:lnTo>
                    <a:lnTo>
                      <a:pt x="135" y="35"/>
                    </a:lnTo>
                    <a:lnTo>
                      <a:pt x="132" y="35"/>
                    </a:lnTo>
                    <a:lnTo>
                      <a:pt x="130" y="35"/>
                    </a:lnTo>
                    <a:lnTo>
                      <a:pt x="129" y="35"/>
                    </a:lnTo>
                    <a:lnTo>
                      <a:pt x="131" y="7"/>
                    </a:lnTo>
                    <a:lnTo>
                      <a:pt x="109" y="4"/>
                    </a:lnTo>
                    <a:lnTo>
                      <a:pt x="108" y="21"/>
                    </a:lnTo>
                    <a:lnTo>
                      <a:pt x="120" y="20"/>
                    </a:lnTo>
                    <a:lnTo>
                      <a:pt x="118" y="37"/>
                    </a:lnTo>
                    <a:lnTo>
                      <a:pt x="116" y="36"/>
                    </a:lnTo>
                    <a:lnTo>
                      <a:pt x="113" y="35"/>
                    </a:lnTo>
                    <a:lnTo>
                      <a:pt x="109" y="36"/>
                    </a:lnTo>
                    <a:lnTo>
                      <a:pt x="104" y="36"/>
                    </a:lnTo>
                    <a:lnTo>
                      <a:pt x="100" y="37"/>
                    </a:lnTo>
                    <a:lnTo>
                      <a:pt x="97" y="38"/>
                    </a:lnTo>
                    <a:lnTo>
                      <a:pt x="94" y="39"/>
                    </a:lnTo>
                    <a:lnTo>
                      <a:pt x="93" y="39"/>
                    </a:lnTo>
                    <a:lnTo>
                      <a:pt x="90" y="18"/>
                    </a:lnTo>
                    <a:lnTo>
                      <a:pt x="64" y="25"/>
                    </a:lnTo>
                    <a:lnTo>
                      <a:pt x="68" y="39"/>
                    </a:lnTo>
                    <a:lnTo>
                      <a:pt x="80" y="34"/>
                    </a:lnTo>
                    <a:lnTo>
                      <a:pt x="83" y="45"/>
                    </a:lnTo>
                    <a:lnTo>
                      <a:pt x="80" y="46"/>
                    </a:lnTo>
                    <a:lnTo>
                      <a:pt x="77" y="47"/>
                    </a:lnTo>
                    <a:lnTo>
                      <a:pt x="73" y="51"/>
                    </a:lnTo>
                    <a:lnTo>
                      <a:pt x="68" y="53"/>
                    </a:lnTo>
                    <a:lnTo>
                      <a:pt x="65" y="57"/>
                    </a:lnTo>
                    <a:lnTo>
                      <a:pt x="61" y="59"/>
                    </a:lnTo>
                    <a:lnTo>
                      <a:pt x="59" y="61"/>
                    </a:lnTo>
                    <a:lnTo>
                      <a:pt x="58" y="62"/>
                    </a:lnTo>
                    <a:lnTo>
                      <a:pt x="44" y="45"/>
                    </a:lnTo>
                    <a:lnTo>
                      <a:pt x="26" y="58"/>
                    </a:lnTo>
                    <a:lnTo>
                      <a:pt x="32" y="70"/>
                    </a:lnTo>
                    <a:lnTo>
                      <a:pt x="44" y="61"/>
                    </a:lnTo>
                    <a:lnTo>
                      <a:pt x="49" y="72"/>
                    </a:lnTo>
                    <a:lnTo>
                      <a:pt x="46" y="74"/>
                    </a:lnTo>
                    <a:lnTo>
                      <a:pt x="42" y="77"/>
                    </a:lnTo>
                    <a:lnTo>
                      <a:pt x="39" y="81"/>
                    </a:lnTo>
                    <a:lnTo>
                      <a:pt x="35" y="84"/>
                    </a:lnTo>
                    <a:lnTo>
                      <a:pt x="33" y="88"/>
                    </a:lnTo>
                    <a:lnTo>
                      <a:pt x="30" y="91"/>
                    </a:lnTo>
                    <a:lnTo>
                      <a:pt x="29" y="93"/>
                    </a:lnTo>
                    <a:lnTo>
                      <a:pt x="7" y="91"/>
                    </a:lnTo>
                    <a:lnTo>
                      <a:pt x="0" y="105"/>
                    </a:lnTo>
                    <a:lnTo>
                      <a:pt x="12" y="112"/>
                    </a:lnTo>
                    <a:lnTo>
                      <a:pt x="18" y="101"/>
                    </a:lnTo>
                    <a:lnTo>
                      <a:pt x="29" y="105"/>
                    </a:lnTo>
                    <a:lnTo>
                      <a:pt x="26" y="112"/>
                    </a:lnTo>
                    <a:lnTo>
                      <a:pt x="23" y="119"/>
                    </a:lnTo>
                    <a:lnTo>
                      <a:pt x="22" y="126"/>
                    </a:lnTo>
                    <a:lnTo>
                      <a:pt x="21" y="132"/>
                    </a:lnTo>
                    <a:lnTo>
                      <a:pt x="37" y="132"/>
                    </a:lnTo>
                    <a:lnTo>
                      <a:pt x="37" y="128"/>
                    </a:lnTo>
                    <a:lnTo>
                      <a:pt x="37" y="124"/>
                    </a:lnTo>
                    <a:lnTo>
                      <a:pt x="37" y="120"/>
                    </a:lnTo>
                    <a:lnTo>
                      <a:pt x="39" y="115"/>
                    </a:lnTo>
                    <a:lnTo>
                      <a:pt x="40" y="111"/>
                    </a:lnTo>
                    <a:lnTo>
                      <a:pt x="42" y="106"/>
                    </a:lnTo>
                    <a:lnTo>
                      <a:pt x="45" y="101"/>
                    </a:lnTo>
                    <a:lnTo>
                      <a:pt x="48" y="97"/>
                    </a:lnTo>
                    <a:lnTo>
                      <a:pt x="52" y="92"/>
                    </a:lnTo>
                    <a:lnTo>
                      <a:pt x="56" y="88"/>
                    </a:lnTo>
                    <a:lnTo>
                      <a:pt x="61" y="84"/>
                    </a:lnTo>
                    <a:lnTo>
                      <a:pt x="66" y="80"/>
                    </a:lnTo>
                    <a:lnTo>
                      <a:pt x="71" y="76"/>
                    </a:lnTo>
                    <a:lnTo>
                      <a:pt x="77" y="72"/>
                    </a:lnTo>
                    <a:lnTo>
                      <a:pt x="82" y="69"/>
                    </a:lnTo>
                    <a:lnTo>
                      <a:pt x="89" y="66"/>
                    </a:lnTo>
                    <a:lnTo>
                      <a:pt x="94" y="63"/>
                    </a:lnTo>
                    <a:lnTo>
                      <a:pt x="99" y="61"/>
                    </a:lnTo>
                    <a:lnTo>
                      <a:pt x="105" y="59"/>
                    </a:lnTo>
                    <a:lnTo>
                      <a:pt x="110" y="58"/>
                    </a:lnTo>
                    <a:lnTo>
                      <a:pt x="115" y="57"/>
                    </a:lnTo>
                    <a:lnTo>
                      <a:pt x="120" y="55"/>
                    </a:lnTo>
                    <a:lnTo>
                      <a:pt x="125" y="55"/>
                    </a:lnTo>
                    <a:lnTo>
                      <a:pt x="130" y="55"/>
                    </a:lnTo>
                    <a:lnTo>
                      <a:pt x="134" y="55"/>
                    </a:lnTo>
                    <a:lnTo>
                      <a:pt x="139" y="55"/>
                    </a:lnTo>
                    <a:lnTo>
                      <a:pt x="143" y="56"/>
                    </a:lnTo>
                    <a:lnTo>
                      <a:pt x="147" y="57"/>
                    </a:lnTo>
                    <a:lnTo>
                      <a:pt x="151" y="58"/>
                    </a:lnTo>
                    <a:lnTo>
                      <a:pt x="154" y="59"/>
                    </a:lnTo>
                    <a:lnTo>
                      <a:pt x="157" y="61"/>
                    </a:lnTo>
                    <a:lnTo>
                      <a:pt x="160" y="63"/>
                    </a:lnTo>
                    <a:lnTo>
                      <a:pt x="162" y="64"/>
                    </a:lnTo>
                    <a:lnTo>
                      <a:pt x="163" y="65"/>
                    </a:lnTo>
                    <a:lnTo>
                      <a:pt x="164" y="67"/>
                    </a:lnTo>
                    <a:lnTo>
                      <a:pt x="165" y="68"/>
                    </a:lnTo>
                    <a:lnTo>
                      <a:pt x="166" y="69"/>
                    </a:lnTo>
                    <a:lnTo>
                      <a:pt x="167" y="70"/>
                    </a:lnTo>
                    <a:lnTo>
                      <a:pt x="168" y="72"/>
                    </a:lnTo>
                    <a:lnTo>
                      <a:pt x="168" y="74"/>
                    </a:lnTo>
                    <a:lnTo>
                      <a:pt x="169" y="78"/>
                    </a:lnTo>
                    <a:lnTo>
                      <a:pt x="170" y="82"/>
                    </a:lnTo>
                    <a:lnTo>
                      <a:pt x="169" y="86"/>
                    </a:lnTo>
                    <a:lnTo>
                      <a:pt x="169" y="91"/>
                    </a:lnTo>
                    <a:lnTo>
                      <a:pt x="167" y="96"/>
                    </a:lnTo>
                    <a:lnTo>
                      <a:pt x="165" y="101"/>
                    </a:lnTo>
                    <a:lnTo>
                      <a:pt x="162" y="105"/>
                    </a:lnTo>
                    <a:lnTo>
                      <a:pt x="159" y="110"/>
                    </a:lnTo>
                    <a:lnTo>
                      <a:pt x="155" y="115"/>
                    </a:lnTo>
                    <a:lnTo>
                      <a:pt x="151" y="119"/>
                    </a:lnTo>
                    <a:lnTo>
                      <a:pt x="147" y="124"/>
                    </a:lnTo>
                    <a:lnTo>
                      <a:pt x="142" y="128"/>
                    </a:lnTo>
                    <a:lnTo>
                      <a:pt x="136" y="132"/>
                    </a:lnTo>
                    <a:lnTo>
                      <a:pt x="130" y="136"/>
                    </a:lnTo>
                    <a:lnTo>
                      <a:pt x="124" y="140"/>
                    </a:lnTo>
                    <a:lnTo>
                      <a:pt x="117" y="143"/>
                    </a:lnTo>
                    <a:lnTo>
                      <a:pt x="111" y="146"/>
                    </a:lnTo>
                    <a:lnTo>
                      <a:pt x="105" y="148"/>
                    </a:lnTo>
                    <a:lnTo>
                      <a:pt x="99" y="150"/>
                    </a:lnTo>
                    <a:lnTo>
                      <a:pt x="93" y="152"/>
                    </a:lnTo>
                    <a:lnTo>
                      <a:pt x="87" y="153"/>
                    </a:lnTo>
                    <a:lnTo>
                      <a:pt x="81" y="154"/>
                    </a:lnTo>
                    <a:lnTo>
                      <a:pt x="76" y="154"/>
                    </a:lnTo>
                    <a:lnTo>
                      <a:pt x="70" y="154"/>
                    </a:lnTo>
                    <a:lnTo>
                      <a:pt x="65" y="154"/>
                    </a:lnTo>
                    <a:lnTo>
                      <a:pt x="61" y="153"/>
                    </a:lnTo>
                    <a:lnTo>
                      <a:pt x="56" y="152"/>
                    </a:lnTo>
                    <a:lnTo>
                      <a:pt x="52" y="150"/>
                    </a:lnTo>
                    <a:lnTo>
                      <a:pt x="48" y="148"/>
                    </a:lnTo>
                    <a:lnTo>
                      <a:pt x="46" y="146"/>
                    </a:lnTo>
                    <a:lnTo>
                      <a:pt x="42" y="143"/>
                    </a:lnTo>
                    <a:lnTo>
                      <a:pt x="40" y="140"/>
                    </a:lnTo>
                    <a:lnTo>
                      <a:pt x="22" y="140"/>
                    </a:lnTo>
                    <a:lnTo>
                      <a:pt x="23" y="140"/>
                    </a:lnTo>
                    <a:lnTo>
                      <a:pt x="23" y="141"/>
                    </a:lnTo>
                    <a:lnTo>
                      <a:pt x="23" y="142"/>
                    </a:lnTo>
                    <a:lnTo>
                      <a:pt x="26" y="147"/>
                    </a:lnTo>
                    <a:lnTo>
                      <a:pt x="29" y="152"/>
                    </a:lnTo>
                    <a:lnTo>
                      <a:pt x="32" y="155"/>
                    </a:lnTo>
                    <a:lnTo>
                      <a:pt x="37" y="158"/>
                    </a:lnTo>
                    <a:lnTo>
                      <a:pt x="42" y="161"/>
                    </a:lnTo>
                    <a:lnTo>
                      <a:pt x="47" y="163"/>
                    </a:lnTo>
                    <a:lnTo>
                      <a:pt x="53" y="165"/>
                    </a:lnTo>
                    <a:lnTo>
                      <a:pt x="60" y="165"/>
                    </a:lnTo>
                    <a:lnTo>
                      <a:pt x="67" y="166"/>
                    </a:lnTo>
                    <a:lnTo>
                      <a:pt x="74" y="165"/>
                    </a:lnTo>
                    <a:lnTo>
                      <a:pt x="82" y="165"/>
                    </a:lnTo>
                    <a:lnTo>
                      <a:pt x="90" y="163"/>
                    </a:lnTo>
                    <a:lnTo>
                      <a:pt x="98" y="162"/>
                    </a:lnTo>
                    <a:lnTo>
                      <a:pt x="106" y="159"/>
                    </a:lnTo>
                    <a:lnTo>
                      <a:pt x="114" y="156"/>
                    </a:lnTo>
                    <a:lnTo>
                      <a:pt x="122" y="152"/>
                    </a:lnTo>
                    <a:lnTo>
                      <a:pt x="131" y="148"/>
                    </a:lnTo>
                    <a:lnTo>
                      <a:pt x="138" y="144"/>
                    </a:lnTo>
                    <a:lnTo>
                      <a:pt x="146" y="138"/>
                    </a:lnTo>
                    <a:lnTo>
                      <a:pt x="153" y="134"/>
                    </a:lnTo>
                    <a:lnTo>
                      <a:pt x="159" y="128"/>
                    </a:lnTo>
                    <a:lnTo>
                      <a:pt x="165" y="123"/>
                    </a:lnTo>
                    <a:lnTo>
                      <a:pt x="170" y="117"/>
                    </a:lnTo>
                    <a:lnTo>
                      <a:pt x="174" y="111"/>
                    </a:lnTo>
                    <a:lnTo>
                      <a:pt x="179" y="105"/>
                    </a:lnTo>
                    <a:lnTo>
                      <a:pt x="182" y="99"/>
                    </a:lnTo>
                    <a:lnTo>
                      <a:pt x="184" y="93"/>
                    </a:lnTo>
                    <a:lnTo>
                      <a:pt x="186" y="87"/>
                    </a:lnTo>
                    <a:lnTo>
                      <a:pt x="187" y="81"/>
                    </a:lnTo>
                    <a:lnTo>
                      <a:pt x="187" y="76"/>
                    </a:lnTo>
                    <a:lnTo>
                      <a:pt x="187" y="70"/>
                    </a:lnTo>
                    <a:lnTo>
                      <a:pt x="18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7" name="Freeform 846"/>
              <p:cNvSpPr>
                <a:spLocks/>
              </p:cNvSpPr>
              <p:nvPr/>
            </p:nvSpPr>
            <p:spPr bwMode="auto">
              <a:xfrm>
                <a:off x="1132" y="1579"/>
                <a:ext cx="16" cy="5"/>
              </a:xfrm>
              <a:custGeom>
                <a:avLst/>
                <a:gdLst>
                  <a:gd name="T0" fmla="*/ 3 w 19"/>
                  <a:gd name="T1" fmla="*/ 1 h 7"/>
                  <a:gd name="T2" fmla="*/ 3 w 19"/>
                  <a:gd name="T3" fmla="*/ 1 h 7"/>
                  <a:gd name="T4" fmla="*/ 3 w 19"/>
                  <a:gd name="T5" fmla="*/ 1 h 7"/>
                  <a:gd name="T6" fmla="*/ 3 w 19"/>
                  <a:gd name="T7" fmla="*/ 1 h 7"/>
                  <a:gd name="T8" fmla="*/ 3 w 19"/>
                  <a:gd name="T9" fmla="*/ 0 h 7"/>
                  <a:gd name="T10" fmla="*/ 0 w 19"/>
                  <a:gd name="T11" fmla="*/ 0 h 7"/>
                  <a:gd name="T12" fmla="*/ 0 w 19"/>
                  <a:gd name="T13" fmla="*/ 1 h 7"/>
                  <a:gd name="T14" fmla="*/ 0 w 19"/>
                  <a:gd name="T15" fmla="*/ 1 h 7"/>
                  <a:gd name="T16" fmla="*/ 1 w 19"/>
                  <a:gd name="T17" fmla="*/ 1 h 7"/>
                  <a:gd name="T18" fmla="*/ 1 w 19"/>
                  <a:gd name="T19" fmla="*/ 1 h 7"/>
                  <a:gd name="T20" fmla="*/ 3 w 19"/>
                  <a:gd name="T21" fmla="*/ 1 h 7"/>
                  <a:gd name="T22" fmla="*/ 3 w 19"/>
                  <a:gd name="T23" fmla="*/ 1 h 7"/>
                  <a:gd name="T24" fmla="*/ 3 w 19"/>
                  <a:gd name="T25" fmla="*/ 1 h 7"/>
                  <a:gd name="T26" fmla="*/ 3 w 19"/>
                  <a:gd name="T27" fmla="*/ 1 h 7"/>
                  <a:gd name="T28" fmla="*/ 3 w 19"/>
                  <a:gd name="T29" fmla="*/ 1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
                  <a:gd name="T47" fmla="*/ 19 w 19"/>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
                    <a:moveTo>
                      <a:pt x="17" y="4"/>
                    </a:moveTo>
                    <a:lnTo>
                      <a:pt x="16" y="3"/>
                    </a:lnTo>
                    <a:lnTo>
                      <a:pt x="16" y="2"/>
                    </a:lnTo>
                    <a:lnTo>
                      <a:pt x="16" y="0"/>
                    </a:lnTo>
                    <a:lnTo>
                      <a:pt x="0" y="0"/>
                    </a:lnTo>
                    <a:lnTo>
                      <a:pt x="0" y="2"/>
                    </a:lnTo>
                    <a:lnTo>
                      <a:pt x="0" y="4"/>
                    </a:lnTo>
                    <a:lnTo>
                      <a:pt x="1" y="6"/>
                    </a:lnTo>
                    <a:lnTo>
                      <a:pt x="1" y="7"/>
                    </a:lnTo>
                    <a:lnTo>
                      <a:pt x="19" y="7"/>
                    </a:lnTo>
                    <a:lnTo>
                      <a:pt x="18" y="6"/>
                    </a:lnTo>
                    <a:lnTo>
                      <a:pt x="17" y="5"/>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8" name="Freeform 847"/>
              <p:cNvSpPr>
                <a:spLocks/>
              </p:cNvSpPr>
              <p:nvPr/>
            </p:nvSpPr>
            <p:spPr bwMode="auto">
              <a:xfrm>
                <a:off x="1337" y="1583"/>
                <a:ext cx="34" cy="20"/>
              </a:xfrm>
              <a:custGeom>
                <a:avLst/>
                <a:gdLst>
                  <a:gd name="T0" fmla="*/ 4 w 38"/>
                  <a:gd name="T1" fmla="*/ 2 h 26"/>
                  <a:gd name="T2" fmla="*/ 4 w 38"/>
                  <a:gd name="T3" fmla="*/ 2 h 26"/>
                  <a:gd name="T4" fmla="*/ 4 w 38"/>
                  <a:gd name="T5" fmla="*/ 2 h 26"/>
                  <a:gd name="T6" fmla="*/ 4 w 38"/>
                  <a:gd name="T7" fmla="*/ 2 h 26"/>
                  <a:gd name="T8" fmla="*/ 4 w 38"/>
                  <a:gd name="T9" fmla="*/ 2 h 26"/>
                  <a:gd name="T10" fmla="*/ 4 w 38"/>
                  <a:gd name="T11" fmla="*/ 2 h 26"/>
                  <a:gd name="T12" fmla="*/ 4 w 38"/>
                  <a:gd name="T13" fmla="*/ 2 h 26"/>
                  <a:gd name="T14" fmla="*/ 4 w 38"/>
                  <a:gd name="T15" fmla="*/ 2 h 26"/>
                  <a:gd name="T16" fmla="*/ 4 w 38"/>
                  <a:gd name="T17" fmla="*/ 2 h 26"/>
                  <a:gd name="T18" fmla="*/ 4 w 38"/>
                  <a:gd name="T19" fmla="*/ 2 h 26"/>
                  <a:gd name="T20" fmla="*/ 4 w 38"/>
                  <a:gd name="T21" fmla="*/ 2 h 26"/>
                  <a:gd name="T22" fmla="*/ 4 w 38"/>
                  <a:gd name="T23" fmla="*/ 2 h 26"/>
                  <a:gd name="T24" fmla="*/ 4 w 38"/>
                  <a:gd name="T25" fmla="*/ 2 h 26"/>
                  <a:gd name="T26" fmla="*/ 4 w 38"/>
                  <a:gd name="T27" fmla="*/ 2 h 26"/>
                  <a:gd name="T28" fmla="*/ 4 w 38"/>
                  <a:gd name="T29" fmla="*/ 2 h 26"/>
                  <a:gd name="T30" fmla="*/ 4 w 38"/>
                  <a:gd name="T31" fmla="*/ 2 h 26"/>
                  <a:gd name="T32" fmla="*/ 4 w 38"/>
                  <a:gd name="T33" fmla="*/ 2 h 26"/>
                  <a:gd name="T34" fmla="*/ 4 w 38"/>
                  <a:gd name="T35" fmla="*/ 1 h 26"/>
                  <a:gd name="T36" fmla="*/ 4 w 38"/>
                  <a:gd name="T37" fmla="*/ 0 h 26"/>
                  <a:gd name="T38" fmla="*/ 4 w 38"/>
                  <a:gd name="T39" fmla="*/ 0 h 26"/>
                  <a:gd name="T40" fmla="*/ 4 w 38"/>
                  <a:gd name="T41" fmla="*/ 1 h 26"/>
                  <a:gd name="T42" fmla="*/ 4 w 38"/>
                  <a:gd name="T43" fmla="*/ 2 h 26"/>
                  <a:gd name="T44" fmla="*/ 2 w 38"/>
                  <a:gd name="T45" fmla="*/ 2 h 26"/>
                  <a:gd name="T46" fmla="*/ 1 w 38"/>
                  <a:gd name="T47" fmla="*/ 2 h 26"/>
                  <a:gd name="T48" fmla="*/ 0 w 38"/>
                  <a:gd name="T49" fmla="*/ 2 h 26"/>
                  <a:gd name="T50" fmla="*/ 0 w 38"/>
                  <a:gd name="T51" fmla="*/ 2 h 26"/>
                  <a:gd name="T52" fmla="*/ 1 w 38"/>
                  <a:gd name="T53" fmla="*/ 2 h 26"/>
                  <a:gd name="T54" fmla="*/ 4 w 38"/>
                  <a:gd name="T55" fmla="*/ 2 h 26"/>
                  <a:gd name="T56" fmla="*/ 4 w 38"/>
                  <a:gd name="T57" fmla="*/ 2 h 26"/>
                  <a:gd name="T58" fmla="*/ 4 w 38"/>
                  <a:gd name="T59" fmla="*/ 2 h 26"/>
                  <a:gd name="T60" fmla="*/ 4 w 38"/>
                  <a:gd name="T61" fmla="*/ 2 h 26"/>
                  <a:gd name="T62" fmla="*/ 4 w 38"/>
                  <a:gd name="T63" fmla="*/ 2 h 26"/>
                  <a:gd name="T64" fmla="*/ 4 w 38"/>
                  <a:gd name="T65" fmla="*/ 2 h 26"/>
                  <a:gd name="T66" fmla="*/ 4 w 38"/>
                  <a:gd name="T67" fmla="*/ 2 h 26"/>
                  <a:gd name="T68" fmla="*/ 4 w 38"/>
                  <a:gd name="T69" fmla="*/ 2 h 26"/>
                  <a:gd name="T70" fmla="*/ 4 w 38"/>
                  <a:gd name="T71" fmla="*/ 2 h 26"/>
                  <a:gd name="T72" fmla="*/ 4 w 38"/>
                  <a:gd name="T73" fmla="*/ 2 h 26"/>
                  <a:gd name="T74" fmla="*/ 4 w 38"/>
                  <a:gd name="T75" fmla="*/ 2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
                  <a:gd name="T115" fmla="*/ 0 h 26"/>
                  <a:gd name="T116" fmla="*/ 38 w 38"/>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 h="26">
                    <a:moveTo>
                      <a:pt x="19" y="20"/>
                    </a:moveTo>
                    <a:lnTo>
                      <a:pt x="17" y="20"/>
                    </a:lnTo>
                    <a:lnTo>
                      <a:pt x="15" y="19"/>
                    </a:lnTo>
                    <a:lnTo>
                      <a:pt x="13" y="18"/>
                    </a:lnTo>
                    <a:lnTo>
                      <a:pt x="12" y="17"/>
                    </a:lnTo>
                    <a:lnTo>
                      <a:pt x="10" y="16"/>
                    </a:lnTo>
                    <a:lnTo>
                      <a:pt x="9" y="15"/>
                    </a:lnTo>
                    <a:lnTo>
                      <a:pt x="9" y="14"/>
                    </a:lnTo>
                    <a:lnTo>
                      <a:pt x="8" y="13"/>
                    </a:lnTo>
                    <a:lnTo>
                      <a:pt x="8" y="12"/>
                    </a:lnTo>
                    <a:lnTo>
                      <a:pt x="9" y="11"/>
                    </a:lnTo>
                    <a:lnTo>
                      <a:pt x="9" y="10"/>
                    </a:lnTo>
                    <a:lnTo>
                      <a:pt x="10" y="9"/>
                    </a:lnTo>
                    <a:lnTo>
                      <a:pt x="11" y="8"/>
                    </a:lnTo>
                    <a:lnTo>
                      <a:pt x="12" y="7"/>
                    </a:lnTo>
                    <a:lnTo>
                      <a:pt x="13" y="7"/>
                    </a:lnTo>
                    <a:lnTo>
                      <a:pt x="14" y="6"/>
                    </a:lnTo>
                    <a:lnTo>
                      <a:pt x="16" y="6"/>
                    </a:lnTo>
                    <a:lnTo>
                      <a:pt x="17" y="6"/>
                    </a:lnTo>
                    <a:lnTo>
                      <a:pt x="18" y="5"/>
                    </a:lnTo>
                    <a:lnTo>
                      <a:pt x="19" y="5"/>
                    </a:lnTo>
                    <a:lnTo>
                      <a:pt x="21" y="5"/>
                    </a:lnTo>
                    <a:lnTo>
                      <a:pt x="23" y="6"/>
                    </a:lnTo>
                    <a:lnTo>
                      <a:pt x="25" y="7"/>
                    </a:lnTo>
                    <a:lnTo>
                      <a:pt x="26" y="7"/>
                    </a:lnTo>
                    <a:lnTo>
                      <a:pt x="28" y="8"/>
                    </a:lnTo>
                    <a:lnTo>
                      <a:pt x="28" y="9"/>
                    </a:lnTo>
                    <a:lnTo>
                      <a:pt x="29" y="10"/>
                    </a:lnTo>
                    <a:lnTo>
                      <a:pt x="30" y="12"/>
                    </a:lnTo>
                    <a:lnTo>
                      <a:pt x="38" y="12"/>
                    </a:lnTo>
                    <a:lnTo>
                      <a:pt x="38" y="9"/>
                    </a:lnTo>
                    <a:lnTo>
                      <a:pt x="36" y="7"/>
                    </a:lnTo>
                    <a:lnTo>
                      <a:pt x="35" y="5"/>
                    </a:lnTo>
                    <a:lnTo>
                      <a:pt x="32" y="3"/>
                    </a:lnTo>
                    <a:lnTo>
                      <a:pt x="30" y="1"/>
                    </a:lnTo>
                    <a:lnTo>
                      <a:pt x="26" y="1"/>
                    </a:lnTo>
                    <a:lnTo>
                      <a:pt x="23" y="0"/>
                    </a:lnTo>
                    <a:lnTo>
                      <a:pt x="19" y="0"/>
                    </a:lnTo>
                    <a:lnTo>
                      <a:pt x="16" y="0"/>
                    </a:lnTo>
                    <a:lnTo>
                      <a:pt x="13" y="0"/>
                    </a:lnTo>
                    <a:lnTo>
                      <a:pt x="10" y="1"/>
                    </a:lnTo>
                    <a:lnTo>
                      <a:pt x="8" y="2"/>
                    </a:lnTo>
                    <a:lnTo>
                      <a:pt x="6" y="3"/>
                    </a:lnTo>
                    <a:lnTo>
                      <a:pt x="4" y="5"/>
                    </a:lnTo>
                    <a:lnTo>
                      <a:pt x="2" y="7"/>
                    </a:lnTo>
                    <a:lnTo>
                      <a:pt x="1" y="8"/>
                    </a:lnTo>
                    <a:lnTo>
                      <a:pt x="1" y="9"/>
                    </a:lnTo>
                    <a:lnTo>
                      <a:pt x="0" y="10"/>
                    </a:lnTo>
                    <a:lnTo>
                      <a:pt x="0" y="11"/>
                    </a:lnTo>
                    <a:lnTo>
                      <a:pt x="0" y="12"/>
                    </a:lnTo>
                    <a:lnTo>
                      <a:pt x="0" y="13"/>
                    </a:lnTo>
                    <a:lnTo>
                      <a:pt x="0" y="15"/>
                    </a:lnTo>
                    <a:lnTo>
                      <a:pt x="1" y="18"/>
                    </a:lnTo>
                    <a:lnTo>
                      <a:pt x="3" y="20"/>
                    </a:lnTo>
                    <a:lnTo>
                      <a:pt x="5" y="22"/>
                    </a:lnTo>
                    <a:lnTo>
                      <a:pt x="8" y="23"/>
                    </a:lnTo>
                    <a:lnTo>
                      <a:pt x="12" y="24"/>
                    </a:lnTo>
                    <a:lnTo>
                      <a:pt x="15" y="25"/>
                    </a:lnTo>
                    <a:lnTo>
                      <a:pt x="19" y="26"/>
                    </a:lnTo>
                    <a:lnTo>
                      <a:pt x="22" y="25"/>
                    </a:lnTo>
                    <a:lnTo>
                      <a:pt x="25" y="25"/>
                    </a:lnTo>
                    <a:lnTo>
                      <a:pt x="28" y="24"/>
                    </a:lnTo>
                    <a:lnTo>
                      <a:pt x="30" y="23"/>
                    </a:lnTo>
                    <a:lnTo>
                      <a:pt x="33" y="22"/>
                    </a:lnTo>
                    <a:lnTo>
                      <a:pt x="35" y="20"/>
                    </a:lnTo>
                    <a:lnTo>
                      <a:pt x="36" y="18"/>
                    </a:lnTo>
                    <a:lnTo>
                      <a:pt x="37" y="17"/>
                    </a:lnTo>
                    <a:lnTo>
                      <a:pt x="28" y="17"/>
                    </a:lnTo>
                    <a:lnTo>
                      <a:pt x="27" y="17"/>
                    </a:lnTo>
                    <a:lnTo>
                      <a:pt x="26" y="18"/>
                    </a:lnTo>
                    <a:lnTo>
                      <a:pt x="25" y="18"/>
                    </a:lnTo>
                    <a:lnTo>
                      <a:pt x="24" y="19"/>
                    </a:lnTo>
                    <a:lnTo>
                      <a:pt x="23" y="19"/>
                    </a:lnTo>
                    <a:lnTo>
                      <a:pt x="22" y="19"/>
                    </a:lnTo>
                    <a:lnTo>
                      <a:pt x="20" y="20"/>
                    </a:lnTo>
                    <a:lnTo>
                      <a:pt x="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19" name="Freeform 848"/>
              <p:cNvSpPr>
                <a:spLocks/>
              </p:cNvSpPr>
              <p:nvPr/>
            </p:nvSpPr>
            <p:spPr bwMode="auto">
              <a:xfrm>
                <a:off x="1361" y="1592"/>
                <a:ext cx="11" cy="4"/>
              </a:xfrm>
              <a:custGeom>
                <a:avLst/>
                <a:gdLst>
                  <a:gd name="T0" fmla="*/ 11 w 11"/>
                  <a:gd name="T1" fmla="*/ 0 h 5"/>
                  <a:gd name="T2" fmla="*/ 2 w 11"/>
                  <a:gd name="T3" fmla="*/ 0 h 5"/>
                  <a:gd name="T4" fmla="*/ 2 w 11"/>
                  <a:gd name="T5" fmla="*/ 0 h 5"/>
                  <a:gd name="T6" fmla="*/ 2 w 11"/>
                  <a:gd name="T7" fmla="*/ 0 h 5"/>
                  <a:gd name="T8" fmla="*/ 2 w 11"/>
                  <a:gd name="T9" fmla="*/ 1 h 5"/>
                  <a:gd name="T10" fmla="*/ 2 w 11"/>
                  <a:gd name="T11" fmla="*/ 2 h 5"/>
                  <a:gd name="T12" fmla="*/ 2 w 11"/>
                  <a:gd name="T13" fmla="*/ 2 h 5"/>
                  <a:gd name="T14" fmla="*/ 1 w 11"/>
                  <a:gd name="T15" fmla="*/ 2 h 5"/>
                  <a:gd name="T16" fmla="*/ 0 w 11"/>
                  <a:gd name="T17" fmla="*/ 2 h 5"/>
                  <a:gd name="T18" fmla="*/ 10 w 11"/>
                  <a:gd name="T19" fmla="*/ 2 h 5"/>
                  <a:gd name="T20" fmla="*/ 10 w 11"/>
                  <a:gd name="T21" fmla="*/ 2 h 5"/>
                  <a:gd name="T22" fmla="*/ 11 w 11"/>
                  <a:gd name="T23" fmla="*/ 2 h 5"/>
                  <a:gd name="T24" fmla="*/ 11 w 11"/>
                  <a:gd name="T25" fmla="*/ 2 h 5"/>
                  <a:gd name="T26" fmla="*/ 11 w 11"/>
                  <a:gd name="T27" fmla="*/ 1 h 5"/>
                  <a:gd name="T28" fmla="*/ 11 w 11"/>
                  <a:gd name="T29" fmla="*/ 0 h 5"/>
                  <a:gd name="T30" fmla="*/ 11 w 11"/>
                  <a:gd name="T31" fmla="*/ 0 h 5"/>
                  <a:gd name="T32" fmla="*/ 11 w 11"/>
                  <a:gd name="T33" fmla="*/ 0 h 5"/>
                  <a:gd name="T34" fmla="*/ 11 w 11"/>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5"/>
                  <a:gd name="T56" fmla="*/ 11 w 11"/>
                  <a:gd name="T57" fmla="*/ 5 h 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5">
                    <a:moveTo>
                      <a:pt x="11" y="0"/>
                    </a:moveTo>
                    <a:lnTo>
                      <a:pt x="2" y="0"/>
                    </a:lnTo>
                    <a:lnTo>
                      <a:pt x="2" y="1"/>
                    </a:lnTo>
                    <a:lnTo>
                      <a:pt x="2" y="2"/>
                    </a:lnTo>
                    <a:lnTo>
                      <a:pt x="2" y="3"/>
                    </a:lnTo>
                    <a:lnTo>
                      <a:pt x="1" y="4"/>
                    </a:lnTo>
                    <a:lnTo>
                      <a:pt x="0" y="5"/>
                    </a:lnTo>
                    <a:lnTo>
                      <a:pt x="10" y="5"/>
                    </a:lnTo>
                    <a:lnTo>
                      <a:pt x="10" y="4"/>
                    </a:lnTo>
                    <a:lnTo>
                      <a:pt x="11" y="3"/>
                    </a:lnTo>
                    <a:lnTo>
                      <a:pt x="11" y="2"/>
                    </a:lnTo>
                    <a:lnTo>
                      <a:pt x="11"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0" name="Freeform 849"/>
              <p:cNvSpPr>
                <a:spLocks/>
              </p:cNvSpPr>
              <p:nvPr/>
            </p:nvSpPr>
            <p:spPr bwMode="auto">
              <a:xfrm>
                <a:off x="913" y="1597"/>
                <a:ext cx="38" cy="20"/>
              </a:xfrm>
              <a:custGeom>
                <a:avLst/>
                <a:gdLst>
                  <a:gd name="T0" fmla="*/ 4 w 43"/>
                  <a:gd name="T1" fmla="*/ 1 h 27"/>
                  <a:gd name="T2" fmla="*/ 4 w 43"/>
                  <a:gd name="T3" fmla="*/ 1 h 27"/>
                  <a:gd name="T4" fmla="*/ 4 w 43"/>
                  <a:gd name="T5" fmla="*/ 1 h 27"/>
                  <a:gd name="T6" fmla="*/ 4 w 43"/>
                  <a:gd name="T7" fmla="*/ 1 h 27"/>
                  <a:gd name="T8" fmla="*/ 4 w 43"/>
                  <a:gd name="T9" fmla="*/ 1 h 27"/>
                  <a:gd name="T10" fmla="*/ 4 w 43"/>
                  <a:gd name="T11" fmla="*/ 1 h 27"/>
                  <a:gd name="T12" fmla="*/ 4 w 43"/>
                  <a:gd name="T13" fmla="*/ 1 h 27"/>
                  <a:gd name="T14" fmla="*/ 4 w 43"/>
                  <a:gd name="T15" fmla="*/ 1 h 27"/>
                  <a:gd name="T16" fmla="*/ 4 w 43"/>
                  <a:gd name="T17" fmla="*/ 1 h 27"/>
                  <a:gd name="T18" fmla="*/ 4 w 43"/>
                  <a:gd name="T19" fmla="*/ 1 h 27"/>
                  <a:gd name="T20" fmla="*/ 4 w 43"/>
                  <a:gd name="T21" fmla="*/ 1 h 27"/>
                  <a:gd name="T22" fmla="*/ 4 w 43"/>
                  <a:gd name="T23" fmla="*/ 1 h 27"/>
                  <a:gd name="T24" fmla="*/ 4 w 43"/>
                  <a:gd name="T25" fmla="*/ 1 h 27"/>
                  <a:gd name="T26" fmla="*/ 4 w 43"/>
                  <a:gd name="T27" fmla="*/ 1 h 27"/>
                  <a:gd name="T28" fmla="*/ 4 w 43"/>
                  <a:gd name="T29" fmla="*/ 1 h 27"/>
                  <a:gd name="T30" fmla="*/ 4 w 43"/>
                  <a:gd name="T31" fmla="*/ 1 h 27"/>
                  <a:gd name="T32" fmla="*/ 4 w 43"/>
                  <a:gd name="T33" fmla="*/ 1 h 27"/>
                  <a:gd name="T34" fmla="*/ 4 w 43"/>
                  <a:gd name="T35" fmla="*/ 1 h 27"/>
                  <a:gd name="T36" fmla="*/ 4 w 43"/>
                  <a:gd name="T37" fmla="*/ 1 h 27"/>
                  <a:gd name="T38" fmla="*/ 4 w 43"/>
                  <a:gd name="T39" fmla="*/ 1 h 27"/>
                  <a:gd name="T40" fmla="*/ 4 w 43"/>
                  <a:gd name="T41" fmla="*/ 1 h 27"/>
                  <a:gd name="T42" fmla="*/ 4 w 43"/>
                  <a:gd name="T43" fmla="*/ 1 h 27"/>
                  <a:gd name="T44" fmla="*/ 4 w 43"/>
                  <a:gd name="T45" fmla="*/ 0 h 27"/>
                  <a:gd name="T46" fmla="*/ 4 w 43"/>
                  <a:gd name="T47" fmla="*/ 0 h 27"/>
                  <a:gd name="T48" fmla="*/ 4 w 43"/>
                  <a:gd name="T49" fmla="*/ 1 h 27"/>
                  <a:gd name="T50" fmla="*/ 4 w 43"/>
                  <a:gd name="T51" fmla="*/ 1 h 27"/>
                  <a:gd name="T52" fmla="*/ 3 w 43"/>
                  <a:gd name="T53" fmla="*/ 1 h 27"/>
                  <a:gd name="T54" fmla="*/ 1 w 43"/>
                  <a:gd name="T55" fmla="*/ 1 h 27"/>
                  <a:gd name="T56" fmla="*/ 0 w 43"/>
                  <a:gd name="T57" fmla="*/ 1 h 27"/>
                  <a:gd name="T58" fmla="*/ 0 w 43"/>
                  <a:gd name="T59" fmla="*/ 1 h 27"/>
                  <a:gd name="T60" fmla="*/ 2 w 43"/>
                  <a:gd name="T61" fmla="*/ 1 h 27"/>
                  <a:gd name="T62" fmla="*/ 4 w 43"/>
                  <a:gd name="T63" fmla="*/ 1 h 27"/>
                  <a:gd name="T64" fmla="*/ 4 w 43"/>
                  <a:gd name="T65" fmla="*/ 1 h 27"/>
                  <a:gd name="T66" fmla="*/ 4 w 43"/>
                  <a:gd name="T67" fmla="*/ 1 h 27"/>
                  <a:gd name="T68" fmla="*/ 4 w 43"/>
                  <a:gd name="T69" fmla="*/ 1 h 27"/>
                  <a:gd name="T70" fmla="*/ 4 w 43"/>
                  <a:gd name="T71" fmla="*/ 1 h 27"/>
                  <a:gd name="T72" fmla="*/ 4 w 43"/>
                  <a:gd name="T73" fmla="*/ 1 h 27"/>
                  <a:gd name="T74" fmla="*/ 4 w 43"/>
                  <a:gd name="T75" fmla="*/ 1 h 27"/>
                  <a:gd name="T76" fmla="*/ 4 w 43"/>
                  <a:gd name="T77" fmla="*/ 1 h 27"/>
                  <a:gd name="T78" fmla="*/ 4 w 43"/>
                  <a:gd name="T79" fmla="*/ 1 h 27"/>
                  <a:gd name="T80" fmla="*/ 4 w 43"/>
                  <a:gd name="T81" fmla="*/ 1 h 27"/>
                  <a:gd name="T82" fmla="*/ 4 w 43"/>
                  <a:gd name="T83" fmla="*/ 1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34" y="14"/>
                    </a:moveTo>
                    <a:lnTo>
                      <a:pt x="33" y="15"/>
                    </a:lnTo>
                    <a:lnTo>
                      <a:pt x="33" y="17"/>
                    </a:lnTo>
                    <a:lnTo>
                      <a:pt x="32" y="18"/>
                    </a:lnTo>
                    <a:lnTo>
                      <a:pt x="30" y="19"/>
                    </a:lnTo>
                    <a:lnTo>
                      <a:pt x="28" y="20"/>
                    </a:lnTo>
                    <a:lnTo>
                      <a:pt x="26" y="21"/>
                    </a:lnTo>
                    <a:lnTo>
                      <a:pt x="24" y="21"/>
                    </a:lnTo>
                    <a:lnTo>
                      <a:pt x="21" y="21"/>
                    </a:lnTo>
                    <a:lnTo>
                      <a:pt x="19" y="21"/>
                    </a:lnTo>
                    <a:lnTo>
                      <a:pt x="17" y="21"/>
                    </a:lnTo>
                    <a:lnTo>
                      <a:pt x="15" y="20"/>
                    </a:lnTo>
                    <a:lnTo>
                      <a:pt x="13" y="19"/>
                    </a:lnTo>
                    <a:lnTo>
                      <a:pt x="12" y="18"/>
                    </a:lnTo>
                    <a:lnTo>
                      <a:pt x="11" y="17"/>
                    </a:lnTo>
                    <a:lnTo>
                      <a:pt x="10" y="15"/>
                    </a:lnTo>
                    <a:lnTo>
                      <a:pt x="10" y="14"/>
                    </a:lnTo>
                    <a:lnTo>
                      <a:pt x="10" y="13"/>
                    </a:lnTo>
                    <a:lnTo>
                      <a:pt x="10" y="12"/>
                    </a:lnTo>
                    <a:lnTo>
                      <a:pt x="11" y="11"/>
                    </a:lnTo>
                    <a:lnTo>
                      <a:pt x="11" y="10"/>
                    </a:lnTo>
                    <a:lnTo>
                      <a:pt x="13" y="9"/>
                    </a:lnTo>
                    <a:lnTo>
                      <a:pt x="13" y="8"/>
                    </a:lnTo>
                    <a:lnTo>
                      <a:pt x="14" y="7"/>
                    </a:lnTo>
                    <a:lnTo>
                      <a:pt x="16" y="7"/>
                    </a:lnTo>
                    <a:lnTo>
                      <a:pt x="17" y="7"/>
                    </a:lnTo>
                    <a:lnTo>
                      <a:pt x="18" y="6"/>
                    </a:lnTo>
                    <a:lnTo>
                      <a:pt x="19" y="6"/>
                    </a:lnTo>
                    <a:lnTo>
                      <a:pt x="20" y="6"/>
                    </a:lnTo>
                    <a:lnTo>
                      <a:pt x="21" y="6"/>
                    </a:lnTo>
                    <a:lnTo>
                      <a:pt x="23" y="6"/>
                    </a:lnTo>
                    <a:lnTo>
                      <a:pt x="24" y="6"/>
                    </a:lnTo>
                    <a:lnTo>
                      <a:pt x="25" y="6"/>
                    </a:lnTo>
                    <a:lnTo>
                      <a:pt x="27" y="6"/>
                    </a:lnTo>
                    <a:lnTo>
                      <a:pt x="27" y="7"/>
                    </a:lnTo>
                    <a:lnTo>
                      <a:pt x="29" y="7"/>
                    </a:lnTo>
                    <a:lnTo>
                      <a:pt x="30" y="8"/>
                    </a:lnTo>
                    <a:lnTo>
                      <a:pt x="31" y="8"/>
                    </a:lnTo>
                    <a:lnTo>
                      <a:pt x="42" y="8"/>
                    </a:lnTo>
                    <a:lnTo>
                      <a:pt x="40" y="6"/>
                    </a:lnTo>
                    <a:lnTo>
                      <a:pt x="38" y="5"/>
                    </a:lnTo>
                    <a:lnTo>
                      <a:pt x="36" y="3"/>
                    </a:lnTo>
                    <a:lnTo>
                      <a:pt x="34" y="2"/>
                    </a:lnTo>
                    <a:lnTo>
                      <a:pt x="31" y="1"/>
                    </a:lnTo>
                    <a:lnTo>
                      <a:pt x="28" y="0"/>
                    </a:lnTo>
                    <a:lnTo>
                      <a:pt x="25" y="0"/>
                    </a:lnTo>
                    <a:lnTo>
                      <a:pt x="21" y="0"/>
                    </a:lnTo>
                    <a:lnTo>
                      <a:pt x="18" y="0"/>
                    </a:lnTo>
                    <a:lnTo>
                      <a:pt x="15" y="0"/>
                    </a:lnTo>
                    <a:lnTo>
                      <a:pt x="12" y="1"/>
                    </a:lnTo>
                    <a:lnTo>
                      <a:pt x="9" y="2"/>
                    </a:lnTo>
                    <a:lnTo>
                      <a:pt x="7" y="4"/>
                    </a:lnTo>
                    <a:lnTo>
                      <a:pt x="4" y="5"/>
                    </a:lnTo>
                    <a:lnTo>
                      <a:pt x="3" y="7"/>
                    </a:lnTo>
                    <a:lnTo>
                      <a:pt x="2" y="9"/>
                    </a:lnTo>
                    <a:lnTo>
                      <a:pt x="1" y="10"/>
                    </a:lnTo>
                    <a:lnTo>
                      <a:pt x="0" y="11"/>
                    </a:lnTo>
                    <a:lnTo>
                      <a:pt x="0" y="12"/>
                    </a:lnTo>
                    <a:lnTo>
                      <a:pt x="0" y="13"/>
                    </a:lnTo>
                    <a:lnTo>
                      <a:pt x="0" y="14"/>
                    </a:lnTo>
                    <a:lnTo>
                      <a:pt x="1" y="16"/>
                    </a:lnTo>
                    <a:lnTo>
                      <a:pt x="2" y="19"/>
                    </a:lnTo>
                    <a:lnTo>
                      <a:pt x="4" y="21"/>
                    </a:lnTo>
                    <a:lnTo>
                      <a:pt x="7" y="23"/>
                    </a:lnTo>
                    <a:lnTo>
                      <a:pt x="9" y="25"/>
                    </a:lnTo>
                    <a:lnTo>
                      <a:pt x="13" y="26"/>
                    </a:lnTo>
                    <a:lnTo>
                      <a:pt x="17" y="27"/>
                    </a:lnTo>
                    <a:lnTo>
                      <a:pt x="21" y="27"/>
                    </a:lnTo>
                    <a:lnTo>
                      <a:pt x="26" y="27"/>
                    </a:lnTo>
                    <a:lnTo>
                      <a:pt x="30" y="26"/>
                    </a:lnTo>
                    <a:lnTo>
                      <a:pt x="34" y="25"/>
                    </a:lnTo>
                    <a:lnTo>
                      <a:pt x="37" y="23"/>
                    </a:lnTo>
                    <a:lnTo>
                      <a:pt x="40" y="21"/>
                    </a:lnTo>
                    <a:lnTo>
                      <a:pt x="41" y="19"/>
                    </a:lnTo>
                    <a:lnTo>
                      <a:pt x="43" y="16"/>
                    </a:lnTo>
                    <a:lnTo>
                      <a:pt x="43" y="14"/>
                    </a:lnTo>
                    <a:lnTo>
                      <a:pt x="43" y="13"/>
                    </a:lnTo>
                    <a:lnTo>
                      <a:pt x="43" y="12"/>
                    </a:lnTo>
                    <a:lnTo>
                      <a:pt x="33" y="12"/>
                    </a:lnTo>
                    <a:lnTo>
                      <a:pt x="34" y="12"/>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1" name="Freeform 850"/>
              <p:cNvSpPr>
                <a:spLocks/>
              </p:cNvSpPr>
              <p:nvPr/>
            </p:nvSpPr>
            <p:spPr bwMode="auto">
              <a:xfrm>
                <a:off x="941" y="1603"/>
                <a:ext cx="11" cy="2"/>
              </a:xfrm>
              <a:custGeom>
                <a:avLst/>
                <a:gdLst>
                  <a:gd name="T0" fmla="*/ 0 w 13"/>
                  <a:gd name="T1" fmla="*/ 0 h 3"/>
                  <a:gd name="T2" fmla="*/ 1 w 13"/>
                  <a:gd name="T3" fmla="*/ 1 h 3"/>
                  <a:gd name="T4" fmla="*/ 2 w 13"/>
                  <a:gd name="T5" fmla="*/ 1 h 3"/>
                  <a:gd name="T6" fmla="*/ 2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0 h 3"/>
                  <a:gd name="T20" fmla="*/ 0 w 1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0" y="0"/>
                    </a:moveTo>
                    <a:lnTo>
                      <a:pt x="1" y="1"/>
                    </a:lnTo>
                    <a:lnTo>
                      <a:pt x="2" y="2"/>
                    </a:lnTo>
                    <a:lnTo>
                      <a:pt x="3" y="3"/>
                    </a:lnTo>
                    <a:lnTo>
                      <a:pt x="13" y="3"/>
                    </a:lnTo>
                    <a:lnTo>
                      <a:pt x="13" y="2"/>
                    </a:lnTo>
                    <a:lnTo>
                      <a:pt x="12" y="2"/>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2" name="Freeform 851"/>
              <p:cNvSpPr>
                <a:spLocks/>
              </p:cNvSpPr>
              <p:nvPr/>
            </p:nvSpPr>
            <p:spPr bwMode="auto">
              <a:xfrm>
                <a:off x="997" y="1590"/>
                <a:ext cx="40" cy="21"/>
              </a:xfrm>
              <a:custGeom>
                <a:avLst/>
                <a:gdLst>
                  <a:gd name="T0" fmla="*/ 5 w 44"/>
                  <a:gd name="T1" fmla="*/ 2 h 28"/>
                  <a:gd name="T2" fmla="*/ 5 w 44"/>
                  <a:gd name="T3" fmla="*/ 2 h 28"/>
                  <a:gd name="T4" fmla="*/ 5 w 44"/>
                  <a:gd name="T5" fmla="*/ 2 h 28"/>
                  <a:gd name="T6" fmla="*/ 5 w 44"/>
                  <a:gd name="T7" fmla="*/ 2 h 28"/>
                  <a:gd name="T8" fmla="*/ 5 w 44"/>
                  <a:gd name="T9" fmla="*/ 2 h 28"/>
                  <a:gd name="T10" fmla="*/ 5 w 44"/>
                  <a:gd name="T11" fmla="*/ 2 h 28"/>
                  <a:gd name="T12" fmla="*/ 5 w 44"/>
                  <a:gd name="T13" fmla="*/ 2 h 28"/>
                  <a:gd name="T14" fmla="*/ 5 w 44"/>
                  <a:gd name="T15" fmla="*/ 2 h 28"/>
                  <a:gd name="T16" fmla="*/ 5 w 44"/>
                  <a:gd name="T17" fmla="*/ 2 h 28"/>
                  <a:gd name="T18" fmla="*/ 5 w 44"/>
                  <a:gd name="T19" fmla="*/ 2 h 28"/>
                  <a:gd name="T20" fmla="*/ 5 w 44"/>
                  <a:gd name="T21" fmla="*/ 2 h 28"/>
                  <a:gd name="T22" fmla="*/ 5 w 44"/>
                  <a:gd name="T23" fmla="*/ 2 h 28"/>
                  <a:gd name="T24" fmla="*/ 5 w 44"/>
                  <a:gd name="T25" fmla="*/ 2 h 28"/>
                  <a:gd name="T26" fmla="*/ 5 w 44"/>
                  <a:gd name="T27" fmla="*/ 2 h 28"/>
                  <a:gd name="T28" fmla="*/ 5 w 44"/>
                  <a:gd name="T29" fmla="*/ 2 h 28"/>
                  <a:gd name="T30" fmla="*/ 5 w 44"/>
                  <a:gd name="T31" fmla="*/ 2 h 28"/>
                  <a:gd name="T32" fmla="*/ 5 w 44"/>
                  <a:gd name="T33" fmla="*/ 2 h 28"/>
                  <a:gd name="T34" fmla="*/ 5 w 44"/>
                  <a:gd name="T35" fmla="*/ 2 h 28"/>
                  <a:gd name="T36" fmla="*/ 5 w 44"/>
                  <a:gd name="T37" fmla="*/ 2 h 28"/>
                  <a:gd name="T38" fmla="*/ 5 w 44"/>
                  <a:gd name="T39" fmla="*/ 2 h 28"/>
                  <a:gd name="T40" fmla="*/ 5 w 44"/>
                  <a:gd name="T41" fmla="*/ 2 h 28"/>
                  <a:gd name="T42" fmla="*/ 5 w 44"/>
                  <a:gd name="T43" fmla="*/ 2 h 28"/>
                  <a:gd name="T44" fmla="*/ 5 w 44"/>
                  <a:gd name="T45" fmla="*/ 0 h 28"/>
                  <a:gd name="T46" fmla="*/ 5 w 44"/>
                  <a:gd name="T47" fmla="*/ 0 h 28"/>
                  <a:gd name="T48" fmla="*/ 5 w 44"/>
                  <a:gd name="T49" fmla="*/ 2 h 28"/>
                  <a:gd name="T50" fmla="*/ 5 w 44"/>
                  <a:gd name="T51" fmla="*/ 2 h 28"/>
                  <a:gd name="T52" fmla="*/ 3 w 44"/>
                  <a:gd name="T53" fmla="*/ 2 h 28"/>
                  <a:gd name="T54" fmla="*/ 1 w 44"/>
                  <a:gd name="T55" fmla="*/ 2 h 28"/>
                  <a:gd name="T56" fmla="*/ 0 w 44"/>
                  <a:gd name="T57" fmla="*/ 2 h 28"/>
                  <a:gd name="T58" fmla="*/ 0 w 44"/>
                  <a:gd name="T59" fmla="*/ 2 h 28"/>
                  <a:gd name="T60" fmla="*/ 2 w 44"/>
                  <a:gd name="T61" fmla="*/ 2 h 28"/>
                  <a:gd name="T62" fmla="*/ 5 w 44"/>
                  <a:gd name="T63" fmla="*/ 2 h 28"/>
                  <a:gd name="T64" fmla="*/ 5 w 44"/>
                  <a:gd name="T65" fmla="*/ 2 h 28"/>
                  <a:gd name="T66" fmla="*/ 5 w 44"/>
                  <a:gd name="T67" fmla="*/ 2 h 28"/>
                  <a:gd name="T68" fmla="*/ 5 w 44"/>
                  <a:gd name="T69" fmla="*/ 2 h 28"/>
                  <a:gd name="T70" fmla="*/ 5 w 44"/>
                  <a:gd name="T71" fmla="*/ 2 h 28"/>
                  <a:gd name="T72" fmla="*/ 5 w 44"/>
                  <a:gd name="T73" fmla="*/ 2 h 28"/>
                  <a:gd name="T74" fmla="*/ 5 w 44"/>
                  <a:gd name="T75" fmla="*/ 2 h 28"/>
                  <a:gd name="T76" fmla="*/ 5 w 44"/>
                  <a:gd name="T77" fmla="*/ 2 h 28"/>
                  <a:gd name="T78" fmla="*/ 5 w 44"/>
                  <a:gd name="T79" fmla="*/ 2 h 28"/>
                  <a:gd name="T80" fmla="*/ 5 w 44"/>
                  <a:gd name="T81" fmla="*/ 2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28"/>
                  <a:gd name="T125" fmla="*/ 44 w 44"/>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28">
                    <a:moveTo>
                      <a:pt x="34" y="14"/>
                    </a:moveTo>
                    <a:lnTo>
                      <a:pt x="34" y="15"/>
                    </a:lnTo>
                    <a:lnTo>
                      <a:pt x="34" y="17"/>
                    </a:lnTo>
                    <a:lnTo>
                      <a:pt x="32" y="18"/>
                    </a:lnTo>
                    <a:lnTo>
                      <a:pt x="31" y="20"/>
                    </a:lnTo>
                    <a:lnTo>
                      <a:pt x="29" y="21"/>
                    </a:lnTo>
                    <a:lnTo>
                      <a:pt x="27" y="21"/>
                    </a:lnTo>
                    <a:lnTo>
                      <a:pt x="25" y="21"/>
                    </a:lnTo>
                    <a:lnTo>
                      <a:pt x="22" y="22"/>
                    </a:lnTo>
                    <a:lnTo>
                      <a:pt x="20" y="21"/>
                    </a:lnTo>
                    <a:lnTo>
                      <a:pt x="18" y="21"/>
                    </a:lnTo>
                    <a:lnTo>
                      <a:pt x="16" y="21"/>
                    </a:lnTo>
                    <a:lnTo>
                      <a:pt x="14" y="20"/>
                    </a:lnTo>
                    <a:lnTo>
                      <a:pt x="12" y="18"/>
                    </a:lnTo>
                    <a:lnTo>
                      <a:pt x="11" y="17"/>
                    </a:lnTo>
                    <a:lnTo>
                      <a:pt x="10" y="15"/>
                    </a:lnTo>
                    <a:lnTo>
                      <a:pt x="10" y="14"/>
                    </a:lnTo>
                    <a:lnTo>
                      <a:pt x="10" y="12"/>
                    </a:lnTo>
                    <a:lnTo>
                      <a:pt x="11" y="11"/>
                    </a:lnTo>
                    <a:lnTo>
                      <a:pt x="12" y="10"/>
                    </a:lnTo>
                    <a:lnTo>
                      <a:pt x="13" y="9"/>
                    </a:lnTo>
                    <a:lnTo>
                      <a:pt x="14" y="9"/>
                    </a:lnTo>
                    <a:lnTo>
                      <a:pt x="15" y="8"/>
                    </a:lnTo>
                    <a:lnTo>
                      <a:pt x="16" y="8"/>
                    </a:lnTo>
                    <a:lnTo>
                      <a:pt x="17" y="7"/>
                    </a:lnTo>
                    <a:lnTo>
                      <a:pt x="18" y="7"/>
                    </a:lnTo>
                    <a:lnTo>
                      <a:pt x="20" y="7"/>
                    </a:lnTo>
                    <a:lnTo>
                      <a:pt x="21" y="6"/>
                    </a:lnTo>
                    <a:lnTo>
                      <a:pt x="22" y="6"/>
                    </a:lnTo>
                    <a:lnTo>
                      <a:pt x="24" y="6"/>
                    </a:lnTo>
                    <a:lnTo>
                      <a:pt x="26" y="7"/>
                    </a:lnTo>
                    <a:lnTo>
                      <a:pt x="27" y="7"/>
                    </a:lnTo>
                    <a:lnTo>
                      <a:pt x="29" y="8"/>
                    </a:lnTo>
                    <a:lnTo>
                      <a:pt x="30" y="8"/>
                    </a:lnTo>
                    <a:lnTo>
                      <a:pt x="31" y="9"/>
                    </a:lnTo>
                    <a:lnTo>
                      <a:pt x="32" y="10"/>
                    </a:lnTo>
                    <a:lnTo>
                      <a:pt x="33" y="11"/>
                    </a:lnTo>
                    <a:lnTo>
                      <a:pt x="44" y="11"/>
                    </a:lnTo>
                    <a:lnTo>
                      <a:pt x="43" y="9"/>
                    </a:lnTo>
                    <a:lnTo>
                      <a:pt x="41" y="7"/>
                    </a:lnTo>
                    <a:lnTo>
                      <a:pt x="38" y="5"/>
                    </a:lnTo>
                    <a:lnTo>
                      <a:pt x="36" y="3"/>
                    </a:lnTo>
                    <a:lnTo>
                      <a:pt x="33" y="2"/>
                    </a:lnTo>
                    <a:lnTo>
                      <a:pt x="30" y="1"/>
                    </a:lnTo>
                    <a:lnTo>
                      <a:pt x="26" y="0"/>
                    </a:lnTo>
                    <a:lnTo>
                      <a:pt x="22" y="0"/>
                    </a:lnTo>
                    <a:lnTo>
                      <a:pt x="19" y="0"/>
                    </a:lnTo>
                    <a:lnTo>
                      <a:pt x="16" y="1"/>
                    </a:lnTo>
                    <a:lnTo>
                      <a:pt x="13" y="2"/>
                    </a:lnTo>
                    <a:lnTo>
                      <a:pt x="10" y="3"/>
                    </a:lnTo>
                    <a:lnTo>
                      <a:pt x="7" y="4"/>
                    </a:lnTo>
                    <a:lnTo>
                      <a:pt x="5" y="6"/>
                    </a:lnTo>
                    <a:lnTo>
                      <a:pt x="3" y="7"/>
                    </a:lnTo>
                    <a:lnTo>
                      <a:pt x="2" y="9"/>
                    </a:lnTo>
                    <a:lnTo>
                      <a:pt x="1" y="10"/>
                    </a:lnTo>
                    <a:lnTo>
                      <a:pt x="1" y="11"/>
                    </a:lnTo>
                    <a:lnTo>
                      <a:pt x="0" y="12"/>
                    </a:lnTo>
                    <a:lnTo>
                      <a:pt x="0" y="14"/>
                    </a:lnTo>
                    <a:lnTo>
                      <a:pt x="1" y="17"/>
                    </a:lnTo>
                    <a:lnTo>
                      <a:pt x="2" y="19"/>
                    </a:lnTo>
                    <a:lnTo>
                      <a:pt x="4" y="22"/>
                    </a:lnTo>
                    <a:lnTo>
                      <a:pt x="7" y="24"/>
                    </a:lnTo>
                    <a:lnTo>
                      <a:pt x="10" y="26"/>
                    </a:lnTo>
                    <a:lnTo>
                      <a:pt x="14" y="27"/>
                    </a:lnTo>
                    <a:lnTo>
                      <a:pt x="18" y="27"/>
                    </a:lnTo>
                    <a:lnTo>
                      <a:pt x="22" y="28"/>
                    </a:lnTo>
                    <a:lnTo>
                      <a:pt x="27" y="27"/>
                    </a:lnTo>
                    <a:lnTo>
                      <a:pt x="31" y="27"/>
                    </a:lnTo>
                    <a:lnTo>
                      <a:pt x="34" y="26"/>
                    </a:lnTo>
                    <a:lnTo>
                      <a:pt x="38" y="24"/>
                    </a:lnTo>
                    <a:lnTo>
                      <a:pt x="41" y="22"/>
                    </a:lnTo>
                    <a:lnTo>
                      <a:pt x="43" y="19"/>
                    </a:lnTo>
                    <a:lnTo>
                      <a:pt x="44" y="17"/>
                    </a:lnTo>
                    <a:lnTo>
                      <a:pt x="44" y="14"/>
                    </a:lnTo>
                    <a:lnTo>
                      <a:pt x="44" y="13"/>
                    </a:lnTo>
                    <a:lnTo>
                      <a:pt x="34" y="13"/>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3" name="Freeform 852"/>
              <p:cNvSpPr>
                <a:spLocks/>
              </p:cNvSpPr>
              <p:nvPr/>
            </p:nvSpPr>
            <p:spPr bwMode="auto">
              <a:xfrm>
                <a:off x="1027" y="1597"/>
                <a:ext cx="10" cy="3"/>
              </a:xfrm>
              <a:custGeom>
                <a:avLst/>
                <a:gdLst>
                  <a:gd name="T0" fmla="*/ 0 w 10"/>
                  <a:gd name="T1" fmla="*/ 0 h 3"/>
                  <a:gd name="T2" fmla="*/ 0 w 10"/>
                  <a:gd name="T3" fmla="*/ 1 h 3"/>
                  <a:gd name="T4" fmla="*/ 0 w 10"/>
                  <a:gd name="T5" fmla="*/ 2 h 3"/>
                  <a:gd name="T6" fmla="*/ 1 w 10"/>
                  <a:gd name="T7" fmla="*/ 2 h 3"/>
                  <a:gd name="T8" fmla="*/ 1 w 10"/>
                  <a:gd name="T9" fmla="*/ 3 h 3"/>
                  <a:gd name="T10" fmla="*/ 10 w 10"/>
                  <a:gd name="T11" fmla="*/ 3 h 3"/>
                  <a:gd name="T12" fmla="*/ 10 w 10"/>
                  <a:gd name="T13" fmla="*/ 2 h 3"/>
                  <a:gd name="T14" fmla="*/ 10 w 10"/>
                  <a:gd name="T15" fmla="*/ 2 h 3"/>
                  <a:gd name="T16" fmla="*/ 10 w 10"/>
                  <a:gd name="T17" fmla="*/ 1 h 3"/>
                  <a:gd name="T18" fmla="*/ 10 w 10"/>
                  <a:gd name="T19" fmla="*/ 0 h 3"/>
                  <a:gd name="T20" fmla="*/ 0 w 10"/>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3"/>
                  <a:gd name="T35" fmla="*/ 10 w 10"/>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3">
                    <a:moveTo>
                      <a:pt x="0" y="0"/>
                    </a:moveTo>
                    <a:lnTo>
                      <a:pt x="0" y="1"/>
                    </a:lnTo>
                    <a:lnTo>
                      <a:pt x="0" y="2"/>
                    </a:lnTo>
                    <a:lnTo>
                      <a:pt x="1" y="2"/>
                    </a:lnTo>
                    <a:lnTo>
                      <a:pt x="1" y="3"/>
                    </a:lnTo>
                    <a:lnTo>
                      <a:pt x="10" y="3"/>
                    </a:lnTo>
                    <a:lnTo>
                      <a:pt x="10" y="2"/>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4" name="Freeform 853"/>
              <p:cNvSpPr>
                <a:spLocks/>
              </p:cNvSpPr>
              <p:nvPr/>
            </p:nvSpPr>
            <p:spPr bwMode="auto">
              <a:xfrm>
                <a:off x="1014" y="1517"/>
                <a:ext cx="58" cy="61"/>
              </a:xfrm>
              <a:custGeom>
                <a:avLst/>
                <a:gdLst>
                  <a:gd name="T0" fmla="*/ 4 w 65"/>
                  <a:gd name="T1" fmla="*/ 1 h 79"/>
                  <a:gd name="T2" fmla="*/ 4 w 65"/>
                  <a:gd name="T3" fmla="*/ 2 h 79"/>
                  <a:gd name="T4" fmla="*/ 4 w 65"/>
                  <a:gd name="T5" fmla="*/ 2 h 79"/>
                  <a:gd name="T6" fmla="*/ 2 w 65"/>
                  <a:gd name="T7" fmla="*/ 2 h 79"/>
                  <a:gd name="T8" fmla="*/ 4 w 65"/>
                  <a:gd name="T9" fmla="*/ 2 h 79"/>
                  <a:gd name="T10" fmla="*/ 4 w 65"/>
                  <a:gd name="T11" fmla="*/ 2 h 79"/>
                  <a:gd name="T12" fmla="*/ 4 w 65"/>
                  <a:gd name="T13" fmla="*/ 2 h 79"/>
                  <a:gd name="T14" fmla="*/ 4 w 65"/>
                  <a:gd name="T15" fmla="*/ 2 h 79"/>
                  <a:gd name="T16" fmla="*/ 4 w 65"/>
                  <a:gd name="T17" fmla="*/ 2 h 79"/>
                  <a:gd name="T18" fmla="*/ 4 w 65"/>
                  <a:gd name="T19" fmla="*/ 2 h 79"/>
                  <a:gd name="T20" fmla="*/ 4 w 65"/>
                  <a:gd name="T21" fmla="*/ 2 h 79"/>
                  <a:gd name="T22" fmla="*/ 4 w 65"/>
                  <a:gd name="T23" fmla="*/ 2 h 79"/>
                  <a:gd name="T24" fmla="*/ 4 w 65"/>
                  <a:gd name="T25" fmla="*/ 2 h 79"/>
                  <a:gd name="T26" fmla="*/ 4 w 65"/>
                  <a:gd name="T27" fmla="*/ 2 h 79"/>
                  <a:gd name="T28" fmla="*/ 4 w 65"/>
                  <a:gd name="T29" fmla="*/ 2 h 79"/>
                  <a:gd name="T30" fmla="*/ 4 w 65"/>
                  <a:gd name="T31" fmla="*/ 2 h 79"/>
                  <a:gd name="T32" fmla="*/ 4 w 65"/>
                  <a:gd name="T33" fmla="*/ 2 h 79"/>
                  <a:gd name="T34" fmla="*/ 4 w 65"/>
                  <a:gd name="T35" fmla="*/ 2 h 79"/>
                  <a:gd name="T36" fmla="*/ 4 w 65"/>
                  <a:gd name="T37" fmla="*/ 2 h 79"/>
                  <a:gd name="T38" fmla="*/ 4 w 65"/>
                  <a:gd name="T39" fmla="*/ 2 h 79"/>
                  <a:gd name="T40" fmla="*/ 4 w 65"/>
                  <a:gd name="T41" fmla="*/ 2 h 79"/>
                  <a:gd name="T42" fmla="*/ 1 w 65"/>
                  <a:gd name="T43" fmla="*/ 2 h 79"/>
                  <a:gd name="T44" fmla="*/ 4 w 65"/>
                  <a:gd name="T45" fmla="*/ 2 h 79"/>
                  <a:gd name="T46" fmla="*/ 4 w 65"/>
                  <a:gd name="T47" fmla="*/ 2 h 79"/>
                  <a:gd name="T48" fmla="*/ 4 w 65"/>
                  <a:gd name="T49" fmla="*/ 2 h 79"/>
                  <a:gd name="T50" fmla="*/ 4 w 65"/>
                  <a:gd name="T51" fmla="*/ 2 h 79"/>
                  <a:gd name="T52" fmla="*/ 4 w 65"/>
                  <a:gd name="T53" fmla="*/ 2 h 79"/>
                  <a:gd name="T54" fmla="*/ 4 w 65"/>
                  <a:gd name="T55" fmla="*/ 2 h 79"/>
                  <a:gd name="T56" fmla="*/ 4 w 65"/>
                  <a:gd name="T57" fmla="*/ 2 h 79"/>
                  <a:gd name="T58" fmla="*/ 4 w 65"/>
                  <a:gd name="T59" fmla="*/ 2 h 79"/>
                  <a:gd name="T60" fmla="*/ 4 w 65"/>
                  <a:gd name="T61" fmla="*/ 2 h 79"/>
                  <a:gd name="T62" fmla="*/ 4 w 65"/>
                  <a:gd name="T63" fmla="*/ 2 h 79"/>
                  <a:gd name="T64" fmla="*/ 4 w 65"/>
                  <a:gd name="T65" fmla="*/ 1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79"/>
                  <a:gd name="T101" fmla="*/ 65 w 65"/>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79">
                    <a:moveTo>
                      <a:pt x="33" y="0"/>
                    </a:moveTo>
                    <a:lnTo>
                      <a:pt x="26" y="1"/>
                    </a:lnTo>
                    <a:lnTo>
                      <a:pt x="21" y="2"/>
                    </a:lnTo>
                    <a:lnTo>
                      <a:pt x="16" y="6"/>
                    </a:lnTo>
                    <a:lnTo>
                      <a:pt x="11" y="10"/>
                    </a:lnTo>
                    <a:lnTo>
                      <a:pt x="8" y="15"/>
                    </a:lnTo>
                    <a:lnTo>
                      <a:pt x="4" y="20"/>
                    </a:lnTo>
                    <a:lnTo>
                      <a:pt x="2" y="27"/>
                    </a:lnTo>
                    <a:lnTo>
                      <a:pt x="1" y="34"/>
                    </a:lnTo>
                    <a:lnTo>
                      <a:pt x="11" y="34"/>
                    </a:lnTo>
                    <a:lnTo>
                      <a:pt x="12" y="30"/>
                    </a:lnTo>
                    <a:lnTo>
                      <a:pt x="14" y="25"/>
                    </a:lnTo>
                    <a:lnTo>
                      <a:pt x="16" y="22"/>
                    </a:lnTo>
                    <a:lnTo>
                      <a:pt x="19" y="19"/>
                    </a:lnTo>
                    <a:lnTo>
                      <a:pt x="22" y="16"/>
                    </a:lnTo>
                    <a:lnTo>
                      <a:pt x="25" y="14"/>
                    </a:lnTo>
                    <a:lnTo>
                      <a:pt x="29" y="13"/>
                    </a:lnTo>
                    <a:lnTo>
                      <a:pt x="33" y="13"/>
                    </a:lnTo>
                    <a:lnTo>
                      <a:pt x="37" y="13"/>
                    </a:lnTo>
                    <a:lnTo>
                      <a:pt x="42" y="15"/>
                    </a:lnTo>
                    <a:lnTo>
                      <a:pt x="46" y="17"/>
                    </a:lnTo>
                    <a:lnTo>
                      <a:pt x="49" y="20"/>
                    </a:lnTo>
                    <a:lnTo>
                      <a:pt x="52" y="25"/>
                    </a:lnTo>
                    <a:lnTo>
                      <a:pt x="54" y="29"/>
                    </a:lnTo>
                    <a:lnTo>
                      <a:pt x="55" y="34"/>
                    </a:lnTo>
                    <a:lnTo>
                      <a:pt x="55" y="40"/>
                    </a:lnTo>
                    <a:lnTo>
                      <a:pt x="55" y="46"/>
                    </a:lnTo>
                    <a:lnTo>
                      <a:pt x="54" y="51"/>
                    </a:lnTo>
                    <a:lnTo>
                      <a:pt x="52" y="55"/>
                    </a:lnTo>
                    <a:lnTo>
                      <a:pt x="49" y="60"/>
                    </a:lnTo>
                    <a:lnTo>
                      <a:pt x="46" y="63"/>
                    </a:lnTo>
                    <a:lnTo>
                      <a:pt x="42" y="65"/>
                    </a:lnTo>
                    <a:lnTo>
                      <a:pt x="37" y="67"/>
                    </a:lnTo>
                    <a:lnTo>
                      <a:pt x="33" y="68"/>
                    </a:lnTo>
                    <a:lnTo>
                      <a:pt x="29" y="67"/>
                    </a:lnTo>
                    <a:lnTo>
                      <a:pt x="25" y="65"/>
                    </a:lnTo>
                    <a:lnTo>
                      <a:pt x="21" y="63"/>
                    </a:lnTo>
                    <a:lnTo>
                      <a:pt x="17" y="60"/>
                    </a:lnTo>
                    <a:lnTo>
                      <a:pt x="15" y="56"/>
                    </a:lnTo>
                    <a:lnTo>
                      <a:pt x="12" y="52"/>
                    </a:lnTo>
                    <a:lnTo>
                      <a:pt x="11" y="46"/>
                    </a:lnTo>
                    <a:lnTo>
                      <a:pt x="10" y="41"/>
                    </a:lnTo>
                    <a:lnTo>
                      <a:pt x="0" y="41"/>
                    </a:lnTo>
                    <a:lnTo>
                      <a:pt x="1" y="49"/>
                    </a:lnTo>
                    <a:lnTo>
                      <a:pt x="3" y="56"/>
                    </a:lnTo>
                    <a:lnTo>
                      <a:pt x="6" y="62"/>
                    </a:lnTo>
                    <a:lnTo>
                      <a:pt x="10" y="68"/>
                    </a:lnTo>
                    <a:lnTo>
                      <a:pt x="15" y="73"/>
                    </a:lnTo>
                    <a:lnTo>
                      <a:pt x="20" y="76"/>
                    </a:lnTo>
                    <a:lnTo>
                      <a:pt x="26" y="78"/>
                    </a:lnTo>
                    <a:lnTo>
                      <a:pt x="33" y="79"/>
                    </a:lnTo>
                    <a:lnTo>
                      <a:pt x="39" y="78"/>
                    </a:lnTo>
                    <a:lnTo>
                      <a:pt x="45" y="76"/>
                    </a:lnTo>
                    <a:lnTo>
                      <a:pt x="50" y="72"/>
                    </a:lnTo>
                    <a:lnTo>
                      <a:pt x="55" y="67"/>
                    </a:lnTo>
                    <a:lnTo>
                      <a:pt x="59" y="62"/>
                    </a:lnTo>
                    <a:lnTo>
                      <a:pt x="62" y="55"/>
                    </a:lnTo>
                    <a:lnTo>
                      <a:pt x="64" y="48"/>
                    </a:lnTo>
                    <a:lnTo>
                      <a:pt x="65" y="39"/>
                    </a:lnTo>
                    <a:lnTo>
                      <a:pt x="64" y="31"/>
                    </a:lnTo>
                    <a:lnTo>
                      <a:pt x="62" y="24"/>
                    </a:lnTo>
                    <a:lnTo>
                      <a:pt x="59" y="17"/>
                    </a:lnTo>
                    <a:lnTo>
                      <a:pt x="55" y="12"/>
                    </a:lnTo>
                    <a:lnTo>
                      <a:pt x="50" y="7"/>
                    </a:lnTo>
                    <a:lnTo>
                      <a:pt x="45" y="3"/>
                    </a:lnTo>
                    <a:lnTo>
                      <a:pt x="39" y="1"/>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5" name="Freeform 854"/>
              <p:cNvSpPr>
                <a:spLocks/>
              </p:cNvSpPr>
              <p:nvPr/>
            </p:nvSpPr>
            <p:spPr bwMode="auto">
              <a:xfrm>
                <a:off x="1014" y="1543"/>
                <a:ext cx="10" cy="6"/>
              </a:xfrm>
              <a:custGeom>
                <a:avLst/>
                <a:gdLst>
                  <a:gd name="T0" fmla="*/ 5 w 11"/>
                  <a:gd name="T1" fmla="*/ 3 h 7"/>
                  <a:gd name="T2" fmla="*/ 5 w 11"/>
                  <a:gd name="T3" fmla="*/ 3 h 7"/>
                  <a:gd name="T4" fmla="*/ 5 w 11"/>
                  <a:gd name="T5" fmla="*/ 3 h 7"/>
                  <a:gd name="T6" fmla="*/ 5 w 11"/>
                  <a:gd name="T7" fmla="*/ 2 h 7"/>
                  <a:gd name="T8" fmla="*/ 5 w 11"/>
                  <a:gd name="T9" fmla="*/ 0 h 7"/>
                  <a:gd name="T10" fmla="*/ 1 w 11"/>
                  <a:gd name="T11" fmla="*/ 0 h 7"/>
                  <a:gd name="T12" fmla="*/ 1 w 11"/>
                  <a:gd name="T13" fmla="*/ 2 h 7"/>
                  <a:gd name="T14" fmla="*/ 1 w 11"/>
                  <a:gd name="T15" fmla="*/ 3 h 7"/>
                  <a:gd name="T16" fmla="*/ 0 w 11"/>
                  <a:gd name="T17" fmla="*/ 3 h 7"/>
                  <a:gd name="T18" fmla="*/ 0 w 11"/>
                  <a:gd name="T19" fmla="*/ 3 h 7"/>
                  <a:gd name="T20" fmla="*/ 0 w 11"/>
                  <a:gd name="T21" fmla="*/ 3 h 7"/>
                  <a:gd name="T22" fmla="*/ 0 w 11"/>
                  <a:gd name="T23" fmla="*/ 3 h 7"/>
                  <a:gd name="T24" fmla="*/ 0 w 11"/>
                  <a:gd name="T25" fmla="*/ 3 h 7"/>
                  <a:gd name="T26" fmla="*/ 0 w 11"/>
                  <a:gd name="T27" fmla="*/ 3 h 7"/>
                  <a:gd name="T28" fmla="*/ 5 w 11"/>
                  <a:gd name="T29" fmla="*/ 3 h 7"/>
                  <a:gd name="T30" fmla="*/ 5 w 11"/>
                  <a:gd name="T31" fmla="*/ 3 h 7"/>
                  <a:gd name="T32" fmla="*/ 5 w 11"/>
                  <a:gd name="T33" fmla="*/ 3 h 7"/>
                  <a:gd name="T34" fmla="*/ 5 w 11"/>
                  <a:gd name="T35" fmla="*/ 3 h 7"/>
                  <a:gd name="T36" fmla="*/ 5 w 11"/>
                  <a:gd name="T37" fmla="*/ 3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7"/>
                  <a:gd name="T59" fmla="*/ 11 w 11"/>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7">
                    <a:moveTo>
                      <a:pt x="10" y="6"/>
                    </a:moveTo>
                    <a:lnTo>
                      <a:pt x="10" y="4"/>
                    </a:lnTo>
                    <a:lnTo>
                      <a:pt x="10" y="3"/>
                    </a:lnTo>
                    <a:lnTo>
                      <a:pt x="10" y="2"/>
                    </a:lnTo>
                    <a:lnTo>
                      <a:pt x="11" y="0"/>
                    </a:lnTo>
                    <a:lnTo>
                      <a:pt x="1" y="0"/>
                    </a:lnTo>
                    <a:lnTo>
                      <a:pt x="1" y="2"/>
                    </a:lnTo>
                    <a:lnTo>
                      <a:pt x="1" y="3"/>
                    </a:lnTo>
                    <a:lnTo>
                      <a:pt x="0" y="4"/>
                    </a:lnTo>
                    <a:lnTo>
                      <a:pt x="0" y="5"/>
                    </a:lnTo>
                    <a:lnTo>
                      <a:pt x="0" y="6"/>
                    </a:lnTo>
                    <a:lnTo>
                      <a:pt x="0" y="7"/>
                    </a:lnTo>
                    <a:lnTo>
                      <a:pt x="10" y="7"/>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6" name="Freeform 855"/>
              <p:cNvSpPr>
                <a:spLocks/>
              </p:cNvSpPr>
              <p:nvPr/>
            </p:nvSpPr>
            <p:spPr bwMode="auto">
              <a:xfrm>
                <a:off x="1026" y="1526"/>
                <a:ext cx="19" cy="35"/>
              </a:xfrm>
              <a:custGeom>
                <a:avLst/>
                <a:gdLst>
                  <a:gd name="T0" fmla="*/ 5 w 21"/>
                  <a:gd name="T1" fmla="*/ 1 h 47"/>
                  <a:gd name="T2" fmla="*/ 5 w 21"/>
                  <a:gd name="T3" fmla="*/ 1 h 47"/>
                  <a:gd name="T4" fmla="*/ 5 w 21"/>
                  <a:gd name="T5" fmla="*/ 1 h 47"/>
                  <a:gd name="T6" fmla="*/ 5 w 21"/>
                  <a:gd name="T7" fmla="*/ 1 h 47"/>
                  <a:gd name="T8" fmla="*/ 5 w 21"/>
                  <a:gd name="T9" fmla="*/ 0 h 47"/>
                  <a:gd name="T10" fmla="*/ 5 w 21"/>
                  <a:gd name="T11" fmla="*/ 1 h 47"/>
                  <a:gd name="T12" fmla="*/ 5 w 21"/>
                  <a:gd name="T13" fmla="*/ 1 h 47"/>
                  <a:gd name="T14" fmla="*/ 0 w 21"/>
                  <a:gd name="T15" fmla="*/ 1 h 47"/>
                  <a:gd name="T16" fmla="*/ 5 w 21"/>
                  <a:gd name="T17" fmla="*/ 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7"/>
                  <a:gd name="T29" fmla="*/ 21 w 2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7">
                    <a:moveTo>
                      <a:pt x="17" y="29"/>
                    </a:moveTo>
                    <a:lnTo>
                      <a:pt x="17" y="24"/>
                    </a:lnTo>
                    <a:lnTo>
                      <a:pt x="17" y="14"/>
                    </a:lnTo>
                    <a:lnTo>
                      <a:pt x="17" y="5"/>
                    </a:lnTo>
                    <a:lnTo>
                      <a:pt x="17" y="0"/>
                    </a:lnTo>
                    <a:lnTo>
                      <a:pt x="20" y="29"/>
                    </a:lnTo>
                    <a:lnTo>
                      <a:pt x="21" y="31"/>
                    </a:lnTo>
                    <a:lnTo>
                      <a:pt x="0" y="4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7" name="Freeform 856"/>
              <p:cNvSpPr>
                <a:spLocks/>
              </p:cNvSpPr>
              <p:nvPr/>
            </p:nvSpPr>
            <p:spPr bwMode="auto">
              <a:xfrm>
                <a:off x="1018" y="1507"/>
                <a:ext cx="20" cy="16"/>
              </a:xfrm>
              <a:custGeom>
                <a:avLst/>
                <a:gdLst>
                  <a:gd name="T0" fmla="*/ 0 w 21"/>
                  <a:gd name="T1" fmla="*/ 2 h 20"/>
                  <a:gd name="T2" fmla="*/ 0 w 21"/>
                  <a:gd name="T3" fmla="*/ 2 h 20"/>
                  <a:gd name="T4" fmla="*/ 0 w 21"/>
                  <a:gd name="T5" fmla="*/ 2 h 20"/>
                  <a:gd name="T6" fmla="*/ 1 w 21"/>
                  <a:gd name="T7" fmla="*/ 2 h 20"/>
                  <a:gd name="T8" fmla="*/ 3 w 21"/>
                  <a:gd name="T9" fmla="*/ 2 h 20"/>
                  <a:gd name="T10" fmla="*/ 5 w 21"/>
                  <a:gd name="T11" fmla="*/ 2 h 20"/>
                  <a:gd name="T12" fmla="*/ 9 w 21"/>
                  <a:gd name="T13" fmla="*/ 0 h 20"/>
                  <a:gd name="T14" fmla="*/ 10 w 21"/>
                  <a:gd name="T15" fmla="*/ 2 h 20"/>
                  <a:gd name="T16" fmla="*/ 10 w 21"/>
                  <a:gd name="T17" fmla="*/ 2 h 20"/>
                  <a:gd name="T18" fmla="*/ 10 w 21"/>
                  <a:gd name="T19" fmla="*/ 2 h 20"/>
                  <a:gd name="T20" fmla="*/ 10 w 21"/>
                  <a:gd name="T21" fmla="*/ 2 h 20"/>
                  <a:gd name="T22" fmla="*/ 10 w 21"/>
                  <a:gd name="T23" fmla="*/ 2 h 20"/>
                  <a:gd name="T24" fmla="*/ 10 w 21"/>
                  <a:gd name="T25" fmla="*/ 2 h 20"/>
                  <a:gd name="T26" fmla="*/ 10 w 21"/>
                  <a:gd name="T27" fmla="*/ 2 h 20"/>
                  <a:gd name="T28" fmla="*/ 10 w 21"/>
                  <a:gd name="T29" fmla="*/ 2 h 20"/>
                  <a:gd name="T30" fmla="*/ 10 w 21"/>
                  <a:gd name="T31" fmla="*/ 2 h 20"/>
                  <a:gd name="T32" fmla="*/ 7 w 21"/>
                  <a:gd name="T33" fmla="*/ 2 h 20"/>
                  <a:gd name="T34" fmla="*/ 5 w 21"/>
                  <a:gd name="T35" fmla="*/ 2 h 20"/>
                  <a:gd name="T36" fmla="*/ 0 w 21"/>
                  <a:gd name="T37" fmla="*/ 2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0"/>
                  <a:gd name="T59" fmla="*/ 21 w 21"/>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0">
                    <a:moveTo>
                      <a:pt x="0" y="20"/>
                    </a:moveTo>
                    <a:lnTo>
                      <a:pt x="0" y="19"/>
                    </a:lnTo>
                    <a:lnTo>
                      <a:pt x="0" y="15"/>
                    </a:lnTo>
                    <a:lnTo>
                      <a:pt x="1" y="10"/>
                    </a:lnTo>
                    <a:lnTo>
                      <a:pt x="3" y="5"/>
                    </a:lnTo>
                    <a:lnTo>
                      <a:pt x="5" y="2"/>
                    </a:lnTo>
                    <a:lnTo>
                      <a:pt x="9" y="0"/>
                    </a:lnTo>
                    <a:lnTo>
                      <a:pt x="14" y="2"/>
                    </a:lnTo>
                    <a:lnTo>
                      <a:pt x="21" y="7"/>
                    </a:lnTo>
                    <a:lnTo>
                      <a:pt x="21" y="11"/>
                    </a:lnTo>
                    <a:lnTo>
                      <a:pt x="21" y="10"/>
                    </a:lnTo>
                    <a:lnTo>
                      <a:pt x="19" y="9"/>
                    </a:lnTo>
                    <a:lnTo>
                      <a:pt x="17" y="8"/>
                    </a:lnTo>
                    <a:lnTo>
                      <a:pt x="15" y="6"/>
                    </a:lnTo>
                    <a:lnTo>
                      <a:pt x="12" y="5"/>
                    </a:lnTo>
                    <a:lnTo>
                      <a:pt x="10" y="5"/>
                    </a:lnTo>
                    <a:lnTo>
                      <a:pt x="7" y="7"/>
                    </a:lnTo>
                    <a:lnTo>
                      <a:pt x="5" y="9"/>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8" name="Freeform 857"/>
              <p:cNvSpPr>
                <a:spLocks/>
              </p:cNvSpPr>
              <p:nvPr/>
            </p:nvSpPr>
            <p:spPr bwMode="auto">
              <a:xfrm>
                <a:off x="1018" y="1513"/>
                <a:ext cx="20" cy="8"/>
              </a:xfrm>
              <a:custGeom>
                <a:avLst/>
                <a:gdLst>
                  <a:gd name="T0" fmla="*/ 0 w 22"/>
                  <a:gd name="T1" fmla="*/ 2 h 10"/>
                  <a:gd name="T2" fmla="*/ 1 w 22"/>
                  <a:gd name="T3" fmla="*/ 2 h 10"/>
                  <a:gd name="T4" fmla="*/ 3 w 22"/>
                  <a:gd name="T5" fmla="*/ 2 h 10"/>
                  <a:gd name="T6" fmla="*/ 5 w 22"/>
                  <a:gd name="T7" fmla="*/ 2 h 10"/>
                  <a:gd name="T8" fmla="*/ 5 w 22"/>
                  <a:gd name="T9" fmla="*/ 2 h 10"/>
                  <a:gd name="T10" fmla="*/ 5 w 22"/>
                  <a:gd name="T11" fmla="*/ 2 h 10"/>
                  <a:gd name="T12" fmla="*/ 5 w 22"/>
                  <a:gd name="T13" fmla="*/ 2 h 10"/>
                  <a:gd name="T14" fmla="*/ 5 w 22"/>
                  <a:gd name="T15" fmla="*/ 2 h 10"/>
                  <a:gd name="T16" fmla="*/ 5 w 22"/>
                  <a:gd name="T17" fmla="*/ 0 h 10"/>
                  <a:gd name="T18" fmla="*/ 5 w 22"/>
                  <a:gd name="T19" fmla="*/ 0 h 10"/>
                  <a:gd name="T20" fmla="*/ 5 w 22"/>
                  <a:gd name="T21" fmla="*/ 2 h 10"/>
                  <a:gd name="T22" fmla="*/ 5 w 22"/>
                  <a:gd name="T23" fmla="*/ 2 h 10"/>
                  <a:gd name="T24" fmla="*/ 5 w 22"/>
                  <a:gd name="T25" fmla="*/ 2 h 10"/>
                  <a:gd name="T26" fmla="*/ 5 w 22"/>
                  <a:gd name="T27" fmla="*/ 2 h 10"/>
                  <a:gd name="T28" fmla="*/ 5 w 22"/>
                  <a:gd name="T29" fmla="*/ 2 h 10"/>
                  <a:gd name="T30" fmla="*/ 5 w 22"/>
                  <a:gd name="T31" fmla="*/ 2 h 10"/>
                  <a:gd name="T32" fmla="*/ 0 w 22"/>
                  <a:gd name="T33" fmla="*/ 2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0"/>
                  <a:gd name="T53" fmla="*/ 22 w 22"/>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0">
                    <a:moveTo>
                      <a:pt x="0" y="6"/>
                    </a:moveTo>
                    <a:lnTo>
                      <a:pt x="1" y="6"/>
                    </a:lnTo>
                    <a:lnTo>
                      <a:pt x="3" y="6"/>
                    </a:lnTo>
                    <a:lnTo>
                      <a:pt x="6" y="7"/>
                    </a:lnTo>
                    <a:lnTo>
                      <a:pt x="9" y="7"/>
                    </a:lnTo>
                    <a:lnTo>
                      <a:pt x="13" y="6"/>
                    </a:lnTo>
                    <a:lnTo>
                      <a:pt x="16" y="5"/>
                    </a:lnTo>
                    <a:lnTo>
                      <a:pt x="19" y="3"/>
                    </a:lnTo>
                    <a:lnTo>
                      <a:pt x="22" y="0"/>
                    </a:lnTo>
                    <a:lnTo>
                      <a:pt x="21" y="0"/>
                    </a:lnTo>
                    <a:lnTo>
                      <a:pt x="20" y="3"/>
                    </a:lnTo>
                    <a:lnTo>
                      <a:pt x="18" y="5"/>
                    </a:lnTo>
                    <a:lnTo>
                      <a:pt x="16" y="7"/>
                    </a:lnTo>
                    <a:lnTo>
                      <a:pt x="12" y="9"/>
                    </a:lnTo>
                    <a:lnTo>
                      <a:pt x="9"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29" name="Freeform 858"/>
              <p:cNvSpPr>
                <a:spLocks/>
              </p:cNvSpPr>
              <p:nvPr/>
            </p:nvSpPr>
            <p:spPr bwMode="auto">
              <a:xfrm>
                <a:off x="1047" y="1507"/>
                <a:ext cx="21" cy="13"/>
              </a:xfrm>
              <a:custGeom>
                <a:avLst/>
                <a:gdLst>
                  <a:gd name="T0" fmla="*/ 0 w 24"/>
                  <a:gd name="T1" fmla="*/ 2 h 17"/>
                  <a:gd name="T2" fmla="*/ 1 w 24"/>
                  <a:gd name="T3" fmla="*/ 2 h 17"/>
                  <a:gd name="T4" fmla="*/ 3 w 24"/>
                  <a:gd name="T5" fmla="*/ 2 h 17"/>
                  <a:gd name="T6" fmla="*/ 4 w 24"/>
                  <a:gd name="T7" fmla="*/ 2 h 17"/>
                  <a:gd name="T8" fmla="*/ 4 w 24"/>
                  <a:gd name="T9" fmla="*/ 1 h 17"/>
                  <a:gd name="T10" fmla="*/ 4 w 24"/>
                  <a:gd name="T11" fmla="*/ 0 h 17"/>
                  <a:gd name="T12" fmla="*/ 4 w 24"/>
                  <a:gd name="T13" fmla="*/ 2 h 17"/>
                  <a:gd name="T14" fmla="*/ 4 w 24"/>
                  <a:gd name="T15" fmla="*/ 2 h 17"/>
                  <a:gd name="T16" fmla="*/ 4 w 24"/>
                  <a:gd name="T17" fmla="*/ 2 h 17"/>
                  <a:gd name="T18" fmla="*/ 4 w 24"/>
                  <a:gd name="T19" fmla="*/ 2 h 17"/>
                  <a:gd name="T20" fmla="*/ 4 w 24"/>
                  <a:gd name="T21" fmla="*/ 2 h 17"/>
                  <a:gd name="T22" fmla="*/ 4 w 24"/>
                  <a:gd name="T23" fmla="*/ 2 h 17"/>
                  <a:gd name="T24" fmla="*/ 4 w 24"/>
                  <a:gd name="T25" fmla="*/ 2 h 17"/>
                  <a:gd name="T26" fmla="*/ 4 w 24"/>
                  <a:gd name="T27" fmla="*/ 2 h 17"/>
                  <a:gd name="T28" fmla="*/ 4 w 24"/>
                  <a:gd name="T29" fmla="*/ 2 h 17"/>
                  <a:gd name="T30" fmla="*/ 4 w 24"/>
                  <a:gd name="T31" fmla="*/ 2 h 17"/>
                  <a:gd name="T32" fmla="*/ 4 w 24"/>
                  <a:gd name="T33" fmla="*/ 2 h 17"/>
                  <a:gd name="T34" fmla="*/ 4 w 24"/>
                  <a:gd name="T35" fmla="*/ 2 h 17"/>
                  <a:gd name="T36" fmla="*/ 0 w 24"/>
                  <a:gd name="T37" fmla="*/ 2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17"/>
                  <a:gd name="T59" fmla="*/ 24 w 2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17">
                    <a:moveTo>
                      <a:pt x="0" y="10"/>
                    </a:moveTo>
                    <a:lnTo>
                      <a:pt x="1" y="10"/>
                    </a:lnTo>
                    <a:lnTo>
                      <a:pt x="3" y="7"/>
                    </a:lnTo>
                    <a:lnTo>
                      <a:pt x="7" y="4"/>
                    </a:lnTo>
                    <a:lnTo>
                      <a:pt x="11" y="1"/>
                    </a:lnTo>
                    <a:lnTo>
                      <a:pt x="15" y="0"/>
                    </a:lnTo>
                    <a:lnTo>
                      <a:pt x="19" y="2"/>
                    </a:lnTo>
                    <a:lnTo>
                      <a:pt x="22" y="6"/>
                    </a:lnTo>
                    <a:lnTo>
                      <a:pt x="24" y="15"/>
                    </a:lnTo>
                    <a:lnTo>
                      <a:pt x="23" y="17"/>
                    </a:lnTo>
                    <a:lnTo>
                      <a:pt x="22" y="17"/>
                    </a:lnTo>
                    <a:lnTo>
                      <a:pt x="22" y="15"/>
                    </a:lnTo>
                    <a:lnTo>
                      <a:pt x="21" y="12"/>
                    </a:lnTo>
                    <a:lnTo>
                      <a:pt x="20" y="10"/>
                    </a:lnTo>
                    <a:lnTo>
                      <a:pt x="18" y="8"/>
                    </a:lnTo>
                    <a:lnTo>
                      <a:pt x="16" y="6"/>
                    </a:lnTo>
                    <a:lnTo>
                      <a:pt x="14" y="5"/>
                    </a:lnTo>
                    <a:lnTo>
                      <a:pt x="11"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0" name="Freeform 859"/>
              <p:cNvSpPr>
                <a:spLocks/>
              </p:cNvSpPr>
              <p:nvPr/>
            </p:nvSpPr>
            <p:spPr bwMode="auto">
              <a:xfrm>
                <a:off x="1051" y="1510"/>
                <a:ext cx="18" cy="10"/>
              </a:xfrm>
              <a:custGeom>
                <a:avLst/>
                <a:gdLst>
                  <a:gd name="T0" fmla="*/ 0 w 20"/>
                  <a:gd name="T1" fmla="*/ 0 h 12"/>
                  <a:gd name="T2" fmla="*/ 0 w 20"/>
                  <a:gd name="T3" fmla="*/ 1 h 12"/>
                  <a:gd name="T4" fmla="*/ 2 w 20"/>
                  <a:gd name="T5" fmla="*/ 3 h 12"/>
                  <a:gd name="T6" fmla="*/ 4 w 20"/>
                  <a:gd name="T7" fmla="*/ 3 h 12"/>
                  <a:gd name="T8" fmla="*/ 5 w 20"/>
                  <a:gd name="T9" fmla="*/ 3 h 12"/>
                  <a:gd name="T10" fmla="*/ 5 w 20"/>
                  <a:gd name="T11" fmla="*/ 3 h 12"/>
                  <a:gd name="T12" fmla="*/ 5 w 20"/>
                  <a:gd name="T13" fmla="*/ 3 h 12"/>
                  <a:gd name="T14" fmla="*/ 5 w 20"/>
                  <a:gd name="T15" fmla="*/ 3 h 12"/>
                  <a:gd name="T16" fmla="*/ 5 w 20"/>
                  <a:gd name="T17" fmla="*/ 3 h 12"/>
                  <a:gd name="T18" fmla="*/ 5 w 20"/>
                  <a:gd name="T19" fmla="*/ 3 h 12"/>
                  <a:gd name="T20" fmla="*/ 5 w 20"/>
                  <a:gd name="T21" fmla="*/ 3 h 12"/>
                  <a:gd name="T22" fmla="*/ 5 w 20"/>
                  <a:gd name="T23" fmla="*/ 3 h 12"/>
                  <a:gd name="T24" fmla="*/ 5 w 20"/>
                  <a:gd name="T25" fmla="*/ 3 h 12"/>
                  <a:gd name="T26" fmla="*/ 5 w 20"/>
                  <a:gd name="T27" fmla="*/ 3 h 12"/>
                  <a:gd name="T28" fmla="*/ 4 w 20"/>
                  <a:gd name="T29" fmla="*/ 3 h 12"/>
                  <a:gd name="T30" fmla="*/ 2 w 20"/>
                  <a:gd name="T31" fmla="*/ 3 h 12"/>
                  <a:gd name="T32" fmla="*/ 0 w 2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2"/>
                  <a:gd name="T53" fmla="*/ 20 w 2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2">
                    <a:moveTo>
                      <a:pt x="0" y="0"/>
                    </a:moveTo>
                    <a:lnTo>
                      <a:pt x="0" y="1"/>
                    </a:lnTo>
                    <a:lnTo>
                      <a:pt x="2" y="3"/>
                    </a:lnTo>
                    <a:lnTo>
                      <a:pt x="4" y="5"/>
                    </a:lnTo>
                    <a:lnTo>
                      <a:pt x="7" y="7"/>
                    </a:lnTo>
                    <a:lnTo>
                      <a:pt x="10" y="9"/>
                    </a:lnTo>
                    <a:lnTo>
                      <a:pt x="13" y="11"/>
                    </a:lnTo>
                    <a:lnTo>
                      <a:pt x="17" y="12"/>
                    </a:lnTo>
                    <a:lnTo>
                      <a:pt x="20" y="11"/>
                    </a:lnTo>
                    <a:lnTo>
                      <a:pt x="19" y="11"/>
                    </a:lnTo>
                    <a:lnTo>
                      <a:pt x="17" y="12"/>
                    </a:lnTo>
                    <a:lnTo>
                      <a:pt x="14" y="12"/>
                    </a:lnTo>
                    <a:lnTo>
                      <a:pt x="11" y="12"/>
                    </a:lnTo>
                    <a:lnTo>
                      <a:pt x="8" y="11"/>
                    </a:lnTo>
                    <a:lnTo>
                      <a:pt x="4" y="10"/>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1" name="Freeform 860"/>
              <p:cNvSpPr>
                <a:spLocks/>
              </p:cNvSpPr>
              <p:nvPr/>
            </p:nvSpPr>
            <p:spPr bwMode="auto">
              <a:xfrm>
                <a:off x="1027" y="1573"/>
                <a:ext cx="9" cy="14"/>
              </a:xfrm>
              <a:custGeom>
                <a:avLst/>
                <a:gdLst>
                  <a:gd name="T0" fmla="*/ 2 w 9"/>
                  <a:gd name="T1" fmla="*/ 0 h 18"/>
                  <a:gd name="T2" fmla="*/ 2 w 9"/>
                  <a:gd name="T3" fmla="*/ 2 h 18"/>
                  <a:gd name="T4" fmla="*/ 1 w 9"/>
                  <a:gd name="T5" fmla="*/ 2 h 18"/>
                  <a:gd name="T6" fmla="*/ 0 w 9"/>
                  <a:gd name="T7" fmla="*/ 2 h 18"/>
                  <a:gd name="T8" fmla="*/ 0 w 9"/>
                  <a:gd name="T9" fmla="*/ 2 h 18"/>
                  <a:gd name="T10" fmla="*/ 1 w 9"/>
                  <a:gd name="T11" fmla="*/ 2 h 18"/>
                  <a:gd name="T12" fmla="*/ 2 w 9"/>
                  <a:gd name="T13" fmla="*/ 2 h 18"/>
                  <a:gd name="T14" fmla="*/ 4 w 9"/>
                  <a:gd name="T15" fmla="*/ 2 h 18"/>
                  <a:gd name="T16" fmla="*/ 5 w 9"/>
                  <a:gd name="T17" fmla="*/ 2 h 18"/>
                  <a:gd name="T18" fmla="*/ 7 w 9"/>
                  <a:gd name="T19" fmla="*/ 2 h 18"/>
                  <a:gd name="T20" fmla="*/ 8 w 9"/>
                  <a:gd name="T21" fmla="*/ 2 h 18"/>
                  <a:gd name="T22" fmla="*/ 9 w 9"/>
                  <a:gd name="T23" fmla="*/ 2 h 18"/>
                  <a:gd name="T24" fmla="*/ 9 w 9"/>
                  <a:gd name="T25" fmla="*/ 2 h 18"/>
                  <a:gd name="T26" fmla="*/ 2 w 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8"/>
                  <a:gd name="T44" fmla="*/ 9 w 9"/>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8">
                    <a:moveTo>
                      <a:pt x="2" y="0"/>
                    </a:moveTo>
                    <a:lnTo>
                      <a:pt x="2" y="3"/>
                    </a:lnTo>
                    <a:lnTo>
                      <a:pt x="1" y="10"/>
                    </a:lnTo>
                    <a:lnTo>
                      <a:pt x="0" y="16"/>
                    </a:lnTo>
                    <a:lnTo>
                      <a:pt x="0" y="18"/>
                    </a:lnTo>
                    <a:lnTo>
                      <a:pt x="1" y="17"/>
                    </a:lnTo>
                    <a:lnTo>
                      <a:pt x="2" y="15"/>
                    </a:lnTo>
                    <a:lnTo>
                      <a:pt x="4" y="13"/>
                    </a:lnTo>
                    <a:lnTo>
                      <a:pt x="5" y="10"/>
                    </a:lnTo>
                    <a:lnTo>
                      <a:pt x="7" y="8"/>
                    </a:lnTo>
                    <a:lnTo>
                      <a:pt x="8" y="5"/>
                    </a:lnTo>
                    <a:lnTo>
                      <a:pt x="9" y="4"/>
                    </a:lnTo>
                    <a:lnTo>
                      <a:pt x="9"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2" name="Freeform 861"/>
              <p:cNvSpPr>
                <a:spLocks/>
              </p:cNvSpPr>
              <p:nvPr/>
            </p:nvSpPr>
            <p:spPr bwMode="auto">
              <a:xfrm>
                <a:off x="1061" y="1562"/>
                <a:ext cx="11" cy="13"/>
              </a:xfrm>
              <a:custGeom>
                <a:avLst/>
                <a:gdLst>
                  <a:gd name="T0" fmla="*/ 0 w 12"/>
                  <a:gd name="T1" fmla="*/ 2 h 17"/>
                  <a:gd name="T2" fmla="*/ 0 w 12"/>
                  <a:gd name="T3" fmla="*/ 2 h 17"/>
                  <a:gd name="T4" fmla="*/ 2 w 12"/>
                  <a:gd name="T5" fmla="*/ 2 h 17"/>
                  <a:gd name="T6" fmla="*/ 3 w 12"/>
                  <a:gd name="T7" fmla="*/ 2 h 17"/>
                  <a:gd name="T8" fmla="*/ 6 w 12"/>
                  <a:gd name="T9" fmla="*/ 2 h 17"/>
                  <a:gd name="T10" fmla="*/ 6 w 12"/>
                  <a:gd name="T11" fmla="*/ 2 h 17"/>
                  <a:gd name="T12" fmla="*/ 6 w 12"/>
                  <a:gd name="T13" fmla="*/ 2 h 17"/>
                  <a:gd name="T14" fmla="*/ 6 w 12"/>
                  <a:gd name="T15" fmla="*/ 2 h 17"/>
                  <a:gd name="T16" fmla="*/ 6 w 12"/>
                  <a:gd name="T17" fmla="*/ 2 h 17"/>
                  <a:gd name="T18" fmla="*/ 6 w 12"/>
                  <a:gd name="T19" fmla="*/ 2 h 17"/>
                  <a:gd name="T20" fmla="*/ 6 w 12"/>
                  <a:gd name="T21" fmla="*/ 2 h 17"/>
                  <a:gd name="T22" fmla="*/ 6 w 12"/>
                  <a:gd name="T23" fmla="*/ 2 h 17"/>
                  <a:gd name="T24" fmla="*/ 6 w 12"/>
                  <a:gd name="T25" fmla="*/ 0 h 17"/>
                  <a:gd name="T26" fmla="*/ 0 w 12"/>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6"/>
                    </a:moveTo>
                    <a:lnTo>
                      <a:pt x="0" y="7"/>
                    </a:lnTo>
                    <a:lnTo>
                      <a:pt x="2" y="8"/>
                    </a:lnTo>
                    <a:lnTo>
                      <a:pt x="3" y="10"/>
                    </a:lnTo>
                    <a:lnTo>
                      <a:pt x="6" y="13"/>
                    </a:lnTo>
                    <a:lnTo>
                      <a:pt x="8" y="15"/>
                    </a:lnTo>
                    <a:lnTo>
                      <a:pt x="10" y="16"/>
                    </a:lnTo>
                    <a:lnTo>
                      <a:pt x="11" y="17"/>
                    </a:lnTo>
                    <a:lnTo>
                      <a:pt x="12" y="17"/>
                    </a:lnTo>
                    <a:lnTo>
                      <a:pt x="11" y="14"/>
                    </a:lnTo>
                    <a:lnTo>
                      <a:pt x="9" y="8"/>
                    </a:lnTo>
                    <a:lnTo>
                      <a:pt x="7" y="2"/>
                    </a:lnTo>
                    <a:lnTo>
                      <a:pt x="6"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3" name="Freeform 862"/>
              <p:cNvSpPr>
                <a:spLocks/>
              </p:cNvSpPr>
              <p:nvPr/>
            </p:nvSpPr>
            <p:spPr bwMode="auto">
              <a:xfrm>
                <a:off x="1024" y="1504"/>
                <a:ext cx="3" cy="4"/>
              </a:xfrm>
              <a:custGeom>
                <a:avLst/>
                <a:gdLst>
                  <a:gd name="T0" fmla="*/ 0 w 4"/>
                  <a:gd name="T1" fmla="*/ 1 h 7"/>
                  <a:gd name="T2" fmla="*/ 0 w 4"/>
                  <a:gd name="T3" fmla="*/ 0 h 7"/>
                  <a:gd name="T4" fmla="*/ 2 w 4"/>
                  <a:gd name="T5" fmla="*/ 0 h 7"/>
                  <a:gd name="T6" fmla="*/ 2 w 4"/>
                  <a:gd name="T7" fmla="*/ 1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0" y="0"/>
                    </a:lnTo>
                    <a:lnTo>
                      <a:pt x="4" y="0"/>
                    </a:lnTo>
                    <a:lnTo>
                      <a:pt x="3"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4" name="Freeform 863"/>
              <p:cNvSpPr>
                <a:spLocks/>
              </p:cNvSpPr>
              <p:nvPr/>
            </p:nvSpPr>
            <p:spPr bwMode="auto">
              <a:xfrm>
                <a:off x="1061" y="1502"/>
                <a:ext cx="6" cy="6"/>
              </a:xfrm>
              <a:custGeom>
                <a:avLst/>
                <a:gdLst>
                  <a:gd name="T0" fmla="*/ 0 w 7"/>
                  <a:gd name="T1" fmla="*/ 1 h 9"/>
                  <a:gd name="T2" fmla="*/ 3 w 7"/>
                  <a:gd name="T3" fmla="*/ 0 h 9"/>
                  <a:gd name="T4" fmla="*/ 3 w 7"/>
                  <a:gd name="T5" fmla="*/ 1 h 9"/>
                  <a:gd name="T6" fmla="*/ 3 w 7"/>
                  <a:gd name="T7" fmla="*/ 1 h 9"/>
                  <a:gd name="T8" fmla="*/ 0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0" y="7"/>
                    </a:moveTo>
                    <a:lnTo>
                      <a:pt x="3" y="0"/>
                    </a:lnTo>
                    <a:lnTo>
                      <a:pt x="7" y="6"/>
                    </a:lnTo>
                    <a:lnTo>
                      <a:pt x="3"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5" name="Freeform 864"/>
              <p:cNvSpPr>
                <a:spLocks/>
              </p:cNvSpPr>
              <p:nvPr/>
            </p:nvSpPr>
            <p:spPr bwMode="auto">
              <a:xfrm>
                <a:off x="1203" y="1539"/>
                <a:ext cx="20" cy="20"/>
              </a:xfrm>
              <a:custGeom>
                <a:avLst/>
                <a:gdLst>
                  <a:gd name="T0" fmla="*/ 10 w 21"/>
                  <a:gd name="T1" fmla="*/ 1 h 27"/>
                  <a:gd name="T2" fmla="*/ 9 w 21"/>
                  <a:gd name="T3" fmla="*/ 1 h 27"/>
                  <a:gd name="T4" fmla="*/ 7 w 21"/>
                  <a:gd name="T5" fmla="*/ 1 h 27"/>
                  <a:gd name="T6" fmla="*/ 5 w 21"/>
                  <a:gd name="T7" fmla="*/ 1 h 27"/>
                  <a:gd name="T8" fmla="*/ 5 w 21"/>
                  <a:gd name="T9" fmla="*/ 1 h 27"/>
                  <a:gd name="T10" fmla="*/ 4 w 21"/>
                  <a:gd name="T11" fmla="*/ 1 h 27"/>
                  <a:gd name="T12" fmla="*/ 4 w 21"/>
                  <a:gd name="T13" fmla="*/ 1 h 27"/>
                  <a:gd name="T14" fmla="*/ 4 w 21"/>
                  <a:gd name="T15" fmla="*/ 1 h 27"/>
                  <a:gd name="T16" fmla="*/ 4 w 21"/>
                  <a:gd name="T17" fmla="*/ 1 h 27"/>
                  <a:gd name="T18" fmla="*/ 4 w 21"/>
                  <a:gd name="T19" fmla="*/ 1 h 27"/>
                  <a:gd name="T20" fmla="*/ 6 w 21"/>
                  <a:gd name="T21" fmla="*/ 1 h 27"/>
                  <a:gd name="T22" fmla="*/ 8 w 21"/>
                  <a:gd name="T23" fmla="*/ 1 h 27"/>
                  <a:gd name="T24" fmla="*/ 10 w 21"/>
                  <a:gd name="T25" fmla="*/ 1 h 27"/>
                  <a:gd name="T26" fmla="*/ 10 w 21"/>
                  <a:gd name="T27" fmla="*/ 1 h 27"/>
                  <a:gd name="T28" fmla="*/ 10 w 21"/>
                  <a:gd name="T29" fmla="*/ 1 h 27"/>
                  <a:gd name="T30" fmla="*/ 10 w 21"/>
                  <a:gd name="T31" fmla="*/ 1 h 27"/>
                  <a:gd name="T32" fmla="*/ 10 w 21"/>
                  <a:gd name="T33" fmla="*/ 1 h 27"/>
                  <a:gd name="T34" fmla="*/ 10 w 21"/>
                  <a:gd name="T35" fmla="*/ 1 h 27"/>
                  <a:gd name="T36" fmla="*/ 10 w 21"/>
                  <a:gd name="T37" fmla="*/ 1 h 27"/>
                  <a:gd name="T38" fmla="*/ 10 w 21"/>
                  <a:gd name="T39" fmla="*/ 1 h 27"/>
                  <a:gd name="T40" fmla="*/ 10 w 21"/>
                  <a:gd name="T41" fmla="*/ 1 h 27"/>
                  <a:gd name="T42" fmla="*/ 10 w 21"/>
                  <a:gd name="T43" fmla="*/ 1 h 27"/>
                  <a:gd name="T44" fmla="*/ 10 w 21"/>
                  <a:gd name="T45" fmla="*/ 1 h 27"/>
                  <a:gd name="T46" fmla="*/ 10 w 21"/>
                  <a:gd name="T47" fmla="*/ 1 h 27"/>
                  <a:gd name="T48" fmla="*/ 10 w 21"/>
                  <a:gd name="T49" fmla="*/ 1 h 27"/>
                  <a:gd name="T50" fmla="*/ 10 w 21"/>
                  <a:gd name="T51" fmla="*/ 0 h 27"/>
                  <a:gd name="T52" fmla="*/ 9 w 21"/>
                  <a:gd name="T53" fmla="*/ 1 h 27"/>
                  <a:gd name="T54" fmla="*/ 7 w 21"/>
                  <a:gd name="T55" fmla="*/ 1 h 27"/>
                  <a:gd name="T56" fmla="*/ 5 w 21"/>
                  <a:gd name="T57" fmla="*/ 1 h 27"/>
                  <a:gd name="T58" fmla="*/ 3 w 21"/>
                  <a:gd name="T59" fmla="*/ 1 h 27"/>
                  <a:gd name="T60" fmla="*/ 2 w 21"/>
                  <a:gd name="T61" fmla="*/ 1 h 27"/>
                  <a:gd name="T62" fmla="*/ 1 w 21"/>
                  <a:gd name="T63" fmla="*/ 1 h 27"/>
                  <a:gd name="T64" fmla="*/ 0 w 21"/>
                  <a:gd name="T65" fmla="*/ 1 h 27"/>
                  <a:gd name="T66" fmla="*/ 0 w 21"/>
                  <a:gd name="T67" fmla="*/ 1 h 27"/>
                  <a:gd name="T68" fmla="*/ 0 w 21"/>
                  <a:gd name="T69" fmla="*/ 1 h 27"/>
                  <a:gd name="T70" fmla="*/ 0 w 21"/>
                  <a:gd name="T71" fmla="*/ 1 h 27"/>
                  <a:gd name="T72" fmla="*/ 0 w 21"/>
                  <a:gd name="T73" fmla="*/ 1 h 27"/>
                  <a:gd name="T74" fmla="*/ 0 w 21"/>
                  <a:gd name="T75" fmla="*/ 1 h 27"/>
                  <a:gd name="T76" fmla="*/ 1 w 21"/>
                  <a:gd name="T77" fmla="*/ 1 h 27"/>
                  <a:gd name="T78" fmla="*/ 1 w 21"/>
                  <a:gd name="T79" fmla="*/ 1 h 27"/>
                  <a:gd name="T80" fmla="*/ 2 w 21"/>
                  <a:gd name="T81" fmla="*/ 1 h 27"/>
                  <a:gd name="T82" fmla="*/ 3 w 21"/>
                  <a:gd name="T83" fmla="*/ 1 h 27"/>
                  <a:gd name="T84" fmla="*/ 4 w 21"/>
                  <a:gd name="T85" fmla="*/ 1 h 27"/>
                  <a:gd name="T86" fmla="*/ 6 w 21"/>
                  <a:gd name="T87" fmla="*/ 1 h 27"/>
                  <a:gd name="T88" fmla="*/ 7 w 21"/>
                  <a:gd name="T89" fmla="*/ 1 h 27"/>
                  <a:gd name="T90" fmla="*/ 9 w 21"/>
                  <a:gd name="T91" fmla="*/ 1 h 27"/>
                  <a:gd name="T92" fmla="*/ 10 w 21"/>
                  <a:gd name="T93" fmla="*/ 1 h 27"/>
                  <a:gd name="T94" fmla="*/ 10 w 21"/>
                  <a:gd name="T95" fmla="*/ 1 h 27"/>
                  <a:gd name="T96" fmla="*/ 10 w 21"/>
                  <a:gd name="T97" fmla="*/ 1 h 27"/>
                  <a:gd name="T98" fmla="*/ 10 w 21"/>
                  <a:gd name="T99" fmla="*/ 1 h 27"/>
                  <a:gd name="T100" fmla="*/ 10 w 21"/>
                  <a:gd name="T101" fmla="*/ 1 h 27"/>
                  <a:gd name="T102" fmla="*/ 10 w 21"/>
                  <a:gd name="T103" fmla="*/ 1 h 27"/>
                  <a:gd name="T104" fmla="*/ 10 w 21"/>
                  <a:gd name="T105" fmla="*/ 1 h 27"/>
                  <a:gd name="T106" fmla="*/ 10 w 21"/>
                  <a:gd name="T107" fmla="*/ 1 h 27"/>
                  <a:gd name="T108" fmla="*/ 10 w 21"/>
                  <a:gd name="T109" fmla="*/ 1 h 27"/>
                  <a:gd name="T110" fmla="*/ 10 w 21"/>
                  <a:gd name="T111" fmla="*/ 1 h 27"/>
                  <a:gd name="T112" fmla="*/ 10 w 21"/>
                  <a:gd name="T113" fmla="*/ 1 h 27"/>
                  <a:gd name="T114" fmla="*/ 10 w 21"/>
                  <a:gd name="T115" fmla="*/ 1 h 27"/>
                  <a:gd name="T116" fmla="*/ 10 w 21"/>
                  <a:gd name="T117" fmla="*/ 1 h 27"/>
                  <a:gd name="T118" fmla="*/ 10 w 21"/>
                  <a:gd name="T119" fmla="*/ 1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
                  <a:gd name="T181" fmla="*/ 0 h 27"/>
                  <a:gd name="T182" fmla="*/ 21 w 21"/>
                  <a:gd name="T183" fmla="*/ 27 h 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 h="27">
                    <a:moveTo>
                      <a:pt x="10" y="23"/>
                    </a:moveTo>
                    <a:lnTo>
                      <a:pt x="9" y="22"/>
                    </a:lnTo>
                    <a:lnTo>
                      <a:pt x="7" y="21"/>
                    </a:lnTo>
                    <a:lnTo>
                      <a:pt x="5" y="20"/>
                    </a:lnTo>
                    <a:lnTo>
                      <a:pt x="5" y="18"/>
                    </a:lnTo>
                    <a:lnTo>
                      <a:pt x="4" y="17"/>
                    </a:lnTo>
                    <a:lnTo>
                      <a:pt x="4" y="16"/>
                    </a:lnTo>
                    <a:lnTo>
                      <a:pt x="4" y="15"/>
                    </a:lnTo>
                    <a:lnTo>
                      <a:pt x="4" y="14"/>
                    </a:lnTo>
                    <a:lnTo>
                      <a:pt x="4" y="11"/>
                    </a:lnTo>
                    <a:lnTo>
                      <a:pt x="6" y="8"/>
                    </a:lnTo>
                    <a:lnTo>
                      <a:pt x="8" y="6"/>
                    </a:lnTo>
                    <a:lnTo>
                      <a:pt x="10" y="6"/>
                    </a:lnTo>
                    <a:lnTo>
                      <a:pt x="13" y="6"/>
                    </a:lnTo>
                    <a:lnTo>
                      <a:pt x="15" y="8"/>
                    </a:lnTo>
                    <a:lnTo>
                      <a:pt x="16" y="10"/>
                    </a:lnTo>
                    <a:lnTo>
                      <a:pt x="17" y="13"/>
                    </a:lnTo>
                    <a:lnTo>
                      <a:pt x="21" y="13"/>
                    </a:lnTo>
                    <a:lnTo>
                      <a:pt x="21" y="11"/>
                    </a:lnTo>
                    <a:lnTo>
                      <a:pt x="20" y="8"/>
                    </a:lnTo>
                    <a:lnTo>
                      <a:pt x="19" y="6"/>
                    </a:lnTo>
                    <a:lnTo>
                      <a:pt x="18" y="4"/>
                    </a:lnTo>
                    <a:lnTo>
                      <a:pt x="16" y="3"/>
                    </a:lnTo>
                    <a:lnTo>
                      <a:pt x="14" y="1"/>
                    </a:lnTo>
                    <a:lnTo>
                      <a:pt x="12" y="1"/>
                    </a:lnTo>
                    <a:lnTo>
                      <a:pt x="10" y="0"/>
                    </a:lnTo>
                    <a:lnTo>
                      <a:pt x="9" y="1"/>
                    </a:lnTo>
                    <a:lnTo>
                      <a:pt x="7" y="1"/>
                    </a:lnTo>
                    <a:lnTo>
                      <a:pt x="5" y="3"/>
                    </a:lnTo>
                    <a:lnTo>
                      <a:pt x="3" y="4"/>
                    </a:lnTo>
                    <a:lnTo>
                      <a:pt x="2" y="6"/>
                    </a:lnTo>
                    <a:lnTo>
                      <a:pt x="1" y="9"/>
                    </a:lnTo>
                    <a:lnTo>
                      <a:pt x="0" y="11"/>
                    </a:lnTo>
                    <a:lnTo>
                      <a:pt x="0" y="14"/>
                    </a:lnTo>
                    <a:lnTo>
                      <a:pt x="0" y="15"/>
                    </a:lnTo>
                    <a:lnTo>
                      <a:pt x="0" y="16"/>
                    </a:lnTo>
                    <a:lnTo>
                      <a:pt x="0" y="17"/>
                    </a:lnTo>
                    <a:lnTo>
                      <a:pt x="1" y="18"/>
                    </a:lnTo>
                    <a:lnTo>
                      <a:pt x="1" y="20"/>
                    </a:lnTo>
                    <a:lnTo>
                      <a:pt x="2" y="22"/>
                    </a:lnTo>
                    <a:lnTo>
                      <a:pt x="3" y="23"/>
                    </a:lnTo>
                    <a:lnTo>
                      <a:pt x="4" y="24"/>
                    </a:lnTo>
                    <a:lnTo>
                      <a:pt x="6" y="26"/>
                    </a:lnTo>
                    <a:lnTo>
                      <a:pt x="7" y="26"/>
                    </a:lnTo>
                    <a:lnTo>
                      <a:pt x="9" y="27"/>
                    </a:lnTo>
                    <a:lnTo>
                      <a:pt x="10" y="27"/>
                    </a:lnTo>
                    <a:lnTo>
                      <a:pt x="12" y="27"/>
                    </a:lnTo>
                    <a:lnTo>
                      <a:pt x="14" y="26"/>
                    </a:lnTo>
                    <a:lnTo>
                      <a:pt x="15" y="26"/>
                    </a:lnTo>
                    <a:lnTo>
                      <a:pt x="17" y="24"/>
                    </a:lnTo>
                    <a:lnTo>
                      <a:pt x="18" y="23"/>
                    </a:lnTo>
                    <a:lnTo>
                      <a:pt x="19" y="22"/>
                    </a:lnTo>
                    <a:lnTo>
                      <a:pt x="20" y="20"/>
                    </a:lnTo>
                    <a:lnTo>
                      <a:pt x="20" y="18"/>
                    </a:lnTo>
                    <a:lnTo>
                      <a:pt x="16" y="18"/>
                    </a:lnTo>
                    <a:lnTo>
                      <a:pt x="15" y="20"/>
                    </a:lnTo>
                    <a:lnTo>
                      <a:pt x="14" y="21"/>
                    </a:lnTo>
                    <a:lnTo>
                      <a:pt x="12" y="22"/>
                    </a:lnTo>
                    <a:lnTo>
                      <a:pt x="1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6" name="Freeform 865"/>
              <p:cNvSpPr>
                <a:spLocks/>
              </p:cNvSpPr>
              <p:nvPr/>
            </p:nvSpPr>
            <p:spPr bwMode="auto">
              <a:xfrm>
                <a:off x="1218" y="1548"/>
                <a:ext cx="5" cy="4"/>
              </a:xfrm>
              <a:custGeom>
                <a:avLst/>
                <a:gdLst>
                  <a:gd name="T0" fmla="*/ 368531 w 4"/>
                  <a:gd name="T1" fmla="*/ 0 h 5"/>
                  <a:gd name="T2" fmla="*/ 0 w 4"/>
                  <a:gd name="T3" fmla="*/ 0 h 5"/>
                  <a:gd name="T4" fmla="*/ 0 w 4"/>
                  <a:gd name="T5" fmla="*/ 1 h 5"/>
                  <a:gd name="T6" fmla="*/ 0 w 4"/>
                  <a:gd name="T7" fmla="*/ 1 h 5"/>
                  <a:gd name="T8" fmla="*/ 0 w 4"/>
                  <a:gd name="T9" fmla="*/ 1 h 5"/>
                  <a:gd name="T10" fmla="*/ 0 w 4"/>
                  <a:gd name="T11" fmla="*/ 2 h 5"/>
                  <a:gd name="T12" fmla="*/ 0 w 4"/>
                  <a:gd name="T13" fmla="*/ 2 h 5"/>
                  <a:gd name="T14" fmla="*/ 0 w 4"/>
                  <a:gd name="T15" fmla="*/ 2 h 5"/>
                  <a:gd name="T16" fmla="*/ 0 w 4"/>
                  <a:gd name="T17" fmla="*/ 2 h 5"/>
                  <a:gd name="T18" fmla="*/ 294825 w 4"/>
                  <a:gd name="T19" fmla="*/ 2 h 5"/>
                  <a:gd name="T20" fmla="*/ 368531 w 4"/>
                  <a:gd name="T21" fmla="*/ 2 h 5"/>
                  <a:gd name="T22" fmla="*/ 368531 w 4"/>
                  <a:gd name="T23" fmla="*/ 2 h 5"/>
                  <a:gd name="T24" fmla="*/ 368531 w 4"/>
                  <a:gd name="T25" fmla="*/ 2 h 5"/>
                  <a:gd name="T26" fmla="*/ 368531 w 4"/>
                  <a:gd name="T27" fmla="*/ 1 h 5"/>
                  <a:gd name="T28" fmla="*/ 368531 w 4"/>
                  <a:gd name="T29" fmla="*/ 1 h 5"/>
                  <a:gd name="T30" fmla="*/ 368531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4" y="0"/>
                    </a:moveTo>
                    <a:lnTo>
                      <a:pt x="0" y="0"/>
                    </a:lnTo>
                    <a:lnTo>
                      <a:pt x="0" y="1"/>
                    </a:lnTo>
                    <a:lnTo>
                      <a:pt x="0" y="2"/>
                    </a:lnTo>
                    <a:lnTo>
                      <a:pt x="0" y="3"/>
                    </a:lnTo>
                    <a:lnTo>
                      <a:pt x="0" y="4"/>
                    </a:lnTo>
                    <a:lnTo>
                      <a:pt x="0" y="5"/>
                    </a:lnTo>
                    <a:lnTo>
                      <a:pt x="3" y="5"/>
                    </a:lnTo>
                    <a:lnTo>
                      <a:pt x="4" y="4"/>
                    </a:lnTo>
                    <a:lnTo>
                      <a:pt x="4" y="3"/>
                    </a:lnTo>
                    <a:lnTo>
                      <a:pt x="4" y="2"/>
                    </a:lnTo>
                    <a:lnTo>
                      <a:pt x="4"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rtl="1"/>
                <a:endParaRPr lang="en-US" sz="1200">
                  <a:solidFill>
                    <a:prstClr val="black"/>
                  </a:solidFill>
                </a:endParaRPr>
              </a:p>
            </p:txBody>
          </p:sp>
          <p:sp>
            <p:nvSpPr>
              <p:cNvPr id="40337" name="Text Box 2041"/>
              <p:cNvSpPr txBox="1">
                <a:spLocks noChangeArrowheads="1"/>
              </p:cNvSpPr>
              <p:nvPr/>
            </p:nvSpPr>
            <p:spPr bwMode="auto">
              <a:xfrm>
                <a:off x="2922" y="1204"/>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280</a:t>
                </a:r>
                <a:endParaRPr lang="en-US" altLang="en-US" sz="1800" b="1" dirty="0">
                  <a:solidFill>
                    <a:prstClr val="black"/>
                  </a:solidFill>
                  <a:latin typeface="Arial" panose="020B0604020202020204" pitchFamily="34" charset="0"/>
                </a:endParaRPr>
              </a:p>
            </p:txBody>
          </p:sp>
          <p:sp>
            <p:nvSpPr>
              <p:cNvPr id="40338" name="Text Box 2042"/>
              <p:cNvSpPr txBox="1">
                <a:spLocks noChangeArrowheads="1"/>
              </p:cNvSpPr>
              <p:nvPr/>
            </p:nvSpPr>
            <p:spPr bwMode="auto">
              <a:xfrm>
                <a:off x="4694" y="1189"/>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250</a:t>
                </a:r>
                <a:endParaRPr lang="en-US" altLang="en-US" sz="1600" b="1" dirty="0">
                  <a:solidFill>
                    <a:prstClr val="black"/>
                  </a:solidFill>
                  <a:latin typeface="Arial" panose="020B0604020202020204" pitchFamily="34" charset="0"/>
                </a:endParaRPr>
              </a:p>
            </p:txBody>
          </p:sp>
          <p:sp>
            <p:nvSpPr>
              <p:cNvPr id="40339" name="Text Box 2043"/>
              <p:cNvSpPr txBox="1">
                <a:spLocks noChangeArrowheads="1"/>
              </p:cNvSpPr>
              <p:nvPr/>
            </p:nvSpPr>
            <p:spPr bwMode="auto">
              <a:xfrm>
                <a:off x="2196" y="1200"/>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189</a:t>
                </a:r>
                <a:endParaRPr lang="en-US" altLang="en-US" sz="1600" b="1" dirty="0">
                  <a:solidFill>
                    <a:prstClr val="black"/>
                  </a:solidFill>
                  <a:latin typeface="Arial" panose="020B0604020202020204" pitchFamily="34" charset="0"/>
                </a:endParaRPr>
              </a:p>
            </p:txBody>
          </p:sp>
          <p:sp>
            <p:nvSpPr>
              <p:cNvPr id="40340" name="Text Box 2044"/>
              <p:cNvSpPr txBox="1">
                <a:spLocks noChangeArrowheads="1"/>
              </p:cNvSpPr>
              <p:nvPr/>
            </p:nvSpPr>
            <p:spPr bwMode="auto">
              <a:xfrm>
                <a:off x="4171" y="1213"/>
                <a:ext cx="36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a:solidFill>
                      <a:prstClr val="black"/>
                    </a:solidFill>
                    <a:latin typeface="Arial" panose="020B0604020202020204" pitchFamily="34" charset="0"/>
                  </a:rPr>
                  <a:t>290</a:t>
                </a:r>
                <a:endParaRPr lang="en-US" altLang="en-US" sz="1600" b="1" dirty="0">
                  <a:solidFill>
                    <a:prstClr val="black"/>
                  </a:solidFill>
                  <a:latin typeface="Arial" panose="020B0604020202020204" pitchFamily="34" charset="0"/>
                </a:endParaRPr>
              </a:p>
            </p:txBody>
          </p:sp>
          <p:sp>
            <p:nvSpPr>
              <p:cNvPr id="40341" name="Text Box 2045"/>
              <p:cNvSpPr txBox="1">
                <a:spLocks noChangeArrowheads="1"/>
              </p:cNvSpPr>
              <p:nvPr/>
            </p:nvSpPr>
            <p:spPr bwMode="auto">
              <a:xfrm>
                <a:off x="3454" y="1203"/>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220</a:t>
                </a:r>
                <a:endParaRPr lang="en-US" altLang="en-US" sz="1800" b="1" dirty="0">
                  <a:solidFill>
                    <a:prstClr val="black"/>
                  </a:solidFill>
                  <a:latin typeface="Arial" panose="020B0604020202020204" pitchFamily="34" charset="0"/>
                </a:endParaRPr>
              </a:p>
            </p:txBody>
          </p:sp>
          <p:sp>
            <p:nvSpPr>
              <p:cNvPr id="40342" name="Text Box 2046"/>
              <p:cNvSpPr txBox="1">
                <a:spLocks noChangeArrowheads="1"/>
              </p:cNvSpPr>
              <p:nvPr/>
            </p:nvSpPr>
            <p:spPr bwMode="auto">
              <a:xfrm>
                <a:off x="1682" y="1213"/>
                <a:ext cx="36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272</a:t>
                </a:r>
                <a:endParaRPr lang="en-US" altLang="en-US" sz="1600" b="1" dirty="0">
                  <a:solidFill>
                    <a:prstClr val="black"/>
                  </a:solidFill>
                  <a:latin typeface="Arial" panose="020B0604020202020204" pitchFamily="34" charset="0"/>
                </a:endParaRPr>
              </a:p>
            </p:txBody>
          </p:sp>
          <p:sp>
            <p:nvSpPr>
              <p:cNvPr id="40343" name="Text Box 2047"/>
              <p:cNvSpPr txBox="1">
                <a:spLocks noChangeArrowheads="1"/>
              </p:cNvSpPr>
              <p:nvPr/>
            </p:nvSpPr>
            <p:spPr bwMode="auto">
              <a:xfrm>
                <a:off x="938" y="1213"/>
                <a:ext cx="36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endParaRPr lang="fa-IR" altLang="en-US" sz="1600" b="1">
                  <a:solidFill>
                    <a:prstClr val="black"/>
                  </a:solidFill>
                  <a:latin typeface="Arial" panose="020B0604020202020204" pitchFamily="34" charset="0"/>
                </a:endParaRPr>
              </a:p>
            </p:txBody>
          </p:sp>
          <p:sp>
            <p:nvSpPr>
              <p:cNvPr id="40344" name="Text Box 2048"/>
              <p:cNvSpPr txBox="1">
                <a:spLocks noChangeArrowheads="1"/>
              </p:cNvSpPr>
              <p:nvPr/>
            </p:nvSpPr>
            <p:spPr bwMode="auto">
              <a:xfrm>
                <a:off x="955" y="1208"/>
                <a:ext cx="341"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1800" b="1" dirty="0" smtClean="0">
                    <a:solidFill>
                      <a:prstClr val="black"/>
                    </a:solidFill>
                    <a:latin typeface="Arial" panose="020B0604020202020204" pitchFamily="34" charset="0"/>
                  </a:rPr>
                  <a:t>237</a:t>
                </a:r>
                <a:endParaRPr lang="en-US" altLang="en-US" sz="1600" b="1" dirty="0">
                  <a:solidFill>
                    <a:prstClr val="black"/>
                  </a:solidFill>
                  <a:latin typeface="Arial" panose="020B0604020202020204" pitchFamily="34" charset="0"/>
                </a:endParaRPr>
              </a:p>
            </p:txBody>
          </p:sp>
        </p:grpSp>
        <p:sp>
          <p:nvSpPr>
            <p:cNvPr id="40138" name="Line 2049"/>
            <p:cNvSpPr>
              <a:spLocks noChangeShapeType="1"/>
            </p:cNvSpPr>
            <p:nvPr/>
          </p:nvSpPr>
          <p:spPr bwMode="auto">
            <a:xfrm flipH="1" flipV="1">
              <a:off x="1886478" y="3269777"/>
              <a:ext cx="8657241" cy="453"/>
            </a:xfrm>
            <a:prstGeom prst="line">
              <a:avLst/>
            </a:prstGeom>
            <a:ln w="38100">
              <a:prstDash val="dashDot"/>
              <a:headEnd/>
              <a:tailEnd/>
            </a:ln>
            <a:extLst/>
          </p:spPr>
          <p:style>
            <a:lnRef idx="1">
              <a:schemeClr val="dk1"/>
            </a:lnRef>
            <a:fillRef idx="0">
              <a:schemeClr val="dk1"/>
            </a:fillRef>
            <a:effectRef idx="0">
              <a:schemeClr val="dk1"/>
            </a:effectRef>
            <a:fontRef idx="minor">
              <a:schemeClr val="tx1"/>
            </a:fontRef>
          </p:style>
          <p:txBody>
            <a:bodyPr/>
            <a:lstStyle/>
            <a:p>
              <a:pPr algn="ctr" rtl="1"/>
              <a:endParaRPr lang="en-US" sz="1200">
                <a:solidFill>
                  <a:prstClr val="black"/>
                </a:solidFill>
              </a:endParaRPr>
            </a:p>
          </p:txBody>
        </p:sp>
        <p:sp>
          <p:nvSpPr>
            <p:cNvPr id="40139" name="Line 2050"/>
            <p:cNvSpPr>
              <a:spLocks noChangeShapeType="1"/>
            </p:cNvSpPr>
            <p:nvPr/>
          </p:nvSpPr>
          <p:spPr bwMode="auto">
            <a:xfrm flipH="1">
              <a:off x="1876047" y="4606510"/>
              <a:ext cx="8657242" cy="34735"/>
            </a:xfrm>
            <a:prstGeom prst="line">
              <a:avLst/>
            </a:prstGeom>
            <a:ln w="38100">
              <a:prstDash val="dashDot"/>
              <a:headEnd/>
              <a:tailEnd/>
            </a:ln>
            <a:extLst/>
          </p:spPr>
          <p:style>
            <a:lnRef idx="1">
              <a:schemeClr val="dk1"/>
            </a:lnRef>
            <a:fillRef idx="0">
              <a:schemeClr val="dk1"/>
            </a:fillRef>
            <a:effectRef idx="0">
              <a:schemeClr val="dk1"/>
            </a:effectRef>
            <a:fontRef idx="minor">
              <a:schemeClr val="tx1"/>
            </a:fontRef>
          </p:style>
          <p:txBody>
            <a:bodyPr/>
            <a:lstStyle/>
            <a:p>
              <a:pPr algn="ctr" rtl="1"/>
              <a:endParaRPr lang="en-US" sz="1200">
                <a:solidFill>
                  <a:prstClr val="black"/>
                </a:solidFill>
              </a:endParaRPr>
            </a:p>
          </p:txBody>
        </p:sp>
        <p:sp>
          <p:nvSpPr>
            <p:cNvPr id="40140" name="Text Box 2051"/>
            <p:cNvSpPr txBox="1">
              <a:spLocks noChangeArrowheads="1"/>
            </p:cNvSpPr>
            <p:nvPr/>
          </p:nvSpPr>
          <p:spPr bwMode="auto">
            <a:xfrm rot="1194638">
              <a:off x="9395867" y="2464250"/>
              <a:ext cx="97825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2000" dirty="0">
                  <a:solidFill>
                    <a:srgbClr val="002060"/>
                  </a:solidFill>
                  <a:latin typeface="Arial" panose="020B0604020202020204" pitchFamily="34" charset="0"/>
                  <a:cs typeface="B Koodak" panose="00000700000000000000" pitchFamily="2" charset="-78"/>
                </a:rPr>
                <a:t>روز اول</a:t>
              </a:r>
              <a:endParaRPr lang="en-US" altLang="en-US" sz="2000" dirty="0">
                <a:solidFill>
                  <a:srgbClr val="002060"/>
                </a:solidFill>
                <a:latin typeface="Arial" panose="020B0604020202020204" pitchFamily="34" charset="0"/>
                <a:cs typeface="B Koodak" panose="00000700000000000000" pitchFamily="2" charset="-78"/>
              </a:endParaRPr>
            </a:p>
          </p:txBody>
        </p:sp>
        <p:sp>
          <p:nvSpPr>
            <p:cNvPr id="40141" name="Text Box 2052"/>
            <p:cNvSpPr txBox="1">
              <a:spLocks noChangeArrowheads="1"/>
            </p:cNvSpPr>
            <p:nvPr/>
          </p:nvSpPr>
          <p:spPr bwMode="auto">
            <a:xfrm rot="1194638">
              <a:off x="9440896" y="5164108"/>
              <a:ext cx="97825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2000" dirty="0">
                  <a:solidFill>
                    <a:srgbClr val="002060"/>
                  </a:solidFill>
                  <a:latin typeface="Arial" panose="020B0604020202020204" pitchFamily="34" charset="0"/>
                  <a:cs typeface="B Koodak" panose="00000700000000000000" pitchFamily="2" charset="-78"/>
                </a:rPr>
                <a:t>روز سوم</a:t>
              </a:r>
              <a:endParaRPr lang="en-US" altLang="en-US" sz="2000" dirty="0">
                <a:solidFill>
                  <a:srgbClr val="002060"/>
                </a:solidFill>
                <a:latin typeface="Arial" panose="020B0604020202020204" pitchFamily="34" charset="0"/>
                <a:cs typeface="B Koodak" panose="00000700000000000000" pitchFamily="2" charset="-78"/>
              </a:endParaRPr>
            </a:p>
          </p:txBody>
        </p:sp>
        <p:sp>
          <p:nvSpPr>
            <p:cNvPr id="40142" name="Text Box 2053"/>
            <p:cNvSpPr txBox="1">
              <a:spLocks noChangeArrowheads="1"/>
            </p:cNvSpPr>
            <p:nvPr/>
          </p:nvSpPr>
          <p:spPr bwMode="auto">
            <a:xfrm rot="1194638">
              <a:off x="9463899" y="3765075"/>
              <a:ext cx="97825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Times New Roman" panose="02020603050405020304" pitchFamily="18" charset="0"/>
                  <a:cs typeface="B Nazanin" panose="00000400000000000000" pitchFamily="2" charset="-78"/>
                </a:defRPr>
              </a:lvl1pPr>
              <a:lvl2pPr marL="742950" indent="-285750" eaLnBrk="0" hangingPunct="0">
                <a:spcBef>
                  <a:spcPct val="20000"/>
                </a:spcBef>
                <a:buFont typeface="Arial" panose="020B0604020202020204" pitchFamily="34" charset="0"/>
                <a:buChar char="–"/>
                <a:defRPr sz="2800">
                  <a:solidFill>
                    <a:schemeClr val="tx1"/>
                  </a:solidFill>
                  <a:latin typeface="Times New Roman" panose="02020603050405020304" pitchFamily="18" charset="0"/>
                  <a:cs typeface="B Nazanin" panose="00000400000000000000" pitchFamily="2" charset="-78"/>
                </a:defRPr>
              </a:lvl2pPr>
              <a:lvl3pPr marL="1143000" indent="-228600" eaLnBrk="0" hangingPunct="0">
                <a:spcBef>
                  <a:spcPct val="20000"/>
                </a:spcBef>
                <a:buFont typeface="Arial" panose="020B0604020202020204" pitchFamily="34" charset="0"/>
                <a:buChar char="•"/>
                <a:defRPr sz="2400">
                  <a:solidFill>
                    <a:schemeClr val="tx1"/>
                  </a:solidFill>
                  <a:latin typeface="Times New Roman" panose="02020603050405020304" pitchFamily="18" charset="0"/>
                  <a:cs typeface="B Nazanin" panose="00000400000000000000" pitchFamily="2" charset="-78"/>
                </a:defRPr>
              </a:lvl3pPr>
              <a:lvl4pPr marL="16002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4pPr>
              <a:lvl5pPr marL="2057400" indent="-228600" eaLnBrk="0" hangingPunct="0">
                <a:spcBef>
                  <a:spcPct val="20000"/>
                </a:spcBef>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Times New Roman" panose="02020603050405020304" pitchFamily="18" charset="0"/>
                  <a:cs typeface="B Nazanin" panose="00000400000000000000" pitchFamily="2" charset="-78"/>
                </a:defRPr>
              </a:lvl9pPr>
            </a:lstStyle>
            <a:p>
              <a:pPr algn="ctr" rtl="1" eaLnBrk="1" hangingPunct="1">
                <a:spcBef>
                  <a:spcPct val="50000"/>
                </a:spcBef>
                <a:buFontTx/>
                <a:buNone/>
              </a:pPr>
              <a:r>
                <a:rPr lang="fa-IR" altLang="en-US" sz="2000" dirty="0">
                  <a:solidFill>
                    <a:srgbClr val="002060"/>
                  </a:solidFill>
                  <a:latin typeface="Arial" panose="020B0604020202020204" pitchFamily="34" charset="0"/>
                  <a:cs typeface="B Koodak" panose="00000700000000000000" pitchFamily="2" charset="-78"/>
                </a:rPr>
                <a:t>روز دوم</a:t>
              </a:r>
              <a:endParaRPr lang="en-US" altLang="en-US" sz="2000" dirty="0">
                <a:solidFill>
                  <a:srgbClr val="002060"/>
                </a:solidFill>
                <a:latin typeface="Arial" panose="020B0604020202020204" pitchFamily="34" charset="0"/>
                <a:cs typeface="B Koodak" panose="00000700000000000000" pitchFamily="2" charset="-78"/>
              </a:endParaRPr>
            </a:p>
          </p:txBody>
        </p:sp>
        <p:sp>
          <p:nvSpPr>
            <p:cNvPr id="2054" name="Oval 2053"/>
            <p:cNvSpPr/>
            <p:nvPr/>
          </p:nvSpPr>
          <p:spPr>
            <a:xfrm>
              <a:off x="7870249" y="1941003"/>
              <a:ext cx="631792" cy="325613"/>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55" name="Oval 2054"/>
            <p:cNvSpPr/>
            <p:nvPr/>
          </p:nvSpPr>
          <p:spPr>
            <a:xfrm>
              <a:off x="7861895" y="4835717"/>
              <a:ext cx="631790" cy="319947"/>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58" name="Oval 2057"/>
            <p:cNvSpPr/>
            <p:nvPr/>
          </p:nvSpPr>
          <p:spPr>
            <a:xfrm>
              <a:off x="7877565" y="3372037"/>
              <a:ext cx="631790" cy="298942"/>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0" name="Oval 2059"/>
            <p:cNvSpPr/>
            <p:nvPr/>
          </p:nvSpPr>
          <p:spPr>
            <a:xfrm>
              <a:off x="3994576" y="1928313"/>
              <a:ext cx="587617" cy="33830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2" name="Oval 2061"/>
            <p:cNvSpPr/>
            <p:nvPr/>
          </p:nvSpPr>
          <p:spPr>
            <a:xfrm>
              <a:off x="3954418" y="4824354"/>
              <a:ext cx="631790" cy="319947"/>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747" name="Oval 2746"/>
            <p:cNvSpPr/>
            <p:nvPr/>
          </p:nvSpPr>
          <p:spPr>
            <a:xfrm>
              <a:off x="5924887" y="3341669"/>
              <a:ext cx="631790" cy="362514"/>
            </a:xfrm>
            <a:prstGeom prst="ellipse">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8" name="Oval 2067"/>
            <p:cNvSpPr/>
            <p:nvPr/>
          </p:nvSpPr>
          <p:spPr>
            <a:xfrm>
              <a:off x="5913591" y="1926907"/>
              <a:ext cx="609578" cy="304791"/>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grpSp>
      <p:sp>
        <p:nvSpPr>
          <p:cNvPr id="2061" name="Oval 2060"/>
          <p:cNvSpPr/>
          <p:nvPr/>
        </p:nvSpPr>
        <p:spPr>
          <a:xfrm>
            <a:off x="1708490" y="5183357"/>
            <a:ext cx="780922" cy="3676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3" name="Oval 2062"/>
          <p:cNvSpPr/>
          <p:nvPr/>
        </p:nvSpPr>
        <p:spPr>
          <a:xfrm>
            <a:off x="1784690" y="3481557"/>
            <a:ext cx="780922" cy="3676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4" name="Oval 2063"/>
          <p:cNvSpPr/>
          <p:nvPr/>
        </p:nvSpPr>
        <p:spPr>
          <a:xfrm>
            <a:off x="1771990" y="1868657"/>
            <a:ext cx="780922" cy="3676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5" name="Oval 2064"/>
          <p:cNvSpPr/>
          <p:nvPr/>
        </p:nvSpPr>
        <p:spPr>
          <a:xfrm>
            <a:off x="3207090" y="3494257"/>
            <a:ext cx="780922" cy="3676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6" name="Oval 2065"/>
          <p:cNvSpPr/>
          <p:nvPr/>
        </p:nvSpPr>
        <p:spPr>
          <a:xfrm>
            <a:off x="4172290" y="5170657"/>
            <a:ext cx="780922" cy="3676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7" name="Oval 2066"/>
          <p:cNvSpPr/>
          <p:nvPr/>
        </p:nvSpPr>
        <p:spPr>
          <a:xfrm>
            <a:off x="4210390" y="3494257"/>
            <a:ext cx="780922" cy="3676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69" name="Oval 2068"/>
          <p:cNvSpPr/>
          <p:nvPr/>
        </p:nvSpPr>
        <p:spPr>
          <a:xfrm>
            <a:off x="4184990" y="1855957"/>
            <a:ext cx="780922" cy="367674"/>
          </a:xfrm>
          <a:prstGeom prst="ellipse">
            <a:avLst/>
          </a:prstGeom>
          <a:noFill/>
          <a:ln w="38100">
            <a:solidFill>
              <a:srgbClr val="FFCC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70" name="Oval 2069"/>
          <p:cNvSpPr/>
          <p:nvPr/>
        </p:nvSpPr>
        <p:spPr>
          <a:xfrm>
            <a:off x="6593691" y="5170657"/>
            <a:ext cx="780922" cy="3676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71" name="Oval 2070"/>
          <p:cNvSpPr/>
          <p:nvPr/>
        </p:nvSpPr>
        <p:spPr>
          <a:xfrm>
            <a:off x="6623390" y="1868657"/>
            <a:ext cx="780922" cy="3676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72" name="Oval 2071"/>
          <p:cNvSpPr/>
          <p:nvPr/>
        </p:nvSpPr>
        <p:spPr>
          <a:xfrm>
            <a:off x="6623390" y="3494257"/>
            <a:ext cx="780922" cy="3676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73" name="Oval 2072"/>
          <p:cNvSpPr/>
          <p:nvPr/>
        </p:nvSpPr>
        <p:spPr>
          <a:xfrm>
            <a:off x="5590391" y="5170657"/>
            <a:ext cx="780922" cy="36767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75" name="Oval 2074"/>
          <p:cNvSpPr/>
          <p:nvPr/>
        </p:nvSpPr>
        <p:spPr>
          <a:xfrm>
            <a:off x="9050539" y="1857191"/>
            <a:ext cx="780924" cy="37418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77" name="Oval 2076"/>
          <p:cNvSpPr/>
          <p:nvPr/>
        </p:nvSpPr>
        <p:spPr>
          <a:xfrm>
            <a:off x="9050539" y="3482791"/>
            <a:ext cx="780924" cy="37418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
        <p:nvSpPr>
          <p:cNvPr id="2078" name="Oval 2077"/>
          <p:cNvSpPr/>
          <p:nvPr/>
        </p:nvSpPr>
        <p:spPr>
          <a:xfrm>
            <a:off x="9025139" y="5159191"/>
            <a:ext cx="780924" cy="37418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1">
              <a:defRPr/>
            </a:pPr>
            <a:endParaRPr lang="en-US" sz="1200">
              <a:solidFill>
                <a:prstClr val="white"/>
              </a:solidFill>
            </a:endParaRPr>
          </a:p>
        </p:txBody>
      </p:sp>
    </p:spTree>
    <p:extLst>
      <p:ext uri="{BB962C8B-B14F-4D97-AF65-F5344CB8AC3E}">
        <p14:creationId xmlns:p14="http://schemas.microsoft.com/office/powerpoint/2010/main" val="2730793172"/>
      </p:ext>
    </p:extLst>
  </p:cSld>
  <p:clrMapOvr>
    <a:masterClrMapping/>
  </p:clrMapOvr>
  <p:transition spd="slow"/>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SMBG log book </a:t>
            </a:r>
            <a:r>
              <a:rPr lang="en-US" dirty="0" smtClean="0"/>
              <a:t>data</a:t>
            </a:r>
            <a:endParaRPr lang="en-US" dirty="0"/>
          </a:p>
        </p:txBody>
      </p:sp>
      <p:sp>
        <p:nvSpPr>
          <p:cNvPr id="4" name="Rounded Rectangle 3"/>
          <p:cNvSpPr/>
          <p:nvPr/>
        </p:nvSpPr>
        <p:spPr>
          <a:xfrm>
            <a:off x="2436703" y="3304032"/>
            <a:ext cx="7318601" cy="1853184"/>
          </a:xfrm>
          <a:prstGeom prst="roundRect">
            <a:avLst/>
          </a:prstGeom>
          <a:solidFill>
            <a:srgbClr val="002060"/>
          </a:solidFill>
        </p:spPr>
        <p:style>
          <a:lnRef idx="0">
            <a:schemeClr val="accent5"/>
          </a:lnRef>
          <a:fillRef idx="3">
            <a:schemeClr val="accent5"/>
          </a:fillRef>
          <a:effectRef idx="3">
            <a:schemeClr val="accent5"/>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3600" b="1" dirty="0">
                <a:effectLst>
                  <a:outerShdw blurRad="38100" dist="38100" dir="2700000" algn="tl">
                    <a:srgbClr val="000000">
                      <a:alpha val="43137"/>
                    </a:srgbClr>
                  </a:outerShdw>
                </a:effectLst>
              </a:rPr>
              <a:t>Blood Glucose Average: </a:t>
            </a:r>
            <a:r>
              <a:rPr lang="fa-IR" sz="3600" b="1" dirty="0" smtClean="0">
                <a:effectLst>
                  <a:outerShdw blurRad="38100" dist="38100" dir="2700000" algn="tl">
                    <a:srgbClr val="000000">
                      <a:alpha val="43137"/>
                    </a:srgbClr>
                  </a:outerShdw>
                </a:effectLst>
              </a:rPr>
              <a:t>242</a:t>
            </a:r>
            <a:r>
              <a:rPr lang="en-US" sz="3600" b="1" dirty="0" smtClean="0">
                <a:effectLst>
                  <a:outerShdw blurRad="38100" dist="38100" dir="2700000" algn="tl">
                    <a:srgbClr val="000000">
                      <a:alpha val="43137"/>
                    </a:srgbClr>
                  </a:outerShdw>
                </a:effectLst>
              </a:rPr>
              <a:t> </a:t>
            </a:r>
            <a:r>
              <a:rPr lang="en-US" sz="3600" b="1" dirty="0">
                <a:effectLst>
                  <a:outerShdw blurRad="38100" dist="38100" dir="2700000" algn="tl">
                    <a:srgbClr val="000000">
                      <a:alpha val="43137"/>
                    </a:srgbClr>
                  </a:outerShdw>
                </a:effectLst>
              </a:rPr>
              <a:t>mg/dL</a:t>
            </a:r>
            <a:endParaRPr lang="fa-IR"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520482957"/>
      </p:ext>
    </p:extLst>
  </p:cSld>
  <p:clrMapOvr>
    <a:masterClrMapping/>
  </p:clrMapOvr>
  <p:timing>
    <p:tnLst>
      <p:par>
        <p:cTn id="1" dur="indefinite" restart="never" nodeType="tmRoot"/>
      </p:par>
    </p:tn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emplate/>
  <TotalTime>4382</TotalTime>
  <Words>3556</Words>
  <Application>Microsoft Office PowerPoint</Application>
  <PresentationFormat>Widescreen</PresentationFormat>
  <Paragraphs>438</Paragraphs>
  <Slides>47</Slides>
  <Notes>25</Notes>
  <HiddenSlides>1</HiddenSlides>
  <MMClips>0</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47</vt:i4>
      </vt:variant>
    </vt:vector>
  </HeadingPairs>
  <TitlesOfParts>
    <vt:vector size="59" baseType="lpstr">
      <vt:lpstr>ＭＳ Ｐゴシック</vt:lpstr>
      <vt:lpstr>Arial</vt:lpstr>
      <vt:lpstr>B Koodak</vt:lpstr>
      <vt:lpstr>B Nazanin</vt:lpstr>
      <vt:lpstr>Calibri</vt:lpstr>
      <vt:lpstr>Calibri Light</vt:lpstr>
      <vt:lpstr>Nazanin</vt:lpstr>
      <vt:lpstr>Nokia Sans Wide</vt:lpstr>
      <vt:lpstr>Times New Roman</vt:lpstr>
      <vt:lpstr>TimesNewRomanPSMT</vt:lpstr>
      <vt:lpstr>1_Office Theme</vt:lpstr>
      <vt:lpstr>2_Office Theme</vt:lpstr>
      <vt:lpstr>Technical Challenges in SMBG</vt:lpstr>
      <vt:lpstr>Case 1: </vt:lpstr>
      <vt:lpstr>HbA1c &amp; Average Glucose (AG)</vt:lpstr>
      <vt:lpstr>SMBG log book data</vt:lpstr>
      <vt:lpstr>SMBG and HbA1c Mismatch</vt:lpstr>
      <vt:lpstr>His 7-Point SMBG report has been shown:</vt:lpstr>
      <vt:lpstr>SMBG and HbA1c Mismatch</vt:lpstr>
      <vt:lpstr>His 7-Point SMBG report with new glucometer:</vt:lpstr>
      <vt:lpstr>SMBG log book data</vt:lpstr>
      <vt:lpstr>What’s your judgement and explanation?</vt:lpstr>
      <vt:lpstr>Misleading SMBG Data</vt:lpstr>
      <vt:lpstr>Poor Performance of Blood Glucose Meters</vt:lpstr>
      <vt:lpstr>American Consensus on Accuracy of SMBG </vt:lpstr>
      <vt:lpstr>PowerPoint Presentation</vt:lpstr>
      <vt:lpstr>Meter-Inherent factors</vt:lpstr>
      <vt:lpstr>Analytical Performance: Accuracy Criteria</vt:lpstr>
      <vt:lpstr>New ISO: ISO 15197:2003 VS ISO 15197:2013</vt:lpstr>
      <vt:lpstr>Clark Error Grid (CEG) Zones</vt:lpstr>
      <vt:lpstr>Reduction in BGM Error from 20% to 15%</vt:lpstr>
      <vt:lpstr>PowerPoint Presentation</vt:lpstr>
      <vt:lpstr>Operational Factors</vt:lpstr>
      <vt:lpstr>Human Factors With a Potential Impact on the Analytical Performance of SMBG</vt:lpstr>
      <vt:lpstr>Human Factors With a Potential Impact on the Analytical Performance of SMBG</vt:lpstr>
      <vt:lpstr>Incorrect use of BG meters</vt:lpstr>
      <vt:lpstr>External pressure may lead to unreliable readings</vt:lpstr>
      <vt:lpstr>Hand washing has always been a problem!</vt:lpstr>
      <vt:lpstr>Alternate Site Testing (AST)</vt:lpstr>
      <vt:lpstr>Risk Delay of AST</vt:lpstr>
      <vt:lpstr>When it's NOT okay to check from AST</vt:lpstr>
      <vt:lpstr>Human Factors With a Potential Impact on the Analytical Performance of SMBG</vt:lpstr>
      <vt:lpstr>The Coding Procedure: Potential Source of Error</vt:lpstr>
      <vt:lpstr>Miscoding Happens Regularly</vt:lpstr>
      <vt:lpstr>Effect of miscoding on accuracy</vt:lpstr>
      <vt:lpstr>Miscoding Causes Inaccurate Results</vt:lpstr>
      <vt:lpstr>Miscoding Causes Insulin Dose Errors</vt:lpstr>
      <vt:lpstr>Human Factors With a Potential Impact on the Analytical Performance of SMBG</vt:lpstr>
      <vt:lpstr>Inappropriate storage and usage of test strips</vt:lpstr>
      <vt:lpstr>Inappropriate storage and usage of test strips</vt:lpstr>
      <vt:lpstr>PowerPoint Presentation</vt:lpstr>
      <vt:lpstr>PowerPoint Presentation</vt:lpstr>
      <vt:lpstr>Blood Volume Control (BVC)</vt:lpstr>
      <vt:lpstr>PowerPoint Presentation</vt:lpstr>
      <vt:lpstr>PowerPoint Presentation</vt:lpstr>
      <vt:lpstr>Temperature</vt:lpstr>
      <vt:lpstr>BGM measurement technology</vt:lpstr>
      <vt:lpstr>PowerPoint Presentation</vt:lpstr>
      <vt:lpstr>Thank you for your attention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c:creator>
  <cp:lastModifiedBy>Win</cp:lastModifiedBy>
  <cp:revision>255</cp:revision>
  <dcterms:created xsi:type="dcterms:W3CDTF">2017-08-06T05:55:30Z</dcterms:created>
  <dcterms:modified xsi:type="dcterms:W3CDTF">2018-01-17T04:19:44Z</dcterms:modified>
</cp:coreProperties>
</file>