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1"/>
    <p:sldMasterId id="2147483885" r:id="rId2"/>
    <p:sldMasterId id="2147483902" r:id="rId3"/>
    <p:sldMasterId id="2147483967" r:id="rId4"/>
  </p:sldMasterIdLst>
  <p:notesMasterIdLst>
    <p:notesMasterId r:id="rId35"/>
  </p:notesMasterIdLst>
  <p:sldIdLst>
    <p:sldId id="256" r:id="rId5"/>
    <p:sldId id="257" r:id="rId6"/>
    <p:sldId id="285" r:id="rId7"/>
    <p:sldId id="258" r:id="rId8"/>
    <p:sldId id="259" r:id="rId9"/>
    <p:sldId id="272" r:id="rId10"/>
    <p:sldId id="260" r:id="rId11"/>
    <p:sldId id="262" r:id="rId12"/>
    <p:sldId id="268" r:id="rId13"/>
    <p:sldId id="265" r:id="rId14"/>
    <p:sldId id="266" r:id="rId15"/>
    <p:sldId id="267" r:id="rId16"/>
    <p:sldId id="286" r:id="rId17"/>
    <p:sldId id="287" r:id="rId18"/>
    <p:sldId id="261" r:id="rId19"/>
    <p:sldId id="269" r:id="rId20"/>
    <p:sldId id="270" r:id="rId21"/>
    <p:sldId id="273" r:id="rId22"/>
    <p:sldId id="274" r:id="rId23"/>
    <p:sldId id="277" r:id="rId24"/>
    <p:sldId id="271" r:id="rId25"/>
    <p:sldId id="275" r:id="rId26"/>
    <p:sldId id="276" r:id="rId27"/>
    <p:sldId id="278" r:id="rId28"/>
    <p:sldId id="283" r:id="rId29"/>
    <p:sldId id="282" r:id="rId30"/>
    <p:sldId id="280" r:id="rId31"/>
    <p:sldId id="279" r:id="rId32"/>
    <p:sldId id="281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41C"/>
    <a:srgbClr val="666633"/>
    <a:srgbClr val="404F1D"/>
    <a:srgbClr val="3A0E00"/>
    <a:srgbClr val="DE3500"/>
    <a:srgbClr val="AC2900"/>
    <a:srgbClr val="CC3300"/>
    <a:srgbClr val="49702E"/>
    <a:srgbClr val="73B149"/>
    <a:srgbClr val="FFA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960F3-0FD1-4E94-86EE-744F469E1EAF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E035-2F3F-4D19-AC3D-A4F7188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8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7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3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E035-2F3F-4D19-AC3D-A4F7188194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78DF-C709-4E4F-A84C-D2F3C7BB5214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5AC4-73C3-40A6-AB87-DE58640B1477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2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56BD-46C2-469D-B570-BEA31D75BD1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60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48F1-52B6-495C-9E24-649FAE1BCED3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6F8-E56D-44F3-91BC-CE815EB14434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586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3F29-D206-4447-A3B8-B7031DBE5E43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7A2C-544F-43EA-BA92-04DDBAEA6F64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4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6BA8-8CC5-4D40-A5AE-0C75FD0D235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0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78DF-C709-4E4F-A84C-D2F3C7BB5214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4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0EF4-A564-4424-A05F-32F4030728B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47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5B07-43F9-46A4-8F2E-08047485FC9F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0EF4-A564-4424-A05F-32F4030728B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23F-A272-4389-9FCC-30E8B45F48A3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ABB-1548-44C7-AAE4-B25DFE01D66F}" type="datetime1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5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DE2B-76C5-4E47-BB34-D0E4178D567F}" type="datetime1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3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67B6-D3DB-4701-8D2A-18417141A7B4}" type="datetime1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8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31D-8D92-40CF-B02F-E388D11905BA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81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A86-7615-4B69-8694-23747A46464C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9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5AC4-73C3-40A6-AB87-DE58640B1477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75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56BD-46C2-469D-B570-BEA31D75BD1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644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48F1-52B6-495C-9E24-649FAE1BCED3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39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6F8-E56D-44F3-91BC-CE815EB14434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83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5B07-43F9-46A4-8F2E-08047485FC9F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79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3F29-D206-4447-A3B8-B7031DBE5E43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8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7A2C-544F-43EA-BA92-04DDBAEA6F64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1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6BA8-8CC5-4D40-A5AE-0C75FD0D235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70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78DF-C709-4E4F-A84C-D2F3C7BB5214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1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0EF4-A564-4424-A05F-32F4030728B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4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5B07-43F9-46A4-8F2E-08047485FC9F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01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23F-A272-4389-9FCC-30E8B45F48A3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94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ABB-1548-44C7-AAE4-B25DFE01D66F}" type="datetime1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2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DE2B-76C5-4E47-BB34-D0E4178D567F}" type="datetime1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2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67B6-D3DB-4701-8D2A-18417141A7B4}" type="datetime1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3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23F-A272-4389-9FCC-30E8B45F48A3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8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31D-8D92-40CF-B02F-E388D11905BA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1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A86-7615-4B69-8694-23747A46464C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9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5AC4-73C3-40A6-AB87-DE58640B1477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1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56BD-46C2-469D-B570-BEA31D75BD1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275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48F1-52B6-495C-9E24-649FAE1BCED3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02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6F8-E56D-44F3-91BC-CE815EB14434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0765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3F29-D206-4447-A3B8-B7031DBE5E43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0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7A2C-544F-43EA-BA92-04DDBAEA6F64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64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6BA8-8CC5-4D40-A5AE-0C75FD0D235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13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78DF-C709-4E4F-A84C-D2F3C7BB5214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ABB-1548-44C7-AAE4-B25DFE01D66F}" type="datetime1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0EF4-A564-4424-A05F-32F4030728B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3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5B07-43F9-46A4-8F2E-08047485FC9F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8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123F-A272-4389-9FCC-30E8B45F48A3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EABB-1548-44C7-AAE4-B25DFE01D66F}" type="datetime1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52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DE2B-76C5-4E47-BB34-D0E4178D567F}" type="datetime1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16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67B6-D3DB-4701-8D2A-18417141A7B4}" type="datetime1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1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31D-8D92-40CF-B02F-E388D11905BA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61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A86-7615-4B69-8694-23747A46464C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492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7A2C-544F-43EA-BA92-04DDBAEA6F64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94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6BA8-8CC5-4D40-A5AE-0C75FD0D235D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DE2B-76C5-4E47-BB34-D0E4178D567F}" type="datetime1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7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7F7-E666-4A5C-8CE7-C48A5E26A893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61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67B6-D3DB-4701-8D2A-18417141A7B4}" type="datetime1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7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31D-8D92-40CF-B02F-E388D11905BA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2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A86-7615-4B69-8694-23747A46464C}" type="datetime1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A7F7-E666-4A5C-8CE7-C48A5E26A893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A7F7-E666-4A5C-8CE7-C48A5E26A893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6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A7F7-E666-4A5C-8CE7-C48A5E26A893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6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A7F7-E666-4A5C-8CE7-C48A5E26A893}" type="datetime1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B4E2-F565-445A-8416-B548F0A6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9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acog.org/-/media/For-Patients/faq057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og.org/-/media/For-Patients/faq057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764" y="2710543"/>
            <a:ext cx="7076017" cy="786407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تغذیه و آندوکرینولوژی تولید مثل 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80" y="4144648"/>
            <a:ext cx="6600451" cy="112628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a-IR" sz="3200" dirty="0" smtClean="0">
                <a:solidFill>
                  <a:srgbClr val="2C441C"/>
                </a:solidFill>
                <a:cs typeface="B Nazanin" panose="00000400000000000000" pitchFamily="2" charset="-78"/>
              </a:rPr>
              <a:t>نازنین مصلحی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fa-IR" sz="2400" dirty="0">
                <a:solidFill>
                  <a:srgbClr val="2C441C"/>
                </a:solidFill>
                <a:cs typeface="B Mitra" pitchFamily="2" charset="-78"/>
              </a:rPr>
              <a:t>پژوهشکده علوم غدد درون ریز و متابولیسم</a:t>
            </a:r>
          </a:p>
          <a:p>
            <a:pPr algn="ctr" rtl="1">
              <a:lnSpc>
                <a:spcPct val="120000"/>
              </a:lnSpc>
              <a:spcBef>
                <a:spcPct val="0"/>
              </a:spcBef>
            </a:pPr>
            <a:r>
              <a:rPr lang="fa-IR" sz="2400" dirty="0">
                <a:solidFill>
                  <a:srgbClr val="2C441C"/>
                </a:solidFill>
                <a:cs typeface="B Mitra" pitchFamily="2" charset="-78"/>
              </a:rPr>
              <a:t> </a:t>
            </a:r>
            <a:r>
              <a:rPr lang="en-US" sz="2400" dirty="0">
                <a:solidFill>
                  <a:srgbClr val="2C441C"/>
                </a:solidFill>
                <a:cs typeface="B Mitra" pitchFamily="2" charset="-78"/>
              </a:rPr>
              <a:t> </a:t>
            </a:r>
            <a:r>
              <a:rPr lang="fa-IR" sz="2400" dirty="0">
                <a:solidFill>
                  <a:srgbClr val="2C441C"/>
                </a:solidFill>
                <a:cs typeface="B Mitra" pitchFamily="2" charset="-78"/>
              </a:rPr>
              <a:t>دانشگاه علوم پزشکی شهید بهشتی</a:t>
            </a:r>
            <a:r>
              <a:rPr lang="fa-IR" sz="2400" dirty="0" smtClean="0">
                <a:solidFill>
                  <a:schemeClr val="bg2">
                    <a:lumMod val="25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sz="2400" dirty="0">
              <a:solidFill>
                <a:schemeClr val="bg2">
                  <a:lumMod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9425" y="6124575"/>
            <a:ext cx="3019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solidFill>
                  <a:srgbClr val="2C441C"/>
                </a:solidFill>
                <a:cs typeface="B Nazanin" panose="00000400000000000000" pitchFamily="2" charset="-78"/>
              </a:rPr>
              <a:t>12 بهمن 1396</a:t>
            </a:r>
            <a:endParaRPr lang="en-US" sz="1600" dirty="0">
              <a:solidFill>
                <a:srgbClr val="2C441C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1857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347" y="620639"/>
            <a:ext cx="6683765" cy="699411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کلسیم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454" y="1546856"/>
            <a:ext cx="8364140" cy="4209882"/>
          </a:xfrm>
        </p:spPr>
        <p:txBody>
          <a:bodyPr>
            <a:noAutofit/>
          </a:bodyPr>
          <a:lstStyle/>
          <a:p>
            <a:pPr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مطالعات مداخله ای ، اثربخشی مکمل یاری کلسیم در بهبود علایم </a:t>
            </a:r>
            <a:r>
              <a:rPr lang="en-US" sz="2000" dirty="0">
                <a:cs typeface="B Nazanin" panose="00000400000000000000" pitchFamily="2" charset="-78"/>
              </a:rPr>
              <a:t>PMS</a:t>
            </a:r>
            <a:r>
              <a:rPr lang="fa-IR" sz="2000" dirty="0">
                <a:cs typeface="B Nazanin" panose="00000400000000000000" pitchFamily="2" charset="-78"/>
              </a:rPr>
              <a:t> را نشان داده اند.</a:t>
            </a:r>
          </a:p>
          <a:p>
            <a:pPr marL="0" indent="0" algn="r" rtl="1"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مکمل یاری کلسیم به میزان 1200 میلی گرم در روز در 248 خانم به مدت 3 </a:t>
            </a:r>
            <a:r>
              <a:rPr lang="fa-IR" sz="2000" dirty="0" smtClean="0">
                <a:cs typeface="B Nazanin" panose="00000400000000000000" pitchFamily="2" charset="-78"/>
              </a:rPr>
              <a:t>دوره سیکل </a:t>
            </a:r>
            <a:r>
              <a:rPr lang="fa-IR" sz="2000" dirty="0">
                <a:cs typeface="B Nazanin" panose="00000400000000000000" pitchFamily="2" charset="-78"/>
              </a:rPr>
              <a:t>ماهیانه:</a:t>
            </a:r>
          </a:p>
          <a:p>
            <a:pPr marL="603647" indent="-220266" algn="r" rtl="1">
              <a:buSzPct val="50000"/>
              <a:buFont typeface="Wingdings" panose="05000000000000000000" pitchFamily="2" charset="2"/>
              <a:buChar char="v"/>
            </a:pPr>
            <a:r>
              <a:rPr lang="fa-IR" dirty="0">
                <a:cs typeface="B Nazanin" panose="00000400000000000000" pitchFamily="2" charset="-78"/>
              </a:rPr>
              <a:t>کاهش معنی داری در امتیاز کلی </a:t>
            </a:r>
            <a:r>
              <a:rPr lang="en-US" dirty="0">
                <a:cs typeface="B Nazanin" panose="00000400000000000000" pitchFamily="2" charset="-78"/>
              </a:rPr>
              <a:t>PMS</a:t>
            </a:r>
            <a:r>
              <a:rPr lang="fa-IR" dirty="0">
                <a:cs typeface="B Nazanin" panose="00000400000000000000" pitchFamily="2" charset="-78"/>
              </a:rPr>
              <a:t> (کاهش %48 در مقابل %30 در گروه دارونما) </a:t>
            </a:r>
          </a:p>
          <a:p>
            <a:pPr marL="603647" indent="-220266" algn="r" rtl="1">
              <a:buSzPct val="50000"/>
              <a:buFont typeface="Wingdings" panose="05000000000000000000" pitchFamily="2" charset="2"/>
              <a:buChar char="v"/>
            </a:pPr>
            <a:r>
              <a:rPr lang="fa-IR" dirty="0">
                <a:cs typeface="B Nazanin" panose="00000400000000000000" pitchFamily="2" charset="-78"/>
              </a:rPr>
              <a:t>بهبود علایم خلقی، ادم، کاهش اختلالات خوردن و کاهش علایم مربوط به </a:t>
            </a:r>
            <a:r>
              <a:rPr lang="fa-IR" dirty="0" smtClean="0">
                <a:cs typeface="B Nazanin" panose="00000400000000000000" pitchFamily="2" charset="-78"/>
              </a:rPr>
              <a:t>درد</a:t>
            </a:r>
          </a:p>
          <a:p>
            <a:pPr marL="603647" indent="-220266" algn="r" rtl="1">
              <a:buSzPct val="50000"/>
              <a:buFont typeface="Wingdings" panose="05000000000000000000" pitchFamily="2" charset="2"/>
              <a:buChar char="v"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در </a:t>
            </a:r>
            <a:r>
              <a:rPr lang="fa-IR" sz="2000" dirty="0">
                <a:cs typeface="B Nazanin" panose="00000400000000000000" pitchFamily="2" charset="-78"/>
              </a:rPr>
              <a:t>ایران، مطالعاتی اثربخشی مکمل یاری کلسیم در دوزهای کمتر، 500-1000 میلی گرم در روز، را نیز </a:t>
            </a:r>
            <a:r>
              <a:rPr lang="fa-IR" sz="2000" dirty="0" smtClean="0">
                <a:cs typeface="B Nazanin" panose="00000400000000000000" pitchFamily="2" charset="-78"/>
              </a:rPr>
              <a:t>گزارش </a:t>
            </a:r>
            <a:r>
              <a:rPr lang="fa-IR" sz="2000" dirty="0">
                <a:cs typeface="B Nazanin" panose="00000400000000000000" pitchFamily="2" charset="-78"/>
              </a:rPr>
              <a:t>کرده اند.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454" y="5971575"/>
            <a:ext cx="4464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Am J </a:t>
            </a:r>
            <a:r>
              <a:rPr lang="en-US" sz="1000" dirty="0" err="1"/>
              <a:t>Obstet</a:t>
            </a:r>
            <a:r>
              <a:rPr lang="en-US" sz="1000" dirty="0"/>
              <a:t> </a:t>
            </a:r>
            <a:r>
              <a:rPr lang="en-US" sz="1000" dirty="0" err="1"/>
              <a:t>Gynecol</a:t>
            </a:r>
            <a:r>
              <a:rPr lang="en-US" sz="1000" dirty="0"/>
              <a:t> 1998;179:444-52</a:t>
            </a:r>
            <a:r>
              <a:rPr lang="fa-IR" sz="1000" dirty="0"/>
              <a:t>.</a:t>
            </a:r>
          </a:p>
          <a:p>
            <a:r>
              <a:rPr lang="en-US" sz="1000" i="1" dirty="0"/>
              <a:t>Taiwan J </a:t>
            </a:r>
            <a:r>
              <a:rPr lang="en-US" sz="1000" i="1" dirty="0" err="1"/>
              <a:t>Obstet</a:t>
            </a:r>
            <a:r>
              <a:rPr lang="en-US" sz="1000" i="1" dirty="0"/>
              <a:t> </a:t>
            </a:r>
            <a:r>
              <a:rPr lang="en-US" sz="1000" i="1" dirty="0" err="1"/>
              <a:t>Gynecol</a:t>
            </a:r>
            <a:r>
              <a:rPr lang="en-US" sz="1000" i="1" dirty="0"/>
              <a:t> </a:t>
            </a:r>
            <a:r>
              <a:rPr lang="en-US" sz="1000" dirty="0" smtClean="0"/>
              <a:t>2009;4</a:t>
            </a:r>
            <a:r>
              <a:rPr lang="fa-IR" sz="1000" dirty="0" smtClean="0"/>
              <a:t>8</a:t>
            </a:r>
            <a:r>
              <a:rPr lang="en-US" sz="1000" dirty="0" smtClean="0"/>
              <a:t>:124–129</a:t>
            </a:r>
            <a:r>
              <a:rPr lang="fa-IR" sz="1000" dirty="0" smtClean="0"/>
              <a:t>.</a:t>
            </a:r>
            <a:endParaRPr lang="fa-IR" sz="1000" dirty="0"/>
          </a:p>
          <a:p>
            <a:r>
              <a:rPr lang="it-IT" sz="1000" dirty="0" smtClean="0"/>
              <a:t>Obstet </a:t>
            </a:r>
            <a:r>
              <a:rPr lang="it-IT" sz="1000" dirty="0"/>
              <a:t>Gynecol Sci </a:t>
            </a:r>
            <a:r>
              <a:rPr lang="it-IT" sz="1000" dirty="0" smtClean="0"/>
              <a:t>2017;60:100-105</a:t>
            </a:r>
            <a:r>
              <a:rPr lang="fa-IR" sz="1000" dirty="0" smtClean="0"/>
              <a:t>.</a:t>
            </a:r>
            <a:r>
              <a:rPr lang="it-IT" sz="1000" dirty="0" smtClean="0"/>
              <a:t> 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64035" y="6525573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10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37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971" y="502482"/>
            <a:ext cx="6683765" cy="650425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ویتامین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B Nazanin" panose="00000400000000000000" pitchFamily="2" charset="-78"/>
              </a:rPr>
              <a:t>B6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71" y="1267485"/>
            <a:ext cx="7942659" cy="4608214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  <a:cs typeface="B Nazanin" panose="00000400000000000000" pitchFamily="2" charset="-78"/>
              </a:rPr>
              <a:t>B6</a:t>
            </a:r>
            <a:r>
              <a:rPr lang="fa-IR" sz="2000" dirty="0">
                <a:cs typeface="B Nazanin" panose="00000400000000000000" pitchFamily="2" charset="-78"/>
              </a:rPr>
              <a:t> کوفاکتور آنزیم های دخیل در سنتز سروتونین، دوپامین و پروستاگلاندین ها </a:t>
            </a:r>
          </a:p>
          <a:p>
            <a:pPr marL="0" indent="0" algn="r" rtl="1">
              <a:lnSpc>
                <a:spcPts val="750"/>
              </a:lnSpc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مطالعات فراوانی به بررسی اثر مکمل یاری </a:t>
            </a:r>
            <a:r>
              <a:rPr lang="en-US" sz="2000" dirty="0">
                <a:cs typeface="B Nazanin" panose="00000400000000000000" pitchFamily="2" charset="-78"/>
              </a:rPr>
              <a:t>B6</a:t>
            </a:r>
            <a:r>
              <a:rPr lang="fa-IR" sz="2000" dirty="0">
                <a:cs typeface="B Nazanin" panose="00000400000000000000" pitchFamily="2" charset="-78"/>
              </a:rPr>
              <a:t> بر علایم </a:t>
            </a:r>
            <a:r>
              <a:rPr lang="en-US" sz="2000" dirty="0">
                <a:cs typeface="B Nazanin" panose="00000400000000000000" pitchFamily="2" charset="-78"/>
              </a:rPr>
              <a:t>PMS</a:t>
            </a:r>
            <a:r>
              <a:rPr lang="fa-IR" sz="2000" dirty="0">
                <a:cs typeface="B Nazanin" panose="00000400000000000000" pitchFamily="2" charset="-78"/>
              </a:rPr>
              <a:t> پرداخته است. </a:t>
            </a:r>
          </a:p>
          <a:p>
            <a:pPr marL="0" indent="0" algn="r" rtl="1">
              <a:lnSpc>
                <a:spcPts val="750"/>
              </a:lnSpc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نتایج حاصل از بررسی 9 مطالعه شامل 940 خانم مبتلا به </a:t>
            </a:r>
            <a:r>
              <a:rPr lang="en-US" sz="2000" dirty="0">
                <a:cs typeface="B Nazanin" panose="00000400000000000000" pitchFamily="2" charset="-78"/>
              </a:rPr>
              <a:t>PMS</a:t>
            </a:r>
            <a:r>
              <a:rPr lang="fa-IR" sz="2000" dirty="0">
                <a:cs typeface="B Nazanin" panose="00000400000000000000" pitchFamily="2" charset="-78"/>
              </a:rPr>
              <a:t> نشان می دهد: </a:t>
            </a:r>
          </a:p>
          <a:p>
            <a:pPr marL="603647" indent="-171450" algn="r" rtl="1">
              <a:buSzPct val="70000"/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مکمل یاری با دوز دارویی 100-50 میلیگرم در روز ممکن است بتواند در بهبود علائم سندرم پیش از قاعدگی  و افسردگی ناشی از آن موثر باشد.</a:t>
            </a:r>
          </a:p>
          <a:p>
            <a:pPr marL="603647" indent="-171450" algn="r" rtl="1">
              <a:buSzPct val="70000"/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کیفیت مطالعات بررسی شده پایین است ( از 9 مطالعه فقط یک مطالعه حجم نمونه کافی </a:t>
            </a:r>
            <a:r>
              <a:rPr lang="fa-IR" dirty="0" smtClean="0">
                <a:cs typeface="B Nazanin" panose="00000400000000000000" pitchFamily="2" charset="-78"/>
              </a:rPr>
              <a:t>داشته </a:t>
            </a:r>
            <a:r>
              <a:rPr lang="fa-IR" dirty="0">
                <a:cs typeface="B Nazanin" panose="00000400000000000000" pitchFamily="2" charset="-78"/>
              </a:rPr>
              <a:t>است). </a:t>
            </a:r>
            <a:endParaRPr lang="fa-IR" dirty="0" smtClean="0">
              <a:cs typeface="B Nazanin" panose="00000400000000000000" pitchFamily="2" charset="-78"/>
            </a:endParaRPr>
          </a:p>
          <a:p>
            <a:pPr marL="432197" indent="0" algn="r" rtl="1">
              <a:buSzPct val="70000"/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ویتامین </a:t>
            </a:r>
            <a:r>
              <a:rPr lang="en-US" sz="2000" dirty="0">
                <a:latin typeface="Calibri" pitchFamily="34" charset="0"/>
                <a:cs typeface="B Nazanin" panose="00000400000000000000" pitchFamily="2" charset="-78"/>
              </a:rPr>
              <a:t>B6</a:t>
            </a:r>
            <a:r>
              <a:rPr lang="fa-IR" sz="2000" dirty="0">
                <a:cs typeface="B Nazanin" panose="00000400000000000000" pitchFamily="2" charset="-78"/>
              </a:rPr>
              <a:t> ممکن است روش درمانی مناسبی برای خانم هایی که پس از مکمل یاری هنوز دچار افسردگی و اضطراب هستند نباشد.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دوزهای </a:t>
            </a:r>
            <a:r>
              <a:rPr lang="fa-IR" sz="2000" dirty="0">
                <a:cs typeface="B Nazanin" panose="00000400000000000000" pitchFamily="2" charset="-78"/>
              </a:rPr>
              <a:t>بیشتر از 200 میلیگرم در روز سمی است و نروپاتی محیطی ایجاد می نماید.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210" y="6329188"/>
            <a:ext cx="352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BMJ </a:t>
            </a:r>
            <a:r>
              <a:rPr lang="en-US" sz="1000" dirty="0"/>
              <a:t>1999;318:1375–81</a:t>
            </a:r>
            <a:r>
              <a:rPr lang="fa-IR" sz="1000" dirty="0"/>
              <a:t>.</a:t>
            </a:r>
          </a:p>
          <a:p>
            <a:r>
              <a:rPr lang="en-US" sz="1000" dirty="0"/>
              <a:t>Expert </a:t>
            </a:r>
            <a:r>
              <a:rPr lang="en-US" sz="1000" dirty="0" err="1"/>
              <a:t>Opin</a:t>
            </a:r>
            <a:r>
              <a:rPr lang="en-US" sz="1000" dirty="0"/>
              <a:t>. </a:t>
            </a:r>
            <a:r>
              <a:rPr lang="en-US" sz="1000" dirty="0" err="1"/>
              <a:t>Pharmacother</a:t>
            </a:r>
            <a:r>
              <a:rPr lang="en-US" sz="1000" dirty="0"/>
              <a:t>. </a:t>
            </a:r>
            <a:r>
              <a:rPr lang="en-US" sz="1000" dirty="0" smtClean="0"/>
              <a:t>2010</a:t>
            </a:r>
            <a:r>
              <a:rPr lang="en-US" sz="1000" dirty="0"/>
              <a:t>;</a:t>
            </a:r>
            <a:r>
              <a:rPr lang="en-US" sz="1000" dirty="0" smtClean="0"/>
              <a:t> 11:2879-2889</a:t>
            </a:r>
            <a:r>
              <a:rPr lang="fa-IR" sz="1000" dirty="0"/>
              <a:t>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88847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11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29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200" y="638896"/>
            <a:ext cx="6683765" cy="662897"/>
          </a:xfrm>
        </p:spPr>
        <p:txBody>
          <a:bodyPr/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منیزیم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55" y="1301793"/>
            <a:ext cx="8139794" cy="428258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سطوح منیزیم سرمی در زنان مبتلا به </a:t>
            </a:r>
            <a:r>
              <a:rPr lang="en-US" sz="2000" dirty="0">
                <a:cs typeface="B Nazanin" panose="00000400000000000000" pitchFamily="2" charset="-78"/>
              </a:rPr>
              <a:t>PMS</a:t>
            </a:r>
            <a:r>
              <a:rPr lang="fa-IR" sz="2000" dirty="0">
                <a:cs typeface="B Nazanin" panose="00000400000000000000" pitchFamily="2" charset="-78"/>
              </a:rPr>
              <a:t> کمتر از زنان غیر مبتلا به این سندروم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کاهش شدت علایم </a:t>
            </a:r>
            <a:r>
              <a:rPr lang="en-US" sz="2000" dirty="0">
                <a:cs typeface="B Nazanin" panose="00000400000000000000" pitchFamily="2" charset="-78"/>
              </a:rPr>
              <a:t>PMS</a:t>
            </a:r>
            <a:r>
              <a:rPr lang="fa-IR" sz="2000" dirty="0">
                <a:cs typeface="B Nazanin" panose="00000400000000000000" pitchFamily="2" charset="-78"/>
              </a:rPr>
              <a:t> و برخی اختلالات آن شامل افسردگی ، اضطراب، ورم و درد در مطالعات مداخله ایی  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مکمل یاری منیزیم به همراه </a:t>
            </a:r>
            <a:r>
              <a:rPr lang="en-US" sz="2000" dirty="0">
                <a:cs typeface="B Nazanin" panose="00000400000000000000" pitchFamily="2" charset="-78"/>
              </a:rPr>
              <a:t>B6</a:t>
            </a:r>
            <a:r>
              <a:rPr lang="fa-IR" sz="2000" dirty="0">
                <a:cs typeface="B Nazanin" panose="00000400000000000000" pitchFamily="2" charset="-78"/>
              </a:rPr>
              <a:t> موثرتر از مکمل یاری منیزیم به تنهایی بوده است. 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برای مشاهده اثربخشی درمان با منیزیم، حداقل 2 ماه مکمل یاری باید صورت گیرد. 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مکانیسم اثربخشی نامشخص 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نرمال کردن عملکرد هورمون ها مختلف ( عمدتا پروژسترون) بر عملکرد سیستم عصبی مرکزی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155" y="636883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Magnesium Research </a:t>
            </a:r>
            <a:r>
              <a:rPr lang="en-US" sz="1000" dirty="0"/>
              <a:t>2017; 30 </a:t>
            </a:r>
            <a:r>
              <a:rPr lang="en-US" sz="1000" dirty="0" smtClean="0"/>
              <a:t>: </a:t>
            </a:r>
            <a:r>
              <a:rPr lang="en-US" sz="1000" dirty="0"/>
              <a:t>1-7</a:t>
            </a:r>
            <a:r>
              <a:rPr lang="fa-IR" sz="1000" dirty="0"/>
              <a:t>.</a:t>
            </a:r>
          </a:p>
          <a:p>
            <a:r>
              <a:rPr lang="en-US" sz="1000" i="1" dirty="0"/>
              <a:t>Iranian J </a:t>
            </a:r>
            <a:r>
              <a:rPr lang="en-US" sz="1000" i="1" dirty="0" err="1"/>
              <a:t>Nurs</a:t>
            </a:r>
            <a:r>
              <a:rPr lang="fa-IR" sz="1000" i="1" dirty="0"/>
              <a:t> </a:t>
            </a:r>
            <a:r>
              <a:rPr lang="en-US" sz="1000" i="1" dirty="0"/>
              <a:t>Midwifery Res </a:t>
            </a:r>
            <a:r>
              <a:rPr lang="en-US" sz="1000" dirty="0"/>
              <a:t>2010; 15: 401-5.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23825" y="650943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12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57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62617" y="739556"/>
            <a:ext cx="7392590" cy="539186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توصیه </a:t>
            </a: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های غذایی برای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کنترل علایم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70277" y="1380958"/>
            <a:ext cx="6429374" cy="5415871"/>
          </a:xfrm>
        </p:spPr>
        <p:txBody>
          <a:bodyPr>
            <a:normAutofit fontScale="62500" lnSpcReduction="20000"/>
          </a:bodyPr>
          <a:lstStyle/>
          <a:p>
            <a:pPr marL="514350" indent="-385763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900" dirty="0">
                <a:cs typeface="B Nazanin" panose="00000400000000000000" pitchFamily="2" charset="-78"/>
              </a:rPr>
              <a:t>پیروی از رژیم غذایی غنی از کربوهیدرات پیچیده، می تواند علایم خلقی و تمایل به مصرف غذا را کاهش دهد. غذاهای تهیه شده از غلات کامل ( نان گندم، ماکارونی و سریال تهیه شده از غلات کامل)، جو، برنج قهوه ای ، حبوبات و عدس</a:t>
            </a:r>
          </a:p>
          <a:p>
            <a:pPr marL="514350" indent="-385763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900" dirty="0">
                <a:cs typeface="B Nazanin" panose="00000400000000000000" pitchFamily="2" charset="-78"/>
              </a:rPr>
              <a:t>اضافه کردن غذاهای غنی از کلسیم مانند لبنیات و سبزی های سبز برگی شکل به رژیم غذایی </a:t>
            </a:r>
          </a:p>
          <a:p>
            <a:pPr marL="514350" indent="-385763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900" dirty="0">
                <a:cs typeface="B Nazanin" panose="00000400000000000000" pitchFamily="2" charset="-78"/>
              </a:rPr>
              <a:t>کاهش مصرف چربی، شکر و نمک </a:t>
            </a:r>
          </a:p>
          <a:p>
            <a:pPr marL="514350" indent="-385763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900" dirty="0">
                <a:cs typeface="B Nazanin" panose="00000400000000000000" pitchFamily="2" charset="-78"/>
              </a:rPr>
              <a:t>پرهیز از مصرف قهوه و الکل </a:t>
            </a:r>
          </a:p>
          <a:p>
            <a:pPr marL="514350" indent="-385763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a-IR" sz="2900" dirty="0">
                <a:cs typeface="B Nazanin" panose="00000400000000000000" pitchFamily="2" charset="-78"/>
              </a:rPr>
              <a:t>مصرف 6 وعده غذایی کوچک به جای مصرف سه وعده غذایی بزرگ  </a:t>
            </a:r>
          </a:p>
          <a:p>
            <a:pPr marL="514350" indent="-385763" algn="r" rtl="1">
              <a:buFont typeface="Wingdings" panose="05000000000000000000" pitchFamily="2" charset="2"/>
              <a:buChar char="ü"/>
            </a:pPr>
            <a:endParaRPr lang="en-US" sz="1500" dirty="0">
              <a:cs typeface="B Nazanin" panose="00000400000000000000" pitchFamily="2" charset="-78"/>
            </a:endParaRPr>
          </a:p>
        </p:txBody>
      </p:sp>
      <p:pic>
        <p:nvPicPr>
          <p:cNvPr id="9" name="Picture 5" descr="C:\Documents and Settings\Nutrition\My Documents\My Pictures\index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99" y="1263533"/>
            <a:ext cx="1717793" cy="1408385"/>
          </a:xfrm>
          <a:prstGeom prst="rect">
            <a:avLst/>
          </a:prstGeom>
          <a:noFill/>
        </p:spPr>
      </p:pic>
      <p:pic>
        <p:nvPicPr>
          <p:cNvPr id="12" name="Picture 3" descr="C:\Documents and Settings\Nutrition\My Documents\My Pictures\index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8684" y="3802873"/>
            <a:ext cx="1628775" cy="1245389"/>
          </a:xfrm>
          <a:prstGeom prst="rect">
            <a:avLst/>
          </a:prstGeom>
          <a:noFill/>
        </p:spPr>
      </p:pic>
      <p:pic>
        <p:nvPicPr>
          <p:cNvPr id="10" name="Picture 7" descr="C:\Documents and Settings\Nutrition\My Documents\My Pictures\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650" y="2741288"/>
            <a:ext cx="1543049" cy="134760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75" y="4208025"/>
            <a:ext cx="2271713" cy="15471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97990" y="6528711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13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544" y="6025398"/>
            <a:ext cx="8512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American College of Washington (DC): Premenstrual syndrome(PMS); c2015 May [cited 2015 8 Aug]. Available from:</a:t>
            </a:r>
            <a:r>
              <a:rPr lang="fa-IR" sz="1000" dirty="0"/>
              <a:t> </a:t>
            </a:r>
            <a:r>
              <a:rPr lang="en-US" sz="1000" dirty="0">
                <a:hlinkClick r:id="rId7"/>
              </a:rPr>
              <a:t>https://www.acog.org/-/media/For-Patients/faq057.pdf</a:t>
            </a:r>
            <a:r>
              <a:rPr lang="en-US" sz="1000" dirty="0"/>
              <a:t>.</a:t>
            </a:r>
            <a:endParaRPr lang="fa-IR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72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2829"/>
            <a:ext cx="9144000" cy="7297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92" y="1614297"/>
            <a:ext cx="7442816" cy="521927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مکمل یاری های توصیه شده برای </a:t>
            </a:r>
            <a:r>
              <a:rPr lang="fa-I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کنترل علایم 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96" y="3007816"/>
            <a:ext cx="8678122" cy="2423808"/>
          </a:xfrm>
        </p:spPr>
        <p:txBody>
          <a:bodyPr>
            <a:noAutofit/>
          </a:bodyPr>
          <a:lstStyle/>
          <a:p>
            <a:pPr marL="685800" algn="r" rtl="1"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مصرف روزانه 1200 میلی گرم کلسیم می تواند علایم فیزیکی و خلقی را کاهش دهد.</a:t>
            </a:r>
          </a:p>
          <a:p>
            <a:pPr indent="0" algn="r" rtl="1">
              <a:buClr>
                <a:srgbClr val="FF0000"/>
              </a:buClr>
              <a:buSzPct val="80000"/>
              <a:buNone/>
            </a:pP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685800" algn="r" rtl="1"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مصرف مکمل منیزیم از احتساب مایعات در بدن و علایم خلقی  می کاهد.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-178893" y="6675437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14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96" y="6225237"/>
            <a:ext cx="851075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904" y="509533"/>
            <a:ext cx="6589199" cy="643375"/>
          </a:xfrm>
        </p:spPr>
        <p:txBody>
          <a:bodyPr/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عوامل غذایی و خطر ایجاد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PMS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7" y="1413491"/>
            <a:ext cx="8604086" cy="467927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SzPct val="80000"/>
              <a:buFont typeface="Wingdings 3" panose="05040102010807070707" pitchFamily="18" charset="2"/>
              <a:buChar char=""/>
            </a:pPr>
            <a:r>
              <a:rPr lang="fa-IR" sz="2000" dirty="0">
                <a:cs typeface="B Nazanin" panose="00000400000000000000" pitchFamily="2" charset="-78"/>
              </a:rPr>
              <a:t>بر اساس مطالعه کوهرت </a:t>
            </a:r>
            <a:r>
              <a:rPr lang="en-US" sz="2000" dirty="0">
                <a:cs typeface="B Nazanin" panose="00000400000000000000" pitchFamily="2" charset="-78"/>
              </a:rPr>
              <a:t>Nurses’ Health Study II cohort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SzPct val="80000"/>
              <a:buFont typeface="Wingdings 3" panose="05040102010807070707" pitchFamily="18" charset="2"/>
              <a:buChar char=""/>
            </a:pPr>
            <a:r>
              <a:rPr lang="fa-IR" sz="2000" dirty="0">
                <a:cs typeface="B Nazanin" panose="00000400000000000000" pitchFamily="2" charset="-78"/>
              </a:rPr>
              <a:t>شامل 1057 خانم مبتلا به </a:t>
            </a:r>
            <a:r>
              <a:rPr lang="en-US" sz="2000" dirty="0">
                <a:cs typeface="B Nazanin" panose="00000400000000000000" pitchFamily="2" charset="-78"/>
              </a:rPr>
              <a:t>PMS </a:t>
            </a:r>
            <a:r>
              <a:rPr lang="fa-IR" sz="2000" dirty="0">
                <a:cs typeface="B Nazanin" panose="00000400000000000000" pitchFamily="2" charset="-78"/>
              </a:rPr>
              <a:t> و 1968 غیر مبتلا پس از 10 سال </a:t>
            </a:r>
            <a:r>
              <a:rPr lang="fa-IR" sz="2000" dirty="0" smtClean="0">
                <a:cs typeface="B Nazanin" panose="00000400000000000000" pitchFamily="2" charset="-78"/>
              </a:rPr>
              <a:t>پیگیری(2001-1991) 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SzPct val="80000"/>
              <a:buFont typeface="Wingdings 3" panose="05040102010807070707" pitchFamily="18" charset="2"/>
              <a:buChar char=""/>
            </a:pPr>
            <a:r>
              <a:rPr lang="fa-IR" sz="2000" dirty="0">
                <a:cs typeface="B Nazanin" panose="00000400000000000000" pitchFamily="2" charset="-78"/>
              </a:rPr>
              <a:t>ارزیابی دریافتهای غذایی با </a:t>
            </a:r>
            <a:r>
              <a:rPr lang="fa-IR" sz="2000" dirty="0" smtClean="0">
                <a:cs typeface="B Nazanin" panose="00000400000000000000" pitchFamily="2" charset="-78"/>
              </a:rPr>
              <a:t>پرسشنامه بسامد خوراک </a:t>
            </a:r>
          </a:p>
          <a:p>
            <a:pPr marL="0" indent="0" algn="r" rtl="1">
              <a:buSzPct val="80000"/>
              <a:buNone/>
            </a:pP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buSzPct val="80000"/>
              <a:buFont typeface="Wingdings 3" panose="05040102010807070707" pitchFamily="18" charset="2"/>
              <a:buChar char=""/>
            </a:pPr>
            <a:r>
              <a:rPr lang="fa-IR" sz="2000" dirty="0" smtClean="0">
                <a:cs typeface="B Nazanin" panose="00000400000000000000" pitchFamily="2" charset="-78"/>
              </a:rPr>
              <a:t>کاهش </a:t>
            </a:r>
            <a:r>
              <a:rPr lang="fa-IR" sz="2000" dirty="0" smtClean="0">
                <a:cs typeface="B Nazanin" panose="00000400000000000000" pitchFamily="2" charset="-78"/>
              </a:rPr>
              <a:t>خطر ایجاد </a:t>
            </a:r>
            <a:r>
              <a:rPr lang="en-US" sz="2000" dirty="0" smtClean="0">
                <a:cs typeface="B Nazanin" panose="00000400000000000000" pitchFamily="2" charset="-78"/>
              </a:rPr>
              <a:t>PMS</a:t>
            </a:r>
            <a:r>
              <a:rPr lang="fa-IR" sz="2000" dirty="0" smtClean="0">
                <a:cs typeface="B Nazanin" panose="00000400000000000000" pitchFamily="2" charset="-78"/>
              </a:rPr>
              <a:t> با دریافت روزانه 1200 میلی گرم کلسیم و </a:t>
            </a:r>
            <a:r>
              <a:rPr lang="en-US" sz="2000" dirty="0" smtClean="0">
                <a:cs typeface="B Nazanin" panose="00000400000000000000" pitchFamily="2" charset="-78"/>
              </a:rPr>
              <a:t>IU</a:t>
            </a:r>
            <a:r>
              <a:rPr lang="fa-IR" sz="2000" dirty="0" smtClean="0">
                <a:cs typeface="B Nazanin" panose="00000400000000000000" pitchFamily="2" charset="-78"/>
              </a:rPr>
              <a:t> 400 ویتامین </a:t>
            </a:r>
            <a:r>
              <a:rPr lang="en-US" sz="2000" dirty="0" smtClean="0">
                <a:cs typeface="B Nazanin" panose="00000400000000000000" pitchFamily="2" charset="-78"/>
              </a:rPr>
              <a:t>D</a:t>
            </a:r>
            <a:r>
              <a:rPr lang="fa-IR" sz="2000" dirty="0" smtClean="0">
                <a:cs typeface="B Nazanin" panose="00000400000000000000" pitchFamily="2" charset="-78"/>
              </a:rPr>
              <a:t> از منابع غذایی </a:t>
            </a:r>
          </a:p>
          <a:p>
            <a:pPr marL="968375" indent="-225425" algn="r" rtl="1">
              <a:buSzPct val="50000"/>
              <a:buFont typeface="Wingdings 3" panose="05040102010807070707" pitchFamily="18" charset="2"/>
              <a:buChar char=""/>
            </a:pPr>
            <a:r>
              <a:rPr lang="fa-IR" dirty="0" smtClean="0">
                <a:cs typeface="B Nazanin" panose="00000400000000000000" pitchFamily="2" charset="-78"/>
              </a:rPr>
              <a:t>مصرف 4 سروینگ در روز منابع غذایی حاوی کلسیم و ویتامین </a:t>
            </a:r>
            <a:r>
              <a:rPr lang="en-US" dirty="0" smtClean="0">
                <a:cs typeface="B Nazanin" panose="00000400000000000000" pitchFamily="2" charset="-78"/>
              </a:rPr>
              <a:t>D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marL="742950" indent="0" algn="r" rtl="1">
              <a:buSzPct val="50000"/>
              <a:buNone/>
            </a:pP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buSzPct val="80000"/>
              <a:buFont typeface="Wingdings 3" panose="05040102010807070707" pitchFamily="18" charset="2"/>
              <a:buChar char=""/>
            </a:pPr>
            <a:r>
              <a:rPr lang="fa-IR" sz="2000" dirty="0" smtClean="0">
                <a:cs typeface="B Nazanin" panose="00000400000000000000" pitchFamily="2" charset="-78"/>
              </a:rPr>
              <a:t>25</a:t>
            </a:r>
            <a:r>
              <a:rPr lang="fa-IR" sz="2000" dirty="0" smtClean="0">
                <a:cs typeface="B Nazanin" panose="00000400000000000000" pitchFamily="2" charset="-78"/>
              </a:rPr>
              <a:t>% کاهش خطر </a:t>
            </a:r>
            <a:r>
              <a:rPr lang="en-US" sz="2000" dirty="0" smtClean="0">
                <a:cs typeface="B Nazanin" panose="00000400000000000000" pitchFamily="2" charset="-78"/>
              </a:rPr>
              <a:t>PMS</a:t>
            </a:r>
            <a:r>
              <a:rPr lang="fa-IR" sz="2000" dirty="0" smtClean="0">
                <a:cs typeface="B Nazanin" panose="00000400000000000000" pitchFamily="2" charset="-78"/>
              </a:rPr>
              <a:t> با دریافت روزانه 1/9 میلیگرم ویتامین </a:t>
            </a:r>
            <a:r>
              <a:rPr lang="en-US" sz="2000" dirty="0" smtClean="0">
                <a:cs typeface="B Nazanin" panose="00000400000000000000" pitchFamily="2" charset="-78"/>
              </a:rPr>
              <a:t>B1</a:t>
            </a:r>
            <a:r>
              <a:rPr lang="fa-IR" sz="2000" dirty="0" smtClean="0">
                <a:cs typeface="B Nazanin" panose="00000400000000000000" pitchFamily="2" charset="-78"/>
              </a:rPr>
              <a:t> در مقایسه با دریافت1/2  میلیگرم </a:t>
            </a:r>
          </a:p>
          <a:p>
            <a:pPr marL="968375" indent="-280988" algn="r" rtl="1">
              <a:buSzPct val="50000"/>
              <a:buFont typeface="Wingdings 3" panose="05040102010807070707" pitchFamily="18" charset="2"/>
              <a:buChar char=""/>
              <a:tabLst>
                <a:tab pos="968375" algn="l"/>
              </a:tabLst>
            </a:pPr>
            <a:r>
              <a:rPr lang="fa-IR" dirty="0" smtClean="0">
                <a:cs typeface="B Nazanin" panose="00000400000000000000" pitchFamily="2" charset="-78"/>
              </a:rPr>
              <a:t>مصرف 3-2 سروینگ درروز منابع غذایی غنی از </a:t>
            </a:r>
            <a:r>
              <a:rPr lang="en-US" dirty="0" smtClean="0">
                <a:cs typeface="B Nazanin" panose="00000400000000000000" pitchFamily="2" charset="-78"/>
              </a:rPr>
              <a:t>B1</a:t>
            </a:r>
            <a:r>
              <a:rPr lang="fa-IR" dirty="0" smtClean="0">
                <a:cs typeface="B Nazanin" panose="00000400000000000000" pitchFamily="2" charset="-78"/>
              </a:rPr>
              <a:t> شامل حبوبات، مغزدانه ها و غلات غنی شده و گوشت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66" y="6092765"/>
            <a:ext cx="616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Arch Intern Med. </a:t>
            </a:r>
            <a:r>
              <a:rPr lang="en-US" sz="1000" i="1" dirty="0" smtClean="0"/>
              <a:t>2005;165:1246-1252</a:t>
            </a:r>
            <a:r>
              <a:rPr lang="fa-IR" sz="1000" i="1" dirty="0" smtClean="0"/>
              <a:t>.</a:t>
            </a:r>
          </a:p>
          <a:p>
            <a:r>
              <a:rPr lang="en-US" sz="1000" dirty="0"/>
              <a:t>Am </a:t>
            </a:r>
            <a:r>
              <a:rPr lang="en-US" sz="1000" dirty="0" smtClean="0"/>
              <a:t>J</a:t>
            </a:r>
            <a:r>
              <a:rPr lang="fa-IR" sz="1000" dirty="0" smtClean="0"/>
              <a:t> </a:t>
            </a:r>
            <a:r>
              <a:rPr lang="en-US" sz="1000" dirty="0" err="1" smtClean="0"/>
              <a:t>Clin</a:t>
            </a:r>
            <a:r>
              <a:rPr lang="en-US" sz="1000" dirty="0" smtClean="0"/>
              <a:t> </a:t>
            </a:r>
            <a:r>
              <a:rPr lang="en-US" sz="1000" dirty="0" err="1"/>
              <a:t>Nutr</a:t>
            </a:r>
            <a:r>
              <a:rPr lang="en-US" sz="1000" dirty="0"/>
              <a:t> 2011;93:1080–6.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20473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15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22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538" y="526435"/>
            <a:ext cx="6589199" cy="887819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عوامل غذایی و خطر ایجاد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PMS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(ادامه)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76" y="1414254"/>
            <a:ext cx="7871542" cy="4997206"/>
          </a:xfrm>
        </p:spPr>
        <p:txBody>
          <a:bodyPr>
            <a:normAutofit/>
          </a:bodyPr>
          <a:lstStyle/>
          <a:p>
            <a:pPr algn="r" rtl="1"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dirty="0" smtClean="0">
                <a:cs typeface="B Nazanin" panose="00000400000000000000" pitchFamily="2" charset="-78"/>
              </a:rPr>
              <a:t>%</a:t>
            </a:r>
            <a:r>
              <a:rPr lang="fa-IR" sz="2000" dirty="0" smtClean="0">
                <a:cs typeface="B Nazanin" panose="00000400000000000000" pitchFamily="2" charset="-78"/>
              </a:rPr>
              <a:t>35 کاهش خطر </a:t>
            </a:r>
            <a:r>
              <a:rPr lang="en-US" sz="2000" dirty="0" smtClean="0">
                <a:cs typeface="B Nazanin" panose="00000400000000000000" pitchFamily="2" charset="-78"/>
              </a:rPr>
              <a:t>PMS</a:t>
            </a:r>
            <a:r>
              <a:rPr lang="fa-IR" sz="2000" dirty="0" smtClean="0">
                <a:cs typeface="B Nazanin" panose="00000400000000000000" pitchFamily="2" charset="-78"/>
              </a:rPr>
              <a:t> با دریافت روزانه 2/5 میلیگرم ویتامین </a:t>
            </a:r>
            <a:r>
              <a:rPr lang="en-US" sz="2000" dirty="0" smtClean="0">
                <a:cs typeface="B Nazanin" panose="00000400000000000000" pitchFamily="2" charset="-78"/>
              </a:rPr>
              <a:t>B2</a:t>
            </a:r>
            <a:r>
              <a:rPr lang="fa-IR" sz="2000" dirty="0" smtClean="0">
                <a:cs typeface="B Nazanin" panose="00000400000000000000" pitchFamily="2" charset="-78"/>
              </a:rPr>
              <a:t> درمقایسه </a:t>
            </a:r>
            <a:r>
              <a:rPr lang="fa-IR" sz="2000" dirty="0" smtClean="0">
                <a:cs typeface="B Nazanin" panose="00000400000000000000" pitchFamily="2" charset="-78"/>
              </a:rPr>
              <a:t>با </a:t>
            </a:r>
            <a:r>
              <a:rPr lang="fa-IR" sz="2000" dirty="0" smtClean="0">
                <a:cs typeface="B Nazanin" panose="00000400000000000000" pitchFamily="2" charset="-78"/>
              </a:rPr>
              <a:t>1/4</a:t>
            </a:r>
          </a:p>
          <a:p>
            <a:pPr marL="687388" indent="-288925" algn="r" rtl="1">
              <a:buClr>
                <a:schemeClr val="accent1">
                  <a:lumMod val="75000"/>
                </a:schemeClr>
              </a:buClr>
              <a:buSzPct val="70000"/>
              <a:buFont typeface="Wingdings 3" panose="05040102010807070707" pitchFamily="18" charset="2"/>
              <a:buChar char="Å"/>
            </a:pPr>
            <a:r>
              <a:rPr lang="fa-IR" dirty="0" smtClean="0">
                <a:cs typeface="B Nazanin" panose="00000400000000000000" pitchFamily="2" charset="-78"/>
              </a:rPr>
              <a:t>مصرف 7-6 سروینگ منابع غذایی غنی از </a:t>
            </a:r>
            <a:r>
              <a:rPr lang="en-US" dirty="0" smtClean="0">
                <a:cs typeface="B Nazanin" panose="00000400000000000000" pitchFamily="2" charset="-78"/>
              </a:rPr>
              <a:t>B2</a:t>
            </a:r>
            <a:r>
              <a:rPr lang="fa-IR" dirty="0" smtClean="0">
                <a:cs typeface="B Nazanin" panose="00000400000000000000" pitchFamily="2" charset="-78"/>
              </a:rPr>
              <a:t> شامل شیرگاو، شیرسویا، اسفناج و گوشت قرمز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sz="2000" dirty="0" smtClean="0">
                <a:cs typeface="B Nazanin" panose="00000400000000000000" pitchFamily="2" charset="-78"/>
              </a:rPr>
              <a:t>عدم مشاهده ارتباط با دریافت سایر ویتامین های گروه </a:t>
            </a:r>
            <a:r>
              <a:rPr lang="en-US" sz="2000" dirty="0" smtClean="0">
                <a:cs typeface="B Nazanin" panose="00000400000000000000" pitchFamily="2" charset="-78"/>
              </a:rPr>
              <a:t>B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sz="2000" dirty="0" smtClean="0">
                <a:cs typeface="B Nazanin" panose="00000400000000000000" pitchFamily="2" charset="-78"/>
              </a:rPr>
              <a:t>مصرف ویتامین </a:t>
            </a:r>
            <a:r>
              <a:rPr lang="en-US" sz="2000" dirty="0" smtClean="0"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cs typeface="B Nazanin" panose="00000400000000000000" pitchFamily="2" charset="-78"/>
              </a:rPr>
              <a:t> از مکملها ارتباطی با خطر </a:t>
            </a:r>
            <a:r>
              <a:rPr lang="en-US" sz="2000" dirty="0" smtClean="0">
                <a:cs typeface="B Nazanin" panose="00000400000000000000" pitchFamily="2" charset="-78"/>
              </a:rPr>
              <a:t>PMS</a:t>
            </a:r>
            <a:r>
              <a:rPr lang="fa-IR" sz="2000" dirty="0" smtClean="0">
                <a:cs typeface="B Nazanin" panose="00000400000000000000" pitchFamily="2" charset="-78"/>
              </a:rPr>
              <a:t> نداشت.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sz="2000" dirty="0" smtClean="0">
                <a:cs typeface="B Nazanin" panose="00000400000000000000" pitchFamily="2" charset="-78"/>
              </a:rPr>
              <a:t>ارتباط دریافت آهن غیرهم از مجموع منابع غذایی و مکمل بیشتر از 20 میلیگرم در روز با کاهش خطر </a:t>
            </a:r>
            <a:r>
              <a:rPr lang="en-US" sz="2000" dirty="0" smtClean="0">
                <a:cs typeface="B Nazanin" panose="00000400000000000000" pitchFamily="2" charset="-78"/>
              </a:rPr>
              <a:t>PMS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sz="2000" dirty="0" smtClean="0">
                <a:cs typeface="B Nazanin" panose="00000400000000000000" pitchFamily="2" charset="-78"/>
              </a:rPr>
              <a:t>ارتباط معنی دار مصرف مکمل روی (میانه 25 میلیگرم در روز) با کاهش خطر </a:t>
            </a:r>
            <a:r>
              <a:rPr lang="en-US" sz="2000" dirty="0" smtClean="0">
                <a:cs typeface="B Nazanin" panose="00000400000000000000" pitchFamily="2" charset="-78"/>
              </a:rPr>
              <a:t>PMS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pitchFamily="18" charset="2"/>
              <a:buChar char="Å"/>
            </a:pPr>
            <a:r>
              <a:rPr lang="fa-IR" sz="2000" dirty="0" smtClean="0">
                <a:cs typeface="B Nazanin" panose="00000400000000000000" pitchFamily="2" charset="-78"/>
              </a:rPr>
              <a:t>عدم مشاهده ارتباط معنی دار بین میزان مصرف کافئین و قهوه با خطر </a:t>
            </a:r>
            <a:r>
              <a:rPr lang="en-US" sz="2000" dirty="0" smtClean="0">
                <a:cs typeface="B Nazanin" panose="00000400000000000000" pitchFamily="2" charset="-78"/>
              </a:rPr>
              <a:t>PMS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</a:p>
          <a:p>
            <a:pPr marL="0" indent="0" algn="r" rtl="1">
              <a:buClr>
                <a:schemeClr val="accent1">
                  <a:lumMod val="75000"/>
                </a:schemeClr>
              </a:buClr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214" y="6225040"/>
            <a:ext cx="413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Am J</a:t>
            </a:r>
            <a:r>
              <a:rPr lang="fa-IR" sz="1000" dirty="0"/>
              <a:t> </a:t>
            </a:r>
            <a:r>
              <a:rPr lang="en-US" sz="1000" dirty="0" err="1"/>
              <a:t>Clin</a:t>
            </a:r>
            <a:r>
              <a:rPr lang="en-US" sz="1000" dirty="0"/>
              <a:t> </a:t>
            </a:r>
            <a:r>
              <a:rPr lang="en-US" sz="1000" dirty="0" err="1"/>
              <a:t>Nutr</a:t>
            </a:r>
            <a:r>
              <a:rPr lang="en-US" sz="1000" dirty="0"/>
              <a:t> 2011;93:1080–6</a:t>
            </a:r>
            <a:r>
              <a:rPr lang="en-US" sz="1000" dirty="0" smtClean="0"/>
              <a:t>.</a:t>
            </a:r>
            <a:endParaRPr lang="fa-IR" sz="1000" dirty="0" smtClean="0"/>
          </a:p>
          <a:p>
            <a:r>
              <a:rPr lang="pl-PL" sz="1000" dirty="0"/>
              <a:t>Am J Epidemiol. </a:t>
            </a:r>
            <a:r>
              <a:rPr lang="pl-PL" sz="1000" dirty="0" smtClean="0"/>
              <a:t>2013;17</a:t>
            </a:r>
            <a:r>
              <a:rPr lang="fa-IR" sz="1000" dirty="0" smtClean="0"/>
              <a:t>7</a:t>
            </a:r>
            <a:r>
              <a:rPr lang="pl-PL" sz="1000" dirty="0" smtClean="0"/>
              <a:t>:1118–1127</a:t>
            </a:r>
            <a:r>
              <a:rPr lang="fa-IR" sz="1000" dirty="0" smtClean="0"/>
              <a:t>.</a:t>
            </a:r>
          </a:p>
          <a:p>
            <a:r>
              <a:rPr lang="de-DE" sz="1000" dirty="0"/>
              <a:t>Am J Clin Nutr 2016;104:499–507.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11420" y="6578983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16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79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2006286"/>
            <a:ext cx="9144000" cy="2317687"/>
          </a:xfrm>
          <a:prstGeom prst="homePlate">
            <a:avLst/>
          </a:prstGeom>
          <a:solidFill>
            <a:srgbClr val="2C441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نقش عوامل غذایی در کنترل علایم </a:t>
            </a:r>
            <a:endParaRPr lang="fa-I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ctr"/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سندروم </a:t>
            </a:r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تخمدان پلی کسیتیک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endParaRPr 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617464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82524"/>
            <a:ext cx="6589199" cy="697696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سندروم تخمدان پلی کیستیک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(PCOS)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" y="1800682"/>
            <a:ext cx="7780564" cy="4242429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FF3300"/>
              </a:buClr>
              <a:buFont typeface="Wingdings 3" panose="05040102010807070707" pitchFamily="18" charset="2"/>
              <a:buChar char=""/>
            </a:pPr>
            <a:r>
              <a:rPr lang="fa-IR" sz="2400" dirty="0">
                <a:cs typeface="B Nazanin" panose="00000400000000000000" pitchFamily="2" charset="-78"/>
              </a:rPr>
              <a:t>شايع ترين اختلال هورموني در زنان </a:t>
            </a:r>
          </a:p>
          <a:p>
            <a:pPr algn="r" rtl="1">
              <a:lnSpc>
                <a:spcPct val="150000"/>
              </a:lnSpc>
              <a:buClr>
                <a:srgbClr val="FF3300"/>
              </a:buClr>
              <a:buFont typeface="Wingdings 3" panose="05040102010807070707" pitchFamily="18" charset="2"/>
              <a:buChar char=""/>
            </a:pPr>
            <a:r>
              <a:rPr lang="fa-IR" sz="2400" dirty="0">
                <a:cs typeface="B Nazanin" panose="00000400000000000000" pitchFamily="2" charset="-78"/>
              </a:rPr>
              <a:t>شيوع متفاوت %21- 6 در جوامع مختلف و بر اساس معيار تشخيصي متفاوت </a:t>
            </a:r>
          </a:p>
          <a:p>
            <a:pPr algn="r" rtl="1">
              <a:lnSpc>
                <a:spcPct val="150000"/>
              </a:lnSpc>
              <a:buClr>
                <a:srgbClr val="FF3300"/>
              </a:buClr>
              <a:buFont typeface="Wingdings 3" panose="05040102010807070707" pitchFamily="18" charset="2"/>
              <a:buChar char=""/>
            </a:pPr>
            <a:r>
              <a:rPr lang="fa-IR" sz="2400" dirty="0">
                <a:cs typeface="B Nazanin" panose="00000400000000000000" pitchFamily="2" charset="-78"/>
              </a:rPr>
              <a:t>شيوع </a:t>
            </a:r>
            <a:r>
              <a:rPr lang="en-US" sz="2400" dirty="0">
                <a:cs typeface="B Nazanin" panose="00000400000000000000" pitchFamily="2" charset="-78"/>
              </a:rPr>
              <a:t>PCOS </a:t>
            </a:r>
            <a:r>
              <a:rPr lang="fa-IR" sz="2400" dirty="0" smtClean="0">
                <a:cs typeface="B Nazanin" panose="00000400000000000000" pitchFamily="2" charset="-78"/>
              </a:rPr>
              <a:t> در </a:t>
            </a:r>
            <a:r>
              <a:rPr lang="fa-IR" sz="2400" dirty="0">
                <a:cs typeface="B Nazanin" panose="00000400000000000000" pitchFamily="2" charset="-78"/>
              </a:rPr>
              <a:t>ايران </a:t>
            </a:r>
            <a:r>
              <a:rPr lang="fa-IR" sz="2400" dirty="0" smtClean="0">
                <a:cs typeface="B Nazanin" panose="00000400000000000000" pitchFamily="2" charset="-78"/>
              </a:rPr>
              <a:t>%14/6 </a:t>
            </a:r>
            <a:r>
              <a:rPr lang="fa-IR" sz="2400" dirty="0">
                <a:cs typeface="B Nazanin" panose="00000400000000000000" pitchFamily="2" charset="-78"/>
              </a:rPr>
              <a:t>– 7/1 بر اساس معيار هاي مختلف تشخيصي</a:t>
            </a:r>
          </a:p>
          <a:p>
            <a:pPr algn="r" rtl="1">
              <a:lnSpc>
                <a:spcPct val="150000"/>
              </a:lnSpc>
              <a:buClr>
                <a:srgbClr val="FF3300"/>
              </a:buClr>
              <a:buFont typeface="Wingdings 3" panose="05040102010807070707" pitchFamily="18" charset="2"/>
              <a:buChar char=""/>
            </a:pPr>
            <a:r>
              <a:rPr lang="fa-IR" sz="2400" dirty="0">
                <a:cs typeface="B Nazanin" panose="00000400000000000000" pitchFamily="2" charset="-78"/>
              </a:rPr>
              <a:t>اختلال در متابوليسم آندروژن ها و كنترل ترشح آن </a:t>
            </a:r>
          </a:p>
          <a:p>
            <a:pPr algn="r" rtl="1">
              <a:lnSpc>
                <a:spcPct val="150000"/>
              </a:lnSpc>
              <a:buClr>
                <a:srgbClr val="FF3300"/>
              </a:buClr>
              <a:buFont typeface="Wingdings 3" panose="05040102010807070707" pitchFamily="18" charset="2"/>
              <a:buChar char=""/>
            </a:pPr>
            <a:r>
              <a:rPr lang="fa-IR" sz="2400" dirty="0">
                <a:cs typeface="B Nazanin" panose="00000400000000000000" pitchFamily="2" charset="-78"/>
              </a:rPr>
              <a:t>تقابل بين ژن ، عوامل محيطي و رفتاري موثر در بروز آن </a:t>
            </a:r>
          </a:p>
          <a:p>
            <a:pPr marL="0" indent="0" algn="r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17422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18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56" y="6246654"/>
            <a:ext cx="3267075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International Journal of Women’s </a:t>
            </a:r>
            <a:r>
              <a:rPr lang="en-US" sz="1000" dirty="0" smtClean="0">
                <a:latin typeface="Calibri" pitchFamily="34" charset="0"/>
              </a:rPr>
              <a:t>Health</a:t>
            </a:r>
            <a:r>
              <a:rPr lang="fa-IR" sz="1000" dirty="0" smtClean="0">
                <a:latin typeface="Calibri" pitchFamily="34" charset="0"/>
              </a:rPr>
              <a:t>.</a:t>
            </a:r>
            <a:r>
              <a:rPr lang="en-US" sz="1000" dirty="0" smtClean="0">
                <a:latin typeface="Calibri" pitchFamily="34" charset="0"/>
              </a:rPr>
              <a:t> 2011</a:t>
            </a:r>
            <a:r>
              <a:rPr lang="en-US" sz="1000" dirty="0" smtClean="0">
                <a:latin typeface="Calibri" pitchFamily="34" charset="0"/>
              </a:rPr>
              <a:t>;</a:t>
            </a:r>
            <a:r>
              <a:rPr lang="en-US" sz="1000" dirty="0" smtClean="0">
                <a:latin typeface="Calibri" pitchFamily="34" charset="0"/>
              </a:rPr>
              <a:t>3: </a:t>
            </a:r>
            <a:r>
              <a:rPr lang="en-US" sz="1000" dirty="0">
                <a:latin typeface="Calibri" pitchFamily="34" charset="0"/>
              </a:rPr>
              <a:t>25–35</a:t>
            </a:r>
            <a:r>
              <a:rPr lang="fa-IR" sz="1000" dirty="0">
                <a:latin typeface="Calibri" pitchFamily="34" charset="0"/>
              </a:rPr>
              <a:t> </a:t>
            </a:r>
            <a:r>
              <a:rPr lang="fa-IR" sz="1000" dirty="0" smtClean="0">
                <a:latin typeface="Calibri" pitchFamily="34" charset="0"/>
              </a:rPr>
              <a:t>.</a:t>
            </a:r>
          </a:p>
          <a:p>
            <a:r>
              <a:rPr lang="en-US" sz="1000" dirty="0" smtClean="0">
                <a:latin typeface="Calibri" pitchFamily="34" charset="0"/>
              </a:rPr>
              <a:t>Endocrinology</a:t>
            </a:r>
            <a:r>
              <a:rPr lang="fa-IR" sz="1000" dirty="0" smtClean="0">
                <a:latin typeface="Calibri" pitchFamily="34" charset="0"/>
              </a:rPr>
              <a:t>.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</a:rPr>
              <a:t>2011, </a:t>
            </a:r>
            <a:r>
              <a:rPr lang="en-US" sz="1000" dirty="0" smtClean="0">
                <a:latin typeface="Calibri" pitchFamily="34" charset="0"/>
              </a:rPr>
              <a:t>9:39</a:t>
            </a:r>
            <a:r>
              <a:rPr lang="fa-IR" sz="1000" dirty="0" smtClean="0">
                <a:latin typeface="Calibri" pitchFamily="34" charset="0"/>
              </a:rPr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636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415" y="585283"/>
            <a:ext cx="6589199" cy="770124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تشخیص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PCOS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بر اساس معیار رتردام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640" y="1248782"/>
            <a:ext cx="5211777" cy="377762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داشتن حداقل دو مورد از موارد زیر: </a:t>
            </a:r>
          </a:p>
          <a:p>
            <a:pPr marL="515938" indent="-344488"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آمنوره با الیگومنوره </a:t>
            </a:r>
          </a:p>
          <a:p>
            <a:pPr marL="515938" indent="-344488"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هیپرآندروژنیسم و یا علایم بالینی بالا بودن آندروژن </a:t>
            </a:r>
          </a:p>
          <a:p>
            <a:pPr marL="860425" indent="-349250" algn="r" rtl="1">
              <a:buSzPct val="70000"/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هیرسوتیسم (پرمويي) </a:t>
            </a:r>
          </a:p>
          <a:p>
            <a:pPr marL="860425" indent="-349250" algn="r" rtl="1">
              <a:buSzPct val="70000"/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آکنه</a:t>
            </a:r>
          </a:p>
          <a:p>
            <a:pPr marL="860425" indent="-349250" algn="r" rtl="1">
              <a:buSzPct val="70000"/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 آلوپسی ( ريزش موي سر)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marL="515938" indent="-344488"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تعداد بالای فولیکولهای با قطر 9-2 میلیمتر در هر تخمدان و یا افزایش حجم تخمدان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41838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19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77" y="1248782"/>
            <a:ext cx="2230154" cy="186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3726" y="2924830"/>
            <a:ext cx="2240280" cy="191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4601" y="4381249"/>
            <a:ext cx="223837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0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28" y="648347"/>
            <a:ext cx="6589200" cy="63432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فهرست مطالب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0246" y="1467367"/>
            <a:ext cx="4264182" cy="4875827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2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نقش عوامل غذایی در کنترل علایم سندروم تخمدان پلی کسیتیک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(PCOS)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endParaRPr lang="fa-IR" sz="22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687388" indent="-225425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تعریف </a:t>
            </a:r>
            <a:r>
              <a:rPr lang="en-US" dirty="0">
                <a:cs typeface="B Nazanin" panose="00000400000000000000" pitchFamily="2" charset="-78"/>
              </a:rPr>
              <a:t>PCOS 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  <a:p>
            <a:pPr marL="687388" indent="-225425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معیار تشخیص </a:t>
            </a:r>
            <a:r>
              <a:rPr lang="en-US" dirty="0">
                <a:cs typeface="B Nazanin" panose="00000400000000000000" pitchFamily="2" charset="-78"/>
              </a:rPr>
              <a:t>PCOS</a:t>
            </a:r>
            <a:r>
              <a:rPr lang="fa-IR" dirty="0">
                <a:cs typeface="B Nazanin" panose="00000400000000000000" pitchFamily="2" charset="-78"/>
              </a:rPr>
              <a:t> </a:t>
            </a:r>
          </a:p>
          <a:p>
            <a:pPr marL="687388" indent="-225425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یافته های آزمایشگاهی </a:t>
            </a:r>
          </a:p>
          <a:p>
            <a:pPr marL="687388" indent="-225425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پیامدهای ناشی از </a:t>
            </a:r>
            <a:r>
              <a:rPr lang="en-US" dirty="0">
                <a:cs typeface="B Nazanin" panose="00000400000000000000" pitchFamily="2" charset="-78"/>
              </a:rPr>
              <a:t>PCOS</a:t>
            </a:r>
            <a:r>
              <a:rPr lang="fa-IR" dirty="0">
                <a:cs typeface="B Nazanin" panose="00000400000000000000" pitchFamily="2" charset="-78"/>
              </a:rPr>
              <a:t> </a:t>
            </a:r>
          </a:p>
          <a:p>
            <a:pPr marL="687388" indent="-225425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اهداف درمانی </a:t>
            </a:r>
          </a:p>
          <a:p>
            <a:pPr marL="687388" indent="-225425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چاقی و </a:t>
            </a:r>
            <a:r>
              <a:rPr lang="en-US" dirty="0">
                <a:cs typeface="B Nazanin" panose="00000400000000000000" pitchFamily="2" charset="-78"/>
              </a:rPr>
              <a:t>PCOS</a:t>
            </a:r>
            <a:r>
              <a:rPr lang="fa-IR" dirty="0">
                <a:cs typeface="B Nazanin" panose="00000400000000000000" pitchFamily="2" charset="-78"/>
              </a:rPr>
              <a:t> </a:t>
            </a:r>
          </a:p>
          <a:p>
            <a:pPr marL="687388" indent="-225425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محدودیت انرژی دریافتی</a:t>
            </a:r>
          </a:p>
          <a:p>
            <a:pPr marL="687388" indent="-225425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ویتامین </a:t>
            </a:r>
            <a:r>
              <a:rPr lang="en-US" dirty="0">
                <a:cs typeface="B Nazanin" panose="00000400000000000000" pitchFamily="2" charset="-78"/>
              </a:rPr>
              <a:t>D</a:t>
            </a:r>
          </a:p>
          <a:p>
            <a:pPr marL="687388" indent="-225425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توصیه های تغذیه ای در زنان مبتلا به </a:t>
            </a:r>
            <a:r>
              <a:rPr lang="en-US" dirty="0">
                <a:cs typeface="B Nazanin" panose="00000400000000000000" pitchFamily="2" charset="-78"/>
              </a:rPr>
              <a:t>PCOS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428" y="1512012"/>
            <a:ext cx="4209861" cy="5015397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2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نقش عوامل غذایی در کنترل و پیشگیری </a:t>
            </a:r>
            <a:r>
              <a:rPr lang="fa-IR" sz="22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علایم </a:t>
            </a:r>
            <a:r>
              <a:rPr lang="fa-IR" sz="22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سندروم پیش از </a:t>
            </a:r>
            <a:r>
              <a:rPr lang="fa-IR" sz="22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قاعدگی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(PMS)</a:t>
            </a: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687388" indent="-225425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تعریف </a:t>
            </a:r>
            <a:r>
              <a:rPr lang="en-US" dirty="0" smtClean="0">
                <a:cs typeface="B Nazanin" panose="00000400000000000000" pitchFamily="2" charset="-78"/>
              </a:rPr>
              <a:t>PMS</a:t>
            </a:r>
            <a:endParaRPr lang="fa-IR" dirty="0" smtClean="0">
              <a:cs typeface="B Nazanin" panose="00000400000000000000" pitchFamily="2" charset="-78"/>
            </a:endParaRPr>
          </a:p>
          <a:p>
            <a:pPr marL="687388" indent="-225425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سبب </a:t>
            </a:r>
            <a:r>
              <a:rPr lang="fa-IR" dirty="0" smtClean="0">
                <a:cs typeface="B Nazanin" panose="00000400000000000000" pitchFamily="2" charset="-78"/>
              </a:rPr>
              <a:t>شناسی</a:t>
            </a:r>
          </a:p>
          <a:p>
            <a:pPr marL="687388" indent="-225425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علایم </a:t>
            </a:r>
            <a:r>
              <a:rPr lang="en-US" dirty="0" smtClean="0">
                <a:cs typeface="B Nazanin" panose="00000400000000000000" pitchFamily="2" charset="-78"/>
              </a:rPr>
              <a:t>PMS</a:t>
            </a:r>
            <a:endParaRPr lang="fa-IR" dirty="0" smtClean="0">
              <a:cs typeface="B Nazanin" panose="00000400000000000000" pitchFamily="2" charset="-78"/>
            </a:endParaRPr>
          </a:p>
          <a:p>
            <a:pPr marL="687388" indent="-225425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درمان </a:t>
            </a:r>
            <a:r>
              <a:rPr lang="en-US" dirty="0" smtClean="0">
                <a:cs typeface="B Nazanin" panose="00000400000000000000" pitchFamily="2" charset="-78"/>
              </a:rPr>
              <a:t>PMS</a:t>
            </a:r>
          </a:p>
          <a:p>
            <a:pPr marL="687388" indent="-225425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کلسیم </a:t>
            </a:r>
            <a:endParaRPr lang="fa-IR" dirty="0" smtClean="0">
              <a:cs typeface="B Nazanin" panose="00000400000000000000" pitchFamily="2" charset="-78"/>
            </a:endParaRPr>
          </a:p>
          <a:p>
            <a:pPr marL="687388" indent="-225425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منیزیم </a:t>
            </a:r>
          </a:p>
          <a:p>
            <a:pPr marL="687388" indent="-225425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پیریدوکسین </a:t>
            </a:r>
            <a:endParaRPr lang="fa-IR" dirty="0" smtClean="0">
              <a:cs typeface="B Nazanin" panose="00000400000000000000" pitchFamily="2" charset="-78"/>
            </a:endParaRPr>
          </a:p>
          <a:p>
            <a:pPr marL="687388" indent="-225425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توصیه های تغذیه ای کالج زنان و زایمان آمریکا برای مدیریت علایم </a:t>
            </a:r>
            <a:r>
              <a:rPr lang="en-US" dirty="0">
                <a:cs typeface="B Nazanin" panose="00000400000000000000" pitchFamily="2" charset="-78"/>
              </a:rPr>
              <a:t>PMS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marL="687388" indent="-225425" algn="r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عوامل غذایی و خطر ایجاد </a:t>
            </a:r>
            <a:r>
              <a:rPr lang="en-US" dirty="0" smtClean="0">
                <a:cs typeface="B Nazanin" panose="00000400000000000000" pitchFamily="2" charset="-78"/>
              </a:rPr>
              <a:t>PMS </a:t>
            </a:r>
            <a:endParaRPr lang="en-US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16811"/>
            <a:ext cx="457200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2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17995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430" y="716341"/>
            <a:ext cx="6589199" cy="725719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یافته های آزمایشگاهی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500" y="1807028"/>
            <a:ext cx="6591985" cy="3777622"/>
          </a:xfrm>
        </p:spPr>
        <p:txBody>
          <a:bodyPr/>
          <a:lstStyle/>
          <a:p>
            <a:pPr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cs typeface="B Nazanin" panose="00000400000000000000" pitchFamily="2" charset="-78"/>
              </a:rPr>
              <a:t>افزايش سطوح تستوسترون </a:t>
            </a:r>
          </a:p>
          <a:p>
            <a:pPr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cs typeface="B Nazanin" panose="00000400000000000000" pitchFamily="2" charset="-78"/>
              </a:rPr>
              <a:t>افزايش </a:t>
            </a:r>
            <a:r>
              <a:rPr lang="en-US" sz="2000" dirty="0">
                <a:cs typeface="B Nazanin" panose="00000400000000000000" pitchFamily="2" charset="-78"/>
              </a:rPr>
              <a:t>LH </a:t>
            </a:r>
          </a:p>
          <a:p>
            <a:pPr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cs typeface="B Nazanin" panose="00000400000000000000" pitchFamily="2" charset="-78"/>
              </a:rPr>
              <a:t>كاهش </a:t>
            </a:r>
            <a:r>
              <a:rPr lang="en-US" sz="2000" dirty="0">
                <a:cs typeface="B Nazanin" panose="00000400000000000000" pitchFamily="2" charset="-78"/>
              </a:rPr>
              <a:t>SHBG</a:t>
            </a:r>
          </a:p>
          <a:p>
            <a:pPr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cs typeface="B Nazanin" panose="00000400000000000000" pitchFamily="2" charset="-78"/>
              </a:rPr>
              <a:t>افزايش سطوح انسولين و مقاومت به انسولين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20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16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99" y="635041"/>
            <a:ext cx="7409815" cy="823008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پیامدهای ناشی از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PCOS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095" y="1381847"/>
            <a:ext cx="6591985" cy="5281501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اختلال در سیستم تولید مثل </a:t>
            </a:r>
          </a:p>
          <a:p>
            <a:pPr marL="860425" indent="-290513" algn="r" rt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ناباروری </a:t>
            </a:r>
          </a:p>
          <a:p>
            <a:pPr marL="860425" indent="-290513" algn="r" rt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اختلال عملکرد اندومتر </a:t>
            </a:r>
          </a:p>
          <a:p>
            <a:pPr marL="860425" indent="-290513" algn="r" rt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افزایش خطر سرطان رحم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افزایش خطر ابتلا به بیماری های مزمن </a:t>
            </a:r>
          </a:p>
          <a:p>
            <a:pPr marL="860425" indent="-290513" algn="r" rt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سندروم متابولیک </a:t>
            </a:r>
          </a:p>
          <a:p>
            <a:pPr marL="860425" indent="-290513" algn="r" rt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دیابت نوع 2 </a:t>
            </a:r>
          </a:p>
          <a:p>
            <a:pPr marL="860425" indent="-290513" algn="r" rt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a-IR" dirty="0" smtClean="0">
                <a:cs typeface="B Nazanin" panose="00000400000000000000" pitchFamily="2" charset="-78"/>
              </a:rPr>
              <a:t>بیماری های قلبی- عروقی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000" b="1" dirty="0" smtClean="0">
                <a:cs typeface="B Nazanin" panose="00000400000000000000" pitchFamily="2" charset="-78"/>
              </a:rPr>
              <a:t>پیامدهای روانشناختی </a:t>
            </a:r>
          </a:p>
          <a:p>
            <a:pPr marL="860425" indent="-344488" algn="r" rt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افسردگی </a:t>
            </a:r>
          </a:p>
          <a:p>
            <a:pPr marL="860425" indent="-344488" algn="r" rt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اضطراب </a:t>
            </a:r>
          </a:p>
          <a:p>
            <a:pPr marL="860425" indent="-344488" algn="r" rt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عزت </a:t>
            </a:r>
            <a:r>
              <a:rPr lang="fa-IR" sz="2000" dirty="0" smtClean="0">
                <a:cs typeface="B Nazanin" panose="00000400000000000000" pitchFamily="2" charset="-78"/>
              </a:rPr>
              <a:t>نفس </a:t>
            </a:r>
            <a:r>
              <a:rPr lang="fa-IR" sz="2000" dirty="0" smtClean="0">
                <a:cs typeface="B Nazanin" panose="00000400000000000000" pitchFamily="2" charset="-78"/>
              </a:rPr>
              <a:t>پایین </a:t>
            </a:r>
          </a:p>
          <a:p>
            <a:pPr marL="860425" indent="-344488" algn="r" rt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کیفیت پایین زندگی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0786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21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99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اهداف درمانی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29" y="1371599"/>
            <a:ext cx="8023172" cy="4996544"/>
          </a:xfrm>
        </p:spPr>
        <p:txBody>
          <a:bodyPr>
            <a:normAutofit fontScale="92500"/>
          </a:bodyPr>
          <a:lstStyle/>
          <a:p>
            <a:pPr marL="804863" indent="-522288" algn="r" rtl="1">
              <a:lnSpc>
                <a:spcPct val="200000"/>
              </a:lnSpc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fa-IR" sz="2400" dirty="0" smtClean="0">
                <a:cs typeface="B Nazanin" panose="00000400000000000000" pitchFamily="2" charset="-78"/>
              </a:rPr>
              <a:t>بهبود مقاومت به انسولین </a:t>
            </a:r>
          </a:p>
          <a:p>
            <a:pPr marL="804863" indent="-522288" algn="r" rtl="1">
              <a:lnSpc>
                <a:spcPct val="200000"/>
              </a:lnSpc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fa-IR" sz="2400" dirty="0" smtClean="0">
                <a:cs typeface="B Nazanin" panose="00000400000000000000" pitchFamily="2" charset="-78"/>
              </a:rPr>
              <a:t>بهبود عملکرد متابولیکی و کاهش خطر ابتلا به دیابت و بیماری های قلبی – عروقی </a:t>
            </a:r>
          </a:p>
          <a:p>
            <a:pPr marL="804863" indent="-522288" algn="r" rtl="1">
              <a:lnSpc>
                <a:spcPct val="200000"/>
              </a:lnSpc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fa-IR" sz="2400" dirty="0" smtClean="0">
                <a:cs typeface="B Nazanin" panose="00000400000000000000" pitchFamily="2" charset="-78"/>
              </a:rPr>
              <a:t> بهبود عملکرد تولید مثلی</a:t>
            </a:r>
          </a:p>
          <a:p>
            <a:pPr marL="804863" indent="-522288" algn="r" rtl="1">
              <a:lnSpc>
                <a:spcPct val="200000"/>
              </a:lnSpc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fa-IR" sz="2400" dirty="0" smtClean="0">
                <a:cs typeface="B Nazanin" panose="00000400000000000000" pitchFamily="2" charset="-78"/>
              </a:rPr>
              <a:t>کاهش علایم هیپرآندروژنیسم </a:t>
            </a:r>
          </a:p>
          <a:p>
            <a:pPr marL="1317625" indent="-457200" algn="r" rtl="1"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آکنه </a:t>
            </a:r>
          </a:p>
          <a:p>
            <a:pPr marL="1317625" indent="-457200" algn="r" rtl="1"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هیرسوتیسم </a:t>
            </a:r>
          </a:p>
          <a:p>
            <a:pPr marL="1317625" indent="-457200" algn="r" rtl="1">
              <a:buFont typeface="Wingdings" panose="05000000000000000000" pitchFamily="2" charset="2"/>
              <a:buChar char="§"/>
            </a:pPr>
            <a:r>
              <a:rPr lang="fa-IR" dirty="0" smtClean="0">
                <a:cs typeface="B Nazanin" panose="00000400000000000000" pitchFamily="2" charset="-78"/>
              </a:rPr>
              <a:t>آلوپسی 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3749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22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60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646" y="631946"/>
            <a:ext cx="6589199" cy="661482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چاقی و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PCOS</a:t>
            </a: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88" y="1450234"/>
            <a:ext cx="7317002" cy="2838210"/>
          </a:xfrm>
        </p:spPr>
        <p:txBody>
          <a:bodyPr>
            <a:normAutofit lnSpcReduction="10000"/>
          </a:bodyPr>
          <a:lstStyle/>
          <a:p>
            <a:pPr algn="r" rtl="1">
              <a:buClr>
                <a:srgbClr val="FF0000"/>
              </a:buClr>
              <a:buSzPct val="80000"/>
              <a:buFont typeface="Wingdings 3" panose="05040102010807070707" pitchFamily="18" charset="2"/>
              <a:buChar char=""/>
            </a:pPr>
            <a:r>
              <a:rPr lang="fa-IR" sz="2000" dirty="0" smtClean="0">
                <a:cs typeface="B Nazanin" panose="00000400000000000000" pitchFamily="2" charset="-78"/>
              </a:rPr>
              <a:t>شیوع بالای چاقی در زنان مبتلا به </a:t>
            </a:r>
            <a:r>
              <a:rPr lang="en-US" sz="2000" dirty="0" smtClean="0">
                <a:cs typeface="B Nazanin" panose="00000400000000000000" pitchFamily="2" charset="-78"/>
              </a:rPr>
              <a:t>PCOS</a:t>
            </a:r>
            <a:r>
              <a:rPr lang="fa-IR" sz="2000" dirty="0" smtClean="0">
                <a:cs typeface="B Nazanin" panose="00000400000000000000" pitchFamily="2" charset="-78"/>
              </a:rPr>
              <a:t> (%80-49)</a:t>
            </a:r>
          </a:p>
          <a:p>
            <a:pPr algn="r" rtl="1">
              <a:buClr>
                <a:srgbClr val="FF0000"/>
              </a:buClr>
              <a:buSzPct val="80000"/>
              <a:buFont typeface="Wingdings 3" panose="05040102010807070707" pitchFamily="18" charset="2"/>
              <a:buChar char=""/>
            </a:pPr>
            <a:r>
              <a:rPr lang="fa-IR" sz="2000" dirty="0">
                <a:cs typeface="B Nazanin" panose="00000400000000000000" pitchFamily="2" charset="-78"/>
              </a:rPr>
              <a:t>افزايش ابتلا به چاقي شكمي مستقل از </a:t>
            </a:r>
            <a:r>
              <a:rPr lang="en-US" sz="2000" dirty="0" smtClean="0">
                <a:latin typeface="Calibri" pitchFamily="34" charset="0"/>
                <a:cs typeface="B Nazanin" panose="00000400000000000000" pitchFamily="2" charset="-78"/>
              </a:rPr>
              <a:t>BMI</a:t>
            </a:r>
            <a:endParaRPr lang="fa-IR" sz="2000" dirty="0" smtClean="0">
              <a:latin typeface="Calibri" pitchFamily="34" charset="0"/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  <a:buSzPct val="80000"/>
              <a:buFont typeface="Wingdings 3" panose="05040102010807070707" pitchFamily="18" charset="2"/>
              <a:buChar char=""/>
            </a:pPr>
            <a:r>
              <a:rPr lang="fa-IR" sz="2000" dirty="0" smtClean="0">
                <a:latin typeface="Calibri" pitchFamily="34" charset="0"/>
                <a:cs typeface="B Nazanin" panose="00000400000000000000" pitchFamily="2" charset="-78"/>
              </a:rPr>
              <a:t>مشخص </a:t>
            </a:r>
            <a:r>
              <a:rPr lang="fa-IR" sz="2000" dirty="0" smtClean="0">
                <a:latin typeface="Calibri" pitchFamily="34" charset="0"/>
                <a:cs typeface="B Nazanin" panose="00000400000000000000" pitchFamily="2" charset="-78"/>
              </a:rPr>
              <a:t>نیست که آیا زنان مبتلا به </a:t>
            </a:r>
            <a:r>
              <a:rPr lang="en-US" sz="2000" dirty="0" smtClean="0">
                <a:latin typeface="Calibri" pitchFamily="34" charset="0"/>
                <a:cs typeface="B Nazanin" panose="00000400000000000000" pitchFamily="2" charset="-78"/>
              </a:rPr>
              <a:t>PCOS</a:t>
            </a:r>
            <a:r>
              <a:rPr lang="fa-IR" sz="2000" dirty="0" smtClean="0">
                <a:latin typeface="Calibri" pitchFamily="34" charset="0"/>
                <a:cs typeface="B Nazanin" panose="00000400000000000000" pitchFamily="2" charset="-78"/>
              </a:rPr>
              <a:t> مستعد چاقی هستند یا چاقی سبب بروز این سندروم شده است. </a:t>
            </a:r>
          </a:p>
          <a:p>
            <a:pPr algn="r" rtl="1">
              <a:buClr>
                <a:srgbClr val="FF0000"/>
              </a:buClr>
              <a:buSzPct val="80000"/>
              <a:buFont typeface="Wingdings 3" panose="05040102010807070707" pitchFamily="18" charset="2"/>
              <a:buChar char=""/>
            </a:pPr>
            <a:r>
              <a:rPr lang="fa-IR" sz="2000" dirty="0" smtClean="0">
                <a:latin typeface="Calibri" pitchFamily="34" charset="0"/>
                <a:cs typeface="B Nazanin" panose="00000400000000000000" pitchFamily="2" charset="-78"/>
              </a:rPr>
              <a:t>چاقی و چاقی شکمی منجر به بدتر </a:t>
            </a:r>
            <a:r>
              <a:rPr lang="fa-IR" sz="2000" dirty="0" smtClean="0">
                <a:latin typeface="Calibri" pitchFamily="34" charset="0"/>
                <a:cs typeface="B Nazanin" panose="00000400000000000000" pitchFamily="2" charset="-78"/>
              </a:rPr>
              <a:t>شدن </a:t>
            </a:r>
            <a:r>
              <a:rPr lang="fa-IR" sz="2000" dirty="0" smtClean="0">
                <a:latin typeface="Calibri" pitchFamily="34" charset="0"/>
                <a:cs typeface="B Nazanin" panose="00000400000000000000" pitchFamily="2" charset="-78"/>
              </a:rPr>
              <a:t>علایم متابولیکی و بالینی می شود. </a:t>
            </a:r>
          </a:p>
          <a:p>
            <a:pPr algn="r" rtl="1">
              <a:buClr>
                <a:srgbClr val="FF0000"/>
              </a:buClr>
              <a:buSzPct val="80000"/>
              <a:buFont typeface="Wingdings 3" panose="05040102010807070707" pitchFamily="18" charset="2"/>
              <a:buChar char=""/>
            </a:pPr>
            <a:r>
              <a:rPr lang="fa-IR" sz="2000" dirty="0">
                <a:cs typeface="B Nazanin" panose="00000400000000000000" pitchFamily="2" charset="-78"/>
              </a:rPr>
              <a:t>چاقي منجر به عدم پاسخ يا تاخير در پاسخ به درمان </a:t>
            </a:r>
          </a:p>
          <a:p>
            <a:pPr algn="r" rtl="1">
              <a:buClr>
                <a:srgbClr val="FF0000"/>
              </a:buClr>
              <a:buSzPct val="80000"/>
              <a:buFont typeface="Wingdings 3" panose="05040102010807070707" pitchFamily="18" charset="2"/>
              <a:buChar char=""/>
            </a:pPr>
            <a:r>
              <a:rPr lang="fa-IR" sz="2000" dirty="0" smtClean="0">
                <a:cs typeface="B Nazanin" panose="00000400000000000000" pitchFamily="2" charset="-78"/>
              </a:rPr>
              <a:t>مقاومت به انسولین در %70-50 زنان </a:t>
            </a:r>
            <a:r>
              <a:rPr lang="en-US" sz="2000" dirty="0" smtClean="0">
                <a:cs typeface="B Nazanin" panose="00000400000000000000" pitchFamily="2" charset="-78"/>
              </a:rPr>
              <a:t>PCOS</a:t>
            </a:r>
            <a:r>
              <a:rPr lang="fa-IR" sz="2000" dirty="0" smtClean="0">
                <a:cs typeface="B Nazanin" panose="00000400000000000000" pitchFamily="2" charset="-78"/>
              </a:rPr>
              <a:t> و %95 زنان چاق مبتلا به </a:t>
            </a:r>
            <a:r>
              <a:rPr lang="en-US" sz="2000" dirty="0" smtClean="0">
                <a:cs typeface="B Nazanin" panose="00000400000000000000" pitchFamily="2" charset="-78"/>
              </a:rPr>
              <a:t>PCOS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8372" y="6541996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23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35188" y="4502830"/>
            <a:ext cx="6971169" cy="121316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Nazanin" panose="00000400000000000000" pitchFamily="2" charset="-78"/>
              </a:rPr>
              <a:t>تغییرات سبک زندگی </a:t>
            </a:r>
            <a:r>
              <a:rPr lang="fa-IR" sz="2800" dirty="0" smtClean="0">
                <a:cs typeface="B Nazanin" panose="00000400000000000000" pitchFamily="2" charset="-78"/>
              </a:rPr>
              <a:t>و کاهش وزن، </a:t>
            </a:r>
            <a:r>
              <a:rPr lang="fa-IR" sz="2800" dirty="0" smtClean="0">
                <a:cs typeface="B Nazanin" panose="00000400000000000000" pitchFamily="2" charset="-78"/>
              </a:rPr>
              <a:t>اولین </a:t>
            </a:r>
            <a:r>
              <a:rPr lang="fa-IR" sz="2800" dirty="0" smtClean="0">
                <a:cs typeface="B Nazanin" panose="00000400000000000000" pitchFamily="2" charset="-78"/>
              </a:rPr>
              <a:t>خط درمان در زنان مبتلا به </a:t>
            </a:r>
            <a:r>
              <a:rPr lang="en-US" sz="2800" dirty="0" smtClean="0">
                <a:cs typeface="B Nazanin" panose="00000400000000000000" pitchFamily="2" charset="-78"/>
              </a:rPr>
              <a:t>PCOS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117" y="6029608"/>
            <a:ext cx="4499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Fertil</a:t>
            </a:r>
            <a:r>
              <a:rPr lang="en-US" sz="1000" dirty="0"/>
              <a:t> </a:t>
            </a:r>
            <a:r>
              <a:rPr lang="en-US" sz="1000" dirty="0" err="1"/>
              <a:t>Steril</a:t>
            </a:r>
            <a:r>
              <a:rPr lang="en-US" sz="1000" dirty="0"/>
              <a:t>. </a:t>
            </a:r>
            <a:r>
              <a:rPr lang="en-US" sz="1000" dirty="0" smtClean="0"/>
              <a:t>2012;97:28-38.e25</a:t>
            </a:r>
            <a:r>
              <a:rPr lang="fa-IR" sz="1000" dirty="0" smtClean="0"/>
              <a:t>.</a:t>
            </a:r>
          </a:p>
          <a:p>
            <a:r>
              <a:rPr lang="en-US" sz="1000" dirty="0"/>
              <a:t>Arch </a:t>
            </a:r>
            <a:r>
              <a:rPr lang="en-US" sz="1000" dirty="0" err="1"/>
              <a:t>Gynecol</a:t>
            </a:r>
            <a:r>
              <a:rPr lang="en-US" sz="1000" dirty="0"/>
              <a:t> </a:t>
            </a:r>
            <a:r>
              <a:rPr lang="en-US" sz="1000" dirty="0" err="1" smtClean="0"/>
              <a:t>Obstet</a:t>
            </a:r>
            <a:r>
              <a:rPr lang="fa-IR" sz="1000" dirty="0" smtClean="0"/>
              <a:t>.</a:t>
            </a:r>
            <a:r>
              <a:rPr lang="en-US" sz="1000" dirty="0" smtClean="0"/>
              <a:t> 2014; 290:1079–1092</a:t>
            </a:r>
            <a:r>
              <a:rPr lang="fa-IR" sz="1000" dirty="0" smtClean="0"/>
              <a:t>.</a:t>
            </a:r>
          </a:p>
          <a:p>
            <a:r>
              <a:rPr lang="nl-NL" sz="1000" dirty="0" smtClean="0"/>
              <a:t>Adv Nutr </a:t>
            </a:r>
            <a:r>
              <a:rPr lang="nl-NL" sz="1000" dirty="0"/>
              <a:t>5: 486–496, </a:t>
            </a:r>
            <a:r>
              <a:rPr lang="nl-NL" sz="1000" dirty="0" smtClean="0"/>
              <a:t>2014</a:t>
            </a:r>
            <a:r>
              <a:rPr lang="fa-IR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93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773286" cy="661482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محدودیت انرژی دریافتی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28" y="1416113"/>
            <a:ext cx="8238654" cy="470403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کاهش وزن متوسط به میزان %10-5 منجر به بهبود: </a:t>
            </a:r>
          </a:p>
          <a:p>
            <a:pPr marL="1203325" algn="r" rtl="1">
              <a:buSzPct val="5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تحمل گلوکز و هیپر انسولینمی </a:t>
            </a:r>
          </a:p>
          <a:p>
            <a:pPr marL="1203325" algn="r" rtl="1">
              <a:buSzPct val="5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پروفایل عوامل خطر قلبی – عروقی </a:t>
            </a:r>
          </a:p>
          <a:p>
            <a:pPr marL="1203325" algn="r" rtl="1">
              <a:buSzPct val="5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نرمال شدن سيكل ماهيانه و تخمك گذاري </a:t>
            </a:r>
          </a:p>
          <a:p>
            <a:pPr marL="1203325" algn="r" rtl="1">
              <a:buSzPct val="5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كاهش تستوسترون </a:t>
            </a:r>
          </a:p>
          <a:p>
            <a:pPr marL="1203325" algn="r" rtl="1">
              <a:buSzPct val="50000"/>
              <a:buFont typeface="Wingdings" panose="05000000000000000000" pitchFamily="2" charset="2"/>
              <a:buChar char="ü"/>
            </a:pPr>
            <a:r>
              <a:rPr lang="fa-IR" dirty="0">
                <a:cs typeface="B Nazanin" panose="00000400000000000000" pitchFamily="2" charset="-78"/>
              </a:rPr>
              <a:t>بهبود علائم هيرسوتيسم و آكنه </a:t>
            </a:r>
            <a:endParaRPr lang="fa-IR" dirty="0" smtClean="0">
              <a:cs typeface="B Nazanin" panose="00000400000000000000" pitchFamily="2" charset="-78"/>
            </a:endParaRPr>
          </a:p>
          <a:p>
            <a:pPr marL="860425" indent="0" algn="r" rtl="1">
              <a:buSzPct val="50000"/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398463" indent="-280988" algn="r" rtl="1">
              <a:buSzPct val="100000"/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محدودیت </a:t>
            </a:r>
            <a:r>
              <a:rPr lang="fa-IR" sz="2000" dirty="0">
                <a:cs typeface="B Nazanin" panose="00000400000000000000" pitchFamily="2" charset="-78"/>
              </a:rPr>
              <a:t>1000-500 کیلوکالری به منظور کاهش وزن </a:t>
            </a:r>
          </a:p>
          <a:p>
            <a:pPr marL="860425" indent="0" algn="r" rtl="1">
              <a:buSzPct val="50000"/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000" dirty="0" smtClean="0">
                <a:cs typeface="B Nazanin" panose="00000400000000000000" pitchFamily="2" charset="-78"/>
              </a:rPr>
              <a:t>اثرات طولانی مدت رژیم های کاهش وزن در زنان </a:t>
            </a:r>
            <a:r>
              <a:rPr lang="en-US" sz="2000" dirty="0" smtClean="0">
                <a:cs typeface="B Nazanin" panose="00000400000000000000" pitchFamily="2" charset="-78"/>
              </a:rPr>
              <a:t>PCOS</a:t>
            </a:r>
            <a:r>
              <a:rPr lang="fa-IR" sz="2000" dirty="0" smtClean="0">
                <a:cs typeface="B Nazanin" panose="00000400000000000000" pitchFamily="2" charset="-78"/>
              </a:rPr>
              <a:t> و نحوه حفظ وزن کاهش یافته ، بررسی نشده است. </a:t>
            </a:r>
            <a:endParaRPr lang="fa-IR" sz="20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73750" y="65251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24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228" y="6283105"/>
            <a:ext cx="2720859" cy="41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5408" y="6250664"/>
            <a:ext cx="3132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Arch </a:t>
            </a:r>
            <a:r>
              <a:rPr lang="en-US" sz="1000" dirty="0" err="1">
                <a:solidFill>
                  <a:prstClr val="black"/>
                </a:solidFill>
              </a:rPr>
              <a:t>Gynecol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Obstet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fa-IR" sz="1000" dirty="0" smtClean="0">
                <a:solidFill>
                  <a:prstClr val="black"/>
                </a:solidFill>
              </a:rPr>
              <a:t>.</a:t>
            </a:r>
            <a:r>
              <a:rPr lang="en-US" sz="1000" dirty="0" smtClean="0">
                <a:solidFill>
                  <a:prstClr val="black"/>
                </a:solidFill>
              </a:rPr>
              <a:t>2014</a:t>
            </a:r>
            <a:r>
              <a:rPr lang="en-US" sz="1000" dirty="0">
                <a:solidFill>
                  <a:prstClr val="black"/>
                </a:solidFill>
              </a:rPr>
              <a:t>;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290:1079–1092</a:t>
            </a:r>
            <a:r>
              <a:rPr lang="fa-IR" sz="10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nl-NL" sz="1000" dirty="0">
                <a:solidFill>
                  <a:prstClr val="black"/>
                </a:solidFill>
              </a:rPr>
              <a:t>Adv. </a:t>
            </a:r>
            <a:r>
              <a:rPr lang="nl-NL" sz="1000" dirty="0" smtClean="0">
                <a:solidFill>
                  <a:prstClr val="black"/>
                </a:solidFill>
              </a:rPr>
              <a:t>Nutr.2014; </a:t>
            </a:r>
            <a:r>
              <a:rPr lang="nl-NL" sz="1000" dirty="0">
                <a:solidFill>
                  <a:prstClr val="black"/>
                </a:solidFill>
              </a:rPr>
              <a:t>5: </a:t>
            </a:r>
            <a:r>
              <a:rPr lang="nl-NL" sz="1000" dirty="0" smtClean="0">
                <a:solidFill>
                  <a:prstClr val="black"/>
                </a:solidFill>
              </a:rPr>
              <a:t>486–496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258" y="641734"/>
            <a:ext cx="6589199" cy="670536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ترکیب رژیم غذایی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06" y="1479703"/>
            <a:ext cx="8046267" cy="449655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تغيير در تركيب رژيم غذايي مستقل از كاهش وزن مي تواند روي حساسيت به انسولين اثر گذارد. </a:t>
            </a:r>
          </a:p>
          <a:p>
            <a:pPr algn="r" rtl="1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تغییر در رژیم غذایی در مقایسه با محدودیت انرژی به تنهایی ممکن است اثر بخشی بیشتری در بهبود حساسیت به انسولین داشته باشد. </a:t>
            </a:r>
          </a:p>
          <a:p>
            <a:pPr algn="r" rtl="1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 رژیم غذایی می تواند از طریق تنظیم گلوکز و انسولین خون در کنترل این بیماری نقش داشته باشد. </a:t>
            </a:r>
          </a:p>
          <a:p>
            <a:pPr algn="r" rtl="1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 يافته هاي حاصل از تغيير در تركيب رژيم غذايي بر </a:t>
            </a:r>
            <a:r>
              <a:rPr lang="en-US" sz="2000" dirty="0">
                <a:cs typeface="B Nazanin" panose="00000400000000000000" pitchFamily="2" charset="-78"/>
              </a:rPr>
              <a:t>PCOS </a:t>
            </a:r>
            <a:r>
              <a:rPr lang="fa-IR" sz="2000" dirty="0" smtClean="0">
                <a:cs typeface="B Nazanin" panose="00000400000000000000" pitchFamily="2" charset="-78"/>
              </a:rPr>
              <a:t> اندك </a:t>
            </a:r>
            <a:r>
              <a:rPr lang="fa-IR" sz="2000" dirty="0">
                <a:cs typeface="B Nazanin" panose="00000400000000000000" pitchFamily="2" charset="-78"/>
              </a:rPr>
              <a:t>است . </a:t>
            </a:r>
          </a:p>
          <a:p>
            <a:pPr algn="r" rtl="1">
              <a:lnSpc>
                <a:spcPct val="150000"/>
              </a:lnSpc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 برخي مطالعات اثرات سودمند رژيم غذايي با </a:t>
            </a:r>
            <a:r>
              <a:rPr lang="fa-IR" sz="2000" dirty="0" smtClean="0">
                <a:cs typeface="B Nazanin" panose="00000400000000000000" pitchFamily="2" charset="-78"/>
              </a:rPr>
              <a:t>نمایه گلیسمی </a:t>
            </a:r>
            <a:r>
              <a:rPr lang="fa-IR" sz="2000" dirty="0" smtClean="0">
                <a:cs typeface="B Nazanin" panose="00000400000000000000" pitchFamily="2" charset="-78"/>
              </a:rPr>
              <a:t>پايين </a:t>
            </a:r>
            <a:r>
              <a:rPr lang="fa-IR" sz="2000" dirty="0">
                <a:cs typeface="B Nazanin" panose="00000400000000000000" pitchFamily="2" charset="-78"/>
              </a:rPr>
              <a:t>را در </a:t>
            </a:r>
            <a:r>
              <a:rPr lang="fa-IR" sz="2000" dirty="0" smtClean="0">
                <a:cs typeface="B Nazanin" panose="00000400000000000000" pitchFamily="2" charset="-78"/>
              </a:rPr>
              <a:t>زنان</a:t>
            </a:r>
            <a:r>
              <a:rPr lang="en-US" sz="2000" dirty="0" smtClean="0">
                <a:cs typeface="B Nazanin" panose="00000400000000000000" pitchFamily="2" charset="-78"/>
              </a:rPr>
              <a:t> PCOS </a:t>
            </a:r>
            <a:r>
              <a:rPr lang="fa-IR" sz="2000" dirty="0">
                <a:cs typeface="B Nazanin" panose="00000400000000000000" pitchFamily="2" charset="-78"/>
              </a:rPr>
              <a:t>نشان داده </a:t>
            </a:r>
            <a:r>
              <a:rPr lang="fa-IR" sz="2000" dirty="0" smtClean="0">
                <a:cs typeface="B Nazanin" panose="00000400000000000000" pitchFamily="2" charset="-78"/>
              </a:rPr>
              <a:t>اند (</a:t>
            </a:r>
            <a:r>
              <a:rPr lang="fa-IR" sz="2000" dirty="0" smtClean="0">
                <a:cs typeface="B Nazanin" panose="00000400000000000000" pitchFamily="2" charset="-78"/>
              </a:rPr>
              <a:t>با </a:t>
            </a:r>
            <a:r>
              <a:rPr lang="fa-IR" sz="2000" dirty="0">
                <a:cs typeface="B Nazanin" panose="00000400000000000000" pitchFamily="2" charset="-78"/>
              </a:rPr>
              <a:t>دريافت كربوهيدرات %51-50).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8372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25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606" y="6334780"/>
            <a:ext cx="533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British Journal of </a:t>
            </a:r>
            <a:r>
              <a:rPr lang="en-US" sz="1000" dirty="0" smtClean="0">
                <a:latin typeface="Calibri" pitchFamily="34" charset="0"/>
              </a:rPr>
              <a:t>Nutrition</a:t>
            </a:r>
            <a:r>
              <a:rPr lang="fa-IR" sz="1000" dirty="0" smtClean="0">
                <a:latin typeface="Calibri" pitchFamily="34" charset="0"/>
              </a:rPr>
              <a:t>.</a:t>
            </a:r>
            <a:r>
              <a:rPr lang="en-US" sz="1000" dirty="0" smtClean="0">
                <a:latin typeface="Calibri" pitchFamily="34" charset="0"/>
              </a:rPr>
              <a:t>2005;94</a:t>
            </a:r>
            <a:r>
              <a:rPr lang="en-US" sz="1000" dirty="0">
                <a:latin typeface="Calibri" pitchFamily="34" charset="0"/>
              </a:rPr>
              <a:t>, 154–165</a:t>
            </a:r>
            <a:r>
              <a:rPr lang="fa-IR" sz="1000" dirty="0">
                <a:latin typeface="Calibri" pitchFamily="34" charset="0"/>
              </a:rPr>
              <a:t>. </a:t>
            </a:r>
            <a:endParaRPr lang="en-US" sz="1000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243" y="650198"/>
            <a:ext cx="6589199" cy="634322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ترکیب رژیم غذایی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(ادامه)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1372646"/>
            <a:ext cx="7861658" cy="4862744"/>
          </a:xfrm>
        </p:spPr>
        <p:txBody>
          <a:bodyPr>
            <a:normAutofit/>
          </a:bodyPr>
          <a:lstStyle/>
          <a:p>
            <a:pPr algn="just" rtl="1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در مطالعه‌اي اثر تركيب رژيم غذايي بر پيامدهاي </a:t>
            </a:r>
            <a:r>
              <a:rPr lang="fa-IR" sz="2000" dirty="0" smtClean="0">
                <a:cs typeface="B Nazanin" panose="00000400000000000000" pitchFamily="2" charset="-78"/>
              </a:rPr>
              <a:t>آنتروپومتري</a:t>
            </a:r>
            <a:r>
              <a:rPr lang="fa-IR" sz="2000" dirty="0" smtClean="0">
                <a:cs typeface="B Nazanin" panose="00000400000000000000" pitchFamily="2" charset="-78"/>
              </a:rPr>
              <a:t>، </a:t>
            </a:r>
            <a:r>
              <a:rPr lang="fa-IR" sz="2000" dirty="0" smtClean="0">
                <a:cs typeface="B Nazanin" panose="00000400000000000000" pitchFamily="2" charset="-78"/>
              </a:rPr>
              <a:t>‌توليد </a:t>
            </a:r>
            <a:r>
              <a:rPr lang="fa-IR" sz="2000" dirty="0">
                <a:cs typeface="B Nazanin" panose="00000400000000000000" pitchFamily="2" charset="-78"/>
              </a:rPr>
              <a:t>مثلي،‌ متابوليك و </a:t>
            </a:r>
            <a:r>
              <a:rPr lang="fa-IR" sz="2000" dirty="0" smtClean="0">
                <a:cs typeface="B Nazanin" panose="00000400000000000000" pitchFamily="2" charset="-78"/>
              </a:rPr>
              <a:t>سايكولوژي </a:t>
            </a:r>
            <a:r>
              <a:rPr lang="fa-IR" sz="2000" dirty="0">
                <a:cs typeface="B Nazanin" panose="00000400000000000000" pitchFamily="2" charset="-78"/>
              </a:rPr>
              <a:t>حاصل از 6 مطالعه مختلف </a:t>
            </a:r>
            <a:r>
              <a:rPr lang="fa-IR" sz="2000" dirty="0" smtClean="0">
                <a:cs typeface="B Nazanin" panose="00000400000000000000" pitchFamily="2" charset="-78"/>
              </a:rPr>
              <a:t>کارآزمایی </a:t>
            </a:r>
            <a:r>
              <a:rPr lang="fa-IR" sz="2000" dirty="0">
                <a:cs typeface="B Nazanin" panose="00000400000000000000" pitchFamily="2" charset="-78"/>
              </a:rPr>
              <a:t>مورد بررسي سيستماتيك قرار گرفت. </a:t>
            </a:r>
          </a:p>
          <a:p>
            <a:pPr algn="just" rtl="1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نتايج </a:t>
            </a:r>
            <a:r>
              <a:rPr lang="fa-IR" sz="2000" dirty="0" smtClean="0">
                <a:cs typeface="B Nazanin" panose="00000400000000000000" pitchFamily="2" charset="-78"/>
              </a:rPr>
              <a:t>اين </a:t>
            </a:r>
            <a:r>
              <a:rPr lang="fa-IR" sz="2000" dirty="0">
                <a:cs typeface="B Nazanin" panose="00000400000000000000" pitchFamily="2" charset="-78"/>
              </a:rPr>
              <a:t>بررسي، تفاوت عمده‌اي در پيامدهاي تعيين شده را با تركيب متفاوت رژيم غذايي شامل ترکیب متفاوت درشت مغذی ها ، رژیم با </a:t>
            </a:r>
            <a:r>
              <a:rPr lang="fa-IR" sz="2000" dirty="0" smtClean="0">
                <a:cs typeface="B Nazanin" panose="00000400000000000000" pitchFamily="2" charset="-78"/>
              </a:rPr>
              <a:t>نمایه گلیسمی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پایین  و یا </a:t>
            </a:r>
            <a:r>
              <a:rPr lang="fa-IR" sz="2000" dirty="0" smtClean="0">
                <a:cs typeface="B Nazanin" panose="00000400000000000000" pitchFamily="2" charset="-78"/>
              </a:rPr>
              <a:t>اسیدهای چرب با دو پیوند دوگانه </a:t>
            </a:r>
            <a:r>
              <a:rPr lang="en-US" dirty="0" smtClean="0">
                <a:cs typeface="B Nazanin" panose="00000400000000000000" pitchFamily="2" charset="-78"/>
              </a:rPr>
              <a:t>(MUFA)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بالا </a:t>
            </a:r>
            <a:r>
              <a:rPr lang="fa-IR" sz="2000" dirty="0">
                <a:cs typeface="B Nazanin" panose="00000400000000000000" pitchFamily="2" charset="-78"/>
              </a:rPr>
              <a:t>در مقایسه با رژیم </a:t>
            </a:r>
            <a:r>
              <a:rPr lang="fa-IR" sz="2000" dirty="0" smtClean="0">
                <a:cs typeface="B Nazanin" panose="00000400000000000000" pitchFamily="2" charset="-78"/>
              </a:rPr>
              <a:t>معمولی </a:t>
            </a:r>
            <a:r>
              <a:rPr lang="fa-IR" sz="2000" dirty="0">
                <a:cs typeface="B Nazanin" panose="00000400000000000000" pitchFamily="2" charset="-78"/>
              </a:rPr>
              <a:t>نشان نداد. </a:t>
            </a:r>
          </a:p>
          <a:p>
            <a:pPr algn="just" rtl="1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در حال حاضر هیچ شواهد علمی برای حمایت از یک رژیم غذایی خاصی برای سندرم تخمدان پلی کیستیک وجود ندارد.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just" rtl="1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Nazanin" panose="00000400000000000000" pitchFamily="2" charset="-78"/>
              </a:rPr>
              <a:t> تغییر در رژیم غذایی در مقایسه با محدودیت انرژی به تنهایی </a:t>
            </a:r>
            <a:r>
              <a:rPr lang="fa-IR" sz="2000" dirty="0" smtClean="0">
                <a:cs typeface="B Nazanin" panose="00000400000000000000" pitchFamily="2" charset="-78"/>
              </a:rPr>
              <a:t>به نظر نمی رسد که اثر </a:t>
            </a:r>
            <a:r>
              <a:rPr lang="fa-IR" sz="2000" dirty="0">
                <a:cs typeface="B Nazanin" panose="00000400000000000000" pitchFamily="2" charset="-78"/>
              </a:rPr>
              <a:t>بخشی بیشتری در </a:t>
            </a:r>
            <a:r>
              <a:rPr lang="fa-IR" sz="2000" dirty="0" smtClean="0">
                <a:cs typeface="B Nazanin" panose="00000400000000000000" pitchFamily="2" charset="-78"/>
              </a:rPr>
              <a:t>زنان مبتلا به </a:t>
            </a:r>
            <a:r>
              <a:rPr lang="en-US" sz="2000" dirty="0" smtClean="0">
                <a:cs typeface="B Nazanin" panose="00000400000000000000" pitchFamily="2" charset="-78"/>
              </a:rPr>
              <a:t>PCOS</a:t>
            </a:r>
            <a:r>
              <a:rPr lang="fa-IR" sz="2000" dirty="0" smtClean="0">
                <a:cs typeface="B Nazanin" panose="00000400000000000000" pitchFamily="2" charset="-78"/>
              </a:rPr>
              <a:t> داشته باشد. </a:t>
            </a:r>
            <a:endParaRPr lang="fa-IR" sz="2000" dirty="0">
              <a:cs typeface="B Nazanin" panose="00000400000000000000" pitchFamily="2" charset="-78"/>
            </a:endParaRPr>
          </a:p>
          <a:p>
            <a:pPr algn="just" rtl="1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با این وجود پیروی از رژیم غذایی حاوی اسیدهای چرب اشباع کم و فیبر بالا به خصوص از غذاهای با نمایه گلیسمی پایین در زنان مبتلا به </a:t>
            </a:r>
            <a:r>
              <a:rPr lang="en-US" sz="2000" dirty="0" smtClean="0">
                <a:cs typeface="B Nazanin" panose="00000400000000000000" pitchFamily="2" charset="-78"/>
              </a:rPr>
              <a:t>PCOS</a:t>
            </a:r>
            <a:r>
              <a:rPr lang="fa-IR" sz="2000" dirty="0" smtClean="0">
                <a:cs typeface="B Nazanin" panose="00000400000000000000" pitchFamily="2" charset="-78"/>
              </a:rPr>
              <a:t> ، معقول به نظر می رسد. </a:t>
            </a:r>
            <a:endParaRPr lang="fa-IR" sz="20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52453" y="6512389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26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86" y="6235390"/>
            <a:ext cx="2865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cs typeface="B Nazanin" panose="00000400000000000000" pitchFamily="2" charset="-78"/>
              </a:rPr>
              <a:t>J Acad Nutr Diet. </a:t>
            </a:r>
            <a:r>
              <a:rPr lang="nl-NL" sz="1000" dirty="0" smtClean="0">
                <a:cs typeface="B Nazanin" panose="00000400000000000000" pitchFamily="2" charset="-78"/>
              </a:rPr>
              <a:t>2013;113:520-545</a:t>
            </a:r>
            <a:r>
              <a:rPr lang="fa-IR" sz="1000" dirty="0" smtClean="0">
                <a:cs typeface="B Nazanin" panose="00000400000000000000" pitchFamily="2" charset="-78"/>
              </a:rPr>
              <a:t>.</a:t>
            </a:r>
          </a:p>
          <a:p>
            <a:r>
              <a:rPr lang="en-US" sz="1000" dirty="0">
                <a:cs typeface="B Nazanin" panose="00000400000000000000" pitchFamily="2" charset="-78"/>
              </a:rPr>
              <a:t>British Journal of Nutrition </a:t>
            </a:r>
            <a:r>
              <a:rPr lang="fa-IR" sz="1000" dirty="0">
                <a:cs typeface="B Nazanin" panose="00000400000000000000" pitchFamily="2" charset="-78"/>
              </a:rPr>
              <a:t>.</a:t>
            </a:r>
            <a:r>
              <a:rPr lang="en-US" sz="1000" dirty="0">
                <a:cs typeface="B Nazanin" panose="00000400000000000000" pitchFamily="2" charset="-78"/>
              </a:rPr>
              <a:t>2005; 94, 154–165</a:t>
            </a:r>
            <a:r>
              <a:rPr lang="fa-IR" sz="1000" dirty="0">
                <a:cs typeface="B Nazanin" panose="00000400000000000000" pitchFamily="2" charset="-78"/>
              </a:rPr>
              <a:t>. </a:t>
            </a:r>
            <a:endParaRPr lang="en-US" sz="1000" dirty="0">
              <a:cs typeface="B Nazanin" panose="00000400000000000000" pitchFamily="2" charset="-78"/>
            </a:endParaRPr>
          </a:p>
          <a:p>
            <a:endParaRPr lang="en-US" sz="1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01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967" y="648657"/>
            <a:ext cx="6589199" cy="643375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ویتامین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02" y="1618603"/>
            <a:ext cx="8528364" cy="4684225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به نظر مي رسد كه ميزان شيوع كمبود ويتامين </a:t>
            </a:r>
            <a:r>
              <a:rPr lang="en-US" sz="2000" dirty="0">
                <a:latin typeface="Calibri" pitchFamily="34" charset="0"/>
                <a:cs typeface="B Nazanin" panose="00000400000000000000" pitchFamily="2" charset="-78"/>
              </a:rPr>
              <a:t>D</a:t>
            </a:r>
            <a:r>
              <a:rPr lang="fa-IR" sz="2000" dirty="0">
                <a:cs typeface="B Nazanin" panose="00000400000000000000" pitchFamily="2" charset="-78"/>
              </a:rPr>
              <a:t> در زنان </a:t>
            </a:r>
            <a:r>
              <a:rPr lang="fa-IR" sz="2000" dirty="0" smtClean="0">
                <a:cs typeface="B Nazanin" panose="00000400000000000000" pitchFamily="2" charset="-78"/>
              </a:rPr>
              <a:t>مبتلا به </a:t>
            </a:r>
            <a:r>
              <a:rPr lang="en-US" sz="2000" dirty="0">
                <a:latin typeface="Calibri" pitchFamily="34" charset="0"/>
                <a:cs typeface="B Nazanin" panose="00000400000000000000" pitchFamily="2" charset="-78"/>
              </a:rPr>
              <a:t>PCOS</a:t>
            </a:r>
            <a:r>
              <a:rPr lang="fa-IR" sz="2000" dirty="0">
                <a:cs typeface="B Nazanin" panose="00000400000000000000" pitchFamily="2" charset="-78"/>
              </a:rPr>
              <a:t> مشابه </a:t>
            </a:r>
            <a:r>
              <a:rPr lang="fa-IR" sz="2000" dirty="0" smtClean="0">
                <a:cs typeface="B Nazanin" panose="00000400000000000000" pitchFamily="2" charset="-78"/>
              </a:rPr>
              <a:t>زنان غیر مبتلا باشد </a:t>
            </a:r>
            <a:r>
              <a:rPr lang="fa-IR" sz="2000" dirty="0">
                <a:cs typeface="B Nazanin" panose="00000400000000000000" pitchFamily="2" charset="-78"/>
              </a:rPr>
              <a:t>. </a:t>
            </a:r>
          </a:p>
          <a:p>
            <a:pPr algn="r" rtl="1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ميزان </a:t>
            </a:r>
            <a:r>
              <a:rPr lang="fa-IR" sz="2000" dirty="0">
                <a:cs typeface="B Nazanin" panose="00000400000000000000" pitchFamily="2" charset="-78"/>
              </a:rPr>
              <a:t>ويتامين </a:t>
            </a:r>
            <a:r>
              <a:rPr lang="en-US" sz="2000" dirty="0">
                <a:latin typeface="Calibri" pitchFamily="34" charset="0"/>
                <a:cs typeface="B Nazanin" panose="00000400000000000000" pitchFamily="2" charset="-78"/>
              </a:rPr>
              <a:t>D</a:t>
            </a:r>
            <a:r>
              <a:rPr lang="fa-IR" sz="2000" dirty="0">
                <a:cs typeface="B Nazanin" panose="00000400000000000000" pitchFamily="2" charset="-78"/>
              </a:rPr>
              <a:t> سرم در زنان چاق </a:t>
            </a:r>
            <a:r>
              <a:rPr lang="en-US" sz="2000" dirty="0">
                <a:latin typeface="Calibri" pitchFamily="34" charset="0"/>
                <a:cs typeface="B Nazanin" panose="00000400000000000000" pitchFamily="2" charset="-78"/>
              </a:rPr>
              <a:t>PCOS</a:t>
            </a:r>
            <a:r>
              <a:rPr lang="fa-IR" sz="2000" dirty="0">
                <a:cs typeface="B Nazanin" panose="00000400000000000000" pitchFamily="2" charset="-78"/>
              </a:rPr>
              <a:t> ،‌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%56-27 كمتر از غير چاق مبتلا به </a:t>
            </a:r>
            <a:r>
              <a:rPr lang="en-US" sz="2000" dirty="0">
                <a:latin typeface="Calibri" pitchFamily="34" charset="0"/>
                <a:cs typeface="B Nazanin" panose="00000400000000000000" pitchFamily="2" charset="-78"/>
              </a:rPr>
              <a:t>PCOS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برخی </a:t>
            </a:r>
            <a:r>
              <a:rPr lang="fa-IR" sz="2000" dirty="0" smtClean="0">
                <a:cs typeface="B Nazanin" panose="00000400000000000000" pitchFamily="2" charset="-78"/>
              </a:rPr>
              <a:t>مطالعات نشان می دهند که مکمل یاری ویتامین </a:t>
            </a:r>
            <a:r>
              <a:rPr lang="en-US" sz="2000" dirty="0" smtClean="0">
                <a:cs typeface="B Nazanin" panose="00000400000000000000" pitchFamily="2" charset="-78"/>
              </a:rPr>
              <a:t>D</a:t>
            </a:r>
            <a:r>
              <a:rPr lang="fa-IR" sz="2000" dirty="0" smtClean="0">
                <a:cs typeface="B Nazanin" panose="00000400000000000000" pitchFamily="2" charset="-78"/>
              </a:rPr>
              <a:t> ، سبب کاهش تستوسترون، اختلالات قاعدگی و بهبود </a:t>
            </a:r>
            <a:r>
              <a:rPr lang="fa-IR" sz="2000" dirty="0">
                <a:cs typeface="B Nazanin" panose="00000400000000000000" pitchFamily="2" charset="-78"/>
              </a:rPr>
              <a:t>مقاومت به انسولين </a:t>
            </a:r>
            <a:r>
              <a:rPr lang="fa-IR" sz="2000" dirty="0" smtClean="0">
                <a:cs typeface="B Nazanin" panose="00000400000000000000" pitchFamily="2" charset="-78"/>
              </a:rPr>
              <a:t>در </a:t>
            </a:r>
            <a:r>
              <a:rPr lang="fa-IR" sz="2000" dirty="0">
                <a:cs typeface="B Nazanin" panose="00000400000000000000" pitchFamily="2" charset="-78"/>
              </a:rPr>
              <a:t>افراد مبتلا به </a:t>
            </a:r>
            <a:r>
              <a:rPr lang="en-US" sz="2000" dirty="0">
                <a:latin typeface="Calibri" pitchFamily="34" charset="0"/>
                <a:cs typeface="B Nazanin" panose="00000400000000000000" pitchFamily="2" charset="-78"/>
              </a:rPr>
              <a:t>PCOS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که دچار کمبود ویتامین </a:t>
            </a:r>
            <a:r>
              <a:rPr lang="en-US" sz="2000" dirty="0" smtClean="0">
                <a:cs typeface="B Nazanin" panose="00000400000000000000" pitchFamily="2" charset="-78"/>
              </a:rPr>
              <a:t>D</a:t>
            </a:r>
            <a:r>
              <a:rPr lang="fa-IR" sz="2000" dirty="0" smtClean="0">
                <a:cs typeface="B Nazanin" panose="00000400000000000000" pitchFamily="2" charset="-78"/>
              </a:rPr>
              <a:t> هستند، می شود</a:t>
            </a:r>
            <a:r>
              <a:rPr lang="fa-IR" sz="2000" dirty="0">
                <a:cs typeface="B Nazanin" panose="00000400000000000000" pitchFamily="2" charset="-78"/>
              </a:rPr>
              <a:t>.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متاآنالیز حاصل از 6 مطالعه مداخله ای نشان می دهد:</a:t>
            </a:r>
          </a:p>
          <a:p>
            <a:pPr marL="968375" algn="r" rtl="1">
              <a:buSzPct val="80000"/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مکمل </a:t>
            </a:r>
            <a:r>
              <a:rPr lang="fa-IR" dirty="0" smtClean="0">
                <a:cs typeface="B Nazanin" panose="00000400000000000000" pitchFamily="2" charset="-78"/>
              </a:rPr>
              <a:t>یاری ویتامین </a:t>
            </a:r>
            <a:r>
              <a:rPr lang="en-US" dirty="0" smtClean="0">
                <a:cs typeface="B Nazanin" panose="00000400000000000000" pitchFamily="2" charset="-78"/>
              </a:rPr>
              <a:t>D</a:t>
            </a:r>
            <a:r>
              <a:rPr lang="fa-IR" dirty="0" smtClean="0">
                <a:cs typeface="B Nazanin" panose="00000400000000000000" pitchFamily="2" charset="-78"/>
              </a:rPr>
              <a:t>، مقدار توتال تستوسترون را کاهش </a:t>
            </a:r>
            <a:r>
              <a:rPr lang="fa-IR" dirty="0" smtClean="0">
                <a:cs typeface="B Nazanin" panose="00000400000000000000" pitchFamily="2" charset="-78"/>
              </a:rPr>
              <a:t>می دهد</a:t>
            </a:r>
            <a:r>
              <a:rPr lang="fa-IR" dirty="0" smtClean="0">
                <a:cs typeface="B Nazanin" panose="00000400000000000000" pitchFamily="2" charset="-78"/>
              </a:rPr>
              <a:t>. </a:t>
            </a:r>
          </a:p>
          <a:p>
            <a:pPr marL="968375" algn="r" rtl="1">
              <a:buSzPct val="80000"/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این یافته منتج از مطالعات با کیفیت پایین بوده است. </a:t>
            </a:r>
          </a:p>
          <a:p>
            <a:pPr marL="0" indent="0" algn="r">
              <a:buNone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8991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27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973" y="6138250"/>
            <a:ext cx="4110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Fertil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Steril</a:t>
            </a:r>
            <a:r>
              <a:rPr lang="en-US" sz="1000" dirty="0" smtClean="0">
                <a:solidFill>
                  <a:prstClr val="black"/>
                </a:solidFill>
              </a:rPr>
              <a:t>. 2009; </a:t>
            </a:r>
            <a:r>
              <a:rPr lang="en-US" sz="1000" dirty="0">
                <a:solidFill>
                  <a:prstClr val="black"/>
                </a:solidFill>
              </a:rPr>
              <a:t>92: </a:t>
            </a:r>
            <a:r>
              <a:rPr lang="en-US" sz="1000" dirty="0" smtClean="0">
                <a:solidFill>
                  <a:prstClr val="black"/>
                </a:solidFill>
              </a:rPr>
              <a:t>1053–1058.</a:t>
            </a:r>
            <a:endParaRPr lang="fa-IR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Arch </a:t>
            </a:r>
            <a:r>
              <a:rPr lang="en-US" sz="1000" dirty="0" err="1">
                <a:solidFill>
                  <a:prstClr val="black"/>
                </a:solidFill>
              </a:rPr>
              <a:t>Gynecol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Obstet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.2014;290:1079–1092</a:t>
            </a:r>
            <a:r>
              <a:rPr lang="fa-IR" sz="1000" dirty="0">
                <a:solidFill>
                  <a:prstClr val="black"/>
                </a:solidFill>
              </a:rPr>
              <a:t>.</a:t>
            </a:r>
          </a:p>
          <a:p>
            <a:r>
              <a:rPr lang="en-US" sz="1000" dirty="0" err="1">
                <a:solidFill>
                  <a:prstClr val="black"/>
                </a:solidFill>
              </a:rPr>
              <a:t>Horm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Metab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Res. </a:t>
            </a:r>
            <a:r>
              <a:rPr lang="en-US" sz="1000" dirty="0">
                <a:solidFill>
                  <a:prstClr val="black"/>
                </a:solidFill>
              </a:rPr>
              <a:t>2017; 49: 174–179</a:t>
            </a:r>
            <a:r>
              <a:rPr lang="fa-IR" sz="1000" dirty="0">
                <a:solidFill>
                  <a:prstClr val="black"/>
                </a:solidFill>
              </a:rPr>
              <a:t>.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842" y="491426"/>
            <a:ext cx="6589199" cy="661482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کمبود ویتامین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D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6829" y="6542409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28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60" y="1238203"/>
            <a:ext cx="8770785" cy="528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94324" y="6542409"/>
            <a:ext cx="60225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Clinical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Endocrinology </a:t>
            </a:r>
            <a:r>
              <a:rPr lang="fa-IR" sz="10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2012;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77, 343–350 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.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7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003" y="705946"/>
            <a:ext cx="6589199" cy="52879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توصیه های تغذیه ای در افراد مبتلا به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8" y="1400268"/>
            <a:ext cx="7755802" cy="4919051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ایجاد محدودیت در کالری دریافتی به منظور کاهش وزن در زنان </a:t>
            </a:r>
            <a:r>
              <a:rPr lang="en-US" sz="2000" dirty="0" smtClean="0">
                <a:cs typeface="B Nazanin" panose="00000400000000000000" pitchFamily="2" charset="-78"/>
              </a:rPr>
              <a:t>PCOS</a:t>
            </a:r>
            <a:r>
              <a:rPr lang="fa-IR" sz="2000" dirty="0" smtClean="0">
                <a:cs typeface="B Nazanin" panose="00000400000000000000" pitchFamily="2" charset="-78"/>
              </a:rPr>
              <a:t> چاق 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رعایت یک رژیم غذایی سالم، متنوع و </a:t>
            </a:r>
            <a:r>
              <a:rPr lang="fa-IR" sz="2000" dirty="0" smtClean="0">
                <a:cs typeface="B Nazanin" panose="00000400000000000000" pitchFamily="2" charset="-78"/>
              </a:rPr>
              <a:t>متعادل</a:t>
            </a:r>
          </a:p>
          <a:p>
            <a:pPr algn="r" rt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افزایش تعداد وعده ها و کاهش حجم هر وعده غذایی </a:t>
            </a:r>
          </a:p>
          <a:p>
            <a:pPr algn="r" rt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کاهش </a:t>
            </a:r>
            <a:r>
              <a:rPr lang="fa-IR" sz="2000" dirty="0">
                <a:cs typeface="B Nazanin" panose="00000400000000000000" pitchFamily="2" charset="-78"/>
              </a:rPr>
              <a:t>مصرف کربوهیدرات ساده </a:t>
            </a:r>
            <a:r>
              <a:rPr lang="fa-IR" sz="2000" dirty="0" smtClean="0">
                <a:cs typeface="B Nazanin" panose="00000400000000000000" pitchFamily="2" charset="-78"/>
              </a:rPr>
              <a:t>و کربوهیدرات تصفیه شده 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 افزایش مصرف غذاهای غنی از فیبر نظیر </a:t>
            </a:r>
            <a:r>
              <a:rPr lang="fa-IR" sz="2000" dirty="0" smtClean="0">
                <a:cs typeface="B Nazanin" panose="00000400000000000000" pitchFamily="2" charset="-78"/>
              </a:rPr>
              <a:t>سبزی ها، </a:t>
            </a:r>
            <a:r>
              <a:rPr lang="fa-IR" sz="2000" dirty="0">
                <a:cs typeface="B Nazanin" panose="00000400000000000000" pitchFamily="2" charset="-78"/>
              </a:rPr>
              <a:t>میوه‌ها و حبوبات</a:t>
            </a:r>
          </a:p>
          <a:p>
            <a:pPr algn="r" rt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کاهش مصرف اسیدهای چرب اشباع </a:t>
            </a:r>
          </a:p>
          <a:p>
            <a:pPr algn="r" rt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مصرف غذاها به صورت تازه، کاهش مصرف غذهای فرآیند شده، کنسروی و نمک سود شده </a:t>
            </a:r>
          </a:p>
          <a:p>
            <a:pPr algn="r" rt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افزایش </a:t>
            </a:r>
            <a:r>
              <a:rPr lang="fa-IR" sz="2000" dirty="0">
                <a:cs typeface="B Nazanin" panose="00000400000000000000" pitchFamily="2" charset="-78"/>
              </a:rPr>
              <a:t>دریافت منابع غذایی حاوی امگا-3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اصلاح کمبود ویتامین </a:t>
            </a:r>
            <a:r>
              <a:rPr lang="en-US" sz="2000" dirty="0" smtClean="0">
                <a:cs typeface="B Nazanin" panose="00000400000000000000" pitchFamily="2" charset="-78"/>
              </a:rPr>
              <a:t>D</a:t>
            </a:r>
            <a:r>
              <a:rPr lang="fa-IR" sz="2000" dirty="0" smtClean="0">
                <a:cs typeface="B Nazanin" panose="00000400000000000000" pitchFamily="2" charset="-78"/>
              </a:rPr>
              <a:t> در زنان </a:t>
            </a:r>
            <a:r>
              <a:rPr lang="en-US" sz="2000" dirty="0" smtClean="0">
                <a:cs typeface="B Nazanin" panose="00000400000000000000" pitchFamily="2" charset="-78"/>
              </a:rPr>
              <a:t>PCOS</a:t>
            </a:r>
            <a:r>
              <a:rPr lang="fa-IR" sz="2000" dirty="0" smtClean="0">
                <a:cs typeface="B Nazanin" panose="00000400000000000000" pitchFamily="2" charset="-78"/>
              </a:rPr>
              <a:t> دارای کمبود ویتامین </a:t>
            </a:r>
            <a:r>
              <a:rPr lang="en-US" sz="2000" dirty="0">
                <a:cs typeface="B Nazanin" panose="00000400000000000000" pitchFamily="2" charset="-78"/>
              </a:rPr>
              <a:t>D</a:t>
            </a:r>
            <a:endParaRPr lang="fa-IR" sz="20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84978" cy="365125"/>
          </a:xfrm>
        </p:spPr>
        <p:txBody>
          <a:bodyPr/>
          <a:lstStyle/>
          <a:p>
            <a:pPr algn="r"/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29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98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3</a:t>
            </a:fld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-1" y="2335794"/>
            <a:ext cx="9144000" cy="2322576"/>
          </a:xfrm>
          <a:prstGeom prst="homePlate">
            <a:avLst/>
          </a:prstGeom>
          <a:solidFill>
            <a:srgbClr val="3A0E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نقش عوامل غذایی در کنترل و پیشگیری </a:t>
            </a:r>
          </a:p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علایم سندروم پیش از قاعدگی 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358231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B4E2-F565-445A-8416-B548F0A68EEA}" type="slidenum">
              <a:rPr lang="en-US" smtClean="0"/>
              <a:t>30</a:t>
            </a:fld>
            <a:endParaRPr lang="en-US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087" y="641050"/>
            <a:ext cx="6683765" cy="658589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سندروم پیش از قاعدگی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(PMS)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46" y="1345934"/>
            <a:ext cx="8458200" cy="463038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تعریف </a:t>
            </a:r>
          </a:p>
          <a:p>
            <a:pPr marL="0" indent="0" algn="r" rtl="1">
              <a:buNone/>
            </a:pPr>
            <a:r>
              <a:rPr lang="fa-IR" sz="2000" dirty="0">
                <a:cs typeface="B Nazanin" panose="00000400000000000000" pitchFamily="2" charset="-78"/>
              </a:rPr>
              <a:t>اختلالات فیزیکی ، خلقی و رفتاری در مرحله لوتئال که به طور مکرر در دوره های سیکل ماهیانه، مشاهده می شود و تا چند روز پس از شروع قاعدگی ادامه می یابد. </a:t>
            </a:r>
          </a:p>
          <a:p>
            <a:pPr marL="0" indent="0" algn="r" rtl="1">
              <a:buNone/>
            </a:pPr>
            <a:endParaRPr lang="fa-IR" sz="195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15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ts val="150"/>
              </a:lnSpc>
              <a:buNone/>
            </a:pPr>
            <a:r>
              <a:rPr lang="fa-IR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معیار کالج زنان و زایمان آمریکا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(ACOG)</a:t>
            </a:r>
            <a:r>
              <a:rPr lang="fa-IR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برای تشخیص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PMS</a:t>
            </a:r>
            <a:r>
              <a:rPr lang="fa-IR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: </a:t>
            </a:r>
          </a:p>
          <a:p>
            <a:pPr marL="0" indent="0" algn="r" rtl="1">
              <a:lnSpc>
                <a:spcPts val="150"/>
              </a:lnSpc>
              <a:buNone/>
            </a:pPr>
            <a:endParaRPr lang="fa-IR" sz="195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r" rtl="1">
              <a:lnSpc>
                <a:spcPts val="150"/>
              </a:lnSpc>
              <a:buNone/>
            </a:pPr>
            <a:endParaRPr lang="fa-IR" sz="195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685800"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ایجاد اختلالات فیزیکی و روانشناختی 5 روز قبل از شروع قاعدگی و تکرر آنها حداقل در سه سیکل ماهیانه</a:t>
            </a:r>
          </a:p>
          <a:p>
            <a:pPr marL="685800"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فروکش کردن علایم تا 4 روز پس از شروع قاعدگی </a:t>
            </a:r>
          </a:p>
          <a:p>
            <a:pPr marL="685800"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ایجاد اختلال در برخی از فعالیت های معمول زندگی </a:t>
            </a:r>
          </a:p>
          <a:p>
            <a:pPr marL="0" indent="0" algn="r" rtl="1">
              <a:buNone/>
            </a:pPr>
            <a:endParaRPr lang="fa-IR" sz="15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65047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4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46" y="6063215"/>
            <a:ext cx="824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American College of Washington (DC): Premenstrual </a:t>
            </a:r>
            <a:r>
              <a:rPr lang="en-US" sz="1000" dirty="0" smtClean="0"/>
              <a:t>syndrome(PMS</a:t>
            </a:r>
            <a:r>
              <a:rPr lang="en-US" sz="1000" dirty="0"/>
              <a:t>); c2015 May [cited 2015 8 Aug]. Available </a:t>
            </a:r>
            <a:r>
              <a:rPr lang="en-US" sz="1000" dirty="0" smtClean="0"/>
              <a:t>from:</a:t>
            </a:r>
            <a:r>
              <a:rPr lang="fa-IR" sz="1000" dirty="0" smtClean="0"/>
              <a:t>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://www.acog.org/-/media/For-Patients/faq057.pdf</a:t>
            </a:r>
            <a:r>
              <a:rPr lang="en-US" sz="1000" dirty="0" smtClean="0"/>
              <a:t>.</a:t>
            </a:r>
            <a:endParaRPr lang="fa-IR" sz="1000" dirty="0" smtClean="0"/>
          </a:p>
          <a:p>
            <a:r>
              <a:rPr lang="en-US" sz="1000" dirty="0" smtClean="0"/>
              <a:t> </a:t>
            </a:r>
            <a:r>
              <a:rPr lang="en-US" sz="1000" dirty="0"/>
              <a:t>Am </a:t>
            </a:r>
            <a:r>
              <a:rPr lang="en-US" sz="1000" dirty="0" err="1"/>
              <a:t>Fam</a:t>
            </a:r>
            <a:r>
              <a:rPr lang="en-US" sz="1000" dirty="0"/>
              <a:t> Physician. </a:t>
            </a:r>
            <a:r>
              <a:rPr lang="en-US" sz="1000" dirty="0" smtClean="0"/>
              <a:t>2016;9</a:t>
            </a:r>
            <a:r>
              <a:rPr lang="fa-IR" sz="1000" dirty="0" smtClean="0"/>
              <a:t>4</a:t>
            </a:r>
            <a:r>
              <a:rPr lang="en-US" sz="1000" dirty="0" smtClean="0"/>
              <a:t>:236-240 </a:t>
            </a:r>
            <a:r>
              <a:rPr lang="fa-IR" sz="1000" dirty="0"/>
              <a:t>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38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04" y="723518"/>
            <a:ext cx="6683765" cy="625932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شیوع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856" y="1486846"/>
            <a:ext cx="6908177" cy="1796534"/>
          </a:xfrm>
        </p:spPr>
        <p:txBody>
          <a:bodyPr>
            <a:normAutofit/>
          </a:bodyPr>
          <a:lstStyle/>
          <a:p>
            <a:pPr marL="554831" indent="-514350" algn="r" rtl="1">
              <a:buFont typeface="Wingdings" panose="05000000000000000000" pitchFamily="2" charset="2"/>
              <a:buChar char="v"/>
            </a:pPr>
            <a:r>
              <a:rPr lang="fa-IR" sz="1500" dirty="0">
                <a:cs typeface="B Nazanin" panose="00000400000000000000" pitchFamily="2" charset="-78"/>
              </a:rPr>
              <a:t>%</a:t>
            </a:r>
            <a:r>
              <a:rPr lang="fa-IR" sz="2000" dirty="0">
                <a:cs typeface="B Nazanin" panose="00000400000000000000" pitchFamily="2" charset="-78"/>
              </a:rPr>
              <a:t>85 درصد زنان یکی یا بیشتر علایم </a:t>
            </a:r>
            <a:r>
              <a:rPr lang="en-US" sz="2000" dirty="0"/>
              <a:t>PMS </a:t>
            </a:r>
            <a:r>
              <a:rPr lang="fa-IR" sz="2000" dirty="0" smtClean="0"/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را </a:t>
            </a:r>
            <a:r>
              <a:rPr lang="fa-IR" sz="2000" dirty="0">
                <a:cs typeface="B Nazanin" panose="00000400000000000000" pitchFamily="2" charset="-78"/>
              </a:rPr>
              <a:t>تجربه می کنند. </a:t>
            </a:r>
          </a:p>
          <a:p>
            <a:pPr marL="554831" indent="-514350"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%</a:t>
            </a:r>
            <a:r>
              <a:rPr lang="fa-IR" sz="2000" dirty="0">
                <a:cs typeface="B Nazanin" panose="00000400000000000000" pitchFamily="2" charset="-78"/>
              </a:rPr>
              <a:t>80 شدت علایم خفیف </a:t>
            </a:r>
          </a:p>
          <a:p>
            <a:pPr marL="554831" indent="-514350"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%50-20 شدت علایم متوسط </a:t>
            </a:r>
          </a:p>
          <a:p>
            <a:pPr marL="554831" indent="-514350" algn="r" rtl="1"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%15-5 شدت علایم شدید 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9050" y="3420776"/>
            <a:ext cx="462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anose="00000400000000000000" pitchFamily="2" charset="-78"/>
              </a:rPr>
              <a:t>شرایط مشابه با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anose="00000400000000000000" pitchFamily="2" charset="-78"/>
              </a:rPr>
              <a:t>PMS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342" y="4142947"/>
            <a:ext cx="618869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4831" indent="-514350" algn="r" defTabSz="342900" rtl="1"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افسردگی </a:t>
            </a:r>
          </a:p>
          <a:p>
            <a:pPr marL="554831" indent="-514350" algn="r" defTabSz="342900" rtl="1"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اضطراب </a:t>
            </a:r>
          </a:p>
          <a:p>
            <a:pPr marL="554831" indent="-514350" algn="r" defTabSz="342900" rtl="1"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سندروم خستگی مزمن </a:t>
            </a:r>
          </a:p>
          <a:p>
            <a:pPr marL="554831" indent="-514350" algn="r" defTabSz="342900" rtl="1"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سندروم روده تحریک پذیر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(IBS)</a:t>
            </a: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marL="554831" indent="-514350" algn="r" defTabSz="342900" rtl="1"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بیماری های تیروئیدی </a:t>
            </a:r>
            <a:endParaRPr lang="fa-IR" sz="2000" dirty="0" smtClean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40481" algn="r" defTabSz="342900" rtl="1">
              <a:spcBef>
                <a:spcPts val="750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1925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5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70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سبب شناسی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27" y="1732680"/>
            <a:ext cx="8143885" cy="45413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61925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6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53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235" y="664182"/>
            <a:ext cx="6683765" cy="699411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علائم مرتبط با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Nazanin" panose="00000400000000000000" pitchFamily="2" charset="-78"/>
              </a:rPr>
              <a:t>سندرم پیش از قاعدگی</a:t>
            </a:r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776174"/>
              </p:ext>
            </p:extLst>
          </p:nvPr>
        </p:nvGraphicFramePr>
        <p:xfrm>
          <a:off x="1358020" y="1814737"/>
          <a:ext cx="6201624" cy="3664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835"/>
                <a:gridCol w="2629789"/>
              </a:tblGrid>
              <a:tr h="548217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علائم </a:t>
                      </a:r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سایکولوژی </a:t>
                      </a:r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و رفتاری 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علائم فیزیکی </a:t>
                      </a:r>
                    </a:p>
                  </a:txBody>
                  <a:tcPr marL="68580" marR="68580" marT="34290" marB="3429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1780">
                <a:tc>
                  <a:txBody>
                    <a:bodyPr/>
                    <a:lstStyle/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عصبانیت، زودرنجی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اضطراب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تغییر در اشتها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تمایل به خوردن غذاهای شور یا شیرین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حساسیت های غذایی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کاهش تمرکز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افسردگی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اختلال خلقی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گریه های ناگهانی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عدم انجام فعالیت های معمول 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نفخ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دردشکمی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کرامپ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خستگی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کمر درد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سردرد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تهوع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التهاب اندام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افزایش وزن </a:t>
                      </a:r>
                    </a:p>
                    <a:p>
                      <a:pPr marL="342900" indent="-342900" algn="r" rtl="1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19100" cy="365125"/>
          </a:xfrm>
        </p:spPr>
        <p:txBody>
          <a:bodyPr/>
          <a:lstStyle/>
          <a:p>
            <a:r>
              <a:rPr lang="fa-IR" sz="1400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7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0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4953" y="638555"/>
            <a:ext cx="6683765" cy="634096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درمان</a:t>
            </a: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سندرم پیش از قاعدگی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0976" y="1705915"/>
            <a:ext cx="4672954" cy="4170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روش های درمانی </a:t>
            </a:r>
          </a:p>
          <a:p>
            <a:pPr algn="r" rtl="1">
              <a:lnSpc>
                <a:spcPct val="200000"/>
              </a:lnSpc>
              <a:buSzPct val="80000"/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غیر </a:t>
            </a:r>
            <a:r>
              <a:rPr lang="fa-IR" sz="2000" b="1" dirty="0">
                <a:cs typeface="B Nazanin" panose="00000400000000000000" pitchFamily="2" charset="-78"/>
              </a:rPr>
              <a:t>دارویی</a:t>
            </a:r>
          </a:p>
          <a:p>
            <a:pPr marL="685800" indent="-300038" algn="r" rtl="1"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تغییر در رژیم غذایی و مصرف مکمل ها </a:t>
            </a:r>
          </a:p>
          <a:p>
            <a:pPr marL="685800" indent="-300038" algn="r" rtl="1"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استفاده از داروهای گیاهی و درمان های جایگزین </a:t>
            </a:r>
          </a:p>
          <a:p>
            <a:pPr marL="685800" indent="-300038" algn="r" rtl="1">
              <a:buSzPct val="80000"/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Nazanin" panose="00000400000000000000" pitchFamily="2" charset="-78"/>
              </a:rPr>
              <a:t>رفتار درمانی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marL="385762" indent="0" algn="r" rtl="1">
              <a:buSzPct val="80000"/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buSzPct val="80000"/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anose="00000400000000000000" pitchFamily="2" charset="-78"/>
              </a:rPr>
              <a:t>دارودرمانی</a:t>
            </a:r>
            <a:r>
              <a:rPr lang="fa-IR" sz="2000" dirty="0">
                <a:cs typeface="B Nazanin" panose="00000400000000000000" pitchFamily="2" charset="-78"/>
              </a:rPr>
              <a:t>= در موارد مقاوم به درمان توسط روشهای غیر دارویی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53930" y="1705915"/>
            <a:ext cx="4014788" cy="4024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اهداف درمانی </a:t>
            </a:r>
          </a:p>
          <a:p>
            <a:pPr algn="r" rtl="1">
              <a:lnSpc>
                <a:spcPct val="200000"/>
              </a:lnSpc>
              <a:buSzPct val="80000"/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کاهش یا حذف علایم </a:t>
            </a:r>
            <a:r>
              <a:rPr lang="en-US" sz="2000" dirty="0">
                <a:cs typeface="B Nazanin" panose="00000400000000000000" pitchFamily="2" charset="-78"/>
              </a:rPr>
              <a:t>PMS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</a:p>
          <a:p>
            <a:pPr algn="r" rtl="1">
              <a:buSzPct val="80000"/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کاهش اثرات علایم </a:t>
            </a:r>
            <a:r>
              <a:rPr lang="en-US" sz="2000" dirty="0">
                <a:cs typeface="B Nazanin" panose="00000400000000000000" pitchFamily="2" charset="-78"/>
              </a:rPr>
              <a:t>PMS</a:t>
            </a:r>
            <a:r>
              <a:rPr lang="fa-IR" sz="2000" dirty="0">
                <a:cs typeface="B Nazanin" panose="00000400000000000000" pitchFamily="2" charset="-78"/>
              </a:rPr>
              <a:t> بر فعالیت ها و روابط اجتماعی </a:t>
            </a:r>
          </a:p>
          <a:p>
            <a:pPr algn="r" rtl="1">
              <a:lnSpc>
                <a:spcPct val="200000"/>
              </a:lnSpc>
              <a:buSzPct val="80000"/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به حداقل </a:t>
            </a:r>
            <a:r>
              <a:rPr lang="fa-IR" sz="2000" dirty="0" smtClean="0">
                <a:cs typeface="B Nazanin" panose="00000400000000000000" pitchFamily="2" charset="-78"/>
              </a:rPr>
              <a:t>رسان</a:t>
            </a:r>
            <a:r>
              <a:rPr lang="fa-IR" sz="2000" dirty="0" smtClean="0">
                <a:cs typeface="B Nazanin" panose="00000400000000000000" pitchFamily="2" charset="-78"/>
              </a:rPr>
              <a:t>ی</a:t>
            </a:r>
            <a:r>
              <a:rPr lang="fa-IR" sz="2000" dirty="0" smtClean="0">
                <a:cs typeface="B Nazanin" panose="00000400000000000000" pitchFamily="2" charset="-78"/>
              </a:rPr>
              <a:t>دن </a:t>
            </a:r>
            <a:r>
              <a:rPr lang="fa-IR" sz="2000" dirty="0">
                <a:cs typeface="B Nazanin" panose="00000400000000000000" pitchFamily="2" charset="-78"/>
              </a:rPr>
              <a:t>اثرات جانبی درمان 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93622" y="6518983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8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782" y="6464173"/>
            <a:ext cx="386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Expert </a:t>
            </a:r>
            <a:r>
              <a:rPr lang="en-US" sz="1000" dirty="0" err="1"/>
              <a:t>Opin</a:t>
            </a:r>
            <a:r>
              <a:rPr lang="en-US" sz="1000" dirty="0"/>
              <a:t>. </a:t>
            </a:r>
            <a:r>
              <a:rPr lang="en-US" sz="1000" dirty="0" err="1"/>
              <a:t>Pharmacother</a:t>
            </a:r>
            <a:r>
              <a:rPr lang="en-US" sz="1000" dirty="0" smtClean="0"/>
              <a:t>. 2010</a:t>
            </a:r>
            <a:r>
              <a:rPr lang="en-US" sz="1000" dirty="0"/>
              <a:t>;</a:t>
            </a:r>
            <a:r>
              <a:rPr lang="en-US" sz="1000" dirty="0" smtClean="0"/>
              <a:t> 11:2879-2889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09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574" y="458489"/>
            <a:ext cx="6683765" cy="739442"/>
          </a:xfrm>
        </p:spPr>
        <p:txBody>
          <a:bodyPr/>
          <a:lstStyle/>
          <a:p>
            <a:pPr algn="r"/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روش های غیر دارویی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97" y="1274131"/>
            <a:ext cx="8760542" cy="52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9797" y="6492875"/>
            <a:ext cx="584978" cy="365125"/>
          </a:xfrm>
        </p:spPr>
        <p:txBody>
          <a:bodyPr/>
          <a:lstStyle/>
          <a:p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9</a:t>
            </a:r>
            <a:endParaRPr lang="en-US" sz="1400" dirty="0">
              <a:solidFill>
                <a:schemeClr val="bg2">
                  <a:lumMod val="1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16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1034</TotalTime>
  <Words>2235</Words>
  <Application>Microsoft Office PowerPoint</Application>
  <PresentationFormat>On-screen Show (4:3)</PresentationFormat>
  <Paragraphs>296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B Mitra</vt:lpstr>
      <vt:lpstr>B Nazanin</vt:lpstr>
      <vt:lpstr>Calibri</vt:lpstr>
      <vt:lpstr>Calibri Light</vt:lpstr>
      <vt:lpstr>Century Gothic</vt:lpstr>
      <vt:lpstr>Courier New</vt:lpstr>
      <vt:lpstr>Tahoma</vt:lpstr>
      <vt:lpstr>Wingdings</vt:lpstr>
      <vt:lpstr>Wingdings 3</vt:lpstr>
      <vt:lpstr>Wisp</vt:lpstr>
      <vt:lpstr>2_Wisp</vt:lpstr>
      <vt:lpstr>1_Wisp</vt:lpstr>
      <vt:lpstr>Office Theme</vt:lpstr>
      <vt:lpstr>تغذیه و آندوکرینولوژی تولید مثل </vt:lpstr>
      <vt:lpstr>فهرست مطالب </vt:lpstr>
      <vt:lpstr>PowerPoint Presentation</vt:lpstr>
      <vt:lpstr>سندروم پیش از قاعدگی (PMS) </vt:lpstr>
      <vt:lpstr>شیوع</vt:lpstr>
      <vt:lpstr>سبب شناسی</vt:lpstr>
      <vt:lpstr>علائم مرتبط با سندرم پیش از قاعدگی</vt:lpstr>
      <vt:lpstr>درمان سندرم پیش از قاعدگی</vt:lpstr>
      <vt:lpstr>روش های غیر دارویی </vt:lpstr>
      <vt:lpstr>کلسیم </vt:lpstr>
      <vt:lpstr>ویتامین B6</vt:lpstr>
      <vt:lpstr>منیزیم </vt:lpstr>
      <vt:lpstr>توصیه های غذایی برای کنترل علایم PMS</vt:lpstr>
      <vt:lpstr>مکمل یاری های توصیه شده برای کنترل علایم PMS</vt:lpstr>
      <vt:lpstr>عوامل غذایی و خطر ایجاد PMS </vt:lpstr>
      <vt:lpstr>عوامل غذایی و خطر ایجاد PMS (ادامه)</vt:lpstr>
      <vt:lpstr>PowerPoint Presentation</vt:lpstr>
      <vt:lpstr>سندروم تخمدان پلی کیستیک (PCOS)</vt:lpstr>
      <vt:lpstr>تشخیص PCOS بر اساس معیار رتردام </vt:lpstr>
      <vt:lpstr>یافته های آزمایشگاهی </vt:lpstr>
      <vt:lpstr>پیامدهای ناشی از PCOS</vt:lpstr>
      <vt:lpstr>اهداف درمانی </vt:lpstr>
      <vt:lpstr>چاقی و PCOS </vt:lpstr>
      <vt:lpstr>محدودیت انرژی دریافتی </vt:lpstr>
      <vt:lpstr>ترکیب رژیم غذایی </vt:lpstr>
      <vt:lpstr>ترکیب رژیم غذایی (ادامه) </vt:lpstr>
      <vt:lpstr>ویتامینD</vt:lpstr>
      <vt:lpstr>کمبود ویتامین D </vt:lpstr>
      <vt:lpstr>توصیه های تغذیه ای در افراد مبتلا به PCOS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Moslehi</dc:creator>
  <cp:lastModifiedBy>Moslehi</cp:lastModifiedBy>
  <cp:revision>128</cp:revision>
  <dcterms:created xsi:type="dcterms:W3CDTF">2018-01-20T10:30:39Z</dcterms:created>
  <dcterms:modified xsi:type="dcterms:W3CDTF">2018-01-30T08:57:14Z</dcterms:modified>
</cp:coreProperties>
</file>