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35"/>
  </p:notesMasterIdLst>
  <p:sldIdLst>
    <p:sldId id="256" r:id="rId2"/>
    <p:sldId id="267" r:id="rId3"/>
    <p:sldId id="305" r:id="rId4"/>
    <p:sldId id="308" r:id="rId5"/>
    <p:sldId id="273" r:id="rId6"/>
    <p:sldId id="293" r:id="rId7"/>
    <p:sldId id="309" r:id="rId8"/>
    <p:sldId id="307" r:id="rId9"/>
    <p:sldId id="294" r:id="rId10"/>
    <p:sldId id="304" r:id="rId11"/>
    <p:sldId id="274" r:id="rId12"/>
    <p:sldId id="281" r:id="rId13"/>
    <p:sldId id="290" r:id="rId14"/>
    <p:sldId id="291" r:id="rId15"/>
    <p:sldId id="292" r:id="rId16"/>
    <p:sldId id="303" r:id="rId17"/>
    <p:sldId id="276" r:id="rId18"/>
    <p:sldId id="289" r:id="rId19"/>
    <p:sldId id="277" r:id="rId20"/>
    <p:sldId id="295" r:id="rId21"/>
    <p:sldId id="300" r:id="rId22"/>
    <p:sldId id="301" r:id="rId23"/>
    <p:sldId id="310" r:id="rId24"/>
    <p:sldId id="311" r:id="rId25"/>
    <p:sldId id="312" r:id="rId26"/>
    <p:sldId id="313" r:id="rId27"/>
    <p:sldId id="302" r:id="rId28"/>
    <p:sldId id="278" r:id="rId29"/>
    <p:sldId id="284" r:id="rId30"/>
    <p:sldId id="306" r:id="rId31"/>
    <p:sldId id="285" r:id="rId32"/>
    <p:sldId id="283" r:id="rId33"/>
    <p:sldId id="279" r:id="rId3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46" d="100"/>
          <a:sy n="46" d="100"/>
        </p:scale>
        <p:origin x="-120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2C54163-5C80-46BA-9623-9D00A1DD690F}" type="datetimeFigureOut">
              <a:rPr lang="en-US" smtClean="0"/>
              <a:pPr/>
              <a:t>1/10/2014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5363F8E-EF02-496E-8AD6-A31841B90426}"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le 28"/>
          <p:cNvSpPr>
            <a:spLocks noGrp="1"/>
          </p:cNvSpPr>
          <p:nvPr>
            <p:ph type="ctrTitle"/>
          </p:nvPr>
        </p:nvSpPr>
        <p:spPr>
          <a:xfrm>
            <a:off x="381000" y="4853411"/>
            <a:ext cx="8458200" cy="1222375"/>
          </a:xfrm>
        </p:spPr>
        <p:txBody>
          <a:bodyPr anchor="t"/>
          <a:lstStyle/>
          <a:p>
            <a:r>
              <a:rPr kumimoji="0" lang="en-US" smtClean="0"/>
              <a:t>Click to edit Master title style</a:t>
            </a:r>
            <a:endParaRPr kumimoji="0" lang="en-US"/>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16" name="Date Placeholder 15"/>
          <p:cNvSpPr>
            <a:spLocks noGrp="1"/>
          </p:cNvSpPr>
          <p:nvPr>
            <p:ph type="dt" sz="half" idx="10"/>
          </p:nvPr>
        </p:nvSpPr>
        <p:spPr/>
        <p:txBody>
          <a:bodyPr/>
          <a:lstStyle/>
          <a:p>
            <a:fld id="{317C0779-3362-4B7C-90AC-089201367909}" type="datetimeFigureOut">
              <a:rPr lang="en-US" smtClean="0"/>
              <a:pPr/>
              <a:t>1/10/2014</a:t>
            </a:fld>
            <a:endParaRPr lang="en-US"/>
          </a:p>
        </p:txBody>
      </p:sp>
      <p:sp>
        <p:nvSpPr>
          <p:cNvPr id="2" name="Footer Placeholder 1"/>
          <p:cNvSpPr>
            <a:spLocks noGrp="1"/>
          </p:cNvSpPr>
          <p:nvPr>
            <p:ph type="ftr" sz="quarter" idx="11"/>
          </p:nvPr>
        </p:nvSpPr>
        <p:spPr/>
        <p:txBody>
          <a:bodyPr/>
          <a:lstStyle/>
          <a:p>
            <a:endParaRPr lang="en-US"/>
          </a:p>
        </p:txBody>
      </p:sp>
      <p:sp>
        <p:nvSpPr>
          <p:cNvPr id="15" name="Slide Number Placeholder 14"/>
          <p:cNvSpPr>
            <a:spLocks noGrp="1"/>
          </p:cNvSpPr>
          <p:nvPr>
            <p:ph type="sldNum" sz="quarter" idx="12"/>
          </p:nvPr>
        </p:nvSpPr>
        <p:spPr>
          <a:xfrm>
            <a:off x="8229600" y="6473952"/>
            <a:ext cx="758952" cy="246888"/>
          </a:xfrm>
        </p:spPr>
        <p:txBody>
          <a:bodyPr/>
          <a:lstStyle/>
          <a:p>
            <a:fld id="{A87E8CE8-D869-4013-B74F-E0E03FD7C119}"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17C0779-3362-4B7C-90AC-089201367909}" type="datetimeFigureOut">
              <a:rPr lang="en-US" smtClean="0"/>
              <a:pPr/>
              <a:t>1/10/2014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87E8CE8-D869-4013-B74F-E0E03FD7C11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549276"/>
            <a:ext cx="62484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17C0779-3362-4B7C-90AC-089201367909}" type="datetimeFigureOut">
              <a:rPr lang="en-US" smtClean="0"/>
              <a:pPr/>
              <a:t>1/10/2014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87E8CE8-D869-4013-B74F-E0E03FD7C11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kumimoji="0" lang="en-US" smtClean="0"/>
              <a:t>Click to edit Master title style</a:t>
            </a:r>
            <a:endParaRPr kumimoji="0" lang="en-US"/>
          </a:p>
        </p:txBody>
      </p:sp>
      <p:sp>
        <p:nvSpPr>
          <p:cNvPr id="27" name="Content Placeholder 26"/>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317C0779-3362-4B7C-90AC-089201367909}" type="datetimeFigureOut">
              <a:rPr lang="en-US" smtClean="0"/>
              <a:pPr/>
              <a:t>1/10/2014</a:t>
            </a:fld>
            <a:endParaRPr lang="en-US"/>
          </a:p>
        </p:txBody>
      </p:sp>
      <p:sp>
        <p:nvSpPr>
          <p:cNvPr id="19" name="Footer Placeholder 18"/>
          <p:cNvSpPr>
            <a:spLocks noGrp="1"/>
          </p:cNvSpPr>
          <p:nvPr>
            <p:ph type="ftr" sz="quarter" idx="11"/>
          </p:nvPr>
        </p:nvSpPr>
        <p:spPr>
          <a:xfrm>
            <a:off x="3581400" y="76200"/>
            <a:ext cx="2895600" cy="288925"/>
          </a:xfrm>
        </p:spPr>
        <p:txBody>
          <a:bodyPr/>
          <a:lstStyle/>
          <a:p>
            <a:endParaRPr lang="en-US"/>
          </a:p>
        </p:txBody>
      </p:sp>
      <p:sp>
        <p:nvSpPr>
          <p:cNvPr id="16" name="Slide Number Placeholder 15"/>
          <p:cNvSpPr>
            <a:spLocks noGrp="1"/>
          </p:cNvSpPr>
          <p:nvPr>
            <p:ph type="sldNum" sz="quarter" idx="12"/>
          </p:nvPr>
        </p:nvSpPr>
        <p:spPr>
          <a:xfrm>
            <a:off x="8229600" y="6473952"/>
            <a:ext cx="758952" cy="246888"/>
          </a:xfrm>
        </p:spPr>
        <p:txBody>
          <a:bodyPr/>
          <a:lstStyle/>
          <a:p>
            <a:fld id="{A87E8CE8-D869-4013-B74F-E0E03FD7C11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9" name="Date Placeholder 18"/>
          <p:cNvSpPr>
            <a:spLocks noGrp="1"/>
          </p:cNvSpPr>
          <p:nvPr>
            <p:ph type="dt" sz="half" idx="10"/>
          </p:nvPr>
        </p:nvSpPr>
        <p:spPr/>
        <p:txBody>
          <a:bodyPr/>
          <a:lstStyle/>
          <a:p>
            <a:fld id="{317C0779-3362-4B7C-90AC-089201367909}" type="datetimeFigureOut">
              <a:rPr lang="en-US" smtClean="0"/>
              <a:pPr/>
              <a:t>1/10/2014</a:t>
            </a:fld>
            <a:endParaRPr lang="en-US"/>
          </a:p>
        </p:txBody>
      </p:sp>
      <p:sp>
        <p:nvSpPr>
          <p:cNvPr id="11" name="Footer Placeholder 10"/>
          <p:cNvSpPr>
            <a:spLocks noGrp="1"/>
          </p:cNvSpPr>
          <p:nvPr>
            <p:ph type="ftr" sz="quarter" idx="11"/>
          </p:nvPr>
        </p:nvSpPr>
        <p:spPr/>
        <p:txBody>
          <a:bodyPr/>
          <a:lstStyle/>
          <a:p>
            <a:endParaRPr lang="en-US"/>
          </a:p>
        </p:txBody>
      </p:sp>
      <p:sp>
        <p:nvSpPr>
          <p:cNvPr id="16" name="Slide Number Placeholder 15"/>
          <p:cNvSpPr>
            <a:spLocks noGrp="1"/>
          </p:cNvSpPr>
          <p:nvPr>
            <p:ph type="sldNum" sz="quarter" idx="12"/>
          </p:nvPr>
        </p:nvSpPr>
        <p:spPr/>
        <p:txBody>
          <a:bodyPr/>
          <a:lstStyle/>
          <a:p>
            <a:fld id="{A87E8CE8-D869-4013-B74F-E0E03FD7C119}" type="slidenum">
              <a:rPr lang="en-US" smtClean="0"/>
              <a:pPr/>
              <a:t>‹#›</a:t>
            </a:fld>
            <a:endParaRPr lang="en-US"/>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0"/>
          </p:nvPr>
        </p:nvSpPr>
        <p:spPr/>
        <p:txBody>
          <a:bodyPr/>
          <a:lstStyle/>
          <a:p>
            <a:fld id="{317C0779-3362-4B7C-90AC-089201367909}" type="datetimeFigureOut">
              <a:rPr lang="en-US" smtClean="0"/>
              <a:pPr/>
              <a:t>1/10/2014</a:t>
            </a:fld>
            <a:endParaRPr lang="en-US"/>
          </a:p>
        </p:txBody>
      </p:sp>
      <p:sp>
        <p:nvSpPr>
          <p:cNvPr id="10" name="Footer Placeholder 9"/>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A87E8CE8-D869-4013-B74F-E0E03FD7C119}"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304800" y="5410200"/>
            <a:ext cx="8610600" cy="882650"/>
          </a:xfrm>
        </p:spPr>
        <p:txBody>
          <a:bodyPr anchor="ctr"/>
          <a:lstStyle>
            <a:lvl1pPr>
              <a:defRPr/>
            </a:lvl1pPr>
          </a:lstStyle>
          <a:p>
            <a:r>
              <a:rPr kumimoji="0" lang="en-US" smtClean="0"/>
              <a:t>Click to edit Master title style</a:t>
            </a:r>
            <a:endParaRPr kumimoji="0" lang="en-US"/>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0"/>
          </p:nvPr>
        </p:nvSpPr>
        <p:spPr/>
        <p:txBody>
          <a:bodyPr/>
          <a:lstStyle/>
          <a:p>
            <a:fld id="{317C0779-3362-4B7C-90AC-089201367909}" type="datetimeFigureOut">
              <a:rPr lang="en-US" smtClean="0"/>
              <a:pPr/>
              <a:t>1/10/2014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229600" y="6477000"/>
            <a:ext cx="762000" cy="246888"/>
          </a:xfrm>
        </p:spPr>
        <p:txBody>
          <a:bodyPr/>
          <a:lstStyle/>
          <a:p>
            <a:fld id="{A87E8CE8-D869-4013-B74F-E0E03FD7C119}" type="slidenum">
              <a:rPr lang="en-US" smtClean="0"/>
              <a:pPr/>
              <a:t>‹#›</a:t>
            </a:fld>
            <a:endParaRPr lang="en-US"/>
          </a:p>
        </p:txBody>
      </p:sp>
      <p:sp>
        <p:nvSpPr>
          <p:cNvPr id="11" name="Straight Connector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317C0779-3362-4B7C-90AC-089201367909}" type="datetimeFigureOut">
              <a:rPr lang="en-US" smtClean="0"/>
              <a:pPr/>
              <a:t>1/10/2014</a:t>
            </a:fld>
            <a:endParaRPr lang="en-US"/>
          </a:p>
        </p:txBody>
      </p:sp>
      <p:sp>
        <p:nvSpPr>
          <p:cNvPr id="21" name="Footer Placeholder 20"/>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87E8CE8-D869-4013-B74F-E0E03FD7C11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317C0779-3362-4B7C-90AC-089201367909}" type="datetimeFigureOut">
              <a:rPr lang="en-US" smtClean="0"/>
              <a:pPr/>
              <a:t>1/10/2014</a:t>
            </a:fld>
            <a:endParaRPr lang="en-US"/>
          </a:p>
        </p:txBody>
      </p:sp>
      <p:sp>
        <p:nvSpPr>
          <p:cNvPr id="24" name="Footer Placeholder 23"/>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87E8CE8-D869-4013-B74F-E0E03FD7C11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title"/>
          </p:nvPr>
        </p:nvSpPr>
        <p:spPr>
          <a:xfrm>
            <a:off x="457200" y="5486400"/>
            <a:ext cx="8458200" cy="520700"/>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317C0779-3362-4B7C-90AC-089201367909}" type="datetimeFigureOut">
              <a:rPr lang="en-US" smtClean="0"/>
              <a:pPr/>
              <a:t>1/10/2014</a:t>
            </a:fld>
            <a:endParaRPr lang="en-US"/>
          </a:p>
        </p:txBody>
      </p:sp>
      <p:sp>
        <p:nvSpPr>
          <p:cNvPr id="29" name="Footer Placeholder 28"/>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87E8CE8-D869-4013-B74F-E0E03FD7C119}"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smtClean="0"/>
              <a:t>Click icon to add picture</a:t>
            </a:r>
            <a:endParaRPr kumimoji="0" lang="en-US" dirty="0"/>
          </a:p>
        </p:txBody>
      </p:sp>
      <p:sp>
        <p:nvSpPr>
          <p:cNvPr id="7" name="Date Placeholder 6"/>
          <p:cNvSpPr>
            <a:spLocks noGrp="1"/>
          </p:cNvSpPr>
          <p:nvPr>
            <p:ph type="dt" sz="half" idx="10"/>
          </p:nvPr>
        </p:nvSpPr>
        <p:spPr/>
        <p:txBody>
          <a:bodyPr/>
          <a:lstStyle/>
          <a:p>
            <a:fld id="{317C0779-3362-4B7C-90AC-089201367909}" type="datetimeFigureOut">
              <a:rPr lang="en-US" smtClean="0"/>
              <a:pPr/>
              <a:t>1/10/2014</a:t>
            </a:fld>
            <a:endParaRPr lang="en-US"/>
          </a:p>
        </p:txBody>
      </p:sp>
      <p:sp>
        <p:nvSpPr>
          <p:cNvPr id="5" name="Footer Placeholder 4"/>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A87E8CE8-D869-4013-B74F-E0E03FD7C119}" type="slidenum">
              <a:rPr lang="en-US" smtClean="0"/>
              <a:pPr/>
              <a:t>‹#›</a:t>
            </a:fld>
            <a:endParaRPr lang="en-US"/>
          </a:p>
        </p:txBody>
      </p:sp>
      <p:sp>
        <p:nvSpPr>
          <p:cNvPr id="17" name="Title 16"/>
          <p:cNvSpPr>
            <a:spLocks noGrp="1"/>
          </p:cNvSpPr>
          <p:nvPr>
            <p:ph type="title"/>
          </p:nvPr>
        </p:nvSpPr>
        <p:spPr>
          <a:xfrm>
            <a:off x="381000" y="4993760"/>
            <a:ext cx="5867400" cy="522288"/>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Text Placeholder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1" name="Date Placeholder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317C0779-3362-4B7C-90AC-089201367909}" type="datetimeFigureOut">
              <a:rPr lang="en-US" smtClean="0"/>
              <a:pPr/>
              <a:t>1/10/2014</a:t>
            </a:fld>
            <a:endParaRPr lang="en-US"/>
          </a:p>
        </p:txBody>
      </p:sp>
      <p:sp>
        <p:nvSpPr>
          <p:cNvPr id="28" name="Footer Placeholder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n-US"/>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A87E8CE8-D869-4013-B74F-E0E03FD7C119}" type="slidenum">
              <a:rPr lang="en-US" smtClean="0"/>
              <a:pPr/>
              <a:t>‹#›</a:t>
            </a:fld>
            <a:endParaRPr lang="en-US"/>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kumimoji="0" lang="en-US" smtClean="0"/>
              <a:t>Click to edit Master title style</a:t>
            </a:r>
            <a:endParaRPr kumimoji="0" lang="en-US"/>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4294967295"/>
          </p:nvPr>
        </p:nvSpPr>
        <p:spPr>
          <a:xfrm>
            <a:off x="0" y="836613"/>
            <a:ext cx="8458200" cy="914400"/>
          </a:xfrm>
        </p:spPr>
        <p:txBody>
          <a:bodyPr>
            <a:normAutofit/>
          </a:bodyPr>
          <a:lstStyle/>
          <a:p>
            <a:pPr algn="ctr" rtl="1">
              <a:buNone/>
            </a:pPr>
            <a:r>
              <a:rPr lang="fa-IR" sz="3600" b="1" dirty="0" smtClean="0">
                <a:cs typeface="B Mitra" pitchFamily="2" charset="-78"/>
              </a:rPr>
              <a:t>دیابت و ورزش</a:t>
            </a:r>
            <a:endParaRPr lang="en-US" sz="3600" dirty="0">
              <a:cs typeface="B Mitra" pitchFamily="2" charset="-78"/>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rtl="1"/>
            <a:r>
              <a:rPr lang="fa-IR" dirty="0" smtClean="0"/>
              <a:t>تمرینات قدرتی</a:t>
            </a:r>
            <a:endParaRPr lang="en-US" dirty="0"/>
          </a:p>
        </p:txBody>
      </p:sp>
      <p:sp>
        <p:nvSpPr>
          <p:cNvPr id="3" name="Content Placeholder 2"/>
          <p:cNvSpPr>
            <a:spLocks noGrp="1"/>
          </p:cNvSpPr>
          <p:nvPr>
            <p:ph sz="half" idx="1"/>
          </p:nvPr>
        </p:nvSpPr>
        <p:spPr/>
        <p:txBody>
          <a:bodyPr/>
          <a:lstStyle/>
          <a:p>
            <a:pPr algn="l"/>
            <a:r>
              <a:rPr lang="en-US" b="1" dirty="0" smtClean="0"/>
              <a:t>Exercise</a:t>
            </a:r>
            <a:endParaRPr lang="en-US" dirty="0" smtClean="0"/>
          </a:p>
          <a:p>
            <a:pPr algn="l"/>
            <a:r>
              <a:rPr lang="en-US" dirty="0" smtClean="0"/>
              <a:t>Shoulder Press</a:t>
            </a:r>
          </a:p>
          <a:p>
            <a:pPr algn="l"/>
            <a:r>
              <a:rPr lang="en-US" dirty="0" smtClean="0"/>
              <a:t>Bicep curls</a:t>
            </a:r>
          </a:p>
          <a:p>
            <a:pPr algn="l"/>
            <a:r>
              <a:rPr lang="en-US" dirty="0" smtClean="0"/>
              <a:t>Push-ups</a:t>
            </a:r>
          </a:p>
          <a:p>
            <a:pPr algn="l"/>
            <a:r>
              <a:rPr lang="en-US" dirty="0" smtClean="0"/>
              <a:t>Leg press</a:t>
            </a:r>
          </a:p>
          <a:p>
            <a:pPr algn="l"/>
            <a:r>
              <a:rPr lang="en-US" dirty="0" smtClean="0"/>
              <a:t>Knee extension</a:t>
            </a:r>
          </a:p>
          <a:p>
            <a:pPr algn="l"/>
            <a:r>
              <a:rPr lang="en-US" dirty="0" smtClean="0"/>
              <a:t>Hamstring curl</a:t>
            </a:r>
          </a:p>
          <a:p>
            <a:pPr algn="r"/>
            <a:endParaRPr lang="en-US" dirty="0"/>
          </a:p>
        </p:txBody>
      </p:sp>
      <p:sp>
        <p:nvSpPr>
          <p:cNvPr id="5" name="Content Placeholder 4"/>
          <p:cNvSpPr>
            <a:spLocks noGrp="1"/>
          </p:cNvSpPr>
          <p:nvPr>
            <p:ph sz="half" idx="2"/>
          </p:nvPr>
        </p:nvSpPr>
        <p:spPr/>
        <p:txBody>
          <a:bodyPr/>
          <a:lstStyle/>
          <a:p>
            <a:r>
              <a:rPr lang="en-US" b="1" dirty="0" smtClean="0"/>
              <a:t>Progression</a:t>
            </a:r>
            <a:endParaRPr lang="en-US" dirty="0" smtClean="0"/>
          </a:p>
          <a:p>
            <a:r>
              <a:rPr lang="en-US" dirty="0" smtClean="0"/>
              <a:t>2-3 times per week*</a:t>
            </a:r>
          </a:p>
          <a:p>
            <a:r>
              <a:rPr lang="en-US" dirty="0" smtClean="0"/>
              <a:t>-Start with 1 set/10 -12 reps with moderate weight</a:t>
            </a:r>
          </a:p>
          <a:p>
            <a:r>
              <a:rPr lang="en-US" dirty="0" smtClean="0"/>
              <a:t>-Progress to 2 sets/10-12 reps</a:t>
            </a:r>
          </a:p>
          <a:p>
            <a:r>
              <a:rPr lang="en-US" dirty="0" smtClean="0"/>
              <a:t>-Progress  to 3 sets/8-10 reps with heavier weight</a:t>
            </a:r>
          </a:p>
          <a:p>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t>اریابی قبل از ورزش</a:t>
            </a:r>
            <a:endParaRPr lang="en-US" dirty="0"/>
          </a:p>
        </p:txBody>
      </p:sp>
      <p:sp>
        <p:nvSpPr>
          <p:cNvPr id="3" name="Content Placeholder 2"/>
          <p:cNvSpPr>
            <a:spLocks noGrp="1"/>
          </p:cNvSpPr>
          <p:nvPr>
            <p:ph idx="1"/>
          </p:nvPr>
        </p:nvSpPr>
        <p:spPr/>
        <p:txBody>
          <a:bodyPr/>
          <a:lstStyle/>
          <a:p>
            <a:pPr lvl="0" algn="r" rtl="1"/>
            <a:r>
              <a:rPr lang="fa-IR" dirty="0" smtClean="0">
                <a:cs typeface="B Mitra" pitchFamily="2" charset="-78"/>
              </a:rPr>
              <a:t>سیستم قلبی عروقی: فشار خون (شامل افت وضعی) قلب، وجود سوفل عروق کاروتید یا کلیوی، نبضهای محیطی </a:t>
            </a:r>
            <a:endParaRPr lang="en-US" dirty="0" smtClean="0">
              <a:cs typeface="B Mitra" pitchFamily="2" charset="-78"/>
            </a:endParaRPr>
          </a:p>
          <a:p>
            <a:pPr lvl="0" algn="r" rtl="1"/>
            <a:r>
              <a:rPr lang="fa-IR" dirty="0" smtClean="0">
                <a:cs typeface="B Mitra" pitchFamily="2" charset="-78"/>
              </a:rPr>
              <a:t>چشمها: رتینوپاتی، گلوکوم، کاتاراکت</a:t>
            </a:r>
            <a:endParaRPr lang="en-US" dirty="0" smtClean="0">
              <a:cs typeface="B Mitra" pitchFamily="2" charset="-78"/>
            </a:endParaRPr>
          </a:p>
          <a:p>
            <a:pPr lvl="0" algn="r" rtl="1"/>
            <a:r>
              <a:rPr lang="fa-IR" dirty="0" smtClean="0">
                <a:cs typeface="B Mitra" pitchFamily="2" charset="-78"/>
              </a:rPr>
              <a:t>نوروپاتی محیطی: با تاکید بر پاها</a:t>
            </a:r>
          </a:p>
          <a:p>
            <a:pPr lvl="0" algn="r" rtl="1"/>
            <a:r>
              <a:rPr lang="fa-IR" dirty="0" smtClean="0">
                <a:cs typeface="B Mitra" pitchFamily="2" charset="-78"/>
              </a:rPr>
              <a:t>سنجه های کنترل درازمدت دیابت هموگلوبین </a:t>
            </a:r>
            <a:r>
              <a:rPr lang="en-US" dirty="0" smtClean="0">
                <a:cs typeface="B Mitra" pitchFamily="2" charset="-78"/>
              </a:rPr>
              <a:t>A1C</a:t>
            </a:r>
            <a:r>
              <a:rPr lang="fa-IR" dirty="0" smtClean="0">
                <a:cs typeface="B Mitra" pitchFamily="2" charset="-78"/>
              </a:rPr>
              <a:t> و فروکتوزامین</a:t>
            </a:r>
            <a:endParaRPr lang="en-US" dirty="0" smtClean="0">
              <a:cs typeface="B Mitra" pitchFamily="2" charset="-78"/>
            </a:endParaRPr>
          </a:p>
          <a:p>
            <a:pPr algn="r" rtl="1"/>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rtl="1"/>
            <a:r>
              <a:rPr lang="fa-IR" dirty="0" smtClean="0">
                <a:cs typeface="B Mitra" pitchFamily="2" charset="-78"/>
              </a:rPr>
              <a:t>تست ورزش در بیماران زیر باید صورت بگیرد</a:t>
            </a:r>
            <a:r>
              <a:rPr lang="en-US" dirty="0" smtClean="0">
                <a:cs typeface="B Mitra" pitchFamily="2" charset="-78"/>
              </a:rPr>
              <a:t/>
            </a:r>
            <a:br>
              <a:rPr lang="en-US" dirty="0" smtClean="0">
                <a:cs typeface="B Mitra" pitchFamily="2" charset="-78"/>
              </a:rPr>
            </a:br>
            <a:endParaRPr lang="en-US" dirty="0"/>
          </a:p>
        </p:txBody>
      </p:sp>
      <p:sp>
        <p:nvSpPr>
          <p:cNvPr id="3" name="Content Placeholder 2"/>
          <p:cNvSpPr>
            <a:spLocks noGrp="1"/>
          </p:cNvSpPr>
          <p:nvPr>
            <p:ph idx="1"/>
          </p:nvPr>
        </p:nvSpPr>
        <p:spPr/>
        <p:txBody>
          <a:bodyPr>
            <a:normAutofit/>
          </a:bodyPr>
          <a:lstStyle/>
          <a:p>
            <a:pPr lvl="0" algn="r" rtl="1"/>
            <a:r>
              <a:rPr lang="fa-IR" dirty="0" smtClean="0">
                <a:cs typeface="B Mitra" pitchFamily="2" charset="-78"/>
              </a:rPr>
              <a:t>تحرک شدید خواهند داشت (ضربان قلب بیش از 60% حداکثر) </a:t>
            </a:r>
            <a:endParaRPr lang="en-US" dirty="0" smtClean="0">
              <a:cs typeface="B Mitra" pitchFamily="2" charset="-78"/>
            </a:endParaRPr>
          </a:p>
          <a:p>
            <a:pPr lvl="0" algn="r" rtl="1"/>
            <a:r>
              <a:rPr lang="fa-IR" dirty="0" smtClean="0">
                <a:cs typeface="B Mitra" pitchFamily="2" charset="-78"/>
              </a:rPr>
              <a:t>بیش از 10 سال است که دیابت تیپ 2 دارد </a:t>
            </a:r>
            <a:endParaRPr lang="en-US" dirty="0" smtClean="0">
              <a:cs typeface="B Mitra" pitchFamily="2" charset="-78"/>
            </a:endParaRPr>
          </a:p>
          <a:p>
            <a:pPr lvl="0" algn="r" rtl="1"/>
            <a:r>
              <a:rPr lang="fa-IR" dirty="0" smtClean="0">
                <a:cs typeface="B Mitra" pitchFamily="2" charset="-78"/>
              </a:rPr>
              <a:t>بیش از 15 سال است که دیابت تیپ 1 دارد </a:t>
            </a:r>
            <a:endParaRPr lang="en-US" dirty="0" smtClean="0">
              <a:cs typeface="B Mitra" pitchFamily="2" charset="-78"/>
            </a:endParaRPr>
          </a:p>
          <a:p>
            <a:pPr lvl="0" algn="r" rtl="1"/>
            <a:r>
              <a:rPr lang="fa-IR" dirty="0" smtClean="0">
                <a:cs typeface="B Mitra" pitchFamily="2" charset="-78"/>
              </a:rPr>
              <a:t>بیش از 35 سال سن دارد </a:t>
            </a:r>
            <a:endParaRPr lang="en-US" dirty="0" smtClean="0">
              <a:cs typeface="B Mitra" pitchFamily="2" charset="-78"/>
            </a:endParaRPr>
          </a:p>
          <a:p>
            <a:pPr lvl="0" algn="r" rtl="1"/>
            <a:r>
              <a:rPr lang="fa-IR" dirty="0" smtClean="0">
                <a:cs typeface="B Mitra" pitchFamily="2" charset="-78"/>
              </a:rPr>
              <a:t>هر ریسک فاکتوری برای بیماری قلبی عروقی دارد</a:t>
            </a:r>
            <a:endParaRPr lang="en-US" dirty="0" smtClean="0">
              <a:cs typeface="B Mitra" pitchFamily="2" charset="-78"/>
            </a:endParaRPr>
          </a:p>
          <a:p>
            <a:pPr algn="r" rtl="1"/>
            <a:r>
              <a:rPr lang="fa-IR" dirty="0" smtClean="0">
                <a:cs typeface="B Mitra" pitchFamily="2" charset="-78"/>
              </a:rPr>
              <a:t>هر بیماری میکروواسکولار، ماکروواسکولار و یا عروق محیطی دارد</a:t>
            </a:r>
            <a:endParaRPr lang="en-US" dirty="0">
              <a:cs typeface="B Mitra" pitchFamily="2" charset="-78"/>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rtl="1"/>
            <a:r>
              <a:rPr lang="fa-IR" dirty="0" smtClean="0"/>
              <a:t>ارتباط سطح قند خون و ورزش</a:t>
            </a:r>
            <a:endParaRPr lang="en-US" dirty="0"/>
          </a:p>
        </p:txBody>
      </p:sp>
      <p:sp>
        <p:nvSpPr>
          <p:cNvPr id="3" name="Content Placeholder 2"/>
          <p:cNvSpPr>
            <a:spLocks noGrp="1"/>
          </p:cNvSpPr>
          <p:nvPr>
            <p:ph idx="1"/>
          </p:nvPr>
        </p:nvSpPr>
        <p:spPr/>
        <p:txBody>
          <a:bodyPr>
            <a:normAutofit/>
          </a:bodyPr>
          <a:lstStyle/>
          <a:p>
            <a:pPr algn="r" rtl="1"/>
            <a:r>
              <a:rPr lang="fa-IR" dirty="0" smtClean="0"/>
              <a:t>سطح قند خون ایده آل قبل از ورزش حدود  </a:t>
            </a:r>
            <a:r>
              <a:rPr lang="en-US" dirty="0" err="1" smtClean="0"/>
              <a:t>mmol</a:t>
            </a:r>
            <a:r>
              <a:rPr lang="en-US" dirty="0" smtClean="0"/>
              <a:t>/L </a:t>
            </a:r>
            <a:r>
              <a:rPr lang="fa-IR" dirty="0" smtClean="0"/>
              <a:t>6/6 تا  </a:t>
            </a:r>
            <a:r>
              <a:rPr lang="en-US" dirty="0" err="1" smtClean="0"/>
              <a:t>mmol</a:t>
            </a:r>
            <a:r>
              <a:rPr lang="en-US" dirty="0" smtClean="0"/>
              <a:t>/L</a:t>
            </a:r>
            <a:r>
              <a:rPr lang="fa-IR" dirty="0" smtClean="0"/>
              <a:t> 10 (</a:t>
            </a:r>
            <a:r>
              <a:rPr lang="en-US" dirty="0" smtClean="0"/>
              <a:t>120-180 mg/</a:t>
            </a:r>
            <a:r>
              <a:rPr lang="en-US" dirty="0" err="1" smtClean="0"/>
              <a:t>dL</a:t>
            </a:r>
            <a:r>
              <a:rPr lang="fa-IR" dirty="0" smtClean="0"/>
              <a:t>) </a:t>
            </a:r>
          </a:p>
          <a:p>
            <a:pPr algn="r" rtl="1"/>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t>ارتباط سطح قند خون و ورزش</a:t>
            </a:r>
            <a:endParaRPr lang="en-US" dirty="0"/>
          </a:p>
        </p:txBody>
      </p:sp>
      <p:sp>
        <p:nvSpPr>
          <p:cNvPr id="3" name="Content Placeholder 2"/>
          <p:cNvSpPr>
            <a:spLocks noGrp="1"/>
          </p:cNvSpPr>
          <p:nvPr>
            <p:ph idx="1"/>
          </p:nvPr>
        </p:nvSpPr>
        <p:spPr/>
        <p:txBody>
          <a:bodyPr>
            <a:normAutofit/>
          </a:bodyPr>
          <a:lstStyle/>
          <a:p>
            <a:pPr algn="r" rtl="1"/>
            <a:r>
              <a:rPr lang="fa-IR" dirty="0" smtClean="0"/>
              <a:t>ورزشکارانی که سطح قند خونشان بیش از </a:t>
            </a:r>
            <a:r>
              <a:rPr lang="en-US" dirty="0" smtClean="0"/>
              <a:t>11mmol/L</a:t>
            </a:r>
            <a:r>
              <a:rPr lang="fa-IR" dirty="0" smtClean="0"/>
              <a:t> (</a:t>
            </a:r>
            <a:r>
              <a:rPr lang="en-US" dirty="0" smtClean="0"/>
              <a:t>10mmol/L</a:t>
            </a:r>
            <a:r>
              <a:rPr lang="fa-IR" dirty="0" smtClean="0"/>
              <a:t> است و دارای کتون در ادرار هستند </a:t>
            </a:r>
          </a:p>
          <a:p>
            <a:pPr algn="r" rtl="1">
              <a:buNone/>
            </a:pPr>
            <a:r>
              <a:rPr lang="fa-IR" dirty="0" smtClean="0"/>
              <a:t>یا آنهایی که سطح قند خونشان بیش از </a:t>
            </a:r>
            <a:r>
              <a:rPr lang="en-US" dirty="0" smtClean="0"/>
              <a:t>16/5 </a:t>
            </a:r>
            <a:r>
              <a:rPr lang="en-US" dirty="0" err="1" smtClean="0"/>
              <a:t>mmol</a:t>
            </a:r>
            <a:r>
              <a:rPr lang="en-US" dirty="0" smtClean="0"/>
              <a:t>/L</a:t>
            </a:r>
            <a:r>
              <a:rPr lang="fa-IR" dirty="0" smtClean="0"/>
              <a:t> (</a:t>
            </a:r>
            <a:r>
              <a:rPr lang="en-US" dirty="0" smtClean="0"/>
              <a:t>300 mg/</a:t>
            </a:r>
            <a:r>
              <a:rPr lang="en-US" dirty="0" err="1" smtClean="0"/>
              <a:t>dL</a:t>
            </a:r>
            <a:r>
              <a:rPr lang="fa-IR" dirty="0" smtClean="0"/>
              <a:t>) است فارغ از وجود یا عدم وجود کتون در ادرار </a:t>
            </a:r>
          </a:p>
          <a:p>
            <a:pPr algn="r" rtl="1">
              <a:buNone/>
            </a:pPr>
            <a:r>
              <a:rPr lang="fa-IR" i="1" dirty="0" smtClean="0"/>
              <a:t>باید ورزش را به تعویق انداخته و انسولین اضافه مصرف کنند. </a:t>
            </a:r>
          </a:p>
          <a:p>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t>ارتباط سطح قند خون و ورزش</a:t>
            </a:r>
            <a:endParaRPr lang="en-US" dirty="0"/>
          </a:p>
        </p:txBody>
      </p:sp>
      <p:sp>
        <p:nvSpPr>
          <p:cNvPr id="3" name="Content Placeholder 2"/>
          <p:cNvSpPr>
            <a:spLocks noGrp="1"/>
          </p:cNvSpPr>
          <p:nvPr>
            <p:ph idx="1"/>
          </p:nvPr>
        </p:nvSpPr>
        <p:spPr/>
        <p:txBody>
          <a:bodyPr/>
          <a:lstStyle/>
          <a:p>
            <a:pPr algn="r" rtl="1"/>
            <a:r>
              <a:rPr lang="fa-IR" dirty="0" smtClean="0"/>
              <a:t>آنهایی که قند خونشان کمتر </a:t>
            </a:r>
            <a:r>
              <a:rPr lang="en-US" dirty="0" smtClean="0"/>
              <a:t>5/5mmol/L</a:t>
            </a:r>
            <a:r>
              <a:rPr lang="fa-IR" dirty="0" smtClean="0"/>
              <a:t>  (</a:t>
            </a:r>
            <a:r>
              <a:rPr lang="en-US" dirty="0" smtClean="0"/>
              <a:t>100 mg/</a:t>
            </a:r>
            <a:r>
              <a:rPr lang="en-US" dirty="0" err="1" smtClean="0"/>
              <a:t>dL</a:t>
            </a:r>
            <a:r>
              <a:rPr lang="fa-IR" dirty="0" smtClean="0"/>
              <a:t>) است </a:t>
            </a:r>
          </a:p>
          <a:p>
            <a:pPr algn="r" rtl="1">
              <a:buNone/>
            </a:pPr>
            <a:r>
              <a:rPr lang="fa-IR" dirty="0" smtClean="0"/>
              <a:t>نیاز به میان وعده کربوهیدراتی قبل از ورزش دارند (برای مثال نوشیدنی ورزشی یا </a:t>
            </a:r>
            <a:r>
              <a:rPr lang="en-US" dirty="0" smtClean="0"/>
              <a:t>sports drink</a:t>
            </a:r>
            <a:r>
              <a:rPr lang="fa-IR" dirty="0" smtClean="0"/>
              <a:t> ، آبمیوه، قرص گلوکز یا میوه).</a:t>
            </a:r>
            <a:endParaRPr lang="en-US" dirty="0" smtClean="0"/>
          </a:p>
          <a:p>
            <a:pPr algn="r" rtl="1"/>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457200" y="1554163"/>
            <a:ext cx="8686800" cy="4525962"/>
          </a:xfrm>
        </p:spPr>
        <p:txBody>
          <a:bodyPr/>
          <a:lstStyle/>
          <a:p>
            <a:pPr algn="r" rtl="1"/>
            <a:r>
              <a:rPr lang="fa-IR" dirty="0" smtClean="0">
                <a:cs typeface="B Mitra" pitchFamily="2" charset="-78"/>
              </a:rPr>
              <a:t>سطح ایده ال </a:t>
            </a:r>
            <a:r>
              <a:rPr lang="en-US" dirty="0" smtClean="0">
                <a:cs typeface="B Mitra" pitchFamily="2" charset="-78"/>
              </a:rPr>
              <a:t>HbA1C</a:t>
            </a:r>
            <a:r>
              <a:rPr lang="fa-IR" dirty="0" smtClean="0">
                <a:cs typeface="B Mitra" pitchFamily="2" charset="-78"/>
              </a:rPr>
              <a:t> برای شرکت در ورزشهای رقابتی باید کمتر از 7% برای بزرگسالان و کمتر از 7/5 % برای نوجوانان</a:t>
            </a:r>
            <a:endParaRPr lang="en-US" dirty="0">
              <a:cs typeface="B Mitra" pitchFamily="2" charset="-78"/>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t>نسخه ورزشی</a:t>
            </a:r>
            <a:endParaRPr lang="en-US" dirty="0"/>
          </a:p>
        </p:txBody>
      </p:sp>
      <p:sp>
        <p:nvSpPr>
          <p:cNvPr id="3" name="Content Placeholder 2"/>
          <p:cNvSpPr>
            <a:spLocks noGrp="1"/>
          </p:cNvSpPr>
          <p:nvPr>
            <p:ph idx="1"/>
          </p:nvPr>
        </p:nvSpPr>
        <p:spPr/>
        <p:txBody>
          <a:bodyPr>
            <a:normAutofit lnSpcReduction="10000"/>
          </a:bodyPr>
          <a:lstStyle/>
          <a:p>
            <a:pPr algn="r" rtl="1"/>
            <a:r>
              <a:rPr lang="fa-IR" dirty="0" smtClean="0">
                <a:cs typeface="B Mitra" pitchFamily="2" charset="-78"/>
              </a:rPr>
              <a:t>برای بیمار بزرگسال حداقل 30 دقیقه فعالیت متوسط هوازی مداوم یا منقطع </a:t>
            </a:r>
          </a:p>
          <a:p>
            <a:pPr algn="r" rtl="1"/>
            <a:r>
              <a:rPr lang="fa-IR" dirty="0" smtClean="0">
                <a:cs typeface="B Mitra" pitchFamily="2" charset="-78"/>
              </a:rPr>
              <a:t>پیاده روی سریع، 5 تا 6 روز در هفته برای رسیدن به مجموع 150 دقیقه فعالیت هوازی در هفته می باشد </a:t>
            </a:r>
          </a:p>
          <a:p>
            <a:pPr algn="r" rtl="1"/>
            <a:r>
              <a:rPr lang="fa-IR" dirty="0" smtClean="0">
                <a:cs typeface="B Mitra" pitchFamily="2" charset="-78"/>
              </a:rPr>
              <a:t>2 تا 3 جلسه ورزش قدرتی( 8تا 12 حرکت)  در هفته باید به این برنامه اضافه شود </a:t>
            </a:r>
          </a:p>
          <a:p>
            <a:pPr algn="r" rtl="1"/>
            <a:r>
              <a:rPr lang="fa-IR" dirty="0" smtClean="0">
                <a:cs typeface="B Mitra" pitchFamily="2" charset="-78"/>
              </a:rPr>
              <a:t>در افرادی که مدت ابتلای آنها به دیابت طولانی است برای سنجش شدت ورزش درجه بندی </a:t>
            </a:r>
            <a:r>
              <a:rPr lang="en-US" dirty="0" smtClean="0">
                <a:cs typeface="B Mitra" pitchFamily="2" charset="-78"/>
              </a:rPr>
              <a:t>Perceived Exertion</a:t>
            </a:r>
            <a:r>
              <a:rPr lang="fa-IR" dirty="0" smtClean="0">
                <a:cs typeface="B Mitra" pitchFamily="2" charset="-78"/>
              </a:rPr>
              <a:t> می تواند مفیدتر باشد </a:t>
            </a:r>
            <a:endParaRPr lang="en-US" dirty="0" smtClean="0">
              <a:cs typeface="B Mitra" pitchFamily="2" charset="-78"/>
            </a:endParaRPr>
          </a:p>
          <a:p>
            <a:pPr algn="r" rtl="1"/>
            <a:endParaRPr lang="en-US" dirty="0" smtClean="0">
              <a:cs typeface="B Mitra" pitchFamily="2" charset="-78"/>
            </a:endParaRPr>
          </a:p>
          <a:p>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rtl="1"/>
            <a:r>
              <a:rPr lang="fa-IR" dirty="0" smtClean="0"/>
              <a:t>احتیاط در ورزش</a:t>
            </a:r>
            <a:endParaRPr lang="en-US" dirty="0"/>
          </a:p>
        </p:txBody>
      </p:sp>
      <p:sp>
        <p:nvSpPr>
          <p:cNvPr id="3" name="Content Placeholder 2"/>
          <p:cNvSpPr>
            <a:spLocks noGrp="1"/>
          </p:cNvSpPr>
          <p:nvPr>
            <p:ph idx="1"/>
          </p:nvPr>
        </p:nvSpPr>
        <p:spPr/>
        <p:txBody>
          <a:bodyPr>
            <a:normAutofit/>
          </a:bodyPr>
          <a:lstStyle/>
          <a:p>
            <a:pPr algn="r" rtl="1"/>
            <a:r>
              <a:rPr lang="fa-IR" b="1" dirty="0" smtClean="0">
                <a:cs typeface="B Mitra" pitchFamily="2" charset="-78"/>
              </a:rPr>
              <a:t>اندازه گیری قند خون قبل و بعد از هر جلسه ورزش  </a:t>
            </a:r>
          </a:p>
          <a:p>
            <a:pPr lvl="0" algn="r" rtl="1"/>
            <a:r>
              <a:rPr lang="fa-IR" b="1" dirty="0" smtClean="0">
                <a:cs typeface="B Mitra" pitchFamily="2" charset="-78"/>
              </a:rPr>
              <a:t>اندازه گیری مجدد قند خون 4 تا 6 ساعت پس از ورزش هوازی باید انجام شود تا از نظر افت قند کنترل شود </a:t>
            </a:r>
            <a:endParaRPr lang="en-US" b="1" dirty="0" smtClean="0">
              <a:cs typeface="B Mitra" pitchFamily="2" charset="-78"/>
            </a:endParaRPr>
          </a:p>
          <a:p>
            <a:pPr algn="r" rtl="1"/>
            <a:endParaRPr lang="fa-IR" b="1" dirty="0" smtClean="0">
              <a:cs typeface="B Mitra" pitchFamily="2" charset="-78"/>
            </a:endParaRPr>
          </a:p>
          <a:p>
            <a:pPr algn="r" rtl="1"/>
            <a:r>
              <a:rPr lang="fa-IR" b="1" dirty="0" smtClean="0">
                <a:cs typeface="B Mitra" pitchFamily="2" charset="-78"/>
              </a:rPr>
              <a:t>اگر ورزش طولانی شود و یا علائم دیابت در فرد بروز کند سطح قند خون باید درحین ورزش نیز اندازه گیری شود </a:t>
            </a:r>
          </a:p>
          <a:p>
            <a:pPr algn="r" rtl="1"/>
            <a:r>
              <a:rPr lang="fa-IR" b="1" dirty="0" smtClean="0">
                <a:cs typeface="B Mitra" pitchFamily="2" charset="-78"/>
              </a:rPr>
              <a:t>تمام بیماران دیابتی باید یک کارت یا دستبند شناسایی به همراه داشته باشند که نشان دهد آنها به دیابت مبتلا هستند</a:t>
            </a:r>
            <a:endParaRPr lang="en-US" b="1" dirty="0">
              <a:cs typeface="B Mitra" pitchFamily="2" charset="-78"/>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t>ممنوعیتهای ورزشی</a:t>
            </a:r>
            <a:endParaRPr lang="en-US" dirty="0"/>
          </a:p>
        </p:txBody>
      </p:sp>
      <p:sp>
        <p:nvSpPr>
          <p:cNvPr id="3" name="Content Placeholder 2"/>
          <p:cNvSpPr>
            <a:spLocks noGrp="1"/>
          </p:cNvSpPr>
          <p:nvPr>
            <p:ph idx="1"/>
          </p:nvPr>
        </p:nvSpPr>
        <p:spPr/>
        <p:txBody>
          <a:bodyPr/>
          <a:lstStyle/>
          <a:p>
            <a:pPr algn="r" rtl="1"/>
            <a:r>
              <a:rPr lang="fa-IR" dirty="0" smtClean="0"/>
              <a:t>کوه نوردی </a:t>
            </a:r>
          </a:p>
          <a:p>
            <a:pPr algn="r" rtl="1"/>
            <a:r>
              <a:rPr lang="fa-IR" dirty="0" smtClean="0"/>
              <a:t>صخره نوردی</a:t>
            </a:r>
          </a:p>
          <a:p>
            <a:pPr algn="r" rtl="1"/>
            <a:r>
              <a:rPr lang="fa-IR" dirty="0" smtClean="0"/>
              <a:t>چتربازی</a:t>
            </a:r>
          </a:p>
          <a:p>
            <a:pPr algn="r" rtl="1"/>
            <a:r>
              <a:rPr lang="fa-IR" dirty="0" smtClean="0"/>
              <a:t>غواصی نظامی</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pPr algn="ctr" rtl="1"/>
            <a:r>
              <a:rPr lang="fa-IR" dirty="0" smtClean="0"/>
              <a:t>تاثیر ورزش بر متابولیسم کربوهیدرات </a:t>
            </a:r>
            <a:endParaRPr lang="en-US" dirty="0"/>
          </a:p>
        </p:txBody>
      </p:sp>
      <p:sp>
        <p:nvSpPr>
          <p:cNvPr id="4" name="Content Placeholder 3"/>
          <p:cNvSpPr>
            <a:spLocks noGrp="1"/>
          </p:cNvSpPr>
          <p:nvPr>
            <p:ph idx="1"/>
          </p:nvPr>
        </p:nvSpPr>
        <p:spPr/>
        <p:txBody>
          <a:bodyPr>
            <a:normAutofit/>
          </a:bodyPr>
          <a:lstStyle/>
          <a:p>
            <a:pPr algn="r" rtl="1"/>
            <a:r>
              <a:rPr lang="fa-IR" sz="2800" b="1" dirty="0" smtClean="0">
                <a:cs typeface="B Mitra" pitchFamily="2" charset="-78"/>
              </a:rPr>
              <a:t>تسهیل انتقال گلوکز در سطح غشاء میتوکندری</a:t>
            </a:r>
          </a:p>
          <a:p>
            <a:pPr algn="r" rtl="1"/>
            <a:r>
              <a:rPr lang="fa-IR" sz="2800" b="1" dirty="0" smtClean="0">
                <a:cs typeface="B Mitra" pitchFamily="2" charset="-78"/>
              </a:rPr>
              <a:t>کاهش مقاومت به انسولین </a:t>
            </a:r>
          </a:p>
          <a:p>
            <a:pPr algn="r" rtl="1"/>
            <a:r>
              <a:rPr lang="fa-IR" sz="2800" b="1" dirty="0" smtClean="0">
                <a:cs typeface="B Mitra" pitchFamily="2" charset="-78"/>
              </a:rPr>
              <a:t>افزایش مویرگها داخل بافتی</a:t>
            </a:r>
          </a:p>
          <a:p>
            <a:pPr>
              <a:buNone/>
            </a:pPr>
            <a:endParaRPr lang="en-US" sz="2800" b="1" dirty="0" smtClean="0">
              <a:cs typeface="B Mitra" pitchFamily="2" charset="-78"/>
            </a:endParaRPr>
          </a:p>
          <a:p>
            <a:pPr algn="l" rtl="1"/>
            <a:endParaRPr lang="en-US" sz="2800" b="1" dirty="0">
              <a:cs typeface="B Mitra" pitchFamily="2" charset="-78"/>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57200" y="457200"/>
            <a:ext cx="8686800" cy="838200"/>
          </a:xfrm>
        </p:spPr>
        <p:txBody>
          <a:bodyPr/>
          <a:lstStyle/>
          <a:p>
            <a:pPr algn="ctr"/>
            <a:r>
              <a:rPr lang="fa-IR" dirty="0" smtClean="0"/>
              <a:t>تغذیه ورزش ودیابت</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rtl="1"/>
            <a:r>
              <a:rPr lang="fa-IR" b="1" dirty="0" smtClean="0">
                <a:cs typeface="B Mitra" pitchFamily="2" charset="-78"/>
              </a:rPr>
              <a:t>قبل از ورزش:</a:t>
            </a:r>
            <a:r>
              <a:rPr lang="fa-IR" dirty="0" smtClean="0">
                <a:cs typeface="B Mitra" pitchFamily="2" charset="-78"/>
              </a:rPr>
              <a:t> </a:t>
            </a:r>
            <a:r>
              <a:rPr lang="en-US" dirty="0" smtClean="0">
                <a:cs typeface="B Mitra" pitchFamily="2" charset="-78"/>
              </a:rPr>
              <a:t/>
            </a:r>
            <a:br>
              <a:rPr lang="en-US" dirty="0" smtClean="0">
                <a:cs typeface="B Mitra" pitchFamily="2" charset="-78"/>
              </a:rPr>
            </a:br>
            <a:endParaRPr lang="en-US" dirty="0"/>
          </a:p>
        </p:txBody>
      </p:sp>
      <p:sp>
        <p:nvSpPr>
          <p:cNvPr id="3" name="Content Placeholder 2"/>
          <p:cNvSpPr>
            <a:spLocks noGrp="1"/>
          </p:cNvSpPr>
          <p:nvPr>
            <p:ph idx="1"/>
          </p:nvPr>
        </p:nvSpPr>
        <p:spPr/>
        <p:txBody>
          <a:bodyPr>
            <a:normAutofit lnSpcReduction="10000"/>
          </a:bodyPr>
          <a:lstStyle/>
          <a:p>
            <a:pPr algn="r" rtl="1"/>
            <a:r>
              <a:rPr lang="fa-IR" dirty="0" smtClean="0">
                <a:cs typeface="B Mitra" pitchFamily="2" charset="-78"/>
              </a:rPr>
              <a:t>تاثیر انواع مختلف ورزش و محیطهای مختلف را بر سطح قند خون خود بدانید</a:t>
            </a:r>
            <a:endParaRPr lang="en-US" dirty="0" smtClean="0">
              <a:cs typeface="B Mitra" pitchFamily="2" charset="-78"/>
            </a:endParaRPr>
          </a:p>
          <a:p>
            <a:pPr algn="r" rtl="1"/>
            <a:r>
              <a:rPr lang="fa-IR" dirty="0" smtClean="0">
                <a:cs typeface="B Mitra" pitchFamily="2" charset="-78"/>
              </a:rPr>
              <a:t>کربوهیدراتهای </a:t>
            </a:r>
            <a:r>
              <a:rPr lang="fa-IR" dirty="0" smtClean="0">
                <a:cs typeface="B Mitra" pitchFamily="2" charset="-78"/>
              </a:rPr>
              <a:t>سریع الهضم (مانند آبمیوه، قند جو و غیره)</a:t>
            </a:r>
            <a:endParaRPr lang="en-US" dirty="0" smtClean="0">
              <a:cs typeface="B Mitra" pitchFamily="2" charset="-78"/>
            </a:endParaRPr>
          </a:p>
          <a:p>
            <a:pPr algn="r" rtl="1"/>
            <a:r>
              <a:rPr lang="fa-IR" dirty="0" smtClean="0">
                <a:cs typeface="B Mitra" pitchFamily="2" charset="-78"/>
              </a:rPr>
              <a:t>1تا 2 ساعت قبل از ورزش چیزی بخورید تا سطح قند خون ایده آل داشته باشید </a:t>
            </a:r>
            <a:endParaRPr lang="en-US" dirty="0" smtClean="0">
              <a:cs typeface="B Mitra" pitchFamily="2" charset="-78"/>
            </a:endParaRPr>
          </a:p>
          <a:p>
            <a:pPr algn="r" rtl="1"/>
            <a:r>
              <a:rPr lang="fa-IR" dirty="0" smtClean="0">
                <a:cs typeface="B Mitra" pitchFamily="2" charset="-78"/>
              </a:rPr>
              <a:t>آب بنوشید (دهیدراتاسیون ممکن است با هیپوگلیسمی اشتباه شود) </a:t>
            </a:r>
            <a:endParaRPr lang="en-US" dirty="0" smtClean="0">
              <a:cs typeface="B Mitra" pitchFamily="2" charset="-78"/>
            </a:endParaRPr>
          </a:p>
          <a:p>
            <a:pPr algn="r" rtl="1"/>
            <a:r>
              <a:rPr lang="fa-IR" dirty="0" smtClean="0">
                <a:cs typeface="B Mitra" pitchFamily="2" charset="-78"/>
              </a:rPr>
              <a:t>اگر انسولین قبل از ورزش تزریق می شود مکانی را برای تزریق انتخاب کنید که دور از عضلاتی باشد که در ورزش قرار است از آن استفاده کنید این کار از متابولیزه شدن سریع انسولین جلوگیری می کند. </a:t>
            </a:r>
            <a:endParaRPr lang="en-US" dirty="0">
              <a:cs typeface="B Mitra" pitchFamily="2" charset="-78"/>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rtl="1"/>
            <a:r>
              <a:rPr lang="fa-IR" b="1" dirty="0" smtClean="0">
                <a:cs typeface="B Mitra" pitchFamily="2" charset="-78"/>
              </a:rPr>
              <a:t>حین ورزش: </a:t>
            </a:r>
            <a:r>
              <a:rPr lang="en-US" dirty="0" smtClean="0">
                <a:cs typeface="B Mitra" pitchFamily="2" charset="-78"/>
              </a:rPr>
              <a:t/>
            </a:r>
            <a:br>
              <a:rPr lang="en-US" dirty="0" smtClean="0">
                <a:cs typeface="B Mitra" pitchFamily="2" charset="-78"/>
              </a:rPr>
            </a:br>
            <a:endParaRPr lang="en-US" dirty="0">
              <a:cs typeface="B Mitra" pitchFamily="2" charset="-78"/>
            </a:endParaRPr>
          </a:p>
        </p:txBody>
      </p:sp>
      <p:sp>
        <p:nvSpPr>
          <p:cNvPr id="3" name="Content Placeholder 2"/>
          <p:cNvSpPr>
            <a:spLocks noGrp="1"/>
          </p:cNvSpPr>
          <p:nvPr>
            <p:ph idx="1"/>
          </p:nvPr>
        </p:nvSpPr>
        <p:spPr/>
        <p:txBody>
          <a:bodyPr/>
          <a:lstStyle/>
          <a:p>
            <a:pPr algn="r" rtl="1"/>
            <a:r>
              <a:rPr lang="fa-IR" dirty="0" smtClean="0">
                <a:cs typeface="B Mitra" pitchFamily="2" charset="-78"/>
              </a:rPr>
              <a:t>وقتی به صورت مقعطی ورزش می کنید بین هر مقطع کربوهیدرات مصرف کنید تا سطح قند خون شما کنترل شود </a:t>
            </a:r>
            <a:endParaRPr lang="en-US" dirty="0" smtClean="0">
              <a:cs typeface="B Mitra" pitchFamily="2" charset="-78"/>
            </a:endParaRPr>
          </a:p>
          <a:p>
            <a:pPr algn="r" rtl="1"/>
            <a:r>
              <a:rPr lang="fa-IR" dirty="0" smtClean="0">
                <a:cs typeface="B Mitra" pitchFamily="2" charset="-78"/>
              </a:rPr>
              <a:t>مصرف منظم کربوهیدرات معمولاً برای ورزشهای طولانی مدت لازم است </a:t>
            </a:r>
            <a:endParaRPr lang="en-US" dirty="0" smtClean="0">
              <a:cs typeface="B Mitra" pitchFamily="2" charset="-78"/>
            </a:endParaRPr>
          </a:p>
          <a:p>
            <a:pPr algn="r" rtl="1"/>
            <a:r>
              <a:rPr lang="fa-IR" dirty="0" smtClean="0">
                <a:cs typeface="B Mitra" pitchFamily="2" charset="-78"/>
              </a:rPr>
              <a:t>آب بنوشید </a:t>
            </a:r>
            <a:endParaRPr lang="en-US" dirty="0">
              <a:cs typeface="B Mitra" pitchFamily="2" charset="-78"/>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 </a:t>
            </a:r>
            <a:r>
              <a:rPr lang="fa-IR" dirty="0" smtClean="0"/>
              <a:t>فعالیت با شدت کم و مدت نیم ساعت</a:t>
            </a:r>
            <a:r>
              <a:rPr lang="en-US" dirty="0" smtClean="0"/>
              <a:t/>
            </a:r>
            <a:br>
              <a:rPr lang="en-US" dirty="0" smtClean="0"/>
            </a:br>
            <a:endParaRPr lang="en-US" dirty="0"/>
          </a:p>
        </p:txBody>
      </p:sp>
      <p:sp>
        <p:nvSpPr>
          <p:cNvPr id="3" name="Content Placeholder 2"/>
          <p:cNvSpPr>
            <a:spLocks noGrp="1"/>
          </p:cNvSpPr>
          <p:nvPr>
            <p:ph idx="1"/>
          </p:nvPr>
        </p:nvSpPr>
        <p:spPr/>
        <p:txBody>
          <a:bodyPr>
            <a:normAutofit/>
          </a:bodyPr>
          <a:lstStyle/>
          <a:p>
            <a:pPr algn="r" rtl="1"/>
            <a:r>
              <a:rPr lang="fa-IR" dirty="0" smtClean="0"/>
              <a:t>اگر قند کمتر از 100 میلی گرم در دسی لیتر باشد</a:t>
            </a:r>
            <a:endParaRPr lang="en-US" dirty="0" smtClean="0"/>
          </a:p>
          <a:p>
            <a:pPr algn="r" rtl="1">
              <a:buNone/>
            </a:pPr>
            <a:r>
              <a:rPr lang="fa-IR" dirty="0" smtClean="0"/>
              <a:t>10 گرم کربوهیدرات (یک واحد میوه، نان، بیسکویت، ماست یا شیر)</a:t>
            </a:r>
            <a:endParaRPr lang="en-US" dirty="0" smtClean="0"/>
          </a:p>
          <a:p>
            <a:pPr algn="r" rtl="1"/>
            <a:endParaRPr lang="en-US" dirty="0" smtClean="0"/>
          </a:p>
          <a:p>
            <a:pPr algn="r" rtl="1"/>
            <a:r>
              <a:rPr lang="fa-IR" dirty="0" smtClean="0"/>
              <a:t>اگر قند بیشتر از 100 میلی گرم در دسی لیتر باشد غذای اضافی نیاز ندارد</a:t>
            </a:r>
            <a:endParaRPr lang="en-US" dirty="0" smtClean="0"/>
          </a:p>
          <a:p>
            <a:pPr algn="r" rtl="1"/>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rtl="1"/>
            <a:r>
              <a:rPr lang="en-US" dirty="0" smtClean="0"/>
              <a:t> </a:t>
            </a:r>
            <a:r>
              <a:rPr lang="fa-IR" dirty="0" smtClean="0"/>
              <a:t>فعالیت با شدت متوسط مدت یک ساعت</a:t>
            </a:r>
            <a:r>
              <a:rPr lang="en-US" dirty="0" smtClean="0"/>
              <a:t/>
            </a:r>
            <a:br>
              <a:rPr lang="en-US" dirty="0" smtClean="0"/>
            </a:br>
            <a:endParaRPr lang="en-US" dirty="0"/>
          </a:p>
        </p:txBody>
      </p:sp>
      <p:sp>
        <p:nvSpPr>
          <p:cNvPr id="3" name="Content Placeholder 2"/>
          <p:cNvSpPr>
            <a:spLocks noGrp="1"/>
          </p:cNvSpPr>
          <p:nvPr>
            <p:ph idx="1"/>
          </p:nvPr>
        </p:nvSpPr>
        <p:spPr/>
        <p:txBody>
          <a:bodyPr/>
          <a:lstStyle/>
          <a:p>
            <a:pPr algn="r" rtl="1"/>
            <a:r>
              <a:rPr lang="fa-IR" dirty="0" smtClean="0"/>
              <a:t>قند کمتر از 100: 20 تا 30 گرم کربوهیدرات (یک ساندویچ و میوه و یا شیر یا ماست)</a:t>
            </a:r>
            <a:endParaRPr lang="en-US" dirty="0" smtClean="0"/>
          </a:p>
          <a:p>
            <a:pPr algn="r" rtl="1"/>
            <a:r>
              <a:rPr lang="fa-IR" dirty="0" smtClean="0"/>
              <a:t>قند مابین 100 تا 180 :10 گرم کربوهیدرات (نصف ساندویچ و میوه و یا شیر یا ماست)</a:t>
            </a:r>
            <a:endParaRPr lang="en-US" dirty="0" smtClean="0"/>
          </a:p>
          <a:p>
            <a:pPr algn="r" rtl="1"/>
            <a:r>
              <a:rPr lang="fa-IR" dirty="0" smtClean="0"/>
              <a:t>قند مابین 180 تا 300 : نیاز  ندارد</a:t>
            </a:r>
          </a:p>
          <a:p>
            <a:pPr algn="r" rtl="1"/>
            <a:r>
              <a:rPr lang="fa-IR" dirty="0" smtClean="0"/>
              <a:t>قند بالا تر از 300 :ترجیحاً ورزش انجام نشود چون ممکن است سطح قند خون بالا رود</a:t>
            </a:r>
            <a:endParaRPr lang="en-US" dirty="0" smtClean="0"/>
          </a:p>
          <a:p>
            <a:pPr algn="r" rtl="1"/>
            <a:endParaRPr lang="en-US" dirty="0" smtClean="0"/>
          </a:p>
          <a:p>
            <a:pPr algn="l" rtl="1"/>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rtl="1"/>
            <a:r>
              <a:rPr lang="en-US" dirty="0" smtClean="0"/>
              <a:t> </a:t>
            </a:r>
            <a:r>
              <a:rPr lang="fa-IR" dirty="0" smtClean="0"/>
              <a:t>فعالیت با شدت زیادو مدت یک تا دو ساعت</a:t>
            </a:r>
            <a:r>
              <a:rPr lang="en-US" dirty="0" smtClean="0"/>
              <a:t/>
            </a:r>
            <a:br>
              <a:rPr lang="en-US" dirty="0" smtClean="0"/>
            </a:br>
            <a:endParaRPr lang="en-US" dirty="0"/>
          </a:p>
        </p:txBody>
      </p:sp>
      <p:sp>
        <p:nvSpPr>
          <p:cNvPr id="3" name="Content Placeholder 2"/>
          <p:cNvSpPr>
            <a:spLocks noGrp="1"/>
          </p:cNvSpPr>
          <p:nvPr>
            <p:ph idx="1"/>
          </p:nvPr>
        </p:nvSpPr>
        <p:spPr/>
        <p:txBody>
          <a:bodyPr>
            <a:normAutofit/>
          </a:bodyPr>
          <a:lstStyle/>
          <a:p>
            <a:pPr algn="r" rtl="1"/>
            <a:r>
              <a:rPr lang="fa-IR" dirty="0" smtClean="0"/>
              <a:t>قند کمتر از 100: 45تا 60 گرم کربوهیدرات (یک ساندویچ و میوه و یا شیر یا ماست)</a:t>
            </a:r>
            <a:endParaRPr lang="en-US" dirty="0" smtClean="0"/>
          </a:p>
          <a:p>
            <a:pPr algn="r" rtl="1"/>
            <a:r>
              <a:rPr lang="fa-IR" dirty="0" smtClean="0"/>
              <a:t>قند مابین 100 تا 180 :25 تا 50 گرم کربوهیدرات (نصف ساندویچ و میوه و یا شیر یا ماست)</a:t>
            </a:r>
            <a:endParaRPr lang="en-US" dirty="0" smtClean="0"/>
          </a:p>
          <a:p>
            <a:pPr algn="r" rtl="1"/>
            <a:r>
              <a:rPr lang="fa-IR" dirty="0" smtClean="0"/>
              <a:t>قند مابین 180 تا 300 : 15 گرم کربوهیدرات (یک واحد میوه، نان، بیسکویت، ماست یا شیر)</a:t>
            </a:r>
          </a:p>
          <a:p>
            <a:pPr algn="r" rtl="1"/>
            <a:r>
              <a:rPr lang="fa-IR" dirty="0" smtClean="0"/>
              <a:t>قند بالا تر از 300 :ترجیحاً ورزش انجام نشود چون ممکن است سطح قند خون بالا رود</a:t>
            </a:r>
            <a:endParaRPr lang="en-US" dirty="0" smtClean="0"/>
          </a:p>
          <a:p>
            <a:pPr algn="r" rtl="1"/>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 </a:t>
            </a:r>
            <a:r>
              <a:rPr lang="fa-IR" dirty="0" smtClean="0"/>
              <a:t>فعالیت با شدت متغیر </a:t>
            </a:r>
            <a:r>
              <a:rPr lang="en-US" dirty="0" smtClean="0"/>
              <a:t/>
            </a:r>
            <a:br>
              <a:rPr lang="en-US" dirty="0" smtClean="0"/>
            </a:br>
            <a:endParaRPr lang="en-US" dirty="0"/>
          </a:p>
        </p:txBody>
      </p:sp>
      <p:sp>
        <p:nvSpPr>
          <p:cNvPr id="3" name="Content Placeholder 2"/>
          <p:cNvSpPr>
            <a:spLocks noGrp="1"/>
          </p:cNvSpPr>
          <p:nvPr>
            <p:ph idx="1"/>
          </p:nvPr>
        </p:nvSpPr>
        <p:spPr/>
        <p:txBody>
          <a:bodyPr/>
          <a:lstStyle/>
          <a:p>
            <a:pPr algn="r" rtl="1"/>
            <a:r>
              <a:rPr lang="fa-IR" dirty="0" smtClean="0"/>
              <a:t>طولانی مدت:انسولین می تواند کاهش یابد (کاهش انسولین به طور تقریبی در زمان فعالیت حدود 10 درصد)</a:t>
            </a:r>
            <a:endParaRPr lang="en-US" dirty="0" smtClean="0"/>
          </a:p>
          <a:p>
            <a:pPr algn="r" rtl="1"/>
            <a:endParaRPr lang="fa-IR" dirty="0" smtClean="0"/>
          </a:p>
          <a:p>
            <a:pPr algn="r" rtl="1"/>
            <a:r>
              <a:rPr lang="fa-IR" dirty="0" smtClean="0"/>
              <a:t>به مدت نیم تا یک روز:مصرف کربوهیدرات قبل، حین و بعداز فعالیت افزایش یابد 10 تا 50 گرم کربوهیدرات در ساعت مانند آبمیوه رقیق شده</a:t>
            </a:r>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rtl="1"/>
            <a:r>
              <a:rPr lang="fa-IR" b="1" dirty="0" smtClean="0">
                <a:cs typeface="B Mitra" pitchFamily="2" charset="-78"/>
              </a:rPr>
              <a:t>بعد از ورزش: </a:t>
            </a:r>
            <a:r>
              <a:rPr lang="en-US" dirty="0" smtClean="0">
                <a:cs typeface="B Mitra" pitchFamily="2" charset="-78"/>
              </a:rPr>
              <a:t/>
            </a:r>
            <a:br>
              <a:rPr lang="en-US" dirty="0" smtClean="0">
                <a:cs typeface="B Mitra" pitchFamily="2" charset="-78"/>
              </a:rPr>
            </a:br>
            <a:endParaRPr lang="en-US" dirty="0"/>
          </a:p>
        </p:txBody>
      </p:sp>
      <p:sp>
        <p:nvSpPr>
          <p:cNvPr id="3" name="Content Placeholder 2"/>
          <p:cNvSpPr>
            <a:spLocks noGrp="1"/>
          </p:cNvSpPr>
          <p:nvPr>
            <p:ph idx="1"/>
          </p:nvPr>
        </p:nvSpPr>
        <p:spPr/>
        <p:txBody>
          <a:bodyPr>
            <a:normAutofit/>
          </a:bodyPr>
          <a:lstStyle/>
          <a:p>
            <a:pPr algn="r" rtl="1"/>
            <a:r>
              <a:rPr lang="fa-IR" dirty="0" smtClean="0">
                <a:cs typeface="B Mitra" pitchFamily="2" charset="-78"/>
              </a:rPr>
              <a:t>پس از ورزش سنگین سطح قند خون ممکن است به پایین آمدن ادامه دهد پس از اتمام ورزش کربوهیدرات مصرف کنید تا ذخایر گلیکوژنی بازسازی شود </a:t>
            </a:r>
            <a:endParaRPr lang="en-US" dirty="0" smtClean="0">
              <a:cs typeface="B Mitra" pitchFamily="2" charset="-78"/>
            </a:endParaRPr>
          </a:p>
          <a:p>
            <a:pPr algn="r" rtl="1"/>
            <a:r>
              <a:rPr lang="fa-IR" dirty="0" smtClean="0">
                <a:cs typeface="B Mitra" pitchFamily="2" charset="-78"/>
              </a:rPr>
              <a:t>مصرف الکل پس از ورزش توصیه نمی شود چرا که منجر به دهیدراتاسیون شده و باعث افت قند خون می شود </a:t>
            </a:r>
            <a:endParaRPr lang="en-US" dirty="0" smtClean="0">
              <a:cs typeface="B Mitra" pitchFamily="2" charset="-78"/>
            </a:endParaRPr>
          </a:p>
          <a:p>
            <a:pPr algn="r" rtl="1"/>
            <a:r>
              <a:rPr lang="fa-IR" dirty="0" smtClean="0">
                <a:cs typeface="B Mitra" pitchFamily="2" charset="-78"/>
              </a:rPr>
              <a:t>	آب بنوشید</a:t>
            </a:r>
            <a:endParaRPr lang="en-US" dirty="0">
              <a:cs typeface="B Mitra" pitchFamily="2" charset="-78"/>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57200" y="457200"/>
            <a:ext cx="8686800" cy="838200"/>
          </a:xfrm>
        </p:spPr>
        <p:txBody>
          <a:bodyPr/>
          <a:lstStyle/>
          <a:p>
            <a:pPr algn="ctr"/>
            <a:r>
              <a:rPr lang="fa-IR" dirty="0" smtClean="0"/>
              <a:t>عوارض دیابت و ورزش</a:t>
            </a:r>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rtl="1"/>
            <a:r>
              <a:rPr lang="fa-IR" dirty="0" smtClean="0"/>
              <a:t>ورزشهای مجاز نوروپاتی اتونوم</a:t>
            </a:r>
            <a:br>
              <a:rPr lang="fa-IR" dirty="0" smtClean="0"/>
            </a:br>
            <a:endParaRPr lang="en-US" dirty="0"/>
          </a:p>
        </p:txBody>
      </p:sp>
      <p:sp>
        <p:nvSpPr>
          <p:cNvPr id="3" name="Content Placeholder 2"/>
          <p:cNvSpPr>
            <a:spLocks noGrp="1"/>
          </p:cNvSpPr>
          <p:nvPr>
            <p:ph idx="1"/>
          </p:nvPr>
        </p:nvSpPr>
        <p:spPr/>
        <p:txBody>
          <a:bodyPr/>
          <a:lstStyle/>
          <a:p>
            <a:pPr algn="r" rtl="1"/>
            <a:r>
              <a:rPr lang="fa-IR" dirty="0" smtClean="0"/>
              <a:t>ممنوعیت ورزش با شدت بالا و دماهای بالا و وپایین </a:t>
            </a:r>
          </a:p>
          <a:p>
            <a:pPr algn="r" rtl="1"/>
            <a:r>
              <a:rPr lang="fa-IR" dirty="0" smtClean="0"/>
              <a:t>شنا </a:t>
            </a:r>
          </a:p>
          <a:p>
            <a:pPr algn="r" rtl="1"/>
            <a:r>
              <a:rPr lang="fa-IR" dirty="0" smtClean="0"/>
              <a:t>دوچرخه ثابت</a:t>
            </a:r>
            <a:endParaRPr lang="en-US"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rtl="1"/>
            <a:r>
              <a:rPr lang="fa-IR" dirty="0" smtClean="0"/>
              <a:t>فواید ورزش</a:t>
            </a:r>
            <a:endParaRPr lang="en-US" dirty="0"/>
          </a:p>
        </p:txBody>
      </p:sp>
      <p:sp>
        <p:nvSpPr>
          <p:cNvPr id="3" name="Content Placeholder 2"/>
          <p:cNvSpPr>
            <a:spLocks noGrp="1"/>
          </p:cNvSpPr>
          <p:nvPr>
            <p:ph idx="1"/>
          </p:nvPr>
        </p:nvSpPr>
        <p:spPr/>
        <p:txBody>
          <a:bodyPr/>
          <a:lstStyle/>
          <a:p>
            <a:pPr algn="r" rtl="1"/>
            <a:r>
              <a:rPr lang="fa-IR" dirty="0" smtClean="0"/>
              <a:t>افزایش ظرفیت هوازی</a:t>
            </a:r>
          </a:p>
          <a:p>
            <a:pPr algn="r" rtl="1"/>
            <a:r>
              <a:rPr lang="fa-IR" dirty="0" smtClean="0"/>
              <a:t>کاهش ضربان قلب استراحت</a:t>
            </a:r>
          </a:p>
          <a:p>
            <a:pPr algn="r" rtl="1"/>
            <a:r>
              <a:rPr lang="fa-IR" dirty="0" smtClean="0"/>
              <a:t>افزایش</a:t>
            </a:r>
            <a:r>
              <a:rPr lang="en-US" dirty="0" smtClean="0"/>
              <a:t>HDL</a:t>
            </a:r>
            <a:r>
              <a:rPr lang="fa-IR" dirty="0" smtClean="0"/>
              <a:t> و کاهش </a:t>
            </a:r>
            <a:r>
              <a:rPr lang="en-US" dirty="0" smtClean="0"/>
              <a:t>LDL</a:t>
            </a:r>
            <a:endParaRPr lang="fa-IR" dirty="0" smtClean="0"/>
          </a:p>
          <a:p>
            <a:pPr algn="r" rtl="1"/>
            <a:r>
              <a:rPr lang="fa-IR" dirty="0" smtClean="0"/>
              <a:t>کاهش </a:t>
            </a:r>
            <a:r>
              <a:rPr lang="en-US" dirty="0" smtClean="0"/>
              <a:t>HbA1c</a:t>
            </a:r>
            <a:r>
              <a:rPr lang="fa-IR" dirty="0" smtClean="0"/>
              <a:t> در دیابت دو</a:t>
            </a:r>
          </a:p>
          <a:p>
            <a:pPr algn="r" rtl="1"/>
            <a:r>
              <a:rPr lang="fa-IR" smtClean="0"/>
              <a:t>افزایش اعتماد به نفس و کاهش استرس و افسردگی و اضطراب</a:t>
            </a:r>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rtl="1"/>
            <a:r>
              <a:rPr lang="fa-IR" dirty="0" smtClean="0"/>
              <a:t> میکروآلبومینوری و یا بیماری کلیوی بارز</a:t>
            </a:r>
            <a:endParaRPr lang="en-US" dirty="0"/>
          </a:p>
        </p:txBody>
      </p:sp>
      <p:sp>
        <p:nvSpPr>
          <p:cNvPr id="3" name="Content Placeholder 2"/>
          <p:cNvSpPr>
            <a:spLocks noGrp="1"/>
          </p:cNvSpPr>
          <p:nvPr>
            <p:ph idx="1"/>
          </p:nvPr>
        </p:nvSpPr>
        <p:spPr/>
        <p:txBody>
          <a:bodyPr/>
          <a:lstStyle/>
          <a:p>
            <a:pPr algn="r" rtl="1"/>
            <a:r>
              <a:rPr lang="fa-IR" dirty="0" smtClean="0"/>
              <a:t>فقط باید ورزش سبک تا متوسط انجام دهند.</a:t>
            </a:r>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rtl="1"/>
            <a:r>
              <a:rPr lang="fa-IR" dirty="0" smtClean="0"/>
              <a:t>ورزشهای مجاز درنوروپاتی محیطی</a:t>
            </a:r>
            <a:endParaRPr lang="en-US" dirty="0"/>
          </a:p>
        </p:txBody>
      </p:sp>
      <p:sp>
        <p:nvSpPr>
          <p:cNvPr id="3" name="Content Placeholder 2"/>
          <p:cNvSpPr>
            <a:spLocks noGrp="1"/>
          </p:cNvSpPr>
          <p:nvPr>
            <p:ph idx="1"/>
          </p:nvPr>
        </p:nvSpPr>
        <p:spPr/>
        <p:txBody>
          <a:bodyPr/>
          <a:lstStyle/>
          <a:p>
            <a:pPr algn="r" rtl="1"/>
            <a:r>
              <a:rPr lang="fa-IR" dirty="0" smtClean="0"/>
              <a:t>شنا </a:t>
            </a:r>
          </a:p>
          <a:p>
            <a:pPr algn="r" rtl="1"/>
            <a:r>
              <a:rPr lang="fa-IR" dirty="0" smtClean="0"/>
              <a:t>دوچرخه ثابت</a:t>
            </a:r>
          </a:p>
          <a:p>
            <a:pPr algn="r" rtl="1"/>
            <a:r>
              <a:rPr lang="fa-IR" dirty="0" smtClean="0"/>
              <a:t>ورزشهای تعادلی</a:t>
            </a:r>
            <a:endParaRPr lang="en-US" dirty="0" smtClean="0"/>
          </a:p>
          <a:p>
            <a:pPr algn="r" rtl="1"/>
            <a:r>
              <a:rPr lang="fa-IR" dirty="0" smtClean="0"/>
              <a:t>ورزش اندامهای فوقانی</a:t>
            </a:r>
            <a:endParaRPr lang="en-US" dirty="0" smtClean="0"/>
          </a:p>
          <a:p>
            <a:pPr algn="r" rtl="1">
              <a:buNone/>
            </a:pPr>
            <a:endParaRPr 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t>ورزشهای مجاز در رتینوپاتی</a:t>
            </a:r>
            <a:endParaRPr lang="en-US" dirty="0"/>
          </a:p>
        </p:txBody>
      </p:sp>
      <p:sp>
        <p:nvSpPr>
          <p:cNvPr id="3" name="Content Placeholder 2"/>
          <p:cNvSpPr>
            <a:spLocks noGrp="1"/>
          </p:cNvSpPr>
          <p:nvPr>
            <p:ph idx="1"/>
          </p:nvPr>
        </p:nvSpPr>
        <p:spPr/>
        <p:txBody>
          <a:bodyPr>
            <a:normAutofit/>
          </a:bodyPr>
          <a:lstStyle/>
          <a:p>
            <a:pPr algn="r" rtl="1"/>
            <a:r>
              <a:rPr lang="fa-IR" sz="2800" dirty="0" smtClean="0"/>
              <a:t>پرهیز از ورزشهای که باعث افزایش فشار سیستولی بیش از 170 میلیمتر جیوه می شود (وزنه برداری ) .</a:t>
            </a:r>
          </a:p>
          <a:p>
            <a:pPr algn="r" rtl="1"/>
            <a:r>
              <a:rPr lang="fa-IR" sz="2800" dirty="0" smtClean="0"/>
              <a:t> دوچرخه ثابت پیاده روی و شنا. </a:t>
            </a:r>
          </a:p>
          <a:p>
            <a:pPr algn="r" rtl="1"/>
            <a:r>
              <a:rPr lang="fa-IR" sz="2800" dirty="0" smtClean="0"/>
              <a:t>ممنوعیت ورزش در جراحی اخیر وفتوکواگولاسیون </a:t>
            </a:r>
            <a:endParaRPr lang="en-US" sz="2800" dirty="0" smtClean="0"/>
          </a:p>
          <a:p>
            <a:pPr algn="r" rtl="1"/>
            <a:endParaRPr lang="en-US" sz="2800"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smtClean="0"/>
              <a:t>هیپو گلیسمی ناشی از ورزش</a:t>
            </a:r>
            <a:endParaRPr lang="en-US" dirty="0"/>
          </a:p>
        </p:txBody>
      </p:sp>
      <p:sp>
        <p:nvSpPr>
          <p:cNvPr id="3" name="Content Placeholder 2"/>
          <p:cNvSpPr>
            <a:spLocks noGrp="1"/>
          </p:cNvSpPr>
          <p:nvPr>
            <p:ph idx="1"/>
          </p:nvPr>
        </p:nvSpPr>
        <p:spPr/>
        <p:txBody>
          <a:bodyPr/>
          <a:lstStyle/>
          <a:p>
            <a:pPr algn="r" rtl="1"/>
            <a:r>
              <a:rPr lang="fa-IR" dirty="0" smtClean="0">
                <a:cs typeface="B Mitra" pitchFamily="2" charset="-78"/>
              </a:rPr>
              <a:t>افت قند خون می تواند زودرس و یا 4 ساعت روی دهد</a:t>
            </a:r>
            <a:endParaRPr lang="en-US" dirty="0" smtClean="0">
              <a:cs typeface="B Mitra" pitchFamily="2" charset="-78"/>
            </a:endParaRPr>
          </a:p>
          <a:p>
            <a:pPr algn="r" rtl="1"/>
            <a:r>
              <a:rPr lang="fa-IR" dirty="0" smtClean="0">
                <a:cs typeface="B Mitra" pitchFamily="2" charset="-78"/>
              </a:rPr>
              <a:t>افت دیررس قند تا 24 ساعت پس از ورزش </a:t>
            </a:r>
          </a:p>
          <a:p>
            <a:pPr algn="r" rtl="1"/>
            <a:r>
              <a:rPr lang="fa-IR" dirty="0" smtClean="0">
                <a:cs typeface="B Mitra" pitchFamily="2" charset="-78"/>
              </a:rPr>
              <a:t> حمل قرص گلوکز و یا منابع دیگر قندی در همه زمانها  ضروری است</a:t>
            </a:r>
          </a:p>
          <a:p>
            <a:pPr algn="r" rtl="1"/>
            <a:r>
              <a:rPr lang="fa-IR" dirty="0" smtClean="0">
                <a:cs typeface="B Mitra" pitchFamily="2" charset="-78"/>
              </a:rPr>
              <a:t> از دهیدراتاسیون در حین ورزش باید توسط مصرف کافی مایعات جلوگیری شود </a:t>
            </a:r>
          </a:p>
          <a:p>
            <a:pPr algn="r" rtl="1"/>
            <a:r>
              <a:rPr lang="fa-IR" dirty="0" smtClean="0">
                <a:cs typeface="B Mitra" pitchFamily="2" charset="-78"/>
              </a:rPr>
              <a:t>توصیه می شود ورزشکاران دیابتی در صورت امکان هنگام ورزش کردن یک همراه داشته باشند .</a:t>
            </a:r>
            <a:endParaRPr lang="en-US" dirty="0" smtClean="0">
              <a:cs typeface="B Mitra" pitchFamily="2" charset="-78"/>
            </a:endParaRPr>
          </a:p>
          <a:p>
            <a:pPr algn="r" rtl="1"/>
            <a:endParaRPr lang="en-US" dirty="0" smtClean="0">
              <a:cs typeface="B Mitra" pitchFamily="2" charset="-78"/>
            </a:endParaRPr>
          </a:p>
          <a:p>
            <a:pPr algn="r" rtl="1"/>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rtl="1"/>
            <a:r>
              <a:rPr lang="fa-IR" dirty="0" smtClean="0"/>
              <a:t> تاثیر ورزش بر روند دیابت</a:t>
            </a:r>
            <a:endParaRPr lang="en-US" dirty="0"/>
          </a:p>
        </p:txBody>
      </p:sp>
      <p:sp>
        <p:nvSpPr>
          <p:cNvPr id="3" name="Content Placeholder 2"/>
          <p:cNvSpPr>
            <a:spLocks noGrp="1"/>
          </p:cNvSpPr>
          <p:nvPr>
            <p:ph idx="1"/>
          </p:nvPr>
        </p:nvSpPr>
        <p:spPr/>
        <p:txBody>
          <a:bodyPr/>
          <a:lstStyle/>
          <a:p>
            <a:pPr algn="r" rtl="1"/>
            <a:r>
              <a:rPr lang="fa-IR" b="1" dirty="0" smtClean="0">
                <a:cs typeface="B Mitra" pitchFamily="2" charset="-78"/>
              </a:rPr>
              <a:t>در دیابت تیپ 1 ورزش به تنهایی باعث بهبود کنترل قند خون نمی شود </a:t>
            </a:r>
            <a:r>
              <a:rPr lang="fa-IR" b="1" dirty="0" smtClean="0">
                <a:cs typeface="B Mitra" pitchFamily="2" charset="-78"/>
              </a:rPr>
              <a:t>   </a:t>
            </a:r>
          </a:p>
          <a:p>
            <a:pPr algn="r" rtl="1">
              <a:buNone/>
            </a:pPr>
            <a:r>
              <a:rPr lang="fa-IR" b="1" dirty="0" smtClean="0">
                <a:cs typeface="B Mitra" pitchFamily="2" charset="-78"/>
              </a:rPr>
              <a:t>ولی </a:t>
            </a:r>
            <a:r>
              <a:rPr lang="fa-IR" b="1" dirty="0" smtClean="0">
                <a:cs typeface="B Mitra" pitchFamily="2" charset="-78"/>
              </a:rPr>
              <a:t>باعث کاهش ریسک فاکتورهای بیماریهای قلبی عروقی می شود. </a:t>
            </a:r>
            <a:endParaRPr lang="en-US" b="1" dirty="0" smtClean="0">
              <a:cs typeface="B Mitra" pitchFamily="2" charset="-78"/>
            </a:endParaRPr>
          </a:p>
          <a:p>
            <a:pPr algn="r" rtl="1"/>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rtl="1"/>
            <a:r>
              <a:rPr lang="fa-IR" dirty="0" smtClean="0"/>
              <a:t>انواع ورزش</a:t>
            </a:r>
            <a:endParaRPr lang="en-US" dirty="0"/>
          </a:p>
        </p:txBody>
      </p:sp>
      <p:sp>
        <p:nvSpPr>
          <p:cNvPr id="3" name="Content Placeholder 2"/>
          <p:cNvSpPr>
            <a:spLocks noGrp="1"/>
          </p:cNvSpPr>
          <p:nvPr>
            <p:ph idx="1"/>
          </p:nvPr>
        </p:nvSpPr>
        <p:spPr/>
        <p:txBody>
          <a:bodyPr/>
          <a:lstStyle/>
          <a:p>
            <a:pPr algn="r" rtl="1"/>
            <a:r>
              <a:rPr lang="fa-IR" dirty="0" smtClean="0"/>
              <a:t>ورزش هوازی </a:t>
            </a:r>
          </a:p>
          <a:p>
            <a:pPr algn="r" rtl="1"/>
            <a:r>
              <a:rPr lang="fa-IR" dirty="0" smtClean="0"/>
              <a:t>ورزش قدرتی یا مقاومتی</a:t>
            </a:r>
          </a:p>
          <a:p>
            <a:pPr algn="r" rtl="1"/>
            <a:r>
              <a:rPr lang="fa-IR" dirty="0" smtClean="0"/>
              <a:t>ورزش کششی</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t>ورزش هوازی</a:t>
            </a:r>
            <a:endParaRPr lang="en-US" dirty="0"/>
          </a:p>
        </p:txBody>
      </p:sp>
      <p:sp>
        <p:nvSpPr>
          <p:cNvPr id="3" name="Content Placeholder 2"/>
          <p:cNvSpPr>
            <a:spLocks noGrp="1"/>
          </p:cNvSpPr>
          <p:nvPr>
            <p:ph idx="1"/>
          </p:nvPr>
        </p:nvSpPr>
        <p:spPr/>
        <p:txBody>
          <a:bodyPr/>
          <a:lstStyle/>
          <a:p>
            <a:pPr algn="r" rtl="1"/>
            <a:r>
              <a:rPr lang="fa-IR" dirty="0" smtClean="0"/>
              <a:t>ریتمیک </a:t>
            </a:r>
          </a:p>
          <a:p>
            <a:pPr algn="r" rtl="1"/>
            <a:r>
              <a:rPr lang="fa-IR" dirty="0" smtClean="0"/>
              <a:t>عضلات بزرگ </a:t>
            </a:r>
          </a:p>
          <a:p>
            <a:pPr algn="r" rtl="1"/>
            <a:r>
              <a:rPr lang="fa-IR" dirty="0" smtClean="0"/>
              <a:t>مداوم</a:t>
            </a:r>
          </a:p>
          <a:p>
            <a:pPr algn="r" rtl="1"/>
            <a:r>
              <a:rPr lang="fa-IR" dirty="0" smtClean="0"/>
              <a:t>بیش از 10 تا15 دقیقه</a:t>
            </a:r>
            <a:endParaRPr lang="en-US" dirty="0" smtClean="0"/>
          </a:p>
          <a:p>
            <a:pPr algn="r" rtl="1"/>
            <a:r>
              <a:rPr lang="fa-IR" dirty="0" smtClean="0"/>
              <a:t>شدت </a:t>
            </a:r>
          </a:p>
          <a:p>
            <a:pPr algn="r" rtl="1"/>
            <a:r>
              <a:rPr lang="en-US" dirty="0" smtClean="0"/>
              <a:t>VO2max</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rtl="1"/>
            <a:r>
              <a:rPr lang="fa-IR" smtClean="0"/>
              <a:t>نسخه ورزش هوازی</a:t>
            </a:r>
            <a:endParaRPr lang="en-US" dirty="0"/>
          </a:p>
        </p:txBody>
      </p:sp>
      <p:sp>
        <p:nvSpPr>
          <p:cNvPr id="3" name="Content Placeholder 2"/>
          <p:cNvSpPr>
            <a:spLocks noGrp="1"/>
          </p:cNvSpPr>
          <p:nvPr>
            <p:ph idx="1"/>
          </p:nvPr>
        </p:nvSpPr>
        <p:spPr/>
        <p:txBody>
          <a:bodyPr/>
          <a:lstStyle/>
          <a:p>
            <a:pPr algn="r" rtl="1">
              <a:buNone/>
            </a:pPr>
            <a:r>
              <a:rPr lang="fa-IR" dirty="0" smtClean="0"/>
              <a:t>فرکانس</a:t>
            </a:r>
          </a:p>
          <a:p>
            <a:pPr algn="r" rtl="1">
              <a:buNone/>
            </a:pPr>
            <a:r>
              <a:rPr lang="fa-IR" dirty="0" smtClean="0"/>
              <a:t>شدت  </a:t>
            </a:r>
          </a:p>
          <a:p>
            <a:pPr algn="r" rtl="1">
              <a:buNone/>
            </a:pPr>
            <a:r>
              <a:rPr lang="fa-IR" dirty="0" smtClean="0"/>
              <a:t>زمان </a:t>
            </a:r>
          </a:p>
          <a:p>
            <a:pPr algn="r" rtl="1">
              <a:buNone/>
            </a:pPr>
            <a:r>
              <a:rPr lang="fa-IR" dirty="0" smtClean="0"/>
              <a:t>شکل</a:t>
            </a:r>
          </a:p>
          <a:p>
            <a:pPr algn="r" rtl="1">
              <a:buNone/>
            </a:pPr>
            <a:endParaRPr lang="en-US" dirty="0" smtClean="0"/>
          </a:p>
          <a:p>
            <a:pPr algn="r" rtl="1"/>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rtl="1"/>
            <a:r>
              <a:rPr lang="fa-IR" b="1" dirty="0" smtClean="0"/>
              <a:t>شدت</a:t>
            </a:r>
            <a:r>
              <a:rPr lang="en-US" b="1" dirty="0" smtClean="0"/>
              <a:t> </a:t>
            </a:r>
            <a:r>
              <a:rPr lang="fa-IR" b="1" dirty="0" smtClean="0"/>
              <a:t> ورزش هوازی</a:t>
            </a:r>
            <a:endParaRPr lang="en-US" dirty="0"/>
          </a:p>
        </p:txBody>
      </p:sp>
      <p:sp>
        <p:nvSpPr>
          <p:cNvPr id="3" name="Content Placeholder 2"/>
          <p:cNvSpPr>
            <a:spLocks noGrp="1"/>
          </p:cNvSpPr>
          <p:nvPr>
            <p:ph idx="1"/>
          </p:nvPr>
        </p:nvSpPr>
        <p:spPr/>
        <p:txBody>
          <a:bodyPr/>
          <a:lstStyle/>
          <a:p>
            <a:pPr algn="r" rtl="1"/>
            <a:endParaRPr lang="en-US" dirty="0" smtClean="0"/>
          </a:p>
          <a:p>
            <a:pPr algn="r" rtl="1"/>
            <a:endParaRPr lang="en-US" dirty="0" smtClean="0"/>
          </a:p>
          <a:p>
            <a:pPr algn="r" rtl="1"/>
            <a:r>
              <a:rPr lang="fa-IR" dirty="0" smtClean="0"/>
              <a:t>متوسط: 50 تا 70 درصد حداکثر ضربان قلب </a:t>
            </a:r>
            <a:endParaRPr lang="en-US" dirty="0" smtClean="0"/>
          </a:p>
          <a:p>
            <a:pPr algn="r" rtl="1"/>
            <a:r>
              <a:rPr lang="fa-IR" dirty="0" smtClean="0"/>
              <a:t>دوچرخه سواری، پیاده روی، شنا، رقص، ایروبیک در آب </a:t>
            </a:r>
            <a:endParaRPr lang="en-US" dirty="0" smtClean="0"/>
          </a:p>
          <a:p>
            <a:pPr algn="r" rtl="1"/>
            <a:r>
              <a:rPr lang="fa-IR" dirty="0" smtClean="0"/>
              <a:t>شدید: بیش از 70 درصد حداکثر ضربان قلب </a:t>
            </a:r>
            <a:endParaRPr lang="en-US" dirty="0" smtClean="0"/>
          </a:p>
          <a:p>
            <a:pPr algn="r" rtl="1"/>
            <a:r>
              <a:rPr lang="fa-IR" dirty="0" smtClean="0"/>
              <a:t>دویدن، ایروبیک، هاکی، بستکبال، کوه نوردی</a:t>
            </a:r>
            <a:endParaRPr lang="en-US" dirty="0" smtClean="0"/>
          </a:p>
          <a:p>
            <a:pPr algn="r" rtl="1"/>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rtl="1"/>
            <a:r>
              <a:rPr lang="fa-IR" dirty="0" smtClean="0"/>
              <a:t>ورزش قدرتی</a:t>
            </a:r>
            <a:endParaRPr lang="en-US" dirty="0"/>
          </a:p>
        </p:txBody>
      </p:sp>
      <p:sp>
        <p:nvSpPr>
          <p:cNvPr id="3" name="Content Placeholder 2"/>
          <p:cNvSpPr>
            <a:spLocks noGrp="1"/>
          </p:cNvSpPr>
          <p:nvPr>
            <p:ph idx="1"/>
          </p:nvPr>
        </p:nvSpPr>
        <p:spPr/>
        <p:txBody>
          <a:bodyPr/>
          <a:lstStyle/>
          <a:p>
            <a:pPr algn="r" rtl="1"/>
            <a:r>
              <a:rPr lang="fa-IR" dirty="0" smtClean="0"/>
              <a:t>ایزومتریک</a:t>
            </a:r>
          </a:p>
          <a:p>
            <a:pPr algn="r" rtl="1"/>
            <a:r>
              <a:rPr lang="fa-IR" dirty="0" smtClean="0"/>
              <a:t>ایزوتونیک</a:t>
            </a:r>
          </a:p>
          <a:p>
            <a:pPr algn="r" rtl="1"/>
            <a:r>
              <a:rPr lang="en-US" dirty="0" smtClean="0"/>
              <a:t>1RM</a:t>
            </a:r>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734</TotalTime>
  <Words>1246</Words>
  <Application>Microsoft Office PowerPoint</Application>
  <PresentationFormat>On-screen Show (4:3)</PresentationFormat>
  <Paragraphs>148</Paragraphs>
  <Slides>33</Slides>
  <Notes>0</Notes>
  <HiddenSlides>0</HiddenSlides>
  <MMClips>0</MMClips>
  <ScaleCrop>false</ScaleCrop>
  <HeadingPairs>
    <vt:vector size="4" baseType="variant">
      <vt:variant>
        <vt:lpstr>Theme</vt:lpstr>
      </vt:variant>
      <vt:variant>
        <vt:i4>1</vt:i4>
      </vt:variant>
      <vt:variant>
        <vt:lpstr>Slide Titles</vt:lpstr>
      </vt:variant>
      <vt:variant>
        <vt:i4>33</vt:i4>
      </vt:variant>
    </vt:vector>
  </HeadingPairs>
  <TitlesOfParts>
    <vt:vector size="34" baseType="lpstr">
      <vt:lpstr>Trek</vt:lpstr>
      <vt:lpstr>Slide 1</vt:lpstr>
      <vt:lpstr>تاثیر ورزش بر متابولیسم کربوهیدرات </vt:lpstr>
      <vt:lpstr>فواید ورزش</vt:lpstr>
      <vt:lpstr> تاثیر ورزش بر روند دیابت</vt:lpstr>
      <vt:lpstr>انواع ورزش</vt:lpstr>
      <vt:lpstr>ورزش هوازی</vt:lpstr>
      <vt:lpstr>نسخه ورزش هوازی</vt:lpstr>
      <vt:lpstr>شدت  ورزش هوازی</vt:lpstr>
      <vt:lpstr>ورزش قدرتی</vt:lpstr>
      <vt:lpstr>تمرینات قدرتی</vt:lpstr>
      <vt:lpstr>اریابی قبل از ورزش</vt:lpstr>
      <vt:lpstr>تست ورزش در بیماران زیر باید صورت بگیرد </vt:lpstr>
      <vt:lpstr>ارتباط سطح قند خون و ورزش</vt:lpstr>
      <vt:lpstr>ارتباط سطح قند خون و ورزش</vt:lpstr>
      <vt:lpstr>ارتباط سطح قند خون و ورزش</vt:lpstr>
      <vt:lpstr>Slide 16</vt:lpstr>
      <vt:lpstr>نسخه ورزشی</vt:lpstr>
      <vt:lpstr>احتیاط در ورزش</vt:lpstr>
      <vt:lpstr>ممنوعیتهای ورزشی</vt:lpstr>
      <vt:lpstr>تغذیه ورزش ودیابت</vt:lpstr>
      <vt:lpstr>قبل از ورزش:  </vt:lpstr>
      <vt:lpstr>حین ورزش:  </vt:lpstr>
      <vt:lpstr> فعالیت با شدت کم و مدت نیم ساعت </vt:lpstr>
      <vt:lpstr> فعالیت با شدت متوسط مدت یک ساعت </vt:lpstr>
      <vt:lpstr> فعالیت با شدت زیادو مدت یک تا دو ساعت </vt:lpstr>
      <vt:lpstr> فعالیت با شدت متغیر  </vt:lpstr>
      <vt:lpstr>بعد از ورزش:  </vt:lpstr>
      <vt:lpstr>عوارض دیابت و ورزش</vt:lpstr>
      <vt:lpstr>ورزشهای مجاز نوروپاتی اتونوم </vt:lpstr>
      <vt:lpstr> میکروآلبومینوری و یا بیماری کلیوی بارز</vt:lpstr>
      <vt:lpstr>ورزشهای مجاز درنوروپاتی محیطی</vt:lpstr>
      <vt:lpstr>ورزشهای مجاز در رتینوپاتی</vt:lpstr>
      <vt:lpstr>هیپو گلیسمی ناشی از ورزش</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me.poursaeed</dc:creator>
  <cp:lastModifiedBy>ad</cp:lastModifiedBy>
  <cp:revision>60</cp:revision>
  <dcterms:created xsi:type="dcterms:W3CDTF">2013-03-14T09:37:46Z</dcterms:created>
  <dcterms:modified xsi:type="dcterms:W3CDTF">2014-01-10T10:41:59Z</dcterms:modified>
</cp:coreProperties>
</file>