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9" r:id="rId4"/>
    <p:sldId id="258" r:id="rId5"/>
    <p:sldId id="389" r:id="rId6"/>
    <p:sldId id="259" r:id="rId7"/>
    <p:sldId id="33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78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2" r:id="rId26"/>
    <p:sldId id="291" r:id="rId27"/>
    <p:sldId id="293" r:id="rId28"/>
    <p:sldId id="295" r:id="rId29"/>
    <p:sldId id="315" r:id="rId30"/>
    <p:sldId id="261" r:id="rId31"/>
    <p:sldId id="313" r:id="rId32"/>
    <p:sldId id="316" r:id="rId33"/>
    <p:sldId id="297" r:id="rId34"/>
    <p:sldId id="361" r:id="rId35"/>
    <p:sldId id="362" r:id="rId36"/>
    <p:sldId id="363" r:id="rId37"/>
    <p:sldId id="365" r:id="rId38"/>
    <p:sldId id="382" r:id="rId39"/>
    <p:sldId id="300" r:id="rId40"/>
    <p:sldId id="301" r:id="rId41"/>
    <p:sldId id="302" r:id="rId42"/>
    <p:sldId id="337" r:id="rId43"/>
    <p:sldId id="338" r:id="rId44"/>
    <p:sldId id="339" r:id="rId45"/>
    <p:sldId id="340" r:id="rId46"/>
    <p:sldId id="341" r:id="rId47"/>
    <p:sldId id="306" r:id="rId48"/>
    <p:sldId id="370" r:id="rId49"/>
    <p:sldId id="320" r:id="rId50"/>
    <p:sldId id="324" r:id="rId51"/>
    <p:sldId id="326" r:id="rId52"/>
    <p:sldId id="327" r:id="rId53"/>
    <p:sldId id="328" r:id="rId54"/>
    <p:sldId id="329" r:id="rId55"/>
    <p:sldId id="330" r:id="rId56"/>
    <p:sldId id="331" r:id="rId57"/>
    <p:sldId id="376" r:id="rId58"/>
    <p:sldId id="332" r:id="rId59"/>
    <p:sldId id="383" r:id="rId60"/>
    <p:sldId id="353" r:id="rId61"/>
    <p:sldId id="354" r:id="rId62"/>
    <p:sldId id="355" r:id="rId63"/>
    <p:sldId id="356" r:id="rId64"/>
    <p:sldId id="372" r:id="rId65"/>
    <p:sldId id="373" r:id="rId66"/>
    <p:sldId id="374" r:id="rId67"/>
    <p:sldId id="375" r:id="rId68"/>
    <p:sldId id="388" r:id="rId69"/>
    <p:sldId id="385" r:id="rId70"/>
    <p:sldId id="386" r:id="rId71"/>
    <p:sldId id="387" r:id="rId72"/>
    <p:sldId id="351" r:id="rId73"/>
    <p:sldId id="377" r:id="rId74"/>
    <p:sldId id="378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7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0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6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6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BCC2-0FA2-49BA-A72D-1C19B4FD81DD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3B5A-6A0A-44BB-84F8-B90E446A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iencedirect.com/science/journal/22138587/3/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journal/22138587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ALLAH</a:t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Nephropathy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Shahin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Nosratzehi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4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Mechanisms of DKD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62635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incidence of microalbuminuria in </a:t>
            </a:r>
            <a:r>
              <a:rPr lang="en-US" dirty="0" smtClean="0"/>
              <a:t>patients with </a:t>
            </a:r>
            <a:r>
              <a:rPr lang="en-US" dirty="0"/>
              <a:t>T1DM is around 30% and largely depends </a:t>
            </a:r>
            <a:r>
              <a:rPr lang="en-US" dirty="0" smtClean="0"/>
              <a:t>on medication </a:t>
            </a:r>
            <a:r>
              <a:rPr lang="en-US" dirty="0"/>
              <a:t>compliance and blood glucose </a:t>
            </a:r>
            <a:r>
              <a:rPr lang="en-US" dirty="0" smtClean="0"/>
              <a:t>control.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incidence of microalbuminuria in patients </a:t>
            </a:r>
            <a:r>
              <a:rPr lang="en-US" dirty="0" smtClean="0"/>
              <a:t>with T2DM </a:t>
            </a:r>
            <a:r>
              <a:rPr lang="en-US" dirty="0"/>
              <a:t>is also around 30% but is usually </a:t>
            </a:r>
            <a:r>
              <a:rPr lang="en-US" dirty="0" smtClean="0"/>
              <a:t>associated with hypertension.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both cases, albuminuria </a:t>
            </a:r>
            <a:r>
              <a:rPr lang="en-US" dirty="0" smtClean="0"/>
              <a:t>does not </a:t>
            </a:r>
            <a:r>
              <a:rPr lang="en-US" dirty="0"/>
              <a:t>occur in the absence of </a:t>
            </a:r>
            <a:r>
              <a:rPr lang="en-US" dirty="0" smtClean="0"/>
              <a:t>hyperglycemia </a:t>
            </a:r>
            <a:r>
              <a:rPr lang="en-US" dirty="0"/>
              <a:t>and </a:t>
            </a:r>
            <a:r>
              <a:rPr lang="en-US" dirty="0" smtClean="0"/>
              <a:t>glucose control </a:t>
            </a:r>
            <a:r>
              <a:rPr lang="en-US" dirty="0"/>
              <a:t>is the main determinant of progression </a:t>
            </a:r>
            <a:r>
              <a:rPr lang="en-US" dirty="0" smtClean="0"/>
              <a:t>to overt DKD.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Mechanisms of DKD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importance of </a:t>
            </a:r>
            <a:r>
              <a:rPr lang="en-US" dirty="0" smtClean="0"/>
              <a:t>hyperglycemia </a:t>
            </a:r>
            <a:r>
              <a:rPr lang="en-US" dirty="0"/>
              <a:t>in the development of DKD is illustrated by the fact that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improving HbA1c (for example, from 9.3% to 8.7%) can prevent progression to ESRD in patients with T1DM and proteinuria.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Moreover</a:t>
            </a:r>
            <a:r>
              <a:rPr lang="en-US" dirty="0"/>
              <a:t>, pancreas transplantation in patients with T1DM can completely reverse diabetic </a:t>
            </a:r>
            <a:r>
              <a:rPr lang="en-US" dirty="0" err="1"/>
              <a:t>glomerulosclerosis</a:t>
            </a:r>
            <a:r>
              <a:rPr lang="en-US" dirty="0"/>
              <a:t> in native kidneys following 10 years of </a:t>
            </a:r>
            <a:r>
              <a:rPr lang="en-US" dirty="0" err="1"/>
              <a:t>normoglycemia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Mechanisms of DKD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Beyond </a:t>
            </a:r>
            <a:r>
              <a:rPr lang="en-US" dirty="0" smtClean="0"/>
              <a:t>glycemic </a:t>
            </a:r>
            <a:r>
              <a:rPr lang="en-US" dirty="0"/>
              <a:t>control, risk factors for DKD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include morbid </a:t>
            </a:r>
            <a:r>
              <a:rPr lang="en-US" dirty="0" smtClean="0"/>
              <a:t>obesity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low birthweight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and genetic susceptibility </a:t>
            </a:r>
            <a:r>
              <a:rPr lang="en-US" dirty="0"/>
              <a:t>factors, which may explain why some </a:t>
            </a:r>
            <a:r>
              <a:rPr lang="en-US" dirty="0" smtClean="0"/>
              <a:t>but not </a:t>
            </a:r>
            <a:r>
              <a:rPr lang="en-US" dirty="0"/>
              <a:t>all patients with DM develop </a:t>
            </a:r>
            <a:r>
              <a:rPr lang="en-US" dirty="0" smtClean="0"/>
              <a:t>DKD.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Numerous </a:t>
            </a:r>
            <a:r>
              <a:rPr lang="en-US" dirty="0" err="1" smtClean="0"/>
              <a:t>pathomechanisms</a:t>
            </a:r>
            <a:r>
              <a:rPr lang="en-US" dirty="0"/>
              <a:t>, described in detail below, </a:t>
            </a:r>
            <a:r>
              <a:rPr lang="en-US" dirty="0" smtClean="0"/>
              <a:t>contribute to </a:t>
            </a:r>
            <a:r>
              <a:rPr lang="en-US" dirty="0"/>
              <a:t>the development of DKD; however, as </a:t>
            </a:r>
            <a:r>
              <a:rPr lang="en-US" dirty="0" smtClean="0"/>
              <a:t>mentioned earlier</a:t>
            </a:r>
            <a:r>
              <a:rPr lang="en-US" dirty="0"/>
              <a:t>, not all patients with CKD and DM </a:t>
            </a:r>
            <a:r>
              <a:rPr lang="en-US" dirty="0" smtClean="0"/>
              <a:t>necessarily have DKD.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Immediate effects of </a:t>
            </a:r>
            <a:r>
              <a:rPr lang="en-US" sz="3200" dirty="0" smtClean="0">
                <a:latin typeface="+mn-lt"/>
              </a:rPr>
              <a:t>hyperglycemia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Hyperglycemia </a:t>
            </a:r>
            <a:r>
              <a:rPr lang="en-US" dirty="0"/>
              <a:t>leads to an immediate increase in </a:t>
            </a:r>
            <a:r>
              <a:rPr lang="en-US" dirty="0" smtClean="0"/>
              <a:t>the amount </a:t>
            </a:r>
            <a:r>
              <a:rPr lang="en-US" dirty="0"/>
              <a:t>of glucose filtered through the glomerular </a:t>
            </a:r>
            <a:r>
              <a:rPr lang="en-US" dirty="0" smtClean="0"/>
              <a:t>filtration barrier</a:t>
            </a:r>
            <a:r>
              <a:rPr lang="en-US" dirty="0"/>
              <a:t>, inducing hyper- reabsorption of </a:t>
            </a:r>
            <a:r>
              <a:rPr lang="en-US" dirty="0" smtClean="0"/>
              <a:t>glucose in </a:t>
            </a:r>
            <a:r>
              <a:rPr lang="en-US" dirty="0"/>
              <a:t>the proximal </a:t>
            </a:r>
            <a:r>
              <a:rPr lang="en-US" dirty="0" smtClean="0"/>
              <a:t>tubule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expression of </a:t>
            </a:r>
            <a:r>
              <a:rPr lang="en-US" dirty="0" smtClean="0"/>
              <a:t>glucose transporters </a:t>
            </a:r>
            <a:r>
              <a:rPr lang="en-US" dirty="0"/>
              <a:t>and massive increases in </a:t>
            </a:r>
            <a:r>
              <a:rPr lang="en-US" dirty="0" smtClean="0"/>
              <a:t>energy consuming transport </a:t>
            </a:r>
            <a:r>
              <a:rPr lang="en-US" dirty="0"/>
              <a:t>processes in the proximal </a:t>
            </a:r>
            <a:r>
              <a:rPr lang="en-US" dirty="0" smtClean="0"/>
              <a:t>tubular cells; </a:t>
            </a:r>
            <a:r>
              <a:rPr lang="en-US" dirty="0"/>
              <a:t>this drastically increases oxygen demand in </a:t>
            </a:r>
            <a:r>
              <a:rPr lang="en-US" dirty="0" smtClean="0"/>
              <a:t>the renal </a:t>
            </a:r>
            <a:r>
              <a:rPr lang="en-US" dirty="0"/>
              <a:t>cortex and the outer medulla, which induces </a:t>
            </a:r>
            <a:r>
              <a:rPr lang="en-US" dirty="0" smtClean="0"/>
              <a:t>relative ischemia </a:t>
            </a:r>
            <a:r>
              <a:rPr lang="en-US" dirty="0"/>
              <a:t>and increases the expression of </a:t>
            </a:r>
            <a:r>
              <a:rPr lang="en-US" dirty="0" smtClean="0"/>
              <a:t>cellular stress </a:t>
            </a:r>
            <a:r>
              <a:rPr lang="en-US" dirty="0"/>
              <a:t>markers, such as </a:t>
            </a:r>
            <a:r>
              <a:rPr lang="en-US" dirty="0" smtClean="0"/>
              <a:t>NGAL </a:t>
            </a:r>
            <a:r>
              <a:rPr lang="en-US" dirty="0"/>
              <a:t>and </a:t>
            </a:r>
            <a:r>
              <a:rPr lang="en-US" dirty="0" smtClean="0"/>
              <a:t>KIM1 (also </a:t>
            </a:r>
            <a:r>
              <a:rPr lang="en-US" dirty="0"/>
              <a:t>known as HAVCR1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Immediate effects of </a:t>
            </a:r>
            <a:r>
              <a:rPr lang="en-US" sz="3200" dirty="0" smtClean="0">
                <a:latin typeface="+mn-lt"/>
              </a:rPr>
              <a:t>hyperglycemia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 smtClean="0"/>
              <a:t>increased workload </a:t>
            </a:r>
            <a:r>
              <a:rPr lang="en-US" dirty="0"/>
              <a:t>of the proximal tubule leads to </a:t>
            </a:r>
            <a:r>
              <a:rPr lang="en-US" dirty="0" smtClean="0"/>
              <a:t>proximal tubule </a:t>
            </a:r>
            <a:r>
              <a:rPr lang="en-US" dirty="0"/>
              <a:t>hypertrophy and elongation, contributing </a:t>
            </a:r>
            <a:r>
              <a:rPr lang="en-US" dirty="0" smtClean="0"/>
              <a:t>to kidney hypertrophy As </a:t>
            </a:r>
            <a:r>
              <a:rPr lang="en-US" dirty="0"/>
              <a:t>SGLT2 </a:t>
            </a:r>
            <a:r>
              <a:rPr lang="en-US" dirty="0" smtClean="0"/>
              <a:t>cotransports sodium</a:t>
            </a:r>
            <a:r>
              <a:rPr lang="en-US" dirty="0"/>
              <a:t>, the recovery of sodium in the proximal </a:t>
            </a:r>
            <a:r>
              <a:rPr lang="en-US" dirty="0" smtClean="0"/>
              <a:t>tubule is </a:t>
            </a:r>
            <a:r>
              <a:rPr lang="en-US" dirty="0"/>
              <a:t>massively increased, reducing the sodium </a:t>
            </a:r>
            <a:r>
              <a:rPr lang="en-US" dirty="0" smtClean="0"/>
              <a:t>chloride concentration </a:t>
            </a:r>
            <a:r>
              <a:rPr lang="en-US" dirty="0"/>
              <a:t>in the distal tubule and at the </a:t>
            </a:r>
            <a:r>
              <a:rPr lang="en-US" dirty="0" smtClean="0"/>
              <a:t>macula </a:t>
            </a:r>
            <a:r>
              <a:rPr lang="en-US" dirty="0" err="1" smtClean="0"/>
              <a:t>densa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 low sodium chloride concentration at </a:t>
            </a:r>
            <a:r>
              <a:rPr lang="en-US" dirty="0" smtClean="0"/>
              <a:t>the macula </a:t>
            </a:r>
            <a:r>
              <a:rPr lang="en-US" dirty="0" err="1"/>
              <a:t>densa</a:t>
            </a:r>
            <a:r>
              <a:rPr lang="en-US" dirty="0"/>
              <a:t> deactivates the </a:t>
            </a:r>
            <a:r>
              <a:rPr lang="en-US" dirty="0" err="1"/>
              <a:t>tubuloglomerular</a:t>
            </a:r>
            <a:r>
              <a:rPr lang="en-US" dirty="0"/>
              <a:t> </a:t>
            </a:r>
            <a:r>
              <a:rPr lang="en-US" dirty="0" smtClean="0"/>
              <a:t>feedback mechanism </a:t>
            </a:r>
            <a:r>
              <a:rPr lang="en-US" dirty="0"/>
              <a:t>and induces dilation of the renal </a:t>
            </a:r>
            <a:r>
              <a:rPr lang="en-US" dirty="0" smtClean="0"/>
              <a:t>afferent arteriole.</a:t>
            </a:r>
          </a:p>
        </p:txBody>
      </p:sp>
    </p:spTree>
    <p:extLst>
      <p:ext uri="{BB962C8B-B14F-4D97-AF65-F5344CB8AC3E}">
        <p14:creationId xmlns:p14="http://schemas.microsoft.com/office/powerpoint/2010/main" val="38408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130" y="0"/>
            <a:ext cx="9841740" cy="68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Immediate effects of </a:t>
            </a:r>
            <a:r>
              <a:rPr lang="en-US" sz="3200" dirty="0" smtClean="0"/>
              <a:t>hyperglycemia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Concomitant secretion of renin promotes vasoconstriction of the efferent arteriole. The consequences of these </a:t>
            </a:r>
            <a:r>
              <a:rPr lang="en-US" dirty="0" smtClean="0"/>
              <a:t>hemodynamic </a:t>
            </a:r>
            <a:r>
              <a:rPr lang="en-US" dirty="0"/>
              <a:t>effects are a persistent increase in single- nephron GFR (SNGFR), glomerular </a:t>
            </a:r>
            <a:r>
              <a:rPr lang="en-US" dirty="0" smtClean="0"/>
              <a:t>hyper filtration</a:t>
            </a:r>
            <a:r>
              <a:rPr lang="en-US" dirty="0"/>
              <a:t>, and glomerular hypertension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Glomerular pressure declines following the development of glomerular hypertrophy, but glomerular </a:t>
            </a:r>
            <a:r>
              <a:rPr lang="en-US" dirty="0" smtClean="0"/>
              <a:t>hyper filtration </a:t>
            </a:r>
            <a:r>
              <a:rPr lang="en-US" dirty="0"/>
              <a:t>persists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i="1" dirty="0">
                <a:latin typeface="+mn-lt"/>
              </a:rPr>
              <a:t>Late effects of </a:t>
            </a:r>
            <a:r>
              <a:rPr lang="en-US" sz="2800" i="1" dirty="0" smtClean="0">
                <a:latin typeface="+mn-lt"/>
              </a:rPr>
              <a:t>hyperglycemia(Endothelial dysfunction)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The glomerular endothelium forms part of the glomerular filtration barrier and is a highly specialized, fenestrated layer that is fully covered by a negatively charged </a:t>
            </a:r>
            <a:r>
              <a:rPr lang="en-US" sz="2400" dirty="0" err="1" smtClean="0"/>
              <a:t>glycocalyx</a:t>
            </a:r>
            <a:r>
              <a:rPr lang="en-US" sz="2400" dirty="0"/>
              <a:t> </a:t>
            </a:r>
            <a:r>
              <a:rPr lang="en-US" sz="2400" dirty="0" smtClean="0"/>
              <a:t>Which is </a:t>
            </a:r>
            <a:r>
              <a:rPr lang="en-US" sz="2400" dirty="0"/>
              <a:t>connected to the endothelium by several </a:t>
            </a:r>
            <a:r>
              <a:rPr lang="en-US" sz="2400" dirty="0" smtClean="0"/>
              <a:t>proteoglycans and </a:t>
            </a:r>
            <a:r>
              <a:rPr lang="en-US" sz="2400" dirty="0"/>
              <a:t>glycoproteins that form a network with soluble </a:t>
            </a:r>
            <a:r>
              <a:rPr lang="en-US" sz="2400" dirty="0" smtClean="0"/>
              <a:t>molecules, such </a:t>
            </a:r>
            <a:r>
              <a:rPr lang="en-US" sz="2400" dirty="0"/>
              <a:t>as </a:t>
            </a:r>
            <a:r>
              <a:rPr lang="en-US" sz="2400" dirty="0" err="1"/>
              <a:t>versican</a:t>
            </a:r>
            <a:r>
              <a:rPr lang="en-US" sz="2400" dirty="0"/>
              <a:t> and </a:t>
            </a:r>
            <a:r>
              <a:rPr lang="en-US" sz="2400" dirty="0" err="1" smtClean="0"/>
              <a:t>perlecan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removal </a:t>
            </a:r>
            <a:r>
              <a:rPr lang="en-US" sz="2400" dirty="0" smtClean="0"/>
              <a:t>of certain </a:t>
            </a:r>
            <a:r>
              <a:rPr lang="en-US" sz="2400" dirty="0" err="1"/>
              <a:t>glycocalyx</a:t>
            </a:r>
            <a:r>
              <a:rPr lang="en-US" sz="2400" dirty="0"/>
              <a:t> components, including </a:t>
            </a:r>
            <a:r>
              <a:rPr lang="en-US" sz="2400" dirty="0" err="1"/>
              <a:t>heparan</a:t>
            </a:r>
            <a:r>
              <a:rPr lang="en-US" sz="2400" dirty="0"/>
              <a:t> </a:t>
            </a:r>
            <a:r>
              <a:rPr lang="en-US" sz="2400" dirty="0" smtClean="0"/>
              <a:t>sulfate, chondroitin </a:t>
            </a:r>
            <a:r>
              <a:rPr lang="en-US" sz="2400" dirty="0"/>
              <a:t>sulfate, dermatan sulfate, </a:t>
            </a:r>
            <a:r>
              <a:rPr lang="en-US" sz="2400" dirty="0" err="1"/>
              <a:t>keratan</a:t>
            </a:r>
            <a:r>
              <a:rPr lang="en-US" sz="2400" dirty="0"/>
              <a:t> sulfate, </a:t>
            </a:r>
            <a:r>
              <a:rPr lang="en-US" sz="2400" dirty="0" smtClean="0"/>
              <a:t>or hyaluronic acid, </a:t>
            </a:r>
            <a:r>
              <a:rPr lang="en-US" sz="2400" dirty="0"/>
              <a:t>increases permeability of the </a:t>
            </a:r>
            <a:r>
              <a:rPr lang="en-US" sz="2400" dirty="0" smtClean="0"/>
              <a:t>endothelium, highlighting </a:t>
            </a:r>
            <a:r>
              <a:rPr lang="en-US" sz="2400" dirty="0"/>
              <a:t>the importance of </a:t>
            </a:r>
            <a:r>
              <a:rPr lang="en-US" sz="2400" dirty="0" smtClean="0"/>
              <a:t>endothelium–</a:t>
            </a:r>
            <a:r>
              <a:rPr lang="en-US" sz="2400" dirty="0" err="1" smtClean="0"/>
              <a:t>glycocalyx</a:t>
            </a:r>
            <a:r>
              <a:rPr lang="en-US" sz="2400" dirty="0"/>
              <a:t> </a:t>
            </a:r>
            <a:r>
              <a:rPr lang="en-US" sz="2400" dirty="0" smtClean="0"/>
              <a:t>interactions </a:t>
            </a:r>
            <a:r>
              <a:rPr lang="en-US" sz="2400" dirty="0"/>
              <a:t>in barrier </a:t>
            </a:r>
            <a:r>
              <a:rPr lang="en-US" sz="2400" dirty="0" smtClean="0"/>
              <a:t>function. </a:t>
            </a:r>
          </a:p>
        </p:txBody>
      </p:sp>
    </p:spTree>
    <p:extLst>
      <p:ext uri="{BB962C8B-B14F-4D97-AF65-F5344CB8AC3E}">
        <p14:creationId xmlns:p14="http://schemas.microsoft.com/office/powerpoint/2010/main" val="3478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83" y="476518"/>
            <a:ext cx="11466000" cy="60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i="1" dirty="0"/>
              <a:t>Late effects of </a:t>
            </a:r>
            <a:r>
              <a:rPr lang="en-US" sz="3200" b="1" i="1" dirty="0" err="1"/>
              <a:t>hyperglycaemia</a:t>
            </a:r>
            <a:r>
              <a:rPr lang="en-US" sz="3200" b="1" i="1" dirty="0"/>
              <a:t>(Endothelial dysfunction)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Hyperglycemia damages the endothelial </a:t>
            </a:r>
            <a:r>
              <a:rPr lang="en-US" dirty="0" err="1"/>
              <a:t>glycocalyx</a:t>
            </a:r>
            <a:r>
              <a:rPr lang="en-US" dirty="0"/>
              <a:t> and promotes microalbuminuria probably through the generation of reactive oxygen species (ROS) that interfere with the production of </a:t>
            </a:r>
            <a:r>
              <a:rPr lang="en-US" dirty="0" err="1"/>
              <a:t>heparan</a:t>
            </a:r>
            <a:r>
              <a:rPr lang="en-US" dirty="0"/>
              <a:t> sulfate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Hyperglycemia- induced downregulation of </a:t>
            </a:r>
            <a:r>
              <a:rPr lang="en-US" dirty="0" err="1"/>
              <a:t>thrombomodulin</a:t>
            </a:r>
            <a:r>
              <a:rPr lang="en-US" dirty="0"/>
              <a:t> and activated protein C further contributes to endothelial dysfunction in models of DM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651" y="65136"/>
            <a:ext cx="11957013" cy="5253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1825" y="4069724"/>
            <a:ext cx="5550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latin typeface="DiverdaSansCom-Regular"/>
            </a:endParaRPr>
          </a:p>
          <a:p>
            <a:endParaRPr lang="en-US" sz="1400" b="1" dirty="0">
              <a:latin typeface="DiverdaSansCom-Regular"/>
            </a:endParaRPr>
          </a:p>
          <a:p>
            <a:endParaRPr lang="en-US" sz="1400" b="1" dirty="0" smtClean="0">
              <a:latin typeface="DiverdaSansCom-Regular"/>
            </a:endParaRPr>
          </a:p>
          <a:p>
            <a:endParaRPr lang="en-US" sz="1400" b="1" dirty="0">
              <a:latin typeface="DiverdaSansCom-Regular"/>
            </a:endParaRPr>
          </a:p>
          <a:p>
            <a:endParaRPr lang="en-US" sz="1400" b="1" dirty="0" smtClean="0">
              <a:latin typeface="DiverdaSansCom-Regular"/>
            </a:endParaRPr>
          </a:p>
          <a:p>
            <a:endParaRPr lang="en-US" sz="1400" b="1" dirty="0">
              <a:latin typeface="DiverdaSansCom-Regular"/>
            </a:endParaRPr>
          </a:p>
          <a:p>
            <a:r>
              <a:rPr lang="en-US" sz="1600" b="1" dirty="0" smtClean="0">
                <a:latin typeface="DiverdaSansCom-Regular"/>
              </a:rPr>
              <a:t>volume </a:t>
            </a:r>
            <a:r>
              <a:rPr lang="en-US" sz="1600" b="1" dirty="0">
                <a:latin typeface="DiverdaSansCom-Regular"/>
              </a:rPr>
              <a:t>14 | JUNE 2018 | </a:t>
            </a:r>
            <a:r>
              <a:rPr lang="en-US" sz="1600" b="1" dirty="0">
                <a:latin typeface="DiverdaSansCom-Black"/>
              </a:rPr>
              <a:t>361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829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i="1" dirty="0"/>
              <a:t>Late effects of </a:t>
            </a:r>
            <a:r>
              <a:rPr lang="en-US" sz="2800" b="1" i="1" dirty="0" err="1" smtClean="0"/>
              <a:t>hyperglycaemia</a:t>
            </a:r>
            <a:r>
              <a:rPr lang="en-US" sz="2800" b="1" i="1" dirty="0" smtClean="0"/>
              <a:t>(</a:t>
            </a:r>
            <a:r>
              <a:rPr lang="en-US" sz="2800" b="1" i="1" dirty="0"/>
              <a:t>Endothelial </a:t>
            </a:r>
            <a:r>
              <a:rPr lang="en-US" sz="2800" b="1" i="1" dirty="0" smtClean="0"/>
              <a:t>dysfunction)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61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Systemic </a:t>
            </a:r>
            <a:r>
              <a:rPr lang="en-US" dirty="0"/>
              <a:t>endothelial </a:t>
            </a:r>
            <a:r>
              <a:rPr lang="en-US" dirty="0" smtClean="0"/>
              <a:t>cell dysfunction </a:t>
            </a:r>
            <a:r>
              <a:rPr lang="en-US" dirty="0"/>
              <a:t>— characterized by 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vascular </a:t>
            </a:r>
            <a:r>
              <a:rPr lang="en-US" dirty="0" smtClean="0"/>
              <a:t>permeability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 </a:t>
            </a:r>
            <a:r>
              <a:rPr lang="en-US" dirty="0"/>
              <a:t>and dysregulation of </a:t>
            </a:r>
            <a:r>
              <a:rPr lang="en-US" dirty="0" smtClean="0"/>
              <a:t>vascular tone —</a:t>
            </a:r>
          </a:p>
          <a:p>
            <a:r>
              <a:rPr lang="en-US" dirty="0" smtClean="0"/>
              <a:t>Hence</a:t>
            </a:r>
            <a:r>
              <a:rPr lang="en-US" dirty="0"/>
              <a:t>, microalbuminuria is an indicator of </a:t>
            </a:r>
            <a:r>
              <a:rPr lang="en-US" dirty="0" smtClean="0"/>
              <a:t>systemic endothelial </a:t>
            </a:r>
            <a:r>
              <a:rPr lang="en-US" dirty="0"/>
              <a:t>dysfunction, in line with its recognized role </a:t>
            </a:r>
            <a:r>
              <a:rPr lang="en-US" dirty="0" smtClean="0"/>
              <a:t>as a </a:t>
            </a:r>
            <a:r>
              <a:rPr lang="en-US" dirty="0"/>
              <a:t>risk factor for cardiovascular </a:t>
            </a:r>
            <a:r>
              <a:rPr lang="en-US" dirty="0" smtClean="0"/>
              <a:t>mortality.</a:t>
            </a:r>
          </a:p>
        </p:txBody>
      </p:sp>
    </p:spTree>
    <p:extLst>
      <p:ext uri="{BB962C8B-B14F-4D97-AF65-F5344CB8AC3E}">
        <p14:creationId xmlns:p14="http://schemas.microsoft.com/office/powerpoint/2010/main" val="13433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323" y="538509"/>
            <a:ext cx="10408477" cy="54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i="1" dirty="0"/>
              <a:t>Late effects of </a:t>
            </a:r>
            <a:r>
              <a:rPr lang="en-US" sz="2800" b="1" i="1" dirty="0" smtClean="0"/>
              <a:t>hyperglycemia (</a:t>
            </a:r>
            <a:r>
              <a:rPr lang="en-US" sz="2800" b="1" i="1" dirty="0"/>
              <a:t>Glomerular basement membrane </a:t>
            </a:r>
            <a:r>
              <a:rPr lang="en-US" sz="2800" b="1" i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Thickening </a:t>
            </a:r>
            <a:r>
              <a:rPr lang="en-US" dirty="0"/>
              <a:t>of the GBM is an </a:t>
            </a:r>
            <a:r>
              <a:rPr lang="en-US" dirty="0" smtClean="0"/>
              <a:t>early histopathological </a:t>
            </a:r>
            <a:r>
              <a:rPr lang="en-US" dirty="0"/>
              <a:t>finding in DKD and is caused by </a:t>
            </a:r>
            <a:r>
              <a:rPr lang="en-US" dirty="0" smtClean="0"/>
              <a:t>the abnormal </a:t>
            </a:r>
            <a:r>
              <a:rPr lang="en-US" dirty="0"/>
              <a:t>turnover and modification of </a:t>
            </a:r>
            <a:r>
              <a:rPr lang="en-US" dirty="0" smtClean="0"/>
              <a:t>extracellular matrix </a:t>
            </a:r>
            <a:r>
              <a:rPr lang="en-US" dirty="0"/>
              <a:t>produced by endothelial cells and </a:t>
            </a:r>
            <a:r>
              <a:rPr lang="en-US" dirty="0" err="1" smtClean="0"/>
              <a:t>podocytes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Altered </a:t>
            </a:r>
            <a:r>
              <a:rPr lang="en-US" dirty="0"/>
              <a:t>GBM remnants contribute to </a:t>
            </a:r>
            <a:r>
              <a:rPr lang="en-US" dirty="0" smtClean="0"/>
              <a:t>the expanding </a:t>
            </a:r>
            <a:r>
              <a:rPr lang="en-US" dirty="0"/>
              <a:t>mesangial matrix, but </a:t>
            </a:r>
            <a:r>
              <a:rPr lang="en-US" dirty="0" err="1"/>
              <a:t>hyperglycaemia</a:t>
            </a:r>
            <a:r>
              <a:rPr lang="en-US" dirty="0"/>
              <a:t> </a:t>
            </a:r>
            <a:r>
              <a:rPr lang="en-US" dirty="0" smtClean="0"/>
              <a:t>also stimulates </a:t>
            </a:r>
            <a:r>
              <a:rPr lang="en-US" dirty="0"/>
              <a:t>mesangial cells to proliferate and </a:t>
            </a:r>
            <a:r>
              <a:rPr lang="en-US" dirty="0" smtClean="0"/>
              <a:t>produce matrix </a:t>
            </a:r>
            <a:r>
              <a:rPr lang="en-US" dirty="0"/>
              <a:t>through activation of </a:t>
            </a:r>
            <a:r>
              <a:rPr lang="en-US" dirty="0" smtClean="0"/>
              <a:t>TGFβ </a:t>
            </a:r>
            <a:r>
              <a:rPr lang="en-US" dirty="0"/>
              <a:t>and </a:t>
            </a:r>
            <a:r>
              <a:rPr lang="en-US" dirty="0" smtClean="0"/>
              <a:t>VEGF, </a:t>
            </a:r>
            <a:r>
              <a:rPr lang="en-US" dirty="0"/>
              <a:t>which directly induce the transcriptional </a:t>
            </a:r>
            <a:r>
              <a:rPr lang="en-US" dirty="0" smtClean="0"/>
              <a:t>activation of </a:t>
            </a:r>
            <a:r>
              <a:rPr lang="en-US" dirty="0"/>
              <a:t>matrix </a:t>
            </a:r>
            <a:r>
              <a:rPr lang="en-US" dirty="0" smtClean="0"/>
              <a:t>collagens.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i="1" dirty="0" smtClean="0"/>
              <a:t> Late </a:t>
            </a:r>
            <a:r>
              <a:rPr lang="en-US" sz="3200" b="1" i="1" dirty="0"/>
              <a:t>effects of </a:t>
            </a:r>
            <a:r>
              <a:rPr lang="en-US" sz="3200" i="1" dirty="0" smtClean="0">
                <a:latin typeface="+mn-lt"/>
              </a:rPr>
              <a:t>hyperglycemia(</a:t>
            </a:r>
            <a:r>
              <a:rPr lang="en-US" sz="3200" i="1" dirty="0" err="1" smtClean="0">
                <a:latin typeface="+mn-lt"/>
              </a:rPr>
              <a:t>Podocyte</a:t>
            </a:r>
            <a:r>
              <a:rPr lang="en-US" sz="3200" i="1" dirty="0" smtClean="0">
                <a:latin typeface="+mn-lt"/>
              </a:rPr>
              <a:t> injury)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8696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DM </a:t>
            </a:r>
            <a:r>
              <a:rPr lang="en-US" dirty="0"/>
              <a:t>can also induce a </a:t>
            </a:r>
            <a:r>
              <a:rPr lang="en-US" dirty="0" err="1" smtClean="0"/>
              <a:t>podocytopathy</a:t>
            </a:r>
            <a:r>
              <a:rPr lang="en-US" dirty="0" smtClean="0"/>
              <a:t>, characterized</a:t>
            </a:r>
          </a:p>
          <a:p>
            <a:r>
              <a:rPr lang="en-US" dirty="0" smtClean="0"/>
              <a:t> </a:t>
            </a:r>
            <a:r>
              <a:rPr lang="en-US" dirty="0"/>
              <a:t>by cellular hypertrophy, foot </a:t>
            </a:r>
            <a:r>
              <a:rPr lang="en-US" dirty="0" smtClean="0"/>
              <a:t>process  effacement</a:t>
            </a:r>
            <a:r>
              <a:rPr lang="en-US" dirty="0"/>
              <a:t>, and </a:t>
            </a:r>
            <a:r>
              <a:rPr lang="en-US" dirty="0" err="1"/>
              <a:t>podocyte</a:t>
            </a:r>
            <a:r>
              <a:rPr lang="en-US" dirty="0"/>
              <a:t> </a:t>
            </a:r>
            <a:r>
              <a:rPr lang="en-US" dirty="0" smtClean="0"/>
              <a:t>loss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reduction in </a:t>
            </a:r>
            <a:r>
              <a:rPr lang="en-US" dirty="0" err="1"/>
              <a:t>podocyte</a:t>
            </a:r>
            <a:r>
              <a:rPr lang="en-US" dirty="0"/>
              <a:t> number in patients with T2DM </a:t>
            </a:r>
            <a:r>
              <a:rPr lang="en-US" dirty="0" smtClean="0"/>
              <a:t>correlates with </a:t>
            </a:r>
            <a:r>
              <a:rPr lang="en-US" dirty="0"/>
              <a:t>albuminuria and GFR </a:t>
            </a:r>
            <a:r>
              <a:rPr lang="en-US" dirty="0" smtClean="0"/>
              <a:t>decline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rodent </a:t>
            </a:r>
            <a:r>
              <a:rPr lang="en-US" dirty="0" smtClean="0"/>
              <a:t>models of </a:t>
            </a:r>
            <a:r>
              <a:rPr lang="en-US" dirty="0"/>
              <a:t>T1DM and T2DM, we detected an initial </a:t>
            </a:r>
            <a:r>
              <a:rPr lang="en-US" dirty="0" smtClean="0"/>
              <a:t>loss of </a:t>
            </a:r>
            <a:r>
              <a:rPr lang="en-US" dirty="0" err="1"/>
              <a:t>podocytes</a:t>
            </a:r>
            <a:r>
              <a:rPr lang="en-US" dirty="0"/>
              <a:t> of up to 10% followed by stabilization </a:t>
            </a:r>
            <a:r>
              <a:rPr lang="en-US" dirty="0" smtClean="0"/>
              <a:t>of </a:t>
            </a:r>
            <a:r>
              <a:rPr lang="en-US" dirty="0" err="1" smtClean="0"/>
              <a:t>podocyte</a:t>
            </a:r>
            <a:r>
              <a:rPr lang="en-US" dirty="0" smtClean="0"/>
              <a:t> </a:t>
            </a:r>
            <a:r>
              <a:rPr lang="en-US" dirty="0"/>
              <a:t>numbers, confirming our in vitro </a:t>
            </a:r>
            <a:r>
              <a:rPr lang="en-US" dirty="0" smtClean="0"/>
              <a:t>observation that </a:t>
            </a:r>
            <a:r>
              <a:rPr lang="en-US" dirty="0" err="1"/>
              <a:t>podocytes</a:t>
            </a:r>
            <a:r>
              <a:rPr lang="en-US" dirty="0"/>
              <a:t> adapt to high glucose </a:t>
            </a:r>
            <a:r>
              <a:rPr lang="en-US" dirty="0" smtClean="0"/>
              <a:t>levels.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mechanisms underlying </a:t>
            </a:r>
            <a:r>
              <a:rPr lang="en-US" dirty="0" err="1"/>
              <a:t>podocyte</a:t>
            </a:r>
            <a:r>
              <a:rPr lang="en-US" dirty="0"/>
              <a:t> loss include detachment due to </a:t>
            </a:r>
            <a:r>
              <a:rPr lang="en-US" dirty="0" smtClean="0"/>
              <a:t>loss of </a:t>
            </a:r>
            <a:r>
              <a:rPr lang="en-US" dirty="0"/>
              <a:t>α3β1 integrin expression or to direct glucose or </a:t>
            </a:r>
            <a:r>
              <a:rPr lang="en-US" dirty="0" smtClean="0"/>
              <a:t>TGFβ- induced apoptosis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i="1" dirty="0"/>
              <a:t> </a:t>
            </a:r>
            <a:r>
              <a:rPr lang="en-US" sz="3200" i="1" dirty="0">
                <a:latin typeface="+mn-lt"/>
              </a:rPr>
              <a:t>Late effects of </a:t>
            </a:r>
            <a:r>
              <a:rPr lang="en-US" sz="3200" i="1" dirty="0" smtClean="0">
                <a:latin typeface="+mn-lt"/>
              </a:rPr>
              <a:t>hyperglycemia(</a:t>
            </a:r>
            <a:r>
              <a:rPr lang="en-US" sz="3200" i="1" dirty="0" err="1" smtClean="0">
                <a:latin typeface="+mn-lt"/>
              </a:rPr>
              <a:t>Podocyte</a:t>
            </a:r>
            <a:r>
              <a:rPr lang="en-US" sz="3200" i="1" dirty="0" smtClean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injury)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Nephrin</a:t>
            </a:r>
            <a:r>
              <a:rPr lang="en-US" dirty="0" smtClean="0"/>
              <a:t> </a:t>
            </a:r>
            <a:r>
              <a:rPr lang="en-US" dirty="0"/>
              <a:t>is an important </a:t>
            </a:r>
            <a:r>
              <a:rPr lang="en-US" dirty="0" err="1"/>
              <a:t>podocyte</a:t>
            </a:r>
            <a:r>
              <a:rPr lang="en-US" dirty="0"/>
              <a:t> protein as it is not only the cornerstone of an important intracellular </a:t>
            </a:r>
            <a:r>
              <a:rPr lang="en-US" dirty="0" err="1"/>
              <a:t>signalling</a:t>
            </a:r>
            <a:r>
              <a:rPr lang="en-US" dirty="0"/>
              <a:t> hub but also directly involved in </a:t>
            </a:r>
            <a:r>
              <a:rPr lang="en-US" dirty="0" err="1"/>
              <a:t>podocyte</a:t>
            </a:r>
            <a:r>
              <a:rPr lang="en-US" dirty="0"/>
              <a:t> survival pathways and actin dynamics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Its expression is reduced in murine models of DKD, in part owing to glucose- induced endocytosis of </a:t>
            </a:r>
            <a:r>
              <a:rPr lang="en-US" dirty="0" err="1" smtClean="0"/>
              <a:t>nephrin</a:t>
            </a:r>
            <a:r>
              <a:rPr lang="en-US" dirty="0" smtClean="0"/>
              <a:t> in a process orchestrated by protein kinase C α- type (PKCα) and β- </a:t>
            </a:r>
            <a:r>
              <a:rPr lang="en-US" dirty="0" err="1" smtClean="0"/>
              <a:t>arrestin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00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157" y="-137850"/>
            <a:ext cx="6563933" cy="68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i="1" dirty="0"/>
              <a:t> </a:t>
            </a:r>
            <a:r>
              <a:rPr lang="en-US" sz="3200" b="1" i="1" dirty="0"/>
              <a:t>Late effects of </a:t>
            </a:r>
            <a:r>
              <a:rPr lang="en-US" sz="3200" b="1" i="1" dirty="0" smtClean="0"/>
              <a:t>hyperglycemia(</a:t>
            </a:r>
            <a:r>
              <a:rPr lang="en-US" sz="3200" b="1" i="1" dirty="0" err="1" smtClean="0"/>
              <a:t>Podocyte</a:t>
            </a:r>
            <a:r>
              <a:rPr lang="en-US" sz="3200" b="1" i="1" dirty="0" smtClean="0"/>
              <a:t> </a:t>
            </a:r>
            <a:r>
              <a:rPr lang="en-US" sz="3200" b="1" i="1" dirty="0"/>
              <a:t>injury)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492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reduction of </a:t>
            </a:r>
            <a:r>
              <a:rPr lang="en-US" dirty="0" err="1"/>
              <a:t>nephrin</a:t>
            </a:r>
            <a:r>
              <a:rPr lang="en-US" dirty="0"/>
              <a:t> expression by DM has direct </a:t>
            </a:r>
            <a:r>
              <a:rPr lang="en-US" dirty="0" smtClean="0"/>
              <a:t>consequences for </a:t>
            </a:r>
            <a:r>
              <a:rPr lang="en-US" dirty="0"/>
              <a:t>insulin </a:t>
            </a:r>
            <a:r>
              <a:rPr lang="en-US" dirty="0" err="1"/>
              <a:t>signalling</a:t>
            </a:r>
            <a:r>
              <a:rPr lang="en-US" dirty="0"/>
              <a:t> because the cytoplasmic </a:t>
            </a:r>
            <a:r>
              <a:rPr lang="en-US" dirty="0" smtClean="0"/>
              <a:t>domain of </a:t>
            </a:r>
            <a:r>
              <a:rPr lang="en-US" dirty="0" err="1"/>
              <a:t>nephrin</a:t>
            </a:r>
            <a:r>
              <a:rPr lang="en-US" dirty="0"/>
              <a:t> enables insulin recognition and </a:t>
            </a:r>
            <a:r>
              <a:rPr lang="en-US" dirty="0" smtClean="0"/>
              <a:t>intracellular </a:t>
            </a:r>
            <a:r>
              <a:rPr lang="en-US" dirty="0" err="1" smtClean="0"/>
              <a:t>signalling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podocyte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Podocyte</a:t>
            </a:r>
            <a:r>
              <a:rPr lang="en-US" dirty="0"/>
              <a:t> loss is compensated </a:t>
            </a:r>
            <a:r>
              <a:rPr lang="en-US" dirty="0" smtClean="0"/>
              <a:t>for by </a:t>
            </a:r>
            <a:r>
              <a:rPr lang="en-US" dirty="0" err="1"/>
              <a:t>podocyte</a:t>
            </a:r>
            <a:r>
              <a:rPr lang="en-US" dirty="0"/>
              <a:t> hypertrophy, but such compensation </a:t>
            </a:r>
            <a:r>
              <a:rPr lang="en-US" dirty="0" smtClean="0"/>
              <a:t>is possible </a:t>
            </a:r>
            <a:r>
              <a:rPr lang="en-US" dirty="0"/>
              <a:t>only if the cell number remains above a </a:t>
            </a:r>
            <a:r>
              <a:rPr lang="en-US" dirty="0" smtClean="0"/>
              <a:t>certain threshold. </a:t>
            </a:r>
            <a:r>
              <a:rPr lang="en-US" dirty="0"/>
              <a:t>Beyond induced cell stress and death, </a:t>
            </a:r>
            <a:r>
              <a:rPr lang="en-US" dirty="0" err="1" smtClean="0"/>
              <a:t>podocyte</a:t>
            </a:r>
            <a:r>
              <a:rPr lang="en-US" dirty="0"/>
              <a:t> </a:t>
            </a:r>
            <a:r>
              <a:rPr lang="en-US" dirty="0" smtClean="0"/>
              <a:t>loss </a:t>
            </a:r>
            <a:r>
              <a:rPr lang="en-US" dirty="0"/>
              <a:t>under diabetic conditions can occur </a:t>
            </a:r>
            <a:r>
              <a:rPr lang="en-US" dirty="0" smtClean="0"/>
              <a:t>through mechanical </a:t>
            </a:r>
            <a:r>
              <a:rPr lang="en-US" dirty="0"/>
              <a:t>force- induced detachment from the GBM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13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323" y="538509"/>
            <a:ext cx="10408477" cy="54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i="1" dirty="0"/>
              <a:t>Late effects of </a:t>
            </a:r>
            <a:r>
              <a:rPr lang="en-US" sz="3200" b="1" i="1" dirty="0" smtClean="0"/>
              <a:t>hyperglycemia(</a:t>
            </a:r>
            <a:r>
              <a:rPr lang="en-US" sz="3200" b="1" i="1" dirty="0" err="1" smtClean="0"/>
              <a:t>Podocyte</a:t>
            </a:r>
            <a:r>
              <a:rPr lang="en-US" sz="3200" b="1" i="1" dirty="0" smtClean="0"/>
              <a:t> </a:t>
            </a:r>
            <a:r>
              <a:rPr lang="en-US" sz="3200" b="1" i="1" dirty="0"/>
              <a:t>injury)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manifests </a:t>
            </a:r>
            <a:r>
              <a:rPr lang="en-US" dirty="0" smtClean="0"/>
              <a:t>clinically as </a:t>
            </a:r>
            <a:r>
              <a:rPr lang="en-US" dirty="0" err="1"/>
              <a:t>macroproteinuria</a:t>
            </a:r>
            <a:r>
              <a:rPr lang="en-US" dirty="0"/>
              <a:t> and promotes diabetic </a:t>
            </a:r>
            <a:r>
              <a:rPr lang="en-US" dirty="0" err="1" smtClean="0"/>
              <a:t>glomerulosclerosis</a:t>
            </a:r>
            <a:r>
              <a:rPr lang="en-US" dirty="0" smtClean="0"/>
              <a:t>, with </a:t>
            </a:r>
            <a:r>
              <a:rPr lang="en-US" dirty="0"/>
              <a:t>subsequent, irreversible </a:t>
            </a:r>
            <a:r>
              <a:rPr lang="en-US" dirty="0" smtClean="0"/>
              <a:t>nephron loss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 </a:t>
            </a:r>
            <a:r>
              <a:rPr lang="en-US" dirty="0"/>
              <a:t>note, </a:t>
            </a:r>
            <a:r>
              <a:rPr lang="en-US" dirty="0" err="1"/>
              <a:t>podocyte</a:t>
            </a:r>
            <a:r>
              <a:rPr lang="en-US" dirty="0"/>
              <a:t> loss is a feature of </a:t>
            </a:r>
            <a:r>
              <a:rPr lang="en-US" dirty="0" smtClean="0"/>
              <a:t>many glomerular </a:t>
            </a:r>
            <a:r>
              <a:rPr lang="en-US" dirty="0"/>
              <a:t>diseases and is not specific to DKD.</a:t>
            </a:r>
          </a:p>
        </p:txBody>
      </p:sp>
    </p:spTree>
    <p:extLst>
      <p:ext uri="{BB962C8B-B14F-4D97-AF65-F5344CB8AC3E}">
        <p14:creationId xmlns:p14="http://schemas.microsoft.com/office/powerpoint/2010/main" val="29989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44" y="737526"/>
            <a:ext cx="11190412" cy="4909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8192" y="3321278"/>
            <a:ext cx="600895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800" dirty="0">
              <a:latin typeface="AdvPSOP-B"/>
            </a:endParaRPr>
          </a:p>
          <a:p>
            <a:endParaRPr lang="en-US" sz="8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r>
              <a:rPr lang="en-US" sz="1200" dirty="0" err="1" smtClean="0">
                <a:latin typeface="AdvPSOP-B"/>
              </a:rPr>
              <a:t>Clin</a:t>
            </a:r>
            <a:r>
              <a:rPr lang="en-US" sz="1200" dirty="0" smtClean="0">
                <a:latin typeface="AdvPSOP-B"/>
              </a:rPr>
              <a:t> J Am </a:t>
            </a:r>
            <a:r>
              <a:rPr lang="en-US" sz="1200" dirty="0" err="1" smtClean="0">
                <a:latin typeface="AdvPSOP-B"/>
              </a:rPr>
              <a:t>Soc</a:t>
            </a:r>
            <a:r>
              <a:rPr lang="en-US" sz="1200" dirty="0" smtClean="0">
                <a:latin typeface="AdvPSOP-B"/>
              </a:rPr>
              <a:t> </a:t>
            </a:r>
            <a:r>
              <a:rPr lang="en-US" sz="1200" dirty="0" err="1" smtClean="0">
                <a:latin typeface="AdvPSOP-B"/>
              </a:rPr>
              <a:t>Nephrol</a:t>
            </a:r>
            <a:r>
              <a:rPr lang="en-US" sz="1200" dirty="0" smtClean="0">
                <a:latin typeface="AdvPSOP-B"/>
              </a:rPr>
              <a:t> 12: 2032–2045, December,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92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/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/>
              <a:t>Classical phenotype</a:t>
            </a:r>
          </a:p>
          <a:p>
            <a:r>
              <a:rPr lang="en-US" dirty="0"/>
              <a:t>Mechanisms of </a:t>
            </a:r>
            <a:r>
              <a:rPr lang="en-US" dirty="0" smtClean="0"/>
              <a:t>DKD</a:t>
            </a:r>
          </a:p>
          <a:p>
            <a:r>
              <a:rPr lang="en-US" dirty="0"/>
              <a:t>Immediate effects of </a:t>
            </a:r>
            <a:r>
              <a:rPr lang="en-US" dirty="0" smtClean="0"/>
              <a:t>hyperglycemia</a:t>
            </a:r>
          </a:p>
          <a:p>
            <a:r>
              <a:rPr lang="en-US" dirty="0"/>
              <a:t>Late effects of </a:t>
            </a:r>
            <a:r>
              <a:rPr lang="en-US" dirty="0" smtClean="0"/>
              <a:t>hyperglycemia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/>
              <a:t>Non-protein uric phenotype</a:t>
            </a:r>
          </a:p>
          <a:p>
            <a:r>
              <a:rPr lang="en-US" dirty="0"/>
              <a:t>Pathogenesis and risk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NDKD </a:t>
            </a:r>
            <a:r>
              <a:rPr lang="en-US" dirty="0"/>
              <a:t>in </a:t>
            </a:r>
            <a:r>
              <a:rPr lang="en-US" dirty="0" smtClean="0"/>
              <a:t>DM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/>
              <a:t>Screening</a:t>
            </a:r>
          </a:p>
          <a:p>
            <a:r>
              <a:rPr lang="en-US" sz="2900" dirty="0"/>
              <a:t>Novel biomarkers for the early detection of Diabetic </a:t>
            </a:r>
            <a:r>
              <a:rPr lang="en-US" sz="2900" dirty="0" smtClean="0"/>
              <a:t>nephropathy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/>
              <a:t>Staging</a:t>
            </a:r>
            <a:endParaRPr lang="en-US" sz="29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/>
              <a:t>Surveillance</a:t>
            </a:r>
            <a:endParaRPr lang="en-US" sz="34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Class I, </a:t>
            </a:r>
            <a:r>
              <a:rPr lang="en-US" dirty="0" smtClean="0"/>
              <a:t>GBM thickening</a:t>
            </a:r>
            <a:r>
              <a:rPr lang="en-US" dirty="0"/>
              <a:t>: </a:t>
            </a:r>
            <a:r>
              <a:rPr lang="en-US" dirty="0" smtClean="0"/>
              <a:t>GBM thickening </a:t>
            </a:r>
            <a:r>
              <a:rPr lang="en-US" dirty="0"/>
              <a:t>and only mild, nonspecific changes by light microscopy that do not meet the criteria of classes II through IV. 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Class II, mesangial expansion, mild (</a:t>
            </a:r>
            <a:r>
              <a:rPr lang="en-US" dirty="0" err="1"/>
              <a:t>IIa</a:t>
            </a:r>
            <a:r>
              <a:rPr lang="en-US" dirty="0"/>
              <a:t>) or severe (</a:t>
            </a:r>
            <a:r>
              <a:rPr lang="en-US" dirty="0" err="1"/>
              <a:t>IIb</a:t>
            </a:r>
            <a:r>
              <a:rPr lang="en-US" dirty="0"/>
              <a:t>): glomeruli classified as mild or severe mesangial expansion but without nodular sclerosis (</a:t>
            </a:r>
            <a:r>
              <a:rPr lang="en-US" dirty="0" err="1"/>
              <a:t>Kimmelstiel</a:t>
            </a:r>
            <a:r>
              <a:rPr lang="en-US" dirty="0"/>
              <a:t>-Wilson lesions) or global </a:t>
            </a:r>
            <a:r>
              <a:rPr lang="en-US" dirty="0" err="1"/>
              <a:t>glomerulosclerosis</a:t>
            </a:r>
            <a:r>
              <a:rPr lang="en-US" dirty="0"/>
              <a:t> in more than 50% of glomeruli.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Class III, nodular sclerosis (</a:t>
            </a:r>
            <a:r>
              <a:rPr lang="en-US" dirty="0" err="1"/>
              <a:t>Kimmelstiel</a:t>
            </a:r>
            <a:r>
              <a:rPr lang="en-US" dirty="0"/>
              <a:t>-Wilson lesions): at least one glomerulus with nodular increase in mesangial matrix (</a:t>
            </a:r>
            <a:r>
              <a:rPr lang="en-US" dirty="0" err="1"/>
              <a:t>Kimmelstiel</a:t>
            </a:r>
            <a:r>
              <a:rPr lang="en-US" dirty="0"/>
              <a:t>-Wilson) without changes described in class IV.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Class IV, advanced diabetic </a:t>
            </a:r>
            <a:r>
              <a:rPr lang="en-US" dirty="0" err="1"/>
              <a:t>glomerulosclerosis</a:t>
            </a:r>
            <a:r>
              <a:rPr lang="en-US" dirty="0"/>
              <a:t>: more than 50% global </a:t>
            </a:r>
            <a:r>
              <a:rPr lang="en-US" dirty="0" err="1"/>
              <a:t>glomerulosclerosis</a:t>
            </a:r>
            <a:r>
              <a:rPr lang="en-US" dirty="0"/>
              <a:t> with other clinical or pathologic evidence that sclerosis is attributable to diabetic </a:t>
            </a:r>
            <a:r>
              <a:rPr lang="en-US" dirty="0" smtClean="0"/>
              <a:t>nephropathy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/>
              <a:t>J Am </a:t>
            </a:r>
            <a:r>
              <a:rPr lang="en-US" sz="1600" dirty="0" err="1"/>
              <a:t>Soc</a:t>
            </a:r>
            <a:r>
              <a:rPr lang="en-US" sz="1600" dirty="0"/>
              <a:t> </a:t>
            </a:r>
            <a:r>
              <a:rPr lang="en-US" sz="1600" dirty="0" err="1"/>
              <a:t>Nephrol</a:t>
            </a:r>
            <a:r>
              <a:rPr lang="en-US" sz="1600" dirty="0"/>
              <a:t> 12: 2032–2045, December, 2017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456" y="914400"/>
            <a:ext cx="10056102" cy="5773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321278"/>
            <a:ext cx="78723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endParaRPr lang="en-US" sz="1200" dirty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endParaRPr lang="en-US" sz="1200" dirty="0" smtClean="0">
              <a:latin typeface="AdvPSOP-B"/>
            </a:endParaRPr>
          </a:p>
          <a:p>
            <a:r>
              <a:rPr lang="en-US" sz="1200" dirty="0" smtClean="0">
                <a:latin typeface="AdvPSOP-B"/>
              </a:rPr>
              <a:t>      </a:t>
            </a:r>
            <a:r>
              <a:rPr lang="en-US" sz="1200" dirty="0" err="1" smtClean="0">
                <a:latin typeface="AdvPSOP-B"/>
              </a:rPr>
              <a:t>Clin</a:t>
            </a:r>
            <a:r>
              <a:rPr lang="en-US" sz="1200" dirty="0" smtClean="0">
                <a:latin typeface="AdvPSOP-B"/>
              </a:rPr>
              <a:t> </a:t>
            </a:r>
            <a:r>
              <a:rPr lang="en-US" sz="1200" dirty="0">
                <a:latin typeface="AdvPSOP-B"/>
              </a:rPr>
              <a:t>J Am </a:t>
            </a:r>
            <a:r>
              <a:rPr lang="en-US" sz="1200" dirty="0" err="1">
                <a:latin typeface="AdvPSOP-B"/>
              </a:rPr>
              <a:t>Soc</a:t>
            </a:r>
            <a:r>
              <a:rPr lang="en-US" sz="1200" dirty="0">
                <a:latin typeface="AdvPSOP-B"/>
              </a:rPr>
              <a:t> </a:t>
            </a:r>
            <a:r>
              <a:rPr lang="en-US" sz="1200" dirty="0" err="1">
                <a:latin typeface="AdvPSOP-B"/>
              </a:rPr>
              <a:t>Nephrol</a:t>
            </a:r>
            <a:r>
              <a:rPr lang="en-US" sz="1200" dirty="0">
                <a:latin typeface="AdvPSOP-B"/>
              </a:rPr>
              <a:t> 12: 2032–2045, December,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57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352" y="211462"/>
            <a:ext cx="9450028" cy="6435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8193" y="3244334"/>
            <a:ext cx="63017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AdvPSOP-B"/>
            </a:endParaRPr>
          </a:p>
          <a:p>
            <a:endParaRPr lang="en-US" sz="1400" dirty="0">
              <a:latin typeface="AdvPSOP-B"/>
            </a:endParaRPr>
          </a:p>
          <a:p>
            <a:endParaRPr lang="en-US" sz="1400" dirty="0" smtClean="0">
              <a:latin typeface="AdvPSOP-B"/>
            </a:endParaRPr>
          </a:p>
          <a:p>
            <a:endParaRPr lang="en-US" sz="1400" dirty="0">
              <a:latin typeface="AdvPSOP-B"/>
            </a:endParaRPr>
          </a:p>
          <a:p>
            <a:endParaRPr lang="en-US" sz="1400" dirty="0" smtClean="0">
              <a:latin typeface="AdvPSOP-B"/>
            </a:endParaRPr>
          </a:p>
          <a:p>
            <a:endParaRPr lang="en-US" sz="1400" dirty="0">
              <a:latin typeface="AdvPSOP-B"/>
            </a:endParaRPr>
          </a:p>
          <a:p>
            <a:endParaRPr lang="en-US" sz="1400" dirty="0" smtClean="0">
              <a:latin typeface="AdvPSOP-B"/>
            </a:endParaRPr>
          </a:p>
          <a:p>
            <a:endParaRPr lang="en-US" sz="1400" dirty="0">
              <a:latin typeface="AdvPSOP-B"/>
            </a:endParaRPr>
          </a:p>
          <a:p>
            <a:endParaRPr lang="en-US" sz="1400" dirty="0" smtClean="0">
              <a:latin typeface="AdvPSOP-B"/>
            </a:endParaRPr>
          </a:p>
          <a:p>
            <a:endParaRPr lang="en-US" sz="1400" dirty="0">
              <a:latin typeface="AdvPSOP-B"/>
            </a:endParaRPr>
          </a:p>
          <a:p>
            <a:endParaRPr lang="en-US" sz="1400" dirty="0" smtClean="0">
              <a:latin typeface="AdvPSOP-B"/>
            </a:endParaRPr>
          </a:p>
          <a:p>
            <a:endParaRPr lang="en-US" sz="1400" dirty="0">
              <a:latin typeface="AdvPSOP-B"/>
            </a:endParaRPr>
          </a:p>
          <a:p>
            <a:endParaRPr lang="en-US" sz="1400" dirty="0" smtClean="0">
              <a:latin typeface="AdvPSOP-B"/>
            </a:endParaRPr>
          </a:p>
          <a:p>
            <a:endParaRPr lang="en-US" sz="1400" dirty="0">
              <a:latin typeface="AdvPSOP-B"/>
            </a:endParaRPr>
          </a:p>
          <a:p>
            <a:endParaRPr lang="en-US" sz="1400" dirty="0" smtClean="0">
              <a:latin typeface="AdvPSOP-B"/>
            </a:endParaRPr>
          </a:p>
          <a:p>
            <a:endParaRPr lang="en-US" sz="1400" dirty="0">
              <a:latin typeface="AdvPSOP-B"/>
            </a:endParaRPr>
          </a:p>
          <a:p>
            <a:r>
              <a:rPr lang="en-US" sz="1200" dirty="0" err="1" smtClean="0">
                <a:latin typeface="AdvPSOP-B"/>
              </a:rPr>
              <a:t>Clin</a:t>
            </a:r>
            <a:r>
              <a:rPr lang="en-US" sz="1200" dirty="0" smtClean="0">
                <a:latin typeface="AdvPSOP-B"/>
              </a:rPr>
              <a:t> </a:t>
            </a:r>
            <a:r>
              <a:rPr lang="en-US" sz="1200" dirty="0">
                <a:latin typeface="AdvPSOP-B"/>
              </a:rPr>
              <a:t>J Am </a:t>
            </a:r>
            <a:r>
              <a:rPr lang="en-US" sz="1200" dirty="0" err="1">
                <a:latin typeface="AdvPSOP-B"/>
              </a:rPr>
              <a:t>Soc</a:t>
            </a:r>
            <a:r>
              <a:rPr lang="en-US" sz="1200" dirty="0">
                <a:latin typeface="AdvPSOP-B"/>
              </a:rPr>
              <a:t> </a:t>
            </a:r>
            <a:r>
              <a:rPr lang="en-US" sz="1200" dirty="0" err="1">
                <a:latin typeface="AdvPSOP-B"/>
              </a:rPr>
              <a:t>Nephrol</a:t>
            </a:r>
            <a:r>
              <a:rPr lang="en-US" sz="1200" dirty="0">
                <a:latin typeface="AdvPSOP-B"/>
              </a:rPr>
              <a:t> 12: 2032–2045, December,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73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774" y="244699"/>
            <a:ext cx="9694548" cy="63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CKD plus diabetes: unmet medical </a:t>
            </a:r>
            <a:r>
              <a:rPr lang="en-US" sz="3200" dirty="0" smtClean="0">
                <a:latin typeface="+mn-lt"/>
              </a:rPr>
              <a:t>needs/</a:t>
            </a:r>
            <a:r>
              <a:rPr lang="en-US" sz="3200" i="1" dirty="0" smtClean="0">
                <a:latin typeface="+mn-lt"/>
              </a:rPr>
              <a:t>Mortality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6676"/>
            <a:ext cx="10515601" cy="476028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leading cause of mortality </a:t>
            </a:r>
            <a:r>
              <a:rPr lang="en-US" dirty="0" smtClean="0"/>
              <a:t>is </a:t>
            </a:r>
            <a:r>
              <a:rPr lang="en-US" dirty="0"/>
              <a:t>cardiovascular death, caused by events such </a:t>
            </a:r>
            <a:r>
              <a:rPr lang="en-US" dirty="0" smtClean="0"/>
              <a:t>as: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stroke, </a:t>
            </a:r>
            <a:r>
              <a:rPr lang="en-US" dirty="0" smtClean="0"/>
              <a:t>SCD, MI, and other </a:t>
            </a:r>
            <a:r>
              <a:rPr lang="en-US" dirty="0"/>
              <a:t>fatal complications of </a:t>
            </a:r>
            <a:r>
              <a:rPr lang="en-US" dirty="0" smtClean="0"/>
              <a:t>diabetic cardiomyopathy.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accelerated </a:t>
            </a:r>
            <a:r>
              <a:rPr lang="en-US" dirty="0"/>
              <a:t>vascular, </a:t>
            </a:r>
            <a:r>
              <a:rPr lang="en-US" dirty="0" err="1"/>
              <a:t>valvular</a:t>
            </a:r>
            <a:r>
              <a:rPr lang="en-US" dirty="0"/>
              <a:t>, and </a:t>
            </a:r>
            <a:r>
              <a:rPr lang="en-US" dirty="0" smtClean="0"/>
              <a:t>cardiac ageing </a:t>
            </a:r>
            <a:r>
              <a:rPr lang="en-US" dirty="0"/>
              <a:t>— characterized by soft tissue </a:t>
            </a:r>
            <a:r>
              <a:rPr lang="en-US" dirty="0" smtClean="0"/>
              <a:t>calcifications, vascular </a:t>
            </a:r>
            <a:r>
              <a:rPr lang="en-US" dirty="0"/>
              <a:t>wall degeneration, and myocardial fibrosis </a:t>
            </a:r>
            <a:r>
              <a:rPr lang="en-US" dirty="0" smtClean="0"/>
              <a:t>—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fact, </a:t>
            </a:r>
            <a:r>
              <a:rPr lang="en-US" dirty="0" smtClean="0"/>
              <a:t>the majority </a:t>
            </a:r>
            <a:r>
              <a:rPr lang="en-US" dirty="0"/>
              <a:t>of patients with CKD plus DM die from a cardiovascular</a:t>
            </a:r>
          </a:p>
          <a:p>
            <a:pPr marL="0" indent="0">
              <a:buNone/>
            </a:pPr>
            <a:r>
              <a:rPr lang="en-US" dirty="0" smtClean="0"/>
              <a:t>    event </a:t>
            </a:r>
            <a:r>
              <a:rPr lang="en-US" dirty="0"/>
              <a:t>before reaching </a:t>
            </a:r>
            <a:r>
              <a:rPr lang="en-US" dirty="0" smtClean="0"/>
              <a:t>ESRD.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dirty="0" smtClean="0"/>
              <a:t>addressing the </a:t>
            </a:r>
            <a:r>
              <a:rPr lang="en-US" dirty="0"/>
              <a:t>high risk of </a:t>
            </a:r>
            <a:r>
              <a:rPr lang="en-US" dirty="0" smtClean="0"/>
              <a:t>CVD in these </a:t>
            </a:r>
            <a:r>
              <a:rPr lang="en-US" dirty="0"/>
              <a:t>patients should be an area of priority</a:t>
            </a:r>
          </a:p>
        </p:txBody>
      </p:sp>
    </p:spTree>
    <p:extLst>
      <p:ext uri="{BB962C8B-B14F-4D97-AF65-F5344CB8AC3E}">
        <p14:creationId xmlns:p14="http://schemas.microsoft.com/office/powerpoint/2010/main" val="11988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CKD plus diabetes: unmet medical </a:t>
            </a:r>
            <a:r>
              <a:rPr lang="en-US" sz="3200" dirty="0" smtClean="0">
                <a:latin typeface="+mn-lt"/>
              </a:rPr>
              <a:t>needs/</a:t>
            </a:r>
            <a:r>
              <a:rPr lang="en-US" sz="3200" i="1" dirty="0" smtClean="0">
                <a:latin typeface="+mn-lt"/>
              </a:rPr>
              <a:t>Mortality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830059" cy="4486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Until </a:t>
            </a:r>
            <a:r>
              <a:rPr lang="en-US" dirty="0" smtClean="0"/>
              <a:t>very recently</a:t>
            </a:r>
            <a:r>
              <a:rPr lang="en-US" dirty="0"/>
              <a:t>, metformin was the only agent known to </a:t>
            </a:r>
            <a:r>
              <a:rPr lang="en-US" dirty="0" smtClean="0"/>
              <a:t>reduce all- </a:t>
            </a:r>
            <a:r>
              <a:rPr lang="en-US" dirty="0"/>
              <a:t>cause mortality in patients with </a:t>
            </a:r>
            <a:r>
              <a:rPr lang="en-US" dirty="0" smtClean="0"/>
              <a:t>T2DM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smtClean="0"/>
              <a:t>1998 UKPDS demonstrating that </a:t>
            </a:r>
            <a:r>
              <a:rPr lang="en-US" dirty="0"/>
              <a:t>metformin could reduce the </a:t>
            </a:r>
            <a:r>
              <a:rPr lang="en-US" u="sng" dirty="0"/>
              <a:t>risk of mortality </a:t>
            </a:r>
            <a:r>
              <a:rPr lang="en-US" u="sng" dirty="0" smtClean="0"/>
              <a:t>of overweight </a:t>
            </a:r>
            <a:r>
              <a:rPr lang="en-US" u="sng" dirty="0"/>
              <a:t>patients with T2DM by 36% </a:t>
            </a:r>
            <a:r>
              <a:rPr lang="en-US" dirty="0"/>
              <a:t>compared </a:t>
            </a:r>
            <a:r>
              <a:rPr lang="en-US" dirty="0" smtClean="0"/>
              <a:t>with the </a:t>
            </a:r>
            <a:r>
              <a:rPr lang="en-US" dirty="0"/>
              <a:t>mortality risk of conventional </a:t>
            </a:r>
            <a:r>
              <a:rPr lang="en-US" dirty="0" smtClean="0"/>
              <a:t>therapy.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 note, findings </a:t>
            </a:r>
            <a:r>
              <a:rPr lang="en-US" dirty="0"/>
              <a:t>from the RENAAL trial showed that </a:t>
            </a:r>
            <a:r>
              <a:rPr lang="en-US" dirty="0" smtClean="0"/>
              <a:t>inhibitors of </a:t>
            </a:r>
            <a:r>
              <a:rPr lang="en-US" dirty="0"/>
              <a:t>the renin–angiotensin system (RAS) do not reduce </a:t>
            </a:r>
            <a:r>
              <a:rPr lang="en-US" dirty="0" smtClean="0"/>
              <a:t>all cause mortality </a:t>
            </a:r>
            <a:r>
              <a:rPr lang="en-US" dirty="0"/>
              <a:t>despite their ability to slow </a:t>
            </a:r>
            <a:r>
              <a:rPr lang="en-US" dirty="0" smtClean="0"/>
              <a:t>progression of </a:t>
            </a:r>
            <a:r>
              <a:rPr lang="en-US" dirty="0"/>
              <a:t>microvascular </a:t>
            </a:r>
            <a:r>
              <a:rPr lang="en-US" dirty="0" smtClean="0"/>
              <a:t>complications. </a:t>
            </a:r>
          </a:p>
        </p:txBody>
      </p:sp>
    </p:spTree>
    <p:extLst>
      <p:ext uri="{BB962C8B-B14F-4D97-AF65-F5344CB8AC3E}">
        <p14:creationId xmlns:p14="http://schemas.microsoft.com/office/powerpoint/2010/main" val="34252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CKD plus diabetes: unmet medical needs/</a:t>
            </a:r>
            <a:r>
              <a:rPr lang="en-US" sz="3200" i="1" dirty="0">
                <a:latin typeface="+mn-lt"/>
              </a:rPr>
              <a:t>Mortality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990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the past few years, </a:t>
            </a:r>
            <a:r>
              <a:rPr lang="en-US" dirty="0" smtClean="0"/>
              <a:t>RCTs </a:t>
            </a:r>
            <a:r>
              <a:rPr lang="en-US" dirty="0"/>
              <a:t>have demonstrated beneficial effects of two new classes of </a:t>
            </a:r>
            <a:r>
              <a:rPr lang="pt-BR" dirty="0"/>
              <a:t>antidiabetic agents —</a:t>
            </a:r>
            <a:r>
              <a:rPr lang="en-US" dirty="0"/>
              <a:t>SGLT2 inhibitors and GLP1 agonists — on cardiovascular mortality in patients with </a:t>
            </a:r>
            <a:r>
              <a:rPr lang="en-US" dirty="0" smtClean="0"/>
              <a:t>T2DM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EMPA- </a:t>
            </a:r>
            <a:r>
              <a:rPr lang="en-US" dirty="0"/>
              <a:t>REG OUTCOME trial </a:t>
            </a:r>
            <a:r>
              <a:rPr lang="en-US" dirty="0" smtClean="0"/>
              <a:t>and CANVAS Program : </a:t>
            </a:r>
            <a:r>
              <a:rPr lang="en-US" dirty="0" err="1" smtClean="0"/>
              <a:t>empagliflozin</a:t>
            </a:r>
            <a:r>
              <a:rPr lang="en-US" dirty="0" smtClean="0"/>
              <a:t> and </a:t>
            </a:r>
            <a:r>
              <a:rPr lang="en-US" dirty="0" err="1"/>
              <a:t>canagliflozin</a:t>
            </a:r>
            <a:r>
              <a:rPr lang="en-US" dirty="0"/>
              <a:t> </a:t>
            </a:r>
            <a:r>
              <a:rPr lang="en-US" u="sng" dirty="0"/>
              <a:t>reduced cardiovascular mortality </a:t>
            </a:r>
            <a:r>
              <a:rPr lang="en-US" u="sng" dirty="0" smtClean="0"/>
              <a:t>by 38% </a:t>
            </a:r>
            <a:r>
              <a:rPr lang="en-US" u="sng" dirty="0"/>
              <a:t>and 14%, </a:t>
            </a:r>
            <a:r>
              <a:rPr lang="en-US" dirty="0" smtClean="0"/>
              <a:t>respectively.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LEADER trial: </a:t>
            </a:r>
            <a:r>
              <a:rPr lang="en-US" dirty="0" err="1" smtClean="0"/>
              <a:t>liraglutide</a:t>
            </a:r>
            <a:r>
              <a:rPr lang="en-US" dirty="0" smtClean="0"/>
              <a:t> </a:t>
            </a:r>
            <a:r>
              <a:rPr lang="en-US" u="sng" dirty="0"/>
              <a:t>reduced </a:t>
            </a:r>
            <a:r>
              <a:rPr lang="en-US" u="sng" dirty="0" smtClean="0"/>
              <a:t>cardiovascular mortality </a:t>
            </a:r>
            <a:r>
              <a:rPr lang="en-US" u="sng" dirty="0"/>
              <a:t>by 22</a:t>
            </a:r>
            <a:r>
              <a:rPr lang="en-US" u="sng" dirty="0" smtClean="0"/>
              <a:t>%.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dirty="0" smtClean="0"/>
              <a:t>the identification </a:t>
            </a:r>
            <a:r>
              <a:rPr lang="en-US" dirty="0"/>
              <a:t>of approaches to delay CKD </a:t>
            </a:r>
            <a:r>
              <a:rPr lang="en-US" dirty="0" smtClean="0"/>
              <a:t>progression in </a:t>
            </a:r>
            <a:r>
              <a:rPr lang="en-US" dirty="0"/>
              <a:t>patients with DM will not only delay progression </a:t>
            </a:r>
            <a:r>
              <a:rPr lang="en-US" dirty="0" smtClean="0"/>
              <a:t>to ESRD </a:t>
            </a:r>
            <a:r>
              <a:rPr lang="en-US" dirty="0"/>
              <a:t>but also will reduce the risk of CVD</a:t>
            </a:r>
          </a:p>
        </p:txBody>
      </p:sp>
    </p:spTree>
    <p:extLst>
      <p:ext uri="{BB962C8B-B14F-4D97-AF65-F5344CB8AC3E}">
        <p14:creationId xmlns:p14="http://schemas.microsoft.com/office/powerpoint/2010/main" val="19885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i="1" dirty="0" smtClean="0">
                <a:latin typeface="+mn-lt"/>
              </a:rPr>
              <a:t>    CKD </a:t>
            </a:r>
            <a:r>
              <a:rPr lang="en-US" sz="3200" i="1" dirty="0">
                <a:latin typeface="+mn-lt"/>
              </a:rPr>
              <a:t>progression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1"/>
            <a:ext cx="10708783" cy="458487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Although RAS inhibitors elicit </a:t>
            </a:r>
            <a:r>
              <a:rPr lang="en-US" dirty="0" err="1" smtClean="0"/>
              <a:t>renoprotective</a:t>
            </a:r>
            <a:r>
              <a:rPr lang="en-US" dirty="0" smtClean="0"/>
              <a:t> effects in animal models of DKD and in patients with T1DM and T2DM, additional therapeutic options to attenuate CKD progression in DM have until now been limited.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EMPA- REGOUTCOME and CANVAS Program studies have now shown that </a:t>
            </a:r>
            <a:r>
              <a:rPr lang="en-US" dirty="0" err="1" smtClean="0"/>
              <a:t>empagliflozin</a:t>
            </a:r>
            <a:r>
              <a:rPr lang="en-US" dirty="0" smtClean="0"/>
              <a:t> and </a:t>
            </a:r>
            <a:r>
              <a:rPr lang="en-US" dirty="0" err="1" smtClean="0"/>
              <a:t>canagliflozin</a:t>
            </a:r>
            <a:r>
              <a:rPr lang="en-US" dirty="0" smtClean="0"/>
              <a:t> have </a:t>
            </a:r>
            <a:r>
              <a:rPr lang="en-US" dirty="0" err="1" smtClean="0"/>
              <a:t>renoprotective</a:t>
            </a:r>
            <a:r>
              <a:rPr lang="en-US" dirty="0" smtClean="0"/>
              <a:t> effects, preventing the decline in GFR by 44% and 40%, respectively, in patients with T2DM.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LEADER trial demonstrated </a:t>
            </a:r>
            <a:r>
              <a:rPr lang="en-US" dirty="0" smtClean="0"/>
              <a:t>that </a:t>
            </a:r>
            <a:r>
              <a:rPr lang="en-US" dirty="0" err="1" smtClean="0"/>
              <a:t>liraglutide</a:t>
            </a:r>
            <a:r>
              <a:rPr lang="en-US" dirty="0" smtClean="0"/>
              <a:t> </a:t>
            </a:r>
            <a:r>
              <a:rPr lang="en-US" dirty="0"/>
              <a:t>administration was associated with a </a:t>
            </a:r>
            <a:r>
              <a:rPr lang="en-US" dirty="0" smtClean="0"/>
              <a:t>43% lower </a:t>
            </a:r>
            <a:r>
              <a:rPr lang="en-US" dirty="0"/>
              <a:t>risk of developing </a:t>
            </a:r>
            <a:r>
              <a:rPr lang="en-US" dirty="0" smtClean="0"/>
              <a:t>persistent </a:t>
            </a:r>
            <a:r>
              <a:rPr lang="en-US" dirty="0" err="1" smtClean="0"/>
              <a:t>macroalbuminuria</a:t>
            </a:r>
            <a:r>
              <a:rPr lang="en-US" dirty="0" smtClean="0"/>
              <a:t> and </a:t>
            </a:r>
            <a:r>
              <a:rPr lang="en-US" dirty="0"/>
              <a:t>other parameters indicative of CKD progression </a:t>
            </a:r>
            <a:r>
              <a:rPr lang="en-US" dirty="0" smtClean="0"/>
              <a:t>in patients with T2DM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Classical phenotype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Mechanisms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DKD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Immediate effects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hyperglycemia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Late effects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hyperglycemia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/>
              <a:t>Non-</a:t>
            </a:r>
            <a:r>
              <a:rPr lang="en-US" sz="3400" b="1" dirty="0" err="1" smtClean="0"/>
              <a:t>proteinuric</a:t>
            </a:r>
            <a:r>
              <a:rPr lang="en-US" sz="3400" b="1" dirty="0" smtClean="0"/>
              <a:t> phenotype</a:t>
            </a:r>
          </a:p>
          <a:p>
            <a:r>
              <a:rPr lang="en-US" dirty="0"/>
              <a:t>Pathogenesis and risk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NDKD </a:t>
            </a:r>
            <a:r>
              <a:rPr lang="en-US" dirty="0"/>
              <a:t>in </a:t>
            </a:r>
            <a:r>
              <a:rPr lang="en-US" dirty="0" smtClean="0"/>
              <a:t>DM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Screening</a:t>
            </a:r>
          </a:p>
          <a:p>
            <a:r>
              <a:rPr lang="en-US" sz="2900" dirty="0">
                <a:solidFill>
                  <a:schemeClr val="bg1">
                    <a:lumMod val="75000"/>
                  </a:schemeClr>
                </a:solidFill>
              </a:rPr>
              <a:t>Novel biomarkers for the early detection of Diabetic </a:t>
            </a: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nephropathy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Staging</a:t>
            </a:r>
            <a:endParaRPr lang="en-US" sz="29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schemeClr val="bg1">
                    <a:lumMod val="75000"/>
                  </a:schemeClr>
                </a:solidFill>
              </a:rPr>
              <a:t>Surveillance</a:t>
            </a:r>
            <a:endParaRPr lang="en-US" sz="3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Non-</a:t>
            </a:r>
            <a:r>
              <a:rPr lang="en-US" sz="3200" b="1" dirty="0" err="1" smtClean="0"/>
              <a:t>proteinuric</a:t>
            </a:r>
            <a:r>
              <a:rPr lang="en-US" sz="3200" b="1" dirty="0" smtClean="0"/>
              <a:t> phenotype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Many studies of the last decade have shown </a:t>
            </a:r>
            <a:r>
              <a:rPr lang="en-US" dirty="0" smtClean="0"/>
              <a:t>the possibility </a:t>
            </a:r>
            <a:r>
              <a:rPr lang="en-US" dirty="0"/>
              <a:t>of a decline in GFR without the presence </a:t>
            </a:r>
            <a:r>
              <a:rPr lang="en-US" dirty="0" smtClean="0"/>
              <a:t>of </a:t>
            </a:r>
            <a:r>
              <a:rPr lang="de-DE" dirty="0" smtClean="0"/>
              <a:t>proteinuria </a:t>
            </a:r>
            <a:r>
              <a:rPr lang="de-DE" dirty="0"/>
              <a:t>(UACR &gt; 300 mg/g) in T2DM patients, </a:t>
            </a:r>
            <a:r>
              <a:rPr lang="de-DE" dirty="0" smtClean="0"/>
              <a:t>the </a:t>
            </a:r>
            <a:r>
              <a:rPr lang="en-US" dirty="0" smtClean="0"/>
              <a:t>so-called </a:t>
            </a:r>
            <a:r>
              <a:rPr lang="en-US" dirty="0"/>
              <a:t>non-Classical or non-</a:t>
            </a:r>
            <a:r>
              <a:rPr lang="en-US" dirty="0" err="1"/>
              <a:t>Proteinuric</a:t>
            </a:r>
            <a:r>
              <a:rPr lang="en-US" dirty="0"/>
              <a:t> </a:t>
            </a:r>
            <a:r>
              <a:rPr lang="en-US" dirty="0" smtClean="0"/>
              <a:t>phenotype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prevalence of type 2 diabetes mellitus (T2DM) is steadily increasing, mostly due to a combination of obesity, urbanization, and ageing population.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parallel, the prevalence of its </a:t>
            </a:r>
            <a:r>
              <a:rPr lang="en-US" dirty="0" err="1" smtClean="0"/>
              <a:t>macrovascular</a:t>
            </a:r>
            <a:r>
              <a:rPr lang="en-US" dirty="0" smtClean="0"/>
              <a:t> and microvascular complications, such as diabetic nephropathy (DN), which occurs in 20 to 40% of type 2 diabetic patients, has risen.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Despite efforts made to slow the progression of DN, this is still the most common cause of end-stage renal disease (ESRD) in developed countries.</a:t>
            </a:r>
          </a:p>
          <a:p>
            <a:pPr marL="0" indent="0">
              <a:buNone/>
            </a:pPr>
            <a:r>
              <a:rPr lang="en-US" sz="1400" dirty="0"/>
              <a:t>Port J </a:t>
            </a:r>
            <a:r>
              <a:rPr lang="en-US" sz="1400" dirty="0" err="1"/>
              <a:t>Nephrol</a:t>
            </a:r>
            <a:r>
              <a:rPr lang="en-US" sz="1400" dirty="0"/>
              <a:t> </a:t>
            </a:r>
            <a:r>
              <a:rPr lang="en-US" sz="1400" dirty="0" err="1"/>
              <a:t>Hypert</a:t>
            </a:r>
            <a:r>
              <a:rPr lang="en-US" sz="1400" dirty="0"/>
              <a:t> 2017; 31(2): 122-131 123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48" y="42191"/>
            <a:ext cx="11554890" cy="65861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003" y="3244334"/>
            <a:ext cx="7987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 </a:t>
            </a:r>
            <a:r>
              <a:rPr lang="en-US" dirty="0"/>
              <a:t>J </a:t>
            </a:r>
            <a:r>
              <a:rPr lang="en-US" dirty="0" err="1"/>
              <a:t>Nephrol</a:t>
            </a:r>
            <a:r>
              <a:rPr lang="en-US" dirty="0"/>
              <a:t> </a:t>
            </a:r>
            <a:r>
              <a:rPr lang="en-US" dirty="0" err="1"/>
              <a:t>Hypert</a:t>
            </a:r>
            <a:r>
              <a:rPr lang="en-US" dirty="0"/>
              <a:t> 2017; 31(2): 122-131 123</a:t>
            </a:r>
          </a:p>
        </p:txBody>
      </p:sp>
    </p:spTree>
    <p:extLst>
      <p:ext uri="{BB962C8B-B14F-4D97-AF65-F5344CB8AC3E}">
        <p14:creationId xmlns:p14="http://schemas.microsoft.com/office/powerpoint/2010/main" val="10347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00061" cy="6260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3244334"/>
            <a:ext cx="75741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 </a:t>
            </a:r>
            <a:r>
              <a:rPr lang="en-US" dirty="0"/>
              <a:t>J </a:t>
            </a:r>
            <a:r>
              <a:rPr lang="en-US" dirty="0" err="1"/>
              <a:t>Nephrol</a:t>
            </a:r>
            <a:r>
              <a:rPr lang="en-US" dirty="0"/>
              <a:t> </a:t>
            </a:r>
            <a:r>
              <a:rPr lang="en-US" dirty="0" err="1"/>
              <a:t>Hypert</a:t>
            </a:r>
            <a:r>
              <a:rPr lang="en-US" dirty="0"/>
              <a:t> 2017; 31(2): 122-131 123</a:t>
            </a:r>
          </a:p>
        </p:txBody>
      </p:sp>
    </p:spTree>
    <p:extLst>
      <p:ext uri="{BB962C8B-B14F-4D97-AF65-F5344CB8AC3E}">
        <p14:creationId xmlns:p14="http://schemas.microsoft.com/office/powerpoint/2010/main" val="173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200" b="1" dirty="0" smtClean="0"/>
              <a:t>Pathogenesis </a:t>
            </a:r>
            <a:r>
              <a:rPr lang="en-US" sz="3200" b="1" dirty="0"/>
              <a:t>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1.The </a:t>
            </a:r>
            <a:r>
              <a:rPr lang="en-US" dirty="0"/>
              <a:t>existence of a well-preserved tubule that </a:t>
            </a:r>
            <a:r>
              <a:rPr lang="en-US" dirty="0" smtClean="0"/>
              <a:t>leads to </a:t>
            </a:r>
            <a:r>
              <a:rPr lang="en-US" dirty="0"/>
              <a:t>a significant reabsorption of albumin from </a:t>
            </a:r>
            <a:r>
              <a:rPr lang="en-US" dirty="0" smtClean="0"/>
              <a:t>the glomerular </a:t>
            </a:r>
            <a:r>
              <a:rPr lang="en-US" dirty="0"/>
              <a:t>filtrate, thus resulting in a </a:t>
            </a:r>
            <a:r>
              <a:rPr lang="en-US" dirty="0" smtClean="0"/>
              <a:t>diminished albumin </a:t>
            </a:r>
            <a:r>
              <a:rPr lang="en-US" dirty="0"/>
              <a:t>excretion into </a:t>
            </a:r>
            <a:r>
              <a:rPr lang="en-US" dirty="0" err="1"/>
              <a:t>normoalbuminuric</a:t>
            </a:r>
            <a:r>
              <a:rPr lang="en-US" dirty="0"/>
              <a:t> levels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Typical </a:t>
            </a:r>
            <a:r>
              <a:rPr lang="en-US" dirty="0"/>
              <a:t>glomerular changes were less </a:t>
            </a:r>
            <a:r>
              <a:rPr lang="en-US" dirty="0" smtClean="0"/>
              <a:t>commonly seen </a:t>
            </a:r>
            <a:r>
              <a:rPr lang="en-US" dirty="0"/>
              <a:t>in </a:t>
            </a:r>
            <a:r>
              <a:rPr lang="en-US" dirty="0" err="1" smtClean="0"/>
              <a:t>normoalbuminuric</a:t>
            </a:r>
            <a:r>
              <a:rPr lang="en-US" dirty="0" smtClean="0"/>
              <a:t> </a:t>
            </a:r>
            <a:r>
              <a:rPr lang="en-US" dirty="0"/>
              <a:t>patients than </a:t>
            </a:r>
            <a:r>
              <a:rPr lang="en-US" dirty="0" err="1" smtClean="0"/>
              <a:t>albuminuric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suggesting </a:t>
            </a:r>
            <a:r>
              <a:rPr lang="en-US" dirty="0"/>
              <a:t>more heterogeneous changes </a:t>
            </a:r>
            <a:r>
              <a:rPr lang="en-US" dirty="0" smtClean="0"/>
              <a:t>in </a:t>
            </a:r>
            <a:r>
              <a:rPr lang="en-US" dirty="0" err="1" smtClean="0"/>
              <a:t>normoalbuminuric</a:t>
            </a:r>
            <a:r>
              <a:rPr lang="en-US" dirty="0" smtClean="0"/>
              <a:t> </a:t>
            </a:r>
            <a:r>
              <a:rPr lang="en-US" dirty="0"/>
              <a:t>than </a:t>
            </a:r>
            <a:r>
              <a:rPr lang="en-US" dirty="0" err="1"/>
              <a:t>albuminuric</a:t>
            </a:r>
            <a:r>
              <a:rPr lang="en-US" dirty="0"/>
              <a:t> </a:t>
            </a:r>
            <a:r>
              <a:rPr lang="en-US" dirty="0" smtClean="0"/>
              <a:t>CKD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smtClean="0"/>
              <a:t>Port </a:t>
            </a:r>
            <a:r>
              <a:rPr lang="en-US" sz="1200" dirty="0"/>
              <a:t>J </a:t>
            </a:r>
            <a:r>
              <a:rPr lang="en-US" sz="1200" dirty="0" err="1"/>
              <a:t>Nephrol</a:t>
            </a:r>
            <a:r>
              <a:rPr lang="en-US" sz="1200" dirty="0"/>
              <a:t> </a:t>
            </a:r>
            <a:r>
              <a:rPr lang="en-US" sz="1200" dirty="0" err="1"/>
              <a:t>Hypert</a:t>
            </a:r>
            <a:r>
              <a:rPr lang="en-US" sz="1200" dirty="0"/>
              <a:t> 2017; 31(2): 122-131 123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Pathogenesis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702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2.An </a:t>
            </a:r>
            <a:r>
              <a:rPr lang="en-US" dirty="0"/>
              <a:t>increase in </a:t>
            </a:r>
            <a:r>
              <a:rPr lang="en-US" dirty="0" err="1"/>
              <a:t>intrarenal</a:t>
            </a:r>
            <a:r>
              <a:rPr lang="en-US" dirty="0"/>
              <a:t> arteriosclerosis </a:t>
            </a:r>
            <a:r>
              <a:rPr lang="en-US" dirty="0" smtClean="0"/>
              <a:t>as opposed </a:t>
            </a:r>
            <a:r>
              <a:rPr lang="en-US" dirty="0"/>
              <a:t>to classical </a:t>
            </a:r>
            <a:r>
              <a:rPr lang="en-US" dirty="0" err="1"/>
              <a:t>glomerulosclerosis</a:t>
            </a:r>
            <a:r>
              <a:rPr lang="en-US" dirty="0"/>
              <a:t> </a:t>
            </a:r>
            <a:r>
              <a:rPr lang="en-US" dirty="0" smtClean="0"/>
              <a:t>changes present </a:t>
            </a:r>
            <a:r>
              <a:rPr lang="en-US" dirty="0"/>
              <a:t>in </a:t>
            </a:r>
            <a:r>
              <a:rPr lang="en-US" dirty="0" err="1"/>
              <a:t>albuminuric</a:t>
            </a:r>
            <a:r>
              <a:rPr lang="en-US" dirty="0"/>
              <a:t> subjects.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MacIsacc</a:t>
            </a:r>
            <a:r>
              <a:rPr lang="en-US" dirty="0" smtClean="0"/>
              <a:t> </a:t>
            </a:r>
            <a:r>
              <a:rPr lang="en-US" i="1" dirty="0"/>
              <a:t>et </a:t>
            </a:r>
            <a:r>
              <a:rPr lang="en-US" i="1" dirty="0" smtClean="0"/>
              <a:t>al. </a:t>
            </a:r>
            <a:r>
              <a:rPr lang="en-US" dirty="0" smtClean="0"/>
              <a:t>studied </a:t>
            </a:r>
            <a:r>
              <a:rPr lang="en-US" dirty="0"/>
              <a:t>the role of </a:t>
            </a:r>
            <a:r>
              <a:rPr lang="en-US" dirty="0" err="1"/>
              <a:t>intrarenal</a:t>
            </a:r>
            <a:r>
              <a:rPr lang="en-US" dirty="0"/>
              <a:t> vascular disease </a:t>
            </a:r>
            <a:r>
              <a:rPr lang="en-US" dirty="0" smtClean="0"/>
              <a:t>in the </a:t>
            </a:r>
            <a:r>
              <a:rPr lang="en-US" dirty="0"/>
              <a:t>pathogenesis of non-</a:t>
            </a:r>
            <a:r>
              <a:rPr lang="en-US" dirty="0" err="1"/>
              <a:t>albuminuric</a:t>
            </a:r>
            <a:r>
              <a:rPr lang="en-US" dirty="0"/>
              <a:t> renal </a:t>
            </a:r>
            <a:r>
              <a:rPr lang="en-US" dirty="0" smtClean="0"/>
              <a:t>insufficiency of </a:t>
            </a:r>
            <a:r>
              <a:rPr lang="en-US" dirty="0"/>
              <a:t>T2DM patients.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His </a:t>
            </a:r>
            <a:r>
              <a:rPr lang="en-US" dirty="0"/>
              <a:t>conclusions </a:t>
            </a:r>
            <a:r>
              <a:rPr lang="en-US" dirty="0" smtClean="0"/>
              <a:t>were against </a:t>
            </a:r>
            <a:r>
              <a:rPr lang="en-US" dirty="0"/>
              <a:t>this theory as diabetic patients with </a:t>
            </a:r>
            <a:r>
              <a:rPr lang="en-US" dirty="0" smtClean="0"/>
              <a:t>renal impairment </a:t>
            </a:r>
            <a:r>
              <a:rPr lang="en-US" dirty="0"/>
              <a:t>had similar degrees of </a:t>
            </a:r>
            <a:r>
              <a:rPr lang="en-US" dirty="0" err="1"/>
              <a:t>intrarenal</a:t>
            </a:r>
            <a:r>
              <a:rPr lang="en-US" dirty="0"/>
              <a:t> </a:t>
            </a:r>
            <a:r>
              <a:rPr lang="en-US" dirty="0" smtClean="0"/>
              <a:t>vascular disease</a:t>
            </a:r>
            <a:r>
              <a:rPr lang="en-US" dirty="0"/>
              <a:t>, measured by </a:t>
            </a:r>
            <a:r>
              <a:rPr lang="en-US" dirty="0" err="1"/>
              <a:t>intrarenal</a:t>
            </a:r>
            <a:r>
              <a:rPr lang="en-US" dirty="0"/>
              <a:t> </a:t>
            </a:r>
            <a:r>
              <a:rPr lang="en-US" dirty="0" smtClean="0"/>
              <a:t>arterial resistance </a:t>
            </a:r>
            <a:r>
              <a:rPr lang="en-US" dirty="0"/>
              <a:t>index, regardless of their </a:t>
            </a:r>
            <a:r>
              <a:rPr lang="en-US" dirty="0" smtClean="0"/>
              <a:t>albumin excretion </a:t>
            </a:r>
            <a:r>
              <a:rPr lang="en-US" dirty="0"/>
              <a:t>rate (AER) status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552" y="3244334"/>
            <a:ext cx="74077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200" dirty="0" smtClean="0"/>
              <a:t>Port </a:t>
            </a:r>
            <a:r>
              <a:rPr lang="en-US" sz="1200" dirty="0"/>
              <a:t>J </a:t>
            </a:r>
            <a:r>
              <a:rPr lang="en-US" sz="1200" dirty="0" err="1"/>
              <a:t>Nephrol</a:t>
            </a:r>
            <a:r>
              <a:rPr lang="en-US" sz="1200" dirty="0"/>
              <a:t> </a:t>
            </a:r>
            <a:r>
              <a:rPr lang="en-US" sz="1200" dirty="0" err="1"/>
              <a:t>Hypert</a:t>
            </a:r>
            <a:r>
              <a:rPr lang="en-US" sz="1200" dirty="0"/>
              <a:t> 2017; 31(2): 122-131 123</a:t>
            </a:r>
          </a:p>
        </p:txBody>
      </p:sp>
    </p:spTree>
    <p:extLst>
      <p:ext uri="{BB962C8B-B14F-4D97-AF65-F5344CB8AC3E}">
        <p14:creationId xmlns:p14="http://schemas.microsoft.com/office/powerpoint/2010/main" val="2382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Pathogenesis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3.Diabetic </a:t>
            </a:r>
            <a:r>
              <a:rPr lang="en-US" dirty="0"/>
              <a:t>patients are susceptible to repeated </a:t>
            </a:r>
            <a:r>
              <a:rPr lang="en-US" dirty="0" smtClean="0"/>
              <a:t>episodes of AKI.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These </a:t>
            </a:r>
            <a:r>
              <a:rPr lang="en-US" dirty="0" smtClean="0"/>
              <a:t>repeated episodes </a:t>
            </a:r>
            <a:r>
              <a:rPr lang="en-US" dirty="0"/>
              <a:t>of AKI may lead in the long-term to </a:t>
            </a:r>
            <a:r>
              <a:rPr lang="en-US" dirty="0" smtClean="0"/>
              <a:t>CKD, as </a:t>
            </a:r>
            <a:r>
              <a:rPr lang="en-US" dirty="0"/>
              <a:t>regenerator potential of </a:t>
            </a:r>
            <a:r>
              <a:rPr lang="en-US" dirty="0" smtClean="0"/>
              <a:t>tubular progenitors is limited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Pathogenesis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4.One </a:t>
            </a:r>
            <a:r>
              <a:rPr lang="en-US" dirty="0"/>
              <a:t>of the most compelling pieces of </a:t>
            </a:r>
            <a:r>
              <a:rPr lang="en-US" dirty="0" smtClean="0"/>
              <a:t>evidence is </a:t>
            </a:r>
            <a:r>
              <a:rPr lang="en-US" dirty="0"/>
              <a:t>the prevalence of </a:t>
            </a:r>
            <a:r>
              <a:rPr lang="en-US" dirty="0" err="1"/>
              <a:t>macroangiopathic</a:t>
            </a:r>
            <a:r>
              <a:rPr lang="en-US" dirty="0"/>
              <a:t> lesions </a:t>
            </a:r>
            <a:r>
              <a:rPr lang="en-US" dirty="0" smtClean="0"/>
              <a:t>over </a:t>
            </a:r>
            <a:r>
              <a:rPr lang="en-US" dirty="0" err="1" smtClean="0"/>
              <a:t>microangiopathic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This is supported by </a:t>
            </a:r>
            <a:r>
              <a:rPr lang="en-US" dirty="0" smtClean="0"/>
              <a:t>several studies </a:t>
            </a:r>
            <a:r>
              <a:rPr lang="en-US" dirty="0"/>
              <a:t>showing a weaker relationship </a:t>
            </a:r>
            <a:r>
              <a:rPr lang="en-US" dirty="0" smtClean="0"/>
              <a:t>between renal </a:t>
            </a:r>
            <a:r>
              <a:rPr lang="en-US" dirty="0"/>
              <a:t>impairment and normal albumin </a:t>
            </a:r>
            <a:r>
              <a:rPr lang="en-US" dirty="0" smtClean="0"/>
              <a:t>excretion levels </a:t>
            </a:r>
            <a:r>
              <a:rPr lang="en-US" dirty="0"/>
              <a:t>with other microvascular </a:t>
            </a:r>
            <a:r>
              <a:rPr lang="en-US" dirty="0" smtClean="0"/>
              <a:t>complications such </a:t>
            </a:r>
            <a:r>
              <a:rPr lang="en-US" dirty="0"/>
              <a:t>as diabetic retinopathy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Penno</a:t>
            </a:r>
            <a:r>
              <a:rPr lang="en-US" dirty="0"/>
              <a:t> </a:t>
            </a:r>
            <a:r>
              <a:rPr lang="en-US" i="1" dirty="0"/>
              <a:t>et </a:t>
            </a:r>
            <a:r>
              <a:rPr lang="en-US" i="1" dirty="0" smtClean="0"/>
              <a:t>al </a:t>
            </a:r>
            <a:r>
              <a:rPr lang="en-US" dirty="0" smtClean="0"/>
              <a:t>study </a:t>
            </a:r>
            <a:r>
              <a:rPr lang="en-US" dirty="0"/>
              <a:t>the </a:t>
            </a:r>
            <a:r>
              <a:rPr lang="en-US" dirty="0" err="1"/>
              <a:t>albuminuric</a:t>
            </a:r>
            <a:r>
              <a:rPr lang="en-US" dirty="0"/>
              <a:t> CKD phenotypes with (</a:t>
            </a:r>
            <a:r>
              <a:rPr lang="en-US" dirty="0" smtClean="0"/>
              <a:t>OR 2.967 </a:t>
            </a:r>
            <a:r>
              <a:rPr lang="en-US" dirty="0"/>
              <a:t>95% CI 2.473-3.559) and without (OR </a:t>
            </a:r>
            <a:r>
              <a:rPr lang="en-US" dirty="0" smtClean="0"/>
              <a:t>2.142 95</a:t>
            </a:r>
            <a:r>
              <a:rPr lang="en-US" dirty="0"/>
              <a:t>% CI 1.858-2.468) reduced GFR, were </a:t>
            </a:r>
            <a:r>
              <a:rPr lang="en-US" dirty="0" smtClean="0"/>
              <a:t>more strongly </a:t>
            </a:r>
            <a:r>
              <a:rPr lang="en-US" dirty="0"/>
              <a:t>associated with advanced </a:t>
            </a:r>
            <a:r>
              <a:rPr lang="en-US" dirty="0" smtClean="0"/>
              <a:t>retinopathy than </a:t>
            </a:r>
            <a:r>
              <a:rPr lang="en-US" dirty="0"/>
              <a:t>was the </a:t>
            </a:r>
            <a:r>
              <a:rPr lang="en-US" dirty="0" err="1"/>
              <a:t>nonalbuminuric</a:t>
            </a:r>
            <a:r>
              <a:rPr lang="en-US" dirty="0"/>
              <a:t> phenotype (</a:t>
            </a:r>
            <a:r>
              <a:rPr lang="en-US" dirty="0" smtClean="0"/>
              <a:t>OR </a:t>
            </a:r>
            <a:r>
              <a:rPr lang="it-IT" dirty="0" smtClean="0"/>
              <a:t>1.290 </a:t>
            </a:r>
            <a:r>
              <a:rPr lang="it-IT" dirty="0"/>
              <a:t>95%CI 1.059-1.570</a:t>
            </a:r>
            <a:r>
              <a:rPr lang="it-IT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3037" y="3244334"/>
            <a:ext cx="74593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Port </a:t>
            </a:r>
            <a:r>
              <a:rPr lang="en-US" dirty="0"/>
              <a:t>J </a:t>
            </a:r>
            <a:r>
              <a:rPr lang="en-US" dirty="0" err="1"/>
              <a:t>Nephrol</a:t>
            </a:r>
            <a:r>
              <a:rPr lang="en-US" dirty="0"/>
              <a:t> </a:t>
            </a:r>
            <a:r>
              <a:rPr lang="en-US" dirty="0" err="1"/>
              <a:t>Hypert</a:t>
            </a:r>
            <a:r>
              <a:rPr lang="en-US" dirty="0"/>
              <a:t> 2017; 31(2): 122-131 123</a:t>
            </a:r>
          </a:p>
        </p:txBody>
      </p:sp>
    </p:spTree>
    <p:extLst>
      <p:ext uri="{BB962C8B-B14F-4D97-AF65-F5344CB8AC3E}">
        <p14:creationId xmlns:p14="http://schemas.microsoft.com/office/powerpoint/2010/main" val="15888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Pathogenesis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Penno </a:t>
            </a:r>
            <a:r>
              <a:rPr lang="it-IT" i="1" dirty="0"/>
              <a:t>et al </a:t>
            </a:r>
            <a:r>
              <a:rPr lang="it-IT" dirty="0"/>
              <a:t>also </a:t>
            </a:r>
            <a:r>
              <a:rPr lang="en-US" dirty="0"/>
              <a:t>showed that neither </a:t>
            </a:r>
            <a:r>
              <a:rPr lang="en-US" dirty="0" err="1"/>
              <a:t>intraindiviual</a:t>
            </a:r>
            <a:r>
              <a:rPr lang="en-US" dirty="0"/>
              <a:t> HbA1c nor HbA1c variability were independently associated with low </a:t>
            </a:r>
            <a:r>
              <a:rPr lang="en-US" dirty="0" err="1"/>
              <a:t>eGFR</a:t>
            </a:r>
            <a:r>
              <a:rPr lang="en-US" dirty="0"/>
              <a:t> and </a:t>
            </a:r>
            <a:r>
              <a:rPr lang="en-US" dirty="0" err="1"/>
              <a:t>normoalbuminuric</a:t>
            </a:r>
            <a:r>
              <a:rPr lang="en-US" dirty="0"/>
              <a:t> stage 3 to 5, suggesting that this phenotype was not related to </a:t>
            </a:r>
            <a:r>
              <a:rPr lang="en-US" dirty="0" err="1"/>
              <a:t>glycaemic</a:t>
            </a:r>
            <a:r>
              <a:rPr lang="en-US" dirty="0"/>
              <a:t> control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 addition, the same author reported a higher prevalence of cardiovascular disease (CVD) in </a:t>
            </a:r>
            <a:r>
              <a:rPr lang="en-US" dirty="0" err="1"/>
              <a:t>normoalbuminuric</a:t>
            </a:r>
            <a:r>
              <a:rPr lang="en-US" dirty="0"/>
              <a:t> patients with renal </a:t>
            </a:r>
            <a:r>
              <a:rPr lang="en-US" dirty="0" smtClean="0"/>
              <a:t>impairment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244334"/>
            <a:ext cx="75741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 </a:t>
            </a:r>
            <a:r>
              <a:rPr lang="en-US" dirty="0"/>
              <a:t>J </a:t>
            </a:r>
            <a:r>
              <a:rPr lang="en-US" dirty="0" err="1"/>
              <a:t>Nephrol</a:t>
            </a:r>
            <a:r>
              <a:rPr lang="en-US" dirty="0"/>
              <a:t> </a:t>
            </a:r>
            <a:r>
              <a:rPr lang="en-US" dirty="0" err="1"/>
              <a:t>Hypert</a:t>
            </a:r>
            <a:r>
              <a:rPr lang="en-US" dirty="0"/>
              <a:t> 2017; 31(2): 122-131 123</a:t>
            </a:r>
          </a:p>
        </p:txBody>
      </p:sp>
    </p:spTree>
    <p:extLst>
      <p:ext uri="{BB962C8B-B14F-4D97-AF65-F5344CB8AC3E}">
        <p14:creationId xmlns:p14="http://schemas.microsoft.com/office/powerpoint/2010/main" val="36078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113" y="267560"/>
            <a:ext cx="11137025" cy="6347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113" y="3244334"/>
            <a:ext cx="78682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 </a:t>
            </a:r>
            <a:r>
              <a:rPr lang="en-US" dirty="0"/>
              <a:t>J </a:t>
            </a:r>
            <a:r>
              <a:rPr lang="en-US" dirty="0" err="1"/>
              <a:t>Nephrol</a:t>
            </a:r>
            <a:r>
              <a:rPr lang="en-US" dirty="0"/>
              <a:t> </a:t>
            </a:r>
            <a:r>
              <a:rPr lang="en-US" dirty="0" err="1"/>
              <a:t>Hypert</a:t>
            </a:r>
            <a:r>
              <a:rPr lang="en-US" dirty="0"/>
              <a:t> 2017; 31(2): 122-131 123</a:t>
            </a:r>
          </a:p>
        </p:txBody>
      </p:sp>
    </p:spTree>
    <p:extLst>
      <p:ext uri="{BB962C8B-B14F-4D97-AF65-F5344CB8AC3E}">
        <p14:creationId xmlns:p14="http://schemas.microsoft.com/office/powerpoint/2010/main" val="20286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004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NDKD in DM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Thus, </a:t>
            </a:r>
            <a:r>
              <a:rPr lang="en-US" dirty="0" smtClean="0"/>
              <a:t>coincident CKD </a:t>
            </a:r>
            <a:r>
              <a:rPr lang="en-US" dirty="0"/>
              <a:t>in a patient with DM can </a:t>
            </a:r>
            <a:r>
              <a:rPr lang="en-US" dirty="0" smtClean="0"/>
              <a:t>be</a:t>
            </a:r>
          </a:p>
          <a:p>
            <a:r>
              <a:rPr lang="en-US" dirty="0" smtClean="0"/>
              <a:t> True </a:t>
            </a:r>
            <a:r>
              <a:rPr lang="en-US" dirty="0"/>
              <a:t>DKD (as a </a:t>
            </a:r>
            <a:r>
              <a:rPr lang="en-US" dirty="0" smtClean="0"/>
              <a:t>result of </a:t>
            </a:r>
            <a:r>
              <a:rPr lang="en-US" dirty="0"/>
              <a:t>the DM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NDKD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combination of NDKD </a:t>
            </a:r>
            <a:r>
              <a:rPr lang="en-US" dirty="0" smtClean="0"/>
              <a:t>and DKD</a:t>
            </a:r>
            <a:r>
              <a:rPr lang="en-US" dirty="0"/>
              <a:t>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these </a:t>
            </a:r>
            <a:r>
              <a:rPr lang="en-US" dirty="0"/>
              <a:t>three entities can be reliably </a:t>
            </a:r>
            <a:r>
              <a:rPr lang="en-US" u="sng" dirty="0" smtClean="0"/>
              <a:t>distinguished only </a:t>
            </a:r>
            <a:r>
              <a:rPr lang="en-US" u="sng" dirty="0"/>
              <a:t>by kidney </a:t>
            </a:r>
            <a:r>
              <a:rPr lang="en-US" u="sng" dirty="0" smtClean="0"/>
              <a:t>biopsy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clinical practice, </a:t>
            </a:r>
            <a:r>
              <a:rPr lang="en-US" dirty="0" smtClean="0"/>
              <a:t>however, diagnostic </a:t>
            </a:r>
            <a:r>
              <a:rPr lang="en-US" dirty="0"/>
              <a:t>kidney biopsy is rarely performed in </a:t>
            </a:r>
            <a:r>
              <a:rPr lang="en-US" dirty="0" smtClean="0"/>
              <a:t>patients with DM.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Moreover</a:t>
            </a:r>
            <a:r>
              <a:rPr lang="en-US" dirty="0"/>
              <a:t>, in the absence of a </a:t>
            </a:r>
            <a:r>
              <a:rPr lang="en-US" dirty="0" smtClean="0"/>
              <a:t>diagnostic biopsy</a:t>
            </a:r>
            <a:r>
              <a:rPr lang="en-US" dirty="0"/>
              <a:t>, registries often assign a diagnosis of DKD </a:t>
            </a:r>
            <a:r>
              <a:rPr lang="en-US" dirty="0" smtClean="0"/>
              <a:t>to patients </a:t>
            </a:r>
            <a:r>
              <a:rPr lang="en-US" dirty="0"/>
              <a:t>with DM plus CKD — an action that </a:t>
            </a:r>
            <a:r>
              <a:rPr lang="en-US" dirty="0" smtClean="0"/>
              <a:t>inflates the </a:t>
            </a:r>
            <a:r>
              <a:rPr lang="en-US" dirty="0"/>
              <a:t>true prevalence of DKD</a:t>
            </a:r>
          </a:p>
        </p:txBody>
      </p:sp>
    </p:spTree>
    <p:extLst>
      <p:ext uri="{BB962C8B-B14F-4D97-AF65-F5344CB8AC3E}">
        <p14:creationId xmlns:p14="http://schemas.microsoft.com/office/powerpoint/2010/main" val="42621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NDKD in </a:t>
            </a:r>
            <a:r>
              <a:rPr lang="en-US" sz="3200" b="1" dirty="0" smtClean="0"/>
              <a:t>DM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diabetes- </a:t>
            </a:r>
            <a:r>
              <a:rPr lang="en-US" dirty="0"/>
              <a:t>independent factors can cause CKD, even </a:t>
            </a:r>
            <a:r>
              <a:rPr lang="en-US" dirty="0" smtClean="0"/>
              <a:t>in patients </a:t>
            </a:r>
            <a:r>
              <a:rPr lang="en-US" dirty="0"/>
              <a:t>with DM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Genetic kidney </a:t>
            </a:r>
            <a:r>
              <a:rPr lang="en-US" dirty="0" smtClean="0"/>
              <a:t>disorders</a:t>
            </a:r>
          </a:p>
          <a:p>
            <a:r>
              <a:rPr lang="en-US" dirty="0" smtClean="0"/>
              <a:t>IgA nephropathy</a:t>
            </a:r>
          </a:p>
          <a:p>
            <a:r>
              <a:rPr lang="en-US" dirty="0" smtClean="0"/>
              <a:t> </a:t>
            </a:r>
            <a:r>
              <a:rPr lang="en-US" dirty="0"/>
              <a:t>infection- </a:t>
            </a:r>
            <a:r>
              <a:rPr lang="en-US" dirty="0" smtClean="0"/>
              <a:t>related </a:t>
            </a:r>
            <a:r>
              <a:rPr lang="en-US" dirty="0" err="1" smtClean="0"/>
              <a:t>glomerulopathies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secondary </a:t>
            </a:r>
            <a:r>
              <a:rPr lang="en-US" dirty="0" smtClean="0"/>
              <a:t>FSGS and MCD</a:t>
            </a:r>
          </a:p>
          <a:p>
            <a:r>
              <a:rPr lang="en-US" dirty="0" smtClean="0"/>
              <a:t> cholesterol embolism and </a:t>
            </a:r>
            <a:r>
              <a:rPr lang="en-US" dirty="0"/>
              <a:t>all types of AKI can cause </a:t>
            </a:r>
            <a:r>
              <a:rPr lang="en-US" dirty="0" smtClean="0"/>
              <a:t>precedent, concomitant</a:t>
            </a:r>
            <a:r>
              <a:rPr lang="en-US" dirty="0"/>
              <a:t>, or subsequent kidney injury in </a:t>
            </a:r>
            <a:r>
              <a:rPr lang="en-US" dirty="0" smtClean="0"/>
              <a:t>patients with 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/>
              <a:t>Classical phenotype</a:t>
            </a:r>
          </a:p>
          <a:p>
            <a:r>
              <a:rPr lang="en-US" dirty="0"/>
              <a:t>Mechanisms of </a:t>
            </a:r>
            <a:r>
              <a:rPr lang="en-US" dirty="0" smtClean="0"/>
              <a:t>DKD</a:t>
            </a:r>
          </a:p>
          <a:p>
            <a:r>
              <a:rPr lang="en-US" dirty="0"/>
              <a:t>Immediate effects of </a:t>
            </a:r>
            <a:r>
              <a:rPr lang="en-US" dirty="0" smtClean="0"/>
              <a:t>hyperglycemia</a:t>
            </a:r>
          </a:p>
          <a:p>
            <a:r>
              <a:rPr lang="en-US" dirty="0"/>
              <a:t>Late effects of </a:t>
            </a:r>
            <a:r>
              <a:rPr lang="en-US" dirty="0" smtClean="0"/>
              <a:t>hyperglycemia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Non-protein uric phenotype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Pathogenesis and risk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factors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NDKD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Screening</a:t>
            </a:r>
          </a:p>
          <a:p>
            <a:r>
              <a:rPr lang="en-US" sz="2900" dirty="0">
                <a:solidFill>
                  <a:schemeClr val="bg1">
                    <a:lumMod val="75000"/>
                  </a:schemeClr>
                </a:solidFill>
              </a:rPr>
              <a:t>Novel biomarkers for the early detection of Diabetic </a:t>
            </a: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nephropathy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Staging</a:t>
            </a:r>
            <a:endParaRPr lang="en-US" sz="29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schemeClr val="bg1">
                    <a:lumMod val="75000"/>
                  </a:schemeClr>
                </a:solidFill>
              </a:rPr>
              <a:t>Surveillance</a:t>
            </a:r>
            <a:endParaRPr lang="en-US" sz="3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i="1" dirty="0"/>
              <a:t>Epidemiology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Reports from </a:t>
            </a:r>
            <a:r>
              <a:rPr lang="en-US" dirty="0" smtClean="0"/>
              <a:t>centers </a:t>
            </a:r>
            <a:r>
              <a:rPr lang="en-US" dirty="0"/>
              <a:t>that endorse kidney </a:t>
            </a:r>
            <a:r>
              <a:rPr lang="en-US" dirty="0" smtClean="0"/>
              <a:t>biopsy in </a:t>
            </a:r>
            <a:r>
              <a:rPr lang="en-US" dirty="0"/>
              <a:t>patients with T2DM indicate that the prevalence </a:t>
            </a:r>
            <a:r>
              <a:rPr lang="en-US" dirty="0" smtClean="0"/>
              <a:t>of NDKD </a:t>
            </a:r>
            <a:r>
              <a:rPr lang="en-US" dirty="0"/>
              <a:t>ranges from 33% to 72.5% among patients </a:t>
            </a:r>
            <a:r>
              <a:rPr lang="en-US" dirty="0" smtClean="0"/>
              <a:t>withT2DM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Glomerulonephritis </a:t>
            </a:r>
            <a:r>
              <a:rPr lang="en-US" dirty="0"/>
              <a:t>and </a:t>
            </a:r>
            <a:r>
              <a:rPr lang="en-US" dirty="0" smtClean="0"/>
              <a:t>FSGS are </a:t>
            </a:r>
            <a:r>
              <a:rPr lang="en-US" dirty="0"/>
              <a:t>the most common forms </a:t>
            </a:r>
            <a:r>
              <a:rPr lang="en-US" dirty="0" smtClean="0"/>
              <a:t>of NDKD </a:t>
            </a:r>
            <a:r>
              <a:rPr lang="en-US" dirty="0"/>
              <a:t>in patients with T2DM in Asia and the </a:t>
            </a:r>
            <a:r>
              <a:rPr lang="en-US" dirty="0" smtClean="0"/>
              <a:t>United States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These </a:t>
            </a:r>
            <a:r>
              <a:rPr lang="en-US" dirty="0"/>
              <a:t>studies likely </a:t>
            </a:r>
            <a:r>
              <a:rPr lang="en-US" dirty="0" smtClean="0"/>
              <a:t>overestimate the </a:t>
            </a:r>
            <a:r>
              <a:rPr lang="en-US" dirty="0"/>
              <a:t>true prevalence of NDKD in patients with DM, </a:t>
            </a:r>
            <a:r>
              <a:rPr lang="en-US" dirty="0" smtClean="0"/>
              <a:t>as indications </a:t>
            </a:r>
            <a:r>
              <a:rPr lang="en-US" dirty="0"/>
              <a:t>for biopsy are biased towards atypical </a:t>
            </a:r>
            <a:r>
              <a:rPr lang="en-US" dirty="0" smtClean="0"/>
              <a:t>cases (for </a:t>
            </a:r>
            <a:r>
              <a:rPr lang="en-US" dirty="0"/>
              <a:t>example, those with nephrotic syndrome, </a:t>
            </a:r>
            <a:r>
              <a:rPr lang="en-US" dirty="0" smtClean="0"/>
              <a:t>abnormalities of </a:t>
            </a:r>
            <a:r>
              <a:rPr lang="en-US" dirty="0"/>
              <a:t>the urinary sediment, or other </a:t>
            </a:r>
            <a:r>
              <a:rPr lang="en-US" dirty="0" smtClean="0"/>
              <a:t>indicators of </a:t>
            </a:r>
            <a:r>
              <a:rPr lang="en-US" dirty="0"/>
              <a:t>NDKD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Diagnosis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 mentioned above, renal biopsy is the only way </a:t>
            </a:r>
            <a:r>
              <a:rPr lang="en-US" dirty="0" smtClean="0"/>
              <a:t>to determine </a:t>
            </a:r>
            <a:r>
              <a:rPr lang="en-US" dirty="0"/>
              <a:t>whether CKD in a patient with DM is </a:t>
            </a:r>
            <a:r>
              <a:rPr lang="en-US" dirty="0" smtClean="0"/>
              <a:t>in fact </a:t>
            </a:r>
            <a:r>
              <a:rPr lang="en-US" dirty="0"/>
              <a:t>a direct consequence of the diabetic environment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Although we encourage the increased adoption of </a:t>
            </a:r>
            <a:r>
              <a:rPr lang="en-US" dirty="0" smtClean="0"/>
              <a:t>diagnostic renal </a:t>
            </a:r>
            <a:r>
              <a:rPr lang="en-US" dirty="0"/>
              <a:t>biopsies for patients with suspected </a:t>
            </a:r>
            <a:r>
              <a:rPr lang="en-US" dirty="0" smtClean="0"/>
              <a:t>DKD, we </a:t>
            </a:r>
            <a:r>
              <a:rPr lang="en-US" dirty="0"/>
              <a:t>realize this approach might not always be possible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 these </a:t>
            </a:r>
            <a:r>
              <a:rPr lang="en-US" dirty="0"/>
              <a:t>situations, consideration of clinical factors, such </a:t>
            </a:r>
            <a:r>
              <a:rPr lang="en-US" dirty="0" smtClean="0"/>
              <a:t>as the </a:t>
            </a:r>
            <a:r>
              <a:rPr lang="en-US" dirty="0"/>
              <a:t>timing of CKD onset, can aid diagnosis</a:t>
            </a:r>
          </a:p>
        </p:txBody>
      </p:sp>
    </p:spTree>
    <p:extLst>
      <p:ext uri="{BB962C8B-B14F-4D97-AF65-F5344CB8AC3E}">
        <p14:creationId xmlns:p14="http://schemas.microsoft.com/office/powerpoint/2010/main" val="4626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i="1" dirty="0" smtClean="0"/>
              <a:t>Diagnosis</a:t>
            </a:r>
            <a:r>
              <a:rPr lang="en-US" sz="3200" i="1" dirty="0"/>
              <a:t> </a:t>
            </a:r>
            <a:r>
              <a:rPr lang="en-US" sz="3200" i="1" dirty="0" smtClean="0"/>
              <a:t>(CKD </a:t>
            </a:r>
            <a:r>
              <a:rPr lang="en-US" sz="3200" i="1" dirty="0"/>
              <a:t>before the onset of </a:t>
            </a:r>
            <a:r>
              <a:rPr lang="en-US" sz="3200" i="1" dirty="0" smtClean="0"/>
              <a:t>diabetes)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most obvious </a:t>
            </a:r>
            <a:r>
              <a:rPr lang="en-US" dirty="0" smtClean="0"/>
              <a:t>indication that </a:t>
            </a:r>
            <a:r>
              <a:rPr lang="en-US" dirty="0"/>
              <a:t>CKD in a patient with DM is NDKD is </a:t>
            </a:r>
            <a:r>
              <a:rPr lang="en-US" dirty="0" smtClean="0"/>
              <a:t>the presence </a:t>
            </a:r>
            <a:r>
              <a:rPr lang="en-US" dirty="0"/>
              <a:t>of kidney dysfunction before the onset of DM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scenario is most likely for patients with, for </a:t>
            </a:r>
            <a:r>
              <a:rPr lang="en-US" dirty="0" smtClean="0"/>
              <a:t>example, early- </a:t>
            </a:r>
            <a:r>
              <a:rPr lang="en-US" dirty="0"/>
              <a:t>onset genetic forms of CKD or CKD </a:t>
            </a:r>
            <a:r>
              <a:rPr lang="en-US" dirty="0" smtClean="0"/>
              <a:t>following an </a:t>
            </a:r>
            <a:r>
              <a:rPr lang="en-US" dirty="0"/>
              <a:t>episode of AKI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In these patients, CKD can </a:t>
            </a:r>
            <a:r>
              <a:rPr lang="en-US" dirty="0" smtClean="0"/>
              <a:t>manifest early </a:t>
            </a:r>
            <a:r>
              <a:rPr lang="en-US" dirty="0"/>
              <a:t>in life but can be exacerbated by the </a:t>
            </a:r>
            <a:r>
              <a:rPr lang="en-US" dirty="0" smtClean="0"/>
              <a:t>development of </a:t>
            </a:r>
            <a:r>
              <a:rPr lang="en-US" dirty="0"/>
              <a:t>comorbidities such as obesity and/or T2DM later </a:t>
            </a:r>
            <a:r>
              <a:rPr lang="en-US" dirty="0" smtClean="0"/>
              <a:t>in life.</a:t>
            </a:r>
          </a:p>
        </p:txBody>
      </p:sp>
    </p:spTree>
    <p:extLst>
      <p:ext uri="{BB962C8B-B14F-4D97-AF65-F5344CB8AC3E}">
        <p14:creationId xmlns:p14="http://schemas.microsoft.com/office/powerpoint/2010/main" val="19842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i="1" dirty="0"/>
              <a:t>Diagnosis</a:t>
            </a:r>
            <a:r>
              <a:rPr lang="en-US" sz="3200" i="1" dirty="0"/>
              <a:t> </a:t>
            </a:r>
            <a:r>
              <a:rPr lang="en-US" sz="3200" i="1" dirty="0" smtClean="0"/>
              <a:t>(CKD </a:t>
            </a:r>
            <a:r>
              <a:rPr lang="en-US" sz="3200" i="1" dirty="0"/>
              <a:t>before the onset of </a:t>
            </a:r>
            <a:r>
              <a:rPr lang="en-US" sz="3200" i="1" dirty="0" smtClean="0"/>
              <a:t>diabetes)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 note, the presence of autoimmune and renal disease can increase susceptibility to T2DM, consequently exacerbating pre- existing CKD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For example, long- term steroid use can induce T2DM in patients </a:t>
            </a:r>
            <a:r>
              <a:rPr lang="en-US" dirty="0" smtClean="0"/>
              <a:t>with autoimmune </a:t>
            </a:r>
            <a:r>
              <a:rPr lang="en-US" dirty="0"/>
              <a:t>diseases such as lupus nephritis and renal vasculitis and in kidney transplant recipients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i="1" dirty="0"/>
              <a:t>Diagnosis</a:t>
            </a:r>
            <a:r>
              <a:rPr lang="en-US" sz="3200" i="1" dirty="0" smtClean="0"/>
              <a:t> (CKD </a:t>
            </a:r>
            <a:r>
              <a:rPr lang="en-US" sz="3200" i="1" dirty="0"/>
              <a:t>present at the time of diabetes </a:t>
            </a:r>
            <a:r>
              <a:rPr lang="en-US" sz="3200" i="1" dirty="0" smtClean="0"/>
              <a:t>diagnosis)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 smtClean="0"/>
              <a:t> </a:t>
            </a:r>
            <a:r>
              <a:rPr lang="en-US" dirty="0" smtClean="0"/>
              <a:t>T2DM and </a:t>
            </a:r>
            <a:r>
              <a:rPr lang="en-US" dirty="0"/>
              <a:t>CKD are often diagnosed together, but the time </a:t>
            </a:r>
            <a:r>
              <a:rPr lang="en-US" dirty="0" smtClean="0"/>
              <a:t>at which </a:t>
            </a:r>
            <a:r>
              <a:rPr lang="en-US" dirty="0"/>
              <a:t>they developed is unknown.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As </a:t>
            </a:r>
            <a:r>
              <a:rPr lang="en-US" dirty="0"/>
              <a:t>DKD </a:t>
            </a:r>
            <a:r>
              <a:rPr lang="en-US" dirty="0" smtClean="0"/>
              <a:t>typically develops </a:t>
            </a:r>
            <a:r>
              <a:rPr lang="en-US" dirty="0"/>
              <a:t>many years after the onset of </a:t>
            </a:r>
            <a:r>
              <a:rPr lang="en-US" dirty="0" smtClean="0"/>
              <a:t>DM, </a:t>
            </a:r>
            <a:r>
              <a:rPr lang="en-US" dirty="0"/>
              <a:t>a </a:t>
            </a:r>
            <a:r>
              <a:rPr lang="en-US" dirty="0" smtClean="0"/>
              <a:t>diagnosis of </a:t>
            </a:r>
            <a:r>
              <a:rPr lang="en-US" dirty="0"/>
              <a:t>CKD G3–G5 at the time of DM diagnosis most </a:t>
            </a:r>
            <a:r>
              <a:rPr lang="en-US" dirty="0" smtClean="0"/>
              <a:t>likely indicates </a:t>
            </a:r>
            <a:r>
              <a:rPr lang="en-US" dirty="0"/>
              <a:t>the presence of </a:t>
            </a:r>
            <a:r>
              <a:rPr lang="en-US" dirty="0" smtClean="0"/>
              <a:t>NDKD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typical presentation of diabetic kidney disease is considered to include a long-standing duration of diabetes, retinopathy, albuminuria without hematuria, and gradually progressive loss of </a:t>
            </a:r>
            <a:r>
              <a:rPr lang="en-US" dirty="0" err="1"/>
              <a:t>eGFR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i="1" dirty="0"/>
              <a:t>Undiagnosed CKD at the time of diabetes diagnosis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Current approaches to the diagnosis of CKD, </a:t>
            </a:r>
            <a:r>
              <a:rPr lang="en-US" dirty="0" smtClean="0"/>
              <a:t>including </a:t>
            </a:r>
          </a:p>
          <a:p>
            <a:r>
              <a:rPr lang="en-US" dirty="0" smtClean="0"/>
              <a:t>estimates </a:t>
            </a:r>
            <a:r>
              <a:rPr lang="en-US" dirty="0"/>
              <a:t>of </a:t>
            </a:r>
            <a:r>
              <a:rPr lang="en-US" dirty="0" smtClean="0"/>
              <a:t>GFR</a:t>
            </a:r>
          </a:p>
          <a:p>
            <a:r>
              <a:rPr lang="en-US" dirty="0" smtClean="0"/>
              <a:t>urine analysis</a:t>
            </a:r>
          </a:p>
          <a:p>
            <a:r>
              <a:rPr lang="en-US" dirty="0" smtClean="0"/>
              <a:t>and </a:t>
            </a:r>
            <a:r>
              <a:rPr lang="en-US" dirty="0"/>
              <a:t>imaging </a:t>
            </a:r>
            <a:r>
              <a:rPr lang="en-US" dirty="0" smtClean="0"/>
              <a:t>studies</a:t>
            </a:r>
          </a:p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/>
              <a:t>be unspecific, and concern exists that certain </a:t>
            </a:r>
            <a:r>
              <a:rPr lang="en-US" dirty="0" smtClean="0"/>
              <a:t>forms of CKD remain unrecognized because of their lack of specific </a:t>
            </a:r>
            <a:r>
              <a:rPr lang="en-US" dirty="0"/>
              <a:t>symptoms, apparently normal serum </a:t>
            </a:r>
            <a:r>
              <a:rPr lang="en-US" dirty="0" smtClean="0"/>
              <a:t>creatinine levels </a:t>
            </a:r>
            <a:r>
              <a:rPr lang="en-US" dirty="0"/>
              <a:t>and, hence, apparently normal </a:t>
            </a:r>
            <a:r>
              <a:rPr lang="en-US" dirty="0" err="1"/>
              <a:t>eGFR</a:t>
            </a:r>
            <a:r>
              <a:rPr lang="en-US" dirty="0"/>
              <a:t>, </a:t>
            </a:r>
            <a:r>
              <a:rPr lang="en-US" dirty="0" smtClean="0"/>
              <a:t>and their </a:t>
            </a:r>
            <a:r>
              <a:rPr lang="en-US" dirty="0"/>
              <a:t>absence of urine abnormalities.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 </a:t>
            </a:r>
            <a:r>
              <a:rPr lang="en-US" dirty="0"/>
              <a:t>note, </a:t>
            </a:r>
            <a:r>
              <a:rPr lang="en-US" dirty="0" smtClean="0"/>
              <a:t>serum creatinine- </a:t>
            </a:r>
            <a:r>
              <a:rPr lang="en-US" dirty="0"/>
              <a:t>based estimates of GFR are inaccurate </a:t>
            </a:r>
            <a:r>
              <a:rPr lang="en-US" dirty="0" smtClean="0"/>
              <a:t>for the </a:t>
            </a:r>
            <a:r>
              <a:rPr lang="en-US" dirty="0"/>
              <a:t>diagnosis of CKD stage G1 or G2</a:t>
            </a:r>
          </a:p>
        </p:txBody>
      </p:sp>
    </p:spTree>
    <p:extLst>
      <p:ext uri="{BB962C8B-B14F-4D97-AF65-F5344CB8AC3E}">
        <p14:creationId xmlns:p14="http://schemas.microsoft.com/office/powerpoint/2010/main" val="2874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i="1" dirty="0"/>
              <a:t>Undiagnosed CKD at the time of diabetes diagnosis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61617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CKD </a:t>
            </a:r>
            <a:r>
              <a:rPr lang="en-US" dirty="0" smtClean="0"/>
              <a:t>due to </a:t>
            </a:r>
            <a:r>
              <a:rPr lang="en-US" dirty="0"/>
              <a:t>polycystic kidney disease,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kidney </a:t>
            </a:r>
            <a:r>
              <a:rPr lang="en-US" dirty="0"/>
              <a:t>hypoplasia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previous AKI </a:t>
            </a:r>
            <a:r>
              <a:rPr lang="en-US" dirty="0"/>
              <a:t>episodes,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or </a:t>
            </a:r>
            <a:r>
              <a:rPr lang="en-US" dirty="0"/>
              <a:t>ageing nephropathy is not </a:t>
            </a:r>
            <a:r>
              <a:rPr lang="en-US" dirty="0" smtClean="0"/>
              <a:t>usually associated </a:t>
            </a:r>
            <a:r>
              <a:rPr lang="en-US" dirty="0"/>
              <a:t>with urinary abnormalities on </a:t>
            </a:r>
            <a:r>
              <a:rPr lang="en-US" dirty="0" smtClean="0"/>
              <a:t>presentation, and </a:t>
            </a:r>
            <a:r>
              <a:rPr lang="en-US" dirty="0"/>
              <a:t>the presence of a normal serum creatinine level </a:t>
            </a:r>
            <a:r>
              <a:rPr lang="en-US" dirty="0" smtClean="0"/>
              <a:t>can mask </a:t>
            </a:r>
            <a:r>
              <a:rPr lang="en-US" dirty="0"/>
              <a:t>a clinically relevant stage of </a:t>
            </a:r>
            <a:r>
              <a:rPr lang="en-US" dirty="0" smtClean="0"/>
              <a:t>CKD, The </a:t>
            </a:r>
            <a:r>
              <a:rPr lang="en-US" dirty="0"/>
              <a:t>sudden increase in SNGFR and filtration pressure induced by </a:t>
            </a:r>
            <a:r>
              <a:rPr lang="en-US" dirty="0" smtClean="0"/>
              <a:t>the onset </a:t>
            </a:r>
            <a:r>
              <a:rPr lang="en-US" dirty="0"/>
              <a:t>of DM can unmask such ‘silent’ CKD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Therefore, Much </a:t>
            </a:r>
            <a:r>
              <a:rPr lang="en-US" dirty="0"/>
              <a:t>forms of precedent CKD are diagnosed only </a:t>
            </a:r>
            <a:r>
              <a:rPr lang="en-US" dirty="0" smtClean="0"/>
              <a:t>years after </a:t>
            </a:r>
            <a:r>
              <a:rPr lang="en-US" dirty="0"/>
              <a:t>the onset of DM — a series of events that </a:t>
            </a:r>
            <a:r>
              <a:rPr lang="en-US" dirty="0" smtClean="0"/>
              <a:t>increase the </a:t>
            </a:r>
            <a:r>
              <a:rPr lang="en-US" dirty="0"/>
              <a:t>likelihood of misdiagnosing NDKD as DKD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i="1" dirty="0"/>
              <a:t>Kidney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460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 active urinary sediment (</a:t>
            </a:r>
            <a:r>
              <a:rPr lang="en-US" dirty="0" smtClean="0"/>
              <a:t>containing RBC </a:t>
            </a:r>
            <a:r>
              <a:rPr lang="en-US" dirty="0"/>
              <a:t>or </a:t>
            </a:r>
            <a:r>
              <a:rPr lang="en-US" dirty="0" smtClean="0"/>
              <a:t>WBC or </a:t>
            </a:r>
            <a:r>
              <a:rPr lang="en-US" dirty="0"/>
              <a:t>cellular casts),</a:t>
            </a:r>
          </a:p>
          <a:p>
            <a:r>
              <a:rPr lang="en-US" dirty="0"/>
              <a:t>rapidly increasing albuminuria or </a:t>
            </a:r>
            <a:r>
              <a:rPr lang="en-US" dirty="0" smtClean="0"/>
              <a:t>nephrotic syndrome,</a:t>
            </a:r>
          </a:p>
          <a:p>
            <a:r>
              <a:rPr lang="en-US" dirty="0" smtClean="0"/>
              <a:t> </a:t>
            </a:r>
            <a:r>
              <a:rPr lang="en-US" dirty="0"/>
              <a:t>rapidly </a:t>
            </a:r>
            <a:r>
              <a:rPr lang="en-US" dirty="0" smtClean="0"/>
              <a:t>decreasing </a:t>
            </a:r>
            <a:r>
              <a:rPr lang="en-US" dirty="0" err="1" smtClean="0"/>
              <a:t>eGFR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the absence of </a:t>
            </a:r>
            <a:r>
              <a:rPr lang="en-US" dirty="0" smtClean="0"/>
              <a:t>retinopathy (in </a:t>
            </a:r>
            <a:r>
              <a:rPr lang="en-US" dirty="0"/>
              <a:t>type 1 diabetes)  </a:t>
            </a:r>
            <a:r>
              <a:rPr lang="en-US" dirty="0" smtClean="0"/>
              <a:t>may </a:t>
            </a:r>
            <a:r>
              <a:rPr lang="en-US" dirty="0"/>
              <a:t>suggest </a:t>
            </a:r>
            <a:r>
              <a:rPr lang="en-US" dirty="0" smtClean="0"/>
              <a:t>alternative or </a:t>
            </a:r>
            <a:r>
              <a:rPr lang="en-US" dirty="0"/>
              <a:t>additional causes of </a:t>
            </a:r>
            <a:r>
              <a:rPr lang="en-US" dirty="0" smtClean="0"/>
              <a:t>kidney disease.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For patients with these features, referral to a nephrologist for further diagnosis, including the possibility of kidney biopsy, should be considered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i="1" dirty="0"/>
              <a:t>Kidney </a:t>
            </a:r>
            <a:r>
              <a:rPr lang="en-US" sz="3200" i="1" dirty="0" smtClean="0"/>
              <a:t>biopsy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nephrology </a:t>
            </a:r>
            <a:r>
              <a:rPr lang="en-US" dirty="0"/>
              <a:t>counselling </a:t>
            </a:r>
            <a:r>
              <a:rPr lang="en-US" dirty="0" smtClean="0"/>
              <a:t>and kidney </a:t>
            </a:r>
            <a:r>
              <a:rPr lang="en-US" dirty="0"/>
              <a:t>biopsy were considered to be dispensable </a:t>
            </a:r>
            <a:r>
              <a:rPr lang="en-US" dirty="0" smtClean="0"/>
              <a:t>for patients </a:t>
            </a:r>
            <a:r>
              <a:rPr lang="en-US" dirty="0"/>
              <a:t>presenting with DM, especially for patients </a:t>
            </a:r>
            <a:r>
              <a:rPr lang="en-US" dirty="0" smtClean="0"/>
              <a:t>with poorly </a:t>
            </a:r>
            <a:r>
              <a:rPr lang="en-US" dirty="0"/>
              <a:t>controlled T1DM given the seemingly </a:t>
            </a:r>
            <a:r>
              <a:rPr lang="en-US" dirty="0" smtClean="0"/>
              <a:t>obvious diagnosis </a:t>
            </a:r>
            <a:r>
              <a:rPr lang="en-US" dirty="0"/>
              <a:t>of </a:t>
            </a:r>
            <a:r>
              <a:rPr lang="en-US" dirty="0" smtClean="0"/>
              <a:t>DKD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kidney biopsy is still infrequently performed in patients with DM, especially when proliferative diabetic retinopathy is present, indicating the presence of diabetic microvascular changes.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However, as noted earlier, reports from biopsy studies indicate that the prevalence of NDKD among patients with DM is 33–72.5% and have provided insights into the most common types of NDKD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Classical phenotype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Mechanisms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DKD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Immediate effects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hyperglycemia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Late effects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hyperglycemia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Non-</a:t>
            </a:r>
            <a:r>
              <a:rPr lang="en-US" sz="3400" b="1" dirty="0" err="1" smtClean="0">
                <a:solidFill>
                  <a:schemeClr val="bg1">
                    <a:lumMod val="75000"/>
                  </a:schemeClr>
                </a:solidFill>
              </a:rPr>
              <a:t>proteinuric</a:t>
            </a: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 phenotype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Pathogenesis and risk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factors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NDKD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/>
              <a:t>Screening</a:t>
            </a:r>
          </a:p>
          <a:p>
            <a:r>
              <a:rPr lang="en-US" sz="2900" dirty="0"/>
              <a:t>Novel biomarkers for the early detection of Diabetic </a:t>
            </a:r>
            <a:r>
              <a:rPr lang="en-US" sz="2900" dirty="0" smtClean="0"/>
              <a:t>nephropathy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Staging</a:t>
            </a:r>
            <a:endParaRPr lang="en-US" sz="29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schemeClr val="bg1">
                    <a:lumMod val="75000"/>
                  </a:schemeClr>
                </a:solidFill>
              </a:rPr>
              <a:t>Surveillance</a:t>
            </a:r>
            <a:endParaRPr lang="en-US" sz="3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the past, it was believed that DN only had one path of progression – from a </a:t>
            </a:r>
            <a:r>
              <a:rPr lang="en-US" dirty="0" err="1" smtClean="0"/>
              <a:t>normoalbuminuric</a:t>
            </a:r>
            <a:r>
              <a:rPr lang="en-US" dirty="0" smtClean="0"/>
              <a:t> stage, to microalbuminuria (UACR 30-300 mg/g), to end in overt proteinuria (UACR&gt; 300 mg/g).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However, in the last few years a growing body of evidence has shown an accelerated decrease in glomerular filtration rate (GFR) predominately seen in type 2 diabetic chronic kidney disease (CKD) patients with UACR&lt; 300mg/g.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This discovery has raised the possibility of their being two independent diabetic nephropathy phenotypes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Port J </a:t>
            </a:r>
            <a:r>
              <a:rPr lang="en-US" sz="1500" dirty="0" err="1" smtClean="0"/>
              <a:t>Nephrol</a:t>
            </a:r>
            <a:r>
              <a:rPr lang="en-US" sz="1500" dirty="0" smtClean="0"/>
              <a:t> </a:t>
            </a:r>
            <a:r>
              <a:rPr lang="en-US" sz="1500" dirty="0" err="1" smtClean="0"/>
              <a:t>Hypert</a:t>
            </a:r>
            <a:r>
              <a:rPr lang="en-US" sz="1500" dirty="0" smtClean="0"/>
              <a:t> 2017; 31(2): 122-131 123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 Screening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Screening </a:t>
            </a:r>
            <a:r>
              <a:rPr lang="en-US" dirty="0"/>
              <a:t>for DKD should be performed </a:t>
            </a:r>
            <a:r>
              <a:rPr lang="en-US" dirty="0" smtClean="0"/>
              <a:t>:</a:t>
            </a:r>
          </a:p>
          <a:p>
            <a:r>
              <a:rPr lang="en-US" dirty="0" smtClean="0"/>
              <a:t>annually </a:t>
            </a:r>
            <a:r>
              <a:rPr lang="en-US" dirty="0"/>
              <a:t>for patients with DM1 beginning 5 years after diagnosis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annually for all patients with DM2 beginning at the time of </a:t>
            </a:r>
            <a:r>
              <a:rPr lang="en-US" dirty="0" smtClean="0"/>
              <a:t>diagnosis</a:t>
            </a:r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sz="1500" dirty="0"/>
              <a:t>Diabetic Kidney Disease Challenges, Progress, and Possibilities Radica Z. </a:t>
            </a:r>
            <a:r>
              <a:rPr lang="en-US" sz="1500" dirty="0" err="1"/>
              <a:t>Alicic</a:t>
            </a:r>
            <a:r>
              <a:rPr lang="en-US" sz="1500" dirty="0"/>
              <a:t>,*† Michele T. Rooney,* and Katherine R. </a:t>
            </a:r>
            <a:r>
              <a:rPr lang="en-US" sz="1500" dirty="0" smtClean="0"/>
              <a:t>Tuttle*2017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950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Screening/</a:t>
            </a:r>
            <a:r>
              <a:rPr lang="en-US" sz="3200" dirty="0" smtClean="0"/>
              <a:t>Albuminuria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9755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Screening for albuminuria can be </a:t>
            </a:r>
            <a:r>
              <a:rPr lang="en-US" dirty="0" smtClean="0"/>
              <a:t>most easily </a:t>
            </a:r>
            <a:r>
              <a:rPr lang="en-US" dirty="0"/>
              <a:t>performed </a:t>
            </a:r>
            <a:r>
              <a:rPr lang="en-US" dirty="0" smtClean="0"/>
              <a:t>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urinary </a:t>
            </a:r>
            <a:r>
              <a:rPr lang="en-US" dirty="0" smtClean="0"/>
              <a:t>albumin-to creatinine</a:t>
            </a:r>
            <a:r>
              <a:rPr lang="en-US" dirty="0"/>
              <a:t> </a:t>
            </a:r>
            <a:r>
              <a:rPr lang="en-US" dirty="0" smtClean="0"/>
              <a:t>ratio </a:t>
            </a:r>
            <a:r>
              <a:rPr lang="en-US" dirty="0"/>
              <a:t>(UACR) in a </a:t>
            </a:r>
            <a:r>
              <a:rPr lang="en-US" dirty="0" smtClean="0"/>
              <a:t>random spot </a:t>
            </a:r>
            <a:r>
              <a:rPr lang="en-US" dirty="0"/>
              <a:t>urine collection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Timed </a:t>
            </a:r>
            <a:r>
              <a:rPr lang="en-US" dirty="0"/>
              <a:t>or </a:t>
            </a:r>
            <a:r>
              <a:rPr lang="en-US" dirty="0" smtClean="0"/>
              <a:t>24-h collections </a:t>
            </a:r>
            <a:r>
              <a:rPr lang="en-US" dirty="0"/>
              <a:t>are more </a:t>
            </a:r>
            <a:r>
              <a:rPr lang="en-US" dirty="0" smtClean="0"/>
              <a:t>burden some and add </a:t>
            </a:r>
            <a:r>
              <a:rPr lang="en-US" dirty="0"/>
              <a:t>little to prediction or accuracy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spot </a:t>
            </a:r>
            <a:r>
              <a:rPr lang="en-US" dirty="0"/>
              <a:t>urine sample for </a:t>
            </a:r>
            <a:r>
              <a:rPr lang="en-US" dirty="0" smtClean="0"/>
              <a:t>albumin alone </a:t>
            </a:r>
            <a:r>
              <a:rPr lang="en-US" dirty="0"/>
              <a:t>(whether by immunoassay </a:t>
            </a:r>
            <a:r>
              <a:rPr lang="en-US" dirty="0" smtClean="0"/>
              <a:t>/sensitive </a:t>
            </a:r>
            <a:r>
              <a:rPr lang="en-US" dirty="0"/>
              <a:t>dipstick test specific </a:t>
            </a:r>
            <a:r>
              <a:rPr lang="en-US" dirty="0" smtClean="0"/>
              <a:t>for albuminuria)without </a:t>
            </a:r>
            <a:r>
              <a:rPr lang="en-US" dirty="0"/>
              <a:t>simultaneously </a:t>
            </a:r>
            <a:r>
              <a:rPr lang="en-US" dirty="0" smtClean="0"/>
              <a:t>measuring urine </a:t>
            </a:r>
            <a:r>
              <a:rPr lang="en-US" dirty="0"/>
              <a:t>creatinine (Cr) is less </a:t>
            </a:r>
            <a:r>
              <a:rPr lang="en-US" dirty="0" smtClean="0"/>
              <a:t>expensive but </a:t>
            </a:r>
            <a:r>
              <a:rPr lang="en-US" dirty="0"/>
              <a:t>susceptible to </a:t>
            </a:r>
            <a:r>
              <a:rPr lang="en-US" dirty="0" smtClean="0"/>
              <a:t>FN and FP </a:t>
            </a:r>
            <a:r>
              <a:rPr lang="en-US" dirty="0"/>
              <a:t>determinations as a </a:t>
            </a:r>
            <a:r>
              <a:rPr lang="en-US" dirty="0" smtClean="0"/>
              <a:t>result of </a:t>
            </a:r>
            <a:r>
              <a:rPr lang="en-US" dirty="0"/>
              <a:t>variation in urine concentration due </a:t>
            </a:r>
            <a:r>
              <a:rPr lang="en-US" dirty="0" smtClean="0"/>
              <a:t>to hydration.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American </a:t>
            </a:r>
            <a:r>
              <a:rPr lang="en-US" sz="1500" dirty="0"/>
              <a:t>Diabetes </a:t>
            </a:r>
            <a:r>
              <a:rPr lang="en-US" sz="1500" dirty="0" smtClean="0"/>
              <a:t>Association Volume </a:t>
            </a:r>
            <a:r>
              <a:rPr lang="en-US" sz="1500" dirty="0"/>
              <a:t>42, Supplement 1, January 2019</a:t>
            </a:r>
          </a:p>
        </p:txBody>
      </p:sp>
    </p:spTree>
    <p:extLst>
      <p:ext uri="{BB962C8B-B14F-4D97-AF65-F5344CB8AC3E}">
        <p14:creationId xmlns:p14="http://schemas.microsoft.com/office/powerpoint/2010/main" val="17491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Screening/Albuminuria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Normal UACR is generally </a:t>
            </a:r>
            <a:r>
              <a:rPr lang="en-US" dirty="0" smtClean="0"/>
              <a:t>defined as&lt;30 </a:t>
            </a:r>
            <a:r>
              <a:rPr lang="en-US" dirty="0"/>
              <a:t>mg/g Cr</a:t>
            </a:r>
            <a:r>
              <a:rPr lang="en-US" dirty="0" smtClean="0"/>
              <a:t>, </a:t>
            </a:r>
            <a:r>
              <a:rPr lang="en-US" dirty="0"/>
              <a:t>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increased urinary albumin </a:t>
            </a:r>
            <a:r>
              <a:rPr lang="en-US" dirty="0"/>
              <a:t>excretion is defined as </a:t>
            </a:r>
            <a:r>
              <a:rPr lang="en-US" dirty="0" smtClean="0"/>
              <a:t>&gt;=30 mg/g Cr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because </a:t>
            </a:r>
            <a:r>
              <a:rPr lang="en-US" dirty="0"/>
              <a:t>of </a:t>
            </a:r>
            <a:r>
              <a:rPr lang="en-US" dirty="0" smtClean="0"/>
              <a:t>biological variability </a:t>
            </a:r>
            <a:r>
              <a:rPr lang="en-US" dirty="0"/>
              <a:t>in urinary albumin excretion, </a:t>
            </a:r>
            <a:r>
              <a:rPr lang="en-US" dirty="0" smtClean="0"/>
              <a:t>two of </a:t>
            </a:r>
            <a:r>
              <a:rPr lang="en-US" dirty="0"/>
              <a:t>three specimens of UACR </a:t>
            </a:r>
            <a:r>
              <a:rPr lang="en-US" dirty="0" smtClean="0"/>
              <a:t>collected within </a:t>
            </a:r>
            <a:r>
              <a:rPr lang="en-US" dirty="0"/>
              <a:t>a 3- to 6-month period should </a:t>
            </a:r>
            <a:r>
              <a:rPr lang="en-US" dirty="0" smtClean="0"/>
              <a:t>be abnormal </a:t>
            </a:r>
            <a:r>
              <a:rPr lang="en-US" dirty="0"/>
              <a:t>before considering a patient </a:t>
            </a:r>
            <a:r>
              <a:rPr lang="en-US" dirty="0" smtClean="0"/>
              <a:t>to have </a:t>
            </a:r>
            <a:r>
              <a:rPr lang="en-US" dirty="0"/>
              <a:t>albuminuria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Exercise </a:t>
            </a:r>
            <a:r>
              <a:rPr lang="en-US" dirty="0"/>
              <a:t>within 24 </a:t>
            </a:r>
            <a:r>
              <a:rPr lang="en-US" dirty="0" smtClean="0"/>
              <a:t>h, infection</a:t>
            </a:r>
            <a:r>
              <a:rPr lang="en-US" dirty="0"/>
              <a:t>, fever, congestive heart </a:t>
            </a:r>
            <a:r>
              <a:rPr lang="en-US" dirty="0" smtClean="0"/>
              <a:t>failure, marked </a:t>
            </a:r>
            <a:r>
              <a:rPr lang="en-US" dirty="0"/>
              <a:t>hyperglycemia, </a:t>
            </a:r>
            <a:r>
              <a:rPr lang="en-US" dirty="0" smtClean="0"/>
              <a:t>menstruation, and </a:t>
            </a:r>
            <a:r>
              <a:rPr lang="en-US" dirty="0"/>
              <a:t>marked hypertension may </a:t>
            </a:r>
            <a:r>
              <a:rPr lang="en-US" dirty="0" smtClean="0"/>
              <a:t>elevate UACR </a:t>
            </a:r>
            <a:r>
              <a:rPr lang="en-US" dirty="0"/>
              <a:t>independently of kidney </a:t>
            </a:r>
            <a:r>
              <a:rPr lang="en-US" dirty="0" smtClean="0"/>
              <a:t>damage</a:t>
            </a:r>
          </a:p>
          <a:p>
            <a:pPr marL="0" indent="0">
              <a:buNone/>
            </a:pPr>
            <a:r>
              <a:rPr lang="en-US" sz="1500" dirty="0"/>
              <a:t>American Diabetes Association Volume 42, Supplement 1, January 2019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221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Screening/</a:t>
            </a:r>
            <a:r>
              <a:rPr lang="en-US" sz="3200" dirty="0"/>
              <a:t> </a:t>
            </a:r>
            <a:r>
              <a:rPr lang="en-US" sz="3200" dirty="0" err="1"/>
              <a:t>eGFR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eGFR</a:t>
            </a:r>
            <a:r>
              <a:rPr lang="en-US" dirty="0"/>
              <a:t> should be calculated from </a:t>
            </a:r>
            <a:r>
              <a:rPr lang="en-US" dirty="0" smtClean="0"/>
              <a:t>serum Cr </a:t>
            </a:r>
            <a:r>
              <a:rPr lang="en-US" dirty="0"/>
              <a:t>using a validated formula.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Chronic </a:t>
            </a:r>
            <a:r>
              <a:rPr lang="en-US" dirty="0"/>
              <a:t>Kidney Disease </a:t>
            </a:r>
            <a:r>
              <a:rPr lang="en-US" dirty="0" smtClean="0"/>
              <a:t>Epidemiology Collaboration </a:t>
            </a:r>
            <a:r>
              <a:rPr lang="en-US" dirty="0"/>
              <a:t>(CKD-EPI) equation is </a:t>
            </a:r>
            <a:r>
              <a:rPr lang="en-US" dirty="0" smtClean="0"/>
              <a:t>generally preferred.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 </a:t>
            </a:r>
            <a:r>
              <a:rPr lang="de-DE" dirty="0"/>
              <a:t>An eGFR &lt;</a:t>
            </a:r>
            <a:r>
              <a:rPr lang="de-DE" dirty="0" smtClean="0"/>
              <a:t>60 mL/ </a:t>
            </a:r>
            <a:r>
              <a:rPr lang="en-US" dirty="0" smtClean="0"/>
              <a:t>min/1.73 </a:t>
            </a:r>
            <a:r>
              <a:rPr lang="en-US" dirty="0"/>
              <a:t>m2 is generally </a:t>
            </a:r>
            <a:r>
              <a:rPr lang="en-US" dirty="0" smtClean="0"/>
              <a:t>considered abnormal</a:t>
            </a:r>
            <a:r>
              <a:rPr lang="en-US" dirty="0"/>
              <a:t>, though optimal </a:t>
            </a:r>
            <a:r>
              <a:rPr lang="en-US" dirty="0" smtClean="0"/>
              <a:t>thresholds for </a:t>
            </a:r>
            <a:r>
              <a:rPr lang="en-US" dirty="0"/>
              <a:t>clinical diagnosis are </a:t>
            </a:r>
            <a:r>
              <a:rPr lang="en-US" dirty="0" smtClean="0"/>
              <a:t>debated.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Urinary albumin excretion and </a:t>
            </a:r>
            <a:r>
              <a:rPr lang="en-US" dirty="0" err="1" smtClean="0"/>
              <a:t>eGFR</a:t>
            </a:r>
            <a:r>
              <a:rPr lang="en-US" dirty="0"/>
              <a:t> </a:t>
            </a:r>
            <a:r>
              <a:rPr lang="en-US" dirty="0" smtClean="0"/>
              <a:t>each </a:t>
            </a:r>
            <a:r>
              <a:rPr lang="en-US" dirty="0"/>
              <a:t>vary within people over time, </a:t>
            </a:r>
            <a:r>
              <a:rPr lang="en-US" dirty="0" smtClean="0"/>
              <a:t>and abnormal </a:t>
            </a:r>
            <a:r>
              <a:rPr lang="en-US" dirty="0"/>
              <a:t>results should be confirmed </a:t>
            </a:r>
            <a:r>
              <a:rPr lang="en-US" dirty="0" smtClean="0"/>
              <a:t>to stage CKD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American </a:t>
            </a:r>
            <a:r>
              <a:rPr lang="en-US" sz="1500" dirty="0"/>
              <a:t>Diabetes Association Volume 42, Supplement 1, January 2019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849536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Is albumin the best marker?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Many studies have been conducted with the </a:t>
            </a:r>
            <a:r>
              <a:rPr lang="en-US" dirty="0" smtClean="0"/>
              <a:t>aim of </a:t>
            </a:r>
            <a:r>
              <a:rPr lang="en-US" dirty="0"/>
              <a:t>finding new markers to replace or at least </a:t>
            </a:r>
            <a:r>
              <a:rPr lang="en-US" dirty="0" smtClean="0"/>
              <a:t>combine with </a:t>
            </a:r>
            <a:r>
              <a:rPr lang="en-US" dirty="0"/>
              <a:t>albuminuria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Some investigated the </a:t>
            </a:r>
            <a:r>
              <a:rPr lang="en-US" dirty="0" smtClean="0"/>
              <a:t>concentration of </a:t>
            </a:r>
            <a:r>
              <a:rPr lang="en-US" dirty="0"/>
              <a:t>inflammatory markers of TNF pathway (</a:t>
            </a:r>
            <a:r>
              <a:rPr lang="en-US" dirty="0" smtClean="0"/>
              <a:t>free TNFα</a:t>
            </a:r>
            <a:r>
              <a:rPr lang="en-US" dirty="0"/>
              <a:t>, Total TNFα, TNFR1, TNFR2) and concluded </a:t>
            </a:r>
            <a:r>
              <a:rPr lang="en-US" dirty="0" smtClean="0"/>
              <a:t>that the </a:t>
            </a:r>
            <a:r>
              <a:rPr lang="en-US" dirty="0"/>
              <a:t>risk for ESRD in T2DM was strongly </a:t>
            </a:r>
            <a:r>
              <a:rPr lang="en-US" dirty="0" smtClean="0"/>
              <a:t>associated with </a:t>
            </a:r>
            <a:r>
              <a:rPr lang="en-US" dirty="0"/>
              <a:t>higher concentrations of circulating </a:t>
            </a:r>
            <a:r>
              <a:rPr lang="en-US" dirty="0">
                <a:solidFill>
                  <a:srgbClr val="0070C0"/>
                </a:solidFill>
              </a:rPr>
              <a:t>TNFR1 </a:t>
            </a:r>
            <a:r>
              <a:rPr lang="en-US" dirty="0" smtClean="0">
                <a:solidFill>
                  <a:srgbClr val="0070C0"/>
                </a:solidFill>
              </a:rPr>
              <a:t>and TNFR2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association was stronger in patients </a:t>
            </a:r>
            <a:r>
              <a:rPr lang="en-US" dirty="0" smtClean="0"/>
              <a:t>without proteinuria </a:t>
            </a:r>
            <a:r>
              <a:rPr lang="en-US" dirty="0"/>
              <a:t>than those with proteinuria; </a:t>
            </a:r>
            <a:r>
              <a:rPr lang="en-US" dirty="0" smtClean="0"/>
              <a:t>thus these </a:t>
            </a:r>
            <a:r>
              <a:rPr lang="en-US" dirty="0"/>
              <a:t>two markers are possibly new predictors </a:t>
            </a:r>
            <a:r>
              <a:rPr lang="en-US" dirty="0" smtClean="0"/>
              <a:t>of ESRD</a:t>
            </a:r>
            <a:r>
              <a:rPr lang="en-US" dirty="0"/>
              <a:t>, </a:t>
            </a:r>
            <a:r>
              <a:rPr lang="en-US" dirty="0" smtClean="0"/>
              <a:t>more revealing than proteinuria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Port </a:t>
            </a:r>
            <a:r>
              <a:rPr lang="en-US" sz="1300" dirty="0"/>
              <a:t>J </a:t>
            </a:r>
            <a:r>
              <a:rPr lang="en-US" sz="1300" dirty="0" err="1"/>
              <a:t>Nephrol</a:t>
            </a:r>
            <a:r>
              <a:rPr lang="en-US" sz="1300" dirty="0"/>
              <a:t> </a:t>
            </a:r>
            <a:r>
              <a:rPr lang="en-US" sz="1300" dirty="0" err="1"/>
              <a:t>Hypert</a:t>
            </a:r>
            <a:r>
              <a:rPr lang="en-US" sz="1300" dirty="0"/>
              <a:t> 2017; 31(2): 122-131 123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46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1423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Novel </a:t>
            </a:r>
            <a:r>
              <a:rPr lang="en-US" sz="2800" b="1" dirty="0"/>
              <a:t>biomarkers for the early detection of </a:t>
            </a:r>
            <a:r>
              <a:rPr lang="en-US" sz="2800" b="1" dirty="0" smtClean="0"/>
              <a:t>Diabetic nephropathy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975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 smtClean="0"/>
              <a:t>further study </a:t>
            </a:r>
            <a:r>
              <a:rPr lang="en-US" dirty="0"/>
              <a:t>showed that urinary liver-type fatty </a:t>
            </a:r>
            <a:r>
              <a:rPr lang="en-US" dirty="0" smtClean="0"/>
              <a:t>acid-binding protein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L-FABP</a:t>
            </a:r>
            <a:r>
              <a:rPr lang="en-US" dirty="0"/>
              <a:t>), a protein expressed in the </a:t>
            </a:r>
            <a:r>
              <a:rPr lang="en-US" dirty="0" smtClean="0"/>
              <a:t>proximal tubule </a:t>
            </a:r>
            <a:r>
              <a:rPr lang="en-US" dirty="0"/>
              <a:t>of the human kidney, accurately reflected </a:t>
            </a:r>
            <a:r>
              <a:rPr lang="en-US" dirty="0" smtClean="0"/>
              <a:t>the severity </a:t>
            </a:r>
            <a:r>
              <a:rPr lang="en-US" dirty="0"/>
              <a:t>of DN and was significantly higher in </a:t>
            </a:r>
            <a:r>
              <a:rPr lang="en-US" dirty="0" smtClean="0"/>
              <a:t>patients with </a:t>
            </a:r>
            <a:r>
              <a:rPr lang="en-US" dirty="0"/>
              <a:t>T2DM who had </a:t>
            </a:r>
            <a:r>
              <a:rPr lang="en-US" dirty="0" err="1"/>
              <a:t>normoalbuminuria</a:t>
            </a:r>
            <a:r>
              <a:rPr lang="en-US" dirty="0"/>
              <a:t> than </a:t>
            </a:r>
            <a:r>
              <a:rPr lang="en-US" dirty="0" smtClean="0"/>
              <a:t>control subjects.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Even though L-FABP significantly </a:t>
            </a:r>
            <a:r>
              <a:rPr lang="en-US" dirty="0" smtClean="0"/>
              <a:t>correlated with </a:t>
            </a:r>
            <a:r>
              <a:rPr lang="en-US" dirty="0"/>
              <a:t>the albumin levels in all patients, it did not </a:t>
            </a:r>
            <a:r>
              <a:rPr lang="en-US" dirty="0" smtClean="0"/>
              <a:t>correlate with </a:t>
            </a:r>
            <a:r>
              <a:rPr lang="en-US" dirty="0"/>
              <a:t>urinary albumin levels in the </a:t>
            </a:r>
            <a:r>
              <a:rPr lang="en-US" dirty="0" smtClean="0"/>
              <a:t>subgroup with </a:t>
            </a:r>
            <a:r>
              <a:rPr lang="en-US" dirty="0"/>
              <a:t>GFR above 60 mL/min per 1.73 m2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200" dirty="0"/>
              <a:t>Port J </a:t>
            </a:r>
            <a:r>
              <a:rPr lang="en-US" sz="1200" dirty="0" err="1"/>
              <a:t>Nephrol</a:t>
            </a:r>
            <a:r>
              <a:rPr lang="en-US" sz="1200" dirty="0"/>
              <a:t> </a:t>
            </a:r>
            <a:r>
              <a:rPr lang="en-US" sz="1200" dirty="0" err="1"/>
              <a:t>Hypert</a:t>
            </a:r>
            <a:r>
              <a:rPr lang="en-US" sz="1200" dirty="0"/>
              <a:t> 2017; 31(2): 122-131 123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59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Novel biomarkers for the early detection of Diabetic nephropathy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Another study into glomerular (IgG) and tubular </a:t>
            </a:r>
            <a:r>
              <a:rPr lang="en-US" dirty="0" smtClean="0"/>
              <a:t>markers (Proximal </a:t>
            </a:r>
            <a:r>
              <a:rPr lang="en-US" dirty="0"/>
              <a:t>– KIM-1; NGAL; NAG; </a:t>
            </a:r>
            <a:r>
              <a:rPr lang="en-US" dirty="0" smtClean="0"/>
              <a:t>Cystatin </a:t>
            </a:r>
            <a:r>
              <a:rPr lang="en-US" dirty="0"/>
              <a:t>C; </a:t>
            </a:r>
            <a:r>
              <a:rPr lang="en-US" dirty="0" smtClean="0"/>
              <a:t>Distal – </a:t>
            </a:r>
            <a:r>
              <a:rPr lang="en-US" dirty="0"/>
              <a:t>H-FABP) in diabetic patients showed that </a:t>
            </a:r>
            <a:r>
              <a:rPr lang="en-US" dirty="0" smtClean="0"/>
              <a:t>differences between </a:t>
            </a:r>
            <a:r>
              <a:rPr lang="en-US" dirty="0"/>
              <a:t>albuminuria categories were more </a:t>
            </a:r>
            <a:r>
              <a:rPr lang="en-US" dirty="0" smtClean="0"/>
              <a:t>pronounced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After the adjustment </a:t>
            </a:r>
            <a:r>
              <a:rPr lang="en-US" dirty="0"/>
              <a:t>for albumin, </a:t>
            </a:r>
            <a:r>
              <a:rPr lang="en-US" dirty="0">
                <a:solidFill>
                  <a:srgbClr val="0070C0"/>
                </a:solidFill>
              </a:rPr>
              <a:t>H-FABP</a:t>
            </a:r>
            <a:r>
              <a:rPr lang="en-US" dirty="0"/>
              <a:t> was the only </a:t>
            </a:r>
            <a:r>
              <a:rPr lang="en-US" dirty="0" smtClean="0"/>
              <a:t>marker associated </a:t>
            </a:r>
            <a:r>
              <a:rPr lang="en-US" dirty="0"/>
              <a:t>to </a:t>
            </a:r>
            <a:r>
              <a:rPr lang="en-US" dirty="0" err="1"/>
              <a:t>eGFR</a:t>
            </a:r>
            <a:r>
              <a:rPr lang="en-US" dirty="0"/>
              <a:t>, which makes it a promising </a:t>
            </a:r>
            <a:r>
              <a:rPr lang="en-US" dirty="0" smtClean="0"/>
              <a:t>marker in </a:t>
            </a:r>
            <a:r>
              <a:rPr lang="en-US" dirty="0"/>
              <a:t>combination with albumin to predict the </a:t>
            </a:r>
            <a:r>
              <a:rPr lang="en-US" dirty="0" smtClean="0"/>
              <a:t>clinical outcome </a:t>
            </a:r>
            <a:r>
              <a:rPr lang="en-US" dirty="0"/>
              <a:t>of DN. </a:t>
            </a:r>
            <a:endParaRPr lang="en-US" dirty="0" smtClean="0"/>
          </a:p>
          <a:p>
            <a:pPr marL="0" indent="0">
              <a:buNone/>
            </a:pPr>
            <a:r>
              <a:rPr lang="en-US" sz="1200" dirty="0" smtClean="0"/>
              <a:t>Port </a:t>
            </a:r>
            <a:r>
              <a:rPr lang="en-US" sz="1200" dirty="0"/>
              <a:t>J </a:t>
            </a:r>
            <a:r>
              <a:rPr lang="en-US" sz="1200" dirty="0" err="1"/>
              <a:t>Nephrol</a:t>
            </a:r>
            <a:r>
              <a:rPr lang="en-US" sz="1200" dirty="0"/>
              <a:t> </a:t>
            </a:r>
            <a:r>
              <a:rPr lang="en-US" sz="1200" dirty="0" err="1"/>
              <a:t>Hypert</a:t>
            </a:r>
            <a:r>
              <a:rPr lang="en-US" sz="1200" dirty="0"/>
              <a:t> 2017; 31(2): 122-131 123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9505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Novel biomarkers for the early detection of Diabetic nephropathy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Recently Kopf </a:t>
            </a:r>
            <a:r>
              <a:rPr lang="en-US" i="1" dirty="0"/>
              <a:t>et al. </a:t>
            </a:r>
            <a:r>
              <a:rPr lang="en-US" dirty="0"/>
              <a:t>aimed to compare the </a:t>
            </a:r>
            <a:r>
              <a:rPr lang="en-US" dirty="0" smtClean="0">
                <a:solidFill>
                  <a:srgbClr val="0070C0"/>
                </a:solidFill>
              </a:rPr>
              <a:t>urinary excretion </a:t>
            </a:r>
            <a:r>
              <a:rPr lang="en-US" dirty="0">
                <a:solidFill>
                  <a:srgbClr val="0070C0"/>
                </a:solidFill>
              </a:rPr>
              <a:t>of albumin and adiponectin</a:t>
            </a:r>
            <a:r>
              <a:rPr lang="en-US" dirty="0"/>
              <a:t> as predictors </a:t>
            </a:r>
            <a:r>
              <a:rPr lang="en-US" dirty="0" smtClean="0"/>
              <a:t>for decline </a:t>
            </a:r>
            <a:r>
              <a:rPr lang="en-US" dirty="0"/>
              <a:t>of renal function in patients with T2DM </a:t>
            </a:r>
            <a:r>
              <a:rPr lang="en-US" dirty="0" smtClean="0"/>
              <a:t>and early </a:t>
            </a:r>
            <a:r>
              <a:rPr lang="en-US" dirty="0"/>
              <a:t>kidney disease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After 1 year of follow up </a:t>
            </a:r>
            <a:r>
              <a:rPr lang="en-US" dirty="0" smtClean="0"/>
              <a:t>they concluded </a:t>
            </a:r>
            <a:r>
              <a:rPr lang="en-US" dirty="0"/>
              <a:t>that urinary high molecular weight </a:t>
            </a:r>
            <a:r>
              <a:rPr lang="en-US" dirty="0" smtClean="0"/>
              <a:t>adiponectin (HMW-adiponectin</a:t>
            </a:r>
            <a:r>
              <a:rPr lang="en-US" dirty="0"/>
              <a:t>) excretion might identify </a:t>
            </a:r>
            <a:r>
              <a:rPr lang="en-US" dirty="0" smtClean="0"/>
              <a:t>diabetic patients </a:t>
            </a:r>
            <a:r>
              <a:rPr lang="en-US" dirty="0"/>
              <a:t>at increased risk of progression of </a:t>
            </a:r>
            <a:r>
              <a:rPr lang="en-US" dirty="0" smtClean="0"/>
              <a:t>kidney disease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the Narita </a:t>
            </a:r>
            <a:r>
              <a:rPr lang="en-US" i="1" dirty="0"/>
              <a:t>et al. </a:t>
            </a:r>
            <a:r>
              <a:rPr lang="en-US" dirty="0"/>
              <a:t>study, elevated levels of </a:t>
            </a:r>
            <a:r>
              <a:rPr lang="en-US" dirty="0">
                <a:solidFill>
                  <a:srgbClr val="0070C0"/>
                </a:solidFill>
              </a:rPr>
              <a:t>transferrin</a:t>
            </a:r>
            <a:r>
              <a:rPr lang="en-US" dirty="0"/>
              <a:t> (a marker of glomerular damage) in non-</a:t>
            </a:r>
            <a:r>
              <a:rPr lang="en-US" dirty="0" err="1"/>
              <a:t>proteinuric</a:t>
            </a:r>
            <a:r>
              <a:rPr lang="en-US" dirty="0"/>
              <a:t> patients was a predictor for </a:t>
            </a:r>
            <a:r>
              <a:rPr lang="en-US" dirty="0" err="1"/>
              <a:t>proteinuric</a:t>
            </a:r>
            <a:r>
              <a:rPr lang="en-US" dirty="0"/>
              <a:t> </a:t>
            </a:r>
            <a:r>
              <a:rPr lang="en-US" dirty="0" smtClean="0"/>
              <a:t>development</a:t>
            </a:r>
          </a:p>
          <a:p>
            <a:pPr marL="0" indent="0">
              <a:buNone/>
            </a:pPr>
            <a:r>
              <a:rPr lang="en-US" sz="1300" dirty="0" smtClean="0"/>
              <a:t>     Port </a:t>
            </a:r>
            <a:r>
              <a:rPr lang="en-US" sz="1300" dirty="0"/>
              <a:t>J </a:t>
            </a:r>
            <a:r>
              <a:rPr lang="en-US" sz="1300" dirty="0" err="1"/>
              <a:t>Nephrol</a:t>
            </a:r>
            <a:r>
              <a:rPr lang="en-US" sz="1300" dirty="0"/>
              <a:t> </a:t>
            </a:r>
            <a:r>
              <a:rPr lang="en-US" sz="1300" dirty="0" err="1"/>
              <a:t>Hypert</a:t>
            </a:r>
            <a:r>
              <a:rPr lang="en-US" sz="1300" dirty="0"/>
              <a:t> 2017; 31(2): 122-131 123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dirty="0"/>
          </a:p>
          <a:p>
            <a:pPr>
              <a:buFont typeface="Wingdings" panose="05000000000000000000" pitchFamily="2" charset="2"/>
              <a:buChar char="§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035851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Classical phenotype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Mechanisms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DKD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Immediate effects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hyperglycemia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Late effects 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hyperglycemia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Non-</a:t>
            </a:r>
            <a:r>
              <a:rPr lang="en-US" sz="3400" b="1" dirty="0" err="1" smtClean="0">
                <a:solidFill>
                  <a:schemeClr val="bg1">
                    <a:lumMod val="75000"/>
                  </a:schemeClr>
                </a:solidFill>
              </a:rPr>
              <a:t>proteinuric</a:t>
            </a: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 phenotype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Pathogenesis and risk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factors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NDKD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</a:rPr>
              <a:t>Screening</a:t>
            </a:r>
          </a:p>
          <a:p>
            <a:r>
              <a:rPr lang="en-US" sz="2900" dirty="0">
                <a:solidFill>
                  <a:schemeClr val="bg1">
                    <a:lumMod val="75000"/>
                  </a:schemeClr>
                </a:solidFill>
              </a:rPr>
              <a:t>Novel biomarkers for the early detection of Diabetic </a:t>
            </a:r>
            <a:r>
              <a:rPr lang="en-US" sz="2900" dirty="0" smtClean="0">
                <a:solidFill>
                  <a:schemeClr val="bg1">
                    <a:lumMod val="75000"/>
                  </a:schemeClr>
                </a:solidFill>
              </a:rPr>
              <a:t>nephropathy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/>
              <a:t>Staging</a:t>
            </a:r>
            <a:endParaRPr lang="en-US" sz="29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/>
              <a:t>Surveillance</a:t>
            </a:r>
            <a:endParaRPr lang="en-US" sz="34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Staging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19" y="1893193"/>
            <a:ext cx="11866681" cy="31550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549" y="3244334"/>
            <a:ext cx="790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Kidney </a:t>
            </a:r>
            <a:r>
              <a:rPr lang="en-US" dirty="0"/>
              <a:t>International Supplements </a:t>
            </a:r>
            <a:r>
              <a:rPr lang="en-US" dirty="0" smtClean="0"/>
              <a:t>KDIGO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4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400" dirty="0" smtClean="0"/>
              <a:t>Non-</a:t>
            </a:r>
            <a:r>
              <a:rPr lang="en-US" sz="1400" dirty="0" err="1" smtClean="0"/>
              <a:t>proteinuric</a:t>
            </a:r>
            <a:r>
              <a:rPr lang="en-US" sz="1400" dirty="0" smtClean="0"/>
              <a:t> </a:t>
            </a:r>
            <a:r>
              <a:rPr lang="en-US" sz="1400" dirty="0"/>
              <a:t>pathways in loss of renal function in patients with type 2 </a:t>
            </a:r>
            <a:r>
              <a:rPr lang="en-US" sz="1400" dirty="0" smtClean="0"/>
              <a:t>diabetes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u="sng" dirty="0">
                <a:solidFill>
                  <a:srgbClr val="505050"/>
                </a:solidFill>
                <a:latin typeface="NexusSans"/>
              </a:rPr>
              <a:t> </a:t>
            </a:r>
            <a:endParaRPr lang="en-US" altLang="en-US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C7DBB"/>
                </a:solidFill>
                <a:latin typeface="NexusSans"/>
                <a:hlinkClick r:id="rId2" tooltip="Go to table of contents for this volume/issue"/>
              </a:rPr>
              <a:t>Volume 3, Issue 5</a:t>
            </a:r>
            <a:r>
              <a:rPr lang="en-US" altLang="en-US" sz="1400" dirty="0">
                <a:solidFill>
                  <a:srgbClr val="2E2E2E"/>
                </a:solidFill>
                <a:latin typeface="NexusSans"/>
              </a:rPr>
              <a:t>,</a:t>
            </a:r>
            <a:r>
              <a:rPr lang="en-US" altLang="en-US" sz="1400" u="sng" dirty="0">
                <a:solidFill>
                  <a:srgbClr val="2E2E2E"/>
                </a:solidFill>
                <a:latin typeface="NexusSans"/>
              </a:rPr>
              <a:t> May 2015, Pages 382-39</a:t>
            </a:r>
            <a:endParaRPr lang="en-US" altLang="en-US" sz="1400" u="sng" dirty="0">
              <a:solidFill>
                <a:srgbClr val="505050"/>
              </a:solidFill>
              <a:latin typeface="NexusSans"/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88" y="2500916"/>
            <a:ext cx="4752975" cy="26289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46194"/>
            <a:ext cx="1219200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NexusSans"/>
                <a:hlinkClick r:id="rId4" tooltip="Go to The Lancet Diabetes &amp; Endocrinology on ScienceDirect"/>
              </a:rPr>
              <a:t>  </a:t>
            </a:r>
            <a:r>
              <a:rPr kumimoji="0" lang="en-US" altLang="en-US" sz="1900" b="0" i="0" u="sng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NexusSans"/>
              </a:rPr>
              <a:t> </a:t>
            </a:r>
            <a:r>
              <a:rPr kumimoji="0" lang="en-US" altLang="en-US" sz="1000" b="0" i="0" u="sng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NexusSans"/>
              </a:rPr>
              <a:t>      </a:t>
            </a:r>
          </a:p>
        </p:txBody>
      </p:sp>
      <p:sp>
        <p:nvSpPr>
          <p:cNvPr id="6" name="AutoShape 2" descr="The Lancet Diabetes &amp; Endocrinology">
            <a:hlinkClick r:id="rId4" tooltip="Go to The Lancet Diabetes &amp; Endocrinology on ScienceDirect"/>
          </p:cNvPr>
          <p:cNvSpPr>
            <a:spLocks noChangeAspect="1" noChangeArrowheads="1"/>
          </p:cNvSpPr>
          <p:nvPr/>
        </p:nvSpPr>
        <p:spPr bwMode="auto">
          <a:xfrm>
            <a:off x="34925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95471"/>
            <a:ext cx="11557930" cy="2544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851" y="3299018"/>
            <a:ext cx="64523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Kidney </a:t>
            </a:r>
            <a:r>
              <a:rPr lang="en-US" dirty="0"/>
              <a:t>International Supplements KDIGO 2013</a:t>
            </a:r>
          </a:p>
        </p:txBody>
      </p:sp>
    </p:spTree>
    <p:extLst>
      <p:ext uri="{BB962C8B-B14F-4D97-AF65-F5344CB8AC3E}">
        <p14:creationId xmlns:p14="http://schemas.microsoft.com/office/powerpoint/2010/main" val="23542907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5" y="528512"/>
            <a:ext cx="11102118" cy="60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79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Staging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10515600" cy="47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12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Albuminuria and </a:t>
            </a:r>
            <a:r>
              <a:rPr lang="en-US" dirty="0" err="1"/>
              <a:t>eGFR</a:t>
            </a:r>
            <a:r>
              <a:rPr lang="en-US" dirty="0"/>
              <a:t> should be </a:t>
            </a:r>
            <a:r>
              <a:rPr lang="en-US" dirty="0" smtClean="0"/>
              <a:t>monitored regularly </a:t>
            </a:r>
            <a:r>
              <a:rPr lang="en-US" dirty="0"/>
              <a:t>to enable timely </a:t>
            </a:r>
            <a:r>
              <a:rPr lang="en-US" dirty="0" smtClean="0"/>
              <a:t>diagnosis of </a:t>
            </a:r>
            <a:r>
              <a:rPr lang="en-US" dirty="0"/>
              <a:t>CKD</a:t>
            </a:r>
            <a:r>
              <a:rPr lang="en-US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monitor progression of CKD,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detect superimposed kidney </a:t>
            </a:r>
            <a:r>
              <a:rPr lang="en-US" dirty="0" smtClean="0"/>
              <a:t>diseases including AKI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assess </a:t>
            </a:r>
            <a:r>
              <a:rPr lang="en-US" dirty="0"/>
              <a:t>risk of CKD </a:t>
            </a:r>
            <a:r>
              <a:rPr lang="en-US" dirty="0" smtClean="0"/>
              <a:t>complications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dose drugs </a:t>
            </a:r>
            <a:r>
              <a:rPr lang="en-US" dirty="0" smtClean="0"/>
              <a:t>appropriately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And determine </a:t>
            </a:r>
            <a:r>
              <a:rPr lang="en-US" dirty="0"/>
              <a:t>whether nephrology </a:t>
            </a:r>
            <a:r>
              <a:rPr lang="en-US" dirty="0" smtClean="0"/>
              <a:t>referral is </a:t>
            </a:r>
            <a:r>
              <a:rPr lang="en-US" dirty="0"/>
              <a:t>needed.</a:t>
            </a:r>
          </a:p>
        </p:txBody>
      </p:sp>
    </p:spTree>
    <p:extLst>
      <p:ext uri="{BB962C8B-B14F-4D97-AF65-F5344CB8AC3E}">
        <p14:creationId xmlns:p14="http://schemas.microsoft.com/office/powerpoint/2010/main" val="2040682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51" y="365125"/>
            <a:ext cx="11034349" cy="58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1" y="365125"/>
            <a:ext cx="10787129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Mechanisms of DKD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2" y="1803042"/>
            <a:ext cx="10947042" cy="48295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DKD is a major microvascular complication of </a:t>
            </a:r>
            <a:r>
              <a:rPr lang="en-US" dirty="0" smtClean="0"/>
              <a:t>DM and </a:t>
            </a:r>
            <a:r>
              <a:rPr lang="en-US" dirty="0"/>
              <a:t>is responsible for up to 50% of all cases of ESRD </a:t>
            </a:r>
            <a:r>
              <a:rPr lang="en-US" dirty="0" smtClean="0"/>
              <a:t>in Western populations.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DKD is an </a:t>
            </a:r>
            <a:r>
              <a:rPr lang="en-US" dirty="0"/>
              <a:t>important risk factor for cardiovascular </a:t>
            </a:r>
            <a:r>
              <a:rPr lang="en-US" dirty="0" smtClean="0"/>
              <a:t>mortality in </a:t>
            </a:r>
            <a:r>
              <a:rPr lang="en-US" dirty="0"/>
              <a:t>patients, particularly when accompanied by hypertension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earliest detectable clinical </a:t>
            </a:r>
            <a:r>
              <a:rPr lang="en-US" dirty="0" smtClean="0"/>
              <a:t>manifestation of </a:t>
            </a:r>
            <a:r>
              <a:rPr lang="en-US" dirty="0"/>
              <a:t>DKD is </a:t>
            </a:r>
            <a:r>
              <a:rPr lang="en-US" dirty="0" smtClean="0"/>
              <a:t>microalbuminuria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the absence </a:t>
            </a:r>
            <a:r>
              <a:rPr lang="en-US" dirty="0" smtClean="0"/>
              <a:t>of early </a:t>
            </a:r>
            <a:r>
              <a:rPr lang="en-US" dirty="0"/>
              <a:t>intervention, approximately 50% of patients </a:t>
            </a:r>
            <a:r>
              <a:rPr lang="en-US" dirty="0" smtClean="0"/>
              <a:t>with established </a:t>
            </a:r>
            <a:r>
              <a:rPr lang="en-US" dirty="0"/>
              <a:t>microalbuminuria will progress to </a:t>
            </a:r>
            <a:r>
              <a:rPr lang="en-US" dirty="0" err="1" smtClean="0"/>
              <a:t>macroalbuminuria</a:t>
            </a:r>
            <a:r>
              <a:rPr lang="en-US" dirty="0" smtClean="0"/>
              <a:t>, which </a:t>
            </a:r>
            <a:r>
              <a:rPr lang="en-US" dirty="0"/>
              <a:t>is associated with a tenfold higher </a:t>
            </a:r>
            <a:r>
              <a:rPr lang="en-US" dirty="0" smtClean="0"/>
              <a:t>risk of </a:t>
            </a:r>
            <a:r>
              <a:rPr lang="en-US" dirty="0"/>
              <a:t>progression to ESRD than that of patients with </a:t>
            </a:r>
            <a:r>
              <a:rPr lang="en-US" dirty="0" err="1" smtClean="0"/>
              <a:t>normoalbuminuria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58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Mechanisms of DKD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 note, risk factors for the development of microalbuminuria in patients with T2DM include </a:t>
            </a:r>
            <a:r>
              <a:rPr lang="en-US" dirty="0" smtClean="0"/>
              <a:t>Classic cardiovascular </a:t>
            </a:r>
            <a:r>
              <a:rPr lang="en-US" dirty="0"/>
              <a:t>risk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such </a:t>
            </a:r>
            <a:r>
              <a:rPr lang="en-US" dirty="0"/>
              <a:t>as a high urinary </a:t>
            </a:r>
            <a:r>
              <a:rPr lang="en-US" dirty="0" smtClean="0"/>
              <a:t>albumin: creatinine ratio </a:t>
            </a:r>
          </a:p>
          <a:p>
            <a:r>
              <a:rPr lang="en-US" dirty="0" smtClean="0"/>
              <a:t>older age </a:t>
            </a:r>
          </a:p>
          <a:p>
            <a:r>
              <a:rPr lang="en-US" dirty="0" smtClean="0"/>
              <a:t>high HbA1c</a:t>
            </a:r>
          </a:p>
          <a:p>
            <a:r>
              <a:rPr lang="en-US" dirty="0" smtClean="0"/>
              <a:t> </a:t>
            </a:r>
            <a:r>
              <a:rPr lang="en-US" dirty="0"/>
              <a:t>elevated blood </a:t>
            </a:r>
            <a:r>
              <a:rPr lang="en-US" dirty="0" smtClean="0"/>
              <a:t>glucose</a:t>
            </a:r>
          </a:p>
          <a:p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hypertension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4292</Words>
  <Application>Microsoft Office PowerPoint</Application>
  <PresentationFormat>Custom</PresentationFormat>
  <Paragraphs>533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IN THE NAME OF ALLAH </vt:lpstr>
      <vt:lpstr>PowerPoint Presentation</vt:lpstr>
      <vt:lpstr>Agenda</vt:lpstr>
      <vt:lpstr>INTRODUCTION</vt:lpstr>
      <vt:lpstr>Agenda</vt:lpstr>
      <vt:lpstr>INTRODUCTION</vt:lpstr>
      <vt:lpstr>PowerPoint Presentation</vt:lpstr>
      <vt:lpstr>Mechanisms of DKD</vt:lpstr>
      <vt:lpstr>Mechanisms of DKD</vt:lpstr>
      <vt:lpstr>Mechanisms of DKD</vt:lpstr>
      <vt:lpstr>Mechanisms of DKD</vt:lpstr>
      <vt:lpstr>Mechanisms of DKD</vt:lpstr>
      <vt:lpstr>Immediate effects of hyperglycemia</vt:lpstr>
      <vt:lpstr>Immediate effects of hyperglycemia</vt:lpstr>
      <vt:lpstr> </vt:lpstr>
      <vt:lpstr>Immediate effects of hyperglycemia</vt:lpstr>
      <vt:lpstr>Late effects of hyperglycemia(Endothelial dysfunction)</vt:lpstr>
      <vt:lpstr>PowerPoint Presentation</vt:lpstr>
      <vt:lpstr>Late effects of hyperglycaemia(Endothelial dysfunction)</vt:lpstr>
      <vt:lpstr>Late effects of hyperglycaemia(Endothelial dysfunction)</vt:lpstr>
      <vt:lpstr>PowerPoint Presentation</vt:lpstr>
      <vt:lpstr>Late effects of hyperglycemia (Glomerular basement membrane )</vt:lpstr>
      <vt:lpstr> Late effects of hyperglycemia(Podocyte injury)</vt:lpstr>
      <vt:lpstr> Late effects of hyperglycemia(Podocyte injury)</vt:lpstr>
      <vt:lpstr>PowerPoint Presentation</vt:lpstr>
      <vt:lpstr> Late effects of hyperglycemia(Podocyte injury)</vt:lpstr>
      <vt:lpstr>PowerPoint Presentation</vt:lpstr>
      <vt:lpstr>Late effects of hyperglycemia(Podocyte injury)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CKD plus diabetes: unmet medical needs/Mortality</vt:lpstr>
      <vt:lpstr>CKD plus diabetes: unmet medical needs/Mortality</vt:lpstr>
      <vt:lpstr>CKD plus diabetes: unmet medical needs/Mortality</vt:lpstr>
      <vt:lpstr>    CKD progression</vt:lpstr>
      <vt:lpstr>Agenda</vt:lpstr>
      <vt:lpstr>Non-proteinuric phenotype</vt:lpstr>
      <vt:lpstr> </vt:lpstr>
      <vt:lpstr>PowerPoint Presentation</vt:lpstr>
      <vt:lpstr>Pathogenesis and risk factors</vt:lpstr>
      <vt:lpstr>Pathogenesis and risk factors</vt:lpstr>
      <vt:lpstr>Pathogenesis and risk factors</vt:lpstr>
      <vt:lpstr>Pathogenesis and risk factors</vt:lpstr>
      <vt:lpstr>Pathogenesis and risk factors</vt:lpstr>
      <vt:lpstr>PowerPoint Presentation</vt:lpstr>
      <vt:lpstr>NDKD in DM</vt:lpstr>
      <vt:lpstr>NDKD in DM</vt:lpstr>
      <vt:lpstr>Epidemiology</vt:lpstr>
      <vt:lpstr>Diagnosis</vt:lpstr>
      <vt:lpstr>Diagnosis (CKD before the onset of diabetes)</vt:lpstr>
      <vt:lpstr>Diagnosis (CKD before the onset of diabetes)</vt:lpstr>
      <vt:lpstr>Diagnosis (CKD present at the time of diabetes diagnosis)</vt:lpstr>
      <vt:lpstr>Undiagnosed CKD at the time of diabetes diagnosis</vt:lpstr>
      <vt:lpstr>Undiagnosed CKD at the time of diabetes diagnosis</vt:lpstr>
      <vt:lpstr>Kidney biopsy</vt:lpstr>
      <vt:lpstr>Kidney biopsy</vt:lpstr>
      <vt:lpstr>Agenda</vt:lpstr>
      <vt:lpstr> Screening </vt:lpstr>
      <vt:lpstr>Screening/Albuminuria</vt:lpstr>
      <vt:lpstr>Screening/Albuminuria</vt:lpstr>
      <vt:lpstr>Screening/ eGFR</vt:lpstr>
      <vt:lpstr>Is albumin the best marker?</vt:lpstr>
      <vt:lpstr>Novel biomarkers for the early detection of Diabetic nephropathy</vt:lpstr>
      <vt:lpstr>Novel biomarkers for the early detection of Diabetic nephropathy</vt:lpstr>
      <vt:lpstr>Novel biomarkers for the early detection of Diabetic nephropathy</vt:lpstr>
      <vt:lpstr>Agenda</vt:lpstr>
      <vt:lpstr>Staging</vt:lpstr>
      <vt:lpstr>Staging</vt:lpstr>
      <vt:lpstr>PowerPoint Presentation</vt:lpstr>
      <vt:lpstr>Staging</vt:lpstr>
      <vt:lpstr>Surveillance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shahin nosratzehi</dc:creator>
  <cp:lastModifiedBy>هنگامه عبدی</cp:lastModifiedBy>
  <cp:revision>106</cp:revision>
  <dcterms:created xsi:type="dcterms:W3CDTF">2019-04-11T16:01:58Z</dcterms:created>
  <dcterms:modified xsi:type="dcterms:W3CDTF">2019-04-27T02:27:17Z</dcterms:modified>
</cp:coreProperties>
</file>