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9" r:id="rId3"/>
    <p:sldId id="258" r:id="rId4"/>
    <p:sldId id="275" r:id="rId5"/>
    <p:sldId id="291" r:id="rId6"/>
    <p:sldId id="273" r:id="rId7"/>
    <p:sldId id="286" r:id="rId8"/>
    <p:sldId id="287" r:id="rId9"/>
    <p:sldId id="264" r:id="rId10"/>
    <p:sldId id="270" r:id="rId11"/>
    <p:sldId id="269" r:id="rId12"/>
    <p:sldId id="289" r:id="rId13"/>
    <p:sldId id="272" r:id="rId14"/>
    <p:sldId id="274" r:id="rId15"/>
    <p:sldId id="296" r:id="rId16"/>
    <p:sldId id="280" r:id="rId17"/>
    <p:sldId id="288" r:id="rId18"/>
    <p:sldId id="283" r:id="rId19"/>
    <p:sldId id="261" r:id="rId20"/>
    <p:sldId id="262" r:id="rId21"/>
    <p:sldId id="267" r:id="rId22"/>
    <p:sldId id="268" r:id="rId23"/>
    <p:sldId id="266" r:id="rId24"/>
    <p:sldId id="290" r:id="rId25"/>
    <p:sldId id="292" r:id="rId26"/>
    <p:sldId id="293" r:id="rId27"/>
    <p:sldId id="294" r:id="rId28"/>
    <p:sldId id="295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99" autoAdjust="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89E17174-76A4-41C6-8A55-BCF4654B9AAF}" type="datetimeFigureOut">
              <a:rPr lang="en-US" smtClean="0"/>
              <a:pPr/>
              <a:t>10/14/2019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E791A36-38C9-4BDA-B46B-43A0200BD9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17174-76A4-41C6-8A55-BCF4654B9AAF}" type="datetimeFigureOut">
              <a:rPr lang="en-US" smtClean="0"/>
              <a:pPr/>
              <a:t>10/14/2019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91A36-38C9-4BDA-B46B-43A0200BD9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89E17174-76A4-41C6-8A55-BCF4654B9AAF}" type="datetimeFigureOut">
              <a:rPr lang="en-US" smtClean="0"/>
              <a:pPr/>
              <a:t>10/14/2019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EE791A36-38C9-4BDA-B46B-43A0200BD9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17174-76A4-41C6-8A55-BCF4654B9AAF}" type="datetimeFigureOut">
              <a:rPr lang="en-US" smtClean="0"/>
              <a:pPr/>
              <a:t>10/14/2019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E791A36-38C9-4BDA-B46B-43A0200BD92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17174-76A4-41C6-8A55-BCF4654B9AAF}" type="datetimeFigureOut">
              <a:rPr lang="en-US" smtClean="0"/>
              <a:pPr/>
              <a:t>10/14/2019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EE791A36-38C9-4BDA-B46B-43A0200BD92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89E17174-76A4-41C6-8A55-BCF4654B9AAF}" type="datetimeFigureOut">
              <a:rPr lang="en-US" smtClean="0"/>
              <a:pPr/>
              <a:t>10/14/2019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EE791A36-38C9-4BDA-B46B-43A0200BD92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89E17174-76A4-41C6-8A55-BCF4654B9AAF}" type="datetimeFigureOut">
              <a:rPr lang="en-US" smtClean="0"/>
              <a:pPr/>
              <a:t>10/14/2019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EE791A36-38C9-4BDA-B46B-43A0200BD92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17174-76A4-41C6-8A55-BCF4654B9AAF}" type="datetimeFigureOut">
              <a:rPr lang="en-US" smtClean="0"/>
              <a:pPr/>
              <a:t>10/14/2019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E791A36-38C9-4BDA-B46B-43A0200BD9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17174-76A4-41C6-8A55-BCF4654B9AAF}" type="datetimeFigureOut">
              <a:rPr lang="en-US" smtClean="0"/>
              <a:pPr/>
              <a:t>10/14/2019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E791A36-38C9-4BDA-B46B-43A0200BD9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17174-76A4-41C6-8A55-BCF4654B9AAF}" type="datetimeFigureOut">
              <a:rPr lang="en-US" smtClean="0"/>
              <a:pPr/>
              <a:t>10/14/2019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E791A36-38C9-4BDA-B46B-43A0200BD92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89E17174-76A4-41C6-8A55-BCF4654B9AAF}" type="datetimeFigureOut">
              <a:rPr lang="en-US" smtClean="0"/>
              <a:pPr/>
              <a:t>10/14/2019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EE791A36-38C9-4BDA-B46B-43A0200BD92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89E17174-76A4-41C6-8A55-BCF4654B9AAF}" type="datetimeFigureOut">
              <a:rPr lang="en-US" smtClean="0"/>
              <a:pPr/>
              <a:t>10/14/2019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EE791A36-38C9-4BDA-B46B-43A0200BD92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2369" y="1535724"/>
            <a:ext cx="8346831" cy="2227384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In The Name Of GOD</a:t>
            </a:r>
            <a:endParaRPr lang="en-US" sz="5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42910" y="1600200"/>
            <a:ext cx="8123138" cy="3829064"/>
          </a:xfrm>
        </p:spPr>
        <p:txBody>
          <a:bodyPr>
            <a:normAutofit/>
          </a:bodyPr>
          <a:lstStyle/>
          <a:p>
            <a:r>
              <a:rPr lang="en-US" sz="1600" dirty="0" smtClean="0"/>
              <a:t>Interestingly, despite that the prevalence of SH is higher in patients with bilateral lesions versus unilateral adenomas, the prevalence of associated </a:t>
            </a:r>
            <a:r>
              <a:rPr lang="en-US" sz="1600" dirty="0" err="1" smtClean="0"/>
              <a:t>comorbidities</a:t>
            </a:r>
            <a:r>
              <a:rPr lang="en-US" sz="1600" dirty="0" smtClean="0"/>
              <a:t> is not different between these 2 conditions </a:t>
            </a:r>
          </a:p>
          <a:p>
            <a:endParaRPr lang="en-US" sz="1600" dirty="0" smtClean="0"/>
          </a:p>
          <a:p>
            <a:r>
              <a:rPr lang="en-US" sz="1600" dirty="0" smtClean="0"/>
              <a:t>Subjects with previous cardiovascular events, hypertension, and increasing </a:t>
            </a:r>
            <a:r>
              <a:rPr lang="en-US" sz="1600" dirty="0" err="1" smtClean="0"/>
              <a:t>cortisol</a:t>
            </a:r>
            <a:r>
              <a:rPr lang="en-US" sz="1600" dirty="0" smtClean="0"/>
              <a:t> levels after 1-mg DST over time showed a 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</a:rPr>
              <a:t>higher incidence of cardiovascular diseases</a:t>
            </a:r>
            <a:r>
              <a:rPr lang="en-US" sz="1600" dirty="0" smtClean="0"/>
              <a:t>.</a:t>
            </a:r>
          </a:p>
          <a:p>
            <a:endParaRPr lang="en-US" sz="1600" dirty="0" smtClean="0"/>
          </a:p>
          <a:p>
            <a:r>
              <a:rPr lang="en-US" sz="1600" dirty="0" smtClean="0"/>
              <a:t> Moreover, the higher the </a:t>
            </a:r>
            <a:r>
              <a:rPr lang="en-US" sz="1600" dirty="0" err="1" smtClean="0"/>
              <a:t>cortisol</a:t>
            </a:r>
            <a:r>
              <a:rPr lang="en-US" sz="1600" dirty="0" smtClean="0"/>
              <a:t> after 1-mg DST, the 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</a:rPr>
              <a:t>higher the mortality </a:t>
            </a:r>
            <a:r>
              <a:rPr lang="en-US" sz="1600" dirty="0" smtClean="0"/>
              <a:t>of patients with SH. </a:t>
            </a:r>
          </a:p>
          <a:p>
            <a:endParaRPr lang="en-US" sz="1600" dirty="0" smtClean="0"/>
          </a:p>
          <a:p>
            <a:r>
              <a:rPr lang="en-US" sz="1600" dirty="0" smtClean="0"/>
              <a:t>SH should be considered a cardiovascular risk factor </a:t>
            </a:r>
            <a:endParaRPr lang="en-US" sz="16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1"/>
            <a:ext cx="5562600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1142984"/>
            <a:ext cx="2524125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6" y="1285860"/>
            <a:ext cx="2857520" cy="214314"/>
          </a:xfrm>
        </p:spPr>
        <p:txBody>
          <a:bodyPr>
            <a:normAutofit fontScale="90000"/>
          </a:bodyPr>
          <a:lstStyle/>
          <a:p>
            <a:r>
              <a:rPr lang="fa-IR" sz="1600" dirty="0" smtClean="0"/>
              <a:t/>
            </a:r>
            <a:br>
              <a:rPr lang="fa-IR" sz="1600" dirty="0" smtClean="0"/>
            </a:br>
            <a:r>
              <a:rPr lang="en-US" sz="1600" dirty="0" smtClean="0"/>
              <a:t>Endocrinal </a:t>
            </a:r>
            <a:r>
              <a:rPr lang="en-US" sz="1600" dirty="0" err="1" smtClean="0"/>
              <a:t>Metab</a:t>
            </a:r>
            <a:r>
              <a:rPr lang="en-US" sz="1600" dirty="0" smtClean="0"/>
              <a:t> 2014;29:457-463 </a:t>
            </a:r>
            <a:br>
              <a:rPr lang="en-US" sz="1600" dirty="0" smtClean="0"/>
            </a:br>
            <a:endParaRPr lang="en-US" sz="1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1600" dirty="0" smtClean="0"/>
              <a:t>retrospective study, 268 patients with adrenal </a:t>
            </a:r>
            <a:r>
              <a:rPr lang="en-US" sz="1600" dirty="0" err="1" smtClean="0"/>
              <a:t>incidentalomas</a:t>
            </a:r>
            <a:r>
              <a:rPr lang="en-US" sz="1600" dirty="0" smtClean="0"/>
              <a:t> discovered by CT </a:t>
            </a:r>
          </a:p>
          <a:p>
            <a:r>
              <a:rPr lang="en-US" sz="1600" dirty="0" smtClean="0"/>
              <a:t>SCS : after (DST) </a:t>
            </a:r>
            <a:r>
              <a:rPr lang="en-US" sz="1600" dirty="0" err="1" smtClean="0"/>
              <a:t>ufc</a:t>
            </a:r>
            <a:r>
              <a:rPr lang="en-US" sz="1600" dirty="0" smtClean="0"/>
              <a:t> 24h higher than the reference range (75 to 270 µg/day), early-morning plasma ACTH (&lt;10 pg/</a:t>
            </a:r>
            <a:r>
              <a:rPr lang="en-US" sz="1600" dirty="0" err="1" smtClean="0"/>
              <a:t>mL</a:t>
            </a:r>
            <a:r>
              <a:rPr lang="en-US" sz="1600" dirty="0" smtClean="0"/>
              <a:t>), lacked specific symptoms or signs of Cushing’s syndrome </a:t>
            </a:r>
          </a:p>
          <a:p>
            <a:pPr>
              <a:buNone/>
            </a:pP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 </a:t>
            </a:r>
            <a:br>
              <a:rPr lang="en-US" sz="1600" dirty="0" smtClean="0"/>
            </a:br>
            <a:endParaRPr lang="en-US" sz="1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5" y="0"/>
            <a:ext cx="7000924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857497"/>
            <a:ext cx="3428992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95683" y="2500306"/>
            <a:ext cx="5548317" cy="4357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0"/>
            <a:ext cx="8115300" cy="1142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60" y="1000108"/>
            <a:ext cx="2057400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4143380"/>
            <a:ext cx="8572593" cy="2714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48" y="1571612"/>
            <a:ext cx="7643866" cy="25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85728"/>
            <a:ext cx="8153400" cy="1214446"/>
          </a:xfrm>
        </p:spPr>
        <p:txBody>
          <a:bodyPr>
            <a:normAutofit fontScale="90000"/>
          </a:bodyPr>
          <a:lstStyle/>
          <a:p>
            <a:r>
              <a:rPr lang="en-US" sz="2000" dirty="0" smtClean="0"/>
              <a:t>ENDOCRINOLOGY: ADULT AND PEDIATRIC (</a:t>
            </a:r>
            <a:r>
              <a:rPr lang="en-US" sz="2000" dirty="0" err="1" smtClean="0"/>
              <a:t>vol</a:t>
            </a:r>
            <a:r>
              <a:rPr lang="en-US" sz="2000" dirty="0" smtClean="0"/>
              <a:t> 2-chap 103)</a:t>
            </a:r>
            <a:br>
              <a:rPr lang="en-US" sz="2000" dirty="0" smtClean="0"/>
            </a:br>
            <a:r>
              <a:rPr lang="fr-FR" sz="1800" dirty="0" smtClean="0"/>
              <a:t> J. Larry Jameson</a:t>
            </a:r>
            <a:br>
              <a:rPr lang="fr-FR" sz="1800" dirty="0" smtClean="0"/>
            </a:br>
            <a:r>
              <a:rPr lang="fr-FR" sz="1800" dirty="0" smtClean="0"/>
              <a:t>Leslie J. De </a:t>
            </a:r>
            <a:r>
              <a:rPr lang="fr-FR" sz="1800" dirty="0" err="1" smtClean="0"/>
              <a:t>Groot</a:t>
            </a:r>
            <a:r>
              <a:rPr lang="fr-FR" sz="1800" dirty="0" smtClean="0"/>
              <a:t> </a:t>
            </a:r>
            <a:br>
              <a:rPr lang="fr-FR" sz="1800" dirty="0" smtClean="0"/>
            </a:br>
            <a:r>
              <a:rPr lang="en-US" sz="2000" dirty="0" smtClean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2214554"/>
            <a:ext cx="7500990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85728"/>
            <a:ext cx="8153400" cy="1214446"/>
          </a:xfrm>
        </p:spPr>
        <p:txBody>
          <a:bodyPr>
            <a:normAutofit fontScale="90000"/>
          </a:bodyPr>
          <a:lstStyle/>
          <a:p>
            <a:r>
              <a:rPr lang="en-US" sz="2000" dirty="0" smtClean="0"/>
              <a:t>ENDOCRINOLOGY: ADULT AND PEDIATRIC (</a:t>
            </a:r>
            <a:r>
              <a:rPr lang="en-US" sz="2000" dirty="0" err="1" smtClean="0"/>
              <a:t>vol</a:t>
            </a:r>
            <a:r>
              <a:rPr lang="en-US" sz="2000" dirty="0" smtClean="0"/>
              <a:t> 2-chap 103)</a:t>
            </a:r>
            <a:br>
              <a:rPr lang="en-US" sz="2000" dirty="0" smtClean="0"/>
            </a:br>
            <a:r>
              <a:rPr lang="fr-FR" sz="1800" dirty="0" smtClean="0"/>
              <a:t> J. Larry Jameson</a:t>
            </a:r>
            <a:br>
              <a:rPr lang="fr-FR" sz="1800" dirty="0" smtClean="0"/>
            </a:br>
            <a:r>
              <a:rPr lang="fr-FR" sz="1800" dirty="0" smtClean="0"/>
              <a:t>Leslie J. De </a:t>
            </a:r>
            <a:r>
              <a:rPr lang="fr-FR" sz="1800" dirty="0" err="1" smtClean="0"/>
              <a:t>Groot</a:t>
            </a:r>
            <a:r>
              <a:rPr lang="fr-FR" sz="1800" dirty="0" smtClean="0"/>
              <a:t> </a:t>
            </a:r>
            <a:br>
              <a:rPr lang="fr-FR" sz="1800" dirty="0" smtClean="0"/>
            </a:br>
            <a:r>
              <a:rPr lang="en-US" sz="2000" dirty="0" smtClean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643050"/>
            <a:ext cx="7715304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0"/>
            <a:ext cx="7943849" cy="1214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66988" y="1700213"/>
            <a:ext cx="4010025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0"/>
            <a:ext cx="734377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74" y="1000108"/>
            <a:ext cx="2028825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643051"/>
            <a:ext cx="9144000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86446" y="1285860"/>
            <a:ext cx="2786082" cy="214314"/>
          </a:xfrm>
        </p:spPr>
        <p:txBody>
          <a:bodyPr>
            <a:normAutofit fontScale="90000"/>
          </a:bodyPr>
          <a:lstStyle/>
          <a:p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200" dirty="0" smtClean="0"/>
              <a:t>European Journal of Endocrinology (2015) </a:t>
            </a:r>
            <a:br>
              <a:rPr lang="en-US" sz="1200" dirty="0" smtClean="0"/>
            </a:br>
            <a:endParaRPr lang="en-US" sz="12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0"/>
            <a:ext cx="7877175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643050"/>
            <a:ext cx="8149660" cy="4624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0"/>
            <a:ext cx="8115300" cy="1142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60" y="1000108"/>
            <a:ext cx="2057400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571472" y="1571612"/>
            <a:ext cx="8153400" cy="3214710"/>
          </a:xfrm>
        </p:spPr>
        <p:txBody>
          <a:bodyPr>
            <a:normAutofit/>
          </a:bodyPr>
          <a:lstStyle/>
          <a:p>
            <a:r>
              <a:rPr lang="en-US" sz="1600" dirty="0" smtClean="0"/>
              <a:t>Six</a:t>
            </a:r>
            <a:r>
              <a:rPr lang="fa-IR" sz="1600" dirty="0" smtClean="0"/>
              <a:t> </a:t>
            </a:r>
            <a:r>
              <a:rPr lang="en-US" sz="1600" dirty="0" smtClean="0"/>
              <a:t>studies were included in the meta-analysis involving in</a:t>
            </a:r>
            <a:r>
              <a:rPr lang="fa-IR" sz="1600" dirty="0" smtClean="0"/>
              <a:t> </a:t>
            </a:r>
            <a:r>
              <a:rPr lang="en-US" sz="1600" dirty="0" smtClean="0"/>
              <a:t>total 1239 patients, 968 with UAI, and 271 with BAI </a:t>
            </a:r>
            <a:endParaRPr lang="fa-IR" sz="1600" dirty="0" smtClean="0"/>
          </a:p>
          <a:p>
            <a:r>
              <a:rPr lang="en-US" sz="1600" dirty="0" smtClean="0"/>
              <a:t>Patients with 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</a:rPr>
              <a:t>UAI had lower prevalence of SCS </a:t>
            </a:r>
            <a:r>
              <a:rPr lang="en-US" sz="1600" dirty="0" smtClean="0"/>
              <a:t>compared</a:t>
            </a:r>
            <a:r>
              <a:rPr lang="fa-IR" sz="1600" dirty="0" smtClean="0"/>
              <a:t> </a:t>
            </a:r>
            <a:r>
              <a:rPr lang="en-US" sz="1600" dirty="0" smtClean="0"/>
              <a:t>with those with BAI </a:t>
            </a:r>
            <a:r>
              <a:rPr lang="fa-IR" sz="1600" dirty="0" smtClean="0"/>
              <a:t>)</a:t>
            </a:r>
            <a:r>
              <a:rPr lang="en-US" sz="1600" dirty="0" smtClean="0"/>
              <a:t>RD </a:t>
            </a:r>
            <a:r>
              <a:rPr lang="fa-IR" sz="1600" dirty="0" smtClean="0"/>
              <a:t>:</a:t>
            </a:r>
            <a:r>
              <a:rPr lang="en-US" sz="1600" dirty="0" smtClean="0"/>
              <a:t>-0.13 </a:t>
            </a:r>
            <a:r>
              <a:rPr lang="fa-IR" sz="1600" dirty="0" smtClean="0"/>
              <a:t>(</a:t>
            </a:r>
          </a:p>
          <a:p>
            <a:r>
              <a:rPr lang="en-US" sz="1600" dirty="0" smtClean="0"/>
              <a:t>The mass diameter of UAI did not</a:t>
            </a:r>
            <a:r>
              <a:rPr lang="fa-IR" sz="1600" dirty="0" smtClean="0"/>
              <a:t> </a:t>
            </a:r>
            <a:r>
              <a:rPr lang="en-US" sz="1600" dirty="0" smtClean="0"/>
              <a:t>differ from BAI (the size of the largest lesion) </a:t>
            </a:r>
            <a:endParaRPr lang="fa-IR" sz="1600" dirty="0" smtClean="0"/>
          </a:p>
          <a:p>
            <a:r>
              <a:rPr lang="en-US" sz="1600" dirty="0" smtClean="0"/>
              <a:t>Regarding </a:t>
            </a:r>
            <a:r>
              <a:rPr lang="en-US" sz="1600" dirty="0" smtClean="0"/>
              <a:t>the prevalence of clinical implications possibly related to </a:t>
            </a:r>
            <a:r>
              <a:rPr lang="en-US" sz="1600" dirty="0" err="1" smtClean="0"/>
              <a:t>cortisol</a:t>
            </a:r>
            <a:r>
              <a:rPr lang="en-US" sz="1600" dirty="0" smtClean="0"/>
              <a:t> </a:t>
            </a:r>
            <a:r>
              <a:rPr lang="en-US" sz="1600" dirty="0" err="1" smtClean="0"/>
              <a:t>hypersecretion</a:t>
            </a:r>
            <a:r>
              <a:rPr lang="en-US" sz="1600" dirty="0" smtClean="0"/>
              <a:t> such as obesity, diabetes, </a:t>
            </a:r>
            <a:r>
              <a:rPr lang="en-US" sz="1600" dirty="0" err="1" smtClean="0"/>
              <a:t>dyslipidemia</a:t>
            </a:r>
            <a:r>
              <a:rPr lang="en-US" sz="1600" dirty="0" smtClean="0"/>
              <a:t> and hypertension, the present meta analysis did not result in any differences between UAI and BAI</a:t>
            </a:r>
          </a:p>
          <a:p>
            <a:r>
              <a:rPr lang="en-US" sz="1600" dirty="0" smtClean="0"/>
              <a:t>Furthermore</a:t>
            </a:r>
            <a:r>
              <a:rPr lang="en-US" sz="1600" dirty="0" smtClean="0"/>
              <a:t>, 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</a:rPr>
              <a:t>clinical manifestations </a:t>
            </a:r>
            <a:r>
              <a:rPr lang="en-US" sz="1600" dirty="0" smtClean="0"/>
              <a:t>of </a:t>
            </a:r>
            <a:r>
              <a:rPr lang="en-US" sz="1600" dirty="0" err="1" smtClean="0"/>
              <a:t>cortisol</a:t>
            </a:r>
            <a:r>
              <a:rPr lang="en-US" sz="1600" dirty="0" smtClean="0"/>
              <a:t> </a:t>
            </a:r>
            <a:r>
              <a:rPr lang="en-US" sz="1600" dirty="0" err="1" smtClean="0"/>
              <a:t>hypersecretion</a:t>
            </a:r>
            <a:r>
              <a:rPr lang="en-US" sz="1600" dirty="0" smtClean="0"/>
              <a:t> can vary and depend not only on the degree but also on the 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</a:rPr>
              <a:t>duration of </a:t>
            </a:r>
            <a:r>
              <a:rPr lang="en-US" sz="1600" dirty="0" err="1" smtClean="0">
                <a:solidFill>
                  <a:schemeClr val="accent1">
                    <a:lumMod val="75000"/>
                  </a:schemeClr>
                </a:solidFill>
              </a:rPr>
              <a:t>hypersecretion</a:t>
            </a:r>
            <a:r>
              <a:rPr lang="en-US" sz="1600" dirty="0" smtClean="0"/>
              <a:t>, as well as the 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</a:rPr>
              <a:t>sensitivity of each individual to </a:t>
            </a:r>
            <a:r>
              <a:rPr lang="en-US" sz="1600" dirty="0" err="1" smtClean="0">
                <a:solidFill>
                  <a:schemeClr val="accent1">
                    <a:lumMod val="75000"/>
                  </a:schemeClr>
                </a:solidFill>
              </a:rPr>
              <a:t>cortisol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</a:rPr>
              <a:t> excess 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> </a:t>
            </a:r>
            <a:endParaRPr lang="en-US" sz="4900" dirty="0" smtClean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1600" dirty="0" smtClean="0"/>
              <a:t>25 patients with bilateral benign adrenal tumors and subclinical </a:t>
            </a:r>
            <a:r>
              <a:rPr lang="en-US" sz="1600" dirty="0" err="1" smtClean="0"/>
              <a:t>hypercortisolemia</a:t>
            </a:r>
            <a:endParaRPr lang="en-US" sz="1600" dirty="0" smtClean="0"/>
          </a:p>
          <a:p>
            <a:r>
              <a:rPr lang="en-US" sz="1600" dirty="0" smtClean="0"/>
              <a:t>Unilateral </a:t>
            </a:r>
            <a:r>
              <a:rPr lang="en-US" sz="1600" dirty="0" err="1" smtClean="0"/>
              <a:t>adrenalectomy</a:t>
            </a:r>
            <a:r>
              <a:rPr lang="en-US" sz="1600" dirty="0" smtClean="0"/>
              <a:t> : in 24 patients</a:t>
            </a:r>
          </a:p>
          <a:p>
            <a:pPr>
              <a:buNone/>
            </a:pPr>
            <a:r>
              <a:rPr lang="en-US" sz="1600" dirty="0" smtClean="0"/>
              <a:t/>
            </a:r>
            <a:br>
              <a:rPr lang="en-US" sz="1600" dirty="0" smtClean="0"/>
            </a:br>
            <a:endParaRPr lang="en-US" sz="1600" dirty="0">
              <a:latin typeface="B Nazanin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"/>
            <a:ext cx="7072362" cy="1000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4546" y="1071546"/>
            <a:ext cx="4371975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285992"/>
            <a:ext cx="3857620" cy="2488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4876" y="2214554"/>
            <a:ext cx="4429124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14546" y="4643447"/>
            <a:ext cx="4286279" cy="2214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472" y="785794"/>
            <a:ext cx="7334256" cy="3000396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bilateral adrenal hyperplasia</a:t>
            </a:r>
            <a:r>
              <a:rPr lang="fa-IR" sz="4000" dirty="0" smtClean="0"/>
              <a:t> </a:t>
            </a:r>
            <a:r>
              <a:rPr lang="en-US" sz="4000" dirty="0" smtClean="0"/>
              <a:t> and  </a:t>
            </a:r>
            <a:br>
              <a:rPr lang="en-US" sz="4000" dirty="0" smtClean="0"/>
            </a:br>
            <a:r>
              <a:rPr lang="en-US" sz="4000" dirty="0" smtClean="0"/>
              <a:t>subclinical </a:t>
            </a:r>
            <a:r>
              <a:rPr lang="en-US" sz="4000" dirty="0" err="1" smtClean="0"/>
              <a:t>hypercortisolism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Soheila</a:t>
            </a:r>
            <a:r>
              <a:rPr lang="en-US" dirty="0" smtClean="0"/>
              <a:t> </a:t>
            </a:r>
            <a:r>
              <a:rPr lang="en-US" dirty="0" err="1" smtClean="0"/>
              <a:t>sadeghi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sz="1600" dirty="0" smtClean="0"/>
              <a:t>The concentrations of ACTH and </a:t>
            </a:r>
            <a:r>
              <a:rPr lang="en-US" sz="1600" dirty="0" err="1" smtClean="0"/>
              <a:t>cortisol</a:t>
            </a:r>
            <a:r>
              <a:rPr lang="en-US" sz="1600" dirty="0" smtClean="0"/>
              <a:t> after the </a:t>
            </a:r>
            <a:r>
              <a:rPr lang="en-US" sz="1600" dirty="0" err="1" smtClean="0"/>
              <a:t>dexamethasone</a:t>
            </a:r>
            <a:r>
              <a:rPr lang="en-US" sz="1600" dirty="0" smtClean="0"/>
              <a:t> suppression test returned to normal in 22 of 23 patients who underwent unilateral </a:t>
            </a:r>
            <a:r>
              <a:rPr lang="en-US" sz="1600" dirty="0" err="1" smtClean="0"/>
              <a:t>adrenalectomy</a:t>
            </a:r>
            <a:r>
              <a:rPr lang="en-US" sz="1600" dirty="0" smtClean="0"/>
              <a:t> </a:t>
            </a:r>
          </a:p>
          <a:p>
            <a:pPr>
              <a:buFont typeface="Wingdings" pitchFamily="2" charset="2"/>
              <a:buChar char="q"/>
            </a:pPr>
            <a:r>
              <a:rPr lang="en-US" sz="1600" dirty="0" smtClean="0"/>
              <a:t>The improvement in the health status was pronounced only in patients who had the following additional 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</a:rPr>
              <a:t>indications for surgery</a:t>
            </a:r>
            <a:r>
              <a:rPr lang="en-US" sz="1600" dirty="0" smtClean="0"/>
              <a:t>:</a:t>
            </a:r>
            <a:br>
              <a:rPr lang="en-US" sz="1600" dirty="0" smtClean="0"/>
            </a:br>
            <a:r>
              <a:rPr lang="en-US" sz="1600" dirty="0" smtClean="0"/>
              <a:t>      - poor control of blood pressure</a:t>
            </a:r>
          </a:p>
          <a:p>
            <a:pPr>
              <a:buNone/>
            </a:pPr>
            <a:r>
              <a:rPr lang="en-US" sz="1600" dirty="0" smtClean="0"/>
              <a:t>            - poor control of </a:t>
            </a:r>
            <a:r>
              <a:rPr lang="en-US" sz="1600" dirty="0" err="1" smtClean="0"/>
              <a:t>glycemia</a:t>
            </a:r>
            <a:endParaRPr lang="en-US" sz="1600" dirty="0" smtClean="0"/>
          </a:p>
          <a:p>
            <a:pPr>
              <a:buNone/>
            </a:pPr>
            <a:r>
              <a:rPr lang="en-US" sz="1600" dirty="0" smtClean="0"/>
              <a:t>            - quick uncontrolled increase in body mass </a:t>
            </a:r>
          </a:p>
          <a:p>
            <a:pPr>
              <a:buFont typeface="Wingdings" pitchFamily="2" charset="2"/>
              <a:buChar char="q"/>
            </a:pPr>
            <a:r>
              <a:rPr lang="en-US" sz="1600" dirty="0" smtClean="0"/>
              <a:t>A clinical improvement was achieved in 14 patients (58%) </a:t>
            </a:r>
          </a:p>
          <a:p>
            <a:pPr>
              <a:buFont typeface="Wingdings" pitchFamily="2" charset="2"/>
              <a:buChar char="q"/>
            </a:pP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</a:rPr>
              <a:t>Conclusion</a:t>
            </a:r>
            <a:r>
              <a:rPr lang="en-US" sz="1600" dirty="0" smtClean="0"/>
              <a:t> : although unilateral </a:t>
            </a:r>
            <a:r>
              <a:rPr lang="en-US" sz="1600" dirty="0" err="1" smtClean="0"/>
              <a:t>adrenalectomy</a:t>
            </a:r>
            <a:r>
              <a:rPr lang="en-US" sz="1600" dirty="0" smtClean="0"/>
              <a:t> allows to cure subclinical </a:t>
            </a:r>
            <a:r>
              <a:rPr lang="en-US" sz="1600" dirty="0" err="1" smtClean="0"/>
              <a:t>hypercortisolemia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in patients with bilateral adrenal tumors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</a:rPr>
              <a:t>, the improvement in the hormonal status does not lead</a:t>
            </a:r>
            <a:br>
              <a:rPr lang="en-US" sz="16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</a:rPr>
              <a:t>to clinical improvement in all patients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 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"/>
            <a:ext cx="7072362" cy="1000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4546" y="1000108"/>
            <a:ext cx="4371975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5072066" y="1000108"/>
            <a:ext cx="3643338" cy="285752"/>
          </a:xfrm>
        </p:spPr>
        <p:txBody>
          <a:bodyPr>
            <a:noAutofit/>
          </a:bodyPr>
          <a:lstStyle/>
          <a:p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>
                <a:solidFill>
                  <a:schemeClr val="tx1"/>
                </a:solidFill>
              </a:rPr>
              <a:t>European Journal of Endocrinology (2015) </a:t>
            </a:r>
            <a:r>
              <a:rPr lang="en-US" sz="1600" dirty="0" smtClean="0"/>
              <a:t/>
            </a:r>
            <a:br>
              <a:rPr lang="en-US" sz="1600" dirty="0" smtClean="0"/>
            </a:br>
            <a:endParaRPr lang="en-US" sz="1600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"/>
          </p:nvPr>
        </p:nvSpPr>
        <p:spPr>
          <a:xfrm>
            <a:off x="612648" y="1643050"/>
            <a:ext cx="8153400" cy="4452950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en-US" sz="1600" dirty="0" smtClean="0"/>
              <a:t>Retrospective study, 33 patients with bilateral AI, 14 patients underwent unilateral </a:t>
            </a:r>
            <a:r>
              <a:rPr lang="en-US" sz="1600" dirty="0" err="1" smtClean="0"/>
              <a:t>adrenalectomy</a:t>
            </a:r>
            <a:r>
              <a:rPr lang="en-US" sz="1600" dirty="0" smtClean="0"/>
              <a:t> (group A), 19 patients were followed up (group B)</a:t>
            </a:r>
          </a:p>
          <a:p>
            <a:pPr>
              <a:buFont typeface="Wingdings" pitchFamily="2" charset="2"/>
              <a:buChar char="q"/>
            </a:pPr>
            <a:r>
              <a:rPr lang="en-US" sz="1600" dirty="0" smtClean="0"/>
              <a:t> At baseline and at each follow-up visit</a:t>
            </a:r>
          </a:p>
          <a:p>
            <a:pPr>
              <a:buNone/>
            </a:pPr>
            <a:r>
              <a:rPr lang="en-US" sz="1600" dirty="0" smtClean="0"/>
              <a:t>      - measured 0800 h plasma ACTH, midnight serum </a:t>
            </a:r>
            <a:r>
              <a:rPr lang="en-US" sz="1600" dirty="0" err="1" smtClean="0"/>
              <a:t>cortisol</a:t>
            </a:r>
            <a:r>
              <a:rPr lang="en-US" sz="1600" dirty="0" smtClean="0"/>
              <a:t> (MSF), 24-h urinary-free </a:t>
            </a:r>
            <a:r>
              <a:rPr lang="en-US" sz="1600" dirty="0" err="1" smtClean="0"/>
              <a:t>cortisol</a:t>
            </a:r>
            <a:r>
              <a:rPr lang="en-US" sz="1600" dirty="0" smtClean="0"/>
              <a:t> (UFC) and serum </a:t>
            </a:r>
            <a:r>
              <a:rPr lang="en-US" sz="1600" dirty="0" err="1" smtClean="0"/>
              <a:t>cortisol</a:t>
            </a:r>
            <a:r>
              <a:rPr lang="en-US" sz="1600" dirty="0" smtClean="0"/>
              <a:t> following a standard 2-day low-dose-</a:t>
            </a:r>
            <a:r>
              <a:rPr lang="en-US" sz="1600" dirty="0" err="1" smtClean="0"/>
              <a:t>dexamethasone</a:t>
            </a:r>
            <a:r>
              <a:rPr lang="en-US" sz="1600" dirty="0" smtClean="0"/>
              <a:t>-suppression test (LDDST)</a:t>
            </a:r>
          </a:p>
          <a:p>
            <a:pPr>
              <a:buFont typeface="Wingdings" pitchFamily="2" charset="2"/>
              <a:buChar char="q"/>
            </a:pPr>
            <a:r>
              <a:rPr lang="en-US" sz="1600" dirty="0" smtClean="0"/>
              <a:t>Evaluated the following </a:t>
            </a:r>
            <a:r>
              <a:rPr lang="en-US" sz="1600" dirty="0" err="1" smtClean="0"/>
              <a:t>comorbidities</a:t>
            </a:r>
            <a:r>
              <a:rPr lang="en-US" sz="1600" dirty="0" smtClean="0"/>
              <a:t>:</a:t>
            </a:r>
          </a:p>
          <a:p>
            <a:pPr>
              <a:buNone/>
            </a:pPr>
            <a:r>
              <a:rPr lang="en-US" sz="1600" dirty="0" smtClean="0"/>
              <a:t>      - arterial hypertension</a:t>
            </a:r>
          </a:p>
          <a:p>
            <a:pPr>
              <a:buNone/>
            </a:pPr>
            <a:r>
              <a:rPr lang="en-US" sz="1600" dirty="0" smtClean="0"/>
              <a:t>      - impaired glucose tolerance or DM</a:t>
            </a:r>
          </a:p>
          <a:p>
            <a:pPr>
              <a:buNone/>
            </a:pPr>
            <a:r>
              <a:rPr lang="en-US" sz="1600" dirty="0" smtClean="0"/>
              <a:t>      - </a:t>
            </a:r>
            <a:r>
              <a:rPr lang="en-US" sz="1600" dirty="0" err="1" smtClean="0"/>
              <a:t>dyslipidemia</a:t>
            </a:r>
            <a:r>
              <a:rPr lang="en-US" sz="1600" dirty="0" smtClean="0"/>
              <a:t> </a:t>
            </a:r>
          </a:p>
          <a:p>
            <a:pPr>
              <a:buNone/>
            </a:pPr>
            <a:r>
              <a:rPr lang="en-US" sz="1600" dirty="0" smtClean="0"/>
              <a:t>      - osteoporosis </a:t>
            </a:r>
          </a:p>
          <a:p>
            <a:pPr>
              <a:buNone/>
            </a:pP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 </a:t>
            </a:r>
            <a:br>
              <a:rPr lang="en-US" sz="1600" dirty="0" smtClean="0"/>
            </a:br>
            <a:r>
              <a:rPr lang="en-US" sz="1600" dirty="0" smtClean="0"/>
              <a:t> </a:t>
            </a:r>
            <a:br>
              <a:rPr lang="en-US" sz="1600" dirty="0" smtClean="0"/>
            </a:br>
            <a:r>
              <a:rPr lang="en-US" sz="1600" dirty="0" smtClean="0"/>
              <a:t> </a:t>
            </a:r>
            <a:br>
              <a:rPr lang="en-US" sz="1600" dirty="0" smtClean="0"/>
            </a:br>
            <a:r>
              <a:rPr lang="en-US" sz="1600" dirty="0" smtClean="0"/>
              <a:t> </a:t>
            </a:r>
            <a:br>
              <a:rPr lang="en-US" sz="1600" dirty="0" smtClean="0"/>
            </a:br>
            <a:r>
              <a:rPr lang="en-US" sz="1600" dirty="0" smtClean="0"/>
              <a:t> </a:t>
            </a:r>
            <a:br>
              <a:rPr lang="en-US" sz="1600" dirty="0" smtClean="0"/>
            </a:br>
            <a:endParaRPr lang="en-US" sz="16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0"/>
            <a:ext cx="8143932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5072066" y="1000108"/>
            <a:ext cx="3643338" cy="285752"/>
          </a:xfrm>
        </p:spPr>
        <p:txBody>
          <a:bodyPr>
            <a:noAutofit/>
          </a:bodyPr>
          <a:lstStyle/>
          <a:p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>
                <a:solidFill>
                  <a:schemeClr val="tx1"/>
                </a:solidFill>
              </a:rPr>
              <a:t>European Journal of Endocrinology (2015) </a:t>
            </a:r>
            <a:r>
              <a:rPr lang="en-US" sz="1600" dirty="0" smtClean="0"/>
              <a:t/>
            </a:r>
            <a:br>
              <a:rPr lang="en-US" sz="1600" dirty="0" smtClean="0"/>
            </a:br>
            <a:endParaRPr lang="en-US" sz="16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0"/>
            <a:ext cx="8143932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1785926"/>
            <a:ext cx="4143371" cy="467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52950" y="2071678"/>
            <a:ext cx="4591050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5072066" y="1071546"/>
            <a:ext cx="3643338" cy="214314"/>
          </a:xfrm>
        </p:spPr>
        <p:txBody>
          <a:bodyPr>
            <a:noAutofit/>
          </a:bodyPr>
          <a:lstStyle/>
          <a:p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>
                <a:solidFill>
                  <a:schemeClr val="tx1"/>
                </a:solidFill>
              </a:rPr>
              <a:t>European Journal of Endocrinology (2015) </a:t>
            </a:r>
            <a:r>
              <a:rPr lang="en-US" sz="1600" dirty="0" smtClean="0"/>
              <a:t/>
            </a:r>
            <a:br>
              <a:rPr lang="en-US" sz="1600" dirty="0" smtClean="0"/>
            </a:br>
            <a:endParaRPr lang="en-US" sz="16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0"/>
            <a:ext cx="7786742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2571744"/>
            <a:ext cx="3857620" cy="4286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28" y="2574166"/>
            <a:ext cx="4143372" cy="4283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0"/>
            <a:ext cx="8124825" cy="1214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1285860"/>
            <a:ext cx="4210050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1785926"/>
            <a:ext cx="8715436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14290"/>
            <a:ext cx="8153400" cy="100491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b="1" dirty="0" smtClean="0"/>
              <a:t>When to Intervene for Subclinical Cushing’s Syndrome </a:t>
            </a:r>
            <a:r>
              <a:rPr lang="en-US" sz="3600" dirty="0" smtClean="0"/>
              <a:t>(</a:t>
            </a:r>
            <a:r>
              <a:rPr lang="en-US" sz="2000" dirty="0" err="1" smtClean="0"/>
              <a:t>Surg</a:t>
            </a:r>
            <a:r>
              <a:rPr lang="en-US" sz="2000" dirty="0" smtClean="0"/>
              <a:t> </a:t>
            </a:r>
            <a:r>
              <a:rPr lang="en-US" sz="2000" dirty="0" err="1" smtClean="0"/>
              <a:t>Clin</a:t>
            </a:r>
            <a:r>
              <a:rPr lang="en-US" sz="2000" dirty="0" smtClean="0"/>
              <a:t> N Am 99 (2019))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7316938" cy="1257296"/>
          </a:xfrm>
        </p:spPr>
        <p:txBody>
          <a:bodyPr>
            <a:normAutofit fontScale="92500" lnSpcReduction="10000"/>
          </a:bodyPr>
          <a:lstStyle/>
          <a:p>
            <a:r>
              <a:rPr lang="en-US" sz="1600" dirty="0" smtClean="0"/>
              <a:t>SCS has been associated with significant morbidity, including hypertension, diabetes,</a:t>
            </a:r>
            <a:br>
              <a:rPr lang="en-US" sz="1600" dirty="0" smtClean="0"/>
            </a:br>
            <a:r>
              <a:rPr lang="en-US" sz="1600" dirty="0" err="1" smtClean="0"/>
              <a:t>hyperlipidemia</a:t>
            </a:r>
            <a:r>
              <a:rPr lang="en-US" sz="1600" dirty="0" smtClean="0"/>
              <a:t>, osteoporosis, and cardiovascular disease</a:t>
            </a:r>
          </a:p>
          <a:p>
            <a:r>
              <a:rPr lang="en-US" sz="1600" dirty="0" smtClean="0"/>
              <a:t>A multidisciplinary approach between the endocrinologist and the endocrine surgeon</a:t>
            </a:r>
            <a:br>
              <a:rPr lang="en-US" sz="1600" dirty="0" smtClean="0"/>
            </a:br>
            <a:r>
              <a:rPr lang="en-US" sz="1600" dirty="0" smtClean="0"/>
              <a:t>should be used for management of SCS </a:t>
            </a:r>
            <a:br>
              <a:rPr lang="en-US" sz="1600" dirty="0" smtClean="0"/>
            </a:br>
            <a:endParaRPr lang="en-US" sz="16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786058"/>
            <a:ext cx="9144000" cy="393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14290"/>
            <a:ext cx="8153400" cy="100491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b="1" dirty="0" smtClean="0"/>
              <a:t>When to Intervene for Subclinical Cushing’s Syndrome </a:t>
            </a:r>
            <a:r>
              <a:rPr lang="en-US" sz="3600" dirty="0" smtClean="0"/>
              <a:t>(</a:t>
            </a:r>
            <a:r>
              <a:rPr lang="en-US" sz="2000" dirty="0" err="1" smtClean="0"/>
              <a:t>Surg</a:t>
            </a:r>
            <a:r>
              <a:rPr lang="en-US" sz="2000" dirty="0" smtClean="0"/>
              <a:t> </a:t>
            </a:r>
            <a:r>
              <a:rPr lang="en-US" sz="2000" dirty="0" err="1" smtClean="0"/>
              <a:t>Clin</a:t>
            </a:r>
            <a:r>
              <a:rPr lang="en-US" sz="2000" dirty="0" smtClean="0"/>
              <a:t> N Am 99 (2019))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02756" cy="2114552"/>
          </a:xfrm>
        </p:spPr>
        <p:txBody>
          <a:bodyPr>
            <a:noAutofit/>
          </a:bodyPr>
          <a:lstStyle/>
          <a:p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</a:rPr>
              <a:t>progression of SCS to overt Cushing’s syndrome is rare</a:t>
            </a:r>
            <a:r>
              <a:rPr lang="en-US" sz="1600" dirty="0" smtClean="0"/>
              <a:t>, surgical consideration must be based on associated </a:t>
            </a:r>
            <a:r>
              <a:rPr lang="en-US" sz="1600" dirty="0" err="1" smtClean="0"/>
              <a:t>comorbidities</a:t>
            </a:r>
            <a:r>
              <a:rPr lang="en-US" sz="1600" dirty="0" smtClean="0"/>
              <a:t>, and size of adrenal mass, as well as its appearance on imaging</a:t>
            </a:r>
          </a:p>
          <a:p>
            <a:r>
              <a:rPr lang="en-US" sz="1600" dirty="0" smtClean="0"/>
              <a:t>The AACE and AAES recommend </a:t>
            </a:r>
            <a:r>
              <a:rPr lang="en-US" sz="1600" dirty="0" err="1" smtClean="0"/>
              <a:t>adrenalectomy</a:t>
            </a:r>
            <a:r>
              <a:rPr lang="en-US" sz="1600" dirty="0" smtClean="0"/>
              <a:t> in SCS patients with worsening hypertension, abnormal glucose tolerance, </a:t>
            </a:r>
            <a:r>
              <a:rPr lang="en-US" sz="1600" dirty="0" err="1" smtClean="0"/>
              <a:t>dyslipidemia</a:t>
            </a:r>
            <a:r>
              <a:rPr lang="en-US" sz="1600" dirty="0" smtClean="0"/>
              <a:t>, and osteoporosis  </a:t>
            </a:r>
          </a:p>
          <a:p>
            <a:r>
              <a:rPr lang="en-US" sz="1600" dirty="0" smtClean="0"/>
              <a:t>For surgical candidates with a diagnosis of SCS, 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</a:rPr>
              <a:t>surgery </a:t>
            </a:r>
            <a:r>
              <a:rPr lang="en-US" sz="1600" dirty="0" smtClean="0"/>
              <a:t>is recommended for those with treatment-resistant or worsening </a:t>
            </a:r>
            <a:r>
              <a:rPr lang="en-US" sz="1600" b="1" dirty="0" err="1" smtClean="0"/>
              <a:t>comorbidities</a:t>
            </a:r>
            <a:r>
              <a:rPr lang="en-US" sz="1600" b="1" dirty="0" smtClean="0"/>
              <a:t> associated with </a:t>
            </a:r>
            <a:r>
              <a:rPr lang="en-US" sz="1600" b="1" dirty="0" err="1" smtClean="0"/>
              <a:t>cortisol</a:t>
            </a:r>
            <a:r>
              <a:rPr lang="en-US" sz="1600" b="1" dirty="0" smtClean="0"/>
              <a:t> excess</a:t>
            </a:r>
            <a:r>
              <a:rPr lang="en-US" sz="1600" dirty="0" smtClean="0"/>
              <a:t>: 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</a:rPr>
              <a:t>hypertension</a:t>
            </a:r>
            <a:r>
              <a:rPr lang="en-US" sz="1600" dirty="0" smtClean="0"/>
              <a:t>, 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</a:rPr>
              <a:t>obesity</a:t>
            </a:r>
            <a:r>
              <a:rPr lang="en-US" sz="1600" dirty="0" smtClean="0"/>
              <a:t>, 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</a:rPr>
              <a:t>diabetes</a:t>
            </a:r>
            <a:r>
              <a:rPr lang="en-US" sz="1600" dirty="0" smtClean="0"/>
              <a:t>, </a:t>
            </a:r>
            <a:r>
              <a:rPr lang="en-US" sz="1600" dirty="0" err="1" smtClean="0">
                <a:solidFill>
                  <a:schemeClr val="accent1">
                    <a:lumMod val="75000"/>
                  </a:schemeClr>
                </a:solidFill>
              </a:rPr>
              <a:t>dyslipidemia</a:t>
            </a:r>
            <a:r>
              <a:rPr lang="en-US" sz="1600" dirty="0" smtClean="0"/>
              <a:t>, and 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</a:rPr>
              <a:t>a decrease in BMD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643289"/>
            <a:ext cx="9144000" cy="3214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14290"/>
            <a:ext cx="8153400" cy="100491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b="1" dirty="0" smtClean="0"/>
              <a:t>When to Intervene for Subclinical Cushing’s Syndrome </a:t>
            </a:r>
            <a:r>
              <a:rPr lang="en-US" sz="3600" dirty="0" smtClean="0"/>
              <a:t>(</a:t>
            </a:r>
            <a:r>
              <a:rPr lang="en-US" sz="2000" dirty="0" err="1" smtClean="0"/>
              <a:t>Surg</a:t>
            </a:r>
            <a:r>
              <a:rPr lang="en-US" sz="2000" dirty="0" smtClean="0"/>
              <a:t> </a:t>
            </a:r>
            <a:r>
              <a:rPr lang="en-US" sz="2000" dirty="0" err="1" smtClean="0"/>
              <a:t>Clin</a:t>
            </a:r>
            <a:r>
              <a:rPr lang="en-US" sz="2000" dirty="0" smtClean="0"/>
              <a:t> N Am 99 (2019))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913" y="1785926"/>
            <a:ext cx="9020175" cy="4900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C:\Users\Dr.aghamiri\Downloads\پاییز 2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05363" y="1600200"/>
            <a:ext cx="5968224" cy="4495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what’s the diagnosis?</a:t>
            </a:r>
          </a:p>
          <a:p>
            <a:r>
              <a:rPr lang="en-US" dirty="0" smtClean="0"/>
              <a:t>Are there any aberrant hormone receptors in this patient?</a:t>
            </a:r>
          </a:p>
          <a:p>
            <a:r>
              <a:rPr lang="en-US" dirty="0" smtClean="0"/>
              <a:t>Does the patient need to a surgery?</a:t>
            </a:r>
          </a:p>
          <a:p>
            <a:r>
              <a:rPr lang="en-US" dirty="0" smtClean="0"/>
              <a:t>Will we do in her follow up?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85728"/>
            <a:ext cx="8153400" cy="1214446"/>
          </a:xfrm>
        </p:spPr>
        <p:txBody>
          <a:bodyPr>
            <a:normAutofit fontScale="90000"/>
          </a:bodyPr>
          <a:lstStyle/>
          <a:p>
            <a:r>
              <a:rPr lang="en-US" sz="2000" dirty="0" smtClean="0"/>
              <a:t>ENDOCRINOLOGY: ADULT AND PEDIATRIC (</a:t>
            </a:r>
            <a:r>
              <a:rPr lang="en-US" sz="2000" dirty="0" err="1" smtClean="0"/>
              <a:t>vol</a:t>
            </a:r>
            <a:r>
              <a:rPr lang="en-US" sz="2000" dirty="0" smtClean="0"/>
              <a:t> 2-chap 103)</a:t>
            </a:r>
            <a:br>
              <a:rPr lang="en-US" sz="2000" dirty="0" smtClean="0"/>
            </a:br>
            <a:r>
              <a:rPr lang="fr-FR" sz="1800" dirty="0" smtClean="0"/>
              <a:t> J. Larry Jameson</a:t>
            </a:r>
            <a:br>
              <a:rPr lang="fr-FR" sz="1800" dirty="0" smtClean="0"/>
            </a:br>
            <a:r>
              <a:rPr lang="fr-FR" sz="1800" dirty="0" smtClean="0"/>
              <a:t>Leslie J. De </a:t>
            </a:r>
            <a:r>
              <a:rPr lang="fr-FR" sz="1800" dirty="0" err="1" smtClean="0"/>
              <a:t>Groot</a:t>
            </a:r>
            <a:r>
              <a:rPr lang="fr-FR" sz="1800" dirty="0" smtClean="0"/>
              <a:t> </a:t>
            </a:r>
            <a:br>
              <a:rPr lang="fr-FR" sz="1800" dirty="0" smtClean="0"/>
            </a:br>
            <a:r>
              <a:rPr lang="en-US" sz="2000" dirty="0" smtClean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785926"/>
            <a:ext cx="843915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286512" y="1285860"/>
            <a:ext cx="2500330" cy="214314"/>
          </a:xfrm>
        </p:spPr>
        <p:txBody>
          <a:bodyPr>
            <a:normAutofit fontScale="90000"/>
          </a:bodyPr>
          <a:lstStyle/>
          <a:p>
            <a:r>
              <a:rPr lang="en-US" sz="1200" i="1" dirty="0" smtClean="0"/>
              <a:t/>
            </a:r>
            <a:br>
              <a:rPr lang="en-US" sz="1200" i="1" dirty="0" smtClean="0"/>
            </a:br>
            <a:r>
              <a:rPr lang="en-US" sz="1200" i="1" dirty="0" smtClean="0"/>
              <a:t>European Journal of Endocrinology </a:t>
            </a:r>
            <a:r>
              <a:rPr lang="en-US" sz="1200" dirty="0" smtClean="0"/>
              <a:t>(2018) </a:t>
            </a:r>
            <a:br>
              <a:rPr lang="en-US" sz="1200" dirty="0" smtClean="0"/>
            </a:br>
            <a:endParaRPr lang="en-US" sz="12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285720" y="1785926"/>
            <a:ext cx="4071966" cy="4310074"/>
          </a:xfrm>
        </p:spPr>
        <p:txBody>
          <a:bodyPr>
            <a:normAutofit/>
          </a:bodyPr>
          <a:lstStyle/>
          <a:p>
            <a:r>
              <a:rPr lang="en-US" sz="1600" dirty="0" smtClean="0"/>
              <a:t>Advances in imaging techniques raised the prevalence of AI to 4.4% in radiological series compared to autopsy data (1–8.7%)</a:t>
            </a:r>
          </a:p>
          <a:p>
            <a:r>
              <a:rPr lang="en-US" sz="1600" dirty="0" smtClean="0"/>
              <a:t>The prevalence is higher in patients with obesity, diabetes or hypertension and is increasing with age reaching 7–10% in individuals older than 70 years old </a:t>
            </a:r>
          </a:p>
          <a:p>
            <a:r>
              <a:rPr lang="en-US" sz="1600" dirty="0" smtClean="0"/>
              <a:t>Although the majority of AIs are unilateral tumors 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</a:rPr>
              <a:t>bilateral AIs </a:t>
            </a:r>
            <a:r>
              <a:rPr lang="en-US" sz="1600" dirty="0" smtClean="0"/>
              <a:t>are found in up to 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</a:rPr>
              <a:t>15%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of cases </a:t>
            </a:r>
          </a:p>
          <a:p>
            <a:r>
              <a:rPr lang="en-US" sz="1600" dirty="0" smtClean="0"/>
              <a:t>Thus, the prevalence of bilateral AI can be estimated to be 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</a:rPr>
              <a:t>0.3–0.6%</a:t>
            </a:r>
            <a:r>
              <a:rPr lang="en-US" sz="1600" dirty="0" smtClean="0"/>
              <a:t> in the 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</a:rPr>
              <a:t>general </a:t>
            </a:r>
            <a:r>
              <a:rPr lang="en-US" sz="1600" dirty="0" smtClean="0"/>
              <a:t>population </a:t>
            </a:r>
            <a:br>
              <a:rPr lang="en-US" sz="1600" dirty="0" smtClean="0"/>
            </a:br>
            <a:r>
              <a:rPr lang="en-US" sz="1600" dirty="0" smtClean="0"/>
              <a:t> </a:t>
            </a:r>
            <a:br>
              <a:rPr lang="en-US" sz="1600" dirty="0" smtClean="0"/>
            </a:br>
            <a:endParaRPr lang="en-US" sz="16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0"/>
            <a:ext cx="7929618" cy="1214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15371" y="1714489"/>
            <a:ext cx="4228629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85728"/>
            <a:ext cx="8153400" cy="1214446"/>
          </a:xfrm>
        </p:spPr>
        <p:txBody>
          <a:bodyPr>
            <a:normAutofit fontScale="90000"/>
          </a:bodyPr>
          <a:lstStyle/>
          <a:p>
            <a:r>
              <a:rPr lang="en-US" sz="2000" dirty="0" smtClean="0"/>
              <a:t>ENDOCRINOLOGY: ADULT AND PEDIATRIC (</a:t>
            </a:r>
            <a:r>
              <a:rPr lang="en-US" sz="2000" dirty="0" err="1" smtClean="0"/>
              <a:t>vol</a:t>
            </a:r>
            <a:r>
              <a:rPr lang="en-US" sz="2000" dirty="0" smtClean="0"/>
              <a:t> 2-chap 103)</a:t>
            </a:r>
            <a:br>
              <a:rPr lang="en-US" sz="2000" dirty="0" smtClean="0"/>
            </a:br>
            <a:r>
              <a:rPr lang="fr-FR" sz="1800" dirty="0" smtClean="0"/>
              <a:t> J. Larry Jameson</a:t>
            </a:r>
            <a:br>
              <a:rPr lang="fr-FR" sz="1800" dirty="0" smtClean="0"/>
            </a:br>
            <a:r>
              <a:rPr lang="fr-FR" sz="1800" dirty="0" smtClean="0"/>
              <a:t>Leslie J. De </a:t>
            </a:r>
            <a:r>
              <a:rPr lang="fr-FR" sz="1800" dirty="0" err="1" smtClean="0"/>
              <a:t>Groot</a:t>
            </a:r>
            <a:r>
              <a:rPr lang="fr-FR" sz="1800" dirty="0" smtClean="0"/>
              <a:t> </a:t>
            </a:r>
            <a:br>
              <a:rPr lang="fr-FR" sz="1800" dirty="0" smtClean="0"/>
            </a:br>
            <a:r>
              <a:rPr lang="en-US" sz="2000" dirty="0" smtClean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9588" y="2009774"/>
            <a:ext cx="8124825" cy="3348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7215206" y="1285860"/>
            <a:ext cx="795286" cy="142876"/>
          </a:xfrm>
        </p:spPr>
        <p:txBody>
          <a:bodyPr>
            <a:normAutofit fontScale="90000"/>
          </a:bodyPr>
          <a:lstStyle/>
          <a:p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200" dirty="0" smtClean="0"/>
              <a:t>2016</a:t>
            </a:r>
            <a:br>
              <a:rPr lang="en-US" sz="1200" dirty="0" smtClean="0"/>
            </a:br>
            <a:endParaRPr lang="en-US" sz="12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42852"/>
            <a:ext cx="7215238" cy="1142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929686" y="2214554"/>
            <a:ext cx="214314" cy="2196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1571612"/>
            <a:ext cx="8572560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910" y="5715016"/>
            <a:ext cx="8153400" cy="9906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0"/>
            <a:ext cx="7715304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929686" y="2500306"/>
            <a:ext cx="214314" cy="2196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7" y="1571612"/>
            <a:ext cx="8572561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itle 8"/>
          <p:cNvSpPr txBox="1">
            <a:spLocks/>
          </p:cNvSpPr>
          <p:nvPr/>
        </p:nvSpPr>
        <p:spPr>
          <a:xfrm>
            <a:off x="7215206" y="1285860"/>
            <a:ext cx="795286" cy="142876"/>
          </a:xfrm>
          <a:prstGeom prst="rect">
            <a:avLst/>
          </a:prstGeom>
        </p:spPr>
        <p:txBody>
          <a:bodyPr vert="horz" anchor="ctr">
            <a:normAutofit fontScale="25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2016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43050"/>
            <a:ext cx="8153400" cy="4929222"/>
          </a:xfrm>
        </p:spPr>
        <p:txBody>
          <a:bodyPr>
            <a:normAutofit fontScale="25000" lnSpcReduction="20000"/>
          </a:bodyPr>
          <a:lstStyle/>
          <a:p>
            <a:r>
              <a:rPr lang="en-US" sz="6400" u="sng" dirty="0" smtClean="0"/>
              <a:t>Subclinical </a:t>
            </a:r>
            <a:r>
              <a:rPr lang="en-US" sz="6400" u="sng" dirty="0" err="1" smtClean="0"/>
              <a:t>hypercortisolism</a:t>
            </a:r>
            <a:r>
              <a:rPr lang="en-US" sz="6400" u="sng" dirty="0" smtClean="0"/>
              <a:t> (SH) </a:t>
            </a:r>
            <a:r>
              <a:rPr lang="en-US" sz="6400" dirty="0" smtClean="0"/>
              <a:t>: a pathologic condition defined as biochemical evidence of </a:t>
            </a:r>
            <a:r>
              <a:rPr lang="en-US" sz="6400" dirty="0" err="1" smtClean="0"/>
              <a:t>hypercortisolism</a:t>
            </a:r>
            <a:r>
              <a:rPr lang="en-US" sz="6400" dirty="0" smtClean="0"/>
              <a:t> in patients without typical signs or symptoms of Cushing syndrome </a:t>
            </a:r>
          </a:p>
          <a:p>
            <a:endParaRPr lang="fa-IR" sz="6400" u="sng" dirty="0" smtClean="0"/>
          </a:p>
          <a:p>
            <a:r>
              <a:rPr lang="en-US" sz="6400" u="sng" dirty="0" smtClean="0"/>
              <a:t>Diagnostic testing for subclinical </a:t>
            </a:r>
            <a:r>
              <a:rPr lang="en-US" sz="6400" u="sng" dirty="0" err="1" smtClean="0"/>
              <a:t>hypercortisolism</a:t>
            </a:r>
            <a:r>
              <a:rPr lang="en-US" sz="6400" u="sng" dirty="0" smtClean="0"/>
              <a:t> </a:t>
            </a:r>
            <a:r>
              <a:rPr lang="en-US" sz="6400" dirty="0" smtClean="0"/>
              <a:t>:</a:t>
            </a:r>
            <a:br>
              <a:rPr lang="en-US" sz="6400" dirty="0" smtClean="0"/>
            </a:br>
            <a:r>
              <a:rPr lang="en-US" sz="6400" dirty="0" smtClean="0"/>
              <a:t>- All patients with adrenal </a:t>
            </a:r>
            <a:r>
              <a:rPr lang="en-US" sz="6400" dirty="0" err="1" smtClean="0"/>
              <a:t>incidentalomas</a:t>
            </a:r>
            <a:r>
              <a:rPr lang="en-US" sz="6400" dirty="0" smtClean="0"/>
              <a:t> should undergo a 1-mg DST.</a:t>
            </a:r>
            <a:br>
              <a:rPr lang="en-US" sz="6400" dirty="0" smtClean="0"/>
            </a:br>
            <a:r>
              <a:rPr lang="en-US" sz="6400" dirty="0" smtClean="0"/>
              <a:t>- </a:t>
            </a:r>
            <a:r>
              <a:rPr lang="en-US" sz="6400" dirty="0" err="1" smtClean="0"/>
              <a:t>Cortisol</a:t>
            </a:r>
            <a:r>
              <a:rPr lang="en-US" sz="6400" dirty="0" smtClean="0"/>
              <a:t> suppression less than 1.8 mg/</a:t>
            </a:r>
            <a:r>
              <a:rPr lang="en-US" sz="6400" dirty="0" err="1" smtClean="0"/>
              <a:t>dL</a:t>
            </a:r>
            <a:r>
              <a:rPr lang="en-US" sz="6400" dirty="0" smtClean="0"/>
              <a:t> indicates a normal response, whereas values greater than 5 mg/</a:t>
            </a:r>
            <a:r>
              <a:rPr lang="en-US" sz="6400" dirty="0" err="1" smtClean="0"/>
              <a:t>dL</a:t>
            </a:r>
            <a:r>
              <a:rPr lang="en-US" sz="6400" dirty="0" smtClean="0"/>
              <a:t> define subclinical </a:t>
            </a:r>
            <a:r>
              <a:rPr lang="en-US" sz="6400" dirty="0" err="1" smtClean="0"/>
              <a:t>hypercortisolism</a:t>
            </a:r>
            <a:r>
              <a:rPr lang="en-US" sz="6400" dirty="0" smtClean="0"/>
              <a:t>.</a:t>
            </a:r>
            <a:br>
              <a:rPr lang="en-US" sz="6400" dirty="0" smtClean="0"/>
            </a:br>
            <a:r>
              <a:rPr lang="en-US" sz="6400" dirty="0" smtClean="0"/>
              <a:t>- For </a:t>
            </a:r>
            <a:r>
              <a:rPr lang="en-US" sz="6400" dirty="0" err="1" smtClean="0"/>
              <a:t>cortisol</a:t>
            </a:r>
            <a:r>
              <a:rPr lang="en-US" sz="6400" dirty="0" smtClean="0"/>
              <a:t> suppression between 1.8 and 5 mg/</a:t>
            </a:r>
            <a:r>
              <a:rPr lang="en-US" sz="6400" dirty="0" err="1" smtClean="0"/>
              <a:t>dL</a:t>
            </a:r>
            <a:r>
              <a:rPr lang="en-US" sz="6400" dirty="0" smtClean="0"/>
              <a:t>, additional tests include late-night salivary </a:t>
            </a:r>
            <a:r>
              <a:rPr lang="en-US" sz="6400" dirty="0" err="1" smtClean="0"/>
              <a:t>cortisol</a:t>
            </a:r>
            <a:r>
              <a:rPr lang="en-US" sz="6400" dirty="0" smtClean="0"/>
              <a:t> and DHEAS, whereas ACTH and UFC levels seem less helpful </a:t>
            </a:r>
          </a:p>
          <a:p>
            <a:endParaRPr lang="fa-IR" sz="6400" u="sng" dirty="0" smtClean="0"/>
          </a:p>
          <a:p>
            <a:r>
              <a:rPr lang="en-US" sz="6400" u="sng" dirty="0" smtClean="0"/>
              <a:t>Radiological diagnosis of adrenal </a:t>
            </a:r>
            <a:r>
              <a:rPr lang="en-US" sz="6400" u="sng" dirty="0" err="1" smtClean="0"/>
              <a:t>incidentalomas</a:t>
            </a:r>
            <a:r>
              <a:rPr lang="en-US" sz="6400" dirty="0" smtClean="0"/>
              <a:t/>
            </a:r>
            <a:br>
              <a:rPr lang="en-US" sz="6400" dirty="0" smtClean="0"/>
            </a:br>
            <a:r>
              <a:rPr lang="en-US" sz="6400" dirty="0" smtClean="0"/>
              <a:t>- Adrenal </a:t>
            </a:r>
            <a:r>
              <a:rPr lang="en-US" sz="6400" dirty="0" err="1" smtClean="0"/>
              <a:t>incidentaloma</a:t>
            </a:r>
            <a:r>
              <a:rPr lang="en-US" sz="6400" dirty="0" smtClean="0"/>
              <a:t> definition refers to lesions that are larger than 1 cm in diameter.</a:t>
            </a:r>
            <a:br>
              <a:rPr lang="en-US" sz="6400" dirty="0" smtClean="0"/>
            </a:br>
            <a:r>
              <a:rPr lang="en-US" sz="6400" dirty="0" smtClean="0"/>
              <a:t>- CT should be used as a first-line imaging technique.</a:t>
            </a:r>
            <a:br>
              <a:rPr lang="en-US" sz="6400" dirty="0" smtClean="0"/>
            </a:br>
            <a:r>
              <a:rPr lang="en-US" sz="6400" dirty="0" smtClean="0"/>
              <a:t>- The region of interest for measurement of CT attenuation should include at least 75% of the</a:t>
            </a:r>
            <a:br>
              <a:rPr lang="en-US" sz="6400" dirty="0" smtClean="0"/>
            </a:br>
            <a:r>
              <a:rPr lang="en-US" sz="6400" dirty="0" smtClean="0"/>
              <a:t>lesion and </a:t>
            </a:r>
            <a:r>
              <a:rPr lang="en-US" sz="6400" dirty="0" err="1" smtClean="0"/>
              <a:t>precontrast</a:t>
            </a:r>
            <a:r>
              <a:rPr lang="en-US" sz="6400" dirty="0" smtClean="0"/>
              <a:t> Hounsfield Units (HU) ≤10 in a homogeneous mass define a lipid-rich</a:t>
            </a:r>
            <a:br>
              <a:rPr lang="en-US" sz="6400" dirty="0" smtClean="0"/>
            </a:br>
            <a:r>
              <a:rPr lang="en-US" sz="6400" dirty="0" smtClean="0"/>
              <a:t>adenoma.</a:t>
            </a:r>
            <a:br>
              <a:rPr lang="en-US" sz="6400" dirty="0" smtClean="0"/>
            </a:br>
            <a:r>
              <a:rPr lang="en-US" sz="6400" dirty="0" smtClean="0"/>
              <a:t>- Tumors with </a:t>
            </a:r>
            <a:r>
              <a:rPr lang="en-US" sz="6400" dirty="0" err="1" smtClean="0"/>
              <a:t>precontrast</a:t>
            </a:r>
            <a:r>
              <a:rPr lang="en-US" sz="6400" dirty="0" smtClean="0"/>
              <a:t> HU &gt;10 should undergo CT scan with delayed contrast washout at</a:t>
            </a:r>
            <a:br>
              <a:rPr lang="en-US" sz="6400" dirty="0" smtClean="0"/>
            </a:br>
            <a:r>
              <a:rPr lang="en-US" sz="6400" dirty="0" smtClean="0"/>
              <a:t>10 or 15 minutes to calculate absolute washout (AWO) and relative washout (RWO).</a:t>
            </a:r>
            <a:br>
              <a:rPr lang="en-US" sz="6400" dirty="0" smtClean="0"/>
            </a:br>
            <a:r>
              <a:rPr lang="en-US" sz="6400" dirty="0" smtClean="0"/>
              <a:t>-  AWO greater than 60% and/or RWO greater than 40% suggest a benign adrenal mass </a:t>
            </a:r>
            <a:endParaRPr lang="en-US" sz="16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1"/>
            <a:ext cx="5562600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1142984"/>
            <a:ext cx="2524125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1058</TotalTime>
  <Words>686</Words>
  <Application>Microsoft Office PowerPoint</Application>
  <PresentationFormat>On-screen Show (4:3)</PresentationFormat>
  <Paragraphs>73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Median</vt:lpstr>
      <vt:lpstr>In The Name Of GOD</vt:lpstr>
      <vt:lpstr>bilateral adrenal hyperplasia  and   subclinical hypercortisolism</vt:lpstr>
      <vt:lpstr>Slide 3</vt:lpstr>
      <vt:lpstr>ENDOCRINOLOGY: ADULT AND PEDIATRIC (vol 2-chap 103)  J. Larry Jameson Leslie J. De Groot    </vt:lpstr>
      <vt:lpstr> European Journal of Endocrinology (2018)  </vt:lpstr>
      <vt:lpstr>ENDOCRINOLOGY: ADULT AND PEDIATRIC (vol 2-chap 103)  J. Larry Jameson Leslie J. De Groot    </vt:lpstr>
      <vt:lpstr> 2016 </vt:lpstr>
      <vt:lpstr>Slide 8</vt:lpstr>
      <vt:lpstr>Slide 9</vt:lpstr>
      <vt:lpstr>Slide 10</vt:lpstr>
      <vt:lpstr> Endocrinal Metab 2014;29:457-463  </vt:lpstr>
      <vt:lpstr>Slide 12</vt:lpstr>
      <vt:lpstr>ENDOCRINOLOGY: ADULT AND PEDIATRIC (vol 2-chap 103)  J. Larry Jameson Leslie J. De Groot    </vt:lpstr>
      <vt:lpstr>ENDOCRINOLOGY: ADULT AND PEDIATRIC (vol 2-chap 103)  J. Larry Jameson Leslie J. De Groot    </vt:lpstr>
      <vt:lpstr>Slide 15</vt:lpstr>
      <vt:lpstr>Slide 16</vt:lpstr>
      <vt:lpstr> European Journal of Endocrinology (2015)  </vt:lpstr>
      <vt:lpstr>Slide 18</vt:lpstr>
      <vt:lpstr>Slide 19</vt:lpstr>
      <vt:lpstr>Slide 20</vt:lpstr>
      <vt:lpstr> European Journal of Endocrinology (2015)  </vt:lpstr>
      <vt:lpstr> European Journal of Endocrinology (2015)  </vt:lpstr>
      <vt:lpstr> European Journal of Endocrinology (2015)  </vt:lpstr>
      <vt:lpstr>Slide 24</vt:lpstr>
      <vt:lpstr>  When to Intervene for Subclinical Cushing’s Syndrome (Surg Clin N Am 99 (2019))   </vt:lpstr>
      <vt:lpstr>  When to Intervene for Subclinical Cushing’s Syndrome (Surg Clin N Am 99 (2019))   </vt:lpstr>
      <vt:lpstr>  When to Intervene for Subclinical Cushing’s Syndrome (Surg Clin N Am 99 (2019))   </vt:lpstr>
      <vt:lpstr>Slide 28</vt:lpstr>
    </vt:vector>
  </TitlesOfParts>
  <Company>MRT www.Win2Farsi.com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 The Name Of GOD</dc:title>
  <dc:creator>MRT</dc:creator>
  <cp:lastModifiedBy>MRT</cp:lastModifiedBy>
  <cp:revision>112</cp:revision>
  <dcterms:created xsi:type="dcterms:W3CDTF">2019-10-11T17:04:52Z</dcterms:created>
  <dcterms:modified xsi:type="dcterms:W3CDTF">2019-10-14T03:15:26Z</dcterms:modified>
</cp:coreProperties>
</file>