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2"/>
  </p:notesMasterIdLst>
  <p:sldIdLst>
    <p:sldId id="256" r:id="rId2"/>
    <p:sldId id="306" r:id="rId3"/>
    <p:sldId id="307" r:id="rId4"/>
    <p:sldId id="264" r:id="rId5"/>
    <p:sldId id="265" r:id="rId6"/>
    <p:sldId id="266" r:id="rId7"/>
    <p:sldId id="267" r:id="rId8"/>
    <p:sldId id="268" r:id="rId9"/>
    <p:sldId id="295" r:id="rId10"/>
    <p:sldId id="258" r:id="rId11"/>
    <p:sldId id="302" r:id="rId12"/>
    <p:sldId id="259" r:id="rId13"/>
    <p:sldId id="319" r:id="rId14"/>
    <p:sldId id="323" r:id="rId15"/>
    <p:sldId id="320" r:id="rId16"/>
    <p:sldId id="322" r:id="rId17"/>
    <p:sldId id="321" r:id="rId18"/>
    <p:sldId id="324" r:id="rId19"/>
    <p:sldId id="325" r:id="rId20"/>
    <p:sldId id="260" r:id="rId21"/>
    <p:sldId id="261" r:id="rId22"/>
    <p:sldId id="309" r:id="rId23"/>
    <p:sldId id="271" r:id="rId24"/>
    <p:sldId id="276" r:id="rId25"/>
    <p:sldId id="262" r:id="rId26"/>
    <p:sldId id="274" r:id="rId27"/>
    <p:sldId id="273" r:id="rId28"/>
    <p:sldId id="292" r:id="rId29"/>
    <p:sldId id="329" r:id="rId30"/>
    <p:sldId id="330" r:id="rId31"/>
    <p:sldId id="331" r:id="rId32"/>
    <p:sldId id="275" r:id="rId33"/>
    <p:sldId id="263" r:id="rId34"/>
    <p:sldId id="278" r:id="rId35"/>
    <p:sldId id="277" r:id="rId36"/>
    <p:sldId id="279" r:id="rId37"/>
    <p:sldId id="280" r:id="rId38"/>
    <p:sldId id="313" r:id="rId39"/>
    <p:sldId id="333" r:id="rId40"/>
    <p:sldId id="281" r:id="rId41"/>
    <p:sldId id="282" r:id="rId42"/>
    <p:sldId id="290" r:id="rId43"/>
    <p:sldId id="314" r:id="rId44"/>
    <p:sldId id="289" r:id="rId45"/>
    <p:sldId id="286" r:id="rId46"/>
    <p:sldId id="287" r:id="rId47"/>
    <p:sldId id="288" r:id="rId48"/>
    <p:sldId id="291" r:id="rId49"/>
    <p:sldId id="299" r:id="rId50"/>
    <p:sldId id="300" r:id="rId5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71" autoAdjust="0"/>
  </p:normalViewPr>
  <p:slideViewPr>
    <p:cSldViewPr>
      <p:cViewPr varScale="1">
        <p:scale>
          <a:sx n="78" d="100"/>
          <a:sy n="78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6FCBC-2B83-46B6-BCE8-35B3F95CC2D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BADFB-1183-4AE8-B635-BFB3A13E7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42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11D3-4FF1-4598-A3F4-8FD2B0FFAFD0}" type="datetimeFigureOut">
              <a:rPr lang="fa-IR" smtClean="0"/>
              <a:pPr/>
              <a:t>12/10/1434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8AEC-FDBC-48D1-88D2-B9856ECDBF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11D3-4FF1-4598-A3F4-8FD2B0FFAFD0}" type="datetimeFigureOut">
              <a:rPr lang="fa-IR" smtClean="0"/>
              <a:pPr/>
              <a:t>12/10/1434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8AEC-FDBC-48D1-88D2-B9856ECDBF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11D3-4FF1-4598-A3F4-8FD2B0FFAFD0}" type="datetimeFigureOut">
              <a:rPr lang="fa-IR" smtClean="0"/>
              <a:pPr/>
              <a:t>12/10/1434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8AEC-FDBC-48D1-88D2-B9856ECDBF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11D3-4FF1-4598-A3F4-8FD2B0FFAFD0}" type="datetimeFigureOut">
              <a:rPr lang="fa-IR" smtClean="0"/>
              <a:pPr/>
              <a:t>12/10/1434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8AEC-FDBC-48D1-88D2-B9856ECDBF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11D3-4FF1-4598-A3F4-8FD2B0FFAFD0}" type="datetimeFigureOut">
              <a:rPr lang="fa-IR" smtClean="0"/>
              <a:pPr/>
              <a:t>12/10/1434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8AEC-FDBC-48D1-88D2-B9856ECDBF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11D3-4FF1-4598-A3F4-8FD2B0FFAFD0}" type="datetimeFigureOut">
              <a:rPr lang="fa-IR" smtClean="0"/>
              <a:pPr/>
              <a:t>12/10/1434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8AEC-FDBC-48D1-88D2-B9856ECDBF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11D3-4FF1-4598-A3F4-8FD2B0FFAFD0}" type="datetimeFigureOut">
              <a:rPr lang="fa-IR" smtClean="0"/>
              <a:pPr/>
              <a:t>12/10/1434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8AEC-FDBC-48D1-88D2-B9856ECDBF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11D3-4FF1-4598-A3F4-8FD2B0FFAFD0}" type="datetimeFigureOut">
              <a:rPr lang="fa-IR" smtClean="0"/>
              <a:pPr/>
              <a:t>12/10/1434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8AEC-FDBC-48D1-88D2-B9856ECDBF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11D3-4FF1-4598-A3F4-8FD2B0FFAFD0}" type="datetimeFigureOut">
              <a:rPr lang="fa-IR" smtClean="0"/>
              <a:pPr/>
              <a:t>12/10/1434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8AEC-FDBC-48D1-88D2-B9856ECDBF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11D3-4FF1-4598-A3F4-8FD2B0FFAFD0}" type="datetimeFigureOut">
              <a:rPr lang="fa-IR" smtClean="0"/>
              <a:pPr/>
              <a:t>12/10/1434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8AEC-FDBC-48D1-88D2-B9856ECDBF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11D3-4FF1-4598-A3F4-8FD2B0FFAFD0}" type="datetimeFigureOut">
              <a:rPr lang="fa-IR" smtClean="0"/>
              <a:pPr/>
              <a:t>12/10/1434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8AEC-FDBC-48D1-88D2-B9856ECDBF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11D3-4FF1-4598-A3F4-8FD2B0FFAFD0}" type="datetimeFigureOut">
              <a:rPr lang="fa-IR" smtClean="0"/>
              <a:pPr/>
              <a:t>12/10/1434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48AEC-FDBC-48D1-88D2-B9856ECDBF7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In The Name of God</a:t>
            </a:r>
            <a:endParaRPr lang="fa-IR" sz="6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rtl="0"/>
            <a:r>
              <a:rPr lang="fa-IR" sz="6300" dirty="0" smtClean="0"/>
              <a:t> </a:t>
            </a:r>
            <a:r>
              <a:rPr lang="en-US" sz="6300" b="1" dirty="0" smtClean="0">
                <a:solidFill>
                  <a:schemeClr val="accent2">
                    <a:lumMod val="75000"/>
                  </a:schemeClr>
                </a:solidFill>
              </a:rPr>
              <a:t>Primary Aldosteronism</a:t>
            </a:r>
          </a:p>
          <a:p>
            <a:pPr rtl="0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Salma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Ahi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MD</a:t>
            </a:r>
          </a:p>
          <a:p>
            <a:pPr rtl="0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Fellow of Endocrinology</a:t>
            </a:r>
          </a:p>
          <a:p>
            <a:pPr rtl="0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Institute of Endocrine Sciences</a:t>
            </a:r>
          </a:p>
          <a:p>
            <a:pPr rtl="0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2013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october</a:t>
            </a:r>
            <a:endParaRPr lang="fa-I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Case Detection:</a:t>
            </a:r>
            <a:endParaRPr lang="fa-I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643578"/>
          </a:xfrm>
        </p:spPr>
        <p:txBody>
          <a:bodyPr>
            <a:normAutofit/>
          </a:bodyPr>
          <a:lstStyle/>
          <a:p>
            <a:pPr marL="514350" indent="-514350" algn="l" rtl="0"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WHO?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JNC stage 2 and 3 HTN (8% and 13%)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Resistant HTN (17-23%)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HTN and spontaneous or diuretic-induced hypokalemia (?)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HTN and adrenal incidentaloma (1.1-10%)</a:t>
            </a:r>
          </a:p>
          <a:p>
            <a:pPr algn="l">
              <a:buNone/>
            </a:pPr>
            <a:r>
              <a:rPr lang="en-US" dirty="0" smtClean="0"/>
              <a:t>5)   HTN and a family history of early-onset HTN         or CVA at a young age(&lt;40ys)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2286000" y="753826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 hypertensive first-degree relatives of patients</a:t>
            </a:r>
          </a:p>
          <a:p>
            <a:r>
              <a:rPr lang="en-US" dirty="0" smtClean="0"/>
              <a:t>with PA.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Case Detection: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HOW?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4000" dirty="0" smtClean="0"/>
              <a:t>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ARR</a:t>
            </a:r>
            <a:r>
              <a:rPr lang="en-US" sz="3600" dirty="0" smtClean="0"/>
              <a:t> (plasma aldosterone-renin ratio)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4000" dirty="0"/>
              <a:t> </a:t>
            </a:r>
            <a:r>
              <a:rPr lang="en-US" sz="3600" dirty="0" smtClean="0"/>
              <a:t>Medications with minimal effects on plasma aldosterone levels:</a:t>
            </a:r>
          </a:p>
          <a:p>
            <a:pPr marL="857250" indent="-857250" algn="l" rtl="0">
              <a:buFont typeface="+mj-lt"/>
              <a:buAutoNum type="romanUcPeriod"/>
            </a:pPr>
            <a:r>
              <a:rPr lang="en-US" dirty="0" smtClean="0"/>
              <a:t>Non-dihydropyridine Ca channel blockers (Verapamil)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dirty="0"/>
              <a:t> </a:t>
            </a:r>
            <a:r>
              <a:rPr lang="en-US" dirty="0" smtClean="0"/>
              <a:t>  Vasodilators (Hydralazine)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dirty="0"/>
              <a:t> </a:t>
            </a:r>
            <a:r>
              <a:rPr lang="en-US" dirty="0" smtClean="0"/>
              <a:t>  Alpha-adrenergic blockers </a:t>
            </a:r>
          </a:p>
          <a:p>
            <a:pPr marL="571500" indent="-571500" algn="l" rtl="0">
              <a:buNone/>
            </a:pPr>
            <a:r>
              <a:rPr lang="en-US" dirty="0" smtClean="0"/>
              <a:t>         (Prazosin, Doxazosin, Terazosin)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Measurement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the aldosterone-renin ratio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suggested approach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noFill/>
        </p:spPr>
        <p:txBody>
          <a:bodyPr>
            <a:noAutofit/>
          </a:bodyPr>
          <a:lstStyle/>
          <a:p>
            <a:pPr marL="457200" indent="-457200" algn="l" rtl="0">
              <a:buAutoNum type="alphaUcPeriod"/>
            </a:pPr>
            <a:r>
              <a:rPr lang="en-US" sz="2800" dirty="0" smtClean="0"/>
              <a:t>Preparation for aldosterone-renin ratio (ARR) measurement: </a:t>
            </a:r>
          </a:p>
          <a:p>
            <a:pPr marL="457200" indent="-457200" algn="l" rtl="0">
              <a:buAutoNum type="alphaUcPeriod"/>
            </a:pPr>
            <a:r>
              <a:rPr lang="en-US" sz="2800" dirty="0" smtClean="0"/>
              <a:t>1.Attempt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en-US" sz="2800" dirty="0" smtClean="0">
                <a:solidFill>
                  <a:srgbClr val="FFC000"/>
                </a:solidFill>
              </a:rPr>
              <a:t>correct hypokalemia</a:t>
            </a:r>
            <a:r>
              <a:rPr lang="en-US" sz="2800" dirty="0" smtClean="0"/>
              <a:t>, after measuring plasma potassium in blood collected slowly with a </a:t>
            </a:r>
            <a:r>
              <a:rPr lang="en-US" sz="2800" dirty="0" smtClean="0">
                <a:solidFill>
                  <a:srgbClr val="FFC000"/>
                </a:solidFill>
              </a:rPr>
              <a:t>syringe and needle </a:t>
            </a:r>
            <a:r>
              <a:rPr lang="en-US" sz="2800" dirty="0" smtClean="0"/>
              <a:t>[preferably not a </a:t>
            </a:r>
            <a:r>
              <a:rPr lang="en-US" sz="2800" dirty="0" err="1" smtClean="0"/>
              <a:t>Vacutainer</a:t>
            </a:r>
            <a:r>
              <a:rPr lang="en-US" sz="2800" dirty="0" smtClean="0"/>
              <a:t> to minimize the risk of spuriously raising potassium], </a:t>
            </a:r>
          </a:p>
          <a:p>
            <a:pPr marL="457200" indent="-457200" algn="l" rtl="0">
              <a:buAutoNum type="alphaUcPeriod"/>
            </a:pPr>
            <a:r>
              <a:rPr lang="en-US" sz="2800" dirty="0" smtClean="0">
                <a:solidFill>
                  <a:srgbClr val="FFC000"/>
                </a:solidFill>
              </a:rPr>
              <a:t>Avoiding fist clenching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during collection, </a:t>
            </a:r>
          </a:p>
          <a:p>
            <a:pPr marL="457200" indent="-457200" algn="l" rtl="0">
              <a:buAutoNum type="alphaUcPeriod"/>
            </a:pPr>
            <a:r>
              <a:rPr lang="en-US" sz="2800" dirty="0" smtClean="0"/>
              <a:t>Waiting </a:t>
            </a:r>
            <a:r>
              <a:rPr lang="en-US" sz="2800" dirty="0" smtClean="0">
                <a:solidFill>
                  <a:srgbClr val="FFC000"/>
                </a:solidFill>
              </a:rPr>
              <a:t>at least 5 seconds after tourniquet release </a:t>
            </a:r>
            <a:r>
              <a:rPr lang="en-US" sz="2800" dirty="0" smtClean="0"/>
              <a:t>to achieve insertion of needle, and</a:t>
            </a:r>
          </a:p>
          <a:p>
            <a:pPr marL="457200" indent="-457200" algn="l" rtl="0">
              <a:buAutoNum type="alphaUcPeriod"/>
            </a:pPr>
            <a:r>
              <a:rPr lang="en-US" sz="2800" dirty="0" smtClean="0"/>
              <a:t> Ensuring </a:t>
            </a:r>
            <a:r>
              <a:rPr lang="en-US" sz="2800" dirty="0" smtClean="0">
                <a:solidFill>
                  <a:srgbClr val="FFC000"/>
                </a:solidFill>
              </a:rPr>
              <a:t>separation of plasma from cells within 30 minutes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collection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50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2. Encourage patient to </a:t>
            </a:r>
            <a:r>
              <a:rPr lang="en-US" dirty="0">
                <a:solidFill>
                  <a:srgbClr val="FFC000"/>
                </a:solidFill>
              </a:rPr>
              <a:t>liberalize </a:t>
            </a:r>
            <a:r>
              <a:rPr lang="en-US" dirty="0" smtClean="0">
                <a:solidFill>
                  <a:srgbClr val="FFC000"/>
                </a:solidFill>
              </a:rPr>
              <a:t>sodium </a:t>
            </a:r>
            <a:r>
              <a:rPr lang="en-US" dirty="0">
                <a:solidFill>
                  <a:srgbClr val="FFC000"/>
                </a:solidFill>
              </a:rPr>
              <a:t>intake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dirty="0"/>
              <a:t>3. Withdraw agents that </a:t>
            </a:r>
            <a:r>
              <a:rPr lang="en-US" dirty="0">
                <a:solidFill>
                  <a:srgbClr val="FF0000"/>
                </a:solidFill>
              </a:rPr>
              <a:t>markedly</a:t>
            </a:r>
            <a:r>
              <a:rPr lang="en-US" dirty="0"/>
              <a:t> affect the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ARR</a:t>
            </a:r>
            <a:r>
              <a:rPr lang="en-US" dirty="0" smtClean="0"/>
              <a:t> for </a:t>
            </a:r>
            <a:r>
              <a:rPr lang="en-US" dirty="0">
                <a:solidFill>
                  <a:srgbClr val="FF0000"/>
                </a:solidFill>
              </a:rPr>
              <a:t>at least 4 weeks</a:t>
            </a:r>
            <a:r>
              <a:rPr lang="en-US" dirty="0"/>
              <a:t>: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.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Spironolactone,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eplerenone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amiloride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and triamterene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Potassium-wasting diuretics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Products derived from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liquorice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root (e.g., confectionary licorice, chewing tobacco)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73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If </a:t>
            </a:r>
            <a:r>
              <a:rPr lang="en-US" dirty="0"/>
              <a:t>the results of ARR off the above agents are not diagnostic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withdraw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other medications that</a:t>
            </a:r>
            <a:r>
              <a:rPr lang="en-US" dirty="0">
                <a:solidFill>
                  <a:srgbClr val="FFC000"/>
                </a:solidFill>
              </a:rPr>
              <a:t> may affect the ARR </a:t>
            </a:r>
            <a:r>
              <a:rPr lang="en-US" dirty="0" smtClean="0">
                <a:solidFill>
                  <a:srgbClr val="FFC000"/>
                </a:solidFill>
              </a:rPr>
              <a:t>for </a:t>
            </a:r>
            <a:r>
              <a:rPr lang="en-US" dirty="0">
                <a:solidFill>
                  <a:srgbClr val="FFC000"/>
                </a:solidFill>
              </a:rPr>
              <a:t>at least 2 weeks:</a:t>
            </a:r>
          </a:p>
          <a:p>
            <a:pPr algn="l" rtl="0">
              <a:buFont typeface="Wingdings" pitchFamily="2" charset="2"/>
              <a:buChar char="q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Beta-adrenergic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blockers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central alpha-2 agonists (e.g., clonidine, alpha-methyldopa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NSAID drugs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Angiotensin-converting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enzyme inhibitors, angiotensin receptor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blockers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renin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inhibitors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Dihydropyridine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calcium channel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antagonists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92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5. If necessary to maintain hypertension control, commence other antihypertensive medications that have </a:t>
            </a:r>
            <a:r>
              <a:rPr lang="en-US" dirty="0">
                <a:solidFill>
                  <a:srgbClr val="FFC000"/>
                </a:solidFill>
              </a:rPr>
              <a:t>lesser </a:t>
            </a:r>
            <a:r>
              <a:rPr lang="en-US" dirty="0" smtClean="0">
                <a:solidFill>
                  <a:srgbClr val="FFC000"/>
                </a:solidFill>
              </a:rPr>
              <a:t>effects on </a:t>
            </a:r>
            <a:r>
              <a:rPr lang="en-US" dirty="0">
                <a:solidFill>
                  <a:srgbClr val="FFC000"/>
                </a:solidFill>
              </a:rPr>
              <a:t>the ARR </a:t>
            </a:r>
            <a:r>
              <a:rPr lang="en-US" dirty="0"/>
              <a:t>(e.g., verapamil slow-release, hydralazine [with verapamil slow-release, to avoid reflex tachycardia</a:t>
            </a:r>
            <a:r>
              <a:rPr lang="en-US" dirty="0" smtClean="0"/>
              <a:t>],</a:t>
            </a:r>
            <a:r>
              <a:rPr lang="en-US" dirty="0" err="1" smtClean="0"/>
              <a:t>prazosin</a:t>
            </a:r>
            <a:r>
              <a:rPr lang="en-US" dirty="0"/>
              <a:t>, </a:t>
            </a:r>
            <a:r>
              <a:rPr lang="en-US" dirty="0" err="1"/>
              <a:t>doxazosin</a:t>
            </a:r>
            <a:r>
              <a:rPr lang="en-US" dirty="0"/>
              <a:t>, terazosin;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33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6.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Establish oral contraceptive </a:t>
            </a:r>
            <a:r>
              <a:rPr lang="en-US" dirty="0">
                <a:solidFill>
                  <a:srgbClr val="FFC000"/>
                </a:solidFill>
              </a:rPr>
              <a:t>(OC) </a:t>
            </a:r>
            <a:r>
              <a:rPr lang="en-US" dirty="0"/>
              <a:t>and hormone replacement therapy </a:t>
            </a:r>
            <a:r>
              <a:rPr lang="en-US" dirty="0">
                <a:solidFill>
                  <a:srgbClr val="FFC000"/>
                </a:solidFill>
              </a:rPr>
              <a:t>(HRT) </a:t>
            </a:r>
            <a:r>
              <a:rPr lang="en-US" dirty="0"/>
              <a:t>status, as estrogen-containing </a:t>
            </a:r>
            <a:r>
              <a:rPr lang="en-US" dirty="0" smtClean="0"/>
              <a:t>medications </a:t>
            </a:r>
            <a:r>
              <a:rPr lang="en-US" dirty="0" smtClean="0">
                <a:solidFill>
                  <a:srgbClr val="FFC000"/>
                </a:solidFill>
              </a:rPr>
              <a:t>may </a:t>
            </a:r>
            <a:r>
              <a:rPr lang="en-US" dirty="0">
                <a:solidFill>
                  <a:srgbClr val="FFC000"/>
                </a:solidFill>
              </a:rPr>
              <a:t>lower </a:t>
            </a:r>
            <a:r>
              <a:rPr lang="en-US" dirty="0"/>
              <a:t>direct renin concentration </a:t>
            </a:r>
            <a:r>
              <a:rPr lang="en-US" dirty="0">
                <a:solidFill>
                  <a:srgbClr val="FFC000"/>
                </a:solidFill>
              </a:rPr>
              <a:t>(DRC) </a:t>
            </a:r>
            <a:r>
              <a:rPr lang="en-US" dirty="0"/>
              <a:t>and cause </a:t>
            </a:r>
            <a:r>
              <a:rPr lang="en-US" dirty="0">
                <a:solidFill>
                  <a:srgbClr val="FFC000"/>
                </a:solidFill>
              </a:rPr>
              <a:t>false positive ARR </a:t>
            </a:r>
            <a:r>
              <a:rPr lang="en-US" dirty="0"/>
              <a:t>when DRC (rather than plasma </a:t>
            </a:r>
            <a:r>
              <a:rPr lang="en-US" dirty="0" smtClean="0"/>
              <a:t>renin activity</a:t>
            </a:r>
            <a:r>
              <a:rPr lang="en-US" dirty="0"/>
              <a:t>) is measured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Do not withdraw OC unless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confident of alternative effective contraception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44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Conditions for collection of blood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 smtClean="0"/>
              <a:t>1</a:t>
            </a:r>
            <a:r>
              <a:rPr lang="en-US" dirty="0"/>
              <a:t>. Collect blood </a:t>
            </a:r>
            <a:r>
              <a:rPr lang="en-US" dirty="0">
                <a:solidFill>
                  <a:srgbClr val="FFC000"/>
                </a:solidFill>
              </a:rPr>
              <a:t>mid-morning, after </a:t>
            </a:r>
            <a:r>
              <a:rPr lang="en-US" dirty="0"/>
              <a:t>the patient has been </a:t>
            </a:r>
            <a:r>
              <a:rPr lang="en-US" dirty="0">
                <a:solidFill>
                  <a:srgbClr val="FFC000"/>
                </a:solidFill>
              </a:rPr>
              <a:t>up (sitting, standing, or walking) for at least 2 hours </a:t>
            </a:r>
            <a:r>
              <a:rPr lang="en-US" dirty="0"/>
              <a:t>and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C000"/>
                </a:solidFill>
              </a:rPr>
              <a:t>seated for 5-15 minutes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2</a:t>
            </a:r>
            <a:r>
              <a:rPr lang="en-US" dirty="0"/>
              <a:t>. Collect blood carefully, avoiding stasis and </a:t>
            </a:r>
            <a:r>
              <a:rPr lang="en-US" dirty="0" smtClean="0"/>
              <a:t>hemolysis. 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3</a:t>
            </a:r>
            <a:r>
              <a:rPr lang="en-US" dirty="0"/>
              <a:t>. Maintain sample at </a:t>
            </a:r>
            <a:r>
              <a:rPr lang="en-US" dirty="0">
                <a:solidFill>
                  <a:srgbClr val="FFC000"/>
                </a:solidFill>
              </a:rPr>
              <a:t>room temperature 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(</a:t>
            </a:r>
            <a:r>
              <a:rPr lang="en-US" dirty="0"/>
              <a:t>and not on ice, as this will promote conversion of inactive to active renin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73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Factors to take into account when interpreting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Age</a:t>
            </a:r>
            <a:r>
              <a:rPr lang="en-US" dirty="0"/>
              <a:t>: in patients aged &gt;65 years, renin can be lowered more than aldosterone by age alone, leading to a raised ARR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Time </a:t>
            </a:r>
            <a:r>
              <a:rPr lang="en-US" dirty="0"/>
              <a:t>of day, recent diet, posture, and length of time in that posture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Medications</a:t>
            </a:r>
            <a:endParaRPr lang="en-US" dirty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Method </a:t>
            </a:r>
            <a:r>
              <a:rPr lang="en-US" dirty="0"/>
              <a:t>of blood collection, including any difficulty doing so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Level </a:t>
            </a:r>
            <a:r>
              <a:rPr lang="en-US" dirty="0"/>
              <a:t>of potassium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Level </a:t>
            </a:r>
            <a:r>
              <a:rPr lang="en-US" dirty="0"/>
              <a:t>of </a:t>
            </a:r>
            <a:r>
              <a:rPr lang="en-US" dirty="0" err="1"/>
              <a:t>creatinine</a:t>
            </a:r>
            <a:r>
              <a:rPr lang="en-US" dirty="0"/>
              <a:t> (renal failure can lead to false positive ARR)</a:t>
            </a:r>
          </a:p>
        </p:txBody>
      </p:sp>
    </p:spTree>
    <p:extLst>
      <p:ext uri="{BB962C8B-B14F-4D97-AF65-F5344CB8AC3E}">
        <p14:creationId xmlns:p14="http://schemas.microsoft.com/office/powerpoint/2010/main" xmlns="" val="16926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questions</a:t>
            </a: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why is PA important ?</a:t>
            </a:r>
          </a:p>
          <a:p>
            <a:pPr marL="0" indent="0" algn="l" rtl="0">
              <a:buFont typeface="Wingdings" pitchFamily="2" charset="2"/>
              <a:buChar char="§"/>
            </a:pPr>
            <a:r>
              <a:rPr lang="en-US" dirty="0" smtClean="0"/>
              <a:t>  who should  be screened for PA?</a:t>
            </a:r>
          </a:p>
          <a:p>
            <a:pPr marL="0" indent="0" algn="l" rtl="0">
              <a:buFont typeface="Wingdings" pitchFamily="2" charset="2"/>
              <a:buChar char="§"/>
            </a:pPr>
            <a:r>
              <a:rPr lang="en-US" dirty="0" smtClean="0"/>
              <a:t>  How to perform screening and confirmatory          tests?</a:t>
            </a:r>
          </a:p>
          <a:p>
            <a:pPr marL="0" indent="0" algn="l" rtl="0">
              <a:buFont typeface="Wingdings" pitchFamily="2" charset="2"/>
              <a:buChar char="§"/>
            </a:pPr>
            <a:r>
              <a:rPr lang="en-US" dirty="0" smtClean="0"/>
              <a:t>  How to Lateralize the lesion without access to AVS?</a:t>
            </a:r>
          </a:p>
          <a:p>
            <a:pPr marL="0" indent="0" algn="l" rtl="0">
              <a:buFont typeface="Wingdings" pitchFamily="2" charset="2"/>
              <a:buChar char="§"/>
            </a:pPr>
            <a:r>
              <a:rPr lang="en-US" dirty="0" smtClean="0"/>
              <a:t> Outcome after treatment of PA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71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600" b="1" dirty="0" smtClean="0"/>
              <a:t>Factors that may lead to false-negative or false-positive ARR results:</a:t>
            </a:r>
            <a:endParaRPr lang="fa-IR" sz="36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399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442912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5" y="2643182"/>
            <a:ext cx="257173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4291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214818"/>
            <a:ext cx="25717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Factors that may lead to false-negative or false-positive ARR results:</a:t>
            </a: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2012"/>
            <a:ext cx="9144000" cy="541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30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ARR cut-off values: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643050"/>
            <a:ext cx="8343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78581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Our Case: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Two months after change of his medications:</a:t>
            </a:r>
          </a:p>
          <a:p>
            <a:pPr algn="l" rtl="0">
              <a:buNone/>
            </a:pPr>
            <a:r>
              <a:rPr lang="en-US" dirty="0" smtClean="0"/>
              <a:t>      PAC=40 ng/dL</a:t>
            </a:r>
          </a:p>
          <a:p>
            <a:pPr algn="l" rtl="0">
              <a:buNone/>
            </a:pPr>
            <a:r>
              <a:rPr lang="en-US" dirty="0" smtClean="0"/>
              <a:t>      PRA&lt;0.01 ng/mL/h</a:t>
            </a:r>
          </a:p>
          <a:p>
            <a:pPr algn="l" rtl="0">
              <a:buNone/>
            </a:pPr>
            <a:r>
              <a:rPr lang="en-US" sz="4000" b="1" dirty="0" smtClean="0"/>
              <a:t> 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ARR&gt;4000</a:t>
            </a:r>
            <a:endParaRPr lang="fa-I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Case Confirmation:</a:t>
            </a:r>
            <a:endParaRPr lang="fa-IR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3600" dirty="0" smtClean="0"/>
              <a:t>Four testing procedures:</a:t>
            </a:r>
            <a:r>
              <a:rPr lang="en-US" dirty="0" smtClean="0"/>
              <a:t> </a:t>
            </a:r>
            <a:r>
              <a:rPr lang="en-US" sz="2400" dirty="0" smtClean="0"/>
              <a:t>(No gold standard)</a:t>
            </a:r>
          </a:p>
          <a:p>
            <a:pPr marL="857250" indent="-857250" algn="l" rtl="0">
              <a:buAutoNum type="arabicPeriod"/>
            </a:pPr>
            <a:r>
              <a:rPr lang="en-US" sz="3600" dirty="0" smtClean="0"/>
              <a:t>Oral sodium loading test</a:t>
            </a:r>
          </a:p>
          <a:p>
            <a:pPr marL="857250" indent="-857250" algn="l" rtl="0">
              <a:buAutoNum type="arabicPeriod"/>
            </a:pP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</a:rPr>
              <a:t>Saline infusion test (SIT)</a:t>
            </a:r>
          </a:p>
          <a:p>
            <a:pPr marL="857250" indent="-857250" algn="l" rtl="0">
              <a:buAutoNum type="arabicPeriod"/>
            </a:pPr>
            <a:r>
              <a:rPr lang="en-US" sz="3600" dirty="0" smtClean="0"/>
              <a:t>Fludrocortisone suppression test</a:t>
            </a:r>
          </a:p>
          <a:p>
            <a:pPr marL="857250" indent="-857250" algn="l" rtl="0">
              <a:buAutoNum type="arabicPeriod"/>
            </a:pPr>
            <a:r>
              <a:rPr lang="en-US" sz="3600" dirty="0" smtClean="0"/>
              <a:t>Captopril challenge test</a:t>
            </a:r>
          </a:p>
          <a:p>
            <a:pPr marL="857250" indent="-857250" algn="l" rtl="0">
              <a:buNone/>
            </a:pPr>
            <a:r>
              <a:rPr lang="en-US" dirty="0" smtClean="0"/>
              <a:t>*Choice: cost, compliance, lab routine, </a:t>
            </a:r>
          </a:p>
          <a:p>
            <a:pPr marL="857250" indent="-8572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 local expertise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SIT:</a:t>
            </a: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214950"/>
            <a:ext cx="135732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357826"/>
            <a:ext cx="7143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286388"/>
            <a:ext cx="257176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786454"/>
            <a:ext cx="1143008" cy="5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5857892"/>
            <a:ext cx="642942" cy="39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Lack powerful study designs for establishing the test accuracy</a:t>
            </a:r>
          </a:p>
          <a:p>
            <a:pPr algn="l" rtl="0"/>
            <a:r>
              <a:rPr lang="en-US" dirty="0" smtClean="0"/>
              <a:t>Sensitivity: 83-88%</a:t>
            </a:r>
          </a:p>
          <a:p>
            <a:pPr algn="l" rtl="0"/>
            <a:r>
              <a:rPr lang="en-US" dirty="0" smtClean="0"/>
              <a:t>Specificity: 75-100%</a:t>
            </a:r>
            <a:endParaRPr lang="fa-IR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5786454"/>
            <a:ext cx="2214578" cy="44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SIT:</a:t>
            </a:r>
            <a:endParaRPr lang="fa-I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643051"/>
            <a:ext cx="82105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43050"/>
            <a:ext cx="65008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/>
              <a:t>Sensitivity and Specificity of Salt Loading Test:</a:t>
            </a:r>
            <a:endParaRPr lang="fa-I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501122" cy="52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215082"/>
            <a:ext cx="9286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6215082"/>
            <a:ext cx="328614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10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5195"/>
            <a:ext cx="9144000" cy="5257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is PA important?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condition is important </a:t>
            </a:r>
            <a:r>
              <a:rPr lang="en-US" dirty="0" smtClean="0">
                <a:solidFill>
                  <a:srgbClr val="C00000"/>
                </a:solidFill>
              </a:rPr>
              <a:t>not only because of its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prevalence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but also because PA patients have </a:t>
            </a:r>
            <a:r>
              <a:rPr lang="en-US" dirty="0">
                <a:solidFill>
                  <a:srgbClr val="C00000"/>
                </a:solidFill>
              </a:rPr>
              <a:t>higher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cardiovascular morbidity and mortality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 age- and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sex-matched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patients with essential hypertension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same degree of blood pressure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elevation.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Furthermore, </a:t>
            </a:r>
            <a:r>
              <a:rPr lang="en-US" dirty="0" smtClean="0">
                <a:solidFill>
                  <a:srgbClr val="C00000"/>
                </a:solidFill>
              </a:rPr>
              <a:t>specific </a:t>
            </a:r>
            <a:r>
              <a:rPr lang="en-US" dirty="0">
                <a:solidFill>
                  <a:srgbClr val="C00000"/>
                </a:solidFill>
              </a:rPr>
              <a:t>treatments are available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ameliorate the impact of this condition on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patient-important outcomes.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6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18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5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399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80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Our Case: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4000" b="1" dirty="0" smtClean="0"/>
              <a:t>SIT:</a:t>
            </a:r>
          </a:p>
          <a:p>
            <a:pPr algn="l" rtl="0">
              <a:buNone/>
            </a:pPr>
            <a:r>
              <a:rPr lang="en-US" dirty="0" smtClean="0"/>
              <a:t>                                            Start                 End</a:t>
            </a:r>
          </a:p>
          <a:p>
            <a:pPr algn="l" rtl="0">
              <a:buNone/>
            </a:pPr>
            <a:r>
              <a:rPr lang="en-US" dirty="0" smtClean="0"/>
              <a:t>     PAC (ng/dL)                  30.2            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41.7</a:t>
            </a:r>
          </a:p>
          <a:p>
            <a:pPr algn="l" rtl="0">
              <a:buNone/>
            </a:pPr>
            <a:r>
              <a:rPr lang="en-US" dirty="0" smtClean="0"/>
              <a:t>     PRA (ng/mL/h)             0.01                  0.01</a:t>
            </a:r>
          </a:p>
          <a:p>
            <a:pPr algn="l" rtl="0">
              <a:buNone/>
            </a:pPr>
            <a:r>
              <a:rPr lang="en-US" dirty="0" smtClean="0"/>
              <a:t>     Cortisol (micg/dL)        20                     8.7</a:t>
            </a:r>
          </a:p>
          <a:p>
            <a:pPr algn="l" rtl="0">
              <a:buNone/>
            </a:pPr>
            <a:r>
              <a:rPr lang="en-US" dirty="0" smtClean="0"/>
              <a:t>     Potassium (mg/dL)       4                       3.3</a:t>
            </a:r>
          </a:p>
          <a:p>
            <a:pPr algn="l" rtl="0">
              <a:buNone/>
            </a:pPr>
            <a:r>
              <a:rPr lang="en-US" dirty="0" smtClean="0"/>
              <a:t>     PAC/Cortisol                  1.51            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4.8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86578" y="2928934"/>
            <a:ext cx="105727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6929454" y="5286388"/>
            <a:ext cx="85725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Subtype Classification:</a:t>
            </a:r>
            <a:endParaRPr lang="fa-I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Adrenal CT scan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Adrenal venous sampling (AVS):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If surgical treatment is practicable and desired by the patient 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To distinguish between unilateral and bilateral adrenal disease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Ancillary tests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Adrenal CT Scan: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u="sng" dirty="0" smtClean="0"/>
              <a:t>APA</a:t>
            </a:r>
            <a:r>
              <a:rPr lang="en-US" dirty="0" smtClean="0"/>
              <a:t>: usually &lt; 2 cm, hypodense nodule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u="sng" dirty="0" smtClean="0"/>
              <a:t>IHA</a:t>
            </a:r>
            <a:r>
              <a:rPr lang="en-US" dirty="0" smtClean="0"/>
              <a:t>: normal-appearing or unilateral or                     bilateral nodular changes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Aldosterone-producing adrenal </a:t>
            </a:r>
            <a:r>
              <a:rPr lang="en-US" u="sng" dirty="0" smtClean="0"/>
              <a:t>carcinomas</a:t>
            </a:r>
            <a:r>
              <a:rPr lang="en-US" dirty="0" smtClean="0"/>
              <a:t>:</a:t>
            </a:r>
          </a:p>
          <a:p>
            <a:pPr algn="l" rtl="0">
              <a:buNone/>
            </a:pPr>
            <a:r>
              <a:rPr lang="en-US" dirty="0" smtClean="0"/>
              <a:t>    almost always &gt; 4 cm and with suspicious imaging phenotype</a:t>
            </a:r>
          </a:p>
          <a:p>
            <a:pPr algn="l" rt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Sensitivity: 48-58%; Specificity: 90%</a:t>
            </a:r>
          </a:p>
          <a:p>
            <a:pPr algn="l" rt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Several Limitations especially in older patients (&gt;40 yr), thus: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AVS is essential to direct appropriate therapy</a:t>
            </a:r>
          </a:p>
          <a:p>
            <a:pPr algn="l" rtl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 rtl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 rtl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 rtl="0">
              <a:buNone/>
            </a:pPr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357958"/>
            <a:ext cx="842966" cy="36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6357958"/>
            <a:ext cx="64294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357958"/>
            <a:ext cx="228601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929330"/>
            <a:ext cx="131445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6000768"/>
            <a:ext cx="533402" cy="38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6000768"/>
            <a:ext cx="225267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Our Case: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4000" b="1" dirty="0" smtClean="0"/>
              <a:t>Adrenal CT scan:</a:t>
            </a:r>
          </a:p>
          <a:p>
            <a:pPr algn="l" rtl="0">
              <a:buNone/>
            </a:pPr>
            <a:r>
              <a:rPr lang="en-US" sz="4000" dirty="0" smtClean="0"/>
              <a:t>   </a:t>
            </a:r>
            <a:r>
              <a:rPr lang="en-US" dirty="0" smtClean="0"/>
              <a:t>A 10 mm mass with soft tissue density in  lateral limb of left adrenal</a:t>
            </a:r>
            <a:endParaRPr lang="fa-I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Unsuccessful or unavailable AVS: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Repeat AVS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Treat with MR antagonist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Consider surgery based on the other studies:</a:t>
            </a:r>
          </a:p>
          <a:p>
            <a:pPr marL="514350" indent="-514350" algn="l" rtl="0">
              <a:buFont typeface="Wingdings" pitchFamily="2" charset="2"/>
              <a:buChar char="§"/>
            </a:pPr>
            <a:r>
              <a:rPr lang="en-US" dirty="0" smtClean="0"/>
              <a:t>Adrenal CT Scan</a:t>
            </a:r>
          </a:p>
          <a:p>
            <a:pPr marL="514350" indent="-514350" algn="l" rtl="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Posture Stimulation Test</a:t>
            </a:r>
          </a:p>
          <a:p>
            <a:pPr marL="514350" indent="-514350" algn="l" rtl="0">
              <a:buFont typeface="Wingdings" pitchFamily="2" charset="2"/>
              <a:buChar char="§"/>
            </a:pPr>
            <a:r>
              <a:rPr lang="en-US" sz="2800" dirty="0" smtClean="0"/>
              <a:t>Morning Recumbent 18-OHB levels</a:t>
            </a:r>
          </a:p>
          <a:p>
            <a:pPr marL="514350" indent="-514350" algn="l" rtl="0">
              <a:buNone/>
            </a:pPr>
            <a:r>
              <a:rPr lang="en-US" sz="2800" dirty="0" smtClean="0"/>
              <a:t>       Not available</a:t>
            </a:r>
          </a:p>
          <a:p>
            <a:pPr marL="514350" indent="-514350" algn="l" rtl="0">
              <a:buNone/>
            </a:pPr>
            <a:r>
              <a:rPr lang="en-US" sz="2800" dirty="0" smtClean="0"/>
              <a:t>       Low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Posture Stimulation Test: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The absence of the significant increase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(&lt;30%) </a:t>
            </a:r>
            <a:r>
              <a:rPr lang="en-US" dirty="0" smtClean="0"/>
              <a:t>of PAC at the upright posture supports the diagnosis of APA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Test accuracy: 85%</a:t>
            </a:r>
          </a:p>
          <a:p>
            <a:pPr algn="l" rtl="0">
              <a:buNone/>
            </a:pPr>
            <a:r>
              <a:rPr lang="en-US" sz="2000" dirty="0" smtClean="0"/>
              <a:t>                                                             Fontes RG, Am J Hypertens 1991;4:786-91</a:t>
            </a:r>
          </a:p>
          <a:p>
            <a:pPr algn="l" rtl="0">
              <a:buNone/>
            </a:pPr>
            <a:r>
              <a:rPr lang="en-US" sz="2000" dirty="0" smtClean="0"/>
              <a:t>                             Young WF, Endocrinol Metab Clin North Am 1988;17:367-95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The fall in PAC during 4 h erect posture has PPV of 100% for diagnosis of unilateral lesion</a:t>
            </a:r>
          </a:p>
          <a:p>
            <a:pPr algn="l" rtl="0">
              <a:buNone/>
            </a:pPr>
            <a:r>
              <a:rPr lang="en-US" sz="2000" dirty="0" smtClean="0"/>
              <a:t>                                          Espiner EA, J Clin Endocrinol Metab 2003;88:3637-44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18-Hydroxycorticosterone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8052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Patients </a:t>
            </a:r>
            <a:r>
              <a:rPr lang="en-US" dirty="0"/>
              <a:t>with </a:t>
            </a:r>
            <a:r>
              <a:rPr lang="en-US" dirty="0" smtClean="0">
                <a:solidFill>
                  <a:srgbClr val="FFC000"/>
                </a:solidFill>
              </a:rPr>
              <a:t>APA</a:t>
            </a:r>
            <a:r>
              <a:rPr lang="en-US" dirty="0" smtClean="0"/>
              <a:t> generally have recumbent </a:t>
            </a:r>
            <a:r>
              <a:rPr lang="en-US" dirty="0">
                <a:solidFill>
                  <a:srgbClr val="FFC000"/>
                </a:solidFill>
              </a:rPr>
              <a:t>plasma 18-OHB levels greater than </a:t>
            </a:r>
            <a:r>
              <a:rPr lang="en-US" dirty="0" smtClean="0">
                <a:solidFill>
                  <a:srgbClr val="FFC000"/>
                </a:solidFill>
              </a:rPr>
              <a:t>100ng/</a:t>
            </a:r>
            <a:r>
              <a:rPr lang="en-US" dirty="0" err="1" smtClean="0">
                <a:solidFill>
                  <a:srgbClr val="FFC000"/>
                </a:solidFill>
              </a:rPr>
              <a:t>dL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at 8:00 a.m</a:t>
            </a:r>
            <a:r>
              <a:rPr lang="en-US" dirty="0"/>
              <a:t>., </a:t>
            </a: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whereas </a:t>
            </a:r>
            <a:r>
              <a:rPr lang="en-US" dirty="0"/>
              <a:t>patients with IHA </a:t>
            </a:r>
            <a:r>
              <a:rPr lang="en-US" dirty="0" smtClean="0"/>
              <a:t>have</a:t>
            </a:r>
            <a:r>
              <a:rPr lang="en-US" dirty="0"/>
              <a:t> </a:t>
            </a:r>
            <a:r>
              <a:rPr lang="en-US" dirty="0" smtClean="0"/>
              <a:t>levels </a:t>
            </a:r>
            <a:r>
              <a:rPr lang="en-US" dirty="0"/>
              <a:t>that are usually less than 100 </a:t>
            </a:r>
            <a:r>
              <a:rPr lang="en-US" dirty="0" err="1" smtClean="0"/>
              <a:t>ng</a:t>
            </a:r>
            <a:r>
              <a:rPr lang="en-US" dirty="0" smtClean="0"/>
              <a:t>/Dl.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However, this test </a:t>
            </a:r>
            <a:r>
              <a:rPr lang="en-US" dirty="0">
                <a:solidFill>
                  <a:srgbClr val="FFC000"/>
                </a:solidFill>
              </a:rPr>
              <a:t>lacks the accuracy </a:t>
            </a:r>
            <a:r>
              <a:rPr lang="en-US" dirty="0"/>
              <a:t>needed to </a:t>
            </a:r>
            <a:r>
              <a:rPr lang="en-US" dirty="0" smtClean="0"/>
              <a:t>guide the </a:t>
            </a:r>
            <a:r>
              <a:rPr lang="en-US" dirty="0"/>
              <a:t>clinician in the subtype evaluation of </a:t>
            </a:r>
            <a:r>
              <a:rPr lang="en-US" dirty="0" smtClean="0"/>
              <a:t>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23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Iodocholesterol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scintigraphy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Because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tracer uptake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was</a:t>
            </a:r>
            <a:r>
              <a:rPr lang="en-US" dirty="0" smtClean="0">
                <a:solidFill>
                  <a:srgbClr val="FFC000"/>
                </a:solidFill>
              </a:rPr>
              <a:t> poor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adenomas </a:t>
            </a:r>
            <a:r>
              <a:rPr lang="en-US" dirty="0">
                <a:solidFill>
                  <a:srgbClr val="FFC000"/>
                </a:solidFill>
              </a:rPr>
              <a:t>smaller than 1.5 cm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diameter</a:t>
            </a:r>
            <a:r>
              <a:rPr lang="en-US" dirty="0"/>
              <a:t>,</a:t>
            </a:r>
          </a:p>
          <a:p>
            <a:pPr marL="0" indent="0" algn="l">
              <a:buNone/>
            </a:pPr>
            <a:r>
              <a:rPr lang="en-US" dirty="0"/>
              <a:t>this method often is not helpful in interpreting</a:t>
            </a:r>
          </a:p>
          <a:p>
            <a:pPr marL="0" indent="0" algn="l">
              <a:buNone/>
            </a:pPr>
            <a:r>
              <a:rPr lang="en-US" dirty="0" err="1"/>
              <a:t>micronodular</a:t>
            </a:r>
            <a:r>
              <a:rPr lang="en-US" dirty="0"/>
              <a:t> findings obtained with </a:t>
            </a:r>
            <a:r>
              <a:rPr lang="en-US" dirty="0" smtClean="0"/>
              <a:t>high-resolution CT and </a:t>
            </a:r>
            <a:r>
              <a:rPr lang="en-US" dirty="0"/>
              <a:t>rarely plays a role in subtype </a:t>
            </a:r>
            <a:r>
              <a:rPr lang="en-US" dirty="0" err="1" smtClean="0"/>
              <a:t>evaluation.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Currently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</a:t>
            </a:r>
            <a:r>
              <a:rPr lang="en-US" dirty="0">
                <a:solidFill>
                  <a:srgbClr val="FFC000"/>
                </a:solidFill>
              </a:rPr>
              <a:t>no longer </a:t>
            </a:r>
            <a:r>
              <a:rPr lang="en-US" dirty="0" smtClean="0">
                <a:solidFill>
                  <a:srgbClr val="FFC000"/>
                </a:solidFill>
              </a:rPr>
              <a:t>used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13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A 38 </a:t>
            </a:r>
            <a:r>
              <a:rPr lang="en-US" dirty="0" err="1" smtClean="0"/>
              <a:t>yrs</a:t>
            </a:r>
            <a:r>
              <a:rPr lang="en-US" dirty="0" smtClean="0"/>
              <a:t> old female referred to our center for evaluation of resistant HTN &amp; hypokalemia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She was hypertensive for the past 8 months under the care of a cardiologist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Her medications included Losartan (50 mg/d), </a:t>
            </a:r>
            <a:r>
              <a:rPr lang="en-US" dirty="0" err="1" smtClean="0"/>
              <a:t>Aldactone</a:t>
            </a:r>
            <a:r>
              <a:rPr lang="en-US" dirty="0" smtClean="0"/>
              <a:t> (25 mg/d), Metoprolol (100 mg/d) and Hydrochlorothiazide (25 mg/d)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Our Case: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4000" b="1" dirty="0" smtClean="0"/>
              <a:t>Posture Stimulation Test:</a:t>
            </a:r>
          </a:p>
          <a:p>
            <a:pPr algn="l" rtl="0">
              <a:buNone/>
            </a:pPr>
            <a:r>
              <a:rPr lang="en-US" sz="4000" b="1" dirty="0" smtClean="0"/>
              <a:t>                          </a:t>
            </a:r>
            <a:r>
              <a:rPr lang="en-US" sz="2400" dirty="0" smtClean="0"/>
              <a:t>overnight recumbent       2 h ambulation</a:t>
            </a:r>
            <a:endParaRPr lang="en-US" sz="2400" b="1" dirty="0" smtClean="0"/>
          </a:p>
          <a:p>
            <a:pPr algn="l" rtl="0">
              <a:buNone/>
            </a:pPr>
            <a:r>
              <a:rPr lang="en-US" dirty="0" smtClean="0"/>
              <a:t>    PAC (ng/dL)                  39                        47.8</a:t>
            </a:r>
          </a:p>
          <a:p>
            <a:pPr algn="l" rtl="0">
              <a:buNone/>
            </a:pPr>
            <a:r>
              <a:rPr lang="en-US" dirty="0" smtClean="0"/>
              <a:t>    PRA (ng/mL/h)           0.01                      0.01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PAC increase: 8.8 ng/dL (22.5%)</a:t>
            </a:r>
            <a:endParaRPr lang="fa-I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Summary of Diagnostic Studies:</a:t>
            </a:r>
            <a:endParaRPr lang="fa-I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ARR &gt; 4000 ng/dL per ng/mL/h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Post-infusion PAC= 41.7 ng/dL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Post-infusion PAC/Cortisol= 4.8 ng/dL per micg/dL (in favor of APA)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Positive posture stimulation test (in favor of APA)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An adenoma on CT scan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Diagnosis</a:t>
            </a:r>
            <a:endParaRPr lang="fa-IR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Aldosterone-producing Adenoma</a:t>
            </a:r>
            <a:endParaRPr lang="fa-I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Ddx:GRA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In patients </a:t>
            </a:r>
            <a:r>
              <a:rPr lang="en-US" dirty="0" smtClean="0"/>
              <a:t>with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onset of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confirmed PA </a:t>
            </a:r>
            <a:r>
              <a:rPr lang="en-US" dirty="0" smtClean="0">
                <a:solidFill>
                  <a:srgbClr val="FFC000"/>
                </a:solidFill>
              </a:rPr>
              <a:t>earlier than </a:t>
            </a:r>
            <a:r>
              <a:rPr lang="en-US" dirty="0">
                <a:solidFill>
                  <a:srgbClr val="FFC000"/>
                </a:solidFill>
              </a:rPr>
              <a:t>at 20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years </a:t>
            </a:r>
            <a:r>
              <a:rPr lang="en-US" dirty="0"/>
              <a:t>of age </a:t>
            </a:r>
            <a:r>
              <a:rPr lang="en-US" dirty="0" smtClean="0"/>
              <a:t>and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in those who have a </a:t>
            </a:r>
            <a:r>
              <a:rPr lang="en-US" dirty="0" smtClean="0"/>
              <a:t>family history </a:t>
            </a:r>
            <a:r>
              <a:rPr lang="en-US" dirty="0"/>
              <a:t>of </a:t>
            </a:r>
            <a:r>
              <a:rPr lang="en-US" dirty="0" smtClean="0"/>
              <a:t>PA or </a:t>
            </a:r>
            <a:r>
              <a:rPr lang="en-US" dirty="0"/>
              <a:t>of strokes at young age</a:t>
            </a:r>
            <a:r>
              <a:rPr lang="en-US" dirty="0" smtClean="0"/>
              <a:t>,</a:t>
            </a:r>
          </a:p>
          <a:p>
            <a:pPr marL="0" indent="0" algn="l" rtl="0">
              <a:buNone/>
            </a:pPr>
            <a:r>
              <a:rPr lang="en-US" dirty="0" smtClean="0"/>
              <a:t>suggest genetic </a:t>
            </a:r>
            <a:r>
              <a:rPr lang="en-US" dirty="0"/>
              <a:t>testing for </a:t>
            </a:r>
            <a:r>
              <a:rPr lang="en-US" dirty="0" smtClean="0"/>
              <a:t>GRA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526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Management: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Recommendation of endocrine society guideline (2008):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i="1" dirty="0" smtClean="0"/>
              <a:t>Documented unilateral PA: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i="1" dirty="0" smtClean="0"/>
              <a:t>Unilateral laparoscopic adrenalectomy*</a:t>
            </a:r>
          </a:p>
          <a:p>
            <a:pPr algn="l" rtl="0">
              <a:buNone/>
            </a:pPr>
            <a:r>
              <a:rPr lang="en-US" sz="2800" dirty="0" smtClean="0"/>
              <a:t>* No high quality evidence linking adrenalectomy with improved QoL, morbidity or mortality</a:t>
            </a:r>
          </a:p>
          <a:p>
            <a:pPr algn="l" rtl="0">
              <a:buNone/>
            </a:pPr>
            <a:r>
              <a:rPr lang="en-US" sz="2800" i="1" dirty="0" smtClean="0"/>
              <a:t>* </a:t>
            </a:r>
            <a:r>
              <a:rPr lang="en-US" sz="2800" dirty="0" smtClean="0"/>
              <a:t>Because adrenalectomy can either eliminate the need for medication or reduce medication side effects (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more cost-effective than lifelong medical therapy</a:t>
            </a:r>
            <a:r>
              <a:rPr lang="en-US" sz="2800" dirty="0" smtClean="0"/>
              <a:t>), is the preferred treatment</a:t>
            </a:r>
            <a:endParaRPr lang="en-US" sz="2800" i="1" dirty="0" smtClean="0"/>
          </a:p>
          <a:p>
            <a:pPr algn="l" rtl="0">
              <a:buNone/>
            </a:pP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000768"/>
            <a:ext cx="857256" cy="3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6000768"/>
            <a:ext cx="60960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6000768"/>
            <a:ext cx="1476381" cy="3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6000768"/>
            <a:ext cx="122396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6357958"/>
            <a:ext cx="96202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6357958"/>
            <a:ext cx="3171825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Outcome After Adrenalectomy:</a:t>
            </a:r>
            <a:endParaRPr lang="fa-I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Cure of HTN (&lt;140/90 mmHg): </a:t>
            </a:r>
          </a:p>
          <a:p>
            <a:pPr algn="l" rtl="0">
              <a:buNone/>
            </a:pPr>
            <a:r>
              <a:rPr lang="en-US" dirty="0" smtClean="0"/>
              <a:t>     44% (95% CI:31-56%)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Improvement of BP control:</a:t>
            </a:r>
          </a:p>
          <a:p>
            <a:pPr algn="l" rtl="0">
              <a:buNone/>
            </a:pPr>
            <a:r>
              <a:rPr lang="en-US" dirty="0" smtClean="0"/>
              <a:t>     90-100%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214950"/>
            <a:ext cx="8382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214950"/>
            <a:ext cx="32956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786454"/>
            <a:ext cx="15716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5786454"/>
            <a:ext cx="3071834" cy="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714884"/>
            <a:ext cx="1071570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4714884"/>
            <a:ext cx="785818" cy="44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4714884"/>
            <a:ext cx="2714644" cy="4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Outcome After Adrenalectomy: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Predictors of complete resolution of HTN: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&lt;=2 preoperative antihypertensive drugs**</a:t>
            </a:r>
            <a:endParaRPr lang="fa-IR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&lt;=1 first-degree relative with HTN**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Younger age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Shorter duration of HTN (&lt; 6 years)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Lower BMI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Female sex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Higher preoperative ARR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Higher urinary aldosterone secretion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Positive preoperative response to Spironolactone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APA size of &lt;= 20 mm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929330"/>
            <a:ext cx="80486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929330"/>
            <a:ext cx="714380" cy="4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929330"/>
            <a:ext cx="2714644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6286520"/>
            <a:ext cx="890591" cy="38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6357958"/>
            <a:ext cx="80963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6357958"/>
            <a:ext cx="242889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5572140"/>
            <a:ext cx="819150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5572140"/>
            <a:ext cx="3857620" cy="3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Outcome After Adrenalectomy: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Aldosteronoma Resolution Score (ARS):</a:t>
            </a:r>
          </a:p>
          <a:p>
            <a:pPr algn="l" rtl="0"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dirty="0" smtClean="0"/>
              <a:t>4 preoperative variables:                             Score</a:t>
            </a:r>
          </a:p>
          <a:p>
            <a:pPr algn="l" rtl="0">
              <a:buNone/>
            </a:pPr>
            <a:r>
              <a:rPr lang="en-US" dirty="0" smtClean="0"/>
              <a:t>  Taking &lt;=2 antihypertensive medications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pPr algn="l" rtl="0">
              <a:buNone/>
            </a:pPr>
            <a:r>
              <a:rPr lang="en-US" dirty="0" smtClean="0"/>
              <a:t>  BMI &lt;=25 kg/m2                                          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pPr algn="l" rtl="0">
              <a:buNone/>
            </a:pPr>
            <a:r>
              <a:rPr lang="en-US" dirty="0" smtClean="0"/>
              <a:t>  Duration of HTN &lt;=6 years                         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pPr algn="l" rtl="0">
              <a:buNone/>
            </a:pPr>
            <a:r>
              <a:rPr lang="en-US" dirty="0" smtClean="0"/>
              <a:t>  Female sex                                                     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pPr algn="l" rtl="0">
              <a:buFont typeface="Wingdings" pitchFamily="2" charset="2"/>
              <a:buChar char="§"/>
            </a:pPr>
            <a:endParaRPr lang="en-US" sz="28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The greater the ARS, the greater the resolution of HTN after adrenalectomy (NPV=72.4% for ARS=0-1 and PPV=75% for ARS=4-5)</a:t>
            </a:r>
            <a:endParaRPr lang="fa-I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286520"/>
            <a:ext cx="15001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6286520"/>
            <a:ext cx="32147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6215082"/>
            <a:ext cx="6248400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A Clinical Prediction Score to Diagnose </a:t>
            </a:r>
            <a:r>
              <a:rPr lang="en-US" b="1" dirty="0" smtClean="0"/>
              <a:t>Unilateral Primary </a:t>
            </a:r>
            <a:r>
              <a:rPr lang="en-US" b="1" dirty="0" err="1"/>
              <a:t>Aldosteronism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 cross-sectional diagnostic study at a single center</a:t>
            </a:r>
          </a:p>
          <a:p>
            <a:pPr algn="l" rtl="0"/>
            <a:r>
              <a:rPr lang="en-US" b="1" dirty="0" smtClean="0"/>
              <a:t>Objective: </a:t>
            </a:r>
            <a:r>
              <a:rPr lang="en-US" dirty="0" smtClean="0"/>
              <a:t>Identification of patients` characteristics that can predict unilateral aldosterone hypersecretion hence bypass AVS before surgery</a:t>
            </a:r>
          </a:p>
          <a:p>
            <a:pPr algn="l" rtl="0"/>
            <a:r>
              <a:rPr lang="en-US" dirty="0" smtClean="0"/>
              <a:t>101 patients with PA</a:t>
            </a:r>
          </a:p>
          <a:p>
            <a:pPr algn="l" rtl="0"/>
            <a:r>
              <a:rPr lang="en-US" b="1" dirty="0" smtClean="0"/>
              <a:t>Main outcome measures: </a:t>
            </a:r>
            <a:r>
              <a:rPr lang="en-US" dirty="0" smtClean="0"/>
              <a:t>Variables independently associated with lateralized AVS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4600" dirty="0" smtClean="0"/>
              <a:t> </a:t>
            </a:r>
            <a:r>
              <a:rPr lang="en-US" sz="4600" b="1" dirty="0" smtClean="0"/>
              <a:t>PMH: </a:t>
            </a:r>
            <a:r>
              <a:rPr lang="en-US" sz="4600" dirty="0" smtClean="0"/>
              <a:t>HTN</a:t>
            </a:r>
          </a:p>
          <a:p>
            <a:pPr algn="l" rtl="0">
              <a:buNone/>
            </a:pPr>
            <a:endParaRPr lang="en-US" sz="41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4100" dirty="0" smtClean="0"/>
              <a:t>Claims that his BP levels were almost always in the range of 150-160/90-100 mmHg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4400" dirty="0" smtClean="0"/>
              <a:t>Not smoker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4400" dirty="0" err="1" smtClean="0"/>
              <a:t>negtive</a:t>
            </a:r>
            <a:r>
              <a:rPr lang="en-US" sz="4400" dirty="0" smtClean="0"/>
              <a:t> </a:t>
            </a:r>
            <a:r>
              <a:rPr lang="en-US" sz="4400" dirty="0" smtClean="0"/>
              <a:t>history for use of herbal medications </a:t>
            </a:r>
            <a:endParaRPr lang="fa-IR" sz="4400" dirty="0" smtClean="0"/>
          </a:p>
          <a:p>
            <a:pPr algn="l" rtl="0">
              <a:buNone/>
            </a:pPr>
            <a:endParaRPr lang="en-US" sz="4100" dirty="0" smtClean="0"/>
          </a:p>
          <a:p>
            <a:pPr algn="l" rtl="0">
              <a:buNone/>
            </a:pPr>
            <a:endParaRPr lang="en-US" sz="4100" dirty="0" smtClean="0"/>
          </a:p>
          <a:p>
            <a:pPr algn="l" rtl="0">
              <a:buNone/>
            </a:pPr>
            <a:r>
              <a:rPr lang="en-US" sz="2800" dirty="0" smtClean="0"/>
              <a:t>  </a:t>
            </a:r>
            <a:endParaRPr lang="en-US" sz="2600" dirty="0" smtClean="0"/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sz="2000" dirty="0" smtClean="0"/>
              <a:t>     </a:t>
            </a:r>
            <a:endParaRPr lang="en-US" dirty="0" smtClean="0"/>
          </a:p>
          <a:p>
            <a:pPr algn="l" rtl="0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Results: </a:t>
            </a:r>
          </a:p>
          <a:p>
            <a:pPr algn="l" rtl="0">
              <a:buNone/>
            </a:pPr>
            <a:r>
              <a:rPr lang="en-US" b="1" dirty="0" smtClean="0"/>
              <a:t>    </a:t>
            </a:r>
            <a:r>
              <a:rPr lang="en-US" dirty="0" smtClean="0"/>
              <a:t>All 26 patients with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typical</a:t>
            </a:r>
            <a:r>
              <a:rPr lang="en-US" dirty="0" smtClean="0"/>
              <a:t> Conn`s adenoma plus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serum potassium &lt; 3.5 meq/L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eGFR of at least 100 ml/min/1.73m2</a:t>
            </a:r>
            <a:r>
              <a:rPr lang="en-US" dirty="0" smtClean="0"/>
              <a:t> or both had unilateral PA</a:t>
            </a:r>
          </a:p>
          <a:p>
            <a:pPr algn="l" rtl="0">
              <a:buNone/>
            </a:pPr>
            <a:r>
              <a:rPr lang="en-US" b="1" dirty="0" smtClean="0"/>
              <a:t>     </a:t>
            </a:r>
            <a:r>
              <a:rPr lang="en-US" dirty="0" smtClean="0"/>
              <a:t>Sensitivity: 53% (CI:38-68)</a:t>
            </a:r>
          </a:p>
          <a:p>
            <a:pPr algn="l" rtl="0">
              <a:buNone/>
            </a:pPr>
            <a:r>
              <a:rPr lang="en-US" b="1" dirty="0" smtClean="0"/>
              <a:t>     </a:t>
            </a:r>
            <a:r>
              <a:rPr lang="en-US" dirty="0" smtClean="0"/>
              <a:t>Specificity: 100% (CI:91-100) </a:t>
            </a:r>
            <a:endParaRPr lang="en-US" b="1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                             </a:t>
            </a:r>
            <a:r>
              <a:rPr lang="en-US" sz="2400" dirty="0" err="1" smtClean="0"/>
              <a:t>Kupers</a:t>
            </a:r>
            <a:r>
              <a:rPr lang="en-US" sz="2400" dirty="0" smtClean="0"/>
              <a:t> EM; J </a:t>
            </a:r>
            <a:r>
              <a:rPr lang="en-US" sz="2400" dirty="0" err="1" smtClean="0"/>
              <a:t>Clin</a:t>
            </a:r>
            <a:r>
              <a:rPr lang="en-US" sz="2400" dirty="0" smtClean="0"/>
              <a:t> </a:t>
            </a:r>
            <a:r>
              <a:rPr lang="en-US" sz="2400" dirty="0" err="1" smtClean="0"/>
              <a:t>Endocrinol</a:t>
            </a:r>
            <a:r>
              <a:rPr lang="en-US" sz="2400" dirty="0" smtClean="0"/>
              <a:t> </a:t>
            </a:r>
            <a:r>
              <a:rPr lang="en-US" sz="2400" dirty="0" err="1" smtClean="0"/>
              <a:t>Metab</a:t>
            </a:r>
            <a:r>
              <a:rPr lang="en-US" sz="2400" dirty="0" smtClean="0"/>
              <a:t>. 2012 Aug 23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BP=160/110 mmHg      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Eyes; Heart; Lungs: Unremarkable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Muscle force: 3/5        +4/5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Serum potassium level was 3.1 meq/L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Retrospective search in her lab data revealed a serum potassium level of 2.8 meq/L in about one months ago; she was unaware about this matter and had not been treated for hypokalemia at that time</a:t>
            </a:r>
          </a:p>
          <a:p>
            <a:pPr algn="l" rtl="0">
              <a:buNone/>
            </a:pPr>
            <a:endParaRPr lang="fa-IR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00496" y="300037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Hospital Course: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She was treated with oral and IV potassium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Her antihypertensive drugs changed to Diltiazem (60 mg twice daily) and Prazosin (4.5 mg daily)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Symptoms improved within 48 h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BP was 140-155/80 mmHg and serum potassium level became normal (4 meq/L) 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Lab Data: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dirty="0" smtClean="0"/>
              <a:t>Hb=14.5</a:t>
            </a:r>
          </a:p>
          <a:p>
            <a:pPr algn="l" rtl="0">
              <a:buNone/>
            </a:pPr>
            <a:r>
              <a:rPr lang="en-US" dirty="0" smtClean="0"/>
              <a:t>Cr=0.9 (GFR=87), Na=140, Mg=1.8, Ca=8.8, P=2.5</a:t>
            </a:r>
          </a:p>
          <a:p>
            <a:pPr algn="l" rtl="0">
              <a:buNone/>
            </a:pPr>
            <a:r>
              <a:rPr lang="en-US" dirty="0" smtClean="0"/>
              <a:t>K: 2.9       3.1      4</a:t>
            </a:r>
          </a:p>
          <a:p>
            <a:pPr algn="l" rtl="0">
              <a:buNone/>
            </a:pPr>
            <a:r>
              <a:rPr lang="en-US" dirty="0" smtClean="0"/>
              <a:t>PH=7.43, HCO3=29, Pco2=45</a:t>
            </a:r>
          </a:p>
          <a:p>
            <a:pPr algn="l" rtl="0">
              <a:buNone/>
            </a:pPr>
            <a:r>
              <a:rPr lang="en-US" dirty="0" smtClean="0"/>
              <a:t>U/A: SG=1015; Pr (-); RBC=8-10</a:t>
            </a:r>
          </a:p>
          <a:p>
            <a:pPr algn="l" rtl="0">
              <a:buNone/>
            </a:pPr>
            <a:r>
              <a:rPr lang="en-US" dirty="0" smtClean="0"/>
              <a:t>FBS=90, TG=171, Chol=168</a:t>
            </a:r>
          </a:p>
          <a:p>
            <a:pPr algn="l" rtl="0">
              <a:buNone/>
            </a:pPr>
            <a:r>
              <a:rPr lang="en-US" dirty="0" smtClean="0"/>
              <a:t>LFT: Nl</a:t>
            </a:r>
          </a:p>
          <a:p>
            <a:pPr algn="l" rtl="0">
              <a:buNone/>
            </a:pPr>
            <a:r>
              <a:rPr lang="en-US" dirty="0" smtClean="0"/>
              <a:t>TFT: Nl (on LT4 Tx)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fa-I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71604" y="300037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71736" y="300037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Other Paraclinical Data: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EKG: NSR; Nl axis; No significant ST-T change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Echocardiography: EF=60%; Mild LVH</a:t>
            </a:r>
          </a:p>
          <a:p>
            <a:pPr algn="l" rtl="0">
              <a:buNone/>
            </a:pPr>
            <a:r>
              <a:rPr lang="en-US" dirty="0" smtClean="0"/>
              <a:t>                                      Mild MR &amp; AI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Urinary tract sonography &amp; Doppler exam.: </a:t>
            </a:r>
          </a:p>
          <a:p>
            <a:pPr algn="l" rtl="0">
              <a:buNone/>
            </a:pPr>
            <a:r>
              <a:rPr lang="en-US" dirty="0" smtClean="0"/>
              <a:t>    Normal sized kidneys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en-US" dirty="0" smtClean="0"/>
              <a:t>Nl renal arteries</a:t>
            </a:r>
          </a:p>
          <a:p>
            <a:pPr algn="l" rtl="0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1904</Words>
  <Application>Microsoft Office PowerPoint</Application>
  <PresentationFormat>On-screen Show (4:3)</PresentationFormat>
  <Paragraphs>252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In The Name of God</vt:lpstr>
      <vt:lpstr>Clinical questions:</vt:lpstr>
      <vt:lpstr>Background</vt:lpstr>
      <vt:lpstr>Slide 4</vt:lpstr>
      <vt:lpstr>Slide 5</vt:lpstr>
      <vt:lpstr>Slide 6</vt:lpstr>
      <vt:lpstr>Hospital Course:</vt:lpstr>
      <vt:lpstr>Lab Data:</vt:lpstr>
      <vt:lpstr>Other Paraclinical Data:</vt:lpstr>
      <vt:lpstr>Case Detection:</vt:lpstr>
      <vt:lpstr>Slide 11</vt:lpstr>
      <vt:lpstr>Case Detection:</vt:lpstr>
      <vt:lpstr>Measurement of the aldosterone-renin ratio:  a suggested approach </vt:lpstr>
      <vt:lpstr>Slide 14</vt:lpstr>
      <vt:lpstr>Slide 15</vt:lpstr>
      <vt:lpstr>Slide 16</vt:lpstr>
      <vt:lpstr>Slide 17</vt:lpstr>
      <vt:lpstr>Conditions for collection of blood </vt:lpstr>
      <vt:lpstr> Factors to take into account when interpreting results </vt:lpstr>
      <vt:lpstr>Factors that may lead to false-negative or false-positive ARR results:</vt:lpstr>
      <vt:lpstr>Factors that may lead to false-negative or false-positive ARR results:</vt:lpstr>
      <vt:lpstr>Slide 22</vt:lpstr>
      <vt:lpstr>ARR cut-off values:</vt:lpstr>
      <vt:lpstr>Our Case:</vt:lpstr>
      <vt:lpstr>Case Confirmation:</vt:lpstr>
      <vt:lpstr>SIT:</vt:lpstr>
      <vt:lpstr>SIT:</vt:lpstr>
      <vt:lpstr>Sensitivity and Specificity of Salt Loading Test:</vt:lpstr>
      <vt:lpstr>Slide 29</vt:lpstr>
      <vt:lpstr>Slide 30</vt:lpstr>
      <vt:lpstr>Slide 31</vt:lpstr>
      <vt:lpstr>Our Case:</vt:lpstr>
      <vt:lpstr>Subtype Classification:</vt:lpstr>
      <vt:lpstr>Adrenal CT Scan:</vt:lpstr>
      <vt:lpstr>Our Case:</vt:lpstr>
      <vt:lpstr>Unsuccessful or unavailable AVS:</vt:lpstr>
      <vt:lpstr>Posture Stimulation Test:</vt:lpstr>
      <vt:lpstr>18-Hydroxycorticosterone levels</vt:lpstr>
      <vt:lpstr>Iodocholesterol scintigraphy</vt:lpstr>
      <vt:lpstr>Our Case:</vt:lpstr>
      <vt:lpstr>Summary of Diagnostic Studies:</vt:lpstr>
      <vt:lpstr>Diagnosis</vt:lpstr>
      <vt:lpstr>Ddx:GRA</vt:lpstr>
      <vt:lpstr>Management:</vt:lpstr>
      <vt:lpstr>Outcome After Adrenalectomy:</vt:lpstr>
      <vt:lpstr>Outcome After Adrenalectomy:</vt:lpstr>
      <vt:lpstr>Outcome After Adrenalectomy:</vt:lpstr>
      <vt:lpstr>Slide 48</vt:lpstr>
      <vt:lpstr>A Clinical Prediction Score to Diagnose Unilateral Primary Aldosteronism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Hengameh</dc:creator>
  <cp:lastModifiedBy>st</cp:lastModifiedBy>
  <cp:revision>181</cp:revision>
  <dcterms:created xsi:type="dcterms:W3CDTF">2012-09-20T13:52:55Z</dcterms:created>
  <dcterms:modified xsi:type="dcterms:W3CDTF">2013-10-14T07:02:18Z</dcterms:modified>
</cp:coreProperties>
</file>