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84" r:id="rId3"/>
    <p:sldId id="288" r:id="rId4"/>
    <p:sldId id="281" r:id="rId5"/>
    <p:sldId id="282" r:id="rId6"/>
    <p:sldId id="287" r:id="rId7"/>
    <p:sldId id="286" r:id="rId8"/>
    <p:sldId id="294" r:id="rId9"/>
    <p:sldId id="296" r:id="rId10"/>
    <p:sldId id="297" r:id="rId11"/>
    <p:sldId id="257" r:id="rId12"/>
    <p:sldId id="298" r:id="rId13"/>
    <p:sldId id="258" r:id="rId14"/>
    <p:sldId id="260" r:id="rId15"/>
    <p:sldId id="262" r:id="rId16"/>
    <p:sldId id="263" r:id="rId17"/>
    <p:sldId id="264" r:id="rId18"/>
    <p:sldId id="265" r:id="rId19"/>
    <p:sldId id="266" r:id="rId20"/>
    <p:sldId id="270" r:id="rId21"/>
    <p:sldId id="277" r:id="rId22"/>
    <p:sldId id="276" r:id="rId23"/>
    <p:sldId id="275" r:id="rId24"/>
    <p:sldId id="299" r:id="rId25"/>
    <p:sldId id="269" r:id="rId26"/>
    <p:sldId id="267" r:id="rId27"/>
    <p:sldId id="271" r:id="rId28"/>
    <p:sldId id="268" r:id="rId29"/>
    <p:sldId id="300" r:id="rId30"/>
    <p:sldId id="256" r:id="rId31"/>
    <p:sldId id="259" r:id="rId32"/>
    <p:sldId id="261" r:id="rId33"/>
    <p:sldId id="272" r:id="rId34"/>
    <p:sldId id="273" r:id="rId35"/>
    <p:sldId id="274" r:id="rId36"/>
    <p:sldId id="280" r:id="rId37"/>
    <p:sldId id="301" r:id="rId38"/>
    <p:sldId id="285" r:id="rId39"/>
    <p:sldId id="302" r:id="rId40"/>
    <p:sldId id="303" r:id="rId41"/>
    <p:sldId id="289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lagiarismdetec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tes.google.com/site/realizartrabajos/plagio/detectar-el-plagi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lagiarism-dete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lagiarisma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anexus.com/eve/index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heckforplagiarism.net/servic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occop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ustball.com/cs/plagiarism.check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thenticat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lagiarism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canmyessay.com/plagiarism/index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lagscan.com/seesources/analyse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plagium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aperrater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lagtracker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errater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a.wikipedia.org/wiki/%D8%AF%D8%B3%D8%AA%D8%A8%D8%B1%D8%AF_%D9%81%DA%A9%D8%B1%DB%8C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smallseotools.com/plagiarism-checke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uplichecker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plagiarismchecker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ectivepapers.com/plagiarism-checker-for-students.html" TargetMode="External"/><Relationship Id="rId2" Type="http://schemas.openxmlformats.org/officeDocument/2006/relationships/hyperlink" Target="http://www.effectivepape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plagiarismsoftware.net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ejavu.vbi.vt.edu/dejavu/browse/" TargetMode="External"/><Relationship Id="rId2" Type="http://schemas.openxmlformats.org/officeDocument/2006/relationships/hyperlink" Target="http://dejavu.vbi.vt.edu/dejav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test.vbi.vt.edu/etblast3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fa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lar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بسم الله الرحمن الرحیم</a:t>
            </a:r>
            <a:endParaRPr lang="en-US" dirty="0"/>
          </a:p>
        </p:txBody>
      </p:sp>
      <p:pic>
        <p:nvPicPr>
          <p:cNvPr id="5122" name="Picture 2" descr="C:\Users\FK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461" y="1447800"/>
            <a:ext cx="537062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اشکال: عدم پذیرش متون طولانی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PlagiarismDetect.com</a:t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http://plagiarismdetect.com/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UVa</a:t>
            </a:r>
            <a:r>
              <a:rPr lang="en-US" dirty="0" smtClean="0">
                <a:solidFill>
                  <a:schemeClr val="tx1"/>
                </a:solidFill>
              </a:rPr>
              <a:t>:  </a:t>
            </a:r>
            <a:r>
              <a:rPr lang="en-US" dirty="0" err="1" smtClean="0">
                <a:solidFill>
                  <a:schemeClr val="tx1"/>
                </a:solidFill>
              </a:rPr>
              <a:t>Trabajos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acad</a:t>
            </a:r>
            <a:r>
              <a:rPr lang="en-US" dirty="0" err="1" smtClean="0"/>
              <a:t>é</a:t>
            </a:r>
            <a:r>
              <a:rPr lang="en-US" dirty="0" err="1" smtClean="0">
                <a:solidFill>
                  <a:schemeClr val="tx1"/>
                </a:solidFill>
              </a:rPr>
              <a:t>micos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dirty="0" smtClean="0">
                <a:hlinkClick r:id="rId2"/>
              </a:rPr>
              <a:t>https://sites.google.com/site/realizartrabajos/plagio/detectar-el-plagio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524000"/>
            <a:ext cx="7499350" cy="45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Plagiarism Detect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http://plagiarism-detect.com/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Plagiarisma.Net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http://plagiarisma.net/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295400"/>
            <a:ext cx="7499350" cy="47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EVE Plagiarism Detection System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>
                <a:hlinkClick r:id="rId2"/>
              </a:rPr>
              <a:t>http://www.canexus.com/eve/index.shtml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 smtClean="0"/>
              <a:t>CheckFor</a:t>
            </a:r>
            <a:r>
              <a:rPr lang="en-US" sz="4000" dirty="0" smtClean="0"/>
              <a:t> Plagiarism.net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hlinkClick r:id="rId2"/>
              </a:rPr>
              <a:t>http://www.checkforplagiarism.net/services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DOC Cop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http://www.doccop.com/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Dustball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u="sng" dirty="0" smtClean="0">
                <a:hlinkClick r:id="rId2"/>
              </a:rPr>
              <a:t>http://www.dustball.com/cs/plagiarism.checker/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371600"/>
            <a:ext cx="7499350" cy="46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iThenticate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http://www.ithenticate.com/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Nazanin" pitchFamily="2" charset="-78"/>
              </a:rPr>
              <a:t>موتورهای جستجو 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و نرم‌افزارهای کشف سرقت ادبی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2819400"/>
            <a:ext cx="7406640" cy="1981200"/>
          </a:xfrm>
        </p:spPr>
        <p:txBody>
          <a:bodyPr/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دکتر کریمی</a:t>
            </a:r>
          </a:p>
          <a:p>
            <a:pPr algn="ctr" rtl="1"/>
            <a:r>
              <a:rPr lang="fa-IR" b="1" dirty="0" smtClean="0">
                <a:cs typeface="B Nazanin" pitchFamily="2" charset="-78"/>
              </a:rPr>
              <a:t>دانشیار ایمونولوژی</a:t>
            </a:r>
          </a:p>
          <a:p>
            <a:pPr algn="ctr" rtl="1"/>
            <a:r>
              <a:rPr lang="fa-IR" b="1" dirty="0" smtClean="0">
                <a:cs typeface="B Nazanin" pitchFamily="2" charset="-78"/>
              </a:rPr>
              <a:t>دانشگاه علوم پزشکی شهید بهشتی</a:t>
            </a:r>
            <a:endParaRPr lang="en-US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Plagiarism.org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http://www.plagiarism.org/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dirty="0" smtClean="0"/>
              <a:t>Viper</a:t>
            </a:r>
            <a:br>
              <a:rPr lang="en-US" dirty="0" smtClean="0"/>
            </a:br>
            <a:r>
              <a:rPr lang="en-US" sz="3100" dirty="0" smtClean="0">
                <a:hlinkClick r:id="rId2"/>
              </a:rPr>
              <a:t>http://www.scanmyessay.com/plagiarism/index.php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fa-IR" sz="3100" dirty="0" smtClean="0">
                <a:cs typeface="B Nazanin" pitchFamily="2" charset="-78"/>
              </a:rPr>
              <a:t>دارای نرم‌افزار قابل دانلود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dirty="0" err="1" smtClean="0"/>
              <a:t>PlagScan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hlinkClick r:id="rId2"/>
              </a:rPr>
              <a:t>http://www.plagscan.com/seesources/analyse.php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fa-IR" sz="3100" dirty="0" smtClean="0">
                <a:cs typeface="B Nazanin" pitchFamily="2" charset="-78"/>
              </a:rPr>
              <a:t>با محدودیت استفاده زمانی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dirty="0" err="1" smtClean="0"/>
              <a:t>Plagium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http://www.plagium.com/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sz="3100" dirty="0" smtClean="0">
                <a:cs typeface="B Nazanin" pitchFamily="2" charset="-78"/>
              </a:rPr>
              <a:t>از ایران قابل دسترسی نیست.</a:t>
            </a:r>
            <a:endParaRPr lang="en-US" sz="3100" dirty="0">
              <a:cs typeface="B Nazanin" pitchFamily="2" charset="-78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b="1" dirty="0" smtClean="0">
                <a:cs typeface="B Nazanin" pitchFamily="2" charset="-78"/>
              </a:rPr>
              <a:t>گروه دوم</a:t>
            </a:r>
            <a:endParaRPr lang="en-US" sz="6600" b="1" dirty="0">
              <a:cs typeface="B Nazanin" pitchFamily="2" charset="-78"/>
            </a:endParaRPr>
          </a:p>
        </p:txBody>
      </p:sp>
      <p:pic>
        <p:nvPicPr>
          <p:cNvPr id="6146" name="Picture 2" descr="C:\Users\FK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461" y="1447800"/>
            <a:ext cx="537062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موتورهای جستجو و وب‌سایت‌هایی که متن لاتین را جستجو می‌کنند:</a:t>
            </a:r>
            <a:endParaRPr lang="en-US" sz="44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Paper Rater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http://www.paperrater.com/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en-US" dirty="0" err="1" smtClean="0"/>
              <a:t>Plag</a:t>
            </a:r>
            <a:r>
              <a:rPr lang="en-US" dirty="0" smtClean="0"/>
              <a:t> Tracker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http://www.plagtracker.com/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sz="3100" dirty="0" smtClean="0">
                <a:cs typeface="B Nazanin" pitchFamily="2" charset="-78"/>
              </a:rPr>
              <a:t>دارای محدودیت زمانی برای کاربران عادی</a:t>
            </a:r>
            <a:endParaRPr lang="en-US" sz="3100" dirty="0">
              <a:cs typeface="B Nazanin" pitchFamily="2" charset="-78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Paper Rater (</a:t>
            </a:r>
            <a:r>
              <a:rPr lang="en-US" dirty="0" err="1" smtClean="0"/>
              <a:t>Cont’ed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http://www.paperrater.com/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4000" dirty="0" smtClean="0">
                <a:cs typeface="B Nazanin" pitchFamily="2" charset="-78"/>
              </a:rPr>
              <a:t>این موتورهای جستجو، متن فارسی را جستجو نمی‌کنند.</a:t>
            </a:r>
          </a:p>
          <a:p>
            <a:pPr algn="just" rtl="1"/>
            <a:r>
              <a:rPr lang="fa-IR" sz="4000" dirty="0" smtClean="0">
                <a:cs typeface="B Nazanin" pitchFamily="2" charset="-78"/>
              </a:rPr>
              <a:t>عنوان و متن انگلسی را از نظر استانداردهای رایج، ساختار و سطح ادبی متن، دیکته، گرامر و لغت، چک و بررسی کرده و پیشنهاد می‌دهند.</a:t>
            </a:r>
            <a:endParaRPr lang="en-US" sz="40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000" b="1" dirty="0" smtClean="0">
                <a:cs typeface="B Nazanin" pitchFamily="2" charset="-78"/>
              </a:rPr>
              <a:t>گروه سوم</a:t>
            </a:r>
            <a:endParaRPr lang="en-US" sz="6000" b="1" dirty="0">
              <a:cs typeface="B Nazanin" pitchFamily="2" charset="-78"/>
            </a:endParaRPr>
          </a:p>
        </p:txBody>
      </p:sp>
      <p:pic>
        <p:nvPicPr>
          <p:cNvPr id="7170" name="Picture 2" descr="C:\Users\FK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75" y="1800225"/>
            <a:ext cx="57150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1"/>
            <a:r>
              <a:rPr lang="fa-IR" b="1" dirty="0" smtClean="0">
                <a:cs typeface="B Nazanin" pitchFamily="2" charset="-78"/>
              </a:rPr>
              <a:t>انتحال</a:t>
            </a:r>
            <a:r>
              <a:rPr lang="fa-IR" dirty="0" smtClean="0">
                <a:cs typeface="B Nazanin" pitchFamily="2" charset="-78"/>
              </a:rPr>
              <a:t>، </a:t>
            </a:r>
            <a:r>
              <a:rPr lang="fa-IR" b="1" dirty="0" smtClean="0">
                <a:cs typeface="B Nazanin" pitchFamily="2" charset="-78"/>
              </a:rPr>
              <a:t>دزدی علمی</a:t>
            </a:r>
            <a:r>
              <a:rPr lang="fa-IR" dirty="0" smtClean="0">
                <a:cs typeface="B Nazanin" pitchFamily="2" charset="-78"/>
              </a:rPr>
              <a:t>، </a:t>
            </a:r>
            <a:r>
              <a:rPr lang="fa-IR" b="1" dirty="0" smtClean="0">
                <a:cs typeface="B Nazanin" pitchFamily="2" charset="-78"/>
              </a:rPr>
              <a:t>دستبرد فکری</a:t>
            </a:r>
            <a:r>
              <a:rPr lang="fa-IR" dirty="0" smtClean="0">
                <a:cs typeface="B Nazanin" pitchFamily="2" charset="-78"/>
              </a:rPr>
              <a:t> یا </a:t>
            </a:r>
            <a:r>
              <a:rPr lang="fa-IR" b="1" dirty="0" smtClean="0">
                <a:cs typeface="B Nazanin" pitchFamily="2" charset="-78"/>
              </a:rPr>
              <a:t>ایده‌دُزدی</a:t>
            </a:r>
            <a:r>
              <a:rPr lang="fa-IR" dirty="0" smtClean="0">
                <a:cs typeface="B Nazanin" pitchFamily="2" charset="-78"/>
              </a:rPr>
              <a:t> به معنی «تخصیص‌دادن خلاقیت ادبی یا پژوهشی دیگری یا بخشی از آن یا متن ناشی از آن به خود؛ گویی که خود شخص آن را خلق کرده است.»</a:t>
            </a:r>
            <a:r>
              <a:rPr lang="fa-IR" baseline="300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دستبرد فکری ممکن است بدون رضایت صاحب اصلی اثر و یا با رضایت وی انجام شود.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دستبرد فکری اگر در حوزه ادبیات باشد، </a:t>
            </a:r>
            <a:r>
              <a:rPr lang="fa-IR" b="1" dirty="0" smtClean="0">
                <a:cs typeface="B Nazanin" pitchFamily="2" charset="-78"/>
              </a:rPr>
              <a:t>دزدی ادبی؛</a:t>
            </a:r>
            <a:r>
              <a:rPr lang="fa-IR" dirty="0" smtClean="0">
                <a:cs typeface="B Nazanin" pitchFamily="2" charset="-78"/>
              </a:rPr>
              <a:t> اگر در حوزه هنر باشد، </a:t>
            </a:r>
            <a:r>
              <a:rPr lang="fa-IR" b="1" dirty="0" smtClean="0">
                <a:cs typeface="B Nazanin" pitchFamily="2" charset="-78"/>
              </a:rPr>
              <a:t>سرقت هنری؛</a:t>
            </a:r>
            <a:r>
              <a:rPr lang="fa-IR" dirty="0" smtClean="0">
                <a:cs typeface="B Nazanin" pitchFamily="2" charset="-78"/>
              </a:rPr>
              <a:t> و اگر در حوزه پژوهش‌های دانشگاهی انجام شود، </a:t>
            </a:r>
            <a:r>
              <a:rPr lang="fa-IR" b="1" dirty="0" smtClean="0">
                <a:cs typeface="B Nazanin" pitchFamily="2" charset="-78"/>
              </a:rPr>
              <a:t>سرقت علمی</a:t>
            </a:r>
            <a:r>
              <a:rPr lang="fa-IR" dirty="0" smtClean="0">
                <a:cs typeface="B Nazanin" pitchFamily="2" charset="-78"/>
              </a:rPr>
              <a:t> نامیده می‌شود.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به زبان ساده، دستبرد علمی یا ادبی یعنی رونویسی کارها یا ایده‌های دیگران و انتساب آنها به خود.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Reference: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http://fa.wikipedia.org/wiki/%D8%AF%D8%B3%D8%AA%D8%A8%D8%B1%D8%AF_%D9%81%DA%A9%D8%B1%DB%8C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موتورهای جستجو و وب‌سایت‌هایی که متن فارسی و لاتین را جستجو می‌کنند:</a:t>
            </a:r>
            <a:endParaRPr lang="en-US" sz="44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Small SEO Tools</a:t>
            </a:r>
            <a:br>
              <a:rPr lang="en-US" dirty="0" smtClean="0"/>
            </a:br>
            <a:r>
              <a:rPr lang="en-US" sz="3600" dirty="0" smtClean="0">
                <a:hlinkClick r:id="rId2"/>
              </a:rPr>
              <a:t>http://smallseotools.com/plagiarism-checker/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Dupli</a:t>
            </a:r>
            <a:r>
              <a:rPr lang="en-US" dirty="0" smtClean="0"/>
              <a:t> Checker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http://www.duplichecker.com/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Plagiarism Checker.com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http://www.plagiarismchecker.com/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Effective Papers</a:t>
            </a:r>
            <a:r>
              <a:rPr lang="en-US" dirty="0" smtClean="0">
                <a:hlinkClick r:id="rId2"/>
              </a:rPr>
              <a:t> </a:t>
            </a:r>
            <a:r>
              <a:rPr lang="en-US" sz="2200" dirty="0" smtClean="0">
                <a:hlinkClick r:id="rId3"/>
              </a:rPr>
              <a:t>http://www.effectivepapers.com/plagiarism-checker-for-students.html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Plagiarism Software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 http://www.plagiarismsoftware.net/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Deja</a:t>
            </a:r>
            <a:r>
              <a:rPr lang="en-US" dirty="0" smtClean="0"/>
              <a:t> Vu: a Database of Highly Similar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http://dejavu.vbi.vt.edu/dejavu/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http://dejavu.vbi.vt.edu/dejavu/browse/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http://etest.vbi.vt.edu/etblast3/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Deja</a:t>
            </a:r>
            <a:r>
              <a:rPr lang="en-US" dirty="0" smtClean="0"/>
              <a:t> vu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651025"/>
            <a:ext cx="7499350" cy="43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5400" b="1" dirty="0" smtClean="0">
                <a:cs typeface="B Nazanin" pitchFamily="2" charset="-78"/>
              </a:rPr>
              <a:t>دو نکته مهم</a:t>
            </a:r>
            <a:endParaRPr lang="en-US" sz="5400" b="1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endParaRPr lang="en-US" sz="5400" b="1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dirty="0" smtClean="0">
                <a:cs typeface="B Nazanin" pitchFamily="2" charset="-78"/>
              </a:rPr>
              <a:t>به دلایل مختلف، ممکن است در هنگام بررسی، مقاله اصلی، هنوز در دسترس موتورهای جستجو یا نرم‌افزارهای مربوطه قرار نگرفته باشد.</a:t>
            </a:r>
            <a:endParaRPr lang="en-US" sz="36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</a:rPr>
              <a:t>پیشنهاد:</a:t>
            </a:r>
            <a:endParaRPr lang="en-US" sz="36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</a:rPr>
              <a:t>بررسی و چک مقاله در دو مرحله (بدو دریافت مقاله و قبل از انتشار آن)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سرقت ادبی (دستبرد فکری)</a:t>
            </a:r>
            <a:br>
              <a:rPr lang="fa-IR" dirty="0" smtClean="0">
                <a:cs typeface="B Nazanin" pitchFamily="2" charset="-78"/>
              </a:rPr>
            </a:br>
            <a:r>
              <a:rPr lang="en-US" dirty="0" smtClean="0">
                <a:cs typeface="B Nazanin" pitchFamily="2" charset="-78"/>
              </a:rPr>
              <a:t>Plagiarism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به عنوان عدم صداقت علمی و آکادمیک در نظر گرفته می‌شود و نقض اخلاق ژورنالیستی است.</a:t>
            </a:r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در محافل آکادمیک، مشمول مجازاتهایی همچون اخراج است.</a:t>
            </a:r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در محافل آکادمیک و صنعتی، یک بزه اخلاقی محسوب می‌شود.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 سرقت ادبی می‌تواند بعنوان نقض قانون حق نشر (</a:t>
            </a:r>
            <a:r>
              <a:rPr lang="en-US" dirty="0" smtClean="0">
                <a:cs typeface="B Nazanin" pitchFamily="2" charset="-78"/>
              </a:rPr>
              <a:t>copyright</a:t>
            </a:r>
            <a:r>
              <a:rPr lang="fa-IR" dirty="0" smtClean="0">
                <a:cs typeface="B Nazanin" pitchFamily="2" charset="-78"/>
              </a:rPr>
              <a:t>) در نظر گرفته شود.</a:t>
            </a: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endParaRPr lang="en-US" sz="5400" b="1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sz="4400" dirty="0" smtClean="0">
                <a:cs typeface="B Nazanin" pitchFamily="2" charset="-78"/>
              </a:rPr>
              <a:t>ممکن است گردانندگان وب‌سایت مورد استفاده، اطلاعات آپ‌لودشده را سرقت کنند.</a:t>
            </a:r>
            <a:endParaRPr lang="en-US" sz="4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از توجه شما سپاسگزارم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1026" name="Picture 2" descr="C:\Users\FK\Desktop\graphic vecto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8143" y="1447800"/>
            <a:ext cx="5053263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الگوریتم کشف سرقت ادبی </a:t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 smtClean="0">
                <a:cs typeface="B Nazanin" pitchFamily="2" charset="-78"/>
              </a:rPr>
              <a:t>توسط نرم‌افزارها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1"/>
            <a:r>
              <a:rPr lang="fa-IR" dirty="0" smtClean="0">
                <a:cs typeface="B Nazanin" pitchFamily="2" charset="-78"/>
              </a:rPr>
              <a:t>متن، به چند عبارت تقسیم و شکسته می‌شود.</a:t>
            </a:r>
          </a:p>
          <a:p>
            <a:pPr lvl="0" algn="just" rtl="1"/>
            <a:r>
              <a:rPr lang="fa-IR" dirty="0" smtClean="0">
                <a:cs typeface="B Nazanin" pitchFamily="2" charset="-78"/>
              </a:rPr>
              <a:t>عبارات، به یک موتور جستجو فرستاده می‌شوند.</a:t>
            </a:r>
          </a:p>
          <a:p>
            <a:pPr lvl="0" algn="just" rtl="1"/>
            <a:r>
              <a:rPr lang="fa-IR" dirty="0" smtClean="0">
                <a:cs typeface="B Nazanin" pitchFamily="2" charset="-78"/>
              </a:rPr>
              <a:t>نتیجه هر جستجو، دانلود می‌شود.</a:t>
            </a:r>
          </a:p>
          <a:p>
            <a:pPr lvl="0" algn="just" rtl="1"/>
            <a:r>
              <a:rPr lang="fa-IR" dirty="0" smtClean="0">
                <a:cs typeface="B Nazanin" pitchFamily="2" charset="-78"/>
              </a:rPr>
              <a:t>هر یک از منابع جستجوشده و یافته‌های هر موتور جستجو، تحزیه و تجلیل می‌شود.</a:t>
            </a:r>
          </a:p>
          <a:p>
            <a:pPr lvl="0" algn="just" rtl="1"/>
            <a:r>
              <a:rPr lang="fa-IR" dirty="0" smtClean="0">
                <a:cs typeface="B Nazanin" pitchFamily="2" charset="-78"/>
              </a:rPr>
              <a:t>گزارش نهایی جستجو و تجزیه و تحلیل، به کاربر ارایه می‌شود.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cs typeface="B Nazanin" pitchFamily="2" charset="-78"/>
              </a:rPr>
              <a:t>بررسی احتمال سرقت ادبی در متن مورد نظر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fa-IR" b="1" dirty="0" smtClean="0">
                <a:cs typeface="B Nazanin" pitchFamily="2" charset="-78"/>
              </a:rPr>
              <a:t>امکانات مورد نیاز:</a:t>
            </a:r>
            <a:endParaRPr lang="en-US" b="1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کامپیوتر متصل به اینترنت پرسرعت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مرورگر وب (</a:t>
            </a:r>
            <a:r>
              <a:rPr lang="en-US" dirty="0" smtClean="0">
                <a:cs typeface="B Nazanin" pitchFamily="2" charset="-78"/>
              </a:rPr>
              <a:t>web browser</a:t>
            </a:r>
            <a:r>
              <a:rPr lang="fa-IR" dirty="0" smtClean="0">
                <a:cs typeface="B Nazanin" pitchFamily="2" charset="-78"/>
              </a:rPr>
              <a:t>)، نظیر: </a:t>
            </a:r>
          </a:p>
          <a:p>
            <a:pPr algn="just"/>
            <a:r>
              <a:rPr lang="en-US" dirty="0" smtClean="0">
                <a:cs typeface="B Nazanin" pitchFamily="2" charset="-78"/>
              </a:rPr>
              <a:t>Google Chrome</a:t>
            </a:r>
          </a:p>
          <a:p>
            <a:pPr algn="just"/>
            <a:r>
              <a:rPr lang="en-US" dirty="0" smtClean="0">
                <a:cs typeface="B Nazanin" pitchFamily="2" charset="-78"/>
              </a:rPr>
              <a:t>Mozilla Firefox</a:t>
            </a:r>
          </a:p>
          <a:p>
            <a:pPr algn="just"/>
            <a:r>
              <a:rPr lang="en-US" dirty="0" smtClean="0">
                <a:cs typeface="B Nazanin" pitchFamily="2" charset="-78"/>
              </a:rPr>
              <a:t>Internet Explorer</a:t>
            </a:r>
          </a:p>
          <a:p>
            <a:pPr algn="just"/>
            <a:r>
              <a:rPr lang="en-US" dirty="0" smtClean="0">
                <a:cs typeface="B Nazanin" pitchFamily="2" charset="-78"/>
              </a:rPr>
              <a:t>Safari</a:t>
            </a:r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دسترسی به وب سایت‌های بررسی کننده سرقت ادبی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Nazanin" pitchFamily="2" charset="-78"/>
              </a:rPr>
              <a:t>موتورهای جستجو و نرم‌افزارها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2050" name="Picture 2" descr="C:\Users\FK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75" y="1800225"/>
            <a:ext cx="57150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7200" dirty="0" smtClean="0">
                <a:cs typeface="B Nazanin" pitchFamily="2" charset="-78"/>
              </a:rPr>
              <a:t>گروه اول</a:t>
            </a:r>
            <a:endParaRPr lang="en-US" sz="7200" dirty="0">
              <a:cs typeface="B Nazanin" pitchFamily="2" charset="-78"/>
            </a:endParaRPr>
          </a:p>
        </p:txBody>
      </p:sp>
      <p:pic>
        <p:nvPicPr>
          <p:cNvPr id="5122" name="Picture 2" descr="C:\Users\FK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04553"/>
            <a:ext cx="7499350" cy="468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5400" b="1" dirty="0" smtClean="0">
                <a:cs typeface="B Nazanin" pitchFamily="2" charset="-78"/>
              </a:rPr>
              <a:t>موتورهای جستجو</a:t>
            </a:r>
            <a:endParaRPr lang="en-US" sz="54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000" b="1" dirty="0" smtClean="0">
                <a:cs typeface="B Nazanin" pitchFamily="2" charset="-78"/>
              </a:rPr>
              <a:t>مثال:</a:t>
            </a:r>
            <a:endParaRPr lang="en-US" sz="4000" b="1" dirty="0" smtClean="0">
              <a:cs typeface="B Nazanin" pitchFamily="2" charset="-78"/>
              <a:hlinkClick r:id="rId2"/>
            </a:endParaRPr>
          </a:p>
          <a:p>
            <a:r>
              <a:rPr lang="en-US" u="sng" dirty="0" smtClean="0">
                <a:hlinkClick r:id="rId2"/>
              </a:rPr>
              <a:t>http://www.google.com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http://www.google.com/intl/fa/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http://scholar.google.com/</a:t>
            </a:r>
            <a:endParaRPr lang="fa-IR" u="sng" dirty="0" smtClean="0"/>
          </a:p>
          <a:p>
            <a:pPr algn="just" rtl="1">
              <a:buNone/>
            </a:pPr>
            <a:endParaRPr lang="en-US" b="1" dirty="0" smtClean="0">
              <a:cs typeface="B Nazanin" pitchFamily="2" charset="-78"/>
              <a:hlinkClick r:id="rId2"/>
            </a:endParaRPr>
          </a:p>
          <a:p>
            <a:pPr algn="just" rt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406</Words>
  <Application>Microsoft Office PowerPoint</Application>
  <PresentationFormat>On-screen Show (4:3)</PresentationFormat>
  <Paragraphs>78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Solstice</vt:lpstr>
      <vt:lpstr>بسم الله الرحمن الرحیم</vt:lpstr>
      <vt:lpstr>موتورهای جستجو  و نرم‌افزارهای کشف سرقت ادبی</vt:lpstr>
      <vt:lpstr>Plagiarism</vt:lpstr>
      <vt:lpstr>سرقت ادبی (دستبرد فکری) Plagiarism</vt:lpstr>
      <vt:lpstr>الگوریتم کشف سرقت ادبی  توسط نرم‌افزارها</vt:lpstr>
      <vt:lpstr>بررسی احتمال سرقت ادبی در متن مورد نظر</vt:lpstr>
      <vt:lpstr>موتورهای جستجو و نرم‌افزارها</vt:lpstr>
      <vt:lpstr>گروه اول</vt:lpstr>
      <vt:lpstr>موتورهای جستجو</vt:lpstr>
      <vt:lpstr>اشکال: عدم پذیرش متون طولانی</vt:lpstr>
      <vt:lpstr>PlagiarismDetect.com http://plagiarismdetect.com/</vt:lpstr>
      <vt:lpstr>UVa:  Trabajos académicos https://sites.google.com/site/realizartrabajos/plagio/detectar-el-plagio</vt:lpstr>
      <vt:lpstr>Plagiarism Detect http://plagiarism-detect.com/</vt:lpstr>
      <vt:lpstr>Plagiarisma.Net http://plagiarisma.net/ </vt:lpstr>
      <vt:lpstr>EVE Plagiarism Detection System http://www.canexus.com/eve/index.shtml</vt:lpstr>
      <vt:lpstr>CheckFor Plagiarism.net http://www.checkforplagiarism.net/services </vt:lpstr>
      <vt:lpstr>DOC Cop http://www.doccop.com/</vt:lpstr>
      <vt:lpstr>Dustball http://www.dustball.com/cs/plagiarism.checker/ </vt:lpstr>
      <vt:lpstr>iThenticate http://www.ithenticate.com/</vt:lpstr>
      <vt:lpstr>Plagiarism.org  http://www.plagiarism.org/</vt:lpstr>
      <vt:lpstr>Viper http://www.scanmyessay.com/plagiarism/index.php دارای نرم‌افزار قابل دانلود</vt:lpstr>
      <vt:lpstr>PlagScan http://www.plagscan.com/seesources/analyse.php با محدودیت استفاده زمانی</vt:lpstr>
      <vt:lpstr>Plagium  http://www.plagium.com/ از ایران قابل دسترسی نیست.</vt:lpstr>
      <vt:lpstr>گروه دوم</vt:lpstr>
      <vt:lpstr>Slide 25</vt:lpstr>
      <vt:lpstr>Paper Rater http://www.paperrater.com/</vt:lpstr>
      <vt:lpstr>Plag Tracker  http://www.plagtracker.com/ دارای محدودیت زمانی برای کاربران عادی</vt:lpstr>
      <vt:lpstr>Paper Rater (Cont’ed) http://www.paperrater.com/</vt:lpstr>
      <vt:lpstr>گروه سوم</vt:lpstr>
      <vt:lpstr>Slide 30</vt:lpstr>
      <vt:lpstr>Small SEO Tools http://smallseotools.com/plagiarism-checker/</vt:lpstr>
      <vt:lpstr>Dupli Checker http://www.duplichecker.com/</vt:lpstr>
      <vt:lpstr>Plagiarism Checker.com  http://www.plagiarismchecker.com/</vt:lpstr>
      <vt:lpstr>Effective Papers http://www.effectivepapers.com/plagiarism-checker-for-students.html </vt:lpstr>
      <vt:lpstr>Plagiarism Software  http://www.plagiarismsoftware.net/</vt:lpstr>
      <vt:lpstr>Deja Vu: a Database of Highly Similar Citations</vt:lpstr>
      <vt:lpstr>Deja vu</vt:lpstr>
      <vt:lpstr>دو نکته مهم</vt:lpstr>
      <vt:lpstr>Slide 39</vt:lpstr>
      <vt:lpstr>Slide 40</vt:lpstr>
      <vt:lpstr>از توجه شما سپاسگزارم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FK</dc:creator>
  <cp:lastModifiedBy>FK</cp:lastModifiedBy>
  <cp:revision>145</cp:revision>
  <dcterms:created xsi:type="dcterms:W3CDTF">2006-08-16T00:00:00Z</dcterms:created>
  <dcterms:modified xsi:type="dcterms:W3CDTF">2013-12-26T05:36:36Z</dcterms:modified>
</cp:coreProperties>
</file>