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 id="2147483674" r:id="rId4"/>
  </p:sldMasterIdLst>
  <p:notesMasterIdLst>
    <p:notesMasterId r:id="rId111"/>
  </p:notesMasterIdLst>
  <p:sldIdLst>
    <p:sldId id="256" r:id="rId5"/>
    <p:sldId id="352" r:id="rId6"/>
    <p:sldId id="354" r:id="rId7"/>
    <p:sldId id="353" r:id="rId8"/>
    <p:sldId id="351" r:id="rId9"/>
    <p:sldId id="355" r:id="rId10"/>
    <p:sldId id="356" r:id="rId11"/>
    <p:sldId id="357" r:id="rId12"/>
    <p:sldId id="358" r:id="rId13"/>
    <p:sldId id="359" r:id="rId14"/>
    <p:sldId id="360" r:id="rId15"/>
    <p:sldId id="361" r:id="rId16"/>
    <p:sldId id="362" r:id="rId17"/>
    <p:sldId id="364" r:id="rId18"/>
    <p:sldId id="365" r:id="rId19"/>
    <p:sldId id="368" r:id="rId20"/>
    <p:sldId id="367" r:id="rId21"/>
    <p:sldId id="369" r:id="rId22"/>
    <p:sldId id="371" r:id="rId23"/>
    <p:sldId id="372" r:id="rId24"/>
    <p:sldId id="370" r:id="rId25"/>
    <p:sldId id="366" r:id="rId26"/>
    <p:sldId id="363" r:id="rId27"/>
    <p:sldId id="373" r:id="rId28"/>
    <p:sldId id="375" r:id="rId29"/>
    <p:sldId id="376" r:id="rId30"/>
    <p:sldId id="380" r:id="rId31"/>
    <p:sldId id="383" r:id="rId32"/>
    <p:sldId id="382" r:id="rId33"/>
    <p:sldId id="381" r:id="rId34"/>
    <p:sldId id="379" r:id="rId35"/>
    <p:sldId id="378" r:id="rId36"/>
    <p:sldId id="377" r:id="rId37"/>
    <p:sldId id="384" r:id="rId38"/>
    <p:sldId id="385" r:id="rId39"/>
    <p:sldId id="386" r:id="rId40"/>
    <p:sldId id="387" r:id="rId41"/>
    <p:sldId id="388" r:id="rId42"/>
    <p:sldId id="396" r:id="rId43"/>
    <p:sldId id="395" r:id="rId44"/>
    <p:sldId id="394" r:id="rId45"/>
    <p:sldId id="392" r:id="rId46"/>
    <p:sldId id="391" r:id="rId47"/>
    <p:sldId id="390" r:id="rId48"/>
    <p:sldId id="404" r:id="rId49"/>
    <p:sldId id="402" r:id="rId50"/>
    <p:sldId id="258" r:id="rId51"/>
    <p:sldId id="261" r:id="rId52"/>
    <p:sldId id="262" r:id="rId53"/>
    <p:sldId id="263" r:id="rId54"/>
    <p:sldId id="264" r:id="rId55"/>
    <p:sldId id="265" r:id="rId56"/>
    <p:sldId id="350" r:id="rId57"/>
    <p:sldId id="266" r:id="rId58"/>
    <p:sldId id="267" r:id="rId59"/>
    <p:sldId id="268" r:id="rId60"/>
    <p:sldId id="269" r:id="rId61"/>
    <p:sldId id="270" r:id="rId62"/>
    <p:sldId id="259" r:id="rId63"/>
    <p:sldId id="298" r:id="rId64"/>
    <p:sldId id="343" r:id="rId65"/>
    <p:sldId id="338" r:id="rId66"/>
    <p:sldId id="346" r:id="rId67"/>
    <p:sldId id="349" r:id="rId68"/>
    <p:sldId id="347" r:id="rId69"/>
    <p:sldId id="348" r:id="rId70"/>
    <p:sldId id="277" r:id="rId71"/>
    <p:sldId id="299" r:id="rId72"/>
    <p:sldId id="301" r:id="rId73"/>
    <p:sldId id="302" r:id="rId74"/>
    <p:sldId id="405" r:id="rId75"/>
    <p:sldId id="409" r:id="rId76"/>
    <p:sldId id="410" r:id="rId77"/>
    <p:sldId id="411" r:id="rId78"/>
    <p:sldId id="408" r:id="rId79"/>
    <p:sldId id="407" r:id="rId80"/>
    <p:sldId id="406" r:id="rId81"/>
    <p:sldId id="271" r:id="rId82"/>
    <p:sldId id="272" r:id="rId83"/>
    <p:sldId id="273" r:id="rId84"/>
    <p:sldId id="274" r:id="rId85"/>
    <p:sldId id="275" r:id="rId86"/>
    <p:sldId id="276" r:id="rId87"/>
    <p:sldId id="278" r:id="rId88"/>
    <p:sldId id="307" r:id="rId89"/>
    <p:sldId id="308" r:id="rId90"/>
    <p:sldId id="309" r:id="rId91"/>
    <p:sldId id="310" r:id="rId92"/>
    <p:sldId id="311" r:id="rId93"/>
    <p:sldId id="312" r:id="rId94"/>
    <p:sldId id="337" r:id="rId95"/>
    <p:sldId id="313" r:id="rId96"/>
    <p:sldId id="314" r:id="rId97"/>
    <p:sldId id="315" r:id="rId98"/>
    <p:sldId id="316" r:id="rId99"/>
    <p:sldId id="317" r:id="rId100"/>
    <p:sldId id="318" r:id="rId101"/>
    <p:sldId id="319" r:id="rId102"/>
    <p:sldId id="320" r:id="rId103"/>
    <p:sldId id="321" r:id="rId104"/>
    <p:sldId id="322" r:id="rId105"/>
    <p:sldId id="323" r:id="rId106"/>
    <p:sldId id="324" r:id="rId107"/>
    <p:sldId id="325" r:id="rId108"/>
    <p:sldId id="326" r:id="rId109"/>
    <p:sldId id="327" r:id="rId11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429" autoAdjust="0"/>
    <p:restoredTop sz="94600"/>
  </p:normalViewPr>
  <p:slideViewPr>
    <p:cSldViewPr snapToGrid="0">
      <p:cViewPr varScale="1">
        <p:scale>
          <a:sx n="86" d="100"/>
          <a:sy n="86" d="100"/>
        </p:scale>
        <p:origin x="-13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3C7ED240-3D9C-447B-88A9-E5FBDAE76FC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7ED240-3D9C-447B-88A9-E5FBDAE76FCE}" type="slidenum">
              <a:rPr lang="en-US" smtClean="0"/>
              <a:pPr/>
              <a:t>51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7ED240-3D9C-447B-88A9-E5FBDAE76FCE}" type="slidenum">
              <a:rPr lang="en-US" smtClean="0"/>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7ED240-3D9C-447B-88A9-E5FBDAE76FCE}" type="slidenum">
              <a:rPr lang="en-US" smtClean="0"/>
              <a:pPr/>
              <a:t>81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fld id="{6C6C7B51-143D-4910-A6C5-CFA0B09E2F3C}" type="datetime1">
              <a:rPr lang="en-US" smtClean="0"/>
              <a:pPr/>
              <a:t>10/25/2016</a:t>
            </a:fld>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47A79297-6EFC-4E63-A993-E1BEA19EED9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0BDB19-8AED-4B2E-859D-4BC594A94A47}" type="datetime1">
              <a:rPr lang="en-US" smtClean="0"/>
              <a:pPr/>
              <a:t>10/25/2016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4EBB23-0B22-4CCC-B001-1B1A60DDE4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AC9AA2-CAB5-42E1-884D-4DDEE7ACFF39}" type="datetime1">
              <a:rPr lang="en-US" smtClean="0"/>
              <a:pPr/>
              <a:t>10/25/2016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6AF254-95F3-4EA0-8EE7-92DB75011C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fld id="{D631BE97-8F7E-4219-9023-BA60928902B9}" type="datetime1">
              <a:rPr lang="en-US" smtClean="0"/>
              <a:pPr/>
              <a:t>10/25/2016</a:t>
            </a:fld>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651CB666-2BCF-499B-B485-855BD69F792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DDB872-91CD-4DA7-BC5C-7A534775C235}" type="datetime1">
              <a:rPr lang="en-US" smtClean="0"/>
              <a:pPr/>
              <a:t>10/25/2016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B83370-5C62-45FC-9B69-375D17AF383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33E9B5-601B-45C2-8DFA-1BF0066CA528}" type="datetime1">
              <a:rPr lang="en-US" smtClean="0"/>
              <a:pPr/>
              <a:t>10/25/2016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AD1B04-DC19-4903-9D05-442ED3F77C2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77A7190-67E2-464B-8C1C-A14353AD4519}" type="datetime1">
              <a:rPr lang="en-US" smtClean="0"/>
              <a:pPr/>
              <a:t>10/25/2016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F7110F-2217-4965-ACB4-38AB691625F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9F86DBA-CFED-4EF4-9119-352678D7AFC0}" type="datetime1">
              <a:rPr lang="en-US" smtClean="0"/>
              <a:pPr/>
              <a:t>10/25/2016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48A4B5-D974-429F-AD82-1C3A9F97182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E7E6E76-55D0-47A0-AF20-A0D114F49F63}" type="datetime1">
              <a:rPr lang="en-US" smtClean="0"/>
              <a:pPr/>
              <a:t>10/25/2016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0897CD9-7598-468A-82B3-A15B189A9F2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EC7A52-862E-4EFF-859D-E9F917AC69E0}" type="datetime1">
              <a:rPr lang="en-US" smtClean="0"/>
              <a:pPr/>
              <a:t>10/25/2016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8BC928-3017-4495-9AEA-396ED1979CE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6F4A9E7-C1BA-4535-B2E6-421C3E2A08D4}" type="datetime1">
              <a:rPr lang="en-US" smtClean="0"/>
              <a:pPr/>
              <a:t>10/25/2016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6C752D-AD79-4742-A9D6-0B928E7B46E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394D9B-C0BD-4B9E-85D5-4B15B7EEC3C9}" type="datetime1">
              <a:rPr lang="en-US" smtClean="0"/>
              <a:pPr/>
              <a:t>10/25/2016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798FC1-578A-48D9-8115-5A261DB7828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D68DDD8-C5C6-4F97-A568-28AA2CBF4901}" type="datetime1">
              <a:rPr lang="en-US" smtClean="0"/>
              <a:pPr/>
              <a:t>10/25/2016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4869AD-C337-4BA3-81B5-23E3CB67F3F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7A7856-7D9C-4DE8-BCEE-89898B947BB3}" type="datetime1">
              <a:rPr lang="en-US" smtClean="0"/>
              <a:pPr/>
              <a:t>10/25/2016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D7EB93-F37F-4AC8-9004-EFE42855804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1D751C-2DBB-4578-8B8C-BA09693B3E77}" type="datetime1">
              <a:rPr lang="en-US" smtClean="0"/>
              <a:pPr/>
              <a:t>10/25/2016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5462A1-955C-4F03-B2A2-04476555617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F822F3-9B61-4841-93C3-AB39534A310A}" type="datetime1">
              <a:rPr lang="en-US" smtClean="0"/>
              <a:pPr>
                <a:defRPr/>
              </a:pPr>
              <a:t>10/25/2016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791481-A0E4-46E6-94DC-3C3B2D4182BD}"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822406-8B18-45FF-9CC4-E969D5978E49}"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FD88B79-E268-4CB7-A671-0A7C56250B5E}" type="datetime1">
              <a:rPr lang="en-US" smtClean="0"/>
              <a:pPr/>
              <a:t>10/25/2016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DA3205-0D33-45E1-A285-ED5BD4120A5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60EE5D5-1DEE-417B-85AE-A278825D7786}" type="datetime1">
              <a:rPr lang="en-US" smtClean="0"/>
              <a:pPr/>
              <a:t>10/25/2016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998391-6D79-4F64-8ABF-4BE8ED585B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D9F5598-2735-46E3-813E-FE90324699A0}" type="datetime1">
              <a:rPr lang="en-US" smtClean="0"/>
              <a:pPr/>
              <a:t>10/25/2016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E69680-852C-4CA6-8E27-6923EBB318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D161E39-F2DD-44F0-8704-B6069BD5D452}" type="datetime1">
              <a:rPr lang="en-US" smtClean="0"/>
              <a:pPr/>
              <a:t>10/25/2016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2A9CC9-5724-47D2-8819-DFB19835F8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DCECE4D-053F-4335-92BB-5F000F8CD7A4}" type="datetime1">
              <a:rPr lang="en-US" smtClean="0"/>
              <a:pPr/>
              <a:t>10/25/2016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1017ABC-0F04-44F9-A6F0-EEF6112B80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AACFFF9-B473-4F32-803B-5E060735FD21}" type="datetime1">
              <a:rPr lang="en-US" smtClean="0"/>
              <a:pPr/>
              <a:t>10/25/2016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7AF765-69D0-4321-9AD7-D6AE55944B4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9C52085-DA5B-4C17-9FE3-6AA89D60D229}" type="datetime1">
              <a:rPr lang="en-US" smtClean="0"/>
              <a:pPr/>
              <a:t>10/25/2016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D141DD-87A9-4B1B-B8A1-8FA1E06468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fld id="{4F2835B8-684B-4894-8138-679A9F1C8AEE}" type="datetime1">
              <a:rPr lang="en-US" smtClean="0"/>
              <a:pPr/>
              <a:t>10/25/2016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65C2AAAE-199E-4785-985D-95093FA4D90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fld id="{6336EF71-9C3E-47B5-9AA2-E12CFFBFB24D}" type="datetime1">
              <a:rPr lang="en-US" smtClean="0"/>
              <a:pPr/>
              <a:t>10/25/2016</a:t>
            </a:fld>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5E96298B-33D4-4C39-8522-075D550902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417638"/>
          </a:xfrm>
          <a:prstGeom prst="rect">
            <a:avLst/>
          </a:prstGeom>
          <a:solidFill>
            <a:schemeClr val="bg1"/>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2B4CDCA-7785-452C-ADE8-584A3AE0205A}" type="datetime1">
              <a:rPr lang="en-US" smtClean="0"/>
              <a:pPr>
                <a:defRPr/>
              </a:pPr>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Times New Roman" pitchFamily="18" charset="0"/>
                <a:cs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b="1" smtClean="0">
                <a:solidFill>
                  <a:schemeClr val="bg1"/>
                </a:solidFill>
                <a:latin typeface="Times New Roman" pitchFamily="18" charset="0"/>
                <a:cs typeface="Times New Roman" pitchFamily="18" charset="0"/>
              </a:defRPr>
            </a:lvl1pPr>
          </a:lstStyle>
          <a:p>
            <a:pPr>
              <a:defRPr/>
            </a:pPr>
            <a:fld id="{D923F769-CC8B-45D8-8C9A-5A70E97910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ctr" rtl="0" fontAlgn="base">
        <a:spcBef>
          <a:spcPct val="0"/>
        </a:spcBef>
        <a:spcAft>
          <a:spcPct val="0"/>
        </a:spcAft>
        <a:defRPr sz="4400" kern="1200">
          <a:solidFill>
            <a:srgbClr val="002060"/>
          </a:solidFill>
          <a:latin typeface="+mj-lt"/>
          <a:ea typeface="+mj-ea"/>
          <a:cs typeface="B Mitra" pitchFamily="2" charset="-78"/>
        </a:defRPr>
      </a:lvl1pPr>
      <a:lvl2pPr algn="ctr" rtl="0" fontAlgn="base">
        <a:spcBef>
          <a:spcPct val="0"/>
        </a:spcBef>
        <a:spcAft>
          <a:spcPct val="0"/>
        </a:spcAft>
        <a:defRPr sz="4400">
          <a:solidFill>
            <a:srgbClr val="002060"/>
          </a:solidFill>
          <a:latin typeface="Calibri" pitchFamily="34" charset="0"/>
          <a:cs typeface="B Mitra" pitchFamily="2" charset="-78"/>
        </a:defRPr>
      </a:lvl2pPr>
      <a:lvl3pPr algn="ctr" rtl="0" fontAlgn="base">
        <a:spcBef>
          <a:spcPct val="0"/>
        </a:spcBef>
        <a:spcAft>
          <a:spcPct val="0"/>
        </a:spcAft>
        <a:defRPr sz="4400">
          <a:solidFill>
            <a:srgbClr val="002060"/>
          </a:solidFill>
          <a:latin typeface="Calibri" pitchFamily="34" charset="0"/>
          <a:cs typeface="B Mitra" pitchFamily="2" charset="-78"/>
        </a:defRPr>
      </a:lvl3pPr>
      <a:lvl4pPr algn="ctr" rtl="0" fontAlgn="base">
        <a:spcBef>
          <a:spcPct val="0"/>
        </a:spcBef>
        <a:spcAft>
          <a:spcPct val="0"/>
        </a:spcAft>
        <a:defRPr sz="4400">
          <a:solidFill>
            <a:srgbClr val="002060"/>
          </a:solidFill>
          <a:latin typeface="Calibri" pitchFamily="34" charset="0"/>
          <a:cs typeface="B Mitra" pitchFamily="2" charset="-78"/>
        </a:defRPr>
      </a:lvl4pPr>
      <a:lvl5pPr algn="ctr" rtl="0" fontAlgn="base">
        <a:spcBef>
          <a:spcPct val="0"/>
        </a:spcBef>
        <a:spcAft>
          <a:spcPct val="0"/>
        </a:spcAft>
        <a:defRPr sz="4400">
          <a:solidFill>
            <a:srgbClr val="002060"/>
          </a:solidFill>
          <a:latin typeface="Calibri" pitchFamily="34" charset="0"/>
          <a:cs typeface="B Mitra" pitchFamily="2" charset="-78"/>
        </a:defRPr>
      </a:lvl5pPr>
      <a:lvl6pPr marL="457200" algn="ctr" rtl="0" fontAlgn="base">
        <a:spcBef>
          <a:spcPct val="0"/>
        </a:spcBef>
        <a:spcAft>
          <a:spcPct val="0"/>
        </a:spcAft>
        <a:defRPr sz="4400">
          <a:solidFill>
            <a:srgbClr val="002060"/>
          </a:solidFill>
          <a:latin typeface="Calibri" pitchFamily="34" charset="0"/>
          <a:cs typeface="B Mitra" pitchFamily="2" charset="-78"/>
        </a:defRPr>
      </a:lvl6pPr>
      <a:lvl7pPr marL="914400" algn="ctr" rtl="0" fontAlgn="base">
        <a:spcBef>
          <a:spcPct val="0"/>
        </a:spcBef>
        <a:spcAft>
          <a:spcPct val="0"/>
        </a:spcAft>
        <a:defRPr sz="4400">
          <a:solidFill>
            <a:srgbClr val="002060"/>
          </a:solidFill>
          <a:latin typeface="Calibri" pitchFamily="34" charset="0"/>
          <a:cs typeface="B Mitra" pitchFamily="2" charset="-78"/>
        </a:defRPr>
      </a:lvl7pPr>
      <a:lvl8pPr marL="1371600" algn="ctr" rtl="0" fontAlgn="base">
        <a:spcBef>
          <a:spcPct val="0"/>
        </a:spcBef>
        <a:spcAft>
          <a:spcPct val="0"/>
        </a:spcAft>
        <a:defRPr sz="4400">
          <a:solidFill>
            <a:srgbClr val="002060"/>
          </a:solidFill>
          <a:latin typeface="Calibri" pitchFamily="34" charset="0"/>
          <a:cs typeface="B Mitra" pitchFamily="2" charset="-78"/>
        </a:defRPr>
      </a:lvl8pPr>
      <a:lvl9pPr marL="1828800" algn="ctr" rtl="0" fontAlgn="base">
        <a:spcBef>
          <a:spcPct val="0"/>
        </a:spcBef>
        <a:spcAft>
          <a:spcPct val="0"/>
        </a:spcAft>
        <a:defRPr sz="4400">
          <a:solidFill>
            <a:srgbClr val="002060"/>
          </a:solidFill>
          <a:latin typeface="Calibri" pitchFamily="34" charset="0"/>
          <a:cs typeface="B Mitra" pitchFamily="2" charset="-78"/>
        </a:defRPr>
      </a:lvl9pPr>
    </p:titleStyle>
    <p:bodyStyle>
      <a:lvl1pPr marL="342900" indent="-342900" algn="l" rtl="0" fontAlgn="base">
        <a:spcBef>
          <a:spcPct val="20000"/>
        </a:spcBef>
        <a:spcAft>
          <a:spcPct val="0"/>
        </a:spcAft>
        <a:buClr>
          <a:srgbClr val="FFC000"/>
        </a:buClr>
        <a:buFont typeface="Arial" charset="0"/>
        <a:buChar char="•"/>
        <a:defRPr sz="3200" kern="1200">
          <a:solidFill>
            <a:schemeClr val="bg1"/>
          </a:solidFill>
          <a:latin typeface="+mn-lt"/>
          <a:ea typeface="+mn-ea"/>
          <a:cs typeface="B Mitra" pitchFamily="2" charset="-78"/>
        </a:defRPr>
      </a:lvl1pPr>
      <a:lvl2pPr marL="742950" indent="-285750" algn="l" rtl="0" fontAlgn="base">
        <a:spcBef>
          <a:spcPct val="20000"/>
        </a:spcBef>
        <a:spcAft>
          <a:spcPct val="0"/>
        </a:spcAft>
        <a:buClr>
          <a:srgbClr val="FFC000"/>
        </a:buClr>
        <a:buFont typeface="Arial" charset="0"/>
        <a:buChar char="–"/>
        <a:defRPr sz="2800" kern="1200">
          <a:solidFill>
            <a:schemeClr val="bg1"/>
          </a:solidFill>
          <a:latin typeface="+mn-lt"/>
          <a:ea typeface="+mn-ea"/>
          <a:cs typeface="B Mitra" pitchFamily="2" charset="-78"/>
        </a:defRPr>
      </a:lvl2pPr>
      <a:lvl3pPr marL="1143000" indent="-228600" algn="l" rtl="0" fontAlgn="base">
        <a:spcBef>
          <a:spcPct val="20000"/>
        </a:spcBef>
        <a:spcAft>
          <a:spcPct val="0"/>
        </a:spcAft>
        <a:buClr>
          <a:srgbClr val="FFC000"/>
        </a:buClr>
        <a:buFont typeface="Arial" charset="0"/>
        <a:buChar char="•"/>
        <a:defRPr sz="2400" kern="1200">
          <a:solidFill>
            <a:schemeClr val="bg1"/>
          </a:solidFill>
          <a:latin typeface="+mn-lt"/>
          <a:ea typeface="+mn-ea"/>
          <a:cs typeface="B Mitra" pitchFamily="2" charset="-78"/>
        </a:defRPr>
      </a:lvl3pPr>
      <a:lvl4pPr marL="1600200" indent="-228600" algn="l" rtl="0" fontAlgn="base">
        <a:spcBef>
          <a:spcPct val="20000"/>
        </a:spcBef>
        <a:spcAft>
          <a:spcPct val="0"/>
        </a:spcAft>
        <a:buClr>
          <a:srgbClr val="FFC000"/>
        </a:buClr>
        <a:buFont typeface="Arial" charset="0"/>
        <a:buChar char="–"/>
        <a:defRPr sz="2000" kern="1200">
          <a:solidFill>
            <a:schemeClr val="bg1"/>
          </a:solidFill>
          <a:latin typeface="+mn-lt"/>
          <a:ea typeface="+mn-ea"/>
          <a:cs typeface="B Mitra" pitchFamily="2" charset="-78"/>
        </a:defRPr>
      </a:lvl4pPr>
      <a:lvl5pPr marL="2057400" indent="-228600" algn="l" rtl="0" fontAlgn="base">
        <a:spcBef>
          <a:spcPct val="20000"/>
        </a:spcBef>
        <a:spcAft>
          <a:spcPct val="0"/>
        </a:spcAft>
        <a:buClr>
          <a:srgbClr val="FFC000"/>
        </a:buClr>
        <a:buFont typeface="Arial" charset="0"/>
        <a:buChar char="»"/>
        <a:defRPr sz="2000" kern="1200">
          <a:solidFill>
            <a:schemeClr val="bg1"/>
          </a:solidFill>
          <a:latin typeface="+mn-lt"/>
          <a:ea typeface="+mn-ea"/>
          <a:cs typeface="B Mitra"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endParaRPr lang="en-US"/>
          </a:p>
        </p:txBody>
      </p:sp>
      <p:sp>
        <p:nvSpPr>
          <p:cNvPr id="68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endParaRPr lang="en-US"/>
          </a:p>
        </p:txBody>
      </p:sp>
      <p:sp>
        <p:nvSpPr>
          <p:cNvPr id="68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fld id="{588146FF-383B-40FA-BD5B-8EA0FCC25E86}"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www.shopdiabetes.org/104-Diabetes-Carbohydrate-And-Fat-Gram-Guide-4th-Edition.aspx?utm_source=WWW&amp;utm_medium=Contentpage&amp;utm_content=FoodAndFitnessDiabetesCarb&amp;utm_campaign=BOOK"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4.xml"/><Relationship Id="rId1" Type="http://schemas.openxmlformats.org/officeDocument/2006/relationships/themeOverride" Target="../theme/themeOverride1.xml"/><Relationship Id="rId5" Type="http://schemas.openxmlformats.org/officeDocument/2006/relationships/image" Target="../media/image19.wmf"/><Relationship Id="rId4" Type="http://schemas.openxmlformats.org/officeDocument/2006/relationships/image" Target="../media/image18.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203374" y="2159541"/>
            <a:ext cx="5905040" cy="905888"/>
          </a:xfrm>
        </p:spPr>
        <p:txBody>
          <a:bodyPr/>
          <a:lstStyle/>
          <a:p>
            <a:pPr algn="ctr"/>
            <a:r>
              <a:rPr lang="en-US" b="1" i="1" dirty="0" smtClean="0"/>
              <a:t>Nutrition and Diabetes </a:t>
            </a:r>
            <a:endParaRPr lang="en-US" b="1" i="1" dirty="0"/>
          </a:p>
        </p:txBody>
      </p:sp>
      <p:sp>
        <p:nvSpPr>
          <p:cNvPr id="49155" name="Rectangle 3"/>
          <p:cNvSpPr>
            <a:spLocks noGrp="1" noChangeArrowheads="1"/>
          </p:cNvSpPr>
          <p:nvPr>
            <p:ph type="subTitle" idx="1"/>
          </p:nvPr>
        </p:nvSpPr>
        <p:spPr>
          <a:xfrm>
            <a:off x="2227634" y="3886200"/>
            <a:ext cx="6157609" cy="1752600"/>
          </a:xfrm>
        </p:spPr>
        <p:txBody>
          <a:bodyPr/>
          <a:lstStyle/>
          <a:p>
            <a:pPr algn="ctr"/>
            <a:r>
              <a:rPr lang="en-US" sz="2000" b="1" i="1" dirty="0" smtClean="0"/>
              <a:t>Dr. </a:t>
            </a:r>
            <a:r>
              <a:rPr lang="en-US" sz="2000" b="1" i="1" dirty="0" err="1" smtClean="0"/>
              <a:t>Azadeh</a:t>
            </a:r>
            <a:r>
              <a:rPr lang="en-US" sz="2000" b="1" i="1" dirty="0" smtClean="0"/>
              <a:t> </a:t>
            </a:r>
            <a:r>
              <a:rPr lang="en-US" sz="2000" b="1" i="1" dirty="0" err="1" smtClean="0"/>
              <a:t>Mottaghi</a:t>
            </a:r>
            <a:endParaRPr lang="en-US" sz="2000" b="1" i="1" dirty="0" smtClean="0"/>
          </a:p>
          <a:p>
            <a:pPr algn="ctr"/>
            <a:endParaRPr lang="en-US" sz="2000" dirty="0" smtClean="0"/>
          </a:p>
          <a:p>
            <a:pPr algn="ctr"/>
            <a:r>
              <a:rPr lang="en-US" sz="1800" b="1" i="1" dirty="0" smtClean="0"/>
              <a:t>Assistant Professor of Nutrition</a:t>
            </a:r>
          </a:p>
          <a:p>
            <a:pPr algn="ctr"/>
            <a:r>
              <a:rPr lang="en-US" sz="1800" b="1" i="1" dirty="0" smtClean="0"/>
              <a:t>Institute of Endocrinology &amp; Metabolism</a:t>
            </a:r>
            <a:endParaRPr lang="en-U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Gestational Diabetes Mellitus</a:t>
            </a:r>
            <a:endParaRPr lang="en-US" dirty="0"/>
          </a:p>
        </p:txBody>
      </p:sp>
      <p:sp>
        <p:nvSpPr>
          <p:cNvPr id="3" name="Content Placeholder 2"/>
          <p:cNvSpPr>
            <a:spLocks noGrp="1"/>
          </p:cNvSpPr>
          <p:nvPr>
            <p:ph idx="1"/>
          </p:nvPr>
        </p:nvSpPr>
        <p:spPr/>
        <p:txBody>
          <a:bodyPr/>
          <a:lstStyle/>
          <a:p>
            <a:r>
              <a:rPr lang="en-US" dirty="0" smtClean="0"/>
              <a:t>1. “One-step” 3-hr 75-g OGTT. A fasting glucose .92 </a:t>
            </a:r>
            <a:r>
              <a:rPr lang="en-US" dirty="0" smtClean="0"/>
              <a:t>mg/dl (5.1 </a:t>
            </a:r>
            <a:r>
              <a:rPr lang="en-US" dirty="0" err="1" smtClean="0"/>
              <a:t>mmol</a:t>
            </a:r>
            <a:r>
              <a:rPr lang="en-US" dirty="0" smtClean="0"/>
              <a:t>/L), a </a:t>
            </a:r>
            <a:r>
              <a:rPr lang="en-US" dirty="0" smtClean="0"/>
              <a:t>1-hr &gt;180 </a:t>
            </a:r>
            <a:r>
              <a:rPr lang="en-US" dirty="0" smtClean="0"/>
              <a:t>mg/</a:t>
            </a:r>
            <a:r>
              <a:rPr lang="en-US" dirty="0" err="1" smtClean="0"/>
              <a:t>dL</a:t>
            </a:r>
            <a:r>
              <a:rPr lang="en-US" dirty="0" smtClean="0"/>
              <a:t> (10 </a:t>
            </a:r>
            <a:r>
              <a:rPr lang="en-US" dirty="0" err="1" smtClean="0"/>
              <a:t>mmol</a:t>
            </a:r>
            <a:r>
              <a:rPr lang="en-US" dirty="0" smtClean="0"/>
              <a:t>/L), or a </a:t>
            </a:r>
            <a:r>
              <a:rPr lang="en-US" dirty="0" smtClean="0"/>
              <a:t>2-hr &gt;153 </a:t>
            </a:r>
            <a:r>
              <a:rPr lang="en-US" dirty="0" smtClean="0"/>
              <a:t>mg/dl (8.4 </a:t>
            </a:r>
            <a:r>
              <a:rPr lang="en-US" dirty="0" err="1" smtClean="0"/>
              <a:t>mmol</a:t>
            </a:r>
            <a:r>
              <a:rPr lang="en-US" dirty="0" smtClean="0"/>
              <a:t>/L) is diagnostic of GDM</a:t>
            </a:r>
          </a:p>
          <a:p>
            <a:r>
              <a:rPr lang="en-US" dirty="0" smtClean="0"/>
              <a:t>2. “Two-step” approach with a 1-hr 50-g (</a:t>
            </a:r>
            <a:r>
              <a:rPr lang="en-US" dirty="0" err="1" smtClean="0"/>
              <a:t>nonfasting</a:t>
            </a:r>
            <a:r>
              <a:rPr lang="en-US" dirty="0" smtClean="0"/>
              <a:t>) </a:t>
            </a:r>
            <a:r>
              <a:rPr lang="en-US" dirty="0" smtClean="0"/>
              <a:t>screen followed </a:t>
            </a:r>
            <a:r>
              <a:rPr lang="en-US" dirty="0" smtClean="0"/>
              <a:t>by a 3-hr 100-g OGTT for those with plasma </a:t>
            </a:r>
            <a:r>
              <a:rPr lang="en-US" dirty="0" smtClean="0"/>
              <a:t>glucose ≥140 </a:t>
            </a:r>
            <a:r>
              <a:rPr lang="en-US" dirty="0" smtClean="0"/>
              <a:t>mg/dl (10.0 </a:t>
            </a:r>
            <a:r>
              <a:rPr lang="en-US" dirty="0" err="1" smtClean="0"/>
              <a:t>mmol</a:t>
            </a:r>
            <a:r>
              <a:rPr lang="en-US" dirty="0" smtClean="0"/>
              <a:t>/L). </a:t>
            </a:r>
            <a:endParaRPr lang="en-US" dirty="0" smtClean="0"/>
          </a:p>
          <a:p>
            <a:r>
              <a:rPr lang="en-US" dirty="0" smtClean="0"/>
              <a:t>The </a:t>
            </a:r>
            <a:r>
              <a:rPr lang="en-US" dirty="0" smtClean="0"/>
              <a:t>diagnosis of GDM </a:t>
            </a:r>
            <a:r>
              <a:rPr lang="en-US" dirty="0" smtClean="0"/>
              <a:t>is made </a:t>
            </a:r>
            <a:r>
              <a:rPr lang="en-US" dirty="0" smtClean="0"/>
              <a:t>when the plasma glucose level measured 2 hr after </a:t>
            </a:r>
            <a:r>
              <a:rPr lang="en-US" dirty="0" smtClean="0"/>
              <a:t>the test </a:t>
            </a:r>
            <a:r>
              <a:rPr lang="en-US" dirty="0" smtClean="0"/>
              <a:t>is </a:t>
            </a:r>
            <a:r>
              <a:rPr lang="en-US" dirty="0" smtClean="0"/>
              <a:t>≥140 </a:t>
            </a:r>
            <a:r>
              <a:rPr lang="en-US" dirty="0" smtClean="0"/>
              <a:t>mg/dl (7.8 </a:t>
            </a:r>
            <a:r>
              <a:rPr lang="en-US" dirty="0" err="1" smtClean="0"/>
              <a:t>mmol</a:t>
            </a:r>
            <a:r>
              <a:rPr lang="en-US" dirty="0" smtClean="0"/>
              <a:t>/L).</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latin typeface="Times New Roman" pitchFamily="18" charset="0"/>
                <a:cs typeface="Times New Roman" pitchFamily="18" charset="0"/>
              </a:rPr>
              <a:t>Planning </a:t>
            </a:r>
            <a:endParaRPr lang="en-US" smtClean="0"/>
          </a:p>
        </p:txBody>
      </p:sp>
      <p:sp>
        <p:nvSpPr>
          <p:cNvPr id="16387" name="Content Placeholder 2"/>
          <p:cNvSpPr>
            <a:spLocks noGrp="1"/>
          </p:cNvSpPr>
          <p:nvPr>
            <p:ph idx="1"/>
          </p:nvPr>
        </p:nvSpPr>
        <p:spPr>
          <a:xfrm>
            <a:off x="457200" y="1600200"/>
            <a:ext cx="8229600" cy="4781550"/>
          </a:xfrm>
        </p:spPr>
        <p:txBody>
          <a:bodyPr/>
          <a:lstStyle/>
          <a:p>
            <a:pPr algn="r" rtl="1">
              <a:buFont typeface="Arial" charset="0"/>
              <a:buNone/>
            </a:pPr>
            <a:r>
              <a:rPr lang="fa-IR" b="1" smtClean="0">
                <a:solidFill>
                  <a:srgbClr val="FFFF00"/>
                </a:solidFill>
              </a:rPr>
              <a:t>برنامه غذایی بیمار:</a:t>
            </a:r>
          </a:p>
          <a:p>
            <a:pPr algn="just" rtl="1">
              <a:buFont typeface="Arial" charset="0"/>
              <a:buNone/>
            </a:pPr>
            <a:r>
              <a:rPr lang="fa-IR" smtClean="0"/>
              <a:t>میان وعده (ساعت 10/5 – 9/5 صبح): </a:t>
            </a:r>
          </a:p>
          <a:p>
            <a:pPr lvl="1" algn="just" rtl="1">
              <a:buFont typeface="Wingdings" pitchFamily="2" charset="2"/>
              <a:buChar char="ü"/>
            </a:pPr>
            <a:r>
              <a:rPr lang="fa-IR" smtClean="0"/>
              <a:t> گروه میوه 2 واحد (یک عدد پرتقال متوسط و یک عدد سیب)</a:t>
            </a:r>
          </a:p>
          <a:p>
            <a:pPr lvl="1" algn="just" rtl="1">
              <a:buFont typeface="Wingdings" pitchFamily="2" charset="2"/>
              <a:buChar char="ü"/>
            </a:pPr>
            <a:r>
              <a:rPr lang="fa-IR" smtClean="0"/>
              <a:t> گروه شیر و لبنیات 0/5 واحد (نصف لیوان شیر کم چرب 1/5 درصد)</a:t>
            </a:r>
          </a:p>
          <a:p>
            <a:pPr lvl="1" algn="just" rtl="1">
              <a:buFont typeface="Wingdings" pitchFamily="2" charset="2"/>
              <a:buChar char="ü"/>
            </a:pPr>
            <a:r>
              <a:rPr lang="fa-IR" smtClean="0"/>
              <a:t> گروه قندهای ساده یک واحد (یک عدد خرما یا دو حبه قند)</a:t>
            </a:r>
          </a:p>
          <a:p>
            <a:pPr lvl="1" algn="just" rtl="1">
              <a:buFont typeface="Wingdings" pitchFamily="2" charset="2"/>
              <a:buChar char="ü"/>
            </a:pPr>
            <a:r>
              <a:rPr lang="fa-IR" smtClean="0"/>
              <a:t> یک استکان چای </a:t>
            </a:r>
            <a:endParaRPr lang="fa-IR" b="1" smtClean="0">
              <a:solidFill>
                <a:srgbClr val="FFFF00"/>
              </a:solidFill>
            </a:endParaRPr>
          </a:p>
          <a:p>
            <a:pPr algn="r" rtl="1">
              <a:buFont typeface="Arial" charset="0"/>
              <a:buNone/>
            </a:pPr>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latin typeface="Times New Roman" pitchFamily="18" charset="0"/>
                <a:cs typeface="Times New Roman" pitchFamily="18" charset="0"/>
              </a:rPr>
              <a:t>Planning </a:t>
            </a:r>
            <a:endParaRPr lang="en-US" smtClean="0"/>
          </a:p>
        </p:txBody>
      </p:sp>
      <p:sp>
        <p:nvSpPr>
          <p:cNvPr id="3" name="Content Placeholder 2"/>
          <p:cNvSpPr>
            <a:spLocks noGrp="1"/>
          </p:cNvSpPr>
          <p:nvPr>
            <p:ph idx="1"/>
          </p:nvPr>
        </p:nvSpPr>
        <p:spPr>
          <a:xfrm>
            <a:off x="179388" y="1484313"/>
            <a:ext cx="8713787" cy="5102225"/>
          </a:xfrm>
        </p:spPr>
        <p:txBody>
          <a:bodyPr rtlCol="0">
            <a:normAutofit lnSpcReduction="10000"/>
          </a:bodyPr>
          <a:lstStyle/>
          <a:p>
            <a:pPr algn="r" rtl="1" fontAlgn="auto">
              <a:spcAft>
                <a:spcPts val="0"/>
              </a:spcAft>
              <a:buFont typeface="Arial" pitchFamily="34" charset="0"/>
              <a:buNone/>
              <a:defRPr/>
            </a:pPr>
            <a:r>
              <a:rPr lang="fa-IR" sz="2800" b="1" dirty="0" smtClean="0">
                <a:solidFill>
                  <a:srgbClr val="FFFF00"/>
                </a:solidFill>
              </a:rPr>
              <a:t>برنامه غذایی بیمار:</a:t>
            </a:r>
          </a:p>
          <a:p>
            <a:pPr algn="r" rtl="1" fontAlgn="auto">
              <a:spcAft>
                <a:spcPts val="0"/>
              </a:spcAft>
              <a:buFont typeface="Arial" pitchFamily="34" charset="0"/>
              <a:buNone/>
              <a:defRPr/>
            </a:pPr>
            <a:r>
              <a:rPr lang="fa-IR" dirty="0" smtClean="0"/>
              <a:t>ناهار (ساعت 12:30-1): </a:t>
            </a:r>
          </a:p>
          <a:p>
            <a:pPr lvl="1" algn="r" rtl="1" fontAlgn="auto">
              <a:spcAft>
                <a:spcPts val="0"/>
              </a:spcAft>
              <a:buFont typeface="Wingdings" pitchFamily="2" charset="2"/>
              <a:buChar char="ü"/>
              <a:defRPr/>
            </a:pPr>
            <a:r>
              <a:rPr lang="fa-IR" dirty="0" smtClean="0"/>
              <a:t> گروه نان و غلات 4 واحد (4 کف دست نان یا 20 قاشق غذاخوری سرصاف برنج)</a:t>
            </a:r>
          </a:p>
          <a:p>
            <a:pPr lvl="1" algn="r" rtl="1" fontAlgn="auto">
              <a:spcAft>
                <a:spcPts val="0"/>
              </a:spcAft>
              <a:buFont typeface="Wingdings" pitchFamily="2" charset="2"/>
              <a:buChar char="ü"/>
              <a:defRPr/>
            </a:pPr>
            <a:r>
              <a:rPr lang="fa-IR" dirty="0" smtClean="0"/>
              <a:t> گروه گوشت 2 واحد (یک ساق ران مرغ یا یک چهرام سینه کامل مرغ یا 2 قطعه گوشت 30 گرمی)</a:t>
            </a:r>
          </a:p>
          <a:p>
            <a:pPr lvl="1" algn="r" rtl="1" fontAlgn="auto">
              <a:spcAft>
                <a:spcPts val="0"/>
              </a:spcAft>
              <a:buFont typeface="Wingdings" pitchFamily="2" charset="2"/>
              <a:buChar char="ü"/>
              <a:defRPr/>
            </a:pPr>
            <a:r>
              <a:rPr lang="fa-IR" dirty="0" smtClean="0"/>
              <a:t> گروه سبزی 2 واحد (یک پیش دستی سالاد و نصف لیوان سبزی های پخته) </a:t>
            </a:r>
          </a:p>
          <a:p>
            <a:pPr lvl="1" algn="r" rtl="1" fontAlgn="auto">
              <a:spcAft>
                <a:spcPts val="0"/>
              </a:spcAft>
              <a:buFont typeface="Wingdings" pitchFamily="2" charset="2"/>
              <a:buChar char="ü"/>
              <a:defRPr/>
            </a:pPr>
            <a:r>
              <a:rPr lang="fa-IR" dirty="0" smtClean="0"/>
              <a:t> گروه لبنیات 0/5 واحد (نصف لیوان ماست کم چرب 1/5 درصد یا یک لیوان دوغ)</a:t>
            </a:r>
          </a:p>
          <a:p>
            <a:pPr lvl="1" algn="r" rtl="1" fontAlgn="auto">
              <a:spcAft>
                <a:spcPts val="0"/>
              </a:spcAft>
              <a:buFont typeface="Wingdings" pitchFamily="2" charset="2"/>
              <a:buChar char="ü"/>
              <a:defRPr/>
            </a:pPr>
            <a:r>
              <a:rPr lang="fa-IR" dirty="0" smtClean="0"/>
              <a:t> گروه چربی 5 واحد (3 قاشق مرباخوری روغن برای پخت غذا، یک قاشق مرباخوری روغن برای پخت سبزی ها، 8 عدد زیتون)</a:t>
            </a:r>
          </a:p>
          <a:p>
            <a:pPr algn="r" rtl="1" fontAlgn="auto">
              <a:spcAft>
                <a:spcPts val="0"/>
              </a:spcAft>
              <a:buFont typeface="Arial" pitchFamily="34" charset="0"/>
              <a:buChar char="•"/>
              <a:defRPr/>
            </a:pPr>
            <a:endParaRPr lang="fa-IR" b="1" dirty="0" smtClean="0">
              <a:solidFill>
                <a:srgbClr val="FFFF00"/>
              </a:solidFill>
            </a:endParaRPr>
          </a:p>
          <a:p>
            <a:pPr algn="r" rtl="1"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latin typeface="Times New Roman" pitchFamily="18" charset="0"/>
                <a:cs typeface="Times New Roman" pitchFamily="18" charset="0"/>
              </a:rPr>
              <a:t>Planning</a:t>
            </a:r>
            <a:endParaRPr lang="en-US" smtClean="0"/>
          </a:p>
        </p:txBody>
      </p:sp>
      <p:sp>
        <p:nvSpPr>
          <p:cNvPr id="18435" name="Content Placeholder 2"/>
          <p:cNvSpPr>
            <a:spLocks noGrp="1"/>
          </p:cNvSpPr>
          <p:nvPr>
            <p:ph idx="1"/>
          </p:nvPr>
        </p:nvSpPr>
        <p:spPr>
          <a:xfrm>
            <a:off x="457200" y="1600200"/>
            <a:ext cx="8229600" cy="4924425"/>
          </a:xfrm>
        </p:spPr>
        <p:txBody>
          <a:bodyPr/>
          <a:lstStyle/>
          <a:p>
            <a:pPr algn="r" rtl="1">
              <a:buFont typeface="Arial" charset="0"/>
              <a:buNone/>
            </a:pPr>
            <a:r>
              <a:rPr lang="fa-IR" b="1" smtClean="0">
                <a:solidFill>
                  <a:srgbClr val="FFFF00"/>
                </a:solidFill>
              </a:rPr>
              <a:t>برنامه غذایی بیمار:</a:t>
            </a:r>
            <a:r>
              <a:rPr lang="en-US" smtClean="0"/>
              <a:t> </a:t>
            </a:r>
            <a:endParaRPr lang="fa-IR" smtClean="0"/>
          </a:p>
          <a:p>
            <a:pPr algn="r" rtl="1">
              <a:buFont typeface="Arial" charset="0"/>
              <a:buNone/>
            </a:pPr>
            <a:r>
              <a:rPr lang="fa-IR" smtClean="0"/>
              <a:t>میان وعده (5 – 4 بعد از ظهر): </a:t>
            </a:r>
          </a:p>
          <a:p>
            <a:pPr lvl="1" algn="r" rtl="1">
              <a:spcAft>
                <a:spcPts val="600"/>
              </a:spcAft>
              <a:buFont typeface="Wingdings" pitchFamily="2" charset="2"/>
              <a:buChar char="ü"/>
            </a:pPr>
            <a:r>
              <a:rPr lang="fa-IR" smtClean="0"/>
              <a:t> گروه نان و غلات 1 واحد (3 عدد بیسکوئیت ساقه طلایی یا سه چهارم لیوان کورن فلکس)</a:t>
            </a:r>
          </a:p>
          <a:p>
            <a:pPr lvl="1" algn="r" rtl="1">
              <a:spcAft>
                <a:spcPts val="600"/>
              </a:spcAft>
              <a:buFont typeface="Wingdings" pitchFamily="2" charset="2"/>
              <a:buChar char="ü"/>
            </a:pPr>
            <a:r>
              <a:rPr lang="fa-IR" smtClean="0"/>
              <a:t> گروه شیر و لبنیات 1 واحد (یک لیوان شیر کم چرب 1/5 درصد)</a:t>
            </a:r>
          </a:p>
          <a:p>
            <a:pPr lvl="1" algn="r" rtl="1">
              <a:spcAft>
                <a:spcPts val="600"/>
              </a:spcAft>
              <a:buFont typeface="Wingdings" pitchFamily="2" charset="2"/>
              <a:buChar char="ü"/>
            </a:pPr>
            <a:r>
              <a:rPr lang="fa-IR" smtClean="0"/>
              <a:t> گروه قند ساده 2 واحد (2 عدد خرما)</a:t>
            </a:r>
          </a:p>
          <a:p>
            <a:pPr lvl="1" algn="r" rtl="1">
              <a:spcAft>
                <a:spcPts val="600"/>
              </a:spcAft>
              <a:buFont typeface="Wingdings" pitchFamily="2" charset="2"/>
              <a:buChar char="ü"/>
            </a:pPr>
            <a:r>
              <a:rPr lang="fa-IR" smtClean="0"/>
              <a:t> گروه چربی 1 واحد (10 عدد مغز های مخلوط)</a:t>
            </a:r>
          </a:p>
          <a:p>
            <a:pPr lvl="1" algn="r" rtl="1">
              <a:spcAft>
                <a:spcPts val="600"/>
              </a:spcAft>
              <a:buFont typeface="Wingdings" pitchFamily="2" charset="2"/>
              <a:buChar char="ü"/>
            </a:pPr>
            <a:r>
              <a:rPr lang="fa-IR" smtClean="0"/>
              <a:t> یک استکان چای</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latin typeface="Times New Roman" pitchFamily="18" charset="0"/>
                <a:cs typeface="Times New Roman" pitchFamily="18" charset="0"/>
              </a:rPr>
              <a:t>Planning</a:t>
            </a:r>
            <a:endParaRPr lang="en-US" smtClean="0"/>
          </a:p>
        </p:txBody>
      </p:sp>
      <p:sp>
        <p:nvSpPr>
          <p:cNvPr id="3" name="Content Placeholder 2"/>
          <p:cNvSpPr>
            <a:spLocks noGrp="1"/>
          </p:cNvSpPr>
          <p:nvPr>
            <p:ph idx="1"/>
          </p:nvPr>
        </p:nvSpPr>
        <p:spPr>
          <a:xfrm>
            <a:off x="107950" y="1600200"/>
            <a:ext cx="8712200" cy="4781550"/>
          </a:xfrm>
        </p:spPr>
        <p:txBody>
          <a:bodyPr rtlCol="0">
            <a:normAutofit lnSpcReduction="10000"/>
          </a:bodyPr>
          <a:lstStyle/>
          <a:p>
            <a:pPr algn="r" rtl="1" fontAlgn="auto">
              <a:spcAft>
                <a:spcPts val="0"/>
              </a:spcAft>
              <a:buFont typeface="Arial" pitchFamily="34" charset="0"/>
              <a:buNone/>
              <a:defRPr/>
            </a:pPr>
            <a:r>
              <a:rPr lang="fa-IR" b="1" dirty="0" smtClean="0">
                <a:solidFill>
                  <a:srgbClr val="FFFF00"/>
                </a:solidFill>
              </a:rPr>
              <a:t>برنامه غذایی بیمار:</a:t>
            </a:r>
            <a:r>
              <a:rPr lang="en-US" dirty="0" smtClean="0"/>
              <a:t> </a:t>
            </a:r>
            <a:endParaRPr lang="fa-IR" dirty="0" smtClean="0"/>
          </a:p>
          <a:p>
            <a:pPr algn="r" rtl="1" fontAlgn="auto">
              <a:spcAft>
                <a:spcPts val="0"/>
              </a:spcAft>
              <a:buFont typeface="Arial" pitchFamily="34" charset="0"/>
              <a:buNone/>
              <a:defRPr/>
            </a:pPr>
            <a:r>
              <a:rPr lang="fa-IR" dirty="0" smtClean="0"/>
              <a:t>شام( ساعت 8 – 7 شب) : </a:t>
            </a:r>
          </a:p>
          <a:p>
            <a:pPr lvl="1" algn="r" rtl="1" fontAlgn="auto">
              <a:lnSpc>
                <a:spcPct val="150000"/>
              </a:lnSpc>
              <a:spcAft>
                <a:spcPts val="0"/>
              </a:spcAft>
              <a:buFont typeface="Wingdings" pitchFamily="2" charset="2"/>
              <a:buChar char="ü"/>
              <a:defRPr/>
            </a:pPr>
            <a:r>
              <a:rPr lang="fa-IR" dirty="0" smtClean="0"/>
              <a:t> گروه نان و غلات 3/5 واحد (یک عدد سیب زمینی کوچک و 1/5 کف دست)</a:t>
            </a:r>
          </a:p>
          <a:p>
            <a:pPr lvl="1" algn="r" rtl="1" fontAlgn="auto">
              <a:lnSpc>
                <a:spcPct val="150000"/>
              </a:lnSpc>
              <a:spcAft>
                <a:spcPts val="0"/>
              </a:spcAft>
              <a:buFont typeface="Wingdings" pitchFamily="2" charset="2"/>
              <a:buChar char="ü"/>
              <a:defRPr/>
            </a:pPr>
            <a:r>
              <a:rPr lang="fa-IR" dirty="0" smtClean="0"/>
              <a:t> گروه گوشت 1 واحد (یک عدد تخم مرغ یا یک فیله مرغ)</a:t>
            </a:r>
          </a:p>
          <a:p>
            <a:pPr lvl="1" algn="r" rtl="1" fontAlgn="auto">
              <a:lnSpc>
                <a:spcPct val="150000"/>
              </a:lnSpc>
              <a:spcAft>
                <a:spcPts val="0"/>
              </a:spcAft>
              <a:buFont typeface="Wingdings" pitchFamily="2" charset="2"/>
              <a:buChar char="ü"/>
              <a:defRPr/>
            </a:pPr>
            <a:r>
              <a:rPr lang="fa-IR" dirty="0" smtClean="0"/>
              <a:t> گروه لبنیات (نصف لیوان ماست کم چرب 1/5 درصد)</a:t>
            </a:r>
          </a:p>
          <a:p>
            <a:pPr lvl="1" algn="r" rtl="1" fontAlgn="auto">
              <a:lnSpc>
                <a:spcPct val="150000"/>
              </a:lnSpc>
              <a:spcAft>
                <a:spcPts val="0"/>
              </a:spcAft>
              <a:buFont typeface="Wingdings" pitchFamily="2" charset="2"/>
              <a:buChar char="ü"/>
              <a:defRPr/>
            </a:pPr>
            <a:r>
              <a:rPr lang="fa-IR" dirty="0" smtClean="0"/>
              <a:t> گروه سبزیجات 3 واحد (1/5 لیوان سبزی های پخته مانند اسفناج)</a:t>
            </a:r>
          </a:p>
          <a:p>
            <a:pPr lvl="1" algn="r" rtl="1" fontAlgn="auto">
              <a:lnSpc>
                <a:spcPct val="150000"/>
              </a:lnSpc>
              <a:spcAft>
                <a:spcPts val="0"/>
              </a:spcAft>
              <a:buFont typeface="Wingdings" pitchFamily="2" charset="2"/>
              <a:buChar char="ü"/>
              <a:defRPr/>
            </a:pPr>
            <a:r>
              <a:rPr lang="fa-IR" dirty="0" smtClean="0"/>
              <a:t> گروه چربی 3 واحد</a:t>
            </a:r>
          </a:p>
          <a:p>
            <a:pPr algn="r" rtl="1"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Times New Roman" pitchFamily="18" charset="0"/>
                <a:cs typeface="Times New Roman" pitchFamily="18" charset="0"/>
              </a:rPr>
              <a:t>Planning</a:t>
            </a:r>
            <a:endParaRPr lang="en-US" smtClean="0"/>
          </a:p>
        </p:txBody>
      </p:sp>
      <p:sp>
        <p:nvSpPr>
          <p:cNvPr id="20483" name="Content Placeholder 2"/>
          <p:cNvSpPr>
            <a:spLocks noGrp="1"/>
          </p:cNvSpPr>
          <p:nvPr>
            <p:ph idx="1"/>
          </p:nvPr>
        </p:nvSpPr>
        <p:spPr/>
        <p:txBody>
          <a:bodyPr/>
          <a:lstStyle/>
          <a:p>
            <a:pPr algn="r" rtl="1">
              <a:buFont typeface="Arial" charset="0"/>
              <a:buNone/>
            </a:pPr>
            <a:r>
              <a:rPr lang="fa-IR" b="1" dirty="0" smtClean="0">
                <a:solidFill>
                  <a:srgbClr val="FFFF00"/>
                </a:solidFill>
              </a:rPr>
              <a:t>برنامه غذایی بیمار:</a:t>
            </a:r>
          </a:p>
          <a:p>
            <a:pPr algn="r" rtl="1">
              <a:buFont typeface="Arial" charset="0"/>
              <a:buNone/>
            </a:pPr>
            <a:r>
              <a:rPr lang="fa-IR" dirty="0" smtClean="0"/>
              <a:t>قبل از خواب (ساعت 11 – 10 شب): </a:t>
            </a:r>
          </a:p>
          <a:p>
            <a:pPr lvl="1" algn="r" rtl="1">
              <a:lnSpc>
                <a:spcPct val="150000"/>
              </a:lnSpc>
              <a:buFont typeface="Wingdings" pitchFamily="2" charset="2"/>
              <a:buChar char="ü"/>
            </a:pPr>
            <a:r>
              <a:rPr lang="fa-IR" dirty="0" smtClean="0"/>
              <a:t> گروه میوه 2 واحد</a:t>
            </a:r>
          </a:p>
          <a:p>
            <a:pPr lvl="1" algn="r" rtl="1">
              <a:lnSpc>
                <a:spcPct val="150000"/>
              </a:lnSpc>
              <a:buFont typeface="Wingdings" pitchFamily="2" charset="2"/>
              <a:buChar char="ü"/>
            </a:pPr>
            <a:r>
              <a:rPr lang="fa-IR" dirty="0" smtClean="0"/>
              <a:t> گروه نان و غلات 0/5واحد (نصف کف دست نان)</a:t>
            </a:r>
          </a:p>
          <a:p>
            <a:pPr lvl="1" algn="r" rtl="1">
              <a:lnSpc>
                <a:spcPct val="150000"/>
              </a:lnSpc>
              <a:buFont typeface="Wingdings" pitchFamily="2" charset="2"/>
              <a:buChar char="ü"/>
            </a:pPr>
            <a:r>
              <a:rPr lang="fa-IR" dirty="0" smtClean="0"/>
              <a:t> گروه قندهای ساده 2 واحد (2 حبه قند و یک عدد خرما)</a:t>
            </a:r>
          </a:p>
          <a:p>
            <a:pPr lvl="1" algn="r" rtl="1">
              <a:lnSpc>
                <a:spcPct val="150000"/>
              </a:lnSpc>
              <a:buFont typeface="Wingdings" pitchFamily="2" charset="2"/>
              <a:buChar char="ü"/>
            </a:pPr>
            <a:r>
              <a:rPr lang="fa-IR" dirty="0" smtClean="0"/>
              <a:t> یک استکان چای </a:t>
            </a:r>
          </a:p>
          <a:p>
            <a:pPr algn="r" rtl="1"/>
            <a:endParaRPr lang="en-US"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rtl="1"/>
            <a:r>
              <a:rPr lang="fa-IR" b="1" smtClean="0"/>
              <a:t>توصیه های تغذیه ای</a:t>
            </a:r>
            <a:endParaRPr lang="en-US" smtClean="0"/>
          </a:p>
        </p:txBody>
      </p:sp>
      <p:sp>
        <p:nvSpPr>
          <p:cNvPr id="21507" name="Content Placeholder 2"/>
          <p:cNvSpPr>
            <a:spLocks noGrp="1"/>
          </p:cNvSpPr>
          <p:nvPr>
            <p:ph idx="1"/>
          </p:nvPr>
        </p:nvSpPr>
        <p:spPr>
          <a:xfrm>
            <a:off x="457200" y="1484313"/>
            <a:ext cx="8229600" cy="5016500"/>
          </a:xfrm>
        </p:spPr>
        <p:txBody>
          <a:bodyPr/>
          <a:lstStyle/>
          <a:p>
            <a:pPr algn="r" rtl="1">
              <a:buFont typeface="Arial" charset="0"/>
              <a:buNone/>
            </a:pPr>
            <a:r>
              <a:rPr lang="fa-IR" sz="2400" smtClean="0"/>
              <a:t>1- رعایت وعده ها و میان وعده ها الزامی است</a:t>
            </a:r>
          </a:p>
          <a:p>
            <a:pPr algn="r" rtl="1">
              <a:buFont typeface="Arial" charset="0"/>
              <a:buNone/>
            </a:pPr>
            <a:r>
              <a:rPr lang="fa-IR" sz="2400" smtClean="0"/>
              <a:t>2- از لبنیات کم چرب ( 1/5 % ) استفاده شود</a:t>
            </a:r>
          </a:p>
          <a:p>
            <a:pPr algn="r" rtl="1">
              <a:buFont typeface="Arial" charset="0"/>
              <a:buNone/>
            </a:pPr>
            <a:r>
              <a:rPr lang="fa-IR" sz="2400" smtClean="0"/>
              <a:t>3- مصرف میوه و سبزی در کنار وعده های غذایی الزامی است</a:t>
            </a:r>
          </a:p>
          <a:p>
            <a:pPr algn="r" rtl="1">
              <a:buFont typeface="Arial" charset="0"/>
              <a:buNone/>
            </a:pPr>
            <a:r>
              <a:rPr lang="fa-IR" sz="2400" smtClean="0"/>
              <a:t>4- از کدو سبز، سیر، شوید، قارچ ، اسفناج، کرفس، لوبیا سبز، بادمجان، گوجه فرنگی، فلفل دلمه ای به عنوان سبزی های پخته در برنامع غذایی استفاده شود</a:t>
            </a:r>
          </a:p>
          <a:p>
            <a:pPr algn="r" rtl="1">
              <a:buFont typeface="Arial" charset="0"/>
              <a:buNone/>
            </a:pPr>
            <a:r>
              <a:rPr lang="fa-IR" sz="2400" smtClean="0"/>
              <a:t>5- از نان های سبوسدار مانند سنگگ استفاده شود</a:t>
            </a:r>
          </a:p>
          <a:p>
            <a:pPr algn="r" rtl="1">
              <a:buFont typeface="Arial" charset="0"/>
              <a:buNone/>
            </a:pPr>
            <a:r>
              <a:rPr lang="fa-IR" sz="2400" smtClean="0"/>
              <a:t>6- سالاد اول غذا میل شود</a:t>
            </a:r>
          </a:p>
          <a:p>
            <a:pPr algn="r" rtl="1">
              <a:buFont typeface="Arial" charset="0"/>
              <a:buNone/>
            </a:pPr>
            <a:r>
              <a:rPr lang="fa-IR" sz="2400" smtClean="0"/>
              <a:t>7 – ورزش ها هوازی و پیاده روی روزانه به مدت 45 دقیقه الزامی است .</a:t>
            </a:r>
          </a:p>
          <a:p>
            <a:pPr algn="r" rtl="1">
              <a:buFont typeface="Arial" charset="0"/>
              <a:buNone/>
            </a:pPr>
            <a:r>
              <a:rPr lang="fa-IR" sz="2400" smtClean="0"/>
              <a:t>8- از روغن مایع گیاهی استفاده شود ( بهترین روغن، کانولا است )</a:t>
            </a:r>
          </a:p>
          <a:p>
            <a:pPr algn="r" rtl="1">
              <a:buFont typeface="Arial" charset="0"/>
              <a:buNone/>
            </a:pPr>
            <a:r>
              <a:rPr lang="fa-IR" sz="2400" smtClean="0"/>
              <a:t>9- برنج بهتر است به صورت سبزی پلو، عدس و یا لوبیا پلو تهیه شود </a:t>
            </a:r>
          </a:p>
          <a:p>
            <a:pPr algn="ctr" rtl="1">
              <a:buFont typeface="Arial" charset="0"/>
              <a:buNone/>
            </a:pPr>
            <a:r>
              <a:rPr lang="fa-IR" sz="2800" b="1" smtClean="0">
                <a:solidFill>
                  <a:srgbClr val="FFFF00"/>
                </a:solidFill>
              </a:rPr>
              <a:t>تذکر: لیست جانشین های غذایی حتما برای بیمار توضیح داده شود</a:t>
            </a:r>
          </a:p>
          <a:p>
            <a:pPr algn="r" rtl="1">
              <a:buFont typeface="Arial" charset="0"/>
              <a:buNone/>
            </a:pPr>
            <a:endParaRPr lang="fa-IR" sz="2000" smtClean="0"/>
          </a:p>
          <a:p>
            <a:pPr algn="r" rtl="1">
              <a:buFont typeface="Arial" charset="0"/>
              <a:buNone/>
            </a:pPr>
            <a:endParaRPr lang="fa-IR" sz="2000" smtClean="0"/>
          </a:p>
          <a:p>
            <a:pPr algn="r" rtl="1">
              <a:buFont typeface="Arial" charset="0"/>
              <a:buNone/>
            </a:pPr>
            <a:endParaRPr lang="fa-IR" sz="2000" smtClean="0"/>
          </a:p>
          <a:p>
            <a:pPr algn="r" rtl="1"/>
            <a:endParaRPr lang="en-US" sz="20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43388"/>
            <a:ext cx="8229600" cy="2114550"/>
          </a:xfrm>
        </p:spPr>
        <p:txBody>
          <a:bodyPr rtlCol="0">
            <a:noAutofit/>
          </a:bodyPr>
          <a:lstStyle/>
          <a:p>
            <a:pPr algn="ctr" fontAlgn="auto">
              <a:spcAft>
                <a:spcPts val="0"/>
              </a:spcAft>
              <a:buFont typeface="Arial" pitchFamily="34" charset="0"/>
              <a:buNone/>
              <a:defRPr/>
            </a:pPr>
            <a:r>
              <a:rPr lang="en-US" sz="8000" b="1" dirty="0" smtClean="0">
                <a:solidFill>
                  <a:srgbClr val="FF0000"/>
                </a:solidFill>
                <a:effectLst>
                  <a:outerShdw blurRad="38100" dist="38100" dir="2700000" algn="tl">
                    <a:srgbClr val="000000">
                      <a:alpha val="43137"/>
                    </a:srgbClr>
                  </a:outerShdw>
                </a:effectLst>
                <a:latin typeface="Algerian" pitchFamily="82" charset="0"/>
              </a:rPr>
              <a:t>Any question?</a:t>
            </a:r>
            <a:endParaRPr lang="en-US" sz="8000" b="1" dirty="0">
              <a:solidFill>
                <a:srgbClr val="FF0000"/>
              </a:solidFill>
              <a:effectLst>
                <a:outerShdw blurRad="38100" dist="38100" dir="2700000" algn="tl">
                  <a:srgbClr val="000000">
                    <a:alpha val="43137"/>
                  </a:srgbClr>
                </a:outerShdw>
              </a:effectLst>
              <a:latin typeface="Algerian" pitchFamily="82" charset="0"/>
            </a:endParaRPr>
          </a:p>
        </p:txBody>
      </p:sp>
      <p:pic>
        <p:nvPicPr>
          <p:cNvPr id="22532" name="Picture 2" descr="C:\Documents and Settings\Ms.Asghari\My Documents\My Pictures\food-guide-pyramid.gif"/>
          <p:cNvPicPr>
            <a:picLocks noChangeAspect="1" noChangeArrowheads="1"/>
          </p:cNvPicPr>
          <p:nvPr/>
        </p:nvPicPr>
        <p:blipFill>
          <a:blip r:embed="rId2"/>
          <a:srcRect/>
          <a:stretch>
            <a:fillRect/>
          </a:stretch>
        </p:blipFill>
        <p:spPr bwMode="auto">
          <a:xfrm>
            <a:off x="4572000" y="0"/>
            <a:ext cx="4608513" cy="3790950"/>
          </a:xfrm>
          <a:prstGeom prst="rect">
            <a:avLst/>
          </a:prstGeom>
          <a:noFill/>
          <a:ln w="9525">
            <a:noFill/>
            <a:miter lim="800000"/>
            <a:headEnd/>
            <a:tailEnd/>
          </a:ln>
        </p:spPr>
      </p:pic>
      <p:pic>
        <p:nvPicPr>
          <p:cNvPr id="22533" name="Picture 2" descr="C:\Documents and Settings\Ms.Asghari\My Documents\My Pictures\food-pyramid.jpg"/>
          <p:cNvPicPr>
            <a:picLocks noChangeAspect="1" noChangeArrowheads="1"/>
          </p:cNvPicPr>
          <p:nvPr/>
        </p:nvPicPr>
        <p:blipFill>
          <a:blip r:embed="rId3"/>
          <a:srcRect/>
          <a:stretch>
            <a:fillRect/>
          </a:stretch>
        </p:blipFill>
        <p:spPr bwMode="auto">
          <a:xfrm>
            <a:off x="0" y="0"/>
            <a:ext cx="4608513"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Gestational Diabetes Mellitus</a:t>
            </a:r>
            <a:endParaRPr lang="en-US" dirty="0"/>
          </a:p>
        </p:txBody>
      </p:sp>
      <p:sp>
        <p:nvSpPr>
          <p:cNvPr id="3" name="Content Placeholder 2"/>
          <p:cNvSpPr>
            <a:spLocks noGrp="1"/>
          </p:cNvSpPr>
          <p:nvPr>
            <p:ph idx="1"/>
          </p:nvPr>
        </p:nvSpPr>
        <p:spPr/>
        <p:txBody>
          <a:bodyPr/>
          <a:lstStyle/>
          <a:p>
            <a:r>
              <a:rPr lang="en-US" dirty="0" smtClean="0"/>
              <a:t>Outcomes :</a:t>
            </a:r>
          </a:p>
          <a:p>
            <a:pPr lvl="1"/>
            <a:r>
              <a:rPr lang="en-US" dirty="0" err="1" smtClean="0"/>
              <a:t>Macrosomia</a:t>
            </a:r>
            <a:endParaRPr lang="en-US" dirty="0" smtClean="0"/>
          </a:p>
          <a:p>
            <a:pPr lvl="1"/>
            <a:r>
              <a:rPr lang="en-US" dirty="0" smtClean="0"/>
              <a:t>Neonatal hypoglycemia at </a:t>
            </a:r>
            <a:r>
              <a:rPr lang="en-US" dirty="0" smtClean="0"/>
              <a:t>birth</a:t>
            </a:r>
          </a:p>
          <a:p>
            <a:r>
              <a:rPr lang="en-US" dirty="0" smtClean="0"/>
              <a:t>When optimal blood glucose levels are not being </a:t>
            </a:r>
            <a:r>
              <a:rPr lang="en-US" dirty="0" smtClean="0"/>
              <a:t>maintained with </a:t>
            </a:r>
            <a:r>
              <a:rPr lang="en-US" dirty="0" smtClean="0"/>
              <a:t>MNT or the rate of fetal growth is excessive, </a:t>
            </a:r>
            <a:r>
              <a:rPr lang="en-US" dirty="0" smtClean="0"/>
              <a:t>pharmacologic therapy </a:t>
            </a:r>
            <a:r>
              <a:rPr lang="en-US" dirty="0" smtClean="0"/>
              <a:t>is </a:t>
            </a:r>
            <a:r>
              <a:rPr lang="en-US" dirty="0" smtClean="0"/>
              <a:t>needed.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Gestational Diabetes Mellitus</a:t>
            </a:r>
            <a:endParaRPr lang="en-US" dirty="0"/>
          </a:p>
        </p:txBody>
      </p:sp>
      <p:sp>
        <p:nvSpPr>
          <p:cNvPr id="3" name="Content Placeholder 2"/>
          <p:cNvSpPr>
            <a:spLocks noGrp="1"/>
          </p:cNvSpPr>
          <p:nvPr>
            <p:ph idx="1"/>
          </p:nvPr>
        </p:nvSpPr>
        <p:spPr/>
        <p:txBody>
          <a:bodyPr/>
          <a:lstStyle/>
          <a:p>
            <a:r>
              <a:rPr lang="en-US" dirty="0" smtClean="0"/>
              <a:t>Research supports </a:t>
            </a:r>
            <a:r>
              <a:rPr lang="en-US" dirty="0" smtClean="0"/>
              <a:t>the use </a:t>
            </a:r>
            <a:r>
              <a:rPr lang="en-US" dirty="0" smtClean="0"/>
              <a:t>of insulin, insulin analogs, </a:t>
            </a:r>
            <a:r>
              <a:rPr lang="en-US" dirty="0" err="1" smtClean="0"/>
              <a:t>metformin</a:t>
            </a:r>
            <a:r>
              <a:rPr lang="en-US" dirty="0" smtClean="0"/>
              <a:t>, and </a:t>
            </a:r>
            <a:r>
              <a:rPr lang="en-US" dirty="0" err="1" smtClean="0"/>
              <a:t>glyburide</a:t>
            </a:r>
            <a:r>
              <a:rPr lang="en-US" dirty="0" smtClean="0"/>
              <a:t> </a:t>
            </a:r>
            <a:r>
              <a:rPr lang="en-US" dirty="0" smtClean="0"/>
              <a:t>during pregnancy</a:t>
            </a:r>
            <a:r>
              <a:rPr lang="en-US" dirty="0" smtClean="0"/>
              <a:t>. </a:t>
            </a:r>
            <a:endParaRPr lang="en-US" dirty="0" smtClean="0"/>
          </a:p>
          <a:p>
            <a:r>
              <a:rPr lang="en-US" dirty="0" smtClean="0"/>
              <a:t>Women </a:t>
            </a:r>
            <a:r>
              <a:rPr lang="en-US" dirty="0" smtClean="0"/>
              <a:t>with GDM should be screened for </a:t>
            </a:r>
            <a:r>
              <a:rPr lang="en-US" dirty="0" smtClean="0"/>
              <a:t>diabetes 6 </a:t>
            </a:r>
            <a:r>
              <a:rPr lang="en-US" dirty="0" smtClean="0"/>
              <a:t>to 12 weeks postpartum and should have </a:t>
            </a:r>
            <a:r>
              <a:rPr lang="en-US" dirty="0" smtClean="0"/>
              <a:t>lifelong screening </a:t>
            </a:r>
            <a:r>
              <a:rPr lang="en-US" dirty="0" smtClean="0"/>
              <a:t>for the development of diabetes or </a:t>
            </a:r>
            <a:r>
              <a:rPr lang="en-US" dirty="0" err="1" smtClean="0"/>
              <a:t>prediabetes</a:t>
            </a:r>
            <a:r>
              <a:rPr lang="en-US" dirty="0" smtClean="0"/>
              <a:t> </a:t>
            </a:r>
            <a:r>
              <a:rPr lang="en-US" dirty="0" smtClean="0"/>
              <a:t>at least </a:t>
            </a:r>
            <a:r>
              <a:rPr lang="en-US" dirty="0" smtClean="0"/>
              <a:t>every 3 years (ADA, 2014b).</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Management of </a:t>
            </a:r>
            <a:r>
              <a:rPr lang="en-US" b="1" dirty="0" err="1" smtClean="0"/>
              <a:t>Prediabetes</a:t>
            </a:r>
            <a:endParaRPr lang="en-US" b="1" dirty="0"/>
          </a:p>
        </p:txBody>
      </p:sp>
      <p:sp>
        <p:nvSpPr>
          <p:cNvPr id="3" name="Content Placeholder 2"/>
          <p:cNvSpPr>
            <a:spLocks noGrp="1"/>
          </p:cNvSpPr>
          <p:nvPr>
            <p:ph idx="1"/>
          </p:nvPr>
        </p:nvSpPr>
        <p:spPr/>
        <p:txBody>
          <a:bodyPr/>
          <a:lstStyle/>
          <a:p>
            <a:r>
              <a:rPr lang="en-US" dirty="0" smtClean="0"/>
              <a:t>In no other disease does lifestyle—</a:t>
            </a:r>
            <a:r>
              <a:rPr lang="en-US" b="1" dirty="0" smtClean="0">
                <a:solidFill>
                  <a:srgbClr val="FF0000"/>
                </a:solidFill>
              </a:rPr>
              <a:t>healthy</a:t>
            </a:r>
            <a:r>
              <a:rPr lang="en-US" b="1" dirty="0" smtClean="0"/>
              <a:t> </a:t>
            </a:r>
            <a:r>
              <a:rPr lang="en-US" dirty="0" smtClean="0"/>
              <a:t>and </a:t>
            </a:r>
            <a:r>
              <a:rPr lang="en-US" b="1" dirty="0" smtClean="0">
                <a:solidFill>
                  <a:srgbClr val="FF0000"/>
                </a:solidFill>
              </a:rPr>
              <a:t>appropriate food </a:t>
            </a:r>
            <a:r>
              <a:rPr lang="en-US" b="1" dirty="0" smtClean="0">
                <a:solidFill>
                  <a:srgbClr val="FF0000"/>
                </a:solidFill>
              </a:rPr>
              <a:t>choices </a:t>
            </a:r>
            <a:r>
              <a:rPr lang="en-US" dirty="0" smtClean="0"/>
              <a:t>and </a:t>
            </a:r>
            <a:r>
              <a:rPr lang="en-US" dirty="0" smtClean="0">
                <a:solidFill>
                  <a:srgbClr val="FF0000"/>
                </a:solidFill>
              </a:rPr>
              <a:t>physical </a:t>
            </a:r>
            <a:r>
              <a:rPr lang="en-US" dirty="0" smtClean="0">
                <a:solidFill>
                  <a:srgbClr val="FF0000"/>
                </a:solidFill>
              </a:rPr>
              <a:t>activity</a:t>
            </a:r>
            <a:r>
              <a:rPr lang="en-US" dirty="0" smtClean="0"/>
              <a:t>—play </a:t>
            </a:r>
            <a:r>
              <a:rPr lang="en-US" dirty="0" smtClean="0"/>
              <a:t>a more important </a:t>
            </a:r>
            <a:r>
              <a:rPr lang="en-US" dirty="0" smtClean="0"/>
              <a:t>role in </a:t>
            </a:r>
            <a:r>
              <a:rPr lang="en-US" dirty="0" smtClean="0"/>
              <a:t>prevention and treatment than in diabetes</a:t>
            </a:r>
            <a:r>
              <a:rPr lang="en-US" dirty="0" smtClean="0"/>
              <a:t>.</a:t>
            </a:r>
          </a:p>
          <a:p>
            <a:r>
              <a:rPr lang="en-US" dirty="0" smtClean="0"/>
              <a:t>Clinical trials comparing lifestyle </a:t>
            </a:r>
            <a:r>
              <a:rPr lang="en-US" dirty="0" smtClean="0"/>
              <a:t> interventions </a:t>
            </a:r>
            <a:r>
              <a:rPr lang="en-US" dirty="0" smtClean="0"/>
              <a:t>to a </a:t>
            </a:r>
            <a:r>
              <a:rPr lang="en-US" dirty="0" smtClean="0"/>
              <a:t>control group </a:t>
            </a:r>
            <a:r>
              <a:rPr lang="en-US" dirty="0" smtClean="0"/>
              <a:t>have reported risk reduction for T2DM from </a:t>
            </a:r>
            <a:r>
              <a:rPr lang="en-US" dirty="0" smtClean="0"/>
              <a:t>lifestyle interventions </a:t>
            </a:r>
            <a:r>
              <a:rPr lang="en-US" dirty="0" smtClean="0"/>
              <a:t>ranging from 29% to 67</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 of </a:t>
            </a:r>
            <a:r>
              <a:rPr lang="en-US" b="1" dirty="0" err="1" smtClean="0"/>
              <a:t>Pred</a:t>
            </a:r>
            <a:r>
              <a:rPr lang="en-US" b="1" dirty="0" err="1" smtClean="0"/>
              <a:t>iabetes</a:t>
            </a:r>
            <a:endParaRPr lang="en-US" dirty="0"/>
          </a:p>
        </p:txBody>
      </p:sp>
      <p:sp>
        <p:nvSpPr>
          <p:cNvPr id="3" name="Content Placeholder 2"/>
          <p:cNvSpPr>
            <a:spLocks noGrp="1"/>
          </p:cNvSpPr>
          <p:nvPr>
            <p:ph idx="1"/>
          </p:nvPr>
        </p:nvSpPr>
        <p:spPr/>
        <p:txBody>
          <a:bodyPr/>
          <a:lstStyle/>
          <a:p>
            <a:r>
              <a:rPr lang="en-US" dirty="0" smtClean="0"/>
              <a:t>Medical management must include lifestyle changes. </a:t>
            </a:r>
            <a:endParaRPr lang="en-US" dirty="0" smtClean="0"/>
          </a:p>
          <a:p>
            <a:r>
              <a:rPr lang="en-US" dirty="0" smtClean="0"/>
              <a:t>Physical activity </a:t>
            </a:r>
            <a:r>
              <a:rPr lang="en-US" dirty="0" smtClean="0"/>
              <a:t>is important to </a:t>
            </a:r>
            <a:r>
              <a:rPr lang="en-US" dirty="0" smtClean="0">
                <a:solidFill>
                  <a:srgbClr val="FF0000"/>
                </a:solidFill>
              </a:rPr>
              <a:t>prevent weight gain</a:t>
            </a:r>
            <a:r>
              <a:rPr lang="en-US" dirty="0" smtClean="0"/>
              <a:t> and </a:t>
            </a:r>
            <a:r>
              <a:rPr lang="en-US" dirty="0" smtClean="0">
                <a:solidFill>
                  <a:srgbClr val="FF0000"/>
                </a:solidFill>
              </a:rPr>
              <a:t>maintain weight </a:t>
            </a:r>
            <a:r>
              <a:rPr lang="en-US" dirty="0" smtClean="0">
                <a:solidFill>
                  <a:srgbClr val="FF0000"/>
                </a:solidFill>
              </a:rPr>
              <a:t>loss</a:t>
            </a:r>
            <a:r>
              <a:rPr lang="en-US" dirty="0" smtClean="0"/>
              <a:t>. </a:t>
            </a:r>
            <a:r>
              <a:rPr lang="en-US" dirty="0" smtClean="0"/>
              <a:t> </a:t>
            </a:r>
          </a:p>
          <a:p>
            <a:r>
              <a:rPr lang="en-US" dirty="0" smtClean="0"/>
              <a:t>For </a:t>
            </a:r>
            <a:r>
              <a:rPr lang="en-US" dirty="0" smtClean="0"/>
              <a:t>cardiovascular fitness and to reduce risk </a:t>
            </a:r>
            <a:r>
              <a:rPr lang="en-US" dirty="0" smtClean="0"/>
              <a:t>of T2DM</a:t>
            </a:r>
            <a:r>
              <a:rPr lang="en-US" dirty="0" smtClean="0"/>
              <a:t>, recommendations include </a:t>
            </a:r>
            <a:r>
              <a:rPr lang="en-US" dirty="0" smtClean="0">
                <a:solidFill>
                  <a:srgbClr val="FF0000"/>
                </a:solidFill>
              </a:rPr>
              <a:t>moderate-intensity </a:t>
            </a:r>
            <a:r>
              <a:rPr lang="en-US" dirty="0" smtClean="0">
                <a:solidFill>
                  <a:srgbClr val="FF0000"/>
                </a:solidFill>
              </a:rPr>
              <a:t>aerobic</a:t>
            </a:r>
            <a:r>
              <a:rPr lang="en-US" dirty="0" smtClean="0"/>
              <a:t> physical </a:t>
            </a:r>
            <a:r>
              <a:rPr lang="en-US" dirty="0" smtClean="0"/>
              <a:t>activity a minimum of 30 minutes 5 days per </a:t>
            </a:r>
            <a:r>
              <a:rPr lang="en-US" dirty="0" smtClean="0"/>
              <a:t>week (150 </a:t>
            </a:r>
            <a:r>
              <a:rPr lang="en-US" dirty="0" smtClean="0"/>
              <a:t>min/week) (i.e., walking 3 to 4 </a:t>
            </a:r>
            <a:r>
              <a:rPr lang="en-US" dirty="0" smtClean="0"/>
              <a:t>miles/hr</a:t>
            </a:r>
            <a:r>
              <a:rPr lang="en-US" dirty="0" smtClean="0"/>
              <a:t>) or </a:t>
            </a:r>
            <a:r>
              <a:rPr lang="en-US" dirty="0" smtClean="0"/>
              <a:t>vigorous-intensity aerobic </a:t>
            </a:r>
            <a:r>
              <a:rPr lang="en-US" dirty="0" smtClean="0"/>
              <a:t>physical activity a minimum of 20 minutes </a:t>
            </a:r>
            <a:r>
              <a:rPr lang="en-US" dirty="0" smtClean="0"/>
              <a:t>3 days </a:t>
            </a:r>
            <a:r>
              <a:rPr lang="en-US" dirty="0" smtClean="0"/>
              <a:t>per week (90 min/week). </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 of </a:t>
            </a:r>
            <a:r>
              <a:rPr lang="en-US" b="1" dirty="0" err="1" smtClean="0"/>
              <a:t>Pred</a:t>
            </a:r>
            <a:r>
              <a:rPr lang="en-US" b="1" dirty="0" err="1" smtClean="0"/>
              <a:t>iabetes</a:t>
            </a:r>
            <a:endParaRPr lang="en-US" dirty="0"/>
          </a:p>
        </p:txBody>
      </p:sp>
      <p:sp>
        <p:nvSpPr>
          <p:cNvPr id="3" name="Content Placeholder 2"/>
          <p:cNvSpPr>
            <a:spLocks noGrp="1"/>
          </p:cNvSpPr>
          <p:nvPr>
            <p:ph idx="1"/>
          </p:nvPr>
        </p:nvSpPr>
        <p:spPr/>
        <p:txBody>
          <a:bodyPr/>
          <a:lstStyle/>
          <a:p>
            <a:r>
              <a:rPr lang="en-US" dirty="0" smtClean="0"/>
              <a:t>Muscle-strengthening </a:t>
            </a:r>
            <a:r>
              <a:rPr lang="en-US" dirty="0" smtClean="0"/>
              <a:t>activities involving </a:t>
            </a:r>
            <a:r>
              <a:rPr lang="en-US" dirty="0" smtClean="0"/>
              <a:t>all major muscle groups </a:t>
            </a:r>
            <a:r>
              <a:rPr lang="en-US" dirty="0" smtClean="0">
                <a:solidFill>
                  <a:srgbClr val="FF0000"/>
                </a:solidFill>
              </a:rPr>
              <a:t>two or more </a:t>
            </a:r>
            <a:r>
              <a:rPr lang="en-US" dirty="0" smtClean="0"/>
              <a:t>days per </a:t>
            </a:r>
            <a:r>
              <a:rPr lang="en-US" dirty="0" smtClean="0"/>
              <a:t>week are </a:t>
            </a:r>
            <a:r>
              <a:rPr lang="en-US" dirty="0" smtClean="0"/>
              <a:t>also recommended (US Department of Health and </a:t>
            </a:r>
            <a:r>
              <a:rPr lang="en-US" dirty="0" smtClean="0"/>
              <a:t>Human Services </a:t>
            </a:r>
            <a:r>
              <a:rPr lang="en-US" dirty="0" smtClean="0"/>
              <a:t>[USDHHS], 2008). </a:t>
            </a:r>
            <a:endParaRPr lang="en-US" dirty="0" smtClean="0"/>
          </a:p>
          <a:p>
            <a:r>
              <a:rPr lang="en-US" dirty="0" smtClean="0"/>
              <a:t>Physical </a:t>
            </a:r>
            <a:r>
              <a:rPr lang="en-US" dirty="0" smtClean="0"/>
              <a:t>activity independent </a:t>
            </a:r>
            <a:r>
              <a:rPr lang="en-US" dirty="0" smtClean="0"/>
              <a:t>of weight </a:t>
            </a:r>
            <a:r>
              <a:rPr lang="en-US" dirty="0" smtClean="0"/>
              <a:t>loss improves insulin sensitivity.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Nutrition Therapy for </a:t>
            </a:r>
            <a:r>
              <a:rPr lang="en-US" b="1" dirty="0" err="1" smtClean="0"/>
              <a:t>Prediabetes</a:t>
            </a:r>
            <a:endParaRPr lang="en-US" dirty="0"/>
          </a:p>
        </p:txBody>
      </p:sp>
      <p:sp>
        <p:nvSpPr>
          <p:cNvPr id="3" name="Content Placeholder 2"/>
          <p:cNvSpPr>
            <a:spLocks noGrp="1"/>
          </p:cNvSpPr>
          <p:nvPr>
            <p:ph idx="1"/>
          </p:nvPr>
        </p:nvSpPr>
        <p:spPr/>
        <p:txBody>
          <a:bodyPr/>
          <a:lstStyle/>
          <a:p>
            <a:r>
              <a:rPr lang="en-US" dirty="0" smtClean="0"/>
              <a:t>Goals of MNT for </a:t>
            </a:r>
            <a:r>
              <a:rPr lang="en-US" dirty="0" err="1" smtClean="0"/>
              <a:t>prediabetes</a:t>
            </a:r>
            <a:r>
              <a:rPr lang="en-US" dirty="0" smtClean="0"/>
              <a:t> emphasize the </a:t>
            </a:r>
            <a:r>
              <a:rPr lang="en-US" dirty="0" smtClean="0">
                <a:solidFill>
                  <a:srgbClr val="FF0000"/>
                </a:solidFill>
              </a:rPr>
              <a:t>importance </a:t>
            </a:r>
            <a:r>
              <a:rPr lang="en-US" dirty="0" smtClean="0">
                <a:solidFill>
                  <a:srgbClr val="FF0000"/>
                </a:solidFill>
              </a:rPr>
              <a:t>of food </a:t>
            </a:r>
            <a:r>
              <a:rPr lang="en-US" dirty="0" smtClean="0">
                <a:solidFill>
                  <a:srgbClr val="FF0000"/>
                </a:solidFill>
              </a:rPr>
              <a:t>choices </a:t>
            </a:r>
            <a:r>
              <a:rPr lang="en-US" dirty="0" smtClean="0"/>
              <a:t>that facilitate moderate </a:t>
            </a:r>
            <a:r>
              <a:rPr lang="en-US" b="1" dirty="0" smtClean="0"/>
              <a:t>weight loss</a:t>
            </a:r>
            <a:r>
              <a:rPr lang="en-US" dirty="0" smtClean="0"/>
              <a:t>.</a:t>
            </a:r>
          </a:p>
          <a:p>
            <a:r>
              <a:rPr lang="en-US" dirty="0" smtClean="0"/>
              <a:t>Structured </a:t>
            </a:r>
            <a:r>
              <a:rPr lang="en-US" dirty="0" smtClean="0"/>
              <a:t>programs that emphasize lifestyle changes that include </a:t>
            </a:r>
            <a:r>
              <a:rPr lang="en-US" dirty="0" smtClean="0">
                <a:solidFill>
                  <a:srgbClr val="FF0000"/>
                </a:solidFill>
              </a:rPr>
              <a:t>moderate weight </a:t>
            </a:r>
            <a:r>
              <a:rPr lang="en-US" dirty="0" smtClean="0">
                <a:solidFill>
                  <a:srgbClr val="FF0000"/>
                </a:solidFill>
              </a:rPr>
              <a:t>loss (7% of body weight)</a:t>
            </a:r>
            <a:r>
              <a:rPr lang="en-US" dirty="0" smtClean="0"/>
              <a:t> with strategies </a:t>
            </a:r>
            <a:r>
              <a:rPr lang="en-US" dirty="0" smtClean="0"/>
              <a:t>including reduced </a:t>
            </a:r>
            <a:r>
              <a:rPr lang="en-US" dirty="0" smtClean="0"/>
              <a:t>calories and </a:t>
            </a:r>
            <a:r>
              <a:rPr lang="en-US" b="1" dirty="0" smtClean="0"/>
              <a:t>reduced intake of fat </a:t>
            </a:r>
            <a:r>
              <a:rPr lang="en-US" dirty="0" smtClean="0"/>
              <a:t>are effective.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Nutrition Therapy for </a:t>
            </a:r>
            <a:r>
              <a:rPr lang="en-US" b="1" dirty="0" err="1" smtClean="0"/>
              <a:t>Prediabetes</a:t>
            </a:r>
            <a:endParaRPr lang="en-US" dirty="0"/>
          </a:p>
        </p:txBody>
      </p:sp>
      <p:sp>
        <p:nvSpPr>
          <p:cNvPr id="3" name="Content Placeholder 2"/>
          <p:cNvSpPr>
            <a:spLocks noGrp="1"/>
          </p:cNvSpPr>
          <p:nvPr>
            <p:ph idx="1"/>
          </p:nvPr>
        </p:nvSpPr>
        <p:spPr/>
        <p:txBody>
          <a:bodyPr/>
          <a:lstStyle/>
          <a:p>
            <a:r>
              <a:rPr lang="en-US" dirty="0" smtClean="0"/>
              <a:t>More recently</a:t>
            </a:r>
            <a:r>
              <a:rPr lang="en-US" dirty="0" smtClean="0"/>
              <a:t>, moderate to high adherence to a </a:t>
            </a:r>
            <a:r>
              <a:rPr lang="en-US" dirty="0" smtClean="0"/>
              <a:t>Mediterranean-style eating </a:t>
            </a:r>
            <a:r>
              <a:rPr lang="en-US" dirty="0" smtClean="0"/>
              <a:t>pattern characterized by </a:t>
            </a:r>
            <a:r>
              <a:rPr lang="en-US" dirty="0" smtClean="0">
                <a:solidFill>
                  <a:srgbClr val="FF0000"/>
                </a:solidFill>
              </a:rPr>
              <a:t>high levels of </a:t>
            </a:r>
            <a:r>
              <a:rPr lang="en-US" dirty="0" smtClean="0">
                <a:solidFill>
                  <a:srgbClr val="FF0000"/>
                </a:solidFill>
              </a:rPr>
              <a:t>monounsaturated fatty </a:t>
            </a:r>
            <a:r>
              <a:rPr lang="en-US" dirty="0" smtClean="0">
                <a:solidFill>
                  <a:srgbClr val="FF0000"/>
                </a:solidFill>
              </a:rPr>
              <a:t>acids </a:t>
            </a:r>
            <a:r>
              <a:rPr lang="en-US" dirty="0" smtClean="0"/>
              <a:t>such as olive oil, high intake of plant-based </a:t>
            </a:r>
            <a:r>
              <a:rPr lang="en-US" dirty="0" smtClean="0"/>
              <a:t>foods (vegetables</a:t>
            </a:r>
            <a:r>
              <a:rPr lang="en-US" dirty="0" smtClean="0"/>
              <a:t>, legumes, fruits, and nuts), moderate amounts </a:t>
            </a:r>
            <a:r>
              <a:rPr lang="en-US" dirty="0" smtClean="0"/>
              <a:t>of fish </a:t>
            </a:r>
            <a:r>
              <a:rPr lang="en-US" dirty="0" smtClean="0"/>
              <a:t>and wine, and a low intake of red and processed meat </a:t>
            </a:r>
            <a:r>
              <a:rPr lang="en-US" dirty="0" smtClean="0"/>
              <a:t>and </a:t>
            </a:r>
            <a:r>
              <a:rPr lang="en-US" dirty="0" smtClean="0">
                <a:solidFill>
                  <a:srgbClr val="FF0000"/>
                </a:solidFill>
              </a:rPr>
              <a:t>whole-fat </a:t>
            </a:r>
            <a:r>
              <a:rPr lang="en-US" dirty="0" smtClean="0">
                <a:solidFill>
                  <a:srgbClr val="FF0000"/>
                </a:solidFill>
              </a:rPr>
              <a:t>dairy products versus low </a:t>
            </a:r>
            <a:r>
              <a:rPr lang="en-US" dirty="0" smtClean="0"/>
              <a:t>adherence has been </a:t>
            </a:r>
            <a:r>
              <a:rPr lang="en-US" dirty="0" smtClean="0"/>
              <a:t>associated with </a:t>
            </a:r>
            <a:r>
              <a:rPr lang="en-US" dirty="0" smtClean="0"/>
              <a:t>a lower incidence of </a:t>
            </a:r>
            <a:r>
              <a:rPr lang="en-US" dirty="0" smtClean="0"/>
              <a:t>diabetes.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00063" y="285750"/>
            <a:ext cx="7772400" cy="1143000"/>
          </a:xfrm>
        </p:spPr>
        <p:txBody>
          <a:bodyPr/>
          <a:lstStyle/>
          <a:p>
            <a:pPr algn="ctr">
              <a:defRPr/>
            </a:pPr>
            <a:r>
              <a:rPr lang="en-US" b="1" i="1" dirty="0" smtClean="0">
                <a:effectLst>
                  <a:outerShdw blurRad="38100" dist="38100" dir="2700000" algn="tl">
                    <a:srgbClr val="000000">
                      <a:alpha val="43137"/>
                    </a:srgbClr>
                  </a:outerShdw>
                </a:effectLst>
              </a:rPr>
              <a:t>Dietary patterns and diabetes</a:t>
            </a:r>
          </a:p>
        </p:txBody>
      </p:sp>
      <p:sp>
        <p:nvSpPr>
          <p:cNvPr id="66565" name="Content Placeholder 5"/>
          <p:cNvSpPr>
            <a:spLocks noGrp="1"/>
          </p:cNvSpPr>
          <p:nvPr>
            <p:ph idx="1"/>
          </p:nvPr>
        </p:nvSpPr>
        <p:spPr>
          <a:xfrm>
            <a:off x="857250" y="1571625"/>
            <a:ext cx="7772400" cy="4714875"/>
          </a:xfrm>
        </p:spPr>
        <p:txBody>
          <a:bodyPr>
            <a:spAutoFit/>
          </a:bodyPr>
          <a:lstStyle/>
          <a:p>
            <a:pPr>
              <a:buFont typeface="Wingdings" pitchFamily="2" charset="2"/>
              <a:buNone/>
            </a:pPr>
            <a:r>
              <a:rPr lang="en-US" sz="2400" u="sng" dirty="0" smtClean="0"/>
              <a:t>Mediterranean diet :</a:t>
            </a:r>
          </a:p>
          <a:p>
            <a:pPr lvl="1">
              <a:buFont typeface="Wingdings" pitchFamily="2" charset="2"/>
              <a:buNone/>
            </a:pPr>
            <a:r>
              <a:rPr lang="en-US" sz="2200" dirty="0" smtClean="0"/>
              <a:t>Include:</a:t>
            </a:r>
          </a:p>
          <a:p>
            <a:pPr lvl="1">
              <a:buFont typeface="Wingdings" pitchFamily="2" charset="2"/>
              <a:buNone/>
            </a:pPr>
            <a:r>
              <a:rPr lang="en-US" sz="2200" dirty="0" smtClean="0"/>
              <a:t> </a:t>
            </a:r>
            <a:r>
              <a:rPr lang="en-US" sz="2200" dirty="0" smtClean="0">
                <a:solidFill>
                  <a:srgbClr val="006C00"/>
                </a:solidFill>
              </a:rPr>
              <a:t>MUFA (olive), fruits, vegetables, whole grain cereals, dietary fiber, fish and moderate consumption of alcohol</a:t>
            </a:r>
          </a:p>
          <a:p>
            <a:pPr lvl="1">
              <a:buFont typeface="Wingdings" pitchFamily="2" charset="2"/>
              <a:buNone/>
            </a:pPr>
            <a:endParaRPr lang="en-US" sz="2200" dirty="0" smtClean="0"/>
          </a:p>
          <a:p>
            <a:pPr lvl="1">
              <a:buFont typeface="Wingdings" pitchFamily="2" charset="2"/>
              <a:buNone/>
            </a:pPr>
            <a:endParaRPr lang="en-US" sz="2200" dirty="0" smtClean="0"/>
          </a:p>
          <a:p>
            <a:pPr lvl="1">
              <a:buFont typeface="Wingdings" pitchFamily="2" charset="2"/>
              <a:buNone/>
            </a:pPr>
            <a:r>
              <a:rPr lang="en-US" sz="2200" dirty="0" smtClean="0"/>
              <a:t> </a:t>
            </a:r>
          </a:p>
          <a:p>
            <a:pPr lvl="1">
              <a:buFont typeface="Wingdings" pitchFamily="2" charset="2"/>
              <a:buNone/>
            </a:pPr>
            <a:r>
              <a:rPr lang="fa-IR" sz="2200" dirty="0" smtClean="0"/>
              <a:t>              </a:t>
            </a:r>
            <a:r>
              <a:rPr lang="en-US" sz="2200" dirty="0" smtClean="0"/>
              <a:t>protect development of diabetes,</a:t>
            </a:r>
            <a:endParaRPr lang="fa-IR" sz="2200" dirty="0" smtClean="0"/>
          </a:p>
          <a:p>
            <a:pPr lvl="1">
              <a:buFont typeface="Wingdings" pitchFamily="2" charset="2"/>
              <a:buNone/>
            </a:pPr>
            <a:endParaRPr lang="en-US" sz="2200" dirty="0" smtClean="0"/>
          </a:p>
          <a:p>
            <a:pPr lvl="1">
              <a:buFont typeface="Wingdings" pitchFamily="2" charset="2"/>
              <a:buNone/>
            </a:pPr>
            <a:endParaRPr lang="en-US" sz="2200" dirty="0" smtClean="0"/>
          </a:p>
          <a:p>
            <a:endParaRPr lang="en-US" sz="2400" dirty="0" smtClean="0"/>
          </a:p>
          <a:p>
            <a:pPr>
              <a:buFont typeface="Wingdings" pitchFamily="2" charset="2"/>
              <a:buNone/>
            </a:pPr>
            <a:endParaRPr lang="en-US" sz="1200" dirty="0" smtClean="0"/>
          </a:p>
        </p:txBody>
      </p:sp>
      <p:sp>
        <p:nvSpPr>
          <p:cNvPr id="66566" name="AutoShape 10"/>
          <p:cNvSpPr>
            <a:spLocks noChangeArrowheads="1"/>
          </p:cNvSpPr>
          <p:nvPr/>
        </p:nvSpPr>
        <p:spPr bwMode="auto">
          <a:xfrm>
            <a:off x="3851275" y="3284538"/>
            <a:ext cx="1638300" cy="863600"/>
          </a:xfrm>
          <a:prstGeom prst="downArrow">
            <a:avLst>
              <a:gd name="adj1" fmla="val 50000"/>
              <a:gd name="adj2" fmla="val 25000"/>
            </a:avLst>
          </a:prstGeom>
          <a:solidFill>
            <a:srgbClr val="C00000"/>
          </a:solidFill>
          <a:ln w="9525">
            <a:solidFill>
              <a:schemeClr val="tx1"/>
            </a:solidFill>
            <a:miter lim="800000"/>
            <a:headEnd/>
            <a:tailEnd/>
          </a:ln>
        </p:spPr>
        <p:txBody>
          <a:bodyPr vert="eaVert" wrap="none" anchor="ctr"/>
          <a:lstStyle/>
          <a:p>
            <a:endParaRPr lang="fa-IR"/>
          </a:p>
        </p:txBody>
      </p:sp>
      <p:sp>
        <p:nvSpPr>
          <p:cNvPr id="66567" name="Text Box 12"/>
          <p:cNvSpPr txBox="1">
            <a:spLocks noChangeArrowheads="1"/>
          </p:cNvSpPr>
          <p:nvPr/>
        </p:nvSpPr>
        <p:spPr bwMode="auto">
          <a:xfrm>
            <a:off x="4518025" y="5715000"/>
            <a:ext cx="2992438" cy="369888"/>
          </a:xfrm>
          <a:prstGeom prst="rect">
            <a:avLst/>
          </a:prstGeom>
          <a:noFill/>
          <a:ln w="9525">
            <a:noFill/>
            <a:miter lim="800000"/>
            <a:headEnd/>
            <a:tailEnd/>
          </a:ln>
        </p:spPr>
        <p:txBody>
          <a:bodyPr wrap="none">
            <a:spAutoFit/>
          </a:bodyPr>
          <a:lstStyle/>
          <a:p>
            <a:r>
              <a:rPr lang="en-US" b="1">
                <a:solidFill>
                  <a:srgbClr val="006C00"/>
                </a:solidFill>
              </a:rPr>
              <a:t>anti-inflammatory actions</a:t>
            </a:r>
          </a:p>
        </p:txBody>
      </p:sp>
      <p:sp>
        <p:nvSpPr>
          <p:cNvPr id="66568" name="Rectangle 13"/>
          <p:cNvSpPr>
            <a:spLocks noChangeArrowheads="1"/>
          </p:cNvSpPr>
          <p:nvPr/>
        </p:nvSpPr>
        <p:spPr bwMode="auto">
          <a:xfrm>
            <a:off x="2143125" y="5715000"/>
            <a:ext cx="2686050" cy="366713"/>
          </a:xfrm>
          <a:prstGeom prst="rect">
            <a:avLst/>
          </a:prstGeom>
          <a:noFill/>
          <a:ln w="9525">
            <a:noFill/>
            <a:miter lim="800000"/>
            <a:headEnd/>
            <a:tailEnd/>
          </a:ln>
        </p:spPr>
        <p:txBody>
          <a:bodyPr>
            <a:spAutoFit/>
          </a:bodyPr>
          <a:lstStyle/>
          <a:p>
            <a:pPr algn="l"/>
            <a:r>
              <a:rPr lang="en-US"/>
              <a:t>  </a:t>
            </a:r>
            <a:r>
              <a:rPr lang="en-US" b="1">
                <a:solidFill>
                  <a:srgbClr val="006C00"/>
                </a:solidFill>
              </a:rPr>
              <a:t>insulin sensitivity  </a:t>
            </a:r>
          </a:p>
        </p:txBody>
      </p:sp>
      <p:sp>
        <p:nvSpPr>
          <p:cNvPr id="66569" name="Text Box 14"/>
          <p:cNvSpPr txBox="1">
            <a:spLocks noChangeArrowheads="1"/>
          </p:cNvSpPr>
          <p:nvPr/>
        </p:nvSpPr>
        <p:spPr bwMode="auto">
          <a:xfrm>
            <a:off x="250825" y="6308725"/>
            <a:ext cx="3355975" cy="274638"/>
          </a:xfrm>
          <a:prstGeom prst="rect">
            <a:avLst/>
          </a:prstGeom>
          <a:noFill/>
          <a:ln w="9525">
            <a:noFill/>
            <a:miter lim="800000"/>
            <a:headEnd/>
            <a:tailEnd/>
          </a:ln>
        </p:spPr>
        <p:txBody>
          <a:bodyPr>
            <a:spAutoFit/>
          </a:bodyPr>
          <a:lstStyle/>
          <a:p>
            <a:pPr rtl="0" eaLnBrk="0" hangingPunct="0">
              <a:spcBef>
                <a:spcPct val="20000"/>
              </a:spcBef>
              <a:buClr>
                <a:schemeClr val="folHlink"/>
              </a:buClr>
              <a:buSzPct val="90000"/>
              <a:buFont typeface="Wingdings" pitchFamily="2" charset="2"/>
              <a:buNone/>
            </a:pPr>
            <a:r>
              <a:rPr lang="pt-BR" sz="1200" dirty="0"/>
              <a:t>Kastorini CM</a:t>
            </a:r>
            <a:r>
              <a:rPr lang="en-US" sz="1200" dirty="0"/>
              <a:t>.</a:t>
            </a:r>
            <a:r>
              <a:rPr lang="pt-BR" sz="1200" dirty="0"/>
              <a:t> Curr Diabetes Rev. 2009 </a:t>
            </a:r>
            <a:r>
              <a:rPr lang="pt-BR" sz="1200" dirty="0" smtClean="0"/>
              <a:t>Aug</a:t>
            </a:r>
            <a:endParaRPr lang="en-US" dirty="0"/>
          </a:p>
        </p:txBody>
      </p:sp>
      <p:sp>
        <p:nvSpPr>
          <p:cNvPr id="66570" name="AutoShape 17"/>
          <p:cNvSpPr>
            <a:spLocks noChangeArrowheads="1"/>
          </p:cNvSpPr>
          <p:nvPr/>
        </p:nvSpPr>
        <p:spPr bwMode="auto">
          <a:xfrm>
            <a:off x="2143125" y="5572125"/>
            <a:ext cx="125413" cy="471488"/>
          </a:xfrm>
          <a:prstGeom prst="upArrow">
            <a:avLst>
              <a:gd name="adj1" fmla="val 50000"/>
              <a:gd name="adj2" fmla="val 50805"/>
            </a:avLst>
          </a:prstGeom>
          <a:solidFill>
            <a:srgbClr val="D21E1A"/>
          </a:solidFill>
          <a:ln w="9525">
            <a:solidFill>
              <a:schemeClr val="tx1"/>
            </a:solidFill>
            <a:miter lim="800000"/>
            <a:headEnd/>
            <a:tailEnd/>
          </a:ln>
        </p:spPr>
        <p:txBody>
          <a:bodyPr vert="eaVert" wrap="none" anchor="ctr"/>
          <a:lstStyle/>
          <a:p>
            <a:endParaRPr lang="fa-IR"/>
          </a:p>
        </p:txBody>
      </p:sp>
      <p:pic>
        <p:nvPicPr>
          <p:cNvPr id="66571" name="Picture 19" descr="18"/>
          <p:cNvPicPr>
            <a:picLocks noChangeAspect="1" noChangeArrowheads="1"/>
          </p:cNvPicPr>
          <p:nvPr/>
        </p:nvPicPr>
        <p:blipFill>
          <a:blip r:embed="rId2"/>
          <a:srcRect/>
          <a:stretch>
            <a:fillRect/>
          </a:stretch>
        </p:blipFill>
        <p:spPr bwMode="auto">
          <a:xfrm>
            <a:off x="7286625" y="0"/>
            <a:ext cx="1857375" cy="1406525"/>
          </a:xfrm>
          <a:prstGeom prst="rect">
            <a:avLst/>
          </a:prstGeom>
          <a:noFill/>
          <a:ln w="9525">
            <a:noFill/>
            <a:miter lim="800000"/>
            <a:headEnd/>
            <a:tailEnd/>
          </a:ln>
        </p:spPr>
      </p:pic>
      <p:cxnSp>
        <p:nvCxnSpPr>
          <p:cNvPr id="66572" name="Straight Connector 17"/>
          <p:cNvCxnSpPr>
            <a:cxnSpLocks noChangeShapeType="1"/>
          </p:cNvCxnSpPr>
          <p:nvPr/>
        </p:nvCxnSpPr>
        <p:spPr bwMode="auto">
          <a:xfrm rot="5400000">
            <a:off x="4572794" y="5001419"/>
            <a:ext cx="285750" cy="1588"/>
          </a:xfrm>
          <a:prstGeom prst="line">
            <a:avLst/>
          </a:prstGeom>
          <a:noFill/>
          <a:ln w="50800" cap="sq" algn="ctr">
            <a:solidFill>
              <a:schemeClr val="accent1"/>
            </a:solidFill>
            <a:round/>
            <a:headEnd type="none" w="sm" len="sm"/>
            <a:tailEnd type="none" w="sm" len="sm"/>
          </a:ln>
        </p:spPr>
      </p:cxnSp>
      <p:cxnSp>
        <p:nvCxnSpPr>
          <p:cNvPr id="66573" name="Straight Connector 19"/>
          <p:cNvCxnSpPr>
            <a:cxnSpLocks noChangeShapeType="1"/>
          </p:cNvCxnSpPr>
          <p:nvPr/>
        </p:nvCxnSpPr>
        <p:spPr bwMode="auto">
          <a:xfrm>
            <a:off x="3500438" y="5143500"/>
            <a:ext cx="2500312" cy="1588"/>
          </a:xfrm>
          <a:prstGeom prst="line">
            <a:avLst/>
          </a:prstGeom>
          <a:noFill/>
          <a:ln w="50800" cap="sq" algn="ctr">
            <a:solidFill>
              <a:schemeClr val="accent1"/>
            </a:solidFill>
            <a:round/>
            <a:headEnd type="none" w="sm" len="sm"/>
            <a:tailEnd type="none" w="sm" len="sm"/>
          </a:ln>
        </p:spPr>
      </p:cxnSp>
      <p:cxnSp>
        <p:nvCxnSpPr>
          <p:cNvPr id="66574" name="Straight Arrow Connector 22"/>
          <p:cNvCxnSpPr>
            <a:cxnSpLocks noChangeShapeType="1"/>
          </p:cNvCxnSpPr>
          <p:nvPr/>
        </p:nvCxnSpPr>
        <p:spPr bwMode="auto">
          <a:xfrm rot="5400000">
            <a:off x="5752306" y="5393532"/>
            <a:ext cx="498475" cy="1588"/>
          </a:xfrm>
          <a:prstGeom prst="straightConnector1">
            <a:avLst/>
          </a:prstGeom>
          <a:noFill/>
          <a:ln w="50800" cap="sq" algn="ctr">
            <a:solidFill>
              <a:schemeClr val="accent1"/>
            </a:solidFill>
            <a:round/>
            <a:headEnd type="none" w="sm" len="sm"/>
            <a:tailEnd type="arrow" w="med" len="med"/>
          </a:ln>
        </p:spPr>
      </p:cxnSp>
      <p:cxnSp>
        <p:nvCxnSpPr>
          <p:cNvPr id="66575" name="Straight Arrow Connector 24"/>
          <p:cNvCxnSpPr>
            <a:cxnSpLocks noChangeShapeType="1"/>
          </p:cNvCxnSpPr>
          <p:nvPr/>
        </p:nvCxnSpPr>
        <p:spPr bwMode="auto">
          <a:xfrm rot="5400000">
            <a:off x="3250406" y="5393532"/>
            <a:ext cx="500063" cy="0"/>
          </a:xfrm>
          <a:prstGeom prst="straightConnector1">
            <a:avLst/>
          </a:prstGeom>
          <a:noFill/>
          <a:ln w="50800" cap="sq" algn="ctr">
            <a:solidFill>
              <a:schemeClr val="accent1"/>
            </a:solidFill>
            <a:round/>
            <a:headEnd type="none" w="sm" len="sm"/>
            <a:tailEnd type="arrow"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Mediterranean Diet Pyramid</a:t>
            </a:r>
            <a:endParaRPr lang="en-US" b="1" i="1" dirty="0"/>
          </a:p>
        </p:txBody>
      </p:sp>
      <p:pic>
        <p:nvPicPr>
          <p:cNvPr id="2050" name="Picture 2"/>
          <p:cNvPicPr>
            <a:picLocks noGrp="1" noChangeAspect="1" noChangeArrowheads="1"/>
          </p:cNvPicPr>
          <p:nvPr>
            <p:ph idx="1"/>
          </p:nvPr>
        </p:nvPicPr>
        <p:blipFill>
          <a:blip r:embed="rId2"/>
          <a:srcRect/>
          <a:stretch>
            <a:fillRect/>
          </a:stretch>
        </p:blipFill>
        <p:spPr bwMode="auto">
          <a:xfrm>
            <a:off x="3394718" y="1600200"/>
            <a:ext cx="492472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Overview of Diabetes Mellitus</a:t>
            </a:r>
            <a:endParaRPr lang="en-US" dirty="0"/>
          </a:p>
        </p:txBody>
      </p:sp>
      <p:sp>
        <p:nvSpPr>
          <p:cNvPr id="3" name="Content Placeholder 2"/>
          <p:cNvSpPr>
            <a:spLocks noGrp="1"/>
          </p:cNvSpPr>
          <p:nvPr>
            <p:ph idx="1"/>
          </p:nvPr>
        </p:nvSpPr>
        <p:spPr/>
        <p:txBody>
          <a:bodyPr/>
          <a:lstStyle/>
          <a:p>
            <a:r>
              <a:rPr lang="en-US" dirty="0" smtClean="0"/>
              <a:t>Diabetes mellitus is a group of metabolic diseases </a:t>
            </a:r>
            <a:r>
              <a:rPr lang="en-US" dirty="0" smtClean="0"/>
              <a:t>characterized by </a:t>
            </a:r>
            <a:r>
              <a:rPr lang="en-US" dirty="0" smtClean="0"/>
              <a:t>hyperglycemia resulting from defects in insulin </a:t>
            </a:r>
            <a:r>
              <a:rPr lang="en-US" dirty="0" smtClean="0"/>
              <a:t>secretion, insulin </a:t>
            </a:r>
            <a:r>
              <a:rPr lang="en-US" dirty="0" smtClean="0"/>
              <a:t>action, or both. </a:t>
            </a:r>
            <a:endParaRPr lang="en-US" dirty="0" smtClean="0"/>
          </a:p>
          <a:p>
            <a:r>
              <a:rPr lang="en-US" dirty="0" smtClean="0"/>
              <a:t>Hyperglycemia </a:t>
            </a:r>
            <a:r>
              <a:rPr lang="en-US" dirty="0" smtClean="0"/>
              <a:t>of diabetes is </a:t>
            </a:r>
            <a:r>
              <a:rPr lang="en-US" dirty="0" smtClean="0"/>
              <a:t>associated with </a:t>
            </a:r>
            <a:r>
              <a:rPr lang="en-US" dirty="0" smtClean="0"/>
              <a:t>long-term damage, dysfunction, and failure of </a:t>
            </a:r>
            <a:r>
              <a:rPr lang="en-US" dirty="0" smtClean="0"/>
              <a:t>various organs</a:t>
            </a:r>
            <a:r>
              <a:rPr lang="en-US" dirty="0" smtClean="0"/>
              <a:t>, especially the eyes, kidneys, nerves, heart, and </a:t>
            </a:r>
            <a:r>
              <a:rPr lang="en-US" dirty="0" smtClean="0"/>
              <a:t>blood vessels.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Mediterranean Diet Pyramid</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2710149" y="1600200"/>
            <a:ext cx="531869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Nutrition Therapy for </a:t>
            </a:r>
            <a:r>
              <a:rPr lang="en-US" b="1" dirty="0" err="1" smtClean="0"/>
              <a:t>Prediabetes</a:t>
            </a:r>
            <a:endParaRPr lang="en-US" dirty="0"/>
          </a:p>
        </p:txBody>
      </p:sp>
      <p:sp>
        <p:nvSpPr>
          <p:cNvPr id="3" name="Content Placeholder 2"/>
          <p:cNvSpPr>
            <a:spLocks noGrp="1"/>
          </p:cNvSpPr>
          <p:nvPr>
            <p:ph idx="1"/>
          </p:nvPr>
        </p:nvSpPr>
        <p:spPr/>
        <p:txBody>
          <a:bodyPr/>
          <a:lstStyle/>
          <a:p>
            <a:r>
              <a:rPr lang="en-US" dirty="0" smtClean="0"/>
              <a:t>In addition, whole grains and dietary fiber are </a:t>
            </a:r>
            <a:r>
              <a:rPr lang="en-US" dirty="0" smtClean="0"/>
              <a:t>associated with </a:t>
            </a:r>
            <a:r>
              <a:rPr lang="en-US" dirty="0" smtClean="0"/>
              <a:t>reduced risk of diabetes. </a:t>
            </a:r>
            <a:endParaRPr lang="en-US" dirty="0" smtClean="0"/>
          </a:p>
          <a:p>
            <a:r>
              <a:rPr lang="en-US" dirty="0" smtClean="0"/>
              <a:t>Increased </a:t>
            </a:r>
            <a:r>
              <a:rPr lang="en-US" dirty="0" smtClean="0"/>
              <a:t>intake of whole </a:t>
            </a:r>
            <a:r>
              <a:rPr lang="en-US" dirty="0" smtClean="0"/>
              <a:t>grain containing </a:t>
            </a:r>
            <a:r>
              <a:rPr lang="en-US" dirty="0" smtClean="0"/>
              <a:t>foods improves insulin sensitivity independent </a:t>
            </a:r>
            <a:r>
              <a:rPr lang="en-US" dirty="0" smtClean="0"/>
              <a:t>of body </a:t>
            </a:r>
            <a:r>
              <a:rPr lang="en-US" dirty="0" smtClean="0"/>
              <a:t>weight, and increased intake of dietary fiber has been </a:t>
            </a:r>
            <a:r>
              <a:rPr lang="en-US" dirty="0" smtClean="0"/>
              <a:t>associated with </a:t>
            </a:r>
            <a:r>
              <a:rPr lang="en-US" dirty="0" smtClean="0"/>
              <a:t>improved insulin sensitivity and improved </a:t>
            </a:r>
            <a:r>
              <a:rPr lang="en-US" dirty="0" smtClean="0"/>
              <a:t>ability to </a:t>
            </a:r>
            <a:r>
              <a:rPr lang="en-US" dirty="0" smtClean="0"/>
              <a:t>secrete insulin adequately to overcome insulin resistance.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Nutrition Therapy for </a:t>
            </a:r>
            <a:r>
              <a:rPr lang="en-US" b="1" dirty="0" err="1" smtClean="0"/>
              <a:t>Prediabetes</a:t>
            </a:r>
            <a:endParaRPr lang="en-US" dirty="0"/>
          </a:p>
        </p:txBody>
      </p:sp>
      <p:sp>
        <p:nvSpPr>
          <p:cNvPr id="3" name="Content Placeholder 2"/>
          <p:cNvSpPr>
            <a:spLocks noGrp="1"/>
          </p:cNvSpPr>
          <p:nvPr>
            <p:ph idx="1"/>
          </p:nvPr>
        </p:nvSpPr>
        <p:spPr/>
        <p:txBody>
          <a:bodyPr/>
          <a:lstStyle/>
          <a:p>
            <a:r>
              <a:rPr lang="en-US" dirty="0" smtClean="0"/>
              <a:t>High consumption of sugar-sweetened beverages, which </a:t>
            </a:r>
            <a:r>
              <a:rPr lang="en-US" dirty="0" smtClean="0"/>
              <a:t>includes soft </a:t>
            </a:r>
            <a:r>
              <a:rPr lang="en-US" dirty="0" smtClean="0"/>
              <a:t>drinks, fruit drinks, and energy and vitamin </a:t>
            </a:r>
            <a:r>
              <a:rPr lang="en-US" dirty="0" smtClean="0"/>
              <a:t>water type drinks </a:t>
            </a:r>
            <a:r>
              <a:rPr lang="en-US" dirty="0" smtClean="0"/>
              <a:t>containing sucrose, high-fructose corn syrup, </a:t>
            </a:r>
            <a:r>
              <a:rPr lang="en-US" dirty="0" smtClean="0"/>
              <a:t>and/ or </a:t>
            </a:r>
            <a:r>
              <a:rPr lang="en-US" dirty="0" smtClean="0"/>
              <a:t>fruit juice concentrates is associated with the development </a:t>
            </a:r>
            <a:r>
              <a:rPr lang="en-US" dirty="0" smtClean="0"/>
              <a:t>of T2DM </a:t>
            </a:r>
            <a:r>
              <a:rPr lang="en-US" dirty="0" smtClean="0"/>
              <a:t>(</a:t>
            </a:r>
            <a:r>
              <a:rPr lang="en-US" dirty="0" err="1" smtClean="0"/>
              <a:t>Malik</a:t>
            </a:r>
            <a:r>
              <a:rPr lang="en-US" dirty="0" smtClean="0"/>
              <a:t> et al, 2010).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Nutrition Therapy for </a:t>
            </a:r>
            <a:r>
              <a:rPr lang="en-US" b="1" dirty="0" err="1" smtClean="0"/>
              <a:t>Prediabetes</a:t>
            </a:r>
            <a:endParaRPr lang="en-US" dirty="0"/>
          </a:p>
        </p:txBody>
      </p:sp>
      <p:sp>
        <p:nvSpPr>
          <p:cNvPr id="3" name="Content Placeholder 2"/>
          <p:cNvSpPr>
            <a:spLocks noGrp="1"/>
          </p:cNvSpPr>
          <p:nvPr>
            <p:ph idx="1"/>
          </p:nvPr>
        </p:nvSpPr>
        <p:spPr/>
        <p:txBody>
          <a:bodyPr/>
          <a:lstStyle/>
          <a:p>
            <a:r>
              <a:rPr lang="en-US" dirty="0" smtClean="0"/>
              <a:t>Studies also have reported that </a:t>
            </a:r>
            <a:r>
              <a:rPr lang="en-US" dirty="0" smtClean="0"/>
              <a:t>an eating </a:t>
            </a:r>
            <a:r>
              <a:rPr lang="en-US" dirty="0" smtClean="0"/>
              <a:t>pattern </a:t>
            </a:r>
            <a:r>
              <a:rPr lang="en-US" dirty="0" smtClean="0">
                <a:solidFill>
                  <a:srgbClr val="FF0000"/>
                </a:solidFill>
              </a:rPr>
              <a:t>high in saturated fatty acids </a:t>
            </a:r>
            <a:r>
              <a:rPr lang="en-US" dirty="0" smtClean="0"/>
              <a:t>and </a:t>
            </a:r>
            <a:r>
              <a:rPr lang="en-US" dirty="0" smtClean="0">
                <a:solidFill>
                  <a:srgbClr val="FF0000"/>
                </a:solidFill>
              </a:rPr>
              <a:t>trans fatty </a:t>
            </a:r>
            <a:r>
              <a:rPr lang="en-US" dirty="0" smtClean="0">
                <a:solidFill>
                  <a:srgbClr val="FF0000"/>
                </a:solidFill>
              </a:rPr>
              <a:t>acids</a:t>
            </a:r>
            <a:r>
              <a:rPr lang="en-US" dirty="0" smtClean="0"/>
              <a:t> is </a:t>
            </a:r>
            <a:r>
              <a:rPr lang="en-US" dirty="0" smtClean="0"/>
              <a:t>associated with increased markers of insulin resistance </a:t>
            </a:r>
            <a:r>
              <a:rPr lang="en-US" dirty="0" smtClean="0"/>
              <a:t>and risk </a:t>
            </a:r>
            <a:r>
              <a:rPr lang="en-US" dirty="0" smtClean="0"/>
              <a:t>for type 2 diabetes, whereas unsaturated fatty acid intake </a:t>
            </a:r>
            <a:r>
              <a:rPr lang="en-US" dirty="0" smtClean="0"/>
              <a:t>is associated </a:t>
            </a:r>
            <a:r>
              <a:rPr lang="en-US" dirty="0" smtClean="0"/>
              <a:t>inversely with risk of diabetes (</a:t>
            </a:r>
            <a:r>
              <a:rPr lang="en-US" dirty="0" err="1" smtClean="0"/>
              <a:t>Youssef</a:t>
            </a:r>
            <a:r>
              <a:rPr lang="en-US" dirty="0" smtClean="0"/>
              <a:t>, 2012). </a:t>
            </a:r>
            <a:endParaRPr lang="en-US" dirty="0" smtClean="0"/>
          </a:p>
          <a:p>
            <a:r>
              <a:rPr lang="en-US" dirty="0" smtClean="0"/>
              <a:t>Therefore individuals </a:t>
            </a:r>
            <a:r>
              <a:rPr lang="en-US" dirty="0" smtClean="0"/>
              <a:t>at increased risk for T2DM should be </a:t>
            </a:r>
            <a:r>
              <a:rPr lang="en-US" dirty="0" smtClean="0"/>
              <a:t>encouraged to </a:t>
            </a:r>
            <a:r>
              <a:rPr lang="en-US" dirty="0" smtClean="0"/>
              <a:t>limit their intake of sugar-sweetened beverages </a:t>
            </a:r>
            <a:r>
              <a:rPr lang="en-US" dirty="0" smtClean="0"/>
              <a:t>and decrease </a:t>
            </a:r>
            <a:r>
              <a:rPr lang="en-US" dirty="0" smtClean="0"/>
              <a:t>saturated fat intake.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Nutrition Therapy for </a:t>
            </a:r>
            <a:r>
              <a:rPr lang="en-US" b="1" dirty="0" err="1" smtClean="0"/>
              <a:t>Prediabetes</a:t>
            </a:r>
            <a:r>
              <a:rPr lang="en-US" b="1" dirty="0" smtClean="0"/>
              <a:t>: Conclusion </a:t>
            </a:r>
            <a:endParaRPr lang="en-US" b="1" dirty="0"/>
          </a:p>
        </p:txBody>
      </p:sp>
      <p:sp>
        <p:nvSpPr>
          <p:cNvPr id="3" name="Content Placeholder 2"/>
          <p:cNvSpPr>
            <a:spLocks noGrp="1"/>
          </p:cNvSpPr>
          <p:nvPr>
            <p:ph idx="1"/>
          </p:nvPr>
        </p:nvSpPr>
        <p:spPr/>
        <p:txBody>
          <a:bodyPr/>
          <a:lstStyle/>
          <a:p>
            <a:r>
              <a:rPr lang="en-US" dirty="0" smtClean="0"/>
              <a:t>Adhering to a combination of </a:t>
            </a:r>
            <a:r>
              <a:rPr lang="en-US" dirty="0" smtClean="0">
                <a:solidFill>
                  <a:srgbClr val="FF0000"/>
                </a:solidFill>
              </a:rPr>
              <a:t>healthy lifestyle</a:t>
            </a:r>
            <a:r>
              <a:rPr lang="en-US" dirty="0" smtClean="0"/>
              <a:t> habits (</a:t>
            </a:r>
            <a:r>
              <a:rPr lang="en-US" dirty="0" smtClean="0"/>
              <a:t>a </a:t>
            </a:r>
            <a:r>
              <a:rPr lang="en-US" b="1" dirty="0" smtClean="0"/>
              <a:t>healthy </a:t>
            </a:r>
            <a:r>
              <a:rPr lang="en-US" b="1" dirty="0" smtClean="0"/>
              <a:t>eating pattern</a:t>
            </a:r>
            <a:r>
              <a:rPr lang="en-US" dirty="0" smtClean="0"/>
              <a:t>, </a:t>
            </a:r>
            <a:r>
              <a:rPr lang="en-US" b="1" dirty="0" smtClean="0"/>
              <a:t>participating in regular physical </a:t>
            </a:r>
            <a:r>
              <a:rPr lang="en-US" b="1" dirty="0" smtClean="0"/>
              <a:t>activity</a:t>
            </a:r>
            <a:r>
              <a:rPr lang="en-US" dirty="0" smtClean="0"/>
              <a:t>, </a:t>
            </a:r>
            <a:r>
              <a:rPr lang="en-US" b="1" dirty="0" smtClean="0"/>
              <a:t>maintaining </a:t>
            </a:r>
            <a:r>
              <a:rPr lang="en-US" b="1" dirty="0" smtClean="0"/>
              <a:t>a normal body </a:t>
            </a:r>
            <a:r>
              <a:rPr lang="en-US" b="1" dirty="0" smtClean="0"/>
              <a:t>weight</a:t>
            </a:r>
            <a:r>
              <a:rPr lang="en-US" dirty="0" smtClean="0"/>
              <a:t>, and </a:t>
            </a:r>
            <a:r>
              <a:rPr lang="en-US" b="1" dirty="0" smtClean="0"/>
              <a:t>being a nonsmoker</a:t>
            </a:r>
            <a:r>
              <a:rPr lang="en-US" dirty="0" smtClean="0"/>
              <a:t>) was shown to reduce the risk of </a:t>
            </a:r>
            <a:r>
              <a:rPr lang="en-US" dirty="0" smtClean="0"/>
              <a:t>developing T2DM </a:t>
            </a:r>
            <a:r>
              <a:rPr lang="en-US" dirty="0" smtClean="0"/>
              <a:t>by as much as </a:t>
            </a:r>
            <a:r>
              <a:rPr lang="en-US" dirty="0" smtClean="0">
                <a:solidFill>
                  <a:srgbClr val="FF0000"/>
                </a:solidFill>
              </a:rPr>
              <a:t>84% for women </a:t>
            </a:r>
            <a:r>
              <a:rPr lang="en-US" dirty="0" smtClean="0"/>
              <a:t>and </a:t>
            </a:r>
            <a:r>
              <a:rPr lang="en-US" dirty="0" smtClean="0">
                <a:solidFill>
                  <a:srgbClr val="FF0000"/>
                </a:solidFill>
              </a:rPr>
              <a:t>72% for </a:t>
            </a:r>
            <a:r>
              <a:rPr lang="en-US" dirty="0" smtClean="0">
                <a:solidFill>
                  <a:srgbClr val="FF0000"/>
                </a:solidFill>
              </a:rPr>
              <a:t>men </a:t>
            </a:r>
            <a:r>
              <a:rPr lang="en-US" dirty="0" smtClean="0"/>
              <a:t>(Reis </a:t>
            </a:r>
            <a:r>
              <a:rPr lang="en-US" dirty="0" smtClean="0"/>
              <a:t>et al, 2011).</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Bariatric Surgery and </a:t>
            </a:r>
            <a:r>
              <a:rPr lang="en-US" b="1" dirty="0" err="1" smtClean="0"/>
              <a:t>Prediabetes</a:t>
            </a:r>
            <a:endParaRPr lang="en-US" dirty="0"/>
          </a:p>
        </p:txBody>
      </p:sp>
      <p:sp>
        <p:nvSpPr>
          <p:cNvPr id="3" name="Content Placeholder 2"/>
          <p:cNvSpPr>
            <a:spLocks noGrp="1"/>
          </p:cNvSpPr>
          <p:nvPr>
            <p:ph idx="1"/>
          </p:nvPr>
        </p:nvSpPr>
        <p:spPr/>
        <p:txBody>
          <a:bodyPr/>
          <a:lstStyle/>
          <a:p>
            <a:r>
              <a:rPr lang="en-US" dirty="0" smtClean="0"/>
              <a:t>Observational studies have demonstrated that bariatric </a:t>
            </a:r>
            <a:r>
              <a:rPr lang="en-US" dirty="0" smtClean="0"/>
              <a:t>surgery </a:t>
            </a:r>
            <a:r>
              <a:rPr lang="en-US" b="1" dirty="0" smtClean="0"/>
              <a:t>reduces</a:t>
            </a:r>
            <a:r>
              <a:rPr lang="en-US" dirty="0" smtClean="0"/>
              <a:t> </a:t>
            </a:r>
            <a:r>
              <a:rPr lang="en-US" dirty="0" smtClean="0"/>
              <a:t>the incidence of T2DM, but there are no </a:t>
            </a:r>
            <a:r>
              <a:rPr lang="en-US" dirty="0" smtClean="0"/>
              <a:t>randomized controlled </a:t>
            </a:r>
            <a:r>
              <a:rPr lang="en-US" dirty="0" smtClean="0"/>
              <a:t>trials (RCTs) on the role of bariatric surgery in </a:t>
            </a:r>
            <a:r>
              <a:rPr lang="en-US" dirty="0" smtClean="0"/>
              <a:t>the </a:t>
            </a:r>
            <a:r>
              <a:rPr lang="en-US" i="1" dirty="0" smtClean="0"/>
              <a:t>prevention </a:t>
            </a:r>
            <a:r>
              <a:rPr lang="en-US" i="1" dirty="0" smtClean="0"/>
              <a:t>of </a:t>
            </a:r>
            <a:r>
              <a:rPr lang="en-US" i="1" dirty="0" smtClean="0"/>
              <a:t>diabetes.</a:t>
            </a:r>
          </a:p>
          <a:p>
            <a:r>
              <a:rPr lang="en-US" dirty="0" smtClean="0"/>
              <a:t>Possible </a:t>
            </a:r>
            <a:r>
              <a:rPr lang="en-US" dirty="0" smtClean="0"/>
              <a:t>mechanisms for </a:t>
            </a:r>
            <a:r>
              <a:rPr lang="en-US" dirty="0" smtClean="0"/>
              <a:t>this weight-independent impact of bariatric surgery on </a:t>
            </a:r>
            <a:r>
              <a:rPr lang="en-US" dirty="0" smtClean="0"/>
              <a:t>glucose include </a:t>
            </a:r>
            <a:r>
              <a:rPr lang="en-US" dirty="0" err="1" smtClean="0">
                <a:solidFill>
                  <a:srgbClr val="FF0000"/>
                </a:solidFill>
              </a:rPr>
              <a:t>enterohormonal</a:t>
            </a:r>
            <a:r>
              <a:rPr lang="en-US" dirty="0" smtClean="0">
                <a:solidFill>
                  <a:srgbClr val="FF0000"/>
                </a:solidFill>
              </a:rPr>
              <a:t> changes </a:t>
            </a:r>
            <a:r>
              <a:rPr lang="en-US" dirty="0" smtClean="0"/>
              <a:t>and </a:t>
            </a:r>
            <a:r>
              <a:rPr lang="en-US" dirty="0" err="1" smtClean="0">
                <a:solidFill>
                  <a:srgbClr val="FF0000"/>
                </a:solidFill>
              </a:rPr>
              <a:t>neurohormonal</a:t>
            </a:r>
            <a:r>
              <a:rPr lang="en-US" dirty="0" smtClean="0"/>
              <a:t> events </a:t>
            </a:r>
            <a:r>
              <a:rPr lang="en-US" dirty="0" smtClean="0"/>
              <a:t>resulting from the </a:t>
            </a:r>
            <a:r>
              <a:rPr lang="en-US" i="1" dirty="0" smtClean="0"/>
              <a:t>anatomic changes of the </a:t>
            </a:r>
            <a:r>
              <a:rPr lang="en-US" i="1" dirty="0" smtClean="0"/>
              <a:t>surgery</a:t>
            </a:r>
            <a:r>
              <a:rPr lang="en-US" dirty="0" smtClean="0"/>
              <a:t>.</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Management of Diabetes</a:t>
            </a:r>
            <a:endParaRPr lang="en-US" b="1" dirty="0"/>
          </a:p>
        </p:txBody>
      </p:sp>
      <p:sp>
        <p:nvSpPr>
          <p:cNvPr id="3" name="Content Placeholder 2"/>
          <p:cNvSpPr>
            <a:spLocks noGrp="1"/>
          </p:cNvSpPr>
          <p:nvPr>
            <p:ph idx="1"/>
          </p:nvPr>
        </p:nvSpPr>
        <p:spPr>
          <a:xfrm>
            <a:off x="2693988" y="1600200"/>
            <a:ext cx="6326187" cy="5065005"/>
          </a:xfrm>
        </p:spPr>
        <p:txBody>
          <a:bodyPr/>
          <a:lstStyle/>
          <a:p>
            <a:r>
              <a:rPr lang="en-US" dirty="0" smtClean="0"/>
              <a:t>The management of all types of diabetes includes </a:t>
            </a:r>
            <a:r>
              <a:rPr lang="en-US" dirty="0" smtClean="0">
                <a:solidFill>
                  <a:srgbClr val="FF0000"/>
                </a:solidFill>
              </a:rPr>
              <a:t>MNT</a:t>
            </a:r>
            <a:r>
              <a:rPr lang="en-US" dirty="0" smtClean="0"/>
              <a:t>, </a:t>
            </a:r>
            <a:r>
              <a:rPr lang="en-US" dirty="0" smtClean="0"/>
              <a:t>physical activity</a:t>
            </a:r>
            <a:r>
              <a:rPr lang="en-US" dirty="0" smtClean="0"/>
              <a:t>, monitoring, medications, and </a:t>
            </a:r>
            <a:r>
              <a:rPr lang="en-US" dirty="0" smtClean="0"/>
              <a:t>self-management education </a:t>
            </a:r>
            <a:r>
              <a:rPr lang="en-US" dirty="0" smtClean="0"/>
              <a:t>and support</a:t>
            </a:r>
            <a:r>
              <a:rPr lang="en-US" dirty="0" smtClean="0"/>
              <a:t>.</a:t>
            </a:r>
          </a:p>
          <a:p>
            <a:r>
              <a:rPr lang="en-US" dirty="0" smtClean="0"/>
              <a:t>An important goal of medical </a:t>
            </a:r>
            <a:r>
              <a:rPr lang="en-US" dirty="0" smtClean="0"/>
              <a:t>treatment is </a:t>
            </a:r>
            <a:r>
              <a:rPr lang="en-US" dirty="0" smtClean="0"/>
              <a:t>to provide the individual with diabetes with the </a:t>
            </a:r>
            <a:r>
              <a:rPr lang="en-US" dirty="0" smtClean="0"/>
              <a:t>necessary tools </a:t>
            </a:r>
            <a:r>
              <a:rPr lang="en-US" dirty="0" smtClean="0"/>
              <a:t>to achieve </a:t>
            </a:r>
            <a:r>
              <a:rPr lang="en-US" b="1" dirty="0" smtClean="0"/>
              <a:t>the best possible control of glucose</a:t>
            </a:r>
            <a:r>
              <a:rPr lang="en-US" dirty="0" smtClean="0"/>
              <a:t>, </a:t>
            </a:r>
            <a:r>
              <a:rPr lang="en-US" b="1" dirty="0" smtClean="0"/>
              <a:t>lipids</a:t>
            </a:r>
            <a:r>
              <a:rPr lang="en-US" dirty="0" smtClean="0"/>
              <a:t>, and </a:t>
            </a:r>
            <a:r>
              <a:rPr lang="en-US" b="1" dirty="0" smtClean="0"/>
              <a:t>blood pressure </a:t>
            </a:r>
            <a:r>
              <a:rPr lang="en-US" dirty="0" smtClean="0"/>
              <a:t>to prevent, delay, or manage the </a:t>
            </a:r>
            <a:r>
              <a:rPr lang="en-US" dirty="0" err="1" smtClean="0"/>
              <a:t>microvascular</a:t>
            </a:r>
            <a:r>
              <a:rPr lang="en-US" dirty="0" smtClean="0"/>
              <a:t> and </a:t>
            </a:r>
            <a:r>
              <a:rPr lang="en-US" dirty="0" err="1" smtClean="0"/>
              <a:t>macrovascular</a:t>
            </a:r>
            <a:r>
              <a:rPr lang="en-US" dirty="0" smtClean="0"/>
              <a:t> complications while minimizing </a:t>
            </a:r>
            <a:r>
              <a:rPr lang="en-US" dirty="0" smtClean="0"/>
              <a:t>hypoglycemia and </a:t>
            </a:r>
            <a:r>
              <a:rPr lang="en-US" dirty="0" smtClean="0"/>
              <a:t>excess weight gain.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Action of Insulin on Carbohydrate, Protein, and Fat Metabolism</a:t>
            </a:r>
            <a:endParaRPr lang="en-US" sz="2800" dirty="0"/>
          </a:p>
        </p:txBody>
      </p:sp>
      <p:pic>
        <p:nvPicPr>
          <p:cNvPr id="3075" name="Picture 3"/>
          <p:cNvPicPr>
            <a:picLocks noGrp="1" noChangeAspect="1" noChangeArrowheads="1"/>
          </p:cNvPicPr>
          <p:nvPr>
            <p:ph idx="1"/>
          </p:nvPr>
        </p:nvPicPr>
        <p:blipFill>
          <a:blip r:embed="rId2"/>
          <a:srcRect/>
          <a:stretch>
            <a:fillRect/>
          </a:stretch>
        </p:blipFill>
        <p:spPr bwMode="auto">
          <a:xfrm>
            <a:off x="3029639" y="1696598"/>
            <a:ext cx="5067759" cy="409827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Action of Insulin on Carbohydrate, Protein, and Fat Metabolism</a:t>
            </a:r>
            <a:endParaRPr lang="en-US" sz="2600" dirty="0"/>
          </a:p>
        </p:txBody>
      </p:sp>
      <p:pic>
        <p:nvPicPr>
          <p:cNvPr id="4098" name="Picture 2"/>
          <p:cNvPicPr>
            <a:picLocks noGrp="1" noChangeAspect="1" noChangeArrowheads="1"/>
          </p:cNvPicPr>
          <p:nvPr>
            <p:ph idx="1"/>
          </p:nvPr>
        </p:nvPicPr>
        <p:blipFill>
          <a:blip r:embed="rId2"/>
          <a:srcRect/>
          <a:stretch>
            <a:fillRect/>
          </a:stretch>
        </p:blipFill>
        <p:spPr bwMode="auto">
          <a:xfrm>
            <a:off x="2919469" y="2039718"/>
            <a:ext cx="5138116" cy="319329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Action of Insulin on Carbohydrate, Protein, and Fat Metabolism</a:t>
            </a:r>
            <a:endParaRPr lang="en-US" sz="2600" dirty="0"/>
          </a:p>
        </p:txBody>
      </p:sp>
      <p:pic>
        <p:nvPicPr>
          <p:cNvPr id="5122" name="Picture 2"/>
          <p:cNvPicPr>
            <a:picLocks noGrp="1" noChangeAspect="1" noChangeArrowheads="1"/>
          </p:cNvPicPr>
          <p:nvPr>
            <p:ph idx="1"/>
          </p:nvPr>
        </p:nvPicPr>
        <p:blipFill>
          <a:blip r:embed="rId2"/>
          <a:srcRect/>
          <a:stretch>
            <a:fillRect/>
          </a:stretch>
        </p:blipFill>
        <p:spPr bwMode="auto">
          <a:xfrm>
            <a:off x="3194892" y="2093204"/>
            <a:ext cx="4700998" cy="341522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Diabetes Mellitus</a:t>
            </a:r>
            <a:endParaRPr lang="en-US" dirty="0"/>
          </a:p>
        </p:txBody>
      </p:sp>
      <p:sp>
        <p:nvSpPr>
          <p:cNvPr id="3" name="Content Placeholder 2"/>
          <p:cNvSpPr>
            <a:spLocks noGrp="1"/>
          </p:cNvSpPr>
          <p:nvPr>
            <p:ph idx="1"/>
          </p:nvPr>
        </p:nvSpPr>
        <p:spPr/>
        <p:txBody>
          <a:bodyPr/>
          <a:lstStyle/>
          <a:p>
            <a:r>
              <a:rPr lang="en-US" dirty="0" smtClean="0"/>
              <a:t>Diabetes is divided into distinct types: type 1, type 2, gestational diabetes mellitus (GDM), and other types. </a:t>
            </a:r>
          </a:p>
          <a:p>
            <a:r>
              <a:rPr lang="en-US" dirty="0" smtClean="0"/>
              <a:t>Type 2 diabetes (T2DM), composing 90% of diabetes cases, is affected by both genetic and environmental factors.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Recommendations for</a:t>
            </a:r>
            <a:br>
              <a:rPr lang="en-US" sz="2600" b="1" dirty="0" smtClean="0"/>
            </a:br>
            <a:r>
              <a:rPr lang="en-US" sz="2600" b="1" dirty="0" err="1" smtClean="0"/>
              <a:t>Glycemic</a:t>
            </a:r>
            <a:r>
              <a:rPr lang="en-US" sz="2600" b="1" dirty="0" smtClean="0"/>
              <a:t> Control for Adults with Diabetes</a:t>
            </a:r>
            <a:endParaRPr lang="en-US" sz="2600" dirty="0"/>
          </a:p>
        </p:txBody>
      </p:sp>
      <p:sp>
        <p:nvSpPr>
          <p:cNvPr id="3" name="Content Placeholder 2"/>
          <p:cNvSpPr>
            <a:spLocks noGrp="1"/>
          </p:cNvSpPr>
          <p:nvPr>
            <p:ph idx="1"/>
          </p:nvPr>
        </p:nvSpPr>
        <p:spPr>
          <a:xfrm>
            <a:off x="1652530" y="1600200"/>
            <a:ext cx="7367645" cy="4525963"/>
          </a:xfrm>
        </p:spPr>
        <p:txBody>
          <a:bodyPr/>
          <a:lstStyle/>
          <a:p>
            <a:r>
              <a:rPr lang="en-US" dirty="0" smtClean="0"/>
              <a:t>A1C:  &lt;7.0%</a:t>
            </a:r>
            <a:endParaRPr lang="en-US" dirty="0" smtClean="0"/>
          </a:p>
          <a:p>
            <a:r>
              <a:rPr lang="en-US" dirty="0" err="1" smtClean="0"/>
              <a:t>Preprandial</a:t>
            </a:r>
            <a:r>
              <a:rPr lang="en-US" dirty="0" smtClean="0"/>
              <a:t> capillary plasma </a:t>
            </a:r>
            <a:r>
              <a:rPr lang="en-US" dirty="0" smtClean="0"/>
              <a:t>glucose: 80-130 mg/</a:t>
            </a:r>
            <a:r>
              <a:rPr lang="en-US" dirty="0" err="1" smtClean="0"/>
              <a:t>dL</a:t>
            </a:r>
            <a:r>
              <a:rPr lang="en-US" dirty="0" smtClean="0"/>
              <a:t> </a:t>
            </a:r>
            <a:r>
              <a:rPr lang="en-US" dirty="0" smtClean="0"/>
              <a:t>(4.4-7.2 </a:t>
            </a:r>
            <a:r>
              <a:rPr lang="en-US" dirty="0" err="1" smtClean="0"/>
              <a:t>mmol</a:t>
            </a:r>
            <a:r>
              <a:rPr lang="en-US" dirty="0" smtClean="0"/>
              <a:t>/L)</a:t>
            </a:r>
          </a:p>
          <a:p>
            <a:r>
              <a:rPr lang="en-US" dirty="0" smtClean="0"/>
              <a:t>Peak postprandial capillary </a:t>
            </a:r>
            <a:r>
              <a:rPr lang="en-US" dirty="0" smtClean="0"/>
              <a:t>plasma glucose: &lt; 180 mg/</a:t>
            </a:r>
            <a:r>
              <a:rPr lang="en-US" dirty="0" err="1" smtClean="0"/>
              <a:t>dL</a:t>
            </a:r>
            <a:r>
              <a:rPr lang="en-US" dirty="0" smtClean="0"/>
              <a:t> (&lt;10.0 </a:t>
            </a:r>
            <a:r>
              <a:rPr lang="en-US" dirty="0" err="1" smtClean="0"/>
              <a:t>mmol</a:t>
            </a:r>
            <a:r>
              <a:rPr lang="en-US" dirty="0" smtClean="0"/>
              <a:t>/L</a:t>
            </a:r>
            <a:r>
              <a:rPr lang="en-US" dirty="0" smtClean="0"/>
              <a:t>)</a:t>
            </a:r>
          </a:p>
          <a:p>
            <a:endParaRPr lang="en-US" dirty="0" smtClean="0"/>
          </a:p>
          <a:p>
            <a:pPr>
              <a:buNone/>
            </a:pPr>
            <a:endParaRPr lang="en-US" dirty="0" smtClean="0"/>
          </a:p>
          <a:p>
            <a:pPr lvl="1"/>
            <a:r>
              <a:rPr lang="en-US" sz="1800" dirty="0" smtClean="0"/>
              <a:t>Postprandial glucose measurements should be made 1 to 2 hr after the beginning </a:t>
            </a:r>
            <a:r>
              <a:rPr lang="en-US" sz="1800" dirty="0" smtClean="0"/>
              <a:t>of the </a:t>
            </a:r>
            <a:r>
              <a:rPr lang="en-US" sz="1800" dirty="0" smtClean="0"/>
              <a:t>meal, generally peak levels in patients with diabetes.</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Recommendations for Lipid</a:t>
            </a:r>
            <a:br>
              <a:rPr lang="en-US" sz="2600" b="1" dirty="0" smtClean="0"/>
            </a:br>
            <a:r>
              <a:rPr lang="en-US" sz="2600" b="1" dirty="0" smtClean="0"/>
              <a:t>and Blood Pressure for Most Adults </a:t>
            </a:r>
            <a:r>
              <a:rPr lang="en-US" sz="2600" b="1" dirty="0" smtClean="0"/>
              <a:t>with Diabetes</a:t>
            </a:r>
            <a:endParaRPr lang="en-US" sz="2600" dirty="0"/>
          </a:p>
        </p:txBody>
      </p:sp>
      <p:pic>
        <p:nvPicPr>
          <p:cNvPr id="6146" name="Picture 2"/>
          <p:cNvPicPr>
            <a:picLocks noGrp="1" noChangeAspect="1" noChangeArrowheads="1"/>
          </p:cNvPicPr>
          <p:nvPr>
            <p:ph idx="1"/>
          </p:nvPr>
        </p:nvPicPr>
        <p:blipFill>
          <a:blip r:embed="rId2"/>
          <a:srcRect/>
          <a:stretch>
            <a:fillRect/>
          </a:stretch>
        </p:blipFill>
        <p:spPr bwMode="auto">
          <a:xfrm>
            <a:off x="2170323" y="1883884"/>
            <a:ext cx="6533002" cy="329404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Goals of Medical Nutrition</a:t>
            </a:r>
            <a:br>
              <a:rPr lang="en-US" sz="2600" b="1" dirty="0" smtClean="0"/>
            </a:br>
            <a:r>
              <a:rPr lang="en-US" sz="2600" b="1" dirty="0" smtClean="0"/>
              <a:t>Therapy that Apply to Adults with Diabetes</a:t>
            </a:r>
            <a:endParaRPr lang="en-US" sz="2600" dirty="0"/>
          </a:p>
        </p:txBody>
      </p:sp>
      <p:sp>
        <p:nvSpPr>
          <p:cNvPr id="3" name="Content Placeholder 2"/>
          <p:cNvSpPr>
            <a:spLocks noGrp="1"/>
          </p:cNvSpPr>
          <p:nvPr>
            <p:ph idx="1"/>
          </p:nvPr>
        </p:nvSpPr>
        <p:spPr/>
        <p:txBody>
          <a:bodyPr/>
          <a:lstStyle/>
          <a:p>
            <a:r>
              <a:rPr lang="en-US" dirty="0" smtClean="0"/>
              <a:t>1. To promote and support healthful eating patterns, emphasizing </a:t>
            </a:r>
            <a:r>
              <a:rPr lang="en-US" dirty="0" smtClean="0"/>
              <a:t>a variety </a:t>
            </a:r>
            <a:r>
              <a:rPr lang="en-US" dirty="0" smtClean="0"/>
              <a:t>of nutrient-dense foods in appropriate portion sizes, to </a:t>
            </a:r>
            <a:r>
              <a:rPr lang="en-US" dirty="0" smtClean="0"/>
              <a:t>improve overall </a:t>
            </a:r>
            <a:r>
              <a:rPr lang="en-US" dirty="0" smtClean="0"/>
              <a:t>diet and specifically </a:t>
            </a:r>
            <a:r>
              <a:rPr lang="en-US" dirty="0" smtClean="0"/>
              <a:t>to:</a:t>
            </a:r>
          </a:p>
          <a:p>
            <a:pPr lvl="1"/>
            <a:r>
              <a:rPr lang="en-US" dirty="0" smtClean="0"/>
              <a:t> </a:t>
            </a:r>
            <a:r>
              <a:rPr lang="en-US" dirty="0" smtClean="0"/>
              <a:t>Attain individualized glucose, blood pressure, and lipids goals</a:t>
            </a:r>
          </a:p>
          <a:p>
            <a:pPr lvl="1"/>
            <a:r>
              <a:rPr lang="en-US" dirty="0" smtClean="0"/>
              <a:t>Achieve </a:t>
            </a:r>
            <a:r>
              <a:rPr lang="en-US" dirty="0" smtClean="0"/>
              <a:t>and maintain body weight goals</a:t>
            </a:r>
          </a:p>
          <a:p>
            <a:pPr lvl="1">
              <a:buNone/>
            </a:pPr>
            <a:r>
              <a:rPr lang="en-US" dirty="0" smtClean="0"/>
              <a:t>• Delay or prevent complications of diabetes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Goals of Medical Nutrition</a:t>
            </a:r>
            <a:br>
              <a:rPr lang="en-US" sz="2600" b="1" dirty="0" smtClean="0"/>
            </a:br>
            <a:r>
              <a:rPr lang="en-US" sz="2600" b="1" dirty="0" smtClean="0"/>
              <a:t>Therapy that Apply to Adults with Diabetes</a:t>
            </a:r>
            <a:endParaRPr lang="en-US" sz="2600" dirty="0"/>
          </a:p>
        </p:txBody>
      </p:sp>
      <p:sp>
        <p:nvSpPr>
          <p:cNvPr id="3" name="Content Placeholder 2"/>
          <p:cNvSpPr>
            <a:spLocks noGrp="1"/>
          </p:cNvSpPr>
          <p:nvPr>
            <p:ph idx="1"/>
          </p:nvPr>
        </p:nvSpPr>
        <p:spPr/>
        <p:txBody>
          <a:bodyPr/>
          <a:lstStyle/>
          <a:p>
            <a:pPr>
              <a:buNone/>
            </a:pPr>
            <a:r>
              <a:rPr lang="en-US" dirty="0" smtClean="0"/>
              <a:t>2. To address individual nutrition needs based on personal and </a:t>
            </a:r>
            <a:r>
              <a:rPr lang="en-US" dirty="0" smtClean="0"/>
              <a:t>cultural preferences</a:t>
            </a:r>
            <a:r>
              <a:rPr lang="en-US" dirty="0" smtClean="0"/>
              <a:t>, health literacy and numeracy, access to healthful </a:t>
            </a:r>
            <a:r>
              <a:rPr lang="en-US" dirty="0" smtClean="0"/>
              <a:t>food choices</a:t>
            </a:r>
            <a:r>
              <a:rPr lang="en-US" dirty="0" smtClean="0"/>
              <a:t>, willingness and ability to make behavioral changes.</a:t>
            </a:r>
          </a:p>
          <a:p>
            <a:pPr>
              <a:buNone/>
            </a:pPr>
            <a:r>
              <a:rPr lang="en-US" dirty="0" smtClean="0"/>
              <a:t>3. To maintain the pleasure of eating by providing positive </a:t>
            </a:r>
            <a:r>
              <a:rPr lang="en-US" dirty="0" smtClean="0"/>
              <a:t>messages about </a:t>
            </a:r>
            <a:r>
              <a:rPr lang="en-US" dirty="0" smtClean="0"/>
              <a:t>food choices while limiting food choices only when </a:t>
            </a:r>
            <a:r>
              <a:rPr lang="en-US" dirty="0" smtClean="0"/>
              <a:t>indicated by </a:t>
            </a:r>
            <a:r>
              <a:rPr lang="en-US" dirty="0" smtClean="0"/>
              <a:t>scientific evidence</a:t>
            </a:r>
            <a:r>
              <a:rPr lang="en-US" dirty="0" smtClean="0"/>
              <a:t>.</a:t>
            </a: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Goals of Medical Nutrition</a:t>
            </a:r>
            <a:br>
              <a:rPr lang="en-US" sz="2600" b="1" dirty="0" smtClean="0"/>
            </a:br>
            <a:r>
              <a:rPr lang="en-US" sz="2600" b="1" dirty="0" smtClean="0"/>
              <a:t>Therapy that Apply to Adults with Diabetes</a:t>
            </a:r>
            <a:endParaRPr lang="en-US" sz="2600" dirty="0"/>
          </a:p>
        </p:txBody>
      </p:sp>
      <p:sp>
        <p:nvSpPr>
          <p:cNvPr id="3" name="Content Placeholder 2"/>
          <p:cNvSpPr>
            <a:spLocks noGrp="1"/>
          </p:cNvSpPr>
          <p:nvPr>
            <p:ph idx="1"/>
          </p:nvPr>
        </p:nvSpPr>
        <p:spPr/>
        <p:txBody>
          <a:bodyPr/>
          <a:lstStyle/>
          <a:p>
            <a:pPr>
              <a:buNone/>
            </a:pPr>
            <a:r>
              <a:rPr lang="en-US" dirty="0" smtClean="0"/>
              <a:t>4. To provide the individual with diabetes with practical tools for </a:t>
            </a:r>
            <a:r>
              <a:rPr lang="en-US" dirty="0" smtClean="0"/>
              <a:t>day to day meal </a:t>
            </a:r>
            <a:r>
              <a:rPr lang="en-US" dirty="0" smtClean="0"/>
              <a:t>planning rather than focusing on individual </a:t>
            </a:r>
            <a:r>
              <a:rPr lang="en-US" dirty="0" smtClean="0"/>
              <a:t>macronutrients, micronutrients</a:t>
            </a:r>
            <a:r>
              <a:rPr lang="en-US" dirty="0" smtClean="0"/>
              <a:t>, or single foods.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MNT</a:t>
            </a:r>
            <a:endParaRPr lang="en-US" b="1" dirty="0"/>
          </a:p>
        </p:txBody>
      </p:sp>
      <p:sp>
        <p:nvSpPr>
          <p:cNvPr id="3" name="Content Placeholder 2"/>
          <p:cNvSpPr>
            <a:spLocks noGrp="1"/>
          </p:cNvSpPr>
          <p:nvPr>
            <p:ph idx="1"/>
          </p:nvPr>
        </p:nvSpPr>
        <p:spPr/>
        <p:txBody>
          <a:bodyPr/>
          <a:lstStyle/>
          <a:p>
            <a:r>
              <a:rPr lang="en-US" dirty="0" smtClean="0"/>
              <a:t>A variety of nutrition therapy interventions </a:t>
            </a:r>
            <a:r>
              <a:rPr lang="en-US" dirty="0" smtClean="0"/>
              <a:t>such as </a:t>
            </a:r>
            <a:r>
              <a:rPr lang="en-US" dirty="0" smtClean="0"/>
              <a:t>reduced energy/fat intake, </a:t>
            </a:r>
            <a:r>
              <a:rPr lang="en-US" b="1" dirty="0" smtClean="0"/>
              <a:t>carbohydrate counting, </a:t>
            </a:r>
            <a:r>
              <a:rPr lang="en-US" dirty="0" smtClean="0"/>
              <a:t>simplified</a:t>
            </a:r>
            <a:r>
              <a:rPr lang="en-US" b="1" dirty="0" smtClean="0"/>
              <a:t> </a:t>
            </a:r>
            <a:r>
              <a:rPr lang="en-US" dirty="0" smtClean="0"/>
              <a:t>meal </a:t>
            </a:r>
            <a:r>
              <a:rPr lang="en-US" dirty="0" smtClean="0"/>
              <a:t>plans, healthy food or exchange choices, use of </a:t>
            </a:r>
            <a:r>
              <a:rPr lang="en-US" dirty="0" smtClean="0"/>
              <a:t>insulin- to-carbohydrate </a:t>
            </a:r>
            <a:r>
              <a:rPr lang="en-US" dirty="0" smtClean="0"/>
              <a:t>ratios, physical activity, and/or </a:t>
            </a:r>
            <a:r>
              <a:rPr lang="en-US" dirty="0" smtClean="0"/>
              <a:t>behavioral strategies </a:t>
            </a:r>
            <a:r>
              <a:rPr lang="en-US" dirty="0" smtClean="0"/>
              <a:t>can be implemented.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Balance and Weight Management</a:t>
            </a:r>
            <a:endParaRPr lang="en-US" dirty="0"/>
          </a:p>
        </p:txBody>
      </p:sp>
      <p:sp>
        <p:nvSpPr>
          <p:cNvPr id="3" name="Content Placeholder 2"/>
          <p:cNvSpPr>
            <a:spLocks noGrp="1"/>
          </p:cNvSpPr>
          <p:nvPr>
            <p:ph idx="1"/>
          </p:nvPr>
        </p:nvSpPr>
        <p:spPr/>
        <p:txBody>
          <a:bodyPr/>
          <a:lstStyle/>
          <a:p>
            <a:r>
              <a:rPr lang="en-US" dirty="0" smtClean="0"/>
              <a:t>Overweight and obesity are, however, common health </a:t>
            </a:r>
            <a:r>
              <a:rPr lang="en-US" dirty="0" smtClean="0"/>
              <a:t>problems in </a:t>
            </a:r>
            <a:r>
              <a:rPr lang="en-US" dirty="0" smtClean="0"/>
              <a:t>persons at risk for and with T2DM. </a:t>
            </a:r>
            <a:endParaRPr lang="en-US" dirty="0" smtClean="0"/>
          </a:p>
          <a:p>
            <a:r>
              <a:rPr lang="en-US" dirty="0" smtClean="0"/>
              <a:t>Weight </a:t>
            </a:r>
            <a:r>
              <a:rPr lang="en-US" dirty="0" smtClean="0"/>
              <a:t>loss </a:t>
            </a:r>
            <a:r>
              <a:rPr lang="en-US" dirty="0" smtClean="0"/>
              <a:t>frequently is </a:t>
            </a:r>
            <a:r>
              <a:rPr lang="en-US" dirty="0" smtClean="0"/>
              <a:t>recommended as the solution to improve </a:t>
            </a:r>
            <a:r>
              <a:rPr lang="en-US" dirty="0" err="1" smtClean="0"/>
              <a:t>glycemic</a:t>
            </a:r>
            <a:r>
              <a:rPr lang="en-US" dirty="0" smtClean="0"/>
              <a:t> control.</a:t>
            </a:r>
          </a:p>
          <a:p>
            <a:r>
              <a:rPr lang="en-US" dirty="0" smtClean="0"/>
              <a:t>Weight </a:t>
            </a:r>
            <a:r>
              <a:rPr lang="en-US" dirty="0" smtClean="0"/>
              <a:t>loss interventions </a:t>
            </a:r>
            <a:r>
              <a:rPr lang="en-US" dirty="0" smtClean="0"/>
              <a:t>implemented in </a:t>
            </a:r>
            <a:r>
              <a:rPr lang="en-US" dirty="0" smtClean="0"/>
              <a:t>persons with </a:t>
            </a:r>
            <a:r>
              <a:rPr lang="en-US" dirty="0" err="1" smtClean="0"/>
              <a:t>prediabetes</a:t>
            </a:r>
            <a:r>
              <a:rPr lang="en-US" dirty="0" smtClean="0"/>
              <a:t> and newly diagnosed </a:t>
            </a:r>
            <a:r>
              <a:rPr lang="en-US" dirty="0" smtClean="0"/>
              <a:t>with T2DM </a:t>
            </a:r>
            <a:r>
              <a:rPr lang="en-US" dirty="0" smtClean="0"/>
              <a:t>have been shown to be effective in improving </a:t>
            </a:r>
            <a:r>
              <a:rPr lang="en-US" dirty="0" err="1" smtClean="0"/>
              <a:t>glycemic</a:t>
            </a:r>
            <a:r>
              <a:rPr lang="en-US" dirty="0" smtClean="0"/>
              <a:t> control</a:t>
            </a:r>
            <a:r>
              <a:rPr lang="en-US" dirty="0" smtClean="0"/>
              <a:t>, but the benefit of weight loss interventions in T2DM </a:t>
            </a:r>
            <a:r>
              <a:rPr lang="en-US" dirty="0" smtClean="0"/>
              <a:t>of longer </a:t>
            </a:r>
            <a:r>
              <a:rPr lang="en-US" dirty="0" smtClean="0"/>
              <a:t>duration is controversial</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Balance and Weight Management</a:t>
            </a:r>
            <a:endParaRPr lang="en-US" dirty="0"/>
          </a:p>
        </p:txBody>
      </p:sp>
      <p:sp>
        <p:nvSpPr>
          <p:cNvPr id="3" name="Content Placeholder 2"/>
          <p:cNvSpPr>
            <a:spLocks noGrp="1"/>
          </p:cNvSpPr>
          <p:nvPr>
            <p:ph idx="1"/>
          </p:nvPr>
        </p:nvSpPr>
        <p:spPr/>
        <p:txBody>
          <a:bodyPr/>
          <a:lstStyle/>
          <a:p>
            <a:r>
              <a:rPr lang="en-US" dirty="0" smtClean="0"/>
              <a:t>The </a:t>
            </a:r>
            <a:r>
              <a:rPr lang="en-US" dirty="0" smtClean="0"/>
              <a:t>weight losses </a:t>
            </a:r>
            <a:r>
              <a:rPr lang="en-US" dirty="0" smtClean="0"/>
              <a:t>greater than 5% resulted in consistent improvements </a:t>
            </a:r>
            <a:r>
              <a:rPr lang="en-US" dirty="0" smtClean="0"/>
              <a:t>in A1C</a:t>
            </a:r>
            <a:r>
              <a:rPr lang="en-US" dirty="0" smtClean="0"/>
              <a:t>, lipids, and blood pressure; however, weight losses less </a:t>
            </a:r>
            <a:r>
              <a:rPr lang="en-US" dirty="0" smtClean="0"/>
              <a:t>than 5</a:t>
            </a:r>
            <a:r>
              <a:rPr lang="en-US" dirty="0" smtClean="0"/>
              <a:t>% did not result in consistent 1 year improvements in </a:t>
            </a:r>
            <a:r>
              <a:rPr lang="en-US" dirty="0" smtClean="0"/>
              <a:t>A1C, lipids</a:t>
            </a:r>
            <a:r>
              <a:rPr lang="en-US" dirty="0" smtClean="0"/>
              <a:t>, or blood pressure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Bariatric Surgery</a:t>
            </a:r>
            <a:endParaRPr lang="en-US" dirty="0"/>
          </a:p>
        </p:txBody>
      </p:sp>
      <p:sp>
        <p:nvSpPr>
          <p:cNvPr id="3" name="Content Placeholder 2"/>
          <p:cNvSpPr>
            <a:spLocks noGrp="1"/>
          </p:cNvSpPr>
          <p:nvPr>
            <p:ph idx="1"/>
          </p:nvPr>
        </p:nvSpPr>
        <p:spPr/>
        <p:txBody>
          <a:bodyPr/>
          <a:lstStyle/>
          <a:p>
            <a:r>
              <a:rPr lang="en-US" dirty="0" smtClean="0"/>
              <a:t>Bariatric surgery can be an effective weight loss treatment </a:t>
            </a:r>
            <a:r>
              <a:rPr lang="en-US" dirty="0" smtClean="0"/>
              <a:t>for severely </a:t>
            </a:r>
            <a:r>
              <a:rPr lang="en-US" dirty="0" smtClean="0"/>
              <a:t>obese patients with T2DM and can result in </a:t>
            </a:r>
            <a:r>
              <a:rPr lang="en-US" dirty="0" smtClean="0"/>
              <a:t>marked improvements </a:t>
            </a:r>
            <a:r>
              <a:rPr lang="en-US" dirty="0" smtClean="0"/>
              <a:t>in </a:t>
            </a:r>
            <a:r>
              <a:rPr lang="en-US" dirty="0" err="1" smtClean="0"/>
              <a:t>glycemia</a:t>
            </a:r>
            <a:r>
              <a:rPr lang="en-US" dirty="0" smtClean="0"/>
              <a:t>.</a:t>
            </a:r>
          </a:p>
          <a:p>
            <a:r>
              <a:rPr lang="en-US" dirty="0" smtClean="0"/>
              <a:t>The </a:t>
            </a:r>
            <a:r>
              <a:rPr lang="en-US" dirty="0" smtClean="0"/>
              <a:t>ADA states </a:t>
            </a:r>
            <a:r>
              <a:rPr lang="en-US" dirty="0" smtClean="0"/>
              <a:t>it may be considered for adults with BMI of at least 35 </a:t>
            </a:r>
            <a:r>
              <a:rPr lang="en-US" dirty="0" smtClean="0"/>
              <a:t>kg/m</a:t>
            </a:r>
            <a:r>
              <a:rPr lang="en-US" baseline="30000" dirty="0" smtClean="0"/>
              <a:t>2</a:t>
            </a:r>
            <a:r>
              <a:rPr lang="en-US" dirty="0" smtClean="0"/>
              <a:t> </a:t>
            </a:r>
            <a:r>
              <a:rPr lang="en-US" dirty="0" smtClean="0"/>
              <a:t>and T2DM, especially if the diabetes or associated </a:t>
            </a:r>
            <a:r>
              <a:rPr lang="en-US" dirty="0" err="1" smtClean="0"/>
              <a:t>comorbidities</a:t>
            </a:r>
            <a:r>
              <a:rPr lang="en-US" dirty="0" smtClean="0"/>
              <a:t> are </a:t>
            </a:r>
            <a:r>
              <a:rPr lang="en-US" dirty="0" smtClean="0"/>
              <a:t>difficult to control with lifestyle and </a:t>
            </a:r>
            <a:r>
              <a:rPr lang="en-US" dirty="0" smtClean="0"/>
              <a:t>pharmacologic therapy </a:t>
            </a:r>
            <a:r>
              <a:rPr lang="en-US" dirty="0" smtClean="0"/>
              <a:t>(ADA, 2014b).</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Macronutrient Percentages and Eating Patterns</a:t>
            </a:r>
            <a:endParaRPr lang="en-US" dirty="0"/>
          </a:p>
        </p:txBody>
      </p:sp>
      <p:sp>
        <p:nvSpPr>
          <p:cNvPr id="3" name="Content Placeholder 2"/>
          <p:cNvSpPr>
            <a:spLocks noGrp="1"/>
          </p:cNvSpPr>
          <p:nvPr>
            <p:ph idx="1"/>
          </p:nvPr>
        </p:nvSpPr>
        <p:spPr/>
        <p:txBody>
          <a:bodyPr/>
          <a:lstStyle/>
          <a:p>
            <a:r>
              <a:rPr lang="en-US" dirty="0" smtClean="0"/>
              <a:t>Although numerous studies have attempted to identify the </a:t>
            </a:r>
            <a:r>
              <a:rPr lang="en-US" dirty="0" smtClean="0"/>
              <a:t>optimal percentages </a:t>
            </a:r>
            <a:r>
              <a:rPr lang="en-US" dirty="0" smtClean="0"/>
              <a:t>of macronutrients for the Eating Plan </a:t>
            </a:r>
            <a:r>
              <a:rPr lang="en-US" dirty="0" smtClean="0"/>
              <a:t>of persons </a:t>
            </a:r>
            <a:r>
              <a:rPr lang="en-US" dirty="0" smtClean="0"/>
              <a:t>with diabetes, review of the evidence shows clearly </a:t>
            </a:r>
            <a:r>
              <a:rPr lang="en-US" dirty="0" smtClean="0"/>
              <a:t>that there </a:t>
            </a:r>
            <a:r>
              <a:rPr lang="en-US" dirty="0" smtClean="0"/>
              <a:t>is not an ideal percentage of calories from </a:t>
            </a:r>
            <a:r>
              <a:rPr lang="en-US" dirty="0" smtClean="0"/>
              <a:t>carbohydrate, protein</a:t>
            </a:r>
            <a:r>
              <a:rPr lang="en-US" dirty="0" smtClean="0"/>
              <a:t>, and fat for all persons with diabetes (Evert et al, 2013).</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Overview of Diabetes </a:t>
            </a:r>
            <a:r>
              <a:rPr lang="en-US" b="1" dirty="0" smtClean="0"/>
              <a:t>Mellitus</a:t>
            </a:r>
            <a:endParaRPr lang="en-US" dirty="0"/>
          </a:p>
        </p:txBody>
      </p:sp>
      <p:sp>
        <p:nvSpPr>
          <p:cNvPr id="3" name="Content Placeholder 2"/>
          <p:cNvSpPr>
            <a:spLocks noGrp="1"/>
          </p:cNvSpPr>
          <p:nvPr>
            <p:ph idx="1"/>
          </p:nvPr>
        </p:nvSpPr>
        <p:spPr/>
        <p:txBody>
          <a:bodyPr/>
          <a:lstStyle/>
          <a:p>
            <a:r>
              <a:rPr lang="en-US" dirty="0" smtClean="0"/>
              <a:t>Adiposity-associated inflammation and insulin </a:t>
            </a:r>
            <a:r>
              <a:rPr lang="en-US" dirty="0" smtClean="0"/>
              <a:t>resistance are </a:t>
            </a:r>
            <a:r>
              <a:rPr lang="en-US" dirty="0" smtClean="0"/>
              <a:t>strongly implicated in the development of T2DM as </a:t>
            </a:r>
            <a:r>
              <a:rPr lang="en-US" dirty="0" smtClean="0"/>
              <a:t>well as </a:t>
            </a:r>
            <a:r>
              <a:rPr lang="en-US" dirty="0" smtClean="0"/>
              <a:t>the metabolic </a:t>
            </a:r>
            <a:r>
              <a:rPr lang="en-US" dirty="0" smtClean="0"/>
              <a:t>syndrome. </a:t>
            </a:r>
          </a:p>
          <a:p>
            <a:r>
              <a:rPr lang="en-US" dirty="0" smtClean="0"/>
              <a:t>Activation of nuclear </a:t>
            </a:r>
            <a:r>
              <a:rPr lang="en-US" dirty="0" smtClean="0"/>
              <a:t>transcription factor-B has been linked with a </a:t>
            </a:r>
            <a:r>
              <a:rPr lang="en-US" dirty="0" smtClean="0"/>
              <a:t>variety of </a:t>
            </a:r>
            <a:r>
              <a:rPr lang="en-US" dirty="0" smtClean="0"/>
              <a:t>inflammatory diseases, including diabetes. </a:t>
            </a:r>
            <a:endParaRPr lang="en-US" dirty="0" smtClean="0"/>
          </a:p>
          <a:p>
            <a:r>
              <a:rPr lang="en-US" dirty="0" smtClean="0"/>
              <a:t>Antioxidant spices</a:t>
            </a:r>
            <a:r>
              <a:rPr lang="en-US" dirty="0" smtClean="0"/>
              <a:t>, herbs, and omega-3 fatty acids help to </a:t>
            </a:r>
            <a:r>
              <a:rPr lang="en-US" dirty="0" smtClean="0"/>
              <a:t>suppress inflammatory </a:t>
            </a:r>
            <a:r>
              <a:rPr lang="en-US" dirty="0" smtClean="0"/>
              <a:t>pathways.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Macronutrient Percentages and Eating Patterns</a:t>
            </a:r>
            <a:endParaRPr lang="en-US" dirty="0"/>
          </a:p>
        </p:txBody>
      </p:sp>
      <p:sp>
        <p:nvSpPr>
          <p:cNvPr id="3" name="Content Placeholder 2"/>
          <p:cNvSpPr>
            <a:spLocks noGrp="1"/>
          </p:cNvSpPr>
          <p:nvPr>
            <p:ph idx="1"/>
          </p:nvPr>
        </p:nvSpPr>
        <p:spPr/>
        <p:txBody>
          <a:bodyPr/>
          <a:lstStyle/>
          <a:p>
            <a:r>
              <a:rPr lang="en-US" b="1" i="1" dirty="0" smtClean="0">
                <a:solidFill>
                  <a:srgbClr val="FF0000"/>
                </a:solidFill>
              </a:rPr>
              <a:t>Total energy intake rather than the source of the energy is </a:t>
            </a:r>
            <a:r>
              <a:rPr lang="en-US" b="1" i="1" dirty="0" smtClean="0">
                <a:solidFill>
                  <a:srgbClr val="FF0000"/>
                </a:solidFill>
              </a:rPr>
              <a:t>the priority</a:t>
            </a:r>
            <a:r>
              <a:rPr lang="en-US" b="1" i="1" dirty="0" smtClean="0">
                <a:solidFill>
                  <a:srgbClr val="FF0000"/>
                </a:solidFill>
              </a:rPr>
              <a:t>. </a:t>
            </a:r>
            <a:r>
              <a:rPr lang="en-US" dirty="0" smtClean="0"/>
              <a:t>However, even total energy intake is determined </a:t>
            </a:r>
            <a:r>
              <a:rPr lang="en-US" dirty="0" smtClean="0"/>
              <a:t>by changes </a:t>
            </a:r>
            <a:r>
              <a:rPr lang="en-US" dirty="0" smtClean="0"/>
              <a:t>that the individual with diabetes is </a:t>
            </a:r>
            <a:r>
              <a:rPr lang="en-US" dirty="0" smtClean="0"/>
              <a:t>willing</a:t>
            </a:r>
          </a:p>
          <a:p>
            <a:r>
              <a:rPr lang="en-US" dirty="0" smtClean="0"/>
              <a:t>The ADA also reviewed research on eating patterns (</a:t>
            </a:r>
            <a:r>
              <a:rPr lang="en-US" dirty="0" smtClean="0"/>
              <a:t>Mediterranean-style</a:t>
            </a:r>
            <a:r>
              <a:rPr lang="en-US" dirty="0" smtClean="0"/>
              <a:t>, vegetarian and vegan, low-fat, </a:t>
            </a:r>
            <a:r>
              <a:rPr lang="en-US" dirty="0" smtClean="0"/>
              <a:t>low-carbohydrate, and </a:t>
            </a:r>
            <a:r>
              <a:rPr lang="en-US" dirty="0" smtClean="0"/>
              <a:t>DASH) implemented for diabetes management </a:t>
            </a:r>
            <a:r>
              <a:rPr lang="en-US" dirty="0" smtClean="0"/>
              <a:t>and concluded </a:t>
            </a:r>
            <a:r>
              <a:rPr lang="en-US" dirty="0" smtClean="0"/>
              <a:t>that a variety of eating patterns are acceptable</a:t>
            </a:r>
            <a:r>
              <a:rPr lang="en-US" dirty="0" smtClean="0"/>
              <a:t> </a:t>
            </a:r>
            <a:r>
              <a:rPr lang="en-US" dirty="0" smtClean="0"/>
              <a:t>and able </a:t>
            </a:r>
            <a:r>
              <a:rPr lang="en-US" dirty="0" smtClean="0"/>
              <a:t>to make</a:t>
            </a:r>
            <a:r>
              <a:rPr lang="en-US" dirty="0" smtClean="0"/>
              <a: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Macronutrient Percentages and Eating Patterns</a:t>
            </a:r>
            <a:endParaRPr lang="en-US" dirty="0"/>
          </a:p>
        </p:txBody>
      </p:sp>
      <p:sp>
        <p:nvSpPr>
          <p:cNvPr id="3" name="Content Placeholder 2"/>
          <p:cNvSpPr>
            <a:spLocks noGrp="1"/>
          </p:cNvSpPr>
          <p:nvPr>
            <p:ph idx="1"/>
          </p:nvPr>
        </p:nvSpPr>
        <p:spPr/>
        <p:txBody>
          <a:bodyPr/>
          <a:lstStyle/>
          <a:p>
            <a:r>
              <a:rPr lang="en-US" dirty="0" smtClean="0"/>
              <a:t>Although numerous factors influence </a:t>
            </a:r>
            <a:r>
              <a:rPr lang="en-US" dirty="0" err="1" smtClean="0"/>
              <a:t>glycemic</a:t>
            </a:r>
            <a:r>
              <a:rPr lang="en-US" dirty="0" smtClean="0"/>
              <a:t> response </a:t>
            </a:r>
            <a:r>
              <a:rPr lang="en-US" dirty="0" smtClean="0"/>
              <a:t>to foods</a:t>
            </a:r>
            <a:r>
              <a:rPr lang="en-US" dirty="0" smtClean="0"/>
              <a:t>, </a:t>
            </a:r>
            <a:r>
              <a:rPr lang="en-US" dirty="0" smtClean="0">
                <a:solidFill>
                  <a:srgbClr val="FF0000"/>
                </a:solidFill>
              </a:rPr>
              <a:t>monitoring total grams of carbohydrates, </a:t>
            </a:r>
            <a:r>
              <a:rPr lang="en-US" dirty="0" smtClean="0"/>
              <a:t>whether by </a:t>
            </a:r>
            <a:r>
              <a:rPr lang="en-US" dirty="0" smtClean="0"/>
              <a:t>use of </a:t>
            </a:r>
            <a:r>
              <a:rPr lang="en-US" dirty="0" smtClean="0"/>
              <a:t>carbohydrate counting or experienced based estimation </a:t>
            </a:r>
            <a:r>
              <a:rPr lang="en-US" dirty="0" smtClean="0"/>
              <a:t>remains a </a:t>
            </a:r>
            <a:r>
              <a:rPr lang="en-US" dirty="0" smtClean="0"/>
              <a:t>key strategy in achieving </a:t>
            </a:r>
            <a:r>
              <a:rPr lang="en-US" dirty="0" err="1" smtClean="0"/>
              <a:t>glycemic</a:t>
            </a:r>
            <a:r>
              <a:rPr lang="en-US" dirty="0" smtClean="0"/>
              <a:t> </a:t>
            </a:r>
            <a:r>
              <a:rPr lang="en-US" dirty="0" smtClean="0"/>
              <a:t>control.</a:t>
            </a:r>
          </a:p>
          <a:p>
            <a:r>
              <a:rPr lang="en-US" dirty="0" smtClean="0"/>
              <a:t>Evidence exists that the quantity and type of </a:t>
            </a:r>
            <a:r>
              <a:rPr lang="en-US" dirty="0" smtClean="0"/>
              <a:t>carbohydrate eaten </a:t>
            </a:r>
            <a:r>
              <a:rPr lang="en-US" dirty="0" smtClean="0"/>
              <a:t>influence blood glucose levels; however, the </a:t>
            </a:r>
            <a:r>
              <a:rPr lang="en-US" dirty="0" smtClean="0"/>
              <a:t>total amount </a:t>
            </a:r>
            <a:r>
              <a:rPr lang="en-US" dirty="0" smtClean="0"/>
              <a:t>of carbohydrate eaten is the primary predictor of </a:t>
            </a:r>
            <a:r>
              <a:rPr lang="en-US" dirty="0" err="1" smtClean="0"/>
              <a:t>glycemic</a:t>
            </a:r>
            <a:r>
              <a:rPr lang="en-US" dirty="0" smtClean="0"/>
              <a:t> response</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Carbohydrate counting</a:t>
            </a:r>
            <a:endParaRPr lang="en-US" b="1" dirty="0"/>
          </a:p>
        </p:txBody>
      </p:sp>
      <p:sp>
        <p:nvSpPr>
          <p:cNvPr id="3" name="Content Placeholder 2"/>
          <p:cNvSpPr>
            <a:spLocks noGrp="1"/>
          </p:cNvSpPr>
          <p:nvPr>
            <p:ph idx="1"/>
          </p:nvPr>
        </p:nvSpPr>
        <p:spPr/>
        <p:txBody>
          <a:bodyPr/>
          <a:lstStyle/>
          <a:p>
            <a:r>
              <a:rPr lang="en-US" dirty="0" smtClean="0"/>
              <a:t>Carbohydrate counting is an Eating Plan method based </a:t>
            </a:r>
            <a:r>
              <a:rPr lang="en-US" dirty="0" smtClean="0"/>
              <a:t>on the </a:t>
            </a:r>
            <a:r>
              <a:rPr lang="en-US" dirty="0" smtClean="0"/>
              <a:t>principle that </a:t>
            </a:r>
            <a:r>
              <a:rPr lang="en-US" dirty="0" smtClean="0">
                <a:solidFill>
                  <a:srgbClr val="FF0000"/>
                </a:solidFill>
              </a:rPr>
              <a:t>all types of carbohydrate (except fiber) </a:t>
            </a:r>
            <a:r>
              <a:rPr lang="en-US" dirty="0" smtClean="0"/>
              <a:t>are digested </a:t>
            </a:r>
            <a:r>
              <a:rPr lang="en-US" dirty="0" smtClean="0"/>
              <a:t>with the majority being absorbed into the </a:t>
            </a:r>
            <a:r>
              <a:rPr lang="en-US" dirty="0" smtClean="0"/>
              <a:t>bloodstream as </a:t>
            </a:r>
            <a:r>
              <a:rPr lang="en-US" dirty="0" smtClean="0">
                <a:solidFill>
                  <a:srgbClr val="FF0000"/>
                </a:solidFill>
              </a:rPr>
              <a:t>molecules of glucose</a:t>
            </a:r>
            <a:r>
              <a:rPr lang="en-US" dirty="0" smtClean="0"/>
              <a:t> and that the </a:t>
            </a:r>
            <a:r>
              <a:rPr lang="en-US" b="1" i="1" dirty="0" smtClean="0"/>
              <a:t>total amount of </a:t>
            </a:r>
            <a:r>
              <a:rPr lang="en-US" b="1" i="1" dirty="0" smtClean="0"/>
              <a:t>carbohydrate consumed </a:t>
            </a:r>
            <a:r>
              <a:rPr lang="en-US" dirty="0" smtClean="0"/>
              <a:t>has a greater effect on blood glucose </a:t>
            </a:r>
            <a:r>
              <a:rPr lang="en-US" dirty="0" smtClean="0"/>
              <a:t>elevations than </a:t>
            </a:r>
            <a:r>
              <a:rPr lang="en-US" dirty="0" smtClean="0"/>
              <a:t>the specific type.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Carbohydrate counting</a:t>
            </a:r>
            <a:endParaRPr lang="en-US" dirty="0"/>
          </a:p>
        </p:txBody>
      </p:sp>
      <p:sp>
        <p:nvSpPr>
          <p:cNvPr id="3" name="Content Placeholder 2"/>
          <p:cNvSpPr>
            <a:spLocks noGrp="1"/>
          </p:cNvSpPr>
          <p:nvPr>
            <p:ph idx="1"/>
          </p:nvPr>
        </p:nvSpPr>
        <p:spPr/>
        <p:txBody>
          <a:bodyPr/>
          <a:lstStyle/>
          <a:p>
            <a:r>
              <a:rPr lang="en-US" dirty="0" smtClean="0"/>
              <a:t>One carbohydrate </a:t>
            </a:r>
            <a:r>
              <a:rPr lang="en-US" dirty="0" smtClean="0"/>
              <a:t>choice or serving is a portion of food </a:t>
            </a:r>
            <a:r>
              <a:rPr lang="en-US" dirty="0" smtClean="0"/>
              <a:t>containing </a:t>
            </a:r>
            <a:r>
              <a:rPr lang="en-US" dirty="0" smtClean="0">
                <a:solidFill>
                  <a:srgbClr val="FF0000"/>
                </a:solidFill>
              </a:rPr>
              <a:t>15 </a:t>
            </a:r>
            <a:r>
              <a:rPr lang="en-US" dirty="0" smtClean="0">
                <a:solidFill>
                  <a:srgbClr val="FF0000"/>
                </a:solidFill>
              </a:rPr>
              <a:t>grams </a:t>
            </a:r>
            <a:r>
              <a:rPr lang="en-US" dirty="0" smtClean="0"/>
              <a:t>of carbohydrate</a:t>
            </a:r>
            <a:r>
              <a:rPr lang="en-US" dirty="0" smtClean="0"/>
              <a:t>.</a:t>
            </a:r>
          </a:p>
          <a:p>
            <a:r>
              <a:rPr lang="en-US" dirty="0" smtClean="0"/>
              <a:t>There are two main Eating Plans using carbohydrate </a:t>
            </a:r>
            <a:r>
              <a:rPr lang="en-US" dirty="0" smtClean="0"/>
              <a:t>counting; </a:t>
            </a:r>
          </a:p>
          <a:p>
            <a:pPr lvl="1"/>
            <a:r>
              <a:rPr lang="en-US" dirty="0" smtClean="0"/>
              <a:t>using </a:t>
            </a:r>
            <a:r>
              <a:rPr lang="en-US" dirty="0" smtClean="0"/>
              <a:t>insulin-to-carbohydrate ratios to adjust </a:t>
            </a:r>
            <a:r>
              <a:rPr lang="en-US" dirty="0" err="1" smtClean="0"/>
              <a:t>premeal</a:t>
            </a:r>
            <a:r>
              <a:rPr lang="en-US" dirty="0" smtClean="0"/>
              <a:t> </a:t>
            </a:r>
            <a:r>
              <a:rPr lang="en-US" dirty="0" smtClean="0"/>
              <a:t>insulin doses </a:t>
            </a:r>
            <a:r>
              <a:rPr lang="en-US" dirty="0" smtClean="0"/>
              <a:t>for variable carbohydrate intake (physiologic </a:t>
            </a:r>
            <a:r>
              <a:rPr lang="en-US" dirty="0" smtClean="0"/>
              <a:t>insulin regimens</a:t>
            </a:r>
            <a:r>
              <a:rPr lang="en-US" dirty="0" smtClean="0"/>
              <a:t>), </a:t>
            </a:r>
            <a:endParaRPr lang="en-US" dirty="0" smtClean="0"/>
          </a:p>
          <a:p>
            <a:pPr lvl="1"/>
            <a:r>
              <a:rPr lang="en-US" dirty="0" smtClean="0"/>
              <a:t>or </a:t>
            </a:r>
            <a:r>
              <a:rPr lang="en-US" dirty="0" smtClean="0"/>
              <a:t>following a consistent carbohydrate </a:t>
            </a:r>
            <a:r>
              <a:rPr lang="en-US" dirty="0" smtClean="0"/>
              <a:t>Eating  Plan </a:t>
            </a:r>
            <a:r>
              <a:rPr lang="en-US" dirty="0" smtClean="0"/>
              <a:t>when using fixed insulin regimens. </a:t>
            </a: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Carbohydrate counting</a:t>
            </a:r>
            <a:endParaRPr lang="en-US" dirty="0"/>
          </a:p>
        </p:txBody>
      </p:sp>
      <p:sp>
        <p:nvSpPr>
          <p:cNvPr id="3" name="Content Placeholder 2"/>
          <p:cNvSpPr>
            <a:spLocks noGrp="1"/>
          </p:cNvSpPr>
          <p:nvPr>
            <p:ph idx="1"/>
          </p:nvPr>
        </p:nvSpPr>
        <p:spPr/>
        <p:txBody>
          <a:bodyPr/>
          <a:lstStyle/>
          <a:p>
            <a:r>
              <a:rPr lang="en-US" dirty="0" smtClean="0"/>
              <a:t>Testing </a:t>
            </a:r>
            <a:r>
              <a:rPr lang="en-US" dirty="0" err="1" smtClean="0"/>
              <a:t>premeal</a:t>
            </a:r>
            <a:r>
              <a:rPr lang="en-US" dirty="0" smtClean="0"/>
              <a:t> and </a:t>
            </a:r>
            <a:r>
              <a:rPr lang="en-US" dirty="0" err="1" smtClean="0"/>
              <a:t>postmeal</a:t>
            </a:r>
            <a:r>
              <a:rPr lang="en-US" dirty="0" smtClean="0"/>
              <a:t> glucose levels is important for making adjustments </a:t>
            </a:r>
            <a:r>
              <a:rPr lang="en-US" dirty="0" smtClean="0"/>
              <a:t>in either </a:t>
            </a:r>
            <a:r>
              <a:rPr lang="en-US" dirty="0" smtClean="0"/>
              <a:t>food intake or medication to achieve glucose goals.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1" dirty="0" smtClean="0"/>
              <a:t>Carbohydrate Intake</a:t>
            </a:r>
            <a:endParaRPr lang="en-US" b="1" i="1" dirty="0"/>
          </a:p>
        </p:txBody>
      </p:sp>
      <p:sp>
        <p:nvSpPr>
          <p:cNvPr id="50179" name="Rectangle 3"/>
          <p:cNvSpPr>
            <a:spLocks noGrp="1" noChangeArrowheads="1"/>
          </p:cNvSpPr>
          <p:nvPr>
            <p:ph idx="1"/>
          </p:nvPr>
        </p:nvSpPr>
        <p:spPr/>
        <p:txBody>
          <a:bodyPr/>
          <a:lstStyle/>
          <a:p>
            <a:pPr lvl="1">
              <a:buNone/>
            </a:pPr>
            <a:r>
              <a:rPr lang="en-US" dirty="0" smtClean="0"/>
              <a:t>Sugar</a:t>
            </a:r>
            <a:r>
              <a:rPr lang="en-US" dirty="0" smtClean="0"/>
              <a:t>, Starch and Fiber</a:t>
            </a:r>
          </a:p>
          <a:p>
            <a:r>
              <a:rPr lang="en-US" dirty="0">
                <a:solidFill>
                  <a:schemeClr val="tx1"/>
                </a:solidFill>
                <a:latin typeface="+mn-lt"/>
                <a:ea typeface="+mn-ea"/>
                <a:cs typeface="+mn-cs"/>
              </a:rPr>
              <a:t>The long-held belief that </a:t>
            </a:r>
            <a:r>
              <a:rPr lang="en-US" dirty="0">
                <a:solidFill>
                  <a:srgbClr val="FF0000"/>
                </a:solidFill>
                <a:latin typeface="+mn-lt"/>
                <a:ea typeface="+mn-ea"/>
                <a:cs typeface="+mn-cs"/>
              </a:rPr>
              <a:t>sucrose</a:t>
            </a:r>
            <a:r>
              <a:rPr lang="en-US" dirty="0">
                <a:solidFill>
                  <a:schemeClr val="tx1"/>
                </a:solidFill>
                <a:latin typeface="+mn-lt"/>
                <a:ea typeface="+mn-ea"/>
                <a:cs typeface="+mn-cs"/>
              </a:rPr>
              <a:t> must be </a:t>
            </a:r>
            <a:r>
              <a:rPr lang="en-US" dirty="0" smtClean="0">
                <a:solidFill>
                  <a:schemeClr val="tx1"/>
                </a:solidFill>
                <a:latin typeface="+mn-lt"/>
                <a:ea typeface="+mn-ea"/>
                <a:cs typeface="+mn-cs"/>
              </a:rPr>
              <a:t>restricted based </a:t>
            </a:r>
            <a:r>
              <a:rPr lang="en-US" dirty="0">
                <a:solidFill>
                  <a:schemeClr val="tx1"/>
                </a:solidFill>
                <a:latin typeface="+mn-lt"/>
                <a:ea typeface="+mn-ea"/>
                <a:cs typeface="+mn-cs"/>
              </a:rPr>
              <a:t>on the assumption that sugars are </a:t>
            </a:r>
            <a:r>
              <a:rPr lang="en-US" dirty="0">
                <a:solidFill>
                  <a:srgbClr val="00B0F0"/>
                </a:solidFill>
                <a:latin typeface="+mn-lt"/>
                <a:ea typeface="+mn-ea"/>
                <a:cs typeface="+mn-cs"/>
              </a:rPr>
              <a:t>more </a:t>
            </a:r>
            <a:r>
              <a:rPr lang="en-US" dirty="0" smtClean="0">
                <a:solidFill>
                  <a:srgbClr val="00B0F0"/>
                </a:solidFill>
                <a:latin typeface="+mn-lt"/>
                <a:ea typeface="+mn-ea"/>
                <a:cs typeface="+mn-cs"/>
              </a:rPr>
              <a:t>rapidly digested </a:t>
            </a:r>
            <a:r>
              <a:rPr lang="en-US" dirty="0">
                <a:solidFill>
                  <a:srgbClr val="00B0F0"/>
                </a:solidFill>
                <a:latin typeface="+mn-lt"/>
                <a:ea typeface="+mn-ea"/>
                <a:cs typeface="+mn-cs"/>
              </a:rPr>
              <a:t>and absorbed</a:t>
            </a:r>
            <a:r>
              <a:rPr lang="en-US" dirty="0">
                <a:solidFill>
                  <a:schemeClr val="tx1"/>
                </a:solidFill>
                <a:latin typeface="+mn-lt"/>
                <a:ea typeface="+mn-ea"/>
                <a:cs typeface="+mn-cs"/>
              </a:rPr>
              <a:t> than starches is not justified</a:t>
            </a:r>
            <a:r>
              <a:rPr lang="en-US" dirty="0" smtClean="0">
                <a:solidFill>
                  <a:schemeClr val="tx1"/>
                </a:solidFill>
                <a:latin typeface="+mn-lt"/>
                <a:ea typeface="+mn-ea"/>
                <a:cs typeface="+mn-cs"/>
              </a:rPr>
              <a:t>.</a:t>
            </a:r>
          </a:p>
          <a:p>
            <a:endParaRPr lang="en-US" dirty="0"/>
          </a:p>
        </p:txBody>
      </p:sp>
      <p:sp>
        <p:nvSpPr>
          <p:cNvPr id="4" name="6-Point Star 3"/>
          <p:cNvSpPr/>
          <p:nvPr/>
        </p:nvSpPr>
        <p:spPr bwMode="auto">
          <a:xfrm>
            <a:off x="1525485" y="3722060"/>
            <a:ext cx="7412475" cy="2295728"/>
          </a:xfrm>
          <a:prstGeom prst="star6">
            <a:avLst/>
          </a:prstGeom>
          <a:solidFill>
            <a:srgbClr val="92D05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2834265" y="4380376"/>
            <a:ext cx="4649822" cy="830997"/>
          </a:xfrm>
          <a:prstGeom prst="rect">
            <a:avLst/>
          </a:prstGeom>
          <a:noFill/>
        </p:spPr>
        <p:txBody>
          <a:bodyPr wrap="square" rtlCol="0">
            <a:spAutoFit/>
          </a:bodyPr>
          <a:lstStyle/>
          <a:p>
            <a:pPr algn="ctr"/>
            <a:r>
              <a:rPr lang="en-US" sz="2400" dirty="0" smtClean="0"/>
              <a:t>Total amount of carbohydrate regardless of source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Carbohydrate Intake</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glycemic</a:t>
            </a:r>
            <a:r>
              <a:rPr lang="en-US" dirty="0" smtClean="0"/>
              <a:t> effect of carbohydrate foods cannot </a:t>
            </a:r>
            <a:r>
              <a:rPr lang="en-US" dirty="0" smtClean="0"/>
              <a:t>be predicted </a:t>
            </a:r>
            <a:r>
              <a:rPr lang="en-US" dirty="0" smtClean="0"/>
              <a:t>based on their structure (i.e., starch versus sugar) </a:t>
            </a:r>
            <a:r>
              <a:rPr lang="en-US" dirty="0" smtClean="0"/>
              <a:t>owing to </a:t>
            </a:r>
            <a:r>
              <a:rPr lang="en-US" dirty="0" smtClean="0"/>
              <a:t>the </a:t>
            </a:r>
            <a:r>
              <a:rPr lang="en-US" dirty="0" smtClean="0">
                <a:solidFill>
                  <a:srgbClr val="FF0000"/>
                </a:solidFill>
              </a:rPr>
              <a:t>efficiency of the human digestive tract</a:t>
            </a:r>
            <a:r>
              <a:rPr lang="en-US" dirty="0" smtClean="0"/>
              <a:t> in </a:t>
            </a:r>
            <a:r>
              <a:rPr lang="en-US" dirty="0" smtClean="0"/>
              <a:t>reducing starch </a:t>
            </a:r>
            <a:r>
              <a:rPr lang="en-US" dirty="0" smtClean="0"/>
              <a:t>polymers to glucose</a:t>
            </a:r>
            <a:r>
              <a:rPr lang="en-US" dirty="0" smtClean="0"/>
              <a:t>.</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t>Carbohydrate Intake</a:t>
            </a:r>
            <a:endParaRPr lang="en-US" sz="2400" dirty="0"/>
          </a:p>
        </p:txBody>
      </p:sp>
      <p:sp>
        <p:nvSpPr>
          <p:cNvPr id="7" name="Content Placeholder 6"/>
          <p:cNvSpPr>
            <a:spLocks noGrp="1"/>
          </p:cNvSpPr>
          <p:nvPr>
            <p:ph idx="1"/>
          </p:nvPr>
        </p:nvSpPr>
        <p:spPr/>
        <p:txBody>
          <a:bodyPr/>
          <a:lstStyle/>
          <a:p>
            <a:r>
              <a:rPr lang="en-US" dirty="0">
                <a:solidFill>
                  <a:schemeClr val="tx1"/>
                </a:solidFill>
                <a:latin typeface="+mn-lt"/>
                <a:ea typeface="+mn-ea"/>
                <a:cs typeface="+mn-cs"/>
              </a:rPr>
              <a:t>Starches are rapidly metabolized </a:t>
            </a:r>
            <a:r>
              <a:rPr lang="en-US" dirty="0"/>
              <a:t> </a:t>
            </a:r>
            <a:r>
              <a:rPr lang="en-US" dirty="0" smtClean="0"/>
              <a:t>           </a:t>
            </a:r>
            <a:r>
              <a:rPr lang="en-US" dirty="0" smtClean="0">
                <a:solidFill>
                  <a:schemeClr val="tx1"/>
                </a:solidFill>
                <a:latin typeface="+mn-lt"/>
                <a:ea typeface="+mn-ea"/>
                <a:cs typeface="+mn-cs"/>
              </a:rPr>
              <a:t>100</a:t>
            </a:r>
            <a:r>
              <a:rPr lang="en-US" dirty="0">
                <a:solidFill>
                  <a:schemeClr val="tx1"/>
                </a:solidFill>
                <a:latin typeface="+mn-lt"/>
                <a:ea typeface="+mn-ea"/>
                <a:cs typeface="+mn-cs"/>
              </a:rPr>
              <a:t>% glucose </a:t>
            </a:r>
            <a:r>
              <a:rPr lang="en-US" dirty="0" smtClean="0">
                <a:solidFill>
                  <a:schemeClr val="tx1"/>
                </a:solidFill>
                <a:latin typeface="+mn-lt"/>
                <a:ea typeface="+mn-ea"/>
                <a:cs typeface="+mn-cs"/>
              </a:rPr>
              <a:t>during digestion</a:t>
            </a:r>
            <a:endParaRPr lang="en-US" dirty="0" smtClean="0"/>
          </a:p>
          <a:p>
            <a:r>
              <a:rPr lang="en-US" dirty="0" smtClean="0">
                <a:solidFill>
                  <a:schemeClr val="tx1"/>
                </a:solidFill>
                <a:latin typeface="+mn-lt"/>
                <a:ea typeface="+mn-ea"/>
                <a:cs typeface="+mn-cs"/>
              </a:rPr>
              <a:t>Sucrose is metabolized             </a:t>
            </a:r>
            <a:r>
              <a:rPr lang="en-US" dirty="0">
                <a:solidFill>
                  <a:schemeClr val="tx1"/>
                </a:solidFill>
                <a:latin typeface="+mn-lt"/>
                <a:ea typeface="+mn-ea"/>
                <a:cs typeface="+mn-cs"/>
              </a:rPr>
              <a:t>approximately 50% glucose and approximately </a:t>
            </a:r>
            <a:r>
              <a:rPr lang="en-US" dirty="0" smtClean="0">
                <a:solidFill>
                  <a:schemeClr val="tx1"/>
                </a:solidFill>
                <a:latin typeface="+mn-lt"/>
                <a:ea typeface="+mn-ea"/>
                <a:cs typeface="+mn-cs"/>
              </a:rPr>
              <a:t>50% fructose</a:t>
            </a:r>
          </a:p>
          <a:p>
            <a:pPr>
              <a:buNone/>
            </a:pPr>
            <a:endParaRPr lang="en-US" dirty="0" smtClean="0">
              <a:solidFill>
                <a:schemeClr val="tx1"/>
              </a:solidFill>
              <a:latin typeface="+mn-lt"/>
              <a:ea typeface="+mn-ea"/>
              <a:cs typeface="+mn-cs"/>
            </a:endParaRPr>
          </a:p>
          <a:p>
            <a:r>
              <a:rPr lang="en-US" dirty="0">
                <a:solidFill>
                  <a:schemeClr val="tx1"/>
                </a:solidFill>
                <a:latin typeface="+mn-lt"/>
                <a:ea typeface="+mn-ea"/>
                <a:cs typeface="+mn-cs"/>
              </a:rPr>
              <a:t>Fructose has a </a:t>
            </a:r>
            <a:r>
              <a:rPr lang="en-US" dirty="0">
                <a:solidFill>
                  <a:srgbClr val="FF0000"/>
                </a:solidFill>
                <a:latin typeface="+mn-lt"/>
                <a:ea typeface="+mn-ea"/>
                <a:cs typeface="+mn-cs"/>
              </a:rPr>
              <a:t>very low </a:t>
            </a:r>
            <a:r>
              <a:rPr lang="en-US" dirty="0" err="1">
                <a:solidFill>
                  <a:srgbClr val="FF0000"/>
                </a:solidFill>
                <a:latin typeface="+mn-lt"/>
                <a:ea typeface="+mn-ea"/>
                <a:cs typeface="+mn-cs"/>
              </a:rPr>
              <a:t>glycemic</a:t>
            </a:r>
            <a:r>
              <a:rPr lang="en-US" dirty="0">
                <a:solidFill>
                  <a:srgbClr val="FF0000"/>
                </a:solidFill>
                <a:latin typeface="+mn-lt"/>
                <a:ea typeface="+mn-ea"/>
                <a:cs typeface="+mn-cs"/>
              </a:rPr>
              <a:t> </a:t>
            </a:r>
            <a:r>
              <a:rPr lang="en-US" dirty="0" smtClean="0">
                <a:solidFill>
                  <a:srgbClr val="FF0000"/>
                </a:solidFill>
                <a:latin typeface="+mn-lt"/>
                <a:ea typeface="+mn-ea"/>
                <a:cs typeface="+mn-cs"/>
              </a:rPr>
              <a:t>response</a:t>
            </a:r>
            <a:r>
              <a:rPr lang="en-US" dirty="0" smtClean="0">
                <a:solidFill>
                  <a:schemeClr val="tx1"/>
                </a:solidFill>
                <a:latin typeface="+mn-lt"/>
                <a:ea typeface="+mn-ea"/>
                <a:cs typeface="+mn-cs"/>
              </a:rPr>
              <a:t>.</a:t>
            </a:r>
          </a:p>
          <a:p>
            <a:endParaRPr lang="en-US" dirty="0"/>
          </a:p>
        </p:txBody>
      </p:sp>
      <p:sp>
        <p:nvSpPr>
          <p:cNvPr id="8" name="Right Arrow 7"/>
          <p:cNvSpPr/>
          <p:nvPr/>
        </p:nvSpPr>
        <p:spPr bwMode="auto">
          <a:xfrm>
            <a:off x="5497416" y="1718632"/>
            <a:ext cx="826265" cy="29745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9" name="Right Arrow 8"/>
          <p:cNvSpPr/>
          <p:nvPr/>
        </p:nvSpPr>
        <p:spPr bwMode="auto">
          <a:xfrm>
            <a:off x="4184573" y="2487976"/>
            <a:ext cx="826265" cy="29745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a:t>
            </a:r>
            <a:r>
              <a:rPr lang="en-US" b="1" i="1" dirty="0" smtClean="0"/>
              <a:t>diet</a:t>
            </a:r>
            <a:endParaRPr lang="en-US" sz="2400" dirty="0"/>
          </a:p>
        </p:txBody>
      </p:sp>
      <p:sp>
        <p:nvSpPr>
          <p:cNvPr id="7" name="Content Placeholder 6"/>
          <p:cNvSpPr>
            <a:spLocks noGrp="1"/>
          </p:cNvSpPr>
          <p:nvPr>
            <p:ph idx="1"/>
          </p:nvPr>
        </p:nvSpPr>
        <p:spPr/>
        <p:txBody>
          <a:bodyPr/>
          <a:lstStyle/>
          <a:p>
            <a:pPr algn="ctr">
              <a:lnSpc>
                <a:spcPct val="200000"/>
              </a:lnSpc>
              <a:buNone/>
            </a:pPr>
            <a:r>
              <a:rPr lang="en-US" dirty="0">
                <a:solidFill>
                  <a:schemeClr val="tx1"/>
                </a:solidFill>
                <a:latin typeface="+mn-lt"/>
                <a:ea typeface="+mn-ea"/>
                <a:cs typeface="+mn-cs"/>
              </a:rPr>
              <a:t>key strategy in achieving </a:t>
            </a:r>
            <a:r>
              <a:rPr lang="en-US" dirty="0" err="1" smtClean="0">
                <a:solidFill>
                  <a:schemeClr val="tx1"/>
                </a:solidFill>
                <a:latin typeface="+mn-lt"/>
                <a:ea typeface="+mn-ea"/>
                <a:cs typeface="+mn-cs"/>
              </a:rPr>
              <a:t>glycemic</a:t>
            </a:r>
            <a:r>
              <a:rPr lang="en-US" dirty="0" smtClean="0">
                <a:solidFill>
                  <a:schemeClr val="tx1"/>
                </a:solidFill>
                <a:latin typeface="+mn-lt"/>
                <a:ea typeface="+mn-ea"/>
                <a:cs typeface="+mn-cs"/>
              </a:rPr>
              <a:t> </a:t>
            </a:r>
            <a:r>
              <a:rPr lang="es-ES" dirty="0" smtClean="0">
                <a:solidFill>
                  <a:schemeClr val="tx1"/>
                </a:solidFill>
                <a:latin typeface="+mn-lt"/>
                <a:ea typeface="+mn-ea"/>
                <a:cs typeface="+mn-cs"/>
              </a:rPr>
              <a:t>control </a:t>
            </a:r>
            <a:r>
              <a:rPr lang="es-ES" dirty="0">
                <a:solidFill>
                  <a:schemeClr val="tx1"/>
                </a:solidFill>
                <a:latin typeface="+mn-lt"/>
                <a:ea typeface="+mn-ea"/>
                <a:cs typeface="+mn-cs"/>
              </a:rPr>
              <a:t>(ADA, </a:t>
            </a:r>
            <a:r>
              <a:rPr lang="es-ES" dirty="0" smtClean="0">
                <a:solidFill>
                  <a:schemeClr val="tx1"/>
                </a:solidFill>
                <a:latin typeface="+mn-lt"/>
                <a:ea typeface="+mn-ea"/>
                <a:cs typeface="+mn-cs"/>
              </a:rPr>
              <a:t>2014):</a:t>
            </a:r>
            <a:endParaRPr lang="es-ES" dirty="0" smtClean="0">
              <a:solidFill>
                <a:schemeClr val="tx1"/>
              </a:solidFill>
              <a:latin typeface="+mn-lt"/>
              <a:ea typeface="+mn-ea"/>
              <a:cs typeface="+mn-cs"/>
            </a:endParaRPr>
          </a:p>
          <a:p>
            <a:endParaRPr lang="es-ES" dirty="0" smtClean="0"/>
          </a:p>
          <a:p>
            <a:endParaRPr lang="es-ES" dirty="0" smtClean="0">
              <a:solidFill>
                <a:schemeClr val="tx1"/>
              </a:solidFill>
              <a:latin typeface="+mn-lt"/>
              <a:ea typeface="+mn-ea"/>
              <a:cs typeface="+mn-cs"/>
            </a:endParaRPr>
          </a:p>
          <a:p>
            <a:pPr lvl="1"/>
            <a:r>
              <a:rPr lang="en-US" sz="3000" i="1" dirty="0" smtClean="0">
                <a:solidFill>
                  <a:srgbClr val="FF0000"/>
                </a:solidFill>
                <a:latin typeface="+mn-lt"/>
              </a:rPr>
              <a:t>Monitoring </a:t>
            </a:r>
            <a:r>
              <a:rPr lang="en-US" sz="3000" b="1" i="1" dirty="0">
                <a:solidFill>
                  <a:srgbClr val="FF0000"/>
                </a:solidFill>
                <a:latin typeface="+mn-lt"/>
              </a:rPr>
              <a:t>total grams </a:t>
            </a:r>
            <a:r>
              <a:rPr lang="en-US" sz="3000" i="1" dirty="0">
                <a:solidFill>
                  <a:srgbClr val="FF0000"/>
                </a:solidFill>
                <a:latin typeface="+mn-lt"/>
              </a:rPr>
              <a:t>of </a:t>
            </a:r>
            <a:r>
              <a:rPr lang="en-US" sz="3000" i="1" dirty="0" smtClean="0">
                <a:solidFill>
                  <a:srgbClr val="FF0000"/>
                </a:solidFill>
                <a:latin typeface="+mn-lt"/>
              </a:rPr>
              <a:t>carbohydrates</a:t>
            </a:r>
            <a:endParaRPr lang="en-US" sz="3000" i="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diet </a:t>
            </a:r>
            <a:r>
              <a:rPr lang="en-US" sz="2400" b="1" i="1" dirty="0" smtClean="0"/>
              <a:t>(cont’)</a:t>
            </a:r>
            <a:endParaRPr lang="en-US" sz="2400" dirty="0"/>
          </a:p>
        </p:txBody>
      </p:sp>
      <p:sp>
        <p:nvSpPr>
          <p:cNvPr id="7" name="Content Placeholder 6"/>
          <p:cNvSpPr>
            <a:spLocks noGrp="1"/>
          </p:cNvSpPr>
          <p:nvPr>
            <p:ph idx="1"/>
          </p:nvPr>
        </p:nvSpPr>
        <p:spPr>
          <a:xfrm>
            <a:off x="455613" y="1600200"/>
            <a:ext cx="8357647" cy="4525963"/>
          </a:xfrm>
        </p:spPr>
        <p:txBody>
          <a:bodyPr/>
          <a:lstStyle/>
          <a:p>
            <a:r>
              <a:rPr lang="en-US" dirty="0" smtClean="0"/>
              <a:t>Other strategy for improve </a:t>
            </a:r>
            <a:r>
              <a:rPr lang="en-US" dirty="0" err="1" smtClean="0"/>
              <a:t>glycemic</a:t>
            </a:r>
            <a:r>
              <a:rPr lang="en-US" dirty="0" smtClean="0"/>
              <a:t> control </a:t>
            </a:r>
            <a:r>
              <a:rPr lang="en-US" sz="2000" dirty="0" smtClean="0">
                <a:solidFill>
                  <a:srgbClr val="00B0F0"/>
                </a:solidFill>
              </a:rPr>
              <a:t>(</a:t>
            </a:r>
            <a:r>
              <a:rPr lang="en-US" sz="2000" dirty="0">
                <a:solidFill>
                  <a:srgbClr val="00B0F0"/>
                </a:solidFill>
                <a:latin typeface="+mn-lt"/>
                <a:ea typeface="+mn-ea"/>
                <a:cs typeface="+mn-cs"/>
              </a:rPr>
              <a:t>especially in persons on either MNT alone, </a:t>
            </a:r>
            <a:r>
              <a:rPr lang="en-US" sz="2000" dirty="0" smtClean="0">
                <a:solidFill>
                  <a:srgbClr val="00B0F0"/>
                </a:solidFill>
                <a:latin typeface="+mn-lt"/>
                <a:ea typeface="+mn-ea"/>
                <a:cs typeface="+mn-cs"/>
              </a:rPr>
              <a:t>glucose lowering medications</a:t>
            </a:r>
            <a:r>
              <a:rPr lang="en-US" sz="2000" dirty="0">
                <a:solidFill>
                  <a:srgbClr val="00B0F0"/>
                </a:solidFill>
                <a:latin typeface="+mn-lt"/>
                <a:ea typeface="+mn-ea"/>
                <a:cs typeface="+mn-cs"/>
              </a:rPr>
              <a:t>, or fixed insulin regimens</a:t>
            </a:r>
            <a:r>
              <a:rPr lang="en-US" sz="2000" dirty="0" smtClean="0">
                <a:solidFill>
                  <a:srgbClr val="00B0F0"/>
                </a:solidFill>
              </a:rPr>
              <a:t>):</a:t>
            </a:r>
          </a:p>
          <a:p>
            <a:endParaRPr lang="en-US" dirty="0" smtClean="0"/>
          </a:p>
          <a:p>
            <a:pPr lvl="1" algn="ctr">
              <a:buFont typeface="Wingdings" pitchFamily="2" charset="2"/>
              <a:buChar char="v"/>
            </a:pPr>
            <a:r>
              <a:rPr lang="en-US" i="1" dirty="0">
                <a:solidFill>
                  <a:srgbClr val="FF0000"/>
                </a:solidFill>
                <a:latin typeface="+mn-lt"/>
                <a:ea typeface="+mn-ea"/>
                <a:cs typeface="+mn-cs"/>
              </a:rPr>
              <a:t>Day-to-day consistency in the amount of </a:t>
            </a:r>
            <a:r>
              <a:rPr lang="en-US" i="1" dirty="0" smtClean="0">
                <a:solidFill>
                  <a:srgbClr val="FF0000"/>
                </a:solidFill>
                <a:latin typeface="+mn-lt"/>
                <a:ea typeface="+mn-ea"/>
                <a:cs typeface="+mn-cs"/>
              </a:rPr>
              <a:t>carbohydrate eaten </a:t>
            </a:r>
            <a:r>
              <a:rPr lang="en-US" i="1" dirty="0">
                <a:solidFill>
                  <a:srgbClr val="FF0000"/>
                </a:solidFill>
                <a:latin typeface="+mn-lt"/>
                <a:ea typeface="+mn-ea"/>
                <a:cs typeface="+mn-cs"/>
              </a:rPr>
              <a:t>at meals and </a:t>
            </a:r>
            <a:r>
              <a:rPr lang="en-US" i="1" dirty="0" smtClean="0">
                <a:solidFill>
                  <a:srgbClr val="FF0000"/>
                </a:solidFill>
                <a:latin typeface="+mn-lt"/>
                <a:ea typeface="+mn-ea"/>
                <a:cs typeface="+mn-cs"/>
              </a:rPr>
              <a:t>snacks</a:t>
            </a:r>
          </a:p>
          <a:p>
            <a:endParaRPr lang="en-US" i="1"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diet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i="1" dirty="0">
                <a:solidFill>
                  <a:schemeClr val="tx1"/>
                </a:solidFill>
                <a:latin typeface="+mn-lt"/>
                <a:ea typeface="+mn-ea"/>
                <a:cs typeface="+mn-cs"/>
              </a:rPr>
              <a:t>In </a:t>
            </a:r>
            <a:r>
              <a:rPr lang="en-US" i="1" dirty="0" smtClean="0">
                <a:solidFill>
                  <a:schemeClr val="tx1"/>
                </a:solidFill>
                <a:latin typeface="+mn-lt"/>
                <a:ea typeface="+mn-ea"/>
                <a:cs typeface="+mn-cs"/>
              </a:rPr>
              <a:t>persons with </a:t>
            </a:r>
            <a:r>
              <a:rPr lang="en-US" i="1" dirty="0">
                <a:solidFill>
                  <a:schemeClr val="tx1"/>
                </a:solidFill>
                <a:latin typeface="+mn-lt"/>
                <a:ea typeface="+mn-ea"/>
                <a:cs typeface="+mn-cs"/>
              </a:rPr>
              <a:t>T1DM or T2DM who adjust their </a:t>
            </a:r>
            <a:r>
              <a:rPr lang="en-US" i="1" dirty="0">
                <a:solidFill>
                  <a:srgbClr val="00B0F0"/>
                </a:solidFill>
                <a:latin typeface="+mn-lt"/>
                <a:ea typeface="+mn-ea"/>
                <a:cs typeface="+mn-cs"/>
              </a:rPr>
              <a:t>mealtime </a:t>
            </a:r>
            <a:r>
              <a:rPr lang="en-US" i="1" dirty="0" smtClean="0">
                <a:solidFill>
                  <a:srgbClr val="00B0F0"/>
                </a:solidFill>
                <a:latin typeface="+mn-lt"/>
                <a:ea typeface="+mn-ea"/>
                <a:cs typeface="+mn-cs"/>
              </a:rPr>
              <a:t>insulin doses </a:t>
            </a:r>
            <a:r>
              <a:rPr lang="en-US" i="1" dirty="0">
                <a:solidFill>
                  <a:schemeClr val="tx1"/>
                </a:solidFill>
                <a:latin typeface="+mn-lt"/>
                <a:ea typeface="+mn-ea"/>
                <a:cs typeface="+mn-cs"/>
              </a:rPr>
              <a:t>or who are on </a:t>
            </a:r>
            <a:r>
              <a:rPr lang="en-US" i="1" dirty="0">
                <a:solidFill>
                  <a:srgbClr val="00B0F0"/>
                </a:solidFill>
                <a:latin typeface="+mn-lt"/>
                <a:ea typeface="+mn-ea"/>
                <a:cs typeface="+mn-cs"/>
              </a:rPr>
              <a:t>insulin pump </a:t>
            </a:r>
            <a:r>
              <a:rPr lang="en-US" i="1" dirty="0" smtClean="0">
                <a:solidFill>
                  <a:schemeClr val="tx1"/>
                </a:solidFill>
                <a:latin typeface="+mn-lt"/>
                <a:ea typeface="+mn-ea"/>
                <a:cs typeface="+mn-cs"/>
              </a:rPr>
              <a:t>therapy:</a:t>
            </a:r>
          </a:p>
          <a:p>
            <a:endParaRPr lang="en-US" i="1" dirty="0"/>
          </a:p>
          <a:p>
            <a:r>
              <a:rPr lang="en-US" dirty="0">
                <a:solidFill>
                  <a:schemeClr val="tx1"/>
                </a:solidFill>
                <a:latin typeface="+mn-lt"/>
                <a:ea typeface="+mn-ea"/>
                <a:cs typeface="+mn-cs"/>
              </a:rPr>
              <a:t>insulin </a:t>
            </a:r>
            <a:r>
              <a:rPr lang="en-US" dirty="0" smtClean="0">
                <a:solidFill>
                  <a:schemeClr val="tx1"/>
                </a:solidFill>
                <a:latin typeface="+mn-lt"/>
                <a:ea typeface="+mn-ea"/>
                <a:cs typeface="+mn-cs"/>
              </a:rPr>
              <a:t>doses should </a:t>
            </a:r>
            <a:r>
              <a:rPr lang="en-US" dirty="0">
                <a:solidFill>
                  <a:schemeClr val="tx1"/>
                </a:solidFill>
                <a:latin typeface="+mn-lt"/>
                <a:ea typeface="+mn-ea"/>
                <a:cs typeface="+mn-cs"/>
              </a:rPr>
              <a:t>be adjusted to match carbohydrate intake, </a:t>
            </a:r>
            <a:r>
              <a:rPr lang="en-US" dirty="0" smtClean="0">
                <a:solidFill>
                  <a:schemeClr val="tx1"/>
                </a:solidFill>
                <a:latin typeface="+mn-lt"/>
                <a:ea typeface="+mn-ea"/>
                <a:cs typeface="+mn-cs"/>
              </a:rPr>
              <a:t>known as </a:t>
            </a:r>
            <a:r>
              <a:rPr lang="en-US" dirty="0">
                <a:solidFill>
                  <a:schemeClr val="tx1"/>
                </a:solidFill>
                <a:latin typeface="+mn-lt"/>
                <a:ea typeface="+mn-ea"/>
                <a:cs typeface="+mn-cs"/>
              </a:rPr>
              <a:t>the </a:t>
            </a:r>
            <a:r>
              <a:rPr lang="en-US" i="1" dirty="0">
                <a:solidFill>
                  <a:srgbClr val="FF0000"/>
                </a:solidFill>
                <a:latin typeface="+mn-lt"/>
                <a:ea typeface="+mn-ea"/>
                <a:cs typeface="+mn-cs"/>
              </a:rPr>
              <a:t>insulin-to-carbohydrate ratios </a:t>
            </a:r>
            <a:r>
              <a:rPr lang="en-US" i="1" dirty="0">
                <a:solidFill>
                  <a:schemeClr val="tx1"/>
                </a:solidFill>
                <a:latin typeface="+mn-lt"/>
                <a:ea typeface="+mn-ea"/>
                <a:cs typeface="+mn-cs"/>
              </a:rPr>
              <a:t>(ADA, 2008).</a:t>
            </a:r>
            <a:endParaRPr lang="en-US"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Well-balanced diet </a:t>
            </a:r>
            <a:r>
              <a:rPr lang="en-US" sz="2400" b="1" i="1" dirty="0" smtClean="0"/>
              <a:t>(cont’)</a:t>
            </a:r>
            <a:br>
              <a:rPr lang="en-US" sz="2400" b="1" i="1" dirty="0" smtClean="0"/>
            </a:br>
            <a:r>
              <a:rPr lang="en-US" sz="2400" b="1" i="1" dirty="0" smtClean="0"/>
              <a:t>Exchange List</a:t>
            </a:r>
            <a:endParaRPr lang="en-US" sz="2400" dirty="0"/>
          </a:p>
        </p:txBody>
      </p:sp>
      <p:pic>
        <p:nvPicPr>
          <p:cNvPr id="56322" name="Picture 2"/>
          <p:cNvPicPr>
            <a:picLocks noGrp="1" noChangeAspect="1" noChangeArrowheads="1"/>
          </p:cNvPicPr>
          <p:nvPr>
            <p:ph idx="1"/>
          </p:nvPr>
        </p:nvPicPr>
        <p:blipFill>
          <a:blip r:embed="rId3"/>
          <a:srcRect/>
          <a:stretch>
            <a:fillRect/>
          </a:stretch>
        </p:blipFill>
        <p:spPr bwMode="auto">
          <a:xfrm>
            <a:off x="510698" y="1746731"/>
            <a:ext cx="8226425" cy="4318054"/>
          </a:xfrm>
          <a:prstGeom prst="rect">
            <a:avLst/>
          </a:prstGeom>
          <a:noFill/>
          <a:ln w="9525" cmpd="sng">
            <a:solidFill>
              <a:schemeClr val="tx1"/>
            </a:solidFill>
            <a:miter lim="800000"/>
            <a:headEnd/>
            <a:tailEnd/>
          </a:ln>
          <a:effectLst/>
        </p:spPr>
      </p:pic>
      <p:sp>
        <p:nvSpPr>
          <p:cNvPr id="11" name="Oval 10"/>
          <p:cNvSpPr/>
          <p:nvPr/>
        </p:nvSpPr>
        <p:spPr bwMode="auto">
          <a:xfrm>
            <a:off x="4605050" y="2192356"/>
            <a:ext cx="616945" cy="338217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Glycemic</a:t>
            </a:r>
            <a:r>
              <a:rPr lang="en-US" b="1" i="1" dirty="0" smtClean="0"/>
              <a:t> Index</a:t>
            </a:r>
            <a:endParaRPr lang="en-US" sz="2400" dirty="0"/>
          </a:p>
        </p:txBody>
      </p:sp>
      <p:sp>
        <p:nvSpPr>
          <p:cNvPr id="7" name="Content Placeholder 6"/>
          <p:cNvSpPr>
            <a:spLocks noGrp="1"/>
          </p:cNvSpPr>
          <p:nvPr>
            <p:ph idx="1"/>
          </p:nvPr>
        </p:nvSpPr>
        <p:spPr/>
        <p:txBody>
          <a:bodyPr/>
          <a:lstStyle/>
          <a:p>
            <a:r>
              <a:rPr lang="en-US" dirty="0" smtClean="0"/>
              <a:t>The </a:t>
            </a:r>
            <a:r>
              <a:rPr lang="en-US" dirty="0" err="1" smtClean="0"/>
              <a:t>glycemic</a:t>
            </a:r>
            <a:r>
              <a:rPr lang="en-US" dirty="0" smtClean="0"/>
              <a:t> index (GI) of food was developed to compare the physiologic effects of carbohydrates on glucose.</a:t>
            </a:r>
          </a:p>
          <a:p>
            <a:r>
              <a:rPr lang="en-US" dirty="0" smtClean="0"/>
              <a:t>The GI</a:t>
            </a:r>
            <a:r>
              <a:rPr lang="en-US" dirty="0" smtClean="0">
                <a:solidFill>
                  <a:srgbClr val="FF0000"/>
                </a:solidFill>
              </a:rPr>
              <a:t> </a:t>
            </a:r>
            <a:r>
              <a:rPr lang="en-US" dirty="0" smtClean="0"/>
              <a:t>measures the relative area under the postprandial glucose curve of </a:t>
            </a:r>
            <a:r>
              <a:rPr lang="en-US" dirty="0" smtClean="0">
                <a:solidFill>
                  <a:srgbClr val="FF0000"/>
                </a:solidFill>
              </a:rPr>
              <a:t>50 g of digestible carbohydrates</a:t>
            </a:r>
            <a:r>
              <a:rPr lang="en-US" dirty="0" smtClean="0"/>
              <a:t> compared with 50 g of a standard food, either glucose or white bread.</a:t>
            </a:r>
            <a:endParaRPr lang="fa-IR" dirty="0" smtClean="0"/>
          </a:p>
          <a:p>
            <a:endParaRPr lang="en-US" dirty="0" smtClean="0"/>
          </a:p>
        </p:txBody>
      </p:sp>
      <p:pic>
        <p:nvPicPr>
          <p:cNvPr id="8" name="Picture 7" descr="GIgraph.jpg"/>
          <p:cNvPicPr>
            <a:picLocks noChangeAspect="1"/>
          </p:cNvPicPr>
          <p:nvPr/>
        </p:nvPicPr>
        <p:blipFill>
          <a:blip r:embed="rId2"/>
          <a:stretch>
            <a:fillRect/>
          </a:stretch>
        </p:blipFill>
        <p:spPr>
          <a:xfrm>
            <a:off x="5139447" y="4176712"/>
            <a:ext cx="3048000" cy="2162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t>Glycemic</a:t>
            </a:r>
            <a:r>
              <a:rPr lang="en-US" b="1" i="1" dirty="0" smtClean="0"/>
              <a:t> Index</a:t>
            </a:r>
            <a:endParaRPr lang="en-US" dirty="0"/>
          </a:p>
        </p:txBody>
      </p:sp>
      <p:sp>
        <p:nvSpPr>
          <p:cNvPr id="3" name="Content Placeholder 2"/>
          <p:cNvSpPr>
            <a:spLocks noGrp="1"/>
          </p:cNvSpPr>
          <p:nvPr>
            <p:ph idx="1"/>
          </p:nvPr>
        </p:nvSpPr>
        <p:spPr/>
        <p:txBody>
          <a:bodyPr/>
          <a:lstStyle/>
          <a:p>
            <a:r>
              <a:rPr lang="en-US" dirty="0" smtClean="0"/>
              <a:t>When bread is the reference food, the GI index for the food is multiplied by </a:t>
            </a:r>
            <a:r>
              <a:rPr lang="en-US" dirty="0" smtClean="0">
                <a:solidFill>
                  <a:srgbClr val="FF0000"/>
                </a:solidFill>
              </a:rPr>
              <a:t>0.7 </a:t>
            </a:r>
            <a:r>
              <a:rPr lang="en-US" dirty="0" smtClean="0"/>
              <a:t>to obtain the value that is comparable to glucose being used as the reference food (</a:t>
            </a:r>
            <a:r>
              <a:rPr lang="en-US" dirty="0" err="1" smtClean="0"/>
              <a:t>glycemic</a:t>
            </a:r>
            <a:r>
              <a:rPr lang="en-US" dirty="0" smtClean="0"/>
              <a:t> index of glucose = 100, white bread = 70).</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Glycemic</a:t>
            </a:r>
            <a:r>
              <a:rPr lang="en-US" b="1" i="1" dirty="0" smtClean="0"/>
              <a:t> Load</a:t>
            </a:r>
            <a:endParaRPr lang="en-US" sz="2400" dirty="0"/>
          </a:p>
        </p:txBody>
      </p:sp>
      <p:sp>
        <p:nvSpPr>
          <p:cNvPr id="7" name="Content Placeholder 6"/>
          <p:cNvSpPr>
            <a:spLocks noGrp="1"/>
          </p:cNvSpPr>
          <p:nvPr>
            <p:ph idx="1"/>
          </p:nvPr>
        </p:nvSpPr>
        <p:spPr/>
        <p:txBody>
          <a:bodyPr/>
          <a:lstStyle/>
          <a:p>
            <a:r>
              <a:rPr lang="en-US" dirty="0" smtClean="0"/>
              <a:t>The estimated </a:t>
            </a:r>
            <a:r>
              <a:rPr lang="en-US" dirty="0" err="1" smtClean="0"/>
              <a:t>glycemic</a:t>
            </a:r>
            <a:r>
              <a:rPr lang="en-US" dirty="0" smtClean="0"/>
              <a:t> load (GL) of foods, meals, and dietary patterns is calculated by </a:t>
            </a:r>
            <a:r>
              <a:rPr lang="en-US" dirty="0" smtClean="0">
                <a:solidFill>
                  <a:srgbClr val="FF0000"/>
                </a:solidFill>
              </a:rPr>
              <a:t>multiplying the GI </a:t>
            </a:r>
            <a:r>
              <a:rPr lang="en-US" dirty="0" smtClean="0"/>
              <a:t>by the </a:t>
            </a:r>
            <a:r>
              <a:rPr lang="en-US" dirty="0" smtClean="0">
                <a:solidFill>
                  <a:srgbClr val="FF0000"/>
                </a:solidFill>
              </a:rPr>
              <a:t>amount of carbohydrates </a:t>
            </a:r>
            <a:r>
              <a:rPr lang="en-US" dirty="0" smtClean="0"/>
              <a:t>(divided by 100</a:t>
            </a:r>
            <a:r>
              <a:rPr lang="en-US" dirty="0" smtClean="0"/>
              <a:t>) </a:t>
            </a:r>
            <a:r>
              <a:rPr lang="en-US" dirty="0" smtClean="0"/>
              <a:t>in </a:t>
            </a:r>
            <a:r>
              <a:rPr lang="en-US" dirty="0" smtClean="0"/>
              <a:t>each food and then totaling the values for all foods in a meal or dietary pattern</a:t>
            </a:r>
            <a:r>
              <a:rPr lang="en-US" dirty="0" smtClean="0"/>
              <a:t>.</a:t>
            </a:r>
          </a:p>
          <a:p>
            <a:r>
              <a:rPr lang="en-US" dirty="0" smtClean="0"/>
              <a:t>For example, two slices of white bread with a GI of 75 </a:t>
            </a:r>
            <a:r>
              <a:rPr lang="en-US" dirty="0" smtClean="0"/>
              <a:t>and 30 </a:t>
            </a:r>
            <a:r>
              <a:rPr lang="en-US" dirty="0" smtClean="0"/>
              <a:t>g of carbohydrate has a GL of 22.5 (75 </a:t>
            </a:r>
            <a:r>
              <a:rPr lang="en-US" dirty="0" smtClean="0"/>
              <a:t>× </a:t>
            </a:r>
            <a:r>
              <a:rPr lang="en-US" dirty="0" smtClean="0"/>
              <a:t>30/100 =</a:t>
            </a:r>
            <a:r>
              <a:rPr lang="en-US" dirty="0" smtClean="0"/>
              <a:t> </a:t>
            </a:r>
            <a:r>
              <a:rPr lang="en-US" dirty="0" smtClean="0"/>
              <a:t>22.5)</a:t>
            </a:r>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Why GL?</a:t>
            </a:r>
            <a:endParaRPr lang="en-US" sz="2400" dirty="0"/>
          </a:p>
        </p:txBody>
      </p:sp>
      <p:sp>
        <p:nvSpPr>
          <p:cNvPr id="7" name="Content Placeholder 6"/>
          <p:cNvSpPr>
            <a:spLocks noGrp="1"/>
          </p:cNvSpPr>
          <p:nvPr>
            <p:ph idx="1"/>
          </p:nvPr>
        </p:nvSpPr>
        <p:spPr/>
        <p:txBody>
          <a:bodyPr/>
          <a:lstStyle/>
          <a:p>
            <a:r>
              <a:rPr lang="en-US" dirty="0" smtClean="0"/>
              <a:t>A major problem with the GI is the variability of response to a specific carbohydrate food.</a:t>
            </a:r>
          </a:p>
          <a:p>
            <a:r>
              <a:rPr lang="en-US" dirty="0" smtClean="0"/>
              <a:t>For example, Australian potatoes are reported to have a high GI, whereas potatoes in the United States and Canada have moderate GI (</a:t>
            </a:r>
            <a:r>
              <a:rPr lang="en-US" dirty="0" err="1" smtClean="0"/>
              <a:t>Fernandes</a:t>
            </a:r>
            <a:r>
              <a:rPr lang="en-US" dirty="0" smtClean="0"/>
              <a:t> et al., 2005).</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Why GL?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More recently, two trials, each one year in duration, reported </a:t>
            </a:r>
            <a:r>
              <a:rPr lang="en-US" dirty="0" smtClean="0">
                <a:solidFill>
                  <a:srgbClr val="FF0000"/>
                </a:solidFill>
              </a:rPr>
              <a:t>no significant differences in A</a:t>
            </a:r>
            <a:r>
              <a:rPr lang="en-US" baseline="-25000" dirty="0" smtClean="0">
                <a:solidFill>
                  <a:srgbClr val="FF0000"/>
                </a:solidFill>
              </a:rPr>
              <a:t>1</a:t>
            </a:r>
            <a:r>
              <a:rPr lang="en-US" dirty="0" smtClean="0">
                <a:solidFill>
                  <a:srgbClr val="FF0000"/>
                </a:solidFill>
              </a:rPr>
              <a:t>C levels from low GI versus high GI diets</a:t>
            </a:r>
            <a:r>
              <a:rPr lang="en-US" dirty="0" smtClean="0"/>
              <a:t> </a:t>
            </a:r>
            <a:r>
              <a:rPr lang="da-DK" dirty="0" smtClean="0"/>
              <a:t>(Wolever et al., 2008) </a:t>
            </a:r>
            <a:r>
              <a:rPr lang="en-US" dirty="0" smtClean="0"/>
              <a:t>and</a:t>
            </a:r>
            <a:r>
              <a:rPr lang="da-DK" dirty="0" smtClean="0"/>
              <a:t> (Ma et al., 2008).</a:t>
            </a:r>
          </a:p>
          <a:p>
            <a:r>
              <a:rPr lang="en-US" dirty="0" smtClean="0"/>
              <a:t>Furthermore, most people likely already consume a moderate GI diet.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Glycemic</a:t>
            </a:r>
            <a:r>
              <a:rPr lang="en-US" b="1" i="1" dirty="0" smtClean="0"/>
              <a:t> Index of Foods</a:t>
            </a:r>
            <a:endParaRPr lang="en-US" sz="2400" dirty="0"/>
          </a:p>
        </p:txBody>
      </p:sp>
      <p:sp>
        <p:nvSpPr>
          <p:cNvPr id="7" name="Content Placeholder 6"/>
          <p:cNvSpPr>
            <a:spLocks noGrp="1"/>
          </p:cNvSpPr>
          <p:nvPr>
            <p:ph idx="1"/>
          </p:nvPr>
        </p:nvSpPr>
        <p:spPr/>
        <p:txBody>
          <a:bodyPr/>
          <a:lstStyle/>
          <a:p>
            <a:r>
              <a:rPr lang="en-US" b="1" dirty="0" smtClean="0"/>
              <a:t>Low GI Foods (55 or less)</a:t>
            </a:r>
          </a:p>
          <a:p>
            <a:pPr lvl="1">
              <a:buFont typeface="Wingdings" pitchFamily="2" charset="2"/>
              <a:buChar char="v"/>
            </a:pPr>
            <a:r>
              <a:rPr lang="en-US" dirty="0" smtClean="0"/>
              <a:t>Sweet potato, corn, yam, peas, legumes and lentils </a:t>
            </a:r>
          </a:p>
          <a:p>
            <a:pPr lvl="1">
              <a:buFont typeface="Wingdings" pitchFamily="2" charset="2"/>
              <a:buChar char="v"/>
            </a:pPr>
            <a:r>
              <a:rPr lang="en-US" dirty="0" smtClean="0"/>
              <a:t>Oatmeal (rolled or steel-cut), oat bran, muesli </a:t>
            </a:r>
            <a:endParaRPr lang="fa-IR" dirty="0" smtClean="0"/>
          </a:p>
          <a:p>
            <a:pPr lvl="1">
              <a:buFont typeface="Wingdings" pitchFamily="2" charset="2"/>
              <a:buChar char="v"/>
            </a:pPr>
            <a:r>
              <a:rPr lang="en-US" dirty="0" smtClean="0"/>
              <a:t>Most fruits, non-starchy vegetables and carrots</a:t>
            </a:r>
          </a:p>
          <a:p>
            <a:pPr lvl="1">
              <a:buFont typeface="Wingdings" pitchFamily="2" charset="2"/>
              <a:buChar char="v"/>
            </a:pPr>
            <a:r>
              <a:rPr lang="en-US" dirty="0" smtClean="0"/>
              <a:t>Pasta, barley</a:t>
            </a:r>
            <a:endParaRPr lang="fa-IR" dirty="0" smtClean="0"/>
          </a:p>
          <a:p>
            <a:pPr lvl="1">
              <a:buFont typeface="Wingdings" pitchFamily="2" charset="2"/>
              <a:buChar char="v"/>
            </a:pPr>
            <a:r>
              <a:rPr lang="en-US" dirty="0" smtClean="0"/>
              <a:t>pumpernickel bread </a:t>
            </a:r>
          </a:p>
          <a:p>
            <a:pPr lvl="1">
              <a:buFont typeface="Wingdings" pitchFamily="2" charset="2"/>
              <a:buChar char="v"/>
            </a:pPr>
            <a:endParaRPr lang="en-US" dirty="0" smtClean="0"/>
          </a:p>
          <a:p>
            <a:pPr lvl="1">
              <a:buFont typeface="Wingdings" pitchFamily="2" charset="2"/>
              <a:buChar char="v"/>
            </a:pPr>
            <a:endParaRPr lang="en-US" dirty="0" smtClean="0"/>
          </a:p>
          <a:p>
            <a:pPr lvl="1">
              <a:buFont typeface="Wingdings" pitchFamily="2" charset="2"/>
              <a:buChar char="v"/>
            </a:pPr>
            <a:endParaRPr lang="en-US" dirty="0" smtClean="0"/>
          </a:p>
          <a:p>
            <a:pPr lvl="1">
              <a:buFont typeface="Wingdings" pitchFamily="2" charset="2"/>
              <a:buChar char="v"/>
            </a:pPr>
            <a:endParaRPr lang="en-US" dirty="0" smtClean="0"/>
          </a:p>
          <a:p>
            <a:pPr lvl="1">
              <a:buNone/>
            </a:pPr>
            <a:r>
              <a:rPr lang="en-US" sz="1400" dirty="0" smtClean="0"/>
              <a:t>Ref. American dietetic Association (ADA) </a:t>
            </a:r>
          </a:p>
        </p:txBody>
      </p:sp>
      <p:pic>
        <p:nvPicPr>
          <p:cNvPr id="46082" name="Picture 2" descr="http://www.harristeeter.com/images/yourwellness/eletter/yw-glycemic-1.jpg"/>
          <p:cNvPicPr>
            <a:picLocks noChangeAspect="1" noChangeArrowheads="1"/>
          </p:cNvPicPr>
          <p:nvPr/>
        </p:nvPicPr>
        <p:blipFill>
          <a:blip r:embed="rId2"/>
          <a:srcRect/>
          <a:stretch>
            <a:fillRect/>
          </a:stretch>
        </p:blipFill>
        <p:spPr bwMode="auto">
          <a:xfrm>
            <a:off x="5758707" y="3472774"/>
            <a:ext cx="2228850" cy="28575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Glycemic</a:t>
            </a:r>
            <a:r>
              <a:rPr lang="en-US" b="1" i="1" dirty="0" smtClean="0"/>
              <a:t> Index of Foods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b="1" dirty="0" smtClean="0"/>
              <a:t>Medium GI (56-69)</a:t>
            </a:r>
            <a:endParaRPr lang="en-US" dirty="0" smtClean="0"/>
          </a:p>
          <a:p>
            <a:r>
              <a:rPr lang="en-US" dirty="0" smtClean="0"/>
              <a:t>Whole wheat, rye and pita bread </a:t>
            </a:r>
          </a:p>
          <a:p>
            <a:r>
              <a:rPr lang="en-US" dirty="0" smtClean="0"/>
              <a:t>basmati rice</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lvl="1" indent="-342900">
              <a:buNone/>
            </a:pPr>
            <a:r>
              <a:rPr lang="en-US" sz="1400" dirty="0" smtClean="0"/>
              <a:t>Ref. American dietetic Association (ADA) </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en-US" b="1" i="1" dirty="0" err="1" smtClean="0"/>
              <a:t>Glycemic</a:t>
            </a:r>
            <a:r>
              <a:rPr lang="en-US" b="1" i="1" dirty="0" smtClean="0"/>
              <a:t> Index of Foods </a:t>
            </a:r>
            <a:r>
              <a:rPr lang="en-US" sz="2400" b="1" i="1" dirty="0" smtClean="0"/>
              <a:t>(cont’)</a:t>
            </a:r>
            <a:endParaRPr lang="en-US" dirty="0"/>
          </a:p>
        </p:txBody>
      </p:sp>
      <p:sp>
        <p:nvSpPr>
          <p:cNvPr id="52227" name="Rectangle 3"/>
          <p:cNvSpPr>
            <a:spLocks noGrp="1" noChangeArrowheads="1"/>
          </p:cNvSpPr>
          <p:nvPr>
            <p:ph type="body" idx="1"/>
          </p:nvPr>
        </p:nvSpPr>
        <p:spPr/>
        <p:txBody>
          <a:bodyPr/>
          <a:lstStyle/>
          <a:p>
            <a:r>
              <a:rPr lang="en-US" b="1" dirty="0" smtClean="0"/>
              <a:t>High GI (70 or more)</a:t>
            </a:r>
            <a:endParaRPr lang="en-US" dirty="0" smtClean="0"/>
          </a:p>
          <a:p>
            <a:r>
              <a:rPr lang="en-US" dirty="0" smtClean="0"/>
              <a:t>White bread or bagel </a:t>
            </a:r>
          </a:p>
          <a:p>
            <a:r>
              <a:rPr lang="en-US" dirty="0" smtClean="0"/>
              <a:t>Corn flakes, puffed rice, bran flakes, instant oatmeal </a:t>
            </a:r>
          </a:p>
          <a:p>
            <a:r>
              <a:rPr lang="en-US" dirty="0" smtClean="0"/>
              <a:t>Short grain white rice, rice pasta, macaroni and cheese from mix </a:t>
            </a:r>
          </a:p>
          <a:p>
            <a:r>
              <a:rPr lang="en-US" dirty="0" smtClean="0"/>
              <a:t>Russet potato, pumpkin </a:t>
            </a:r>
          </a:p>
          <a:p>
            <a:r>
              <a:rPr lang="en-US" dirty="0" smtClean="0"/>
              <a:t>Pretzels, rice cakes, popcorn, saltine crackers </a:t>
            </a:r>
          </a:p>
          <a:p>
            <a:r>
              <a:rPr lang="en-US" dirty="0" smtClean="0"/>
              <a:t>melons and pineapple </a:t>
            </a:r>
          </a:p>
          <a:p>
            <a:endParaRPr lang="en-US" dirty="0" smtClean="0"/>
          </a:p>
          <a:p>
            <a:endParaRPr lang="en-US" dirty="0" smtClean="0"/>
          </a:p>
          <a:p>
            <a:pPr marL="342900" lvl="1" indent="-342900"/>
            <a:r>
              <a:rPr lang="en-US" sz="1400" dirty="0" smtClean="0"/>
              <a:t>Ref. American dietetic Association (ADA)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What affects the GI of a food?</a:t>
            </a:r>
            <a:endParaRPr lang="en-US" i="1" dirty="0"/>
          </a:p>
        </p:txBody>
      </p:sp>
      <p:sp>
        <p:nvSpPr>
          <p:cNvPr id="3" name="Content Placeholder 2"/>
          <p:cNvSpPr>
            <a:spLocks noGrp="1"/>
          </p:cNvSpPr>
          <p:nvPr>
            <p:ph idx="1"/>
          </p:nvPr>
        </p:nvSpPr>
        <p:spPr>
          <a:xfrm>
            <a:off x="455613" y="1600200"/>
            <a:ext cx="8226425" cy="4778566"/>
          </a:xfrm>
        </p:spPr>
        <p:txBody>
          <a:bodyPr/>
          <a:lstStyle/>
          <a:p>
            <a:r>
              <a:rPr lang="en-US" dirty="0" smtClean="0"/>
              <a:t>Fat and fiber tend to lower the GI of a food.</a:t>
            </a:r>
          </a:p>
          <a:p>
            <a:r>
              <a:rPr lang="en-US" dirty="0" smtClean="0"/>
              <a:t>Ripeness and storage time: the more ripe a fruit or vegetable is, the higher the GI</a:t>
            </a:r>
          </a:p>
          <a:p>
            <a:r>
              <a:rPr lang="en-US" dirty="0" smtClean="0"/>
              <a:t>Processing: </a:t>
            </a:r>
            <a:r>
              <a:rPr lang="en-US" dirty="0" smtClean="0">
                <a:solidFill>
                  <a:srgbClr val="FF0000"/>
                </a:solidFill>
              </a:rPr>
              <a:t>juice</a:t>
            </a:r>
            <a:r>
              <a:rPr lang="en-US" dirty="0" smtClean="0"/>
              <a:t> has a higher GI than whole fruit; </a:t>
            </a:r>
            <a:r>
              <a:rPr lang="en-US" dirty="0" smtClean="0">
                <a:solidFill>
                  <a:srgbClr val="FF0000"/>
                </a:solidFill>
              </a:rPr>
              <a:t>mashed potato </a:t>
            </a:r>
            <a:r>
              <a:rPr lang="en-US" dirty="0" smtClean="0"/>
              <a:t>has a higher GI than a whole baked potato.</a:t>
            </a:r>
          </a:p>
          <a:p>
            <a:r>
              <a:rPr lang="en-US" dirty="0" smtClean="0"/>
              <a:t>Cooking method: how long a food is cooked (al dente pasta has a lower GI than soft-cooked pasta)</a:t>
            </a:r>
          </a:p>
          <a:p>
            <a:pPr marL="342900" lvl="1" indent="-342900">
              <a:buNone/>
            </a:pPr>
            <a:endParaRPr lang="en-US" sz="1400" dirty="0" smtClean="0"/>
          </a:p>
          <a:p>
            <a:pPr marL="342900" lvl="1" indent="-342900">
              <a:buNone/>
            </a:pPr>
            <a:endParaRPr lang="en-US" sz="1400" dirty="0" smtClean="0"/>
          </a:p>
          <a:p>
            <a:pPr marL="342900" lvl="1" indent="-342900">
              <a:buNone/>
            </a:pPr>
            <a:endParaRPr lang="en-US" sz="1400" dirty="0" smtClean="0"/>
          </a:p>
          <a:p>
            <a:pPr marL="342900" lvl="1" indent="-342900">
              <a:buNone/>
            </a:pPr>
            <a:endParaRPr lang="en-US" sz="1400" dirty="0" smtClean="0"/>
          </a:p>
          <a:p>
            <a:pPr marL="342900" lvl="1" indent="-342900">
              <a:buNone/>
            </a:pPr>
            <a:endParaRPr lang="en-US" sz="1400" dirty="0" smtClean="0"/>
          </a:p>
          <a:p>
            <a:pPr marL="342900" lvl="1" indent="-342900">
              <a:buNone/>
            </a:pPr>
            <a:r>
              <a:rPr lang="en-US" sz="1400" dirty="0" smtClean="0"/>
              <a:t>Ref. American dietetic Association (ADA)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Carbohydrate Counting</a:t>
            </a:r>
            <a:endParaRPr lang="en-US" b="1" i="1" dirty="0"/>
          </a:p>
        </p:txBody>
      </p:sp>
      <p:sp>
        <p:nvSpPr>
          <p:cNvPr id="3" name="Content Placeholder 2"/>
          <p:cNvSpPr>
            <a:spLocks noGrp="1"/>
          </p:cNvSpPr>
          <p:nvPr>
            <p:ph idx="1"/>
          </p:nvPr>
        </p:nvSpPr>
        <p:spPr/>
        <p:txBody>
          <a:bodyPr/>
          <a:lstStyle/>
          <a:p>
            <a:r>
              <a:rPr lang="en-US" dirty="0" smtClean="0"/>
              <a:t>Carbohydrate counting, or "</a:t>
            </a:r>
            <a:r>
              <a:rPr lang="en-US" dirty="0" err="1" smtClean="0">
                <a:hlinkClick r:id="rId2"/>
              </a:rPr>
              <a:t>carb</a:t>
            </a:r>
            <a:r>
              <a:rPr lang="en-US" dirty="0" smtClean="0">
                <a:hlinkClick r:id="rId2"/>
              </a:rPr>
              <a:t> counting</a:t>
            </a:r>
            <a:r>
              <a:rPr lang="en-US" dirty="0" smtClean="0"/>
              <a:t>," is a meal planning technique for managing your blood glucose levels.</a:t>
            </a:r>
          </a:p>
          <a:p>
            <a:r>
              <a:rPr lang="en-US" dirty="0" smtClean="0"/>
              <a:t>Knowing how much carbohydrate should be eaten, can help to keep blood glucose levels in target range.</a:t>
            </a:r>
          </a:p>
          <a:p>
            <a:r>
              <a:rPr lang="en-US" dirty="0" smtClean="0"/>
              <a:t>Finding the right amount of carbohydrate depends on many things including </a:t>
            </a:r>
            <a:r>
              <a:rPr lang="en-US" dirty="0" smtClean="0">
                <a:solidFill>
                  <a:srgbClr val="FF0000"/>
                </a:solidFill>
              </a:rPr>
              <a:t>activity level of patient </a:t>
            </a:r>
            <a:r>
              <a:rPr lang="en-US" dirty="0" smtClean="0"/>
              <a:t>and what, if any, </a:t>
            </a:r>
            <a:r>
              <a:rPr lang="en-US" dirty="0" smtClean="0">
                <a:solidFill>
                  <a:srgbClr val="FF0000"/>
                </a:solidFill>
              </a:rPr>
              <a:t>medicines</a:t>
            </a:r>
            <a:r>
              <a:rPr lang="en-US" dirty="0" smtClean="0"/>
              <a:t> taken.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Carbohydrate Counting </a:t>
            </a:r>
            <a:r>
              <a:rPr lang="en-US" sz="2400" b="1" i="1" dirty="0" smtClean="0"/>
              <a:t>(cont’)</a:t>
            </a:r>
            <a:endParaRPr lang="en-US" sz="2400" b="1" i="1" dirty="0"/>
          </a:p>
        </p:txBody>
      </p:sp>
      <p:sp>
        <p:nvSpPr>
          <p:cNvPr id="3" name="Content Placeholder 2"/>
          <p:cNvSpPr>
            <a:spLocks noGrp="1"/>
          </p:cNvSpPr>
          <p:nvPr>
            <p:ph idx="1"/>
          </p:nvPr>
        </p:nvSpPr>
        <p:spPr/>
        <p:txBody>
          <a:bodyPr/>
          <a:lstStyle/>
          <a:p>
            <a:r>
              <a:rPr lang="en-US" b="1" dirty="0" smtClean="0"/>
              <a:t>How Much </a:t>
            </a:r>
            <a:r>
              <a:rPr lang="en-US" b="1" dirty="0" err="1" smtClean="0"/>
              <a:t>Carb</a:t>
            </a:r>
            <a:r>
              <a:rPr lang="en-US" b="1" dirty="0" smtClean="0"/>
              <a:t>?</a:t>
            </a:r>
          </a:p>
          <a:p>
            <a:r>
              <a:rPr lang="en-US" dirty="0" smtClean="0"/>
              <a:t>A place to start is at about 45-60 grams of carbohydrate at a meal. </a:t>
            </a:r>
          </a:p>
          <a:p>
            <a:r>
              <a:rPr lang="en-US" dirty="0" smtClean="0"/>
              <a:t>It may need more or less carbohydrate at meals depending on how manage diabetes. </a:t>
            </a:r>
          </a:p>
          <a:p>
            <a:r>
              <a:rPr lang="en-US" dirty="0" smtClean="0"/>
              <a:t>The two most important lines with carbohydrate counting are </a:t>
            </a:r>
            <a:r>
              <a:rPr lang="en-US" dirty="0" smtClean="0">
                <a:solidFill>
                  <a:srgbClr val="FF0000"/>
                </a:solidFill>
              </a:rPr>
              <a:t>the serving size </a:t>
            </a:r>
            <a:r>
              <a:rPr lang="en-US" dirty="0" smtClean="0"/>
              <a:t>and </a:t>
            </a:r>
            <a:r>
              <a:rPr lang="en-US" dirty="0" smtClean="0">
                <a:solidFill>
                  <a:srgbClr val="FF0000"/>
                </a:solidFill>
              </a:rPr>
              <a:t>the total carbohydrate amount</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Carbohydrate Counting </a:t>
            </a:r>
            <a:r>
              <a:rPr lang="en-US" sz="2400" b="1" i="1" dirty="0" smtClean="0"/>
              <a:t>(cont’)</a:t>
            </a:r>
            <a:endParaRPr lang="en-US" sz="2400" b="1" i="1" dirty="0"/>
          </a:p>
        </p:txBody>
      </p:sp>
      <p:sp>
        <p:nvSpPr>
          <p:cNvPr id="3" name="Content Placeholder 2"/>
          <p:cNvSpPr>
            <a:spLocks noGrp="1"/>
          </p:cNvSpPr>
          <p:nvPr>
            <p:ph idx="1"/>
          </p:nvPr>
        </p:nvSpPr>
        <p:spPr/>
        <p:txBody>
          <a:bodyPr/>
          <a:lstStyle/>
          <a:p>
            <a:r>
              <a:rPr lang="en-US" dirty="0" smtClean="0"/>
              <a:t>For example there is about </a:t>
            </a:r>
            <a:r>
              <a:rPr lang="en-US" b="1" dirty="0" smtClean="0">
                <a:solidFill>
                  <a:srgbClr val="FF0000"/>
                </a:solidFill>
              </a:rPr>
              <a:t>15 grams of carbohydrate </a:t>
            </a:r>
            <a:r>
              <a:rPr lang="en-US" dirty="0" smtClean="0"/>
              <a:t>in:</a:t>
            </a:r>
          </a:p>
          <a:p>
            <a:pPr lvl="1"/>
            <a:r>
              <a:rPr lang="en-US" dirty="0" smtClean="0"/>
              <a:t>1 small piece of fresh fruit (4 oz)</a:t>
            </a:r>
          </a:p>
          <a:p>
            <a:pPr lvl="1"/>
            <a:r>
              <a:rPr lang="en-US" dirty="0" smtClean="0"/>
              <a:t>1/2 cup of canned or frozen fruit</a:t>
            </a:r>
          </a:p>
          <a:p>
            <a:pPr lvl="1"/>
            <a:r>
              <a:rPr lang="en-US" dirty="0" smtClean="0"/>
              <a:t>1 slice of bread (1 oz) or 1 (6 inch) tortilla</a:t>
            </a:r>
          </a:p>
          <a:p>
            <a:pPr lvl="1"/>
            <a:r>
              <a:rPr lang="en-US" dirty="0" smtClean="0"/>
              <a:t>1/3 cup of pasta or rice</a:t>
            </a:r>
          </a:p>
          <a:p>
            <a:pPr lvl="1"/>
            <a:r>
              <a:rPr lang="en-US" dirty="0" smtClean="0"/>
              <a:t>4-6 crackers</a:t>
            </a:r>
          </a:p>
          <a:p>
            <a:pPr lvl="1"/>
            <a:r>
              <a:rPr lang="en-US" dirty="0" smtClean="0"/>
              <a:t>1/2 cup of black beans or starchy vegetable</a:t>
            </a:r>
          </a:p>
          <a:p>
            <a:pPr lvl="1"/>
            <a:r>
              <a:rPr lang="en-US" dirty="0" smtClean="0"/>
              <a:t>1/4 of a large baked potato (3 oz)</a:t>
            </a:r>
          </a:p>
          <a:p>
            <a:pPr lvl="1"/>
            <a:r>
              <a:rPr lang="en-US" dirty="0" smtClean="0"/>
              <a:t>2/3 cup of plain fat-free yogurt or sweetened with sugar substitutes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Carbohydrate Counting </a:t>
            </a:r>
            <a:r>
              <a:rPr lang="en-US" sz="2400" b="1" i="1" dirty="0" smtClean="0"/>
              <a:t>(cont’)</a:t>
            </a:r>
            <a:endParaRPr lang="en-US" sz="2400" b="1" i="1" dirty="0"/>
          </a:p>
        </p:txBody>
      </p:sp>
      <p:sp>
        <p:nvSpPr>
          <p:cNvPr id="3" name="Content Placeholder 2"/>
          <p:cNvSpPr>
            <a:spLocks noGrp="1"/>
          </p:cNvSpPr>
          <p:nvPr>
            <p:ph idx="1"/>
          </p:nvPr>
        </p:nvSpPr>
        <p:spPr/>
        <p:txBody>
          <a:bodyPr/>
          <a:lstStyle/>
          <a:p>
            <a:pPr lvl="1"/>
            <a:r>
              <a:rPr lang="en-US" dirty="0" smtClean="0"/>
              <a:t>2 small cookies</a:t>
            </a:r>
          </a:p>
          <a:p>
            <a:pPr lvl="1"/>
            <a:r>
              <a:rPr lang="en-US" dirty="0" smtClean="0"/>
              <a:t>2 inch square brownie or cake without frosting</a:t>
            </a:r>
          </a:p>
          <a:p>
            <a:pPr lvl="1"/>
            <a:r>
              <a:rPr lang="en-US" dirty="0" smtClean="0"/>
              <a:t>1/2 cup ice cream or sherbet</a:t>
            </a:r>
          </a:p>
          <a:p>
            <a:pPr lvl="1"/>
            <a:r>
              <a:rPr lang="en-US" dirty="0" smtClean="0"/>
              <a:t>1 Tbsp syrup, jam, jelly, sugar or honey</a:t>
            </a:r>
          </a:p>
          <a:p>
            <a:pPr lvl="1"/>
            <a:r>
              <a:rPr lang="en-US" dirty="0" smtClean="0"/>
              <a:t>2 Tbsp light syrup</a:t>
            </a:r>
          </a:p>
          <a:p>
            <a:pPr lvl="1"/>
            <a:r>
              <a:rPr lang="en-US" dirty="0" smtClean="0"/>
              <a:t>6 chicken nuggets</a:t>
            </a:r>
          </a:p>
          <a:p>
            <a:pPr lvl="1"/>
            <a:r>
              <a:rPr lang="en-US" dirty="0" smtClean="0"/>
              <a:t>1 cup of soup</a:t>
            </a:r>
          </a:p>
          <a:p>
            <a:pPr lvl="1"/>
            <a:r>
              <a:rPr lang="en-US" dirty="0" smtClean="0"/>
              <a:t>1/4 serving of a medium </a:t>
            </a:r>
            <a:r>
              <a:rPr lang="en-US" dirty="0" err="1" smtClean="0"/>
              <a:t>french</a:t>
            </a:r>
            <a:r>
              <a:rPr lang="en-US" dirty="0" smtClean="0"/>
              <a:t> fry</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Using Food Labels</a:t>
            </a:r>
            <a:endParaRPr lang="en-US" b="1" i="1" dirty="0"/>
          </a:p>
        </p:txBody>
      </p:sp>
      <p:sp>
        <p:nvSpPr>
          <p:cNvPr id="3" name="Content Placeholder 2"/>
          <p:cNvSpPr>
            <a:spLocks noGrp="1"/>
          </p:cNvSpPr>
          <p:nvPr>
            <p:ph idx="1"/>
          </p:nvPr>
        </p:nvSpPr>
        <p:spPr/>
        <p:txBody>
          <a:bodyPr/>
          <a:lstStyle/>
          <a:p>
            <a:r>
              <a:rPr lang="en-US" dirty="0" smtClean="0"/>
              <a:t>Carbohydrate counting is easier when food labels are available. </a:t>
            </a:r>
          </a:p>
          <a:p>
            <a:r>
              <a:rPr lang="en-US" dirty="0" smtClean="0"/>
              <a:t>Patient can look at how much carbohydrate is in the foods and she/he decide how much of the food can eat. </a:t>
            </a:r>
          </a:p>
        </p:txBody>
      </p:sp>
      <p:pic>
        <p:nvPicPr>
          <p:cNvPr id="4" name="Picture 3" descr="food-label_shutterstock_2495445.jpg"/>
          <p:cNvPicPr>
            <a:picLocks noChangeAspect="1"/>
          </p:cNvPicPr>
          <p:nvPr/>
        </p:nvPicPr>
        <p:blipFill>
          <a:blip r:embed="rId3"/>
          <a:stretch>
            <a:fillRect/>
          </a:stretch>
        </p:blipFill>
        <p:spPr>
          <a:xfrm>
            <a:off x="2765638" y="3608962"/>
            <a:ext cx="4335553" cy="2412038"/>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Using Food Labels </a:t>
            </a:r>
            <a:r>
              <a:rPr lang="en-US" sz="2400" b="1" i="1" dirty="0" smtClean="0"/>
              <a:t>(cont’)</a:t>
            </a:r>
            <a:endParaRPr lang="en-US" sz="2400" b="1" i="1" dirty="0"/>
          </a:p>
        </p:txBody>
      </p:sp>
      <p:sp>
        <p:nvSpPr>
          <p:cNvPr id="3" name="Content Placeholder 2"/>
          <p:cNvSpPr>
            <a:spLocks noGrp="1"/>
          </p:cNvSpPr>
          <p:nvPr>
            <p:ph idx="1"/>
          </p:nvPr>
        </p:nvSpPr>
        <p:spPr/>
        <p:txBody>
          <a:bodyPr/>
          <a:lstStyle/>
          <a:p>
            <a:r>
              <a:rPr lang="en-US" dirty="0" smtClean="0"/>
              <a:t>Look at the </a:t>
            </a:r>
            <a:r>
              <a:rPr lang="en-US" b="1" dirty="0" smtClean="0">
                <a:solidFill>
                  <a:srgbClr val="FF0000"/>
                </a:solidFill>
              </a:rPr>
              <a:t>serving size</a:t>
            </a:r>
            <a:r>
              <a:rPr lang="en-US" dirty="0" smtClean="0"/>
              <a:t>. </a:t>
            </a:r>
          </a:p>
          <a:p>
            <a:r>
              <a:rPr lang="en-US" dirty="0" smtClean="0"/>
              <a:t>All the information on the label is about this serving of food. If patient will be eating a larger serving, then she/he will need to double or triple the information on the label.</a:t>
            </a:r>
          </a:p>
          <a:p>
            <a:r>
              <a:rPr lang="en-US" dirty="0" smtClean="0"/>
              <a:t>Look at the </a:t>
            </a:r>
            <a:r>
              <a:rPr lang="en-US" b="1" dirty="0" smtClean="0">
                <a:solidFill>
                  <a:srgbClr val="FF0000"/>
                </a:solidFill>
              </a:rPr>
              <a:t>grams of total carbohydrate</a:t>
            </a:r>
            <a:r>
              <a:rPr lang="en-US" dirty="0" smtClean="0"/>
              <a:t>. </a:t>
            </a:r>
          </a:p>
          <a:p>
            <a:pPr lvl="1"/>
            <a:r>
              <a:rPr lang="en-US" dirty="0" smtClean="0"/>
              <a:t>Total carbohydrate on the label includes sugar, starch, and fiber.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amond(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Food Label</a:t>
            </a:r>
            <a:endParaRPr lang="en-US" sz="2400" dirty="0"/>
          </a:p>
        </p:txBody>
      </p:sp>
      <p:pic>
        <p:nvPicPr>
          <p:cNvPr id="8" name="Content Placeholder 7" descr="nutr2.gif"/>
          <p:cNvPicPr>
            <a:picLocks noGrp="1" noChangeAspect="1"/>
          </p:cNvPicPr>
          <p:nvPr>
            <p:ph idx="1"/>
          </p:nvPr>
        </p:nvPicPr>
        <p:blipFill>
          <a:blip r:embed="rId2"/>
          <a:stretch>
            <a:fillRect/>
          </a:stretch>
        </p:blipFill>
        <p:spPr>
          <a:xfrm>
            <a:off x="2633031" y="1600200"/>
            <a:ext cx="3988106" cy="4525963"/>
          </a:xfrm>
        </p:spPr>
      </p:pic>
      <p:sp>
        <p:nvSpPr>
          <p:cNvPr id="4" name="Oval 3"/>
          <p:cNvSpPr/>
          <p:nvPr/>
        </p:nvSpPr>
        <p:spPr bwMode="auto">
          <a:xfrm>
            <a:off x="4384714" y="3701668"/>
            <a:ext cx="550843" cy="20932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5" name="Rounded Rectangle 4"/>
          <p:cNvSpPr/>
          <p:nvPr/>
        </p:nvSpPr>
        <p:spPr bwMode="auto">
          <a:xfrm>
            <a:off x="3944039" y="1938970"/>
            <a:ext cx="1079653" cy="231354"/>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9" name="Straight Arrow Connector 8"/>
          <p:cNvCxnSpPr>
            <a:endCxn id="5" idx="3"/>
          </p:cNvCxnSpPr>
          <p:nvPr/>
        </p:nvCxnSpPr>
        <p:spPr bwMode="auto">
          <a:xfrm rot="10800000" flipV="1">
            <a:off x="5023692" y="1916935"/>
            <a:ext cx="341522" cy="137712"/>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Is the GI a better tool than carbohydrate counting?</a:t>
            </a:r>
            <a:endParaRPr lang="en-US" i="1" dirty="0"/>
          </a:p>
        </p:txBody>
      </p:sp>
      <p:sp>
        <p:nvSpPr>
          <p:cNvPr id="3" name="Content Placeholder 2"/>
          <p:cNvSpPr>
            <a:spLocks noGrp="1"/>
          </p:cNvSpPr>
          <p:nvPr>
            <p:ph idx="1"/>
          </p:nvPr>
        </p:nvSpPr>
        <p:spPr/>
        <p:txBody>
          <a:bodyPr/>
          <a:lstStyle/>
          <a:p>
            <a:r>
              <a:rPr lang="en-US" dirty="0" smtClean="0"/>
              <a:t>There is no one diet or meal plan that works for everyone with diabetes. </a:t>
            </a:r>
          </a:p>
          <a:p>
            <a:r>
              <a:rPr lang="en-US" dirty="0" smtClean="0"/>
              <a:t>The important thing is </a:t>
            </a:r>
            <a:r>
              <a:rPr lang="en-US" dirty="0" smtClean="0">
                <a:solidFill>
                  <a:srgbClr val="FF0000"/>
                </a:solidFill>
              </a:rPr>
              <a:t>to follow a meal plan </a:t>
            </a:r>
            <a:r>
              <a:rPr lang="en-US" dirty="0" smtClean="0"/>
              <a:t>that is tailored to </a:t>
            </a:r>
            <a:r>
              <a:rPr lang="en-US" dirty="0" smtClean="0">
                <a:solidFill>
                  <a:srgbClr val="00B050"/>
                </a:solidFill>
              </a:rPr>
              <a:t>personal preferences </a:t>
            </a:r>
            <a:r>
              <a:rPr lang="en-US" dirty="0" smtClean="0"/>
              <a:t>and </a:t>
            </a:r>
            <a:r>
              <a:rPr lang="en-US" dirty="0" smtClean="0">
                <a:solidFill>
                  <a:srgbClr val="00B050"/>
                </a:solidFill>
              </a:rPr>
              <a:t>lifestyle</a:t>
            </a:r>
            <a:r>
              <a:rPr lang="en-US" dirty="0" smtClean="0"/>
              <a:t> and helps achieve goals for blood glucose, cholesterol and triglycerides levels, blood pressure, and weight management.</a:t>
            </a:r>
          </a:p>
          <a:p>
            <a:endParaRPr lang="en-US" dirty="0" smtClean="0"/>
          </a:p>
          <a:p>
            <a:endParaRPr lang="en-US" dirty="0" smtClean="0"/>
          </a:p>
          <a:p>
            <a:endParaRPr lang="en-US" dirty="0" smtClean="0"/>
          </a:p>
          <a:p>
            <a:endParaRPr lang="en-US" dirty="0" smtClean="0"/>
          </a:p>
          <a:p>
            <a:pPr marL="342900" lvl="1" indent="-342900">
              <a:buNone/>
            </a:pPr>
            <a:r>
              <a:rPr lang="en-US" sz="1400" dirty="0" smtClean="0"/>
              <a:t>Ref. American dietetic Association (ADA) </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Is the GI a better tool than carbohydrate counting? </a:t>
            </a:r>
            <a:r>
              <a:rPr lang="en-US" sz="2400" b="1" i="1" dirty="0" smtClean="0"/>
              <a:t>(cont’)</a:t>
            </a:r>
            <a:endParaRPr lang="en-US" sz="2400" dirty="0"/>
          </a:p>
        </p:txBody>
      </p:sp>
      <p:sp>
        <p:nvSpPr>
          <p:cNvPr id="3" name="Content Placeholder 2"/>
          <p:cNvSpPr>
            <a:spLocks noGrp="1"/>
          </p:cNvSpPr>
          <p:nvPr>
            <p:ph idx="1"/>
          </p:nvPr>
        </p:nvSpPr>
        <p:spPr/>
        <p:txBody>
          <a:bodyPr/>
          <a:lstStyle/>
          <a:p>
            <a:r>
              <a:rPr lang="en-US" dirty="0" smtClean="0"/>
              <a:t>Based on the research, for most people with diabetes, the first tool for managing blood glucose is </a:t>
            </a:r>
            <a:r>
              <a:rPr lang="en-US" dirty="0" smtClean="0">
                <a:solidFill>
                  <a:srgbClr val="FF0000"/>
                </a:solidFill>
              </a:rPr>
              <a:t>some type of carbohydrate counting. </a:t>
            </a:r>
          </a:p>
          <a:p>
            <a:r>
              <a:rPr lang="en-US" dirty="0" smtClean="0"/>
              <a:t>Balancing total carbohydrate intake with </a:t>
            </a:r>
            <a:r>
              <a:rPr lang="en-US" dirty="0" smtClean="0">
                <a:solidFill>
                  <a:srgbClr val="92D050"/>
                </a:solidFill>
              </a:rPr>
              <a:t>physical activity </a:t>
            </a:r>
            <a:r>
              <a:rPr lang="en-US" dirty="0" smtClean="0"/>
              <a:t>and </a:t>
            </a:r>
            <a:r>
              <a:rPr lang="en-US" dirty="0" smtClean="0">
                <a:solidFill>
                  <a:srgbClr val="92D050"/>
                </a:solidFill>
              </a:rPr>
              <a:t>diabetes pills </a:t>
            </a:r>
            <a:r>
              <a:rPr lang="en-US" dirty="0" smtClean="0"/>
              <a:t>or </a:t>
            </a:r>
            <a:r>
              <a:rPr lang="en-US" dirty="0" smtClean="0">
                <a:solidFill>
                  <a:srgbClr val="92D050"/>
                </a:solidFill>
              </a:rPr>
              <a:t>insulin</a:t>
            </a:r>
            <a:r>
              <a:rPr lang="en-US" dirty="0" smtClean="0"/>
              <a:t> is key to managing blood glucose levels.</a:t>
            </a:r>
          </a:p>
          <a:p>
            <a:endParaRPr lang="en-US" dirty="0" smtClean="0"/>
          </a:p>
          <a:p>
            <a:endParaRPr lang="en-US" dirty="0" smtClean="0"/>
          </a:p>
          <a:p>
            <a:endParaRPr lang="en-US" dirty="0" smtClean="0"/>
          </a:p>
          <a:p>
            <a:endParaRPr lang="en-US" dirty="0" smtClean="0"/>
          </a:p>
          <a:p>
            <a:endParaRPr lang="en-US" dirty="0" smtClean="0"/>
          </a:p>
          <a:p>
            <a:pPr marL="342900" lvl="1" indent="-342900"/>
            <a:r>
              <a:rPr lang="en-US" sz="1400" dirty="0" smtClean="0"/>
              <a:t>Ref. American dietetic Association (ADA)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Gestational Diabetes Mellitus</a:t>
            </a:r>
            <a:endParaRPr lang="en-US" b="1" dirty="0"/>
          </a:p>
        </p:txBody>
      </p:sp>
      <p:sp>
        <p:nvSpPr>
          <p:cNvPr id="3" name="Content Placeholder 2"/>
          <p:cNvSpPr>
            <a:spLocks noGrp="1"/>
          </p:cNvSpPr>
          <p:nvPr>
            <p:ph idx="1"/>
          </p:nvPr>
        </p:nvSpPr>
        <p:spPr/>
        <p:txBody>
          <a:bodyPr/>
          <a:lstStyle/>
          <a:p>
            <a:r>
              <a:rPr lang="en-US" dirty="0" smtClean="0"/>
              <a:t>Gestational diabetes mellitus (GDM) occurs in about 7% </a:t>
            </a:r>
            <a:r>
              <a:rPr lang="en-US" dirty="0" smtClean="0"/>
              <a:t>of</a:t>
            </a:r>
            <a:r>
              <a:rPr lang="en-US" b="1" dirty="0" smtClean="0"/>
              <a:t> </a:t>
            </a:r>
            <a:r>
              <a:rPr lang="en-US" dirty="0" smtClean="0"/>
              <a:t>all </a:t>
            </a:r>
            <a:r>
              <a:rPr lang="en-US" dirty="0" smtClean="0"/>
              <a:t>pregnancies (ranging from 1% to 14% depending on </a:t>
            </a:r>
            <a:r>
              <a:rPr lang="en-US" dirty="0" smtClean="0"/>
              <a:t>the population </a:t>
            </a:r>
            <a:r>
              <a:rPr lang="en-US" dirty="0" smtClean="0"/>
              <a:t>studied), resulting in more than 200,000 cases </a:t>
            </a:r>
            <a:r>
              <a:rPr lang="en-US" dirty="0" smtClean="0"/>
              <a:t>annually (ADA</a:t>
            </a:r>
            <a:r>
              <a:rPr lang="en-US" dirty="0" smtClean="0"/>
              <a:t>, </a:t>
            </a:r>
            <a:r>
              <a:rPr lang="en-US" dirty="0" smtClean="0"/>
              <a:t>2014a).</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Is the GI a better tool than carbohydrate counting? </a:t>
            </a:r>
            <a:r>
              <a:rPr lang="en-US" sz="2400" b="1" i="1" dirty="0" smtClean="0"/>
              <a:t>(cont’)</a:t>
            </a:r>
            <a:endParaRPr lang="en-US" sz="2400" dirty="0"/>
          </a:p>
        </p:txBody>
      </p:sp>
      <p:sp>
        <p:nvSpPr>
          <p:cNvPr id="3" name="Content Placeholder 2"/>
          <p:cNvSpPr>
            <a:spLocks noGrp="1"/>
          </p:cNvSpPr>
          <p:nvPr>
            <p:ph idx="1"/>
          </p:nvPr>
        </p:nvSpPr>
        <p:spPr/>
        <p:txBody>
          <a:bodyPr/>
          <a:lstStyle/>
          <a:p>
            <a:r>
              <a:rPr lang="en-US" dirty="0" smtClean="0"/>
              <a:t>Because the type of carbohydrate does have an effect on blood glucose, using the GI may be helpful in </a:t>
            </a:r>
            <a:r>
              <a:rPr lang="en-US" dirty="0" smtClean="0">
                <a:solidFill>
                  <a:srgbClr val="FF0000"/>
                </a:solidFill>
              </a:rPr>
              <a:t>"fine-tuning"</a:t>
            </a:r>
            <a:r>
              <a:rPr lang="en-US" dirty="0" smtClean="0"/>
              <a:t> blood glucose management. </a:t>
            </a:r>
          </a:p>
          <a:p>
            <a:r>
              <a:rPr lang="en-US" dirty="0" smtClean="0"/>
              <a:t>In other words, combined with carbohydrate counting, it may provide an additional benefit for achieving blood glucose goals for individuals who can and want to put extra effort into monitoring their food choices.</a:t>
            </a:r>
          </a:p>
          <a:p>
            <a:endParaRPr lang="en-US" dirty="0" smtClean="0"/>
          </a:p>
          <a:p>
            <a:endParaRPr lang="en-US" dirty="0" smtClean="0"/>
          </a:p>
          <a:p>
            <a:endParaRPr lang="en-US" dirty="0" smtClean="0"/>
          </a:p>
          <a:p>
            <a:endParaRPr lang="en-US" dirty="0" smtClean="0"/>
          </a:p>
          <a:p>
            <a:pPr marL="342900" lvl="1" indent="-342900"/>
            <a:r>
              <a:rPr lang="en-US" sz="1400" dirty="0" smtClean="0"/>
              <a:t>Ref. American dietetic Association (ADA) </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Fiber and Whole Grains</a:t>
            </a:r>
            <a:endParaRPr lang="en-US" dirty="0"/>
          </a:p>
        </p:txBody>
      </p:sp>
      <p:sp>
        <p:nvSpPr>
          <p:cNvPr id="3" name="Content Placeholder 2"/>
          <p:cNvSpPr>
            <a:spLocks noGrp="1"/>
          </p:cNvSpPr>
          <p:nvPr>
            <p:ph idx="1"/>
          </p:nvPr>
        </p:nvSpPr>
        <p:spPr/>
        <p:txBody>
          <a:bodyPr/>
          <a:lstStyle/>
          <a:p>
            <a:r>
              <a:rPr lang="en-US" dirty="0" smtClean="0"/>
              <a:t>recommendations for fiber intake for people with </a:t>
            </a:r>
            <a:r>
              <a:rPr lang="en-US" smtClean="0"/>
              <a:t>diabetes </a:t>
            </a:r>
            <a:r>
              <a:rPr lang="en-US" smtClean="0"/>
              <a:t>are similar </a:t>
            </a:r>
            <a:r>
              <a:rPr lang="en-US" dirty="0" smtClean="0"/>
              <a:t>to the recommendations for the general public.</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Sweeteners</a:t>
            </a:r>
            <a:endParaRPr lang="en-US" sz="2400" dirty="0"/>
          </a:p>
        </p:txBody>
      </p:sp>
      <p:sp>
        <p:nvSpPr>
          <p:cNvPr id="7" name="Content Placeholder 6"/>
          <p:cNvSpPr>
            <a:spLocks noGrp="1"/>
          </p:cNvSpPr>
          <p:nvPr>
            <p:ph idx="1"/>
          </p:nvPr>
        </p:nvSpPr>
        <p:spPr/>
        <p:txBody>
          <a:bodyPr/>
          <a:lstStyle/>
          <a:p>
            <a:r>
              <a:rPr lang="en-US" dirty="0" smtClean="0"/>
              <a:t>Even though sucrose restriction cannot be justified on the basis of its </a:t>
            </a:r>
            <a:r>
              <a:rPr lang="en-US" dirty="0" err="1" smtClean="0"/>
              <a:t>glycemic</a:t>
            </a:r>
            <a:r>
              <a:rPr lang="en-US" dirty="0" smtClean="0"/>
              <a:t> effect, it is still good advice to suggest that persons with diabetes </a:t>
            </a:r>
            <a:r>
              <a:rPr lang="en-US" dirty="0" smtClean="0">
                <a:solidFill>
                  <a:srgbClr val="FF0000"/>
                </a:solidFill>
              </a:rPr>
              <a:t>be careful </a:t>
            </a:r>
            <a:r>
              <a:rPr lang="en-US" dirty="0" smtClean="0"/>
              <a:t>in their consumption of foods containing </a:t>
            </a:r>
            <a:r>
              <a:rPr lang="en-US" dirty="0" smtClean="0">
                <a:solidFill>
                  <a:srgbClr val="00B050"/>
                </a:solidFill>
              </a:rPr>
              <a:t>large amounts of sucrose.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err="1" smtClean="0"/>
              <a:t>Sweetners</a:t>
            </a:r>
            <a:r>
              <a:rPr lang="en-US" b="1" i="1" dirty="0" smtClean="0"/>
              <a:t>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There appears to be no significant advantage of alternative nutritive sweeteners such as </a:t>
            </a:r>
            <a:r>
              <a:rPr lang="en-US" dirty="0" smtClean="0">
                <a:solidFill>
                  <a:srgbClr val="FF0000"/>
                </a:solidFill>
              </a:rPr>
              <a:t>fructose versus sucrose.</a:t>
            </a:r>
          </a:p>
          <a:p>
            <a:r>
              <a:rPr lang="en-US" dirty="0" smtClean="0"/>
              <a:t>Fructose provides 4 kcal/g, as do other carbohydrates, and even though it does have a lower </a:t>
            </a:r>
            <a:r>
              <a:rPr lang="en-US" dirty="0" err="1" smtClean="0"/>
              <a:t>glycemic</a:t>
            </a:r>
            <a:r>
              <a:rPr lang="en-US" dirty="0" smtClean="0"/>
              <a:t> response than sucrose and other starches, large amounts (15% to 20% of daily energy intake) of fructose have an adverse effect on plasma lipids.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ox(in)">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Gestational Diabetes Mellitus</a:t>
            </a:r>
            <a:endParaRPr lang="en-US" dirty="0"/>
          </a:p>
        </p:txBody>
      </p:sp>
      <p:sp>
        <p:nvSpPr>
          <p:cNvPr id="3" name="Content Placeholder 2"/>
          <p:cNvSpPr>
            <a:spLocks noGrp="1"/>
          </p:cNvSpPr>
          <p:nvPr>
            <p:ph idx="1"/>
          </p:nvPr>
        </p:nvSpPr>
        <p:spPr/>
        <p:txBody>
          <a:bodyPr/>
          <a:lstStyle/>
          <a:p>
            <a:r>
              <a:rPr lang="en-US" dirty="0" smtClean="0"/>
              <a:t>After delivery, about 90% of all </a:t>
            </a:r>
            <a:r>
              <a:rPr lang="en-US" dirty="0" smtClean="0"/>
              <a:t>women with </a:t>
            </a:r>
            <a:r>
              <a:rPr lang="en-US" dirty="0" smtClean="0"/>
              <a:t>GDM become </a:t>
            </a:r>
            <a:r>
              <a:rPr lang="en-US" dirty="0" err="1" smtClean="0"/>
              <a:t>normoglycemic</a:t>
            </a:r>
            <a:r>
              <a:rPr lang="en-US" dirty="0" smtClean="0"/>
              <a:t> but are at increased risk </a:t>
            </a:r>
            <a:r>
              <a:rPr lang="en-US" dirty="0" smtClean="0"/>
              <a:t>of developing </a:t>
            </a:r>
            <a:r>
              <a:rPr lang="en-US" dirty="0" smtClean="0"/>
              <a:t>GDM earlier in subsequent pregnancies. </a:t>
            </a:r>
            <a:endParaRPr lang="en-US" dirty="0" smtClean="0"/>
          </a:p>
          <a:p>
            <a:r>
              <a:rPr lang="en-US" dirty="0" smtClean="0"/>
              <a:t>Immediately after </a:t>
            </a:r>
            <a:r>
              <a:rPr lang="en-US" dirty="0" smtClean="0"/>
              <a:t>pregnancy, 5% to 10% of women with GDM are </a:t>
            </a:r>
            <a:r>
              <a:rPr lang="en-US" dirty="0" smtClean="0"/>
              <a:t>diagnosed with </a:t>
            </a:r>
            <a:r>
              <a:rPr lang="en-US" dirty="0" smtClean="0"/>
              <a:t>T2DM. </a:t>
            </a:r>
            <a:endParaRPr lang="en-US" dirty="0" smtClean="0"/>
          </a:p>
          <a:p>
            <a:r>
              <a:rPr lang="en-US" dirty="0" smtClean="0"/>
              <a:t>Women </a:t>
            </a:r>
            <a:r>
              <a:rPr lang="en-US" dirty="0" smtClean="0"/>
              <a:t>who have had GDM have a </a:t>
            </a:r>
            <a:r>
              <a:rPr lang="en-US" dirty="0" smtClean="0"/>
              <a:t>35% to </a:t>
            </a:r>
            <a:r>
              <a:rPr lang="en-US" dirty="0" smtClean="0"/>
              <a:t>60% chance of developing diabetes in the next 5 to 10 </a:t>
            </a:r>
            <a:r>
              <a:rPr lang="en-US" dirty="0" smtClean="0"/>
              <a:t>years (CDC</a:t>
            </a:r>
            <a:r>
              <a:rPr lang="en-US" dirty="0" smtClean="0"/>
              <a:t>, 2014).</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Sweeteners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Reduced-calorie sweeteners approved by the Food and Drug Administration (FDA) include sugar alcohols (</a:t>
            </a:r>
            <a:r>
              <a:rPr lang="en-US" dirty="0" err="1" smtClean="0"/>
              <a:t>erythritol</a:t>
            </a:r>
            <a:r>
              <a:rPr lang="en-US" dirty="0" smtClean="0"/>
              <a:t>, </a:t>
            </a:r>
            <a:r>
              <a:rPr lang="en-US" dirty="0" err="1" smtClean="0"/>
              <a:t>sorbitol</a:t>
            </a:r>
            <a:r>
              <a:rPr lang="en-US" dirty="0" smtClean="0"/>
              <a:t>, </a:t>
            </a:r>
            <a:r>
              <a:rPr lang="en-US" dirty="0" err="1" smtClean="0"/>
              <a:t>mannitol</a:t>
            </a:r>
            <a:r>
              <a:rPr lang="en-US" dirty="0" smtClean="0"/>
              <a:t>, </a:t>
            </a:r>
            <a:r>
              <a:rPr lang="en-US" dirty="0" err="1" smtClean="0"/>
              <a:t>xylitol</a:t>
            </a:r>
            <a:r>
              <a:rPr lang="en-US" dirty="0" smtClean="0"/>
              <a:t>, </a:t>
            </a:r>
            <a:r>
              <a:rPr lang="en-US" dirty="0" err="1" smtClean="0"/>
              <a:t>isomalt</a:t>
            </a:r>
            <a:r>
              <a:rPr lang="en-US" dirty="0" smtClean="0"/>
              <a:t>, </a:t>
            </a:r>
            <a:r>
              <a:rPr lang="en-US" dirty="0" err="1" smtClean="0"/>
              <a:t>lactitol</a:t>
            </a:r>
            <a:r>
              <a:rPr lang="en-US" dirty="0" smtClean="0"/>
              <a:t>, and </a:t>
            </a:r>
            <a:r>
              <a:rPr lang="en-US" dirty="0" err="1" smtClean="0"/>
              <a:t>tagatose</a:t>
            </a:r>
            <a:r>
              <a:rPr lang="en-US" dirty="0" smtClean="0"/>
              <a:t>.</a:t>
            </a:r>
          </a:p>
          <a:p>
            <a:r>
              <a:rPr lang="en-US" dirty="0" smtClean="0"/>
              <a:t>They produce a lower </a:t>
            </a:r>
            <a:r>
              <a:rPr lang="en-US" dirty="0" err="1" smtClean="0"/>
              <a:t>glycemic</a:t>
            </a:r>
            <a:r>
              <a:rPr lang="en-US" dirty="0" smtClean="0"/>
              <a:t> response and contain, on average, 2 calories/g, as for fiber.</a:t>
            </a:r>
          </a:p>
        </p:txBody>
      </p:sp>
      <p:sp>
        <p:nvSpPr>
          <p:cNvPr id="4" name="Cloud 3"/>
          <p:cNvSpPr/>
          <p:nvPr/>
        </p:nvSpPr>
        <p:spPr bwMode="auto">
          <a:xfrm>
            <a:off x="1254867" y="3988339"/>
            <a:ext cx="6770452" cy="2451370"/>
          </a:xfrm>
          <a:prstGeom prst="cloud">
            <a:avLst/>
          </a:prstGeom>
          <a:solidFill>
            <a:srgbClr val="FFC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5" name="TextBox 4"/>
          <p:cNvSpPr txBox="1"/>
          <p:nvPr/>
        </p:nvSpPr>
        <p:spPr>
          <a:xfrm>
            <a:off x="1877438" y="4426085"/>
            <a:ext cx="5894962" cy="1323439"/>
          </a:xfrm>
          <a:prstGeom prst="rect">
            <a:avLst/>
          </a:prstGeom>
          <a:noFill/>
        </p:spPr>
        <p:txBody>
          <a:bodyPr wrap="square" rtlCol="0">
            <a:spAutoFit/>
          </a:bodyPr>
          <a:lstStyle/>
          <a:p>
            <a:pPr algn="ctr"/>
            <a:r>
              <a:rPr lang="en-US" sz="2000" dirty="0" smtClean="0"/>
              <a:t>Persons using insulin to carbohydrate ratios can subtract </a:t>
            </a:r>
            <a:r>
              <a:rPr lang="en-US" sz="2000" dirty="0" smtClean="0">
                <a:solidFill>
                  <a:srgbClr val="FF0000"/>
                </a:solidFill>
              </a:rPr>
              <a:t>one half of sugar alcohol grams </a:t>
            </a:r>
            <a:r>
              <a:rPr lang="en-US" sz="2000" dirty="0" smtClean="0"/>
              <a:t>from total carbohydrate when the grams are </a:t>
            </a:r>
            <a:r>
              <a:rPr lang="en-US" sz="2000" dirty="0" smtClean="0">
                <a:solidFill>
                  <a:srgbClr val="FF0000"/>
                </a:solidFill>
              </a:rPr>
              <a:t>more </a:t>
            </a:r>
            <a:r>
              <a:rPr lang="da-DK" sz="2000" dirty="0" smtClean="0">
                <a:solidFill>
                  <a:srgbClr val="FF0000"/>
                </a:solidFill>
              </a:rPr>
              <a:t>than 5 </a:t>
            </a:r>
            <a:r>
              <a:rPr lang="da-DK" sz="2000" dirty="0" smtClean="0"/>
              <a:t>(Wheeler et al., 2008).</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Sweeteners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Saccharin, aspartame, </a:t>
            </a:r>
            <a:r>
              <a:rPr lang="en-US" dirty="0" err="1" smtClean="0"/>
              <a:t>neotame</a:t>
            </a:r>
            <a:r>
              <a:rPr lang="en-US" dirty="0" smtClean="0"/>
              <a:t>, </a:t>
            </a:r>
            <a:r>
              <a:rPr lang="en-US" dirty="0" err="1" smtClean="0"/>
              <a:t>acesulfame</a:t>
            </a:r>
            <a:r>
              <a:rPr lang="en-US" dirty="0" smtClean="0"/>
              <a:t> potassium, and </a:t>
            </a:r>
            <a:r>
              <a:rPr lang="en-US" dirty="0" err="1" smtClean="0"/>
              <a:t>sucralose</a:t>
            </a:r>
            <a:r>
              <a:rPr lang="en-US" dirty="0" smtClean="0"/>
              <a:t> are nonnutritive sweeteners currently approved by the FDA.</a:t>
            </a:r>
          </a:p>
          <a:p>
            <a:r>
              <a:rPr lang="en-US" dirty="0" smtClean="0"/>
              <a:t>For all food additives, including nonnutritive sweeteners, the FDA determines an </a:t>
            </a:r>
            <a:r>
              <a:rPr lang="en-US" b="1" dirty="0" smtClean="0">
                <a:solidFill>
                  <a:srgbClr val="7030A0"/>
                </a:solidFill>
              </a:rPr>
              <a:t>acceptable daily intake (ADI)</a:t>
            </a:r>
            <a:r>
              <a:rPr lang="en-US" dirty="0" smtClean="0">
                <a:solidFill>
                  <a:srgbClr val="7030A0"/>
                </a:solidFill>
              </a:rPr>
              <a:t>,</a:t>
            </a:r>
            <a:r>
              <a:rPr lang="en-US" b="1" dirty="0" smtClean="0">
                <a:solidFill>
                  <a:srgbClr val="7030A0"/>
                </a:solidFill>
              </a:rPr>
              <a:t> </a:t>
            </a:r>
            <a:r>
              <a:rPr lang="en-US" dirty="0" smtClean="0"/>
              <a:t>defined</a:t>
            </a:r>
            <a:r>
              <a:rPr lang="en-US" b="1" dirty="0" smtClean="0"/>
              <a:t> </a:t>
            </a:r>
            <a:r>
              <a:rPr lang="en-US" dirty="0" smtClean="0"/>
              <a:t>as the amount of a food additive that can be safely consumed on a daily basis during a person's lifetime without risk.</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Sweeteners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The ADI generally includes a 100-fold safety factor and greatly exceeds average consumption levels.</a:t>
            </a:r>
          </a:p>
          <a:p>
            <a:r>
              <a:rPr lang="en-US" dirty="0" smtClean="0"/>
              <a:t>For example, aspartame actual daily intake in persons with diabetes is 2 to 4 mg/kg of body weight daily, well below the ADI of </a:t>
            </a:r>
            <a:r>
              <a:rPr lang="en-US" dirty="0" smtClean="0">
                <a:solidFill>
                  <a:srgbClr val="00B0F0"/>
                </a:solidFill>
              </a:rPr>
              <a:t>50 mg/kg </a:t>
            </a:r>
            <a:r>
              <a:rPr lang="en-US" dirty="0" smtClean="0"/>
              <a:t>daily.</a:t>
            </a:r>
          </a:p>
          <a:p>
            <a:r>
              <a:rPr lang="en-US" dirty="0" smtClean="0"/>
              <a:t>In December 2008 the FDA stated that the </a:t>
            </a:r>
            <a:r>
              <a:rPr lang="en-US" dirty="0" err="1" smtClean="0"/>
              <a:t>stevia</a:t>
            </a:r>
            <a:r>
              <a:rPr lang="en-US" dirty="0" smtClean="0"/>
              <a:t>-derived sweetener, </a:t>
            </a:r>
            <a:r>
              <a:rPr lang="en-US" dirty="0" err="1" smtClean="0">
                <a:solidFill>
                  <a:srgbClr val="FF0000"/>
                </a:solidFill>
              </a:rPr>
              <a:t>Rebaudioside</a:t>
            </a:r>
            <a:r>
              <a:rPr lang="en-US" dirty="0" smtClean="0">
                <a:solidFill>
                  <a:srgbClr val="FF0000"/>
                </a:solidFill>
              </a:rPr>
              <a:t> A</a:t>
            </a:r>
            <a:r>
              <a:rPr lang="en-US" dirty="0" smtClean="0"/>
              <a:t>, is generally recognized as safe and it is currently being marketed.</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Sweeteners </a:t>
            </a:r>
            <a:r>
              <a:rPr lang="en-US" sz="2400" b="1" i="1" dirty="0" smtClean="0"/>
              <a:t>(cont’)</a:t>
            </a:r>
            <a:endParaRPr lang="en-US" sz="2400" dirty="0"/>
          </a:p>
        </p:txBody>
      </p:sp>
      <p:sp>
        <p:nvSpPr>
          <p:cNvPr id="7" name="Content Placeholder 6"/>
          <p:cNvSpPr>
            <a:spLocks noGrp="1"/>
          </p:cNvSpPr>
          <p:nvPr>
            <p:ph idx="1"/>
          </p:nvPr>
        </p:nvSpPr>
        <p:spPr/>
        <p:txBody>
          <a:bodyPr/>
          <a:lstStyle/>
          <a:p>
            <a:r>
              <a:rPr lang="en-US" dirty="0" smtClean="0"/>
              <a:t>All FDA-approved nonnutritive sweeteners, when consumed within the established daily intake levels, can be used by persons with diabetes, including </a:t>
            </a:r>
            <a:r>
              <a:rPr lang="en-US" dirty="0" smtClean="0">
                <a:solidFill>
                  <a:srgbClr val="FF0000"/>
                </a:solidFill>
              </a:rPr>
              <a:t>pregnant women</a:t>
            </a:r>
            <a:r>
              <a:rPr lang="en-US" dirty="0" smtClean="0"/>
              <a:t> (ADA, 2008).</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9681" y="2323775"/>
            <a:ext cx="8226425" cy="1143000"/>
          </a:xfrm>
        </p:spPr>
        <p:txBody>
          <a:bodyPr/>
          <a:lstStyle/>
          <a:p>
            <a:pPr algn="ctr"/>
            <a:r>
              <a:rPr lang="en-US" b="1" i="1" dirty="0" smtClean="0"/>
              <a:t>Assessment of diabetic patients</a:t>
            </a:r>
            <a:endParaRPr lang="en-US"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39750" y="1628775"/>
            <a:ext cx="8064500" cy="27368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buFont typeface="Arial" pitchFamily="34" charset="0"/>
              <a:buNone/>
              <a:defRPr/>
            </a:pPr>
            <a:r>
              <a:rPr lang="en-US" sz="7200" b="1" dirty="0">
                <a:solidFill>
                  <a:srgbClr val="7030A0"/>
                </a:solidFill>
                <a:latin typeface="Times New Roman" pitchFamily="18" charset="0"/>
                <a:cs typeface="Times New Roman" pitchFamily="18" charset="0"/>
              </a:rPr>
              <a:t>Case study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r>
              <a:rPr lang="en-US" dirty="0" smtClean="0">
                <a:latin typeface="Times New Roman" pitchFamily="18" charset="0"/>
                <a:cs typeface="Times New Roman" pitchFamily="18" charset="0"/>
              </a:rPr>
              <a:t>Subjective </a:t>
            </a:r>
          </a:p>
        </p:txBody>
      </p:sp>
      <p:sp>
        <p:nvSpPr>
          <p:cNvPr id="3" name="Content Placeholder 2"/>
          <p:cNvSpPr>
            <a:spLocks noGrp="1"/>
          </p:cNvSpPr>
          <p:nvPr>
            <p:ph idx="1"/>
          </p:nvPr>
        </p:nvSpPr>
        <p:spPr>
          <a:xfrm>
            <a:off x="468313" y="1557338"/>
            <a:ext cx="8229600" cy="5040312"/>
          </a:xfrm>
          <a:noFill/>
          <a:ln>
            <a:noFill/>
          </a:ln>
        </p:spPr>
        <p:style>
          <a:lnRef idx="2">
            <a:schemeClr val="accent1"/>
          </a:lnRef>
          <a:fillRef idx="1">
            <a:schemeClr val="lt1"/>
          </a:fillRef>
          <a:effectRef idx="0">
            <a:schemeClr val="accent1"/>
          </a:effectRef>
          <a:fontRef idx="minor">
            <a:schemeClr val="dk1"/>
          </a:fontRef>
        </p:style>
        <p:txBody>
          <a:bodyPr rtlCol="1">
            <a:normAutofit fontScale="92500" lnSpcReduction="20000"/>
          </a:bodyPr>
          <a:lstStyle/>
          <a:p>
            <a:pPr algn="r" rtl="1" fontAlgn="auto">
              <a:lnSpc>
                <a:spcPct val="15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آقای  58 ساله </a:t>
            </a:r>
          </a:p>
          <a:p>
            <a:pPr algn="r" rtl="1" fontAlgn="auto">
              <a:lnSpc>
                <a:spcPct val="15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ابتلا به دیابت نوع 2 از یک سال پیش</a:t>
            </a:r>
          </a:p>
          <a:p>
            <a:pPr algn="r" rtl="1" fontAlgn="auto">
              <a:lnSpc>
                <a:spcPct val="17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دریافت گلی بنگلامید و متفورمین</a:t>
            </a:r>
            <a:endParaRPr lang="en-US" sz="3600" dirty="0" smtClean="0">
              <a:solidFill>
                <a:schemeClr val="bg1"/>
              </a:solidFill>
              <a:cs typeface="B Mitra" pitchFamily="2" charset="-78"/>
            </a:endParaRPr>
          </a:p>
          <a:p>
            <a:pPr algn="r" rtl="1" fontAlgn="auto">
              <a:lnSpc>
                <a:spcPct val="17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بیمار کارمند یکی از ادارات است و فعالیت بدنی وی سبک است</a:t>
            </a:r>
          </a:p>
          <a:p>
            <a:pPr algn="r" rtl="1" fontAlgn="auto">
              <a:lnSpc>
                <a:spcPct val="17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سیگار می کشد</a:t>
            </a:r>
          </a:p>
          <a:p>
            <a:pPr algn="r" rtl="1" fontAlgn="auto">
              <a:lnSpc>
                <a:spcPct val="170000"/>
              </a:lnSpc>
              <a:spcAft>
                <a:spcPts val="0"/>
              </a:spcAft>
              <a:buFont typeface="Wingdings" pitchFamily="2" charset="2"/>
              <a:buChar char="ü"/>
              <a:defRPr/>
            </a:pPr>
            <a:r>
              <a:rPr lang="en-US" sz="3600" dirty="0" smtClean="0">
                <a:solidFill>
                  <a:schemeClr val="bg1"/>
                </a:solidFill>
                <a:cs typeface="B Mitra" pitchFamily="2" charset="-78"/>
              </a:rPr>
              <a:t> </a:t>
            </a:r>
            <a:r>
              <a:rPr lang="fa-IR" sz="3600" dirty="0" smtClean="0">
                <a:solidFill>
                  <a:schemeClr val="bg1"/>
                </a:solidFill>
                <a:cs typeface="B Mitra" pitchFamily="2" charset="-78"/>
              </a:rPr>
              <a:t>بیماری کلیوی ندارد</a:t>
            </a:r>
          </a:p>
        </p:txBody>
      </p:sp>
    </p:spTree>
  </p:cSld>
  <p:clrMapOvr>
    <a:masterClrMapping/>
  </p:clrMapOvr>
  <p:transition>
    <p:cut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latin typeface="Times New Roman" pitchFamily="18" charset="0"/>
                <a:cs typeface="Times New Roman" pitchFamily="18" charset="0"/>
              </a:rPr>
              <a:t>Subjective</a:t>
            </a:r>
            <a:endParaRPr lang="en-US" smtClean="0"/>
          </a:p>
        </p:txBody>
      </p:sp>
      <p:sp>
        <p:nvSpPr>
          <p:cNvPr id="4099" name="Content Placeholder 2"/>
          <p:cNvSpPr>
            <a:spLocks noGrp="1"/>
          </p:cNvSpPr>
          <p:nvPr>
            <p:ph idx="1"/>
          </p:nvPr>
        </p:nvSpPr>
        <p:spPr>
          <a:xfrm>
            <a:off x="179388" y="1600200"/>
            <a:ext cx="8713787" cy="4852988"/>
          </a:xfrm>
        </p:spPr>
        <p:txBody>
          <a:bodyPr/>
          <a:lstStyle/>
          <a:p>
            <a:pPr algn="r" rtl="1">
              <a:lnSpc>
                <a:spcPct val="120000"/>
              </a:lnSpc>
              <a:buFont typeface="Arial" charset="0"/>
              <a:buNone/>
            </a:pPr>
            <a:r>
              <a:rPr lang="fa-IR" sz="2800" dirty="0" smtClean="0">
                <a:solidFill>
                  <a:srgbClr val="FFFF00"/>
                </a:solidFill>
              </a:rPr>
              <a:t>یادآمد معمول 24 ساعته غذایی:</a:t>
            </a:r>
          </a:p>
          <a:p>
            <a:pPr algn="r" rtl="1">
              <a:lnSpc>
                <a:spcPct val="120000"/>
              </a:lnSpc>
              <a:buFont typeface="Arial" charset="0"/>
              <a:buNone/>
            </a:pPr>
            <a:r>
              <a:rPr lang="fa-IR" sz="2400" dirty="0" smtClean="0"/>
              <a:t>صبحانه: چای یک لیوان+ 3 عدد خرما+ 1 قاشق غذا خوری عسل+ 3 کف دست نان بربری+ 1 قوطی کبریت پنیر خامه ای+ 3 عدد گردو</a:t>
            </a:r>
          </a:p>
          <a:p>
            <a:pPr algn="r" rtl="1">
              <a:lnSpc>
                <a:spcPct val="120000"/>
              </a:lnSpc>
              <a:buFont typeface="Arial" charset="0"/>
              <a:buNone/>
            </a:pPr>
            <a:r>
              <a:rPr lang="fa-IR" sz="2400" dirty="0" smtClean="0"/>
              <a:t>میان وعده: یک استکان چای + 2 عدد خرما</a:t>
            </a:r>
          </a:p>
          <a:p>
            <a:pPr algn="r" rtl="1">
              <a:lnSpc>
                <a:spcPct val="120000"/>
              </a:lnSpc>
              <a:buFont typeface="Arial" charset="0"/>
              <a:buNone/>
            </a:pPr>
            <a:r>
              <a:rPr lang="fa-IR" sz="2400" dirty="0" smtClean="0"/>
              <a:t>ناهار: نصف لیوان ماست پرچرب + 20 قاشق غذاخوری برنج + یک ران مرغ سرخ شده</a:t>
            </a:r>
          </a:p>
          <a:p>
            <a:pPr algn="r" rtl="1">
              <a:lnSpc>
                <a:spcPct val="120000"/>
              </a:lnSpc>
              <a:buFont typeface="Arial" charset="0"/>
              <a:buNone/>
            </a:pPr>
            <a:r>
              <a:rPr lang="fa-IR" sz="2400" dirty="0" smtClean="0"/>
              <a:t>عصرانه: 1 عدد موز + یک استکان چای + 2 عدد خرما</a:t>
            </a:r>
          </a:p>
          <a:p>
            <a:pPr algn="r" rtl="1">
              <a:lnSpc>
                <a:spcPct val="150000"/>
              </a:lnSpc>
              <a:buFont typeface="Arial" charset="0"/>
              <a:buNone/>
            </a:pPr>
            <a:r>
              <a:rPr lang="fa-IR" sz="2400" dirty="0" smtClean="0"/>
              <a:t>شام: 3 کف دست نان + یک سیخ کباب کوبیده+ 1 واحد سبزی خوردن + نصف لیوان ماست پر چرب</a:t>
            </a:r>
          </a:p>
          <a:p>
            <a:pPr algn="r" rtl="1">
              <a:lnSpc>
                <a:spcPct val="150000"/>
              </a:lnSpc>
              <a:buFont typeface="Arial" charset="0"/>
              <a:buNone/>
            </a:pPr>
            <a:r>
              <a:rPr lang="fa-IR" sz="2400" dirty="0" smtClean="0"/>
              <a:t>قبل از خواب: یک استکان چای + 2 عدد خرما + یک عدد پرتقال متوسط + یک عدد سیب متوسط</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latin typeface="Times New Roman" pitchFamily="18" charset="0"/>
                <a:cs typeface="Times New Roman" pitchFamily="18" charset="0"/>
              </a:rPr>
              <a:t>Objective</a:t>
            </a:r>
            <a:endParaRPr lang="en-US" smtClean="0"/>
          </a:p>
        </p:txBody>
      </p:sp>
      <p:sp>
        <p:nvSpPr>
          <p:cNvPr id="5123" name="Content Placeholder 2"/>
          <p:cNvSpPr>
            <a:spLocks noGrp="1"/>
          </p:cNvSpPr>
          <p:nvPr>
            <p:ph idx="1"/>
          </p:nvPr>
        </p:nvSpPr>
        <p:spPr/>
        <p:txBody>
          <a:bodyPr/>
          <a:lstStyle/>
          <a:p>
            <a:pPr algn="r" rtl="1">
              <a:buFont typeface="Arial" charset="0"/>
              <a:buNone/>
            </a:pPr>
            <a:r>
              <a:rPr lang="fa-IR" dirty="0" smtClean="0">
                <a:solidFill>
                  <a:srgbClr val="FFFF00"/>
                </a:solidFill>
              </a:rPr>
              <a:t>اندازه گیری های آنتروپومتری:</a:t>
            </a:r>
          </a:p>
          <a:p>
            <a:pPr algn="r" rtl="1"/>
            <a:r>
              <a:rPr lang="fa-IR" dirty="0" smtClean="0"/>
              <a:t>وزن 89 کیلو گرم</a:t>
            </a:r>
          </a:p>
          <a:p>
            <a:pPr algn="r" rtl="1"/>
            <a:r>
              <a:rPr lang="fa-IR" dirty="0" smtClean="0"/>
              <a:t>قد 171 سانتی متر</a:t>
            </a:r>
          </a:p>
          <a:p>
            <a:pPr algn="r" rtl="1"/>
            <a:r>
              <a:rPr lang="fa-IR" dirty="0" smtClean="0"/>
              <a:t>دور کمر 98 سانتی متر</a:t>
            </a:r>
          </a:p>
          <a:p>
            <a:pPr algn="r" rtl="1"/>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latin typeface="Times New Roman" pitchFamily="18" charset="0"/>
                <a:cs typeface="Times New Roman" pitchFamily="18" charset="0"/>
              </a:rPr>
              <a:t>Objective </a:t>
            </a:r>
            <a:endParaRPr lang="en-US" smtClean="0"/>
          </a:p>
        </p:txBody>
      </p:sp>
      <p:sp>
        <p:nvSpPr>
          <p:cNvPr id="6147" name="Content Placeholder 2"/>
          <p:cNvSpPr>
            <a:spLocks noGrp="1"/>
          </p:cNvSpPr>
          <p:nvPr>
            <p:ph idx="1"/>
          </p:nvPr>
        </p:nvSpPr>
        <p:spPr>
          <a:xfrm>
            <a:off x="457200" y="1600200"/>
            <a:ext cx="8229600" cy="4852988"/>
          </a:xfrm>
        </p:spPr>
        <p:txBody>
          <a:bodyPr/>
          <a:lstStyle/>
          <a:p>
            <a:pPr algn="r" rtl="1">
              <a:buFont typeface="Arial" charset="0"/>
              <a:buNone/>
            </a:pPr>
            <a:r>
              <a:rPr lang="fa-IR" sz="4000" smtClean="0"/>
              <a:t>نتایج آزمایشات:</a:t>
            </a:r>
          </a:p>
          <a:p>
            <a:pPr>
              <a:lnSpc>
                <a:spcPct val="150000"/>
              </a:lnSpc>
            </a:pPr>
            <a:r>
              <a:rPr lang="en-US" smtClean="0">
                <a:latin typeface="Times New Roman" pitchFamily="18" charset="0"/>
                <a:cs typeface="Times New Roman" pitchFamily="18" charset="0"/>
              </a:rPr>
              <a:t>FBS: 190 mg/dl</a:t>
            </a:r>
          </a:p>
          <a:p>
            <a:pPr>
              <a:lnSpc>
                <a:spcPct val="150000"/>
              </a:lnSpc>
            </a:pPr>
            <a:r>
              <a:rPr lang="en-US" smtClean="0">
                <a:latin typeface="Times New Roman" pitchFamily="18" charset="0"/>
                <a:cs typeface="Times New Roman" pitchFamily="18" charset="0"/>
              </a:rPr>
              <a:t>HgA</a:t>
            </a:r>
            <a:r>
              <a:rPr lang="en-US" baseline="-25000" smtClean="0">
                <a:latin typeface="Times New Roman" pitchFamily="18" charset="0"/>
                <a:cs typeface="Times New Roman" pitchFamily="18" charset="0"/>
              </a:rPr>
              <a:t>1</a:t>
            </a:r>
            <a:r>
              <a:rPr lang="en-US" smtClean="0">
                <a:latin typeface="Times New Roman" pitchFamily="18" charset="0"/>
                <a:cs typeface="Times New Roman" pitchFamily="18" charset="0"/>
              </a:rPr>
              <a:t>C: 7.2 </a:t>
            </a:r>
          </a:p>
          <a:p>
            <a:pPr>
              <a:lnSpc>
                <a:spcPct val="150000"/>
              </a:lnSpc>
            </a:pPr>
            <a:r>
              <a:rPr lang="en-US" smtClean="0">
                <a:latin typeface="Times New Roman" pitchFamily="18" charset="0"/>
                <a:cs typeface="Times New Roman" pitchFamily="18" charset="0"/>
              </a:rPr>
              <a:t>TG: 150 mg/dl</a:t>
            </a:r>
          </a:p>
          <a:p>
            <a:pPr>
              <a:lnSpc>
                <a:spcPct val="150000"/>
              </a:lnSpc>
            </a:pPr>
            <a:r>
              <a:rPr lang="en-US" smtClean="0">
                <a:latin typeface="Times New Roman" pitchFamily="18" charset="0"/>
                <a:cs typeface="Times New Roman" pitchFamily="18" charset="0"/>
              </a:rPr>
              <a:t>LDL-C: 120 mg/dl</a:t>
            </a:r>
          </a:p>
          <a:p>
            <a:pPr>
              <a:lnSpc>
                <a:spcPct val="150000"/>
              </a:lnSpc>
            </a:pPr>
            <a:r>
              <a:rPr lang="en-US" smtClean="0">
                <a:latin typeface="Times New Roman" pitchFamily="18" charset="0"/>
                <a:cs typeface="Times New Roman" pitchFamily="18" charset="0"/>
              </a:rPr>
              <a:t>HDL-C: 40 mg/dl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Gestational Diabetes Mellitus</a:t>
            </a:r>
            <a:endParaRPr lang="en-US" dirty="0"/>
          </a:p>
        </p:txBody>
      </p:sp>
      <p:sp>
        <p:nvSpPr>
          <p:cNvPr id="3" name="Content Placeholder 2"/>
          <p:cNvSpPr>
            <a:spLocks noGrp="1"/>
          </p:cNvSpPr>
          <p:nvPr>
            <p:ph idx="1"/>
          </p:nvPr>
        </p:nvSpPr>
        <p:spPr/>
        <p:txBody>
          <a:bodyPr/>
          <a:lstStyle/>
          <a:p>
            <a:r>
              <a:rPr lang="en-US" dirty="0" smtClean="0"/>
              <a:t>Lifestyle modifications aimed at reducing </a:t>
            </a:r>
            <a:r>
              <a:rPr lang="en-US" dirty="0" smtClean="0"/>
              <a:t>or preventing </a:t>
            </a:r>
            <a:r>
              <a:rPr lang="en-US" dirty="0" smtClean="0"/>
              <a:t>weight gain and increasing physical activity </a:t>
            </a:r>
            <a:r>
              <a:rPr lang="en-US" dirty="0" smtClean="0"/>
              <a:t>after pregnancy </a:t>
            </a:r>
            <a:r>
              <a:rPr lang="en-US" dirty="0" smtClean="0"/>
              <a:t>may reduce the risk of subsequent diabetes</a:t>
            </a:r>
            <a:r>
              <a:rPr lang="en-US" dirty="0" smtClean="0"/>
              <a:t>.</a:t>
            </a:r>
          </a:p>
          <a:p>
            <a:r>
              <a:rPr lang="en-US" dirty="0" smtClean="0"/>
              <a:t>Screening: 24 </a:t>
            </a:r>
            <a:r>
              <a:rPr lang="en-US" dirty="0" smtClean="0"/>
              <a:t>to 28 weeks of gestation</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052513"/>
          </a:xfrm>
        </p:spPr>
        <p:txBody>
          <a:bodyPr/>
          <a:lstStyle/>
          <a:p>
            <a:r>
              <a:rPr lang="en-US" smtClean="0">
                <a:latin typeface="Times New Roman" pitchFamily="18" charset="0"/>
                <a:cs typeface="Times New Roman" pitchFamily="18" charset="0"/>
              </a:rPr>
              <a:t>Assessment</a:t>
            </a:r>
            <a:endParaRPr lang="en-US" smtClean="0"/>
          </a:p>
        </p:txBody>
      </p:sp>
      <p:graphicFrame>
        <p:nvGraphicFramePr>
          <p:cNvPr id="6" name="Content Placeholder 3"/>
          <p:cNvGraphicFramePr>
            <a:graphicFrameLocks noGrp="1"/>
          </p:cNvGraphicFramePr>
          <p:nvPr>
            <p:ph idx="1"/>
          </p:nvPr>
        </p:nvGraphicFramePr>
        <p:xfrm>
          <a:off x="468313" y="1125538"/>
          <a:ext cx="8316599" cy="5420360"/>
        </p:xfrm>
        <a:graphic>
          <a:graphicData uri="http://schemas.openxmlformats.org/drawingml/2006/table">
            <a:tbl>
              <a:tblPr firstRow="1" bandRow="1">
                <a:tableStyleId>{5C22544A-7EE6-4342-B048-85BDC9FD1C3A}</a:tableStyleId>
              </a:tblPr>
              <a:tblGrid>
                <a:gridCol w="1152127"/>
                <a:gridCol w="1152128"/>
                <a:gridCol w="1152128"/>
                <a:gridCol w="1080120"/>
                <a:gridCol w="864096"/>
                <a:gridCol w="2916000"/>
              </a:tblGrid>
              <a:tr h="358554">
                <a:tc gridSpan="5">
                  <a:txBody>
                    <a:bodyPr/>
                    <a:lstStyle/>
                    <a:p>
                      <a:pPr algn="ctr" rtl="1"/>
                      <a:r>
                        <a:rPr kumimoji="0" lang="fa-IR" sz="1800" b="1" i="1" kern="1200" dirty="0" smtClean="0">
                          <a:solidFill>
                            <a:schemeClr val="lt1"/>
                          </a:solidFill>
                          <a:latin typeface="+mn-lt"/>
                          <a:ea typeface="+mn-ea"/>
                          <a:cs typeface="B Mitra" pitchFamily="2" charset="-78"/>
                        </a:rPr>
                        <a:t>تعداد واحدهای دریافتی از هر گروه غذایی</a:t>
                      </a:r>
                      <a:endParaRPr lang="en-US" dirty="0">
                        <a:cs typeface="B Mitra" pitchFamily="2" charset="-78"/>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rtl="1"/>
                      <a:r>
                        <a:rPr kumimoji="0" lang="ar-SA" sz="1800" b="1" kern="1200" dirty="0" smtClean="0">
                          <a:solidFill>
                            <a:schemeClr val="lt1"/>
                          </a:solidFill>
                          <a:latin typeface="+mn-lt"/>
                          <a:ea typeface="+mn-ea"/>
                          <a:cs typeface="B Mitra" pitchFamily="2" charset="-78"/>
                        </a:rPr>
                        <a:t>غذا</a:t>
                      </a:r>
                      <a:endParaRPr lang="en-US" dirty="0">
                        <a:cs typeface="B Mitra" pitchFamily="2" charset="-78"/>
                      </a:endParaRPr>
                    </a:p>
                  </a:txBody>
                  <a:tcPr/>
                </a:tc>
              </a:tr>
              <a:tr h="329208">
                <a:tc>
                  <a:txBody>
                    <a:bodyPr/>
                    <a:lstStyle/>
                    <a:p>
                      <a:pPr algn="ctr" rtl="1"/>
                      <a:r>
                        <a:rPr kumimoji="0" lang="fa-IR" sz="1600" b="1" kern="1200" dirty="0" smtClean="0">
                          <a:solidFill>
                            <a:schemeClr val="dk1"/>
                          </a:solidFill>
                          <a:latin typeface="+mn-lt"/>
                          <a:ea typeface="+mn-ea"/>
                          <a:cs typeface="B Mitra" pitchFamily="2" charset="-78"/>
                        </a:rPr>
                        <a:t>گوشت، ...</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شیر ، ...</a:t>
                      </a:r>
                      <a:endParaRPr lang="en-US" sz="1600" b="1" dirty="0">
                        <a:cs typeface="B Mitra" pitchFamily="2" charset="-78"/>
                      </a:endParaRPr>
                    </a:p>
                  </a:txBody>
                  <a:tcPr anchor="ctr"/>
                </a:tc>
                <a:tc>
                  <a:txBody>
                    <a:bodyPr/>
                    <a:lstStyle/>
                    <a:p>
                      <a:pPr algn="ctr" rtl="1"/>
                      <a:r>
                        <a:rPr lang="fa-IR" sz="1600" b="1" dirty="0" smtClean="0">
                          <a:cs typeface="B Mitra" pitchFamily="2" charset="-78"/>
                        </a:rPr>
                        <a:t>میوه</a:t>
                      </a:r>
                      <a:r>
                        <a:rPr lang="fa-IR" sz="1600" b="1" baseline="0" dirty="0" smtClean="0">
                          <a:cs typeface="B Mitra" pitchFamily="2" charset="-78"/>
                        </a:rPr>
                        <a:t> ها</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سبزی ها</a:t>
                      </a:r>
                      <a:endParaRPr lang="en-US" sz="1600" b="1" dirty="0">
                        <a:cs typeface="B Mitra" pitchFamily="2" charset="-78"/>
                      </a:endParaRPr>
                    </a:p>
                  </a:txBody>
                  <a:tcPr anchor="ctr"/>
                </a:tc>
                <a:tc>
                  <a:txBody>
                    <a:bodyPr/>
                    <a:lstStyle/>
                    <a:p>
                      <a:pPr algn="ctr" rtl="1"/>
                      <a:r>
                        <a:rPr kumimoji="0" lang="fa-IR" sz="1600" b="1" kern="1200" dirty="0" smtClean="0">
                          <a:solidFill>
                            <a:schemeClr val="dk1"/>
                          </a:solidFill>
                          <a:latin typeface="+mn-lt"/>
                          <a:ea typeface="+mn-ea"/>
                          <a:cs typeface="B Mitra" pitchFamily="2" charset="-78"/>
                        </a:rPr>
                        <a:t>نان، ...</a:t>
                      </a:r>
                      <a:endParaRPr lang="en-US" sz="1600" b="1" dirty="0">
                        <a:cs typeface="B Mitra" pitchFamily="2" charset="-78"/>
                      </a:endParaRPr>
                    </a:p>
                  </a:txBody>
                  <a:tcPr anchor="ctr"/>
                </a:tc>
                <a:tc vMerge="1">
                  <a:txBody>
                    <a:bodyPr/>
                    <a:lstStyle/>
                    <a:p>
                      <a:endParaRPr lang="en-US" dirty="0"/>
                    </a:p>
                  </a:txBody>
                  <a:tcPr/>
                </a:tc>
              </a:tr>
              <a:tr h="595104">
                <a:tc>
                  <a:txBody>
                    <a:bodyPr/>
                    <a:lstStyle/>
                    <a:p>
                      <a:pPr algn="ctr"/>
                      <a:endParaRPr lang="fa-IR" b="1" dirty="0" smtClean="0">
                        <a:cs typeface="B Mitra" pitchFamily="2" charset="-78"/>
                      </a:endParaRPr>
                    </a:p>
                    <a:p>
                      <a:pPr algn="ctr"/>
                      <a:r>
                        <a:rPr lang="fa-IR" b="1" dirty="0" smtClean="0">
                          <a:cs typeface="B Mitra" pitchFamily="2" charset="-78"/>
                        </a:rPr>
                        <a:t>1/5</a:t>
                      </a:r>
                      <a:endParaRPr lang="en-US" b="1" dirty="0">
                        <a:cs typeface="B Mitra" pitchFamily="2" charset="-78"/>
                      </a:endParaRPr>
                    </a:p>
                  </a:txBody>
                  <a:tcPr/>
                </a:tc>
                <a:tc>
                  <a:txBody>
                    <a:bodyPr/>
                    <a:lstStyle/>
                    <a:p>
                      <a:pPr algn="ctr"/>
                      <a:endParaRPr lang="en-US" b="1" dirty="0" smtClean="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3</a:t>
                      </a:r>
                      <a:endParaRPr lang="en-US" b="1" dirty="0">
                        <a:cs typeface="B Mitra" pitchFamily="2" charset="-78"/>
                      </a:endParaRPr>
                    </a:p>
                  </a:txBody>
                  <a:tcPr/>
                </a:tc>
                <a:tc>
                  <a:txBody>
                    <a:bodyPr/>
                    <a:lstStyle/>
                    <a:p>
                      <a:pPr algn="r" rtl="1"/>
                      <a:r>
                        <a:rPr lang="fa-IR" sz="1600" u="sng" dirty="0" smtClean="0">
                          <a:cs typeface="B Mitra" pitchFamily="2" charset="-78"/>
                        </a:rPr>
                        <a:t>صبحانه</a:t>
                      </a:r>
                    </a:p>
                    <a:p>
                      <a:pPr algn="ctr" rtl="1"/>
                      <a:r>
                        <a:rPr lang="fa-IR" sz="1600" dirty="0" smtClean="0">
                          <a:cs typeface="B Mitra" pitchFamily="2" charset="-78"/>
                        </a:rPr>
                        <a:t>3 کف دست نان بربری</a:t>
                      </a:r>
                      <a:r>
                        <a:rPr lang="en-US" sz="1600" dirty="0" smtClean="0">
                          <a:cs typeface="B Mitra" pitchFamily="2" charset="-78"/>
                        </a:rPr>
                        <a:t> </a:t>
                      </a:r>
                      <a:r>
                        <a:rPr lang="fa-IR" sz="1600" dirty="0" smtClean="0">
                          <a:cs typeface="B Mitra" pitchFamily="2" charset="-78"/>
                        </a:rPr>
                        <a:t>+ 3 عدد گردو</a:t>
                      </a:r>
                    </a:p>
                  </a:txBody>
                  <a:tcPr/>
                </a:tc>
              </a:tr>
              <a:tr h="850900">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0/5</a:t>
                      </a:r>
                      <a:endParaRPr lang="en-US" b="1" dirty="0">
                        <a:cs typeface="B Mitra" pitchFamily="2" charset="-78"/>
                      </a:endParaRPr>
                    </a:p>
                  </a:txBody>
                  <a:tcPr/>
                </a:tc>
                <a:tc>
                  <a:txBody>
                    <a:bodyPr/>
                    <a:lstStyle/>
                    <a:p>
                      <a:pPr algn="ctr"/>
                      <a:endParaRPr lang="en-US" b="1">
                        <a:cs typeface="B Mitra" pitchFamily="2" charset="-78"/>
                      </a:endParaRPr>
                    </a:p>
                  </a:txBody>
                  <a:tcPr/>
                </a:tc>
                <a:tc>
                  <a:txBody>
                    <a:bodyPr/>
                    <a:lstStyle/>
                    <a:p>
                      <a:pPr algn="ctr"/>
                      <a:endParaRPr lang="fa-IR" b="1" dirty="0" smtClean="0">
                        <a:cs typeface="B Mitra" pitchFamily="2" charset="-78"/>
                      </a:endParaRPr>
                    </a:p>
                    <a:p>
                      <a:pPr algn="ctr"/>
                      <a:endParaRPr lang="fa-IR" b="1" dirty="0" smtClean="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4</a:t>
                      </a:r>
                      <a:endParaRPr lang="en-US" b="1" dirty="0">
                        <a:cs typeface="B Mitra" pitchFamily="2" charset="-78"/>
                      </a:endParaRPr>
                    </a:p>
                  </a:txBody>
                  <a:tcPr/>
                </a:tc>
                <a:tc>
                  <a:txBody>
                    <a:bodyPr/>
                    <a:lstStyle/>
                    <a:p>
                      <a:pPr algn="r" rtl="1"/>
                      <a:r>
                        <a:rPr lang="fa-IR" sz="1600" u="sng" dirty="0" smtClean="0">
                          <a:cs typeface="B Mitra" pitchFamily="2" charset="-78"/>
                        </a:rPr>
                        <a:t>ناهار:</a:t>
                      </a:r>
                    </a:p>
                    <a:p>
                      <a:pPr marL="0" marR="0" indent="0" algn="ctr" defTabSz="914400" rtl="1" eaLnBrk="1" fontAlgn="auto" latinLnBrk="0" hangingPunct="1">
                        <a:lnSpc>
                          <a:spcPct val="100000"/>
                        </a:lnSpc>
                        <a:spcBef>
                          <a:spcPts val="0"/>
                        </a:spcBef>
                        <a:spcAft>
                          <a:spcPts val="0"/>
                        </a:spcAft>
                        <a:buClrTx/>
                        <a:buSzTx/>
                        <a:buFontTx/>
                        <a:buNone/>
                        <a:tabLst/>
                        <a:defRPr/>
                      </a:pPr>
                      <a:r>
                        <a:rPr lang="fa-IR" sz="1600" kern="1200" dirty="0" smtClean="0">
                          <a:solidFill>
                            <a:schemeClr val="dk1"/>
                          </a:solidFill>
                          <a:latin typeface="+mn-lt"/>
                          <a:ea typeface="+mn-ea"/>
                          <a:cs typeface="B Mitra" pitchFamily="2" charset="-78"/>
                        </a:rPr>
                        <a:t>نصف لیوان ماست پرچرب + 20 قاشق غذاخوری برنج + یک ران سرخ شده مرغ</a:t>
                      </a:r>
                    </a:p>
                  </a:txBody>
                  <a:tcPr/>
                </a:tc>
              </a:tr>
              <a:tr h="505544">
                <a:tc>
                  <a:txBody>
                    <a:bodyPr/>
                    <a:lstStyle/>
                    <a:p>
                      <a:pPr algn="ctr"/>
                      <a:endParaRPr lang="en-US" b="1">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r" rtl="1"/>
                      <a:r>
                        <a:rPr lang="fa-IR" sz="1600" u="sng" dirty="0" smtClean="0">
                          <a:cs typeface="B Mitra" pitchFamily="2" charset="-78"/>
                        </a:rPr>
                        <a:t>میان وعده عصر</a:t>
                      </a:r>
                      <a:r>
                        <a:rPr lang="fa-IR" sz="1600" u="none" dirty="0" smtClean="0">
                          <a:cs typeface="B Mitra" pitchFamily="2" charset="-78"/>
                        </a:rPr>
                        <a:t>:</a:t>
                      </a:r>
                    </a:p>
                    <a:p>
                      <a:pPr algn="ctr" rtl="1"/>
                      <a:r>
                        <a:rPr lang="fa-IR" sz="1600" kern="1200" dirty="0" smtClean="0">
                          <a:solidFill>
                            <a:schemeClr val="dk1"/>
                          </a:solidFill>
                          <a:latin typeface="+mn-lt"/>
                          <a:ea typeface="+mn-ea"/>
                          <a:cs typeface="B Mitra" pitchFamily="2" charset="-78"/>
                        </a:rPr>
                        <a:t>1 عدد موز </a:t>
                      </a:r>
                    </a:p>
                  </a:txBody>
                  <a:tcPr/>
                </a:tc>
              </a:tr>
              <a:tr h="850900">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0/5</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1</a:t>
                      </a: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3</a:t>
                      </a:r>
                      <a:endParaRPr lang="en-US" b="1" dirty="0">
                        <a:cs typeface="B Mitr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u="sng" dirty="0" smtClean="0">
                          <a:cs typeface="B Mitra" pitchFamily="2" charset="-78"/>
                        </a:rPr>
                        <a:t>شام</a:t>
                      </a:r>
                      <a:r>
                        <a:rPr lang="fa-IR" sz="1600" u="none" dirty="0" smtClean="0">
                          <a:cs typeface="B Mitra" pitchFamily="2" charset="-78"/>
                        </a:rPr>
                        <a:t>:</a:t>
                      </a:r>
                      <a:endParaRPr lang="fa-IR" sz="1600" dirty="0" smtClean="0"/>
                    </a:p>
                    <a:p>
                      <a:pPr algn="ctr" rtl="1"/>
                      <a:r>
                        <a:rPr lang="fa-IR" sz="1600" kern="1200" dirty="0" smtClean="0">
                          <a:solidFill>
                            <a:schemeClr val="dk1"/>
                          </a:solidFill>
                          <a:latin typeface="+mn-lt"/>
                          <a:ea typeface="+mn-ea"/>
                          <a:cs typeface="B Mitra" pitchFamily="2" charset="-78"/>
                        </a:rPr>
                        <a:t>3 کف دست نان + یک سیخ کباب کوبیده+ 1 واحد سبزی خوردن + یک لیوان دوغ</a:t>
                      </a:r>
                    </a:p>
                  </a:txBody>
                  <a:tcPr/>
                </a:tc>
              </a:tr>
              <a:tr h="598864">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fa-IR" b="1" dirty="0" smtClean="0">
                        <a:cs typeface="B Mitra" pitchFamily="2" charset="-78"/>
                      </a:endParaRPr>
                    </a:p>
                    <a:p>
                      <a:pPr algn="ctr"/>
                      <a:r>
                        <a:rPr lang="fa-IR" b="1" dirty="0" smtClean="0">
                          <a:cs typeface="B Mitra" pitchFamily="2" charset="-78"/>
                        </a:rPr>
                        <a:t>2</a:t>
                      </a: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algn="ctr"/>
                      <a:endParaRPr lang="en-US" b="1" dirty="0">
                        <a:cs typeface="B Mitr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u="sng" kern="1200" dirty="0" smtClean="0">
                          <a:solidFill>
                            <a:schemeClr val="dk1"/>
                          </a:solidFill>
                          <a:latin typeface="+mn-lt"/>
                          <a:ea typeface="+mn-ea"/>
                          <a:cs typeface="B Mitra" pitchFamily="2" charset="-78"/>
                        </a:rPr>
                        <a:t>میان وعده قبل از خواب:</a:t>
                      </a:r>
                    </a:p>
                    <a:p>
                      <a:pPr algn="ctr" rtl="1"/>
                      <a:r>
                        <a:rPr lang="fa-IR" sz="1600" kern="1200" dirty="0" smtClean="0">
                          <a:solidFill>
                            <a:schemeClr val="dk1"/>
                          </a:solidFill>
                          <a:latin typeface="+mn-lt"/>
                          <a:ea typeface="+mn-ea"/>
                          <a:cs typeface="B Mitra" pitchFamily="2" charset="-78"/>
                        </a:rPr>
                        <a:t>یک عدد پرتقال و یک عدد سیب</a:t>
                      </a:r>
                    </a:p>
                  </a:txBody>
                  <a:tcPr/>
                </a:tc>
              </a:tr>
              <a:tr h="274320">
                <a:tc>
                  <a:txBody>
                    <a:bodyPr/>
                    <a:lstStyle/>
                    <a:p>
                      <a:pPr algn="ctr"/>
                      <a:r>
                        <a:rPr lang="fa-IR" b="1" dirty="0" smtClean="0">
                          <a:cs typeface="B Mitra" pitchFamily="2" charset="-78"/>
                        </a:rPr>
                        <a:t>3/5</a:t>
                      </a:r>
                      <a:endParaRPr lang="en-US" b="1" dirty="0">
                        <a:cs typeface="B Mitra" pitchFamily="2" charset="-78"/>
                      </a:endParaRPr>
                    </a:p>
                  </a:txBody>
                  <a:tcPr/>
                </a:tc>
                <a:tc>
                  <a:txBody>
                    <a:bodyPr/>
                    <a:lstStyle/>
                    <a:p>
                      <a:pPr algn="ctr"/>
                      <a:r>
                        <a:rPr lang="fa-IR" b="1" dirty="0" smtClean="0">
                          <a:cs typeface="B Mitra" pitchFamily="2" charset="-78"/>
                        </a:rPr>
                        <a:t>1</a:t>
                      </a:r>
                      <a:endParaRPr lang="en-US" b="1" dirty="0">
                        <a:cs typeface="B Mitra" pitchFamily="2" charset="-78"/>
                      </a:endParaRPr>
                    </a:p>
                  </a:txBody>
                  <a:tcPr/>
                </a:tc>
                <a:tc>
                  <a:txBody>
                    <a:bodyPr/>
                    <a:lstStyle/>
                    <a:p>
                      <a:pPr algn="ctr"/>
                      <a:r>
                        <a:rPr lang="fa-IR" b="1" dirty="0" smtClean="0">
                          <a:cs typeface="B Mitra" pitchFamily="2" charset="-78"/>
                        </a:rPr>
                        <a:t>3</a:t>
                      </a:r>
                      <a:endParaRPr lang="en-US" b="1" dirty="0">
                        <a:cs typeface="B Mitra" pitchFamily="2" charset="-78"/>
                      </a:endParaRPr>
                    </a:p>
                  </a:txBody>
                  <a:tcPr/>
                </a:tc>
                <a:tc>
                  <a:txBody>
                    <a:bodyPr/>
                    <a:lstStyle/>
                    <a:p>
                      <a:pPr algn="ctr"/>
                      <a:r>
                        <a:rPr lang="fa-IR" b="1" dirty="0" smtClean="0">
                          <a:cs typeface="B Mitra" pitchFamily="2" charset="-78"/>
                        </a:rPr>
                        <a:t>1</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جمع واحدهای مصرفی</a:t>
                      </a:r>
                    </a:p>
                  </a:txBody>
                  <a:tcPr/>
                </a:tc>
              </a:tr>
              <a:tr h="274320">
                <a:tc>
                  <a:txBody>
                    <a:bodyPr/>
                    <a:lstStyle/>
                    <a:p>
                      <a:pPr algn="ctr"/>
                      <a:r>
                        <a:rPr lang="fa-IR" b="1" dirty="0" smtClean="0">
                          <a:cs typeface="B Mitra" pitchFamily="2" charset="-78"/>
                        </a:rPr>
                        <a:t>2</a:t>
                      </a:r>
                      <a:endParaRPr lang="en-US" b="1" dirty="0">
                        <a:cs typeface="B Mitra" pitchFamily="2" charset="-78"/>
                      </a:endParaRPr>
                    </a:p>
                  </a:txBody>
                  <a:tcPr/>
                </a:tc>
                <a:tc>
                  <a:txBody>
                    <a:bodyPr/>
                    <a:lstStyle/>
                    <a:p>
                      <a:pPr algn="ctr"/>
                      <a:r>
                        <a:rPr lang="fa-IR" b="1" dirty="0" smtClean="0">
                          <a:cs typeface="B Mitra" pitchFamily="2" charset="-78"/>
                        </a:rPr>
                        <a:t>2</a:t>
                      </a:r>
                      <a:endParaRPr lang="en-US" b="1" dirty="0">
                        <a:cs typeface="B Mitra" pitchFamily="2" charset="-78"/>
                      </a:endParaRPr>
                    </a:p>
                  </a:txBody>
                  <a:tcPr/>
                </a:tc>
                <a:tc>
                  <a:txBody>
                    <a:bodyPr/>
                    <a:lstStyle/>
                    <a:p>
                      <a:pPr algn="ctr"/>
                      <a:r>
                        <a:rPr lang="fa-IR" b="1" dirty="0" smtClean="0">
                          <a:cs typeface="B Mitra" pitchFamily="2" charset="-78"/>
                        </a:rPr>
                        <a:t>3</a:t>
                      </a:r>
                      <a:endParaRPr lang="en-US" b="1" dirty="0">
                        <a:cs typeface="B Mitra" pitchFamily="2" charset="-78"/>
                      </a:endParaRPr>
                    </a:p>
                  </a:txBody>
                  <a:tcPr/>
                </a:tc>
                <a:tc>
                  <a:txBody>
                    <a:bodyPr/>
                    <a:lstStyle/>
                    <a:p>
                      <a:pPr algn="ctr"/>
                      <a:r>
                        <a:rPr lang="fa-IR" b="1" dirty="0" smtClean="0">
                          <a:cs typeface="B Mitra" pitchFamily="2" charset="-78"/>
                        </a:rPr>
                        <a:t>4</a:t>
                      </a:r>
                      <a:endParaRPr lang="en-US" b="1" dirty="0">
                        <a:cs typeface="B Mitra" pitchFamily="2" charset="-78"/>
                      </a:endParaRPr>
                    </a:p>
                  </a:txBody>
                  <a:tcPr/>
                </a:tc>
                <a:tc>
                  <a:txBody>
                    <a:bodyPr/>
                    <a:lstStyle/>
                    <a:p>
                      <a:pPr algn="ctr"/>
                      <a:r>
                        <a:rPr lang="fa-IR" b="1" dirty="0" smtClean="0">
                          <a:cs typeface="B Mitra" pitchFamily="2" charset="-78"/>
                        </a:rPr>
                        <a:t>9</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جمع واحدهای توصیه</a:t>
                      </a:r>
                      <a:r>
                        <a:rPr lang="fa-IR" sz="1600" kern="1200" baseline="0" dirty="0" smtClean="0">
                          <a:solidFill>
                            <a:schemeClr val="dk1"/>
                          </a:solidFill>
                          <a:latin typeface="+mn-lt"/>
                          <a:ea typeface="+mn-ea"/>
                          <a:cs typeface="B Mitra" pitchFamily="2" charset="-78"/>
                        </a:rPr>
                        <a:t> شده</a:t>
                      </a:r>
                      <a:endParaRPr lang="fa-IR" sz="1600" kern="1200" dirty="0" smtClean="0">
                        <a:solidFill>
                          <a:schemeClr val="dk1"/>
                        </a:solidFill>
                        <a:latin typeface="+mn-lt"/>
                        <a:ea typeface="+mn-ea"/>
                        <a:cs typeface="B Mitra" pitchFamily="2" charset="-78"/>
                      </a:endParaRPr>
                    </a:p>
                  </a:txBody>
                  <a:tcPr/>
                </a:tc>
              </a:tr>
              <a:tr h="274320">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a:r>
                        <a:rPr lang="fa-IR" b="1" dirty="0" smtClean="0">
                          <a:cs typeface="B Mitra" pitchFamily="2" charset="-78"/>
                        </a:rPr>
                        <a:t>5</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a:r>
                        <a:rPr lang="fa-IR" b="1" dirty="0" smtClean="0">
                          <a:cs typeface="B Mitra" pitchFamily="2" charset="-78"/>
                        </a:rPr>
                        <a:t>2/5</a:t>
                      </a:r>
                      <a:endParaRPr lang="en-US" b="1" dirty="0">
                        <a:cs typeface="B Mitra" pitchFamily="2" charset="-78"/>
                      </a:endParaRPr>
                    </a:p>
                  </a:txBody>
                  <a:tcPr/>
                </a:tc>
                <a:tc>
                  <a:txBody>
                    <a:bodyPr/>
                    <a:lstStyle/>
                    <a:p>
                      <a:pPr algn="ctr"/>
                      <a:r>
                        <a:rPr lang="fa-IR" b="1" dirty="0" smtClean="0">
                          <a:cs typeface="B Mitra" pitchFamily="2" charset="-78"/>
                        </a:rPr>
                        <a:t>10</a:t>
                      </a:r>
                      <a:endParaRPr lang="en-US" b="1" dirty="0">
                        <a:cs typeface="B Mitra" pitchFamily="2" charset="-78"/>
                      </a:endParaRPr>
                    </a:p>
                  </a:txBody>
                  <a:tcPr/>
                </a:tc>
                <a:tc>
                  <a:txBody>
                    <a:bodyPr/>
                    <a:lstStyle/>
                    <a:p>
                      <a:pPr algn="ctr" rtl="1"/>
                      <a:r>
                        <a:rPr lang="fa-IR" sz="1600" kern="1200" dirty="0" smtClean="0">
                          <a:solidFill>
                            <a:schemeClr val="dk1"/>
                          </a:solidFill>
                          <a:latin typeface="+mn-lt"/>
                          <a:ea typeface="+mn-ea"/>
                          <a:cs typeface="B Mitra" pitchFamily="2" charset="-78"/>
                        </a:rPr>
                        <a:t>امتیاز </a:t>
                      </a:r>
                    </a:p>
                  </a:txBody>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A0965B6D-4B0B-4E2D-89BE-4A8127D23540}" type="slidenum">
              <a:rPr lang="ar-SA"/>
              <a:pPr/>
              <a:t>91</a:t>
            </a:fld>
            <a:endParaRPr lang="en-US"/>
          </a:p>
        </p:txBody>
      </p:sp>
      <p:sp>
        <p:nvSpPr>
          <p:cNvPr id="763906" name="Rectangle 2"/>
          <p:cNvSpPr>
            <a:spLocks noGrp="1" noChangeArrowheads="1"/>
          </p:cNvSpPr>
          <p:nvPr>
            <p:ph type="body" idx="1"/>
          </p:nvPr>
        </p:nvSpPr>
        <p:spPr>
          <a:xfrm>
            <a:off x="457200" y="404813"/>
            <a:ext cx="8435975" cy="6264275"/>
          </a:xfrm>
        </p:spPr>
        <p:txBody>
          <a:bodyPr/>
          <a:lstStyle/>
          <a:p>
            <a:pPr marL="0" indent="0" rtl="1">
              <a:buFontTx/>
              <a:buNone/>
              <a:tabLst>
                <a:tab pos="0" algn="l"/>
              </a:tabLst>
            </a:pPr>
            <a:endParaRPr lang="fa-IR" sz="2000" dirty="0">
              <a:cs typeface="B Mitra" pitchFamily="2" charset="-78"/>
            </a:endParaRPr>
          </a:p>
          <a:p>
            <a:pPr marL="0" indent="0" algn="r" rtl="1">
              <a:buFontTx/>
              <a:buNone/>
              <a:tabLst>
                <a:tab pos="0" algn="l"/>
              </a:tabLst>
            </a:pPr>
            <a:r>
              <a:rPr lang="fa-IR" sz="2000" dirty="0">
                <a:cs typeface="B Mitra" pitchFamily="2" charset="-78"/>
              </a:rPr>
              <a:t> امتياز تنوع =  </a:t>
            </a:r>
            <a:r>
              <a:rPr lang="fa-IR" sz="2000" dirty="0" smtClean="0">
                <a:cs typeface="B Mitra" pitchFamily="2" charset="-78"/>
              </a:rPr>
              <a:t>10 (با </a:t>
            </a:r>
            <a:r>
              <a:rPr lang="fa-IR" sz="2000" dirty="0">
                <a:cs typeface="B Mitra" pitchFamily="2" charset="-78"/>
              </a:rPr>
              <a:t>توجه به جدول زير)</a:t>
            </a:r>
          </a:p>
          <a:p>
            <a:pPr marL="0" indent="0" algn="r" rtl="1">
              <a:buFontTx/>
              <a:buNone/>
              <a:tabLst>
                <a:tab pos="0" algn="l"/>
              </a:tabLst>
            </a:pPr>
            <a:endParaRPr lang="fa-IR" sz="2000" dirty="0">
              <a:cs typeface="B Mitra" pitchFamily="2" charset="-78"/>
            </a:endParaRPr>
          </a:p>
          <a:p>
            <a:pPr marL="0" indent="0" algn="ctr" rtl="1">
              <a:buFontTx/>
              <a:buNone/>
              <a:tabLst>
                <a:tab pos="0" algn="l"/>
              </a:tabLst>
            </a:pPr>
            <a:r>
              <a:rPr lang="fa-IR" sz="2000" dirty="0">
                <a:cs typeface="B Mitra" pitchFamily="2" charset="-78"/>
              </a:rPr>
              <a:t>امتياز دهي تنوع غذايــــي</a:t>
            </a: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ctr" rtl="1">
              <a:buFontTx/>
              <a:buNone/>
              <a:tabLst>
                <a:tab pos="0" algn="l"/>
              </a:tabLst>
            </a:pPr>
            <a:endParaRPr lang="fa-IR" sz="2000" dirty="0">
              <a:cs typeface="B Mitra" pitchFamily="2" charset="-78"/>
            </a:endParaRPr>
          </a:p>
          <a:p>
            <a:pPr marL="0" indent="0" algn="r" rtl="1">
              <a:buFontTx/>
              <a:buNone/>
              <a:tabLst>
                <a:tab pos="0" algn="l"/>
              </a:tabLst>
            </a:pPr>
            <a:endParaRPr lang="en-US" sz="2000" dirty="0">
              <a:cs typeface="B Mitra" pitchFamily="2" charset="-78"/>
            </a:endParaRPr>
          </a:p>
        </p:txBody>
      </p:sp>
      <p:graphicFrame>
        <p:nvGraphicFramePr>
          <p:cNvPr id="763907" name="Group 3"/>
          <p:cNvGraphicFramePr>
            <a:graphicFrameLocks noGrp="1"/>
          </p:cNvGraphicFramePr>
          <p:nvPr/>
        </p:nvGraphicFramePr>
        <p:xfrm>
          <a:off x="1835150" y="1916113"/>
          <a:ext cx="5329238" cy="3840480"/>
        </p:xfrm>
        <a:graphic>
          <a:graphicData uri="http://schemas.openxmlformats.org/drawingml/2006/table">
            <a:tbl>
              <a:tblPr/>
              <a:tblGrid>
                <a:gridCol w="2665413"/>
                <a:gridCol w="2663825"/>
              </a:tblGrid>
              <a:tr h="4333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اين نمرات تعلق مي گيرند</a:t>
                      </a:r>
                      <a:endParaRPr kumimoji="0" lang="en-US" sz="1600" b="0" i="0" u="none" strike="noStrike" cap="none" normalizeH="0" baseline="0" dirty="0" smtClean="0">
                        <a:ln>
                          <a:noFill/>
                        </a:ln>
                        <a:solidFill>
                          <a:schemeClr val="tx1"/>
                        </a:solidFill>
                        <a:effectLst/>
                        <a:latin typeface="Arial" pitchFamily="34" charset="0"/>
                        <a:cs typeface="B Mitra" pitchFamily="2" charset="-78"/>
                      </a:endParaRP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اگر تمام واحدهاي انواع مختلف غذايي مصرف شود</a:t>
                      </a:r>
                      <a:endParaRPr kumimoji="0" lang="en-US" sz="1600" b="0" i="0" u="none" strike="noStrike" cap="none" normalizeH="0" baseline="0" dirty="0" smtClean="0">
                        <a:ln>
                          <a:noFill/>
                        </a:ln>
                        <a:solidFill>
                          <a:schemeClr val="tx1"/>
                        </a:solidFill>
                        <a:effectLst/>
                        <a:latin typeface="Arial" pitchFamily="34" charset="0"/>
                        <a:cs typeface="B Mitra" pitchFamily="2" charset="-78"/>
                      </a:endParaRPr>
                    </a:p>
                  </a:txBody>
                  <a:tcPr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193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10</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9</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8</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7</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6</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4</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3</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2</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1</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smtClean="0">
                          <a:ln>
                            <a:noFill/>
                          </a:ln>
                          <a:solidFill>
                            <a:schemeClr val="tx1"/>
                          </a:solidFill>
                          <a:effectLst/>
                          <a:latin typeface="Arial" pitchFamily="34" charset="0"/>
                          <a:cs typeface="B Mitra" pitchFamily="2" charset="-78"/>
                        </a:rPr>
                        <a:t>0</a:t>
                      </a:r>
                      <a:endParaRPr kumimoji="0" lang="en-US" sz="1600" b="0" i="0" u="none" strike="noStrike" cap="none" normalizeH="0" baseline="0" smtClean="0">
                        <a:ln>
                          <a:noFill/>
                        </a:ln>
                        <a:solidFill>
                          <a:schemeClr val="tx1"/>
                        </a:solidFill>
                        <a:effectLst/>
                        <a:latin typeface="Arial" pitchFamily="34" charset="0"/>
                        <a:cs typeface="B Mitra" pitchFamily="2" charset="-78"/>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9/5 يا بيشتر</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9</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8/5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8</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7/5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7</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6/5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6</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5/5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5</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chemeClr val="tx1"/>
                          </a:solidFill>
                          <a:effectLst/>
                          <a:latin typeface="Arial" pitchFamily="34" charset="0"/>
                          <a:cs typeface="B Mitra" pitchFamily="2" charset="-78"/>
                        </a:rPr>
                        <a:t>4/5 يا كمتر</a:t>
                      </a:r>
                      <a:endParaRPr kumimoji="0" lang="en-US" sz="1600" b="0" i="0" u="none" strike="noStrike" cap="none" normalizeH="0" baseline="0" dirty="0" smtClean="0">
                        <a:ln>
                          <a:noFill/>
                        </a:ln>
                        <a:solidFill>
                          <a:schemeClr val="tx1"/>
                        </a:solidFill>
                        <a:effectLst/>
                        <a:latin typeface="Arial" pitchFamily="34" charset="0"/>
                        <a:cs typeface="B Mitra" pitchFamily="2" charset="-78"/>
                      </a:endParaRP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63920" name="Picture 16" descr="j0250840"/>
          <p:cNvPicPr>
            <a:picLocks noChangeAspect="1" noChangeArrowheads="1"/>
          </p:cNvPicPr>
          <p:nvPr/>
        </p:nvPicPr>
        <p:blipFill>
          <a:blip r:embed="rId3"/>
          <a:srcRect/>
          <a:stretch>
            <a:fillRect/>
          </a:stretch>
        </p:blipFill>
        <p:spPr bwMode="auto">
          <a:xfrm>
            <a:off x="308472" y="4199339"/>
            <a:ext cx="2474913" cy="2063750"/>
          </a:xfrm>
          <a:prstGeom prst="rect">
            <a:avLst/>
          </a:prstGeom>
          <a:noFill/>
        </p:spPr>
      </p:pic>
      <p:pic>
        <p:nvPicPr>
          <p:cNvPr id="763921" name="Picture 17" descr="j0112858"/>
          <p:cNvPicPr>
            <a:picLocks noChangeAspect="1" noChangeArrowheads="1"/>
          </p:cNvPicPr>
          <p:nvPr/>
        </p:nvPicPr>
        <p:blipFill>
          <a:blip r:embed="rId4"/>
          <a:srcRect/>
          <a:stretch>
            <a:fillRect/>
          </a:stretch>
        </p:blipFill>
        <p:spPr bwMode="auto">
          <a:xfrm>
            <a:off x="6887378" y="2868976"/>
            <a:ext cx="1981200" cy="2208213"/>
          </a:xfrm>
          <a:prstGeom prst="rect">
            <a:avLst/>
          </a:prstGeom>
          <a:noFill/>
        </p:spPr>
      </p:pic>
      <p:pic>
        <p:nvPicPr>
          <p:cNvPr id="763922" name="Picture 18" descr="j0215522"/>
          <p:cNvPicPr>
            <a:picLocks noChangeAspect="1" noChangeArrowheads="1"/>
          </p:cNvPicPr>
          <p:nvPr/>
        </p:nvPicPr>
        <p:blipFill>
          <a:blip r:embed="rId5"/>
          <a:srcRect/>
          <a:stretch>
            <a:fillRect/>
          </a:stretch>
        </p:blipFill>
        <p:spPr bwMode="auto">
          <a:xfrm>
            <a:off x="275422" y="134039"/>
            <a:ext cx="2286000" cy="197167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latin typeface="Times New Roman" pitchFamily="18" charset="0"/>
                <a:cs typeface="Times New Roman" pitchFamily="18" charset="0"/>
              </a:rPr>
              <a:t>Assessment</a:t>
            </a:r>
            <a:endParaRPr lang="en-US" smtClean="0"/>
          </a:p>
        </p:txBody>
      </p:sp>
      <p:sp>
        <p:nvSpPr>
          <p:cNvPr id="3" name="Content Placeholder 2"/>
          <p:cNvSpPr>
            <a:spLocks noGrp="1"/>
          </p:cNvSpPr>
          <p:nvPr>
            <p:ph idx="1"/>
          </p:nvPr>
        </p:nvSpPr>
        <p:spPr/>
        <p:txBody>
          <a:bodyPr rtlCol="0">
            <a:normAutofit fontScale="92500"/>
          </a:bodyPr>
          <a:lstStyle/>
          <a:p>
            <a:pPr algn="just" rtl="1" fontAlgn="auto">
              <a:spcAft>
                <a:spcPts val="0"/>
              </a:spcAft>
              <a:buFont typeface="Wingdings" pitchFamily="2" charset="2"/>
              <a:buNone/>
              <a:defRPr/>
            </a:pPr>
            <a:r>
              <a:rPr lang="fa-IR" dirty="0" smtClean="0">
                <a:cs typeface="B Nazanin" pitchFamily="2" charset="-78"/>
              </a:rPr>
              <a:t>نمره </a:t>
            </a:r>
            <a:r>
              <a:rPr lang="fa-IR" u="sng" dirty="0" smtClean="0">
                <a:cs typeface="B Nazanin" pitchFamily="2" charset="-78"/>
              </a:rPr>
              <a:t>امتیاز از 5 گروه غذایی</a:t>
            </a:r>
            <a:r>
              <a:rPr lang="fa-IR" dirty="0" smtClean="0">
                <a:cs typeface="B Nazanin" pitchFamily="2" charset="-78"/>
              </a:rPr>
              <a:t>: </a:t>
            </a:r>
            <a:r>
              <a:rPr lang="fa-IR" dirty="0" smtClean="0">
                <a:solidFill>
                  <a:srgbClr val="FF0000"/>
                </a:solidFill>
                <a:cs typeface="B Nazanin" pitchFamily="2" charset="-78"/>
              </a:rPr>
              <a:t>37/5 </a:t>
            </a:r>
            <a:r>
              <a:rPr lang="fa-IR" dirty="0" smtClean="0">
                <a:cs typeface="B Nazanin" pitchFamily="2" charset="-78"/>
              </a:rPr>
              <a:t>از 50</a:t>
            </a:r>
          </a:p>
          <a:p>
            <a:pPr algn="just" rtl="1" fontAlgn="auto">
              <a:spcAft>
                <a:spcPts val="0"/>
              </a:spcAft>
              <a:buFont typeface="Wingdings" pitchFamily="2" charset="2"/>
              <a:buNone/>
              <a:defRPr/>
            </a:pPr>
            <a:r>
              <a:rPr lang="fa-IR" dirty="0" smtClean="0">
                <a:cs typeface="B Nazanin" pitchFamily="2" charset="-78"/>
              </a:rPr>
              <a:t>نمره </a:t>
            </a:r>
            <a:r>
              <a:rPr lang="fa-IR" u="sng" dirty="0" smtClean="0">
                <a:cs typeface="B Nazanin" pitchFamily="2" charset="-78"/>
              </a:rPr>
              <a:t>امتیاز تنوع غذایی</a:t>
            </a:r>
            <a:r>
              <a:rPr lang="fa-IR" dirty="0" smtClean="0">
                <a:cs typeface="B Nazanin" pitchFamily="2" charset="-78"/>
              </a:rPr>
              <a:t>:</a:t>
            </a:r>
            <a:r>
              <a:rPr lang="fa-IR" dirty="0" smtClean="0">
                <a:solidFill>
                  <a:srgbClr val="FF0000"/>
                </a:solidFill>
                <a:cs typeface="B Nazanin" pitchFamily="2" charset="-78"/>
              </a:rPr>
              <a:t>10 </a:t>
            </a:r>
            <a:endParaRPr lang="fa-IR" dirty="0" smtClean="0">
              <a:cs typeface="B Nazanin" pitchFamily="2" charset="-78"/>
            </a:endParaRPr>
          </a:p>
          <a:p>
            <a:pPr algn="just" rtl="1" fontAlgn="auto">
              <a:spcAft>
                <a:spcPts val="0"/>
              </a:spcAft>
              <a:buFont typeface="Wingdings" pitchFamily="2" charset="2"/>
              <a:buNone/>
              <a:defRPr/>
            </a:pPr>
            <a:r>
              <a:rPr lang="fa-IR" dirty="0" smtClean="0">
                <a:cs typeface="B Nazanin" pitchFamily="2" charset="-78"/>
              </a:rPr>
              <a:t>امتیاز کل                                 </a:t>
            </a:r>
            <a:r>
              <a:rPr lang="fa-IR" dirty="0" smtClean="0">
                <a:solidFill>
                  <a:srgbClr val="FF0000"/>
                </a:solidFill>
                <a:cs typeface="B Nazanin" pitchFamily="2" charset="-78"/>
              </a:rPr>
              <a:t>47/5</a:t>
            </a:r>
            <a:r>
              <a:rPr lang="fa-IR" dirty="0" smtClean="0">
                <a:cs typeface="B Nazanin" pitchFamily="2" charset="-78"/>
              </a:rPr>
              <a:t>= 37/5+10</a:t>
            </a:r>
          </a:p>
          <a:p>
            <a:pPr algn="just" rtl="1" fontAlgn="auto">
              <a:spcAft>
                <a:spcPts val="0"/>
              </a:spcAft>
              <a:buFont typeface="Wingdings" pitchFamily="2" charset="2"/>
              <a:buNone/>
              <a:defRPr/>
            </a:pPr>
            <a:endParaRPr lang="fa-IR" u="sng" dirty="0" smtClean="0">
              <a:cs typeface="B Nazanin" pitchFamily="2" charset="-78"/>
            </a:endParaRPr>
          </a:p>
          <a:p>
            <a:pPr algn="just" rtl="1" fontAlgn="auto">
              <a:spcAft>
                <a:spcPts val="0"/>
              </a:spcAft>
              <a:buFont typeface="Wingdings" pitchFamily="2" charset="2"/>
              <a:buNone/>
              <a:defRPr/>
            </a:pPr>
            <a:r>
              <a:rPr lang="fa-IR" u="sng" dirty="0" smtClean="0">
                <a:cs typeface="B Nazanin" pitchFamily="2" charset="-78"/>
              </a:rPr>
              <a:t>خصوصیات رژیم غذایی                                                  امتیاز</a:t>
            </a:r>
          </a:p>
          <a:p>
            <a:pPr algn="just" rtl="1" fontAlgn="auto">
              <a:spcAft>
                <a:spcPts val="0"/>
              </a:spcAft>
              <a:buFont typeface="Wingdings" pitchFamily="2" charset="2"/>
              <a:buNone/>
              <a:defRPr/>
            </a:pPr>
            <a:r>
              <a:rPr lang="fa-IR" dirty="0" smtClean="0">
                <a:cs typeface="B Nazanin" pitchFamily="2" charset="-78"/>
              </a:rPr>
              <a:t>تنوع وانتخاب عالی است                                                  60</a:t>
            </a:r>
          </a:p>
          <a:p>
            <a:pPr algn="just" rtl="1" fontAlgn="auto">
              <a:spcAft>
                <a:spcPts val="0"/>
              </a:spcAft>
              <a:buFont typeface="Wingdings" pitchFamily="2" charset="2"/>
              <a:buNone/>
              <a:defRPr/>
            </a:pPr>
            <a:r>
              <a:rPr lang="fa-IR" dirty="0" smtClean="0">
                <a:solidFill>
                  <a:srgbClr val="FF0000"/>
                </a:solidFill>
                <a:cs typeface="B Nazanin" pitchFamily="2" charset="-78"/>
              </a:rPr>
              <a:t>کفایت وتنوع رژیم تا حدی مناسب                                 60 -50 </a:t>
            </a:r>
          </a:p>
          <a:p>
            <a:pPr algn="just" rtl="1" fontAlgn="auto">
              <a:spcAft>
                <a:spcPts val="0"/>
              </a:spcAft>
              <a:buFont typeface="Wingdings" pitchFamily="2" charset="2"/>
              <a:buNone/>
              <a:defRPr/>
            </a:pPr>
            <a:r>
              <a:rPr lang="fa-IR" dirty="0" smtClean="0">
                <a:cs typeface="B Nazanin" pitchFamily="2" charset="-78"/>
              </a:rPr>
              <a:t>رژیم غذایی بایستی بررسی و اصلاح گردد                          50 &gt;     </a:t>
            </a:r>
          </a:p>
          <a:p>
            <a:pPr algn="r" rtl="1"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Times New Roman" pitchFamily="18" charset="0"/>
                <a:cs typeface="Times New Roman" pitchFamily="18" charset="0"/>
              </a:rPr>
              <a:t>Assessment </a:t>
            </a:r>
            <a:endParaRPr lang="en-US" smtClean="0"/>
          </a:p>
        </p:txBody>
      </p:sp>
      <p:sp>
        <p:nvSpPr>
          <p:cNvPr id="9219" name="Content Placeholder 2"/>
          <p:cNvSpPr>
            <a:spLocks noGrp="1"/>
          </p:cNvSpPr>
          <p:nvPr>
            <p:ph idx="1"/>
          </p:nvPr>
        </p:nvSpPr>
        <p:spPr/>
        <p:txBody>
          <a:bodyPr/>
          <a:lstStyle/>
          <a:p>
            <a:r>
              <a:rPr lang="en-US" dirty="0" smtClean="0"/>
              <a:t>BMI=  89/ ( 1.71)² = 30.5 Kg/m²</a:t>
            </a:r>
          </a:p>
          <a:p>
            <a:pPr>
              <a:buNone/>
            </a:pPr>
            <a:endParaRPr lang="fa-IR" dirty="0" smtClean="0"/>
          </a:p>
          <a:p>
            <a:r>
              <a:rPr lang="en-US" dirty="0" smtClean="0"/>
              <a:t>Ideal body weight = normal BMI x (height)</a:t>
            </a:r>
            <a:r>
              <a:rPr lang="en-US" baseline="30000" dirty="0" smtClean="0"/>
              <a:t>2</a:t>
            </a:r>
          </a:p>
          <a:p>
            <a:r>
              <a:rPr lang="en-US" dirty="0" smtClean="0"/>
              <a:t>Ideal body weight = 22.5 x 1.7 x 1.7 = 66 kg</a:t>
            </a:r>
            <a:endParaRPr lang="fa-IR" dirty="0" smtClean="0"/>
          </a:p>
          <a:p>
            <a:pPr>
              <a:buNone/>
            </a:pPr>
            <a:endParaRPr lang="fa-IR" dirty="0" smtClean="0"/>
          </a:p>
          <a:p>
            <a:r>
              <a:rPr lang="en-US" dirty="0" smtClean="0"/>
              <a:t>AIBW = (ABW – IBW) × 25% +IBW</a:t>
            </a:r>
            <a:endParaRPr lang="fa-IR" dirty="0" smtClean="0"/>
          </a:p>
          <a:p>
            <a:r>
              <a:rPr lang="en-US" dirty="0" smtClean="0"/>
              <a:t>AIBW = 66 + [(89 – 66 ) x 0.25] = 72 kg</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latin typeface="Times New Roman" pitchFamily="18" charset="0"/>
                <a:cs typeface="Times New Roman" pitchFamily="18" charset="0"/>
              </a:rPr>
              <a:t>Assessment </a:t>
            </a:r>
            <a:endParaRPr lang="en-US" smtClean="0"/>
          </a:p>
        </p:txBody>
      </p:sp>
      <p:sp>
        <p:nvSpPr>
          <p:cNvPr id="3" name="Content Placeholder 2"/>
          <p:cNvSpPr>
            <a:spLocks noGrp="1"/>
          </p:cNvSpPr>
          <p:nvPr>
            <p:ph idx="1"/>
          </p:nvPr>
        </p:nvSpPr>
        <p:spPr>
          <a:xfrm>
            <a:off x="323850" y="1600200"/>
            <a:ext cx="8569325" cy="4781550"/>
          </a:xfrm>
        </p:spPr>
        <p:txBody>
          <a:bodyPr rtlCol="0">
            <a:normAutofit fontScale="92500"/>
          </a:bodyPr>
          <a:lstStyle/>
          <a:p>
            <a:pPr algn="r" rtl="1" fontAlgn="auto">
              <a:spcAft>
                <a:spcPts val="0"/>
              </a:spcAft>
              <a:buFont typeface="Arial" pitchFamily="34" charset="0"/>
              <a:buNone/>
              <a:defRPr/>
            </a:pPr>
            <a:r>
              <a:rPr lang="fa-IR" dirty="0" smtClean="0"/>
              <a:t>محاسبه انرژی مورد نیاز بیمار:</a:t>
            </a:r>
          </a:p>
          <a:p>
            <a:pPr fontAlgn="auto">
              <a:lnSpc>
                <a:spcPct val="150000"/>
              </a:lnSpc>
              <a:spcAft>
                <a:spcPts val="0"/>
              </a:spcAft>
              <a:buFont typeface="Arial" pitchFamily="34" charset="0"/>
              <a:buNone/>
              <a:defRPr/>
            </a:pPr>
            <a:r>
              <a:rPr lang="en-US" dirty="0" smtClean="0"/>
              <a:t>BEE = 1 x 24 x 72 = 1728</a:t>
            </a:r>
          </a:p>
          <a:p>
            <a:pPr fontAlgn="auto">
              <a:lnSpc>
                <a:spcPct val="150000"/>
              </a:lnSpc>
              <a:spcAft>
                <a:spcPts val="0"/>
              </a:spcAft>
              <a:buFont typeface="Arial" pitchFamily="34" charset="0"/>
              <a:buNone/>
              <a:defRPr/>
            </a:pPr>
            <a:r>
              <a:rPr lang="en-US" dirty="0" smtClean="0"/>
              <a:t>E for PA  = 30% x 1728 = 518</a:t>
            </a:r>
          </a:p>
          <a:p>
            <a:pPr fontAlgn="auto">
              <a:lnSpc>
                <a:spcPct val="150000"/>
              </a:lnSpc>
              <a:spcAft>
                <a:spcPts val="0"/>
              </a:spcAft>
              <a:buFont typeface="Arial" pitchFamily="34" charset="0"/>
              <a:buNone/>
              <a:defRPr/>
            </a:pPr>
            <a:r>
              <a:rPr lang="en-US" dirty="0" smtClean="0"/>
              <a:t>TEF = 10% (1728 + 518) = 224</a:t>
            </a:r>
          </a:p>
          <a:p>
            <a:pPr fontAlgn="auto">
              <a:lnSpc>
                <a:spcPct val="150000"/>
              </a:lnSpc>
              <a:spcAft>
                <a:spcPts val="0"/>
              </a:spcAft>
              <a:buFont typeface="Arial" pitchFamily="34" charset="0"/>
              <a:buNone/>
              <a:defRPr/>
            </a:pPr>
            <a:r>
              <a:rPr lang="en-US" dirty="0" smtClean="0"/>
              <a:t>TEE = 1728 + 518 + 224 = 2470 </a:t>
            </a:r>
          </a:p>
          <a:p>
            <a:pPr algn="r" rtl="1" fontAlgn="auto">
              <a:lnSpc>
                <a:spcPct val="150000"/>
              </a:lnSpc>
              <a:spcAft>
                <a:spcPts val="0"/>
              </a:spcAft>
              <a:buFont typeface="Arial" pitchFamily="34" charset="0"/>
              <a:buNone/>
              <a:defRPr/>
            </a:pPr>
            <a:r>
              <a:rPr lang="fa-IR" dirty="0" smtClean="0"/>
              <a:t>میزان </a:t>
            </a:r>
            <a:r>
              <a:rPr lang="fa-IR" b="1" dirty="0" smtClean="0">
                <a:solidFill>
                  <a:srgbClr val="FFFF00"/>
                </a:solidFill>
              </a:rPr>
              <a:t>2400 کیلوکالری </a:t>
            </a:r>
            <a:r>
              <a:rPr lang="fa-IR" dirty="0" smtClean="0"/>
              <a:t>را برای تنظیم برنامه غذایی بیمار استفاده می نماییم</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latin typeface="Times New Roman" pitchFamily="18" charset="0"/>
                <a:cs typeface="Times New Roman" pitchFamily="18" charset="0"/>
              </a:rPr>
              <a:t>Assessment</a:t>
            </a:r>
            <a:endParaRPr lang="en-US" smtClean="0"/>
          </a:p>
        </p:txBody>
      </p:sp>
      <p:sp>
        <p:nvSpPr>
          <p:cNvPr id="3" name="Content Placeholder 2"/>
          <p:cNvSpPr>
            <a:spLocks noGrp="1"/>
          </p:cNvSpPr>
          <p:nvPr>
            <p:ph idx="1"/>
          </p:nvPr>
        </p:nvSpPr>
        <p:spPr>
          <a:xfrm>
            <a:off x="457200" y="1600200"/>
            <a:ext cx="8229600" cy="4852988"/>
          </a:xfrm>
        </p:spPr>
        <p:txBody>
          <a:bodyPr rtlCol="0">
            <a:normAutofit fontScale="92500" lnSpcReduction="10000"/>
          </a:bodyPr>
          <a:lstStyle/>
          <a:p>
            <a:pPr algn="r" rtl="1" fontAlgn="auto">
              <a:spcAft>
                <a:spcPts val="0"/>
              </a:spcAft>
              <a:buFont typeface="Arial" pitchFamily="34" charset="0"/>
              <a:buChar char="•"/>
              <a:defRPr/>
            </a:pPr>
            <a:r>
              <a:rPr lang="fa-IR" dirty="0" smtClean="0"/>
              <a:t>محاسبه توزیع درشت مغذی ها:</a:t>
            </a:r>
          </a:p>
          <a:p>
            <a:pPr fontAlgn="auto">
              <a:lnSpc>
                <a:spcPct val="200000"/>
              </a:lnSpc>
              <a:spcAft>
                <a:spcPts val="0"/>
              </a:spcAft>
              <a:buFont typeface="Arial" pitchFamily="34" charset="0"/>
              <a:buNone/>
              <a:defRPr/>
            </a:pPr>
            <a:r>
              <a:rPr lang="en-US" dirty="0" smtClean="0"/>
              <a:t>CHO= %55 x 2400 = 1320÷ 4 = </a:t>
            </a:r>
            <a:r>
              <a:rPr lang="en-US" b="1" dirty="0" smtClean="0">
                <a:solidFill>
                  <a:srgbClr val="FFFF00"/>
                </a:solidFill>
              </a:rPr>
              <a:t>330 g</a:t>
            </a:r>
          </a:p>
          <a:p>
            <a:pPr fontAlgn="auto">
              <a:lnSpc>
                <a:spcPct val="200000"/>
              </a:lnSpc>
              <a:spcAft>
                <a:spcPts val="0"/>
              </a:spcAft>
              <a:buFont typeface="Arial" pitchFamily="34" charset="0"/>
              <a:buNone/>
              <a:defRPr/>
            </a:pPr>
            <a:r>
              <a:rPr lang="en-US" dirty="0" smtClean="0"/>
              <a:t>Pro= %15 x 2400 = 360÷ 4= </a:t>
            </a:r>
            <a:r>
              <a:rPr lang="en-US" b="1" dirty="0" smtClean="0">
                <a:solidFill>
                  <a:srgbClr val="FFFF00"/>
                </a:solidFill>
              </a:rPr>
              <a:t>90 g</a:t>
            </a:r>
          </a:p>
          <a:p>
            <a:pPr fontAlgn="auto">
              <a:lnSpc>
                <a:spcPct val="200000"/>
              </a:lnSpc>
              <a:spcAft>
                <a:spcPts val="0"/>
              </a:spcAft>
              <a:buFont typeface="Arial" pitchFamily="34" charset="0"/>
              <a:buNone/>
              <a:defRPr/>
            </a:pPr>
            <a:r>
              <a:rPr lang="en-US" dirty="0" smtClean="0"/>
              <a:t>Fat= %30  x 2400 = 720 ÷  9= </a:t>
            </a:r>
            <a:r>
              <a:rPr lang="en-US" b="1" dirty="0" smtClean="0">
                <a:solidFill>
                  <a:srgbClr val="FFFF00"/>
                </a:solidFill>
              </a:rPr>
              <a:t>80 g</a:t>
            </a:r>
            <a:endParaRPr lang="fa-IR" b="1" dirty="0" smtClean="0">
              <a:solidFill>
                <a:srgbClr val="FFFF00"/>
              </a:solidFill>
            </a:endParaRPr>
          </a:p>
          <a:p>
            <a:pPr fontAlgn="auto">
              <a:lnSpc>
                <a:spcPct val="200000"/>
              </a:lnSpc>
              <a:spcAft>
                <a:spcPts val="0"/>
              </a:spcAft>
              <a:buFont typeface="Arial" pitchFamily="34" charset="0"/>
              <a:buNone/>
              <a:defRPr/>
            </a:pPr>
            <a:r>
              <a:rPr lang="en-US" b="1" dirty="0" smtClean="0"/>
              <a:t>Simple sugar: %7 </a:t>
            </a:r>
            <a:r>
              <a:rPr lang="en-US" dirty="0" smtClean="0"/>
              <a:t>x 2400 = 168 ÷ 4 = </a:t>
            </a:r>
            <a:r>
              <a:rPr lang="en-US" b="1" dirty="0" smtClean="0">
                <a:solidFill>
                  <a:srgbClr val="FFFF00"/>
                </a:solidFill>
              </a:rPr>
              <a:t>42 g</a:t>
            </a:r>
          </a:p>
          <a:p>
            <a:pPr fontAlgn="auto">
              <a:lnSpc>
                <a:spcPct val="120000"/>
              </a:lnSpc>
              <a:spcBef>
                <a:spcPts val="0"/>
              </a:spcBef>
              <a:spcAft>
                <a:spcPts val="0"/>
              </a:spcAft>
              <a:buFont typeface="Arial" pitchFamily="34" charset="0"/>
              <a:buNone/>
              <a:defRPr/>
            </a:pPr>
            <a:r>
              <a:rPr lang="en-US" b="1" dirty="0" smtClean="0"/>
              <a:t>42 </a:t>
            </a:r>
            <a:r>
              <a:rPr lang="en-US" dirty="0" smtClean="0"/>
              <a:t>÷ 5 = </a:t>
            </a:r>
            <a:r>
              <a:rPr lang="en-US" b="1" dirty="0" smtClean="0">
                <a:solidFill>
                  <a:srgbClr val="FFFF00"/>
                </a:solidFill>
              </a:rPr>
              <a:t>8.5 serving</a:t>
            </a:r>
            <a:endParaRPr lang="fa-IR" b="1" dirty="0" smtClean="0">
              <a:solidFill>
                <a:srgbClr val="FFFF00"/>
              </a:solidFill>
            </a:endParaRPr>
          </a:p>
          <a:p>
            <a:pPr fontAlgn="auto">
              <a:spcAft>
                <a:spcPts val="0"/>
              </a:spcAft>
              <a:buFont typeface="Arial" pitchFamily="34" charset="0"/>
              <a:buNone/>
              <a:defRPr/>
            </a:pPr>
            <a:endParaRPr lang="fa-IR"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latin typeface="Times New Roman" pitchFamily="18" charset="0"/>
                <a:cs typeface="Times New Roman" pitchFamily="18" charset="0"/>
              </a:rPr>
              <a:t>Assessment</a:t>
            </a:r>
            <a:endParaRPr lang="en-US" smtClean="0"/>
          </a:p>
        </p:txBody>
      </p:sp>
      <p:sp>
        <p:nvSpPr>
          <p:cNvPr id="12291" name="Content Placeholder 2"/>
          <p:cNvSpPr>
            <a:spLocks noGrp="1"/>
          </p:cNvSpPr>
          <p:nvPr>
            <p:ph idx="1"/>
          </p:nvPr>
        </p:nvSpPr>
        <p:spPr/>
        <p:txBody>
          <a:bodyPr/>
          <a:lstStyle/>
          <a:p>
            <a:pPr algn="r" rtl="1"/>
            <a:r>
              <a:rPr lang="fa-IR" smtClean="0"/>
              <a:t>محاسبه توزیع کربوهیدرات های رژیم غذایی:</a:t>
            </a:r>
          </a:p>
          <a:p>
            <a:pPr algn="r" rtl="1"/>
            <a:endParaRPr lang="fa-IR" smtClean="0"/>
          </a:p>
        </p:txBody>
      </p:sp>
      <p:graphicFrame>
        <p:nvGraphicFramePr>
          <p:cNvPr id="6" name="Table 5"/>
          <p:cNvGraphicFramePr>
            <a:graphicFrameLocks noGrp="1"/>
          </p:cNvGraphicFramePr>
          <p:nvPr/>
        </p:nvGraphicFramePr>
        <p:xfrm>
          <a:off x="179388" y="2708275"/>
          <a:ext cx="8827368" cy="2880321"/>
        </p:xfrm>
        <a:graphic>
          <a:graphicData uri="http://schemas.openxmlformats.org/drawingml/2006/table">
            <a:tbl>
              <a:tblPr firstRow="1" bandRow="1">
                <a:tableStyleId>{5C22544A-7EE6-4342-B048-85BDC9FD1C3A}</a:tableStyleId>
              </a:tblPr>
              <a:tblGrid>
                <a:gridCol w="1645920"/>
                <a:gridCol w="1188720"/>
                <a:gridCol w="1645920"/>
                <a:gridCol w="1188720"/>
                <a:gridCol w="1645920"/>
                <a:gridCol w="1512168"/>
              </a:tblGrid>
              <a:tr h="96010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میان وعده</a:t>
                      </a:r>
                      <a:endParaRPr lang="en-US" sz="3200" dirty="0" smtClean="0">
                        <a:cs typeface="B Mitra" pitchFamily="2" charset="-78"/>
                      </a:endParaRPr>
                    </a:p>
                  </a:txBody>
                  <a:tcPr anchor="ctr"/>
                </a:tc>
                <a:tc>
                  <a:txBody>
                    <a:bodyPr/>
                    <a:lstStyle/>
                    <a:p>
                      <a:pPr algn="ctr" rtl="1"/>
                      <a:r>
                        <a:rPr lang="fa-IR" sz="3200" dirty="0" smtClean="0">
                          <a:cs typeface="B Mitra" pitchFamily="2" charset="-78"/>
                        </a:rPr>
                        <a:t>شام</a:t>
                      </a:r>
                      <a:endParaRPr lang="en-US" sz="3200" dirty="0">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میان وعده</a:t>
                      </a:r>
                      <a:endParaRPr lang="en-US" sz="3200" dirty="0" smtClean="0">
                        <a:cs typeface="B Mitra" pitchFamily="2" charset="-78"/>
                      </a:endParaRPr>
                    </a:p>
                  </a:txBody>
                  <a:tcPr anchor="ctr"/>
                </a:tc>
                <a:tc>
                  <a:txBody>
                    <a:bodyPr/>
                    <a:lstStyle/>
                    <a:p>
                      <a:pPr algn="ctr" rtl="1"/>
                      <a:r>
                        <a:rPr lang="fa-IR" sz="3200" dirty="0" smtClean="0">
                          <a:cs typeface="B Mitra" pitchFamily="2" charset="-78"/>
                        </a:rPr>
                        <a:t>ناهار</a:t>
                      </a:r>
                      <a:endParaRPr lang="en-US" sz="3200" dirty="0">
                        <a:cs typeface="B Mitra" pitchFamily="2" charset="-78"/>
                      </a:endParaRPr>
                    </a:p>
                  </a:txBody>
                  <a:tcPr anchor="ctr"/>
                </a:tc>
                <a:tc>
                  <a:txBody>
                    <a:bodyPr/>
                    <a:lstStyle/>
                    <a:p>
                      <a:pPr algn="ctr" rtl="1"/>
                      <a:r>
                        <a:rPr lang="fa-IR" sz="3200" dirty="0" smtClean="0">
                          <a:cs typeface="B Mitra" pitchFamily="2" charset="-78"/>
                        </a:rPr>
                        <a:t>میان وعده</a:t>
                      </a:r>
                      <a:endParaRPr lang="en-US" sz="3200" dirty="0">
                        <a:cs typeface="B Mitra" pitchFamily="2" charset="-78"/>
                      </a:endParaRPr>
                    </a:p>
                  </a:txBody>
                  <a:tcPr anchor="ctr"/>
                </a:tc>
                <a:tc>
                  <a:txBody>
                    <a:bodyPr/>
                    <a:lstStyle/>
                    <a:p>
                      <a:pPr algn="ctr" rtl="1"/>
                      <a:r>
                        <a:rPr lang="fa-IR" sz="3200" dirty="0" smtClean="0">
                          <a:cs typeface="B Mitra" pitchFamily="2" charset="-78"/>
                        </a:rPr>
                        <a:t>صبحانه</a:t>
                      </a:r>
                      <a:endParaRPr lang="en-US" sz="3200" dirty="0">
                        <a:cs typeface="B Mitra" pitchFamily="2" charset="-78"/>
                      </a:endParaRPr>
                    </a:p>
                  </a:txBody>
                  <a:tcPr anchor="ctr"/>
                </a:tc>
              </a:tr>
              <a:tr h="960107">
                <a:tc>
                  <a:txBody>
                    <a:bodyPr/>
                    <a:lstStyle/>
                    <a:p>
                      <a:pPr algn="ctr" rtl="1"/>
                      <a:r>
                        <a:rPr lang="fa-IR" sz="3200" dirty="0" smtClean="0">
                          <a:cs typeface="B Mitra" pitchFamily="2" charset="-78"/>
                        </a:rPr>
                        <a:t>15%</a:t>
                      </a:r>
                      <a:endParaRPr lang="en-US" sz="3200" dirty="0">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22/5%</a:t>
                      </a:r>
                      <a:r>
                        <a:rPr lang="fa-IR" sz="3200" baseline="0" dirty="0" smtClean="0">
                          <a:cs typeface="B Mitra" pitchFamily="2" charset="-78"/>
                        </a:rPr>
                        <a:t> </a:t>
                      </a:r>
                      <a:endParaRPr lang="en-US" sz="3200" dirty="0" smtClean="0">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12/5%</a:t>
                      </a:r>
                      <a:r>
                        <a:rPr lang="fa-IR" sz="3200" baseline="0" dirty="0" smtClean="0">
                          <a:cs typeface="B Mitra" pitchFamily="2" charset="-78"/>
                        </a:rPr>
                        <a:t> </a:t>
                      </a:r>
                      <a:endParaRPr lang="en-US" sz="3200" dirty="0" smtClean="0">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200" dirty="0" smtClean="0">
                          <a:cs typeface="B Mitra" pitchFamily="2" charset="-78"/>
                        </a:rPr>
                        <a:t>22/5%</a:t>
                      </a:r>
                      <a:r>
                        <a:rPr lang="fa-IR" sz="3200" baseline="0" dirty="0" smtClean="0">
                          <a:cs typeface="B Mitra" pitchFamily="2" charset="-78"/>
                        </a:rPr>
                        <a:t> </a:t>
                      </a:r>
                      <a:endParaRPr lang="en-US" sz="3200" dirty="0" smtClean="0">
                        <a:cs typeface="B Mitra" pitchFamily="2" charset="-78"/>
                      </a:endParaRPr>
                    </a:p>
                  </a:txBody>
                  <a:tcPr anchor="ctr"/>
                </a:tc>
                <a:tc>
                  <a:txBody>
                    <a:bodyPr/>
                    <a:lstStyle/>
                    <a:p>
                      <a:pPr algn="ctr" rtl="1"/>
                      <a:r>
                        <a:rPr lang="fa-IR" sz="3200" dirty="0" smtClean="0">
                          <a:cs typeface="B Mitra" pitchFamily="2" charset="-78"/>
                        </a:rPr>
                        <a:t>12/5%</a:t>
                      </a:r>
                      <a:r>
                        <a:rPr lang="fa-IR" sz="3200" baseline="0" dirty="0" smtClean="0">
                          <a:cs typeface="B Mitra" pitchFamily="2" charset="-78"/>
                        </a:rPr>
                        <a:t> </a:t>
                      </a:r>
                      <a:endParaRPr lang="en-US" sz="3200" dirty="0">
                        <a:cs typeface="B Mitra" pitchFamily="2" charset="-78"/>
                      </a:endParaRPr>
                    </a:p>
                  </a:txBody>
                  <a:tcPr anchor="ctr"/>
                </a:tc>
                <a:tc>
                  <a:txBody>
                    <a:bodyPr/>
                    <a:lstStyle/>
                    <a:p>
                      <a:pPr algn="ctr" rtl="1"/>
                      <a:r>
                        <a:rPr lang="fa-IR" sz="3200" dirty="0" smtClean="0">
                          <a:cs typeface="B Mitra" pitchFamily="2" charset="-78"/>
                        </a:rPr>
                        <a:t>15%</a:t>
                      </a:r>
                      <a:endParaRPr lang="en-US" sz="3200" dirty="0">
                        <a:cs typeface="B Mitra" pitchFamily="2" charset="-78"/>
                      </a:endParaRPr>
                    </a:p>
                  </a:txBody>
                  <a:tcPr anchor="ctr"/>
                </a:tc>
              </a:tr>
              <a:tr h="960107">
                <a:tc>
                  <a:txBody>
                    <a:bodyPr/>
                    <a:lstStyle/>
                    <a:p>
                      <a:pPr algn="ctr" rtl="1"/>
                      <a:r>
                        <a:rPr lang="en-US" sz="3200" dirty="0" smtClean="0">
                          <a:cs typeface="B Mitra" pitchFamily="2" charset="-78"/>
                        </a:rPr>
                        <a:t>g</a:t>
                      </a:r>
                      <a:r>
                        <a:rPr lang="fa-IR" sz="3200" dirty="0" smtClean="0">
                          <a:cs typeface="B Mitra" pitchFamily="2" charset="-78"/>
                        </a:rPr>
                        <a:t>49/5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74/25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41/25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74/25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41/25</a:t>
                      </a:r>
                      <a:endParaRPr lang="en-US" sz="3200" dirty="0">
                        <a:cs typeface="B Mitra" pitchFamily="2" charset="-78"/>
                      </a:endParaRPr>
                    </a:p>
                  </a:txBody>
                  <a:tcPr anchor="ctr"/>
                </a:tc>
                <a:tc>
                  <a:txBody>
                    <a:bodyPr/>
                    <a:lstStyle/>
                    <a:p>
                      <a:pPr algn="ctr" rtl="1"/>
                      <a:r>
                        <a:rPr lang="en-US" sz="3200" dirty="0" smtClean="0">
                          <a:cs typeface="B Mitra" pitchFamily="2" charset="-78"/>
                        </a:rPr>
                        <a:t>g</a:t>
                      </a:r>
                      <a:r>
                        <a:rPr lang="fa-IR" sz="3200" dirty="0" smtClean="0">
                          <a:cs typeface="B Mitra" pitchFamily="2" charset="-78"/>
                        </a:rPr>
                        <a:t>49/5</a:t>
                      </a:r>
                      <a:endParaRPr lang="en-US" sz="3200" dirty="0">
                        <a:cs typeface="B Mitra" pitchFamily="2" charset="-78"/>
                      </a:endParaRPr>
                    </a:p>
                  </a:txBody>
                  <a:tcPr anchor="ct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33350" y="476250"/>
            <a:ext cx="8686800" cy="576263"/>
          </a:xfrm>
        </p:spPr>
        <p:txBody>
          <a:bodyPr/>
          <a:lstStyle/>
          <a:p>
            <a:pPr algn="r" rtl="1">
              <a:buFont typeface="Arial" charset="0"/>
              <a:buNone/>
            </a:pPr>
            <a:r>
              <a:rPr lang="fa-IR" sz="2400" smtClean="0"/>
              <a:t>جدول تلفیق واحدهای هرم راهنمای غذایی با سیاهه جانشینی و توزیع عادلانه واحدهای توصیه شده</a:t>
            </a:r>
            <a:endParaRPr lang="en-US" sz="2400" smtClean="0"/>
          </a:p>
        </p:txBody>
      </p:sp>
      <p:graphicFrame>
        <p:nvGraphicFramePr>
          <p:cNvPr id="6" name="Table 5"/>
          <p:cNvGraphicFramePr>
            <a:graphicFrameLocks noGrp="1"/>
          </p:cNvGraphicFramePr>
          <p:nvPr/>
        </p:nvGraphicFramePr>
        <p:xfrm>
          <a:off x="188113" y="1268413"/>
          <a:ext cx="8776500" cy="4471961"/>
        </p:xfrm>
        <a:graphic>
          <a:graphicData uri="http://schemas.openxmlformats.org/drawingml/2006/table">
            <a:tbl>
              <a:tblPr rtl="1" firstRow="1" bandRow="1">
                <a:tableStyleId>{8A107856-5554-42FB-B03E-39F5DBC370BA}</a:tableStyleId>
              </a:tblPr>
              <a:tblGrid>
                <a:gridCol w="914400"/>
                <a:gridCol w="822960"/>
                <a:gridCol w="744030"/>
                <a:gridCol w="777787"/>
                <a:gridCol w="689637"/>
                <a:gridCol w="822960"/>
                <a:gridCol w="705212"/>
                <a:gridCol w="689637"/>
                <a:gridCol w="689637"/>
                <a:gridCol w="640080"/>
                <a:gridCol w="640080"/>
                <a:gridCol w="640080"/>
              </a:tblGrid>
              <a:tr h="593582">
                <a:tc>
                  <a:txBody>
                    <a:bodyPr/>
                    <a:lstStyle/>
                    <a:p>
                      <a:pPr algn="ctr" rtl="1"/>
                      <a:r>
                        <a:rPr lang="fa-IR" sz="1800" b="0" dirty="0" smtClean="0">
                          <a:solidFill>
                            <a:schemeClr val="tx1"/>
                          </a:solidFill>
                          <a:cs typeface="B Mitra" pitchFamily="2" charset="-78"/>
                        </a:rPr>
                        <a:t>گروه</a:t>
                      </a:r>
                      <a:r>
                        <a:rPr lang="fa-IR" sz="1800" b="0" baseline="0" dirty="0" smtClean="0">
                          <a:solidFill>
                            <a:schemeClr val="tx1"/>
                          </a:solidFill>
                          <a:cs typeface="B Mitra" pitchFamily="2" charset="-78"/>
                        </a:rPr>
                        <a:t> غذایی</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تعداد</a:t>
                      </a:r>
                      <a:r>
                        <a:rPr lang="fa-IR" sz="1800" b="0" baseline="0" dirty="0" smtClean="0">
                          <a:solidFill>
                            <a:schemeClr val="tx1"/>
                          </a:solidFill>
                          <a:cs typeface="B Mitra" pitchFamily="2" charset="-78"/>
                        </a:rPr>
                        <a:t> واحد</a:t>
                      </a:r>
                      <a:endParaRPr lang="fa-IR" sz="1800" b="0" dirty="0">
                        <a:solidFill>
                          <a:schemeClr val="tx1"/>
                        </a:solidFill>
                        <a:cs typeface="B Mitra"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cs typeface="B Mitra" pitchFamily="2" charset="-78"/>
                        </a:rPr>
                        <a:t>CHO</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Pro</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Fat</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Kcal </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صبحانه</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s1</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ناهار</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s2</a:t>
                      </a:r>
                      <a:endParaRPr lang="fa-IR" sz="1800" b="0" dirty="0">
                        <a:solidFill>
                          <a:schemeClr val="tx1"/>
                        </a:solidFill>
                        <a:cs typeface="B Mitra" pitchFamily="2" charset="-78"/>
                      </a:endParaRPr>
                    </a:p>
                  </a:txBody>
                  <a:tcPr anchor="ctr"/>
                </a:tc>
                <a:tc>
                  <a:txBody>
                    <a:bodyPr/>
                    <a:lstStyle/>
                    <a:p>
                      <a:pPr algn="ctr" rtl="1"/>
                      <a:r>
                        <a:rPr lang="fa-IR" sz="1800" b="0" dirty="0" smtClean="0">
                          <a:solidFill>
                            <a:schemeClr val="tx1"/>
                          </a:solidFill>
                          <a:cs typeface="B Mitra" pitchFamily="2" charset="-78"/>
                        </a:rPr>
                        <a:t>شام</a:t>
                      </a:r>
                      <a:endParaRPr lang="fa-IR" sz="1800" b="0" dirty="0">
                        <a:solidFill>
                          <a:schemeClr val="tx1"/>
                        </a:solidFill>
                        <a:cs typeface="B Mitra" pitchFamily="2" charset="-78"/>
                      </a:endParaRPr>
                    </a:p>
                  </a:txBody>
                  <a:tcPr anchor="ctr"/>
                </a:tc>
                <a:tc>
                  <a:txBody>
                    <a:bodyPr/>
                    <a:lstStyle/>
                    <a:p>
                      <a:pPr algn="ctr" rtl="1"/>
                      <a:r>
                        <a:rPr lang="en-US" sz="1800" b="0" dirty="0" smtClean="0">
                          <a:solidFill>
                            <a:schemeClr val="tx1"/>
                          </a:solidFill>
                          <a:cs typeface="B Mitra" pitchFamily="2" charset="-78"/>
                        </a:rPr>
                        <a:t>s3</a:t>
                      </a:r>
                      <a:endParaRPr lang="fa-IR" sz="1800" b="0" dirty="0">
                        <a:solidFill>
                          <a:schemeClr val="tx1"/>
                        </a:solidFill>
                        <a:cs typeface="B Mitra" pitchFamily="2" charset="-78"/>
                      </a:endParaRPr>
                    </a:p>
                  </a:txBody>
                  <a:tcPr anchor="ctr"/>
                </a:tc>
              </a:tr>
              <a:tr h="393300">
                <a:tc>
                  <a:txBody>
                    <a:bodyPr/>
                    <a:lstStyle/>
                    <a:p>
                      <a:pPr algn="ctr" rtl="1"/>
                      <a:r>
                        <a:rPr lang="fa-IR" sz="1600" b="0" dirty="0" smtClean="0">
                          <a:solidFill>
                            <a:schemeClr val="tx1"/>
                          </a:solidFill>
                          <a:cs typeface="B Mitra" pitchFamily="2" charset="-78"/>
                        </a:rPr>
                        <a:t>شیر</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2.5</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30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12.5</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300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303774">
                <a:tc>
                  <a:txBody>
                    <a:bodyPr/>
                    <a:lstStyle/>
                    <a:p>
                      <a:pPr algn="ctr" rtl="1"/>
                      <a:r>
                        <a:rPr lang="fa-IR" sz="1600" b="0" dirty="0" smtClean="0">
                          <a:solidFill>
                            <a:schemeClr val="tx1"/>
                          </a:solidFill>
                          <a:cs typeface="B Mitra" pitchFamily="2" charset="-78"/>
                        </a:rPr>
                        <a:t>سبزی</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6</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30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12</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150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358264">
                <a:tc>
                  <a:txBody>
                    <a:bodyPr/>
                    <a:lstStyle/>
                    <a:p>
                      <a:pPr algn="ctr" rtl="1"/>
                      <a:r>
                        <a:rPr lang="fa-IR" sz="1600" b="0" dirty="0" smtClean="0">
                          <a:solidFill>
                            <a:schemeClr val="tx1"/>
                          </a:solidFill>
                          <a:cs typeface="B Mitra" pitchFamily="2" charset="-78"/>
                        </a:rPr>
                        <a:t>میوه</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4</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60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240</a:t>
                      </a:r>
                      <a:endParaRPr lang="fa-IR" sz="1600"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r>
              <a:tr h="412754">
                <a:tc>
                  <a:txBody>
                    <a:bodyPr/>
                    <a:lstStyle/>
                    <a:p>
                      <a:pPr algn="ctr" rtl="1"/>
                      <a:r>
                        <a:rPr lang="fa-IR" sz="1600" b="0" dirty="0" smtClean="0">
                          <a:solidFill>
                            <a:schemeClr val="tx1"/>
                          </a:solidFill>
                          <a:cs typeface="B Mitra" pitchFamily="2" charset="-78"/>
                        </a:rPr>
                        <a:t>قند ساده</a:t>
                      </a:r>
                      <a:endParaRPr lang="fa-IR" sz="1600" b="0" dirty="0">
                        <a:solidFill>
                          <a:schemeClr val="tx1"/>
                        </a:solidFill>
                        <a:cs typeface="B Mitra" pitchFamily="2" charset="-78"/>
                      </a:endParaRPr>
                    </a:p>
                  </a:txBody>
                  <a:tcPr anchor="ctr"/>
                </a:tc>
                <a:tc>
                  <a:txBody>
                    <a:bodyPr/>
                    <a:lstStyle/>
                    <a:p>
                      <a:pPr algn="ctr"/>
                      <a:r>
                        <a:rPr lang="en-US" sz="2000" b="0" dirty="0" smtClean="0">
                          <a:solidFill>
                            <a:schemeClr val="tx1"/>
                          </a:solidFill>
                          <a:cs typeface="B Mitra" pitchFamily="2" charset="-78"/>
                        </a:rPr>
                        <a:t>9</a:t>
                      </a:r>
                      <a:endParaRPr lang="fa-IR" sz="20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45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180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r>
              <a:tr h="593582">
                <a:tc>
                  <a:txBody>
                    <a:bodyPr/>
                    <a:lstStyle/>
                    <a:p>
                      <a:pPr algn="ctr" rtl="1"/>
                      <a:r>
                        <a:rPr lang="fa-IR" sz="1600" b="0" dirty="0" smtClean="0">
                          <a:solidFill>
                            <a:schemeClr val="tx1"/>
                          </a:solidFill>
                          <a:cs typeface="B Mitra" pitchFamily="2" charset="-78"/>
                        </a:rPr>
                        <a:t>غلات</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11</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165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33</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880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4</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r>
              <a:tr h="502500">
                <a:tc>
                  <a:txBody>
                    <a:bodyPr/>
                    <a:lstStyle/>
                    <a:p>
                      <a:pPr algn="ctr" rtl="1"/>
                      <a:r>
                        <a:rPr lang="fa-IR" sz="1600" b="0" dirty="0" smtClean="0">
                          <a:solidFill>
                            <a:schemeClr val="tx1"/>
                          </a:solidFill>
                          <a:cs typeface="B Mitra" pitchFamily="2" charset="-78"/>
                        </a:rPr>
                        <a:t>گوشت</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3.5</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24.5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17.5</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262.5</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0.5</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2</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504056">
                <a:tc>
                  <a:txBody>
                    <a:bodyPr/>
                    <a:lstStyle/>
                    <a:p>
                      <a:pPr algn="ctr" rtl="1"/>
                      <a:r>
                        <a:rPr lang="fa-IR" sz="1600" b="0" dirty="0" smtClean="0">
                          <a:solidFill>
                            <a:schemeClr val="tx1"/>
                          </a:solidFill>
                          <a:cs typeface="B Mitra" pitchFamily="2" charset="-78"/>
                        </a:rPr>
                        <a:t>چربی</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10</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50</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450</a:t>
                      </a:r>
                      <a:endParaRPr lang="fa-IR" sz="1600"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1</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3</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r h="676767">
                <a:tc>
                  <a:txBody>
                    <a:bodyPr/>
                    <a:lstStyle/>
                    <a:p>
                      <a:pPr algn="ctr" rtl="1"/>
                      <a:r>
                        <a:rPr lang="fa-IR" sz="1600" b="0" dirty="0" smtClean="0">
                          <a:solidFill>
                            <a:schemeClr val="tx1"/>
                          </a:solidFill>
                          <a:cs typeface="B Mitra" pitchFamily="2" charset="-78"/>
                        </a:rPr>
                        <a:t>مجموع</a:t>
                      </a:r>
                      <a:endParaRPr lang="fa-IR" sz="1600"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a:r>
                        <a:rPr lang="en-US" b="0" dirty="0" smtClean="0">
                          <a:solidFill>
                            <a:schemeClr val="tx1"/>
                          </a:solidFill>
                          <a:cs typeface="B Mitra" pitchFamily="2" charset="-78"/>
                        </a:rPr>
                        <a:t>330</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89.5</a:t>
                      </a:r>
                      <a:endParaRPr lang="fa-IR" b="0" dirty="0">
                        <a:solidFill>
                          <a:schemeClr val="tx1"/>
                        </a:solidFill>
                        <a:cs typeface="B Mitra" pitchFamily="2" charset="-78"/>
                      </a:endParaRPr>
                    </a:p>
                  </a:txBody>
                  <a:tcPr anchor="ctr"/>
                </a:tc>
                <a:tc>
                  <a:txBody>
                    <a:bodyPr/>
                    <a:lstStyle/>
                    <a:p>
                      <a:pPr algn="ctr" rtl="1"/>
                      <a:r>
                        <a:rPr lang="en-US" b="0" dirty="0" smtClean="0">
                          <a:solidFill>
                            <a:schemeClr val="tx1"/>
                          </a:solidFill>
                          <a:cs typeface="B Mitra" pitchFamily="2" charset="-78"/>
                        </a:rPr>
                        <a:t>80</a:t>
                      </a:r>
                      <a:endParaRPr lang="fa-IR" b="0" dirty="0">
                        <a:solidFill>
                          <a:schemeClr val="tx1"/>
                        </a:solidFill>
                        <a:cs typeface="B Mitra" pitchFamily="2" charset="-78"/>
                      </a:endParaRPr>
                    </a:p>
                  </a:txBody>
                  <a:tcPr anchor="ctr"/>
                </a:tc>
                <a:tc>
                  <a:txBody>
                    <a:bodyPr/>
                    <a:lstStyle/>
                    <a:p>
                      <a:pPr algn="ctr" rtl="1"/>
                      <a:r>
                        <a:rPr lang="en-US" sz="1600" b="0" dirty="0" smtClean="0">
                          <a:solidFill>
                            <a:schemeClr val="tx1"/>
                          </a:solidFill>
                          <a:cs typeface="B Mitra" pitchFamily="2" charset="-78"/>
                        </a:rPr>
                        <a:t>2462.5</a:t>
                      </a:r>
                      <a:endParaRPr lang="fa-IR" sz="1600"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c>
                  <a:txBody>
                    <a:bodyPr/>
                    <a:lstStyle/>
                    <a:p>
                      <a:pPr algn="ctr" rtl="1"/>
                      <a:r>
                        <a:rPr lang="fa-IR" b="0" dirty="0" smtClean="0">
                          <a:solidFill>
                            <a:schemeClr val="tx1"/>
                          </a:solidFill>
                          <a:cs typeface="B Mitra" pitchFamily="2" charset="-78"/>
                        </a:rPr>
                        <a:t>-</a:t>
                      </a:r>
                      <a:endParaRPr lang="fa-IR" b="0" dirty="0">
                        <a:solidFill>
                          <a:schemeClr val="tx1"/>
                        </a:solidFill>
                        <a:cs typeface="B Mitra" pitchFamily="2" charset="-78"/>
                      </a:endParaRPr>
                    </a:p>
                  </a:txBody>
                  <a:tcPr anchor="ct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latin typeface="Times New Roman" pitchFamily="18" charset="0"/>
                <a:cs typeface="Times New Roman" pitchFamily="18" charset="0"/>
              </a:rPr>
              <a:t>Planning </a:t>
            </a:r>
            <a:endParaRPr lang="en-US" smtClean="0"/>
          </a:p>
        </p:txBody>
      </p:sp>
      <p:sp>
        <p:nvSpPr>
          <p:cNvPr id="14339" name="Content Placeholder 2"/>
          <p:cNvSpPr>
            <a:spLocks noGrp="1"/>
          </p:cNvSpPr>
          <p:nvPr>
            <p:ph idx="1"/>
          </p:nvPr>
        </p:nvSpPr>
        <p:spPr/>
        <p:txBody>
          <a:bodyPr/>
          <a:lstStyle/>
          <a:p>
            <a:pPr algn="r" rtl="1">
              <a:buFont typeface="Arial" charset="0"/>
              <a:buNone/>
            </a:pPr>
            <a:r>
              <a:rPr lang="fa-IR" dirty="0" smtClean="0"/>
              <a:t> جهت تنظیم رژیم غذایی ابتدا اصول پنج گانه زیر را رعایت کنیم:</a:t>
            </a:r>
          </a:p>
          <a:p>
            <a:pPr algn="r" rtl="1">
              <a:buFont typeface="Arial" charset="0"/>
              <a:buNone/>
            </a:pPr>
            <a:endParaRPr lang="fa-IR" dirty="0" smtClean="0"/>
          </a:p>
          <a:p>
            <a:pPr algn="r" rtl="1">
              <a:buFont typeface="Arial" charset="0"/>
              <a:buNone/>
            </a:pPr>
            <a:r>
              <a:rPr lang="fa-IR" dirty="0" smtClean="0"/>
              <a:t> 1- تامین کفایت مواد غذایی</a:t>
            </a:r>
          </a:p>
          <a:p>
            <a:pPr algn="r" rtl="1">
              <a:buFont typeface="Arial" charset="0"/>
              <a:buNone/>
            </a:pPr>
            <a:r>
              <a:rPr lang="fa-IR" dirty="0" smtClean="0"/>
              <a:t> 2- رعایت تعادل در مصرف انواع غذاها</a:t>
            </a:r>
          </a:p>
          <a:p>
            <a:pPr algn="r" rtl="1">
              <a:buFont typeface="Arial" charset="0"/>
              <a:buNone/>
            </a:pPr>
            <a:r>
              <a:rPr lang="fa-IR" dirty="0" smtClean="0"/>
              <a:t> 3- دریافت انرژی مطابق با فعالیت های روزانه و شیوه زندگی</a:t>
            </a:r>
          </a:p>
          <a:p>
            <a:pPr algn="r" rtl="1">
              <a:buFont typeface="Arial" charset="0"/>
              <a:buNone/>
            </a:pPr>
            <a:r>
              <a:rPr lang="fa-IR" dirty="0" smtClean="0"/>
              <a:t> 4- رعایت میانه روی در مصرف انواع غذاها</a:t>
            </a:r>
          </a:p>
          <a:p>
            <a:pPr algn="r" rtl="1">
              <a:buFont typeface="Arial" charset="0"/>
              <a:buNone/>
            </a:pPr>
            <a:r>
              <a:rPr lang="fa-IR" dirty="0" smtClean="0"/>
              <a:t> 5- رعایت تنوع در بین گروه ها و درون گروه های راهنمای غذایی</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Times New Roman" pitchFamily="18" charset="0"/>
                <a:cs typeface="Times New Roman" pitchFamily="18" charset="0"/>
              </a:rPr>
              <a:t>Planning </a:t>
            </a:r>
            <a:endParaRPr lang="en-US" smtClean="0"/>
          </a:p>
        </p:txBody>
      </p:sp>
      <p:sp>
        <p:nvSpPr>
          <p:cNvPr id="15363" name="Content Placeholder 2"/>
          <p:cNvSpPr>
            <a:spLocks noGrp="1"/>
          </p:cNvSpPr>
          <p:nvPr>
            <p:ph idx="1"/>
          </p:nvPr>
        </p:nvSpPr>
        <p:spPr>
          <a:xfrm>
            <a:off x="250825" y="1484313"/>
            <a:ext cx="8435975" cy="5040312"/>
          </a:xfrm>
        </p:spPr>
        <p:txBody>
          <a:bodyPr/>
          <a:lstStyle/>
          <a:p>
            <a:pPr algn="r" rtl="1">
              <a:buFont typeface="Arial" charset="0"/>
              <a:buNone/>
            </a:pPr>
            <a:r>
              <a:rPr lang="fa-IR" b="1" smtClean="0">
                <a:solidFill>
                  <a:srgbClr val="FFFF00"/>
                </a:solidFill>
              </a:rPr>
              <a:t>برنامه غذایی بیمار:</a:t>
            </a:r>
          </a:p>
          <a:p>
            <a:pPr algn="r" rtl="1">
              <a:buFont typeface="Arial" charset="0"/>
              <a:buNone/>
            </a:pPr>
            <a:r>
              <a:rPr lang="fa-IR" smtClean="0"/>
              <a:t>صبحانه </a:t>
            </a:r>
            <a:r>
              <a:rPr lang="fa-IR" sz="2800" smtClean="0"/>
              <a:t>(ساعت 8-7 صبح)</a:t>
            </a:r>
            <a:r>
              <a:rPr lang="fa-IR" smtClean="0"/>
              <a:t>: </a:t>
            </a:r>
          </a:p>
          <a:p>
            <a:pPr lvl="1" algn="r" rtl="1">
              <a:buFont typeface="Wingdings" pitchFamily="2" charset="2"/>
              <a:buChar char="ü"/>
            </a:pPr>
            <a:r>
              <a:rPr lang="fa-IR" smtClean="0"/>
              <a:t> گروه نان و غلات 2 واحد (2 کف دست نان سنگک) </a:t>
            </a:r>
          </a:p>
          <a:p>
            <a:pPr lvl="1" algn="r" rtl="1">
              <a:buFont typeface="Wingdings" pitchFamily="2" charset="2"/>
              <a:buChar char="ü"/>
            </a:pPr>
            <a:r>
              <a:rPr lang="fa-IR" smtClean="0"/>
              <a:t> گروه گوشت نصف واحد (نصف قوطی کبریت)</a:t>
            </a:r>
          </a:p>
          <a:p>
            <a:pPr lvl="1" algn="r" rtl="1">
              <a:buFont typeface="Wingdings" pitchFamily="2" charset="2"/>
              <a:buChar char="ü"/>
            </a:pPr>
            <a:r>
              <a:rPr lang="fa-IR" smtClean="0"/>
              <a:t> گروه روغن 1 واحد (2 عدد مغز گردو)</a:t>
            </a:r>
          </a:p>
          <a:p>
            <a:pPr lvl="1" algn="r" rtl="1">
              <a:buFont typeface="Wingdings" pitchFamily="2" charset="2"/>
              <a:buChar char="ü"/>
            </a:pPr>
            <a:r>
              <a:rPr lang="fa-IR" smtClean="0"/>
              <a:t> گروه سبزی 1 واحد (یک عدد گوجه فرنگی و خیار) </a:t>
            </a:r>
          </a:p>
          <a:p>
            <a:pPr lvl="1" algn="r" rtl="1">
              <a:buFont typeface="Wingdings" pitchFamily="2" charset="2"/>
              <a:buChar char="ü"/>
            </a:pPr>
            <a:r>
              <a:rPr lang="fa-IR" smtClean="0"/>
              <a:t> گروه قندهای ساده 3 واحد (2 قاشق مربا خوری عسل و یک عدد خرما)</a:t>
            </a:r>
          </a:p>
          <a:p>
            <a:pPr lvl="1" algn="r" rtl="1">
              <a:buFont typeface="Wingdings" pitchFamily="2" charset="2"/>
              <a:buChar char="ü"/>
            </a:pPr>
            <a:r>
              <a:rPr lang="fa-IR" smtClean="0"/>
              <a:t> یک استکان چای</a:t>
            </a:r>
          </a:p>
          <a:p>
            <a:pPr algn="r" rtl="1"/>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296_slide">
  <a:themeElements>
    <a:clrScheme name="Office Theme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CCFF"/>
        </a:lt1>
        <a:dk2>
          <a:srgbClr val="000000"/>
        </a:dk2>
        <a:lt2>
          <a:srgbClr val="CCCCCC"/>
        </a:lt2>
        <a:accent1>
          <a:srgbClr val="992E99"/>
        </a:accent1>
        <a:accent2>
          <a:srgbClr val="852E85"/>
        </a:accent2>
        <a:accent3>
          <a:srgbClr val="FFE2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FF"/>
        </a:lt1>
        <a:dk2>
          <a:srgbClr val="000000"/>
        </a:dk2>
        <a:lt2>
          <a:srgbClr val="CCCCCC"/>
        </a:lt2>
        <a:accent1>
          <a:srgbClr val="468019"/>
        </a:accent1>
        <a:accent2>
          <a:srgbClr val="8C2A8C"/>
        </a:accent2>
        <a:accent3>
          <a:srgbClr val="FFE2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92E99"/>
        </a:accent1>
        <a:accent2>
          <a:srgbClr val="852E85"/>
        </a:accent2>
        <a:accent3>
          <a:srgbClr val="FFFF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99364E"/>
        </a:accent1>
        <a:accent2>
          <a:srgbClr val="5A3699"/>
        </a:accent2>
        <a:accent3>
          <a:srgbClr val="FFFF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468019"/>
        </a:accent1>
        <a:accent2>
          <a:srgbClr val="8C2A8C"/>
        </a:accent2>
        <a:accent3>
          <a:srgbClr val="FFFF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C501C"/>
        </a:accent1>
        <a:accent2>
          <a:srgbClr val="5E6600"/>
        </a:accent2>
        <a:accent3>
          <a:srgbClr val="FFFF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CCFF"/>
        </a:lt1>
        <a:dk2>
          <a:srgbClr val="000000"/>
        </a:dk2>
        <a:lt2>
          <a:srgbClr val="CCCCCC"/>
        </a:lt2>
        <a:accent1>
          <a:srgbClr val="992E99"/>
        </a:accent1>
        <a:accent2>
          <a:srgbClr val="852E85"/>
        </a:accent2>
        <a:accent3>
          <a:srgbClr val="FFE2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FF"/>
        </a:lt1>
        <a:dk2>
          <a:srgbClr val="000000"/>
        </a:dk2>
        <a:lt2>
          <a:srgbClr val="CCCCCC"/>
        </a:lt2>
        <a:accent1>
          <a:srgbClr val="99364E"/>
        </a:accent1>
        <a:accent2>
          <a:srgbClr val="5A3699"/>
        </a:accent2>
        <a:accent3>
          <a:srgbClr val="FFE2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FF"/>
        </a:lt1>
        <a:dk2>
          <a:srgbClr val="000000"/>
        </a:dk2>
        <a:lt2>
          <a:srgbClr val="CCCCCC"/>
        </a:lt2>
        <a:accent1>
          <a:srgbClr val="468019"/>
        </a:accent1>
        <a:accent2>
          <a:srgbClr val="8C2A8C"/>
        </a:accent2>
        <a:accent3>
          <a:srgbClr val="FFE2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FF"/>
        </a:lt1>
        <a:dk2>
          <a:srgbClr val="000000"/>
        </a:dk2>
        <a:lt2>
          <a:srgbClr val="CCCCCC"/>
        </a:lt2>
        <a:accent1>
          <a:srgbClr val="8C501C"/>
        </a:accent1>
        <a:accent2>
          <a:srgbClr val="5E6600"/>
        </a:accent2>
        <a:accent3>
          <a:srgbClr val="FFE2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992E99"/>
        </a:accent1>
        <a:accent2>
          <a:srgbClr val="852E85"/>
        </a:accent2>
        <a:accent3>
          <a:srgbClr val="FFFFFF"/>
        </a:accent3>
        <a:accent4>
          <a:srgbClr val="000000"/>
        </a:accent4>
        <a:accent5>
          <a:srgbClr val="CAADCA"/>
        </a:accent5>
        <a:accent6>
          <a:srgbClr val="782978"/>
        </a:accent6>
        <a:hlink>
          <a:srgbClr val="732273"/>
        </a:hlink>
        <a:folHlink>
          <a:srgbClr val="66246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9364E"/>
        </a:accent1>
        <a:accent2>
          <a:srgbClr val="5A3699"/>
        </a:accent2>
        <a:accent3>
          <a:srgbClr val="FFFFFF"/>
        </a:accent3>
        <a:accent4>
          <a:srgbClr val="000000"/>
        </a:accent4>
        <a:accent5>
          <a:srgbClr val="CAAEB2"/>
        </a:accent5>
        <a:accent6>
          <a:srgbClr val="51308A"/>
        </a:accent6>
        <a:hlink>
          <a:srgbClr val="6E216E"/>
        </a:hlink>
        <a:folHlink>
          <a:srgbClr val="2D3C8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468019"/>
        </a:accent1>
        <a:accent2>
          <a:srgbClr val="8C2A8C"/>
        </a:accent2>
        <a:accent3>
          <a:srgbClr val="FFFFFF"/>
        </a:accent3>
        <a:accent4>
          <a:srgbClr val="000000"/>
        </a:accent4>
        <a:accent5>
          <a:srgbClr val="B0C0AB"/>
        </a:accent5>
        <a:accent6>
          <a:srgbClr val="7E257E"/>
        </a:accent6>
        <a:hlink>
          <a:srgbClr val="5E571C"/>
        </a:hlink>
        <a:folHlink>
          <a:srgbClr val="005E4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C501C"/>
        </a:accent1>
        <a:accent2>
          <a:srgbClr val="5E6600"/>
        </a:accent2>
        <a:accent3>
          <a:srgbClr val="FFFFFF"/>
        </a:accent3>
        <a:accent4>
          <a:srgbClr val="000000"/>
        </a:accent4>
        <a:accent5>
          <a:srgbClr val="C5B3AB"/>
        </a:accent5>
        <a:accent6>
          <a:srgbClr val="545C00"/>
        </a:accent6>
        <a:hlink>
          <a:srgbClr val="004573"/>
        </a:hlink>
        <a:folHlink>
          <a:srgbClr val="7322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B Nazanin" pitchFamily="2" charset="-7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B Nazanin"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CCCC33"/>
        </a:dk1>
        <a:lt1>
          <a:srgbClr val="FFFFFF"/>
        </a:lt1>
        <a:dk2>
          <a:srgbClr val="003300"/>
        </a:dk2>
        <a:lt2>
          <a:srgbClr val="FFFFCC"/>
        </a:lt2>
        <a:accent1>
          <a:srgbClr val="009900"/>
        </a:accent1>
        <a:accent2>
          <a:srgbClr val="669900"/>
        </a:accent2>
        <a:accent3>
          <a:srgbClr val="AAADAA"/>
        </a:accent3>
        <a:accent4>
          <a:srgbClr val="DADADA"/>
        </a:accent4>
        <a:accent5>
          <a:srgbClr val="AACA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Default Design 14">
        <a:dk1>
          <a:srgbClr val="CCCC33"/>
        </a:dk1>
        <a:lt1>
          <a:srgbClr val="FFFFFF"/>
        </a:lt1>
        <a:dk2>
          <a:srgbClr val="009900"/>
        </a:dk2>
        <a:lt2>
          <a:srgbClr val="FFFFCC"/>
        </a:lt2>
        <a:accent1>
          <a:srgbClr val="008000"/>
        </a:accent1>
        <a:accent2>
          <a:srgbClr val="669900"/>
        </a:accent2>
        <a:accent3>
          <a:srgbClr val="AACA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0099FF"/>
        </a:lt1>
        <a:dk2>
          <a:srgbClr val="330066"/>
        </a:dk2>
        <a:lt2>
          <a:srgbClr val="808080"/>
        </a:lt2>
        <a:accent1>
          <a:srgbClr val="CCCC00"/>
        </a:accent1>
        <a:accent2>
          <a:srgbClr val="669999"/>
        </a:accent2>
        <a:accent3>
          <a:srgbClr val="AACA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docProps/app.xml><?xml version="1.0" encoding="utf-8"?>
<Properties xmlns="http://schemas.openxmlformats.org/officeDocument/2006/extended-properties" xmlns:vt="http://schemas.openxmlformats.org/officeDocument/2006/docPropsVTypes">
  <Template>med_0296_slide</Template>
  <TotalTime>1227</TotalTime>
  <Words>5308</Words>
  <Application>Microsoft PowerPoint</Application>
  <PresentationFormat>On-screen Show (4:3)</PresentationFormat>
  <Paragraphs>662</Paragraphs>
  <Slides>106</Slides>
  <Notes>3</Notes>
  <HiddenSlides>0</HiddenSlides>
  <MMClips>0</MMClips>
  <ScaleCrop>false</ScaleCrop>
  <HeadingPairs>
    <vt:vector size="4" baseType="variant">
      <vt:variant>
        <vt:lpstr>Theme</vt:lpstr>
      </vt:variant>
      <vt:variant>
        <vt:i4>4</vt:i4>
      </vt:variant>
      <vt:variant>
        <vt:lpstr>Slide Titles</vt:lpstr>
      </vt:variant>
      <vt:variant>
        <vt:i4>106</vt:i4>
      </vt:variant>
    </vt:vector>
  </HeadingPairs>
  <TitlesOfParts>
    <vt:vector size="110" baseType="lpstr">
      <vt:lpstr>med_0296_slide</vt:lpstr>
      <vt:lpstr>1_Default Design</vt:lpstr>
      <vt:lpstr>Office Theme</vt:lpstr>
      <vt:lpstr>Default Design</vt:lpstr>
      <vt:lpstr>Nutrition and Diabetes </vt:lpstr>
      <vt:lpstr>Overview of Diabetes Mellitus</vt:lpstr>
      <vt:lpstr>Overview of Diabetes Mellitus</vt:lpstr>
      <vt:lpstr>Overview of Diabetes Mellitus</vt:lpstr>
      <vt:lpstr>Slide 5</vt:lpstr>
      <vt:lpstr>Slide 6</vt:lpstr>
      <vt:lpstr>Gestational Diabetes Mellitus</vt:lpstr>
      <vt:lpstr>Gestational Diabetes Mellitus</vt:lpstr>
      <vt:lpstr>Gestational Diabetes Mellitus</vt:lpstr>
      <vt:lpstr>Gestational Diabetes Mellitus</vt:lpstr>
      <vt:lpstr>Gestational Diabetes Mellitus</vt:lpstr>
      <vt:lpstr>Gestational Diabetes Mellitus</vt:lpstr>
      <vt:lpstr>Management of Prediabetes</vt:lpstr>
      <vt:lpstr>Management of Prediabetes</vt:lpstr>
      <vt:lpstr>Management of Prediabetes</vt:lpstr>
      <vt:lpstr>Medical Nutrition Therapy for Prediabetes</vt:lpstr>
      <vt:lpstr>Medical Nutrition Therapy for Prediabetes</vt:lpstr>
      <vt:lpstr>Dietary patterns and diabetes</vt:lpstr>
      <vt:lpstr>Mediterranean Diet Pyramid</vt:lpstr>
      <vt:lpstr>Mediterranean Diet Pyramid</vt:lpstr>
      <vt:lpstr>Medical Nutrition Therapy for Prediabetes</vt:lpstr>
      <vt:lpstr>Medical Nutrition Therapy for Prediabetes</vt:lpstr>
      <vt:lpstr>Medical Nutrition Therapy for Prediabetes</vt:lpstr>
      <vt:lpstr>Medical Nutrition Therapy for Prediabetes: Conclusion </vt:lpstr>
      <vt:lpstr>Bariatric Surgery and Prediabetes</vt:lpstr>
      <vt:lpstr>Medical Management of Diabetes</vt:lpstr>
      <vt:lpstr>Action of Insulin on Carbohydrate, Protein, and Fat Metabolism</vt:lpstr>
      <vt:lpstr>Action of Insulin on Carbohydrate, Protein, and Fat Metabolism</vt:lpstr>
      <vt:lpstr>Action of Insulin on Carbohydrate, Protein, and Fat Metabolism</vt:lpstr>
      <vt:lpstr>Recommendations for Glycemic Control for Adults with Diabetes</vt:lpstr>
      <vt:lpstr>Recommendations for Lipid and Blood Pressure for Most Adults with Diabetes</vt:lpstr>
      <vt:lpstr>Goals of Medical Nutrition Therapy that Apply to Adults with Diabetes</vt:lpstr>
      <vt:lpstr>Goals of Medical Nutrition Therapy that Apply to Adults with Diabetes</vt:lpstr>
      <vt:lpstr>Goals of Medical Nutrition Therapy that Apply to Adults with Diabetes</vt:lpstr>
      <vt:lpstr>MNT</vt:lpstr>
      <vt:lpstr>Energy Balance and Weight Management</vt:lpstr>
      <vt:lpstr>Energy Balance and Weight Management</vt:lpstr>
      <vt:lpstr>Bariatric Surgery</vt:lpstr>
      <vt:lpstr>Macronutrient Percentages and Eating Patterns</vt:lpstr>
      <vt:lpstr>Macronutrient Percentages and Eating Patterns</vt:lpstr>
      <vt:lpstr>Macronutrient Percentages and Eating Patterns</vt:lpstr>
      <vt:lpstr>Carbohydrate counting</vt:lpstr>
      <vt:lpstr>Carbohydrate counting</vt:lpstr>
      <vt:lpstr>Carbohydrate counting</vt:lpstr>
      <vt:lpstr>Carbohydrate Intake</vt:lpstr>
      <vt:lpstr>Carbohydrate Intake</vt:lpstr>
      <vt:lpstr>Carbohydrate Intake</vt:lpstr>
      <vt:lpstr>Well-balanced diet</vt:lpstr>
      <vt:lpstr>Well-balanced diet (cont’)</vt:lpstr>
      <vt:lpstr>Well-balanced diet (cont’)</vt:lpstr>
      <vt:lpstr>Well-balanced diet (cont’) Exchange List</vt:lpstr>
      <vt:lpstr>Glycemic Index</vt:lpstr>
      <vt:lpstr>Glycemic Index</vt:lpstr>
      <vt:lpstr>Glycemic Load</vt:lpstr>
      <vt:lpstr>Why GL?</vt:lpstr>
      <vt:lpstr>Why GL? (cont’)</vt:lpstr>
      <vt:lpstr>Glycemic Index of Foods</vt:lpstr>
      <vt:lpstr>Glycemic Index of Foods (cont’)</vt:lpstr>
      <vt:lpstr>Glycemic Index of Foods (cont’)</vt:lpstr>
      <vt:lpstr>What affects the GI of a food?</vt:lpstr>
      <vt:lpstr>Carbohydrate Counting</vt:lpstr>
      <vt:lpstr>Carbohydrate Counting (cont’)</vt:lpstr>
      <vt:lpstr>Carbohydrate Counting (cont’)</vt:lpstr>
      <vt:lpstr>Carbohydrate Counting (cont’)</vt:lpstr>
      <vt:lpstr>Using Food Labels</vt:lpstr>
      <vt:lpstr>Using Food Labels (cont’)</vt:lpstr>
      <vt:lpstr>Food Label</vt:lpstr>
      <vt:lpstr>Is the GI a better tool than carbohydrate counting?</vt:lpstr>
      <vt:lpstr>Is the GI a better tool than carbohydrate counting? (cont’)</vt:lpstr>
      <vt:lpstr>Is the GI a better tool than carbohydrate counting? (cont’)</vt:lpstr>
      <vt:lpstr>Fiber and Whole Grains</vt:lpstr>
      <vt:lpstr>Slide 72</vt:lpstr>
      <vt:lpstr>Slide 73</vt:lpstr>
      <vt:lpstr>Slide 74</vt:lpstr>
      <vt:lpstr>Slide 75</vt:lpstr>
      <vt:lpstr>Slide 76</vt:lpstr>
      <vt:lpstr>Slide 77</vt:lpstr>
      <vt:lpstr>Sweeteners</vt:lpstr>
      <vt:lpstr>Sweetners (cont’)</vt:lpstr>
      <vt:lpstr>Sweeteners (cont’)</vt:lpstr>
      <vt:lpstr>Sweeteners (cont’)</vt:lpstr>
      <vt:lpstr>Sweeteners (cont’)</vt:lpstr>
      <vt:lpstr>Sweeteners (cont’)</vt:lpstr>
      <vt:lpstr>Assessment of diabetic patients</vt:lpstr>
      <vt:lpstr>Slide 85</vt:lpstr>
      <vt:lpstr>Subjective </vt:lpstr>
      <vt:lpstr>Subjective</vt:lpstr>
      <vt:lpstr>Objective</vt:lpstr>
      <vt:lpstr>Objective </vt:lpstr>
      <vt:lpstr>Assessment</vt:lpstr>
      <vt:lpstr>Slide 91</vt:lpstr>
      <vt:lpstr>Assessment</vt:lpstr>
      <vt:lpstr>Assessment </vt:lpstr>
      <vt:lpstr>Assessment </vt:lpstr>
      <vt:lpstr>Assessment</vt:lpstr>
      <vt:lpstr>Assessment</vt:lpstr>
      <vt:lpstr>Slide 97</vt:lpstr>
      <vt:lpstr>Planning </vt:lpstr>
      <vt:lpstr>Planning </vt:lpstr>
      <vt:lpstr>Planning </vt:lpstr>
      <vt:lpstr>Planning </vt:lpstr>
      <vt:lpstr>Planning</vt:lpstr>
      <vt:lpstr>Planning</vt:lpstr>
      <vt:lpstr>Planning</vt:lpstr>
      <vt:lpstr>توصیه های تغذیه ای</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Education of Diabetes </dc:title>
  <dc:creator>rosha</dc:creator>
  <cp:lastModifiedBy>Motaghi</cp:lastModifiedBy>
  <cp:revision>161</cp:revision>
  <dcterms:created xsi:type="dcterms:W3CDTF">2014-01-04T07:40:48Z</dcterms:created>
  <dcterms:modified xsi:type="dcterms:W3CDTF">2016-10-25T11:37:29Z</dcterms:modified>
</cp:coreProperties>
</file>