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4"/>
  </p:notesMasterIdLst>
  <p:sldIdLst>
    <p:sldId id="375" r:id="rId4"/>
    <p:sldId id="318" r:id="rId5"/>
    <p:sldId id="319" r:id="rId6"/>
    <p:sldId id="376" r:id="rId7"/>
    <p:sldId id="322" r:id="rId8"/>
    <p:sldId id="323" r:id="rId9"/>
    <p:sldId id="377" r:id="rId10"/>
    <p:sldId id="326" r:id="rId11"/>
    <p:sldId id="328" r:id="rId12"/>
    <p:sldId id="383" r:id="rId13"/>
    <p:sldId id="330" r:id="rId14"/>
    <p:sldId id="368" r:id="rId15"/>
    <p:sldId id="384" r:id="rId16"/>
    <p:sldId id="331" r:id="rId17"/>
    <p:sldId id="332" r:id="rId18"/>
    <p:sldId id="369" r:id="rId19"/>
    <p:sldId id="334" r:id="rId20"/>
    <p:sldId id="335" r:id="rId21"/>
    <p:sldId id="336" r:id="rId22"/>
    <p:sldId id="385" r:id="rId23"/>
    <p:sldId id="337" r:id="rId24"/>
    <p:sldId id="339" r:id="rId25"/>
    <p:sldId id="387" r:id="rId26"/>
    <p:sldId id="340" r:id="rId27"/>
    <p:sldId id="370" r:id="rId28"/>
    <p:sldId id="342" r:id="rId29"/>
    <p:sldId id="343" r:id="rId30"/>
    <p:sldId id="344" r:id="rId31"/>
    <p:sldId id="345" r:id="rId32"/>
    <p:sldId id="346" r:id="rId33"/>
    <p:sldId id="388" r:id="rId34"/>
    <p:sldId id="389" r:id="rId35"/>
    <p:sldId id="391" r:id="rId36"/>
    <p:sldId id="399" r:id="rId37"/>
    <p:sldId id="350" r:id="rId38"/>
    <p:sldId id="351" r:id="rId39"/>
    <p:sldId id="352" r:id="rId40"/>
    <p:sldId id="353" r:id="rId41"/>
    <p:sldId id="356" r:id="rId42"/>
    <p:sldId id="357" r:id="rId43"/>
    <p:sldId id="358" r:id="rId44"/>
    <p:sldId id="359" r:id="rId45"/>
    <p:sldId id="393" r:id="rId46"/>
    <p:sldId id="392" r:id="rId47"/>
    <p:sldId id="394" r:id="rId48"/>
    <p:sldId id="395" r:id="rId49"/>
    <p:sldId id="396" r:id="rId50"/>
    <p:sldId id="397" r:id="rId51"/>
    <p:sldId id="398" r:id="rId52"/>
    <p:sldId id="37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9C1BB-0018-4F91-BF83-7408753661FD}" type="datetimeFigureOut">
              <a:rPr lang="en-US" smtClean="0"/>
              <a:pPr/>
              <a:t>11/29/2018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D2B5-3E30-4A7D-A75B-223A7BDDAE6F}" type="slidenum">
              <a:rPr lang="en-US" smtClean="0"/>
              <a:pPr/>
              <a:t>‹#›</a:t>
            </a:fld>
            <a:endParaRPr lang="en-US"/>
          </a:p>
        </p:txBody>
      </p:sp>
    </p:spTree>
    <p:extLst>
      <p:ext uri="{BB962C8B-B14F-4D97-AF65-F5344CB8AC3E}">
        <p14:creationId xmlns:p14="http://schemas.microsoft.com/office/powerpoint/2010/main" val="14290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pPr/>
              <a:t>1</a:t>
            </a:fld>
            <a:endParaRPr lang="en-US"/>
          </a:p>
        </p:txBody>
      </p:sp>
    </p:spTree>
    <p:extLst>
      <p:ext uri="{BB962C8B-B14F-4D97-AF65-F5344CB8AC3E}">
        <p14:creationId xmlns:p14="http://schemas.microsoft.com/office/powerpoint/2010/main" val="28409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6858000"/>
          </a:xfrm>
          <a:prstGeom prst="rect">
            <a:avLst/>
          </a:prstGeom>
        </p:spPr>
      </p:pic>
    </p:spTree>
    <p:extLst>
      <p:ext uri="{BB962C8B-B14F-4D97-AF65-F5344CB8AC3E}">
        <p14:creationId xmlns:p14="http://schemas.microsoft.com/office/powerpoint/2010/main" val="17798724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81000" y="230188"/>
            <a:ext cx="8382000" cy="750540"/>
          </a:xfrm>
        </p:spPr>
        <p:txBody>
          <a:bodyPr/>
          <a:lstStyle/>
          <a:p>
            <a:pPr algn="l"/>
            <a:r>
              <a:rPr lang="en-US" altLang="en-US" sz="4000" b="1" i="1" dirty="0">
                <a:solidFill>
                  <a:schemeClr val="hlink"/>
                </a:solidFill>
                <a:effectLst/>
                <a:latin typeface="Times New Roman" panose="02020603050405020304" pitchFamily="18" charset="0"/>
                <a:cs typeface="Times New Roman" panose="02020603050405020304" pitchFamily="18" charset="0"/>
              </a:rPr>
              <a:t>Adaptations:</a:t>
            </a:r>
            <a:r>
              <a:rPr lang="en-US" altLang="en-US" sz="4000" b="1" i="1" dirty="0">
                <a:solidFill>
                  <a:schemeClr val="folHlink"/>
                </a:solidFill>
                <a:effectLst/>
              </a:rPr>
              <a:t> </a:t>
            </a:r>
            <a:r>
              <a:rPr lang="en-US" altLang="en-US" sz="4000" b="0" dirty="0">
                <a:solidFill>
                  <a:schemeClr val="folHlink"/>
                </a:solidFill>
              </a:rPr>
              <a:t/>
            </a:r>
            <a:br>
              <a:rPr lang="en-US" altLang="en-US" sz="4000" b="0" dirty="0">
                <a:solidFill>
                  <a:schemeClr val="folHlink"/>
                </a:solidFill>
              </a:rPr>
            </a:br>
            <a:r>
              <a:rPr lang="en-US" altLang="en-US" sz="4000" b="0" dirty="0">
                <a:solidFill>
                  <a:schemeClr val="folHlink"/>
                </a:solidFill>
              </a:rPr>
              <a:t/>
            </a:r>
            <a:br>
              <a:rPr lang="en-US" altLang="en-US" sz="4000" b="0" dirty="0">
                <a:solidFill>
                  <a:schemeClr val="folHlink"/>
                </a:solidFill>
              </a:rPr>
            </a:br>
            <a:endParaRPr lang="en-US" altLang="en-US" sz="4000" b="0" dirty="0">
              <a:solidFill>
                <a:schemeClr val="folHlink"/>
              </a:solidFill>
            </a:endParaRPr>
          </a:p>
        </p:txBody>
      </p:sp>
      <p:sp>
        <p:nvSpPr>
          <p:cNvPr id="76803" name="Rectangle 3"/>
          <p:cNvSpPr>
            <a:spLocks noGrp="1" noChangeArrowheads="1"/>
          </p:cNvSpPr>
          <p:nvPr>
            <p:ph type="body" idx="1"/>
          </p:nvPr>
        </p:nvSpPr>
        <p:spPr>
          <a:xfrm>
            <a:off x="457200" y="1052736"/>
            <a:ext cx="8229600" cy="4869025"/>
          </a:xfrm>
        </p:spPr>
        <p:txBody>
          <a:bodyPr/>
          <a:lstStyle/>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Impaired insulin sensitivity</a:t>
            </a:r>
          </a:p>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Increased beta- cell response</a:t>
            </a:r>
          </a:p>
          <a:p>
            <a:pPr algn="just">
              <a:lnSpc>
                <a:spcPct val="175000"/>
              </a:lnSpc>
              <a:buFont typeface="Wingdings" panose="05000000000000000000" pitchFamily="2" charset="2"/>
              <a:buChar char="ü"/>
            </a:pPr>
            <a:r>
              <a:rPr lang="en-US" altLang="en-US" sz="2800" dirty="0" smtClean="0">
                <a:solidFill>
                  <a:schemeClr val="folHlink"/>
                </a:solidFill>
                <a:latin typeface="Times New Roman" panose="02020603050405020304" pitchFamily="18" charset="0"/>
                <a:cs typeface="Times New Roman" panose="02020603050405020304" pitchFamily="18" charset="0"/>
              </a:rPr>
              <a:t>Altered </a:t>
            </a:r>
            <a:r>
              <a:rPr lang="en-US" altLang="en-US" sz="2800" dirty="0">
                <a:solidFill>
                  <a:schemeClr val="folHlink"/>
                </a:solidFill>
                <a:latin typeface="Times New Roman" panose="02020603050405020304" pitchFamily="18" charset="0"/>
                <a:cs typeface="Times New Roman" panose="02020603050405020304" pitchFamily="18" charset="0"/>
              </a:rPr>
              <a:t>blood glucose level (particularly after meal)</a:t>
            </a:r>
          </a:p>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Change in circulatory FFAs, TGs, CHOL &amp; phospholipids.</a:t>
            </a:r>
          </a:p>
          <a:p>
            <a:pPr>
              <a:lnSpc>
                <a:spcPct val="175000"/>
              </a:lnSpc>
              <a:buFont typeface="Wingdings" panose="05000000000000000000" pitchFamily="2" charset="2"/>
              <a:buNone/>
            </a:pPr>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4646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Insulin </a:t>
            </a:r>
            <a:r>
              <a:rPr lang="en-US" altLang="en-US" sz="4000" b="1" i="1" dirty="0" smtClean="0">
                <a:solidFill>
                  <a:schemeClr val="tx2">
                    <a:lumMod val="75000"/>
                  </a:schemeClr>
                </a:solidFill>
                <a:effectLst/>
                <a:latin typeface="Times New Roman" panose="02020603050405020304" pitchFamily="18" charset="0"/>
                <a:cs typeface="Times New Roman" panose="02020603050405020304" pitchFamily="18" charset="0"/>
              </a:rPr>
              <a:t>Resistance (IR) </a:t>
            </a:r>
            <a:endParaRPr lang="en-US" sz="4000" b="1" i="1" dirty="0">
              <a:solidFill>
                <a:schemeClr val="tx2">
                  <a:lumMod val="75000"/>
                </a:schemeClr>
              </a:solidFill>
              <a:effectLst/>
            </a:endParaRPr>
          </a:p>
        </p:txBody>
      </p:sp>
      <p:sp>
        <p:nvSpPr>
          <p:cNvPr id="77827" name="Rectangle 3"/>
          <p:cNvSpPr>
            <a:spLocks noGrp="1" noChangeArrowheads="1"/>
          </p:cNvSpPr>
          <p:nvPr>
            <p:ph type="body" sz="quarter" idx="10"/>
          </p:nvPr>
        </p:nvSpPr>
        <p:spPr>
          <a:xfrm>
            <a:off x="381000" y="1484784"/>
            <a:ext cx="8382000" cy="3003899"/>
          </a:xfrm>
        </p:spPr>
        <p:txBody>
          <a:bodyPr/>
          <a:lstStyle/>
          <a:p>
            <a:pPr>
              <a:lnSpc>
                <a:spcPct val="80000"/>
              </a:lnSpc>
              <a:buFont typeface="Wingdings" panose="05000000000000000000" pitchFamily="2" charset="2"/>
              <a:buNone/>
            </a:pPr>
            <a:endParaRPr lang="en-US" altLang="en-US" sz="1600" dirty="0"/>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During the first trimester of pregnancy, insulin sensitivity is normal if not higher than normal</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80000"/>
              </a:lnSpc>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 As pregnancy progresses, a condition of </a:t>
            </a:r>
            <a:r>
              <a:rPr lang="en-US" altLang="en-US" sz="2400" dirty="0" smtClean="0">
                <a:solidFill>
                  <a:schemeClr val="folHlink"/>
                </a:solidFill>
                <a:latin typeface="Times New Roman" panose="02020603050405020304" pitchFamily="18" charset="0"/>
                <a:cs typeface="Times New Roman" panose="02020603050405020304" pitchFamily="18" charset="0"/>
              </a:rPr>
              <a:t>IR come in progress.</a:t>
            </a:r>
          </a:p>
          <a:p>
            <a:pPr marL="0" indent="0" algn="just">
              <a:lnSpc>
                <a:spcPct val="80000"/>
              </a:lnSpc>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The deterioration of insulin action being more </a:t>
            </a:r>
            <a:r>
              <a:rPr lang="en-US" altLang="en-US" sz="2400" dirty="0" smtClean="0">
                <a:solidFill>
                  <a:schemeClr val="folHlink"/>
                </a:solidFill>
                <a:latin typeface="Times New Roman" panose="02020603050405020304" pitchFamily="18" charset="0"/>
                <a:cs typeface="Times New Roman" panose="02020603050405020304" pitchFamily="18" charset="0"/>
              </a:rPr>
              <a:t>marked </a:t>
            </a:r>
            <a:r>
              <a:rPr lang="en-US" altLang="en-US" sz="2400" dirty="0">
                <a:solidFill>
                  <a:schemeClr val="folHlink"/>
                </a:solidFill>
                <a:latin typeface="Times New Roman" panose="02020603050405020304" pitchFamily="18" charset="0"/>
                <a:cs typeface="Times New Roman" panose="02020603050405020304" pitchFamily="18" charset="0"/>
              </a:rPr>
              <a:t>at the </a:t>
            </a:r>
            <a:r>
              <a:rPr lang="en-US" altLang="en-US" sz="2400" dirty="0" smtClean="0">
                <a:solidFill>
                  <a:schemeClr val="folHlink"/>
                </a:solidFill>
                <a:latin typeface="Times New Roman" panose="02020603050405020304" pitchFamily="18" charset="0"/>
                <a:cs typeface="Times New Roman" panose="02020603050405020304" pitchFamily="18" charset="0"/>
              </a:rPr>
              <a:t>skeletal </a:t>
            </a:r>
            <a:r>
              <a:rPr lang="en-US" altLang="en-US" sz="2400" dirty="0">
                <a:solidFill>
                  <a:schemeClr val="folHlink"/>
                </a:solidFill>
                <a:latin typeface="Times New Roman" panose="02020603050405020304" pitchFamily="18" charset="0"/>
                <a:cs typeface="Times New Roman" panose="02020603050405020304" pitchFamily="18" charset="0"/>
              </a:rPr>
              <a:t>muscle than adipose tissue</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80000"/>
              </a:lnSpc>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3124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Insulin </a:t>
            </a:r>
            <a:r>
              <a:rPr lang="en-US" altLang="en-US" sz="4000" b="1" i="1" dirty="0" smtClean="0">
                <a:solidFill>
                  <a:schemeClr val="tx2">
                    <a:lumMod val="75000"/>
                  </a:schemeClr>
                </a:solidFill>
                <a:effectLst/>
                <a:latin typeface="Times New Roman" panose="02020603050405020304" pitchFamily="18" charset="0"/>
                <a:cs typeface="Times New Roman" panose="02020603050405020304" pitchFamily="18" charset="0"/>
              </a:rPr>
              <a:t>Resistance (IR)</a:t>
            </a:r>
            <a:endParaRPr lang="en-US" sz="4000" b="1" i="1" dirty="0">
              <a:solidFill>
                <a:schemeClr val="tx2">
                  <a:lumMod val="75000"/>
                </a:schemeClr>
              </a:solidFill>
              <a:effectLst/>
            </a:endParaRPr>
          </a:p>
        </p:txBody>
      </p:sp>
      <p:sp>
        <p:nvSpPr>
          <p:cNvPr id="77827" name="Rectangle 3"/>
          <p:cNvSpPr>
            <a:spLocks noGrp="1" noChangeArrowheads="1"/>
          </p:cNvSpPr>
          <p:nvPr>
            <p:ph type="body" sz="quarter" idx="10"/>
          </p:nvPr>
        </p:nvSpPr>
        <p:spPr>
          <a:xfrm>
            <a:off x="381000" y="1484784"/>
            <a:ext cx="8382000" cy="2930033"/>
          </a:xfrm>
        </p:spPr>
        <p:txBody>
          <a:bodyPr/>
          <a:lstStyle/>
          <a:p>
            <a:pPr>
              <a:lnSpc>
                <a:spcPct val="80000"/>
              </a:lnSpc>
              <a:buFont typeface="Wingdings" panose="05000000000000000000" pitchFamily="2" charset="2"/>
              <a:buNone/>
            </a:pPr>
            <a:endParaRPr lang="en-US" altLang="en-US" sz="1600" dirty="0"/>
          </a:p>
          <a:p>
            <a:pPr algn="just">
              <a:lnSpc>
                <a:spcPct val="8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The </a:t>
            </a:r>
            <a:r>
              <a:rPr lang="en-US" altLang="en-US" sz="2400" dirty="0">
                <a:solidFill>
                  <a:schemeClr val="folHlink"/>
                </a:solidFill>
                <a:latin typeface="Times New Roman" panose="02020603050405020304" pitchFamily="18" charset="0"/>
                <a:cs typeface="Times New Roman" panose="02020603050405020304" pitchFamily="18" charset="0"/>
              </a:rPr>
              <a:t>development of </a:t>
            </a:r>
            <a:r>
              <a:rPr lang="en-US" altLang="en-US" sz="2400" dirty="0" smtClean="0">
                <a:solidFill>
                  <a:schemeClr val="folHlink"/>
                </a:solidFill>
                <a:latin typeface="Times New Roman" panose="02020603050405020304" pitchFamily="18" charset="0"/>
                <a:cs typeface="Times New Roman" panose="02020603050405020304" pitchFamily="18" charset="0"/>
              </a:rPr>
              <a:t>GDM is </a:t>
            </a:r>
            <a:r>
              <a:rPr lang="en-US" altLang="en-US" sz="2400" dirty="0">
                <a:solidFill>
                  <a:schemeClr val="folHlink"/>
                </a:solidFill>
                <a:latin typeface="Times New Roman" panose="02020603050405020304" pitchFamily="18" charset="0"/>
                <a:cs typeface="Times New Roman" panose="02020603050405020304" pitchFamily="18" charset="0"/>
              </a:rPr>
              <a:t>associated with </a:t>
            </a:r>
            <a:r>
              <a:rPr lang="en-US" altLang="en-US" sz="2400" dirty="0" smtClean="0">
                <a:solidFill>
                  <a:schemeClr val="folHlink"/>
                </a:solidFill>
                <a:latin typeface="Times New Roman" panose="02020603050405020304" pitchFamily="18" charset="0"/>
                <a:cs typeface="Times New Roman" panose="02020603050405020304" pitchFamily="18" charset="0"/>
              </a:rPr>
              <a:t>more severity </a:t>
            </a:r>
            <a:r>
              <a:rPr lang="en-US" altLang="en-US" sz="2400" dirty="0">
                <a:solidFill>
                  <a:schemeClr val="folHlink"/>
                </a:solidFill>
                <a:latin typeface="Times New Roman" panose="02020603050405020304" pitchFamily="18" charset="0"/>
                <a:cs typeface="Times New Roman" panose="02020603050405020304" pitchFamily="18" charset="0"/>
              </a:rPr>
              <a:t>of </a:t>
            </a:r>
            <a:r>
              <a:rPr lang="en-US" altLang="en-US" sz="2400" dirty="0" smtClean="0">
                <a:solidFill>
                  <a:schemeClr val="folHlink"/>
                </a:solidFill>
                <a:latin typeface="Times New Roman" panose="02020603050405020304" pitchFamily="18" charset="0"/>
                <a:cs typeface="Times New Roman" panose="02020603050405020304" pitchFamily="18" charset="0"/>
              </a:rPr>
              <a:t>IR. </a:t>
            </a:r>
          </a:p>
          <a:p>
            <a:pPr marL="0" indent="0" algn="just">
              <a:lnSpc>
                <a:spcPct val="80000"/>
              </a:lnSpc>
              <a:buNone/>
            </a:pP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In GDM mothers, </a:t>
            </a:r>
            <a:r>
              <a:rPr lang="en-US" altLang="en-US" sz="2400" dirty="0">
                <a:solidFill>
                  <a:schemeClr val="folHlink"/>
                </a:solidFill>
                <a:latin typeface="Times New Roman" panose="02020603050405020304" pitchFamily="18" charset="0"/>
                <a:cs typeface="Times New Roman" panose="02020603050405020304" pitchFamily="18" charset="0"/>
              </a:rPr>
              <a:t>a lower insulin sensitivity is likely to be present both before and after pregnancy. </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The degree of </a:t>
            </a:r>
            <a:r>
              <a:rPr lang="en-US" altLang="en-US" sz="2400" dirty="0" smtClean="0">
                <a:solidFill>
                  <a:schemeClr val="folHlink"/>
                </a:solidFill>
                <a:latin typeface="Times New Roman" panose="02020603050405020304" pitchFamily="18" charset="0"/>
                <a:cs typeface="Times New Roman" panose="02020603050405020304" pitchFamily="18" charset="0"/>
              </a:rPr>
              <a:t>IR seems </a:t>
            </a:r>
            <a:r>
              <a:rPr lang="en-US" altLang="en-US" sz="2400" dirty="0">
                <a:solidFill>
                  <a:schemeClr val="folHlink"/>
                </a:solidFill>
                <a:latin typeface="Times New Roman" panose="02020603050405020304" pitchFamily="18" charset="0"/>
                <a:cs typeface="Times New Roman" panose="02020603050405020304" pitchFamily="18" charset="0"/>
              </a:rPr>
              <a:t>to be influenced by obesity &amp; inheritance.</a:t>
            </a:r>
          </a:p>
        </p:txBody>
      </p:sp>
    </p:spTree>
    <p:extLst>
      <p:ext uri="{BB962C8B-B14F-4D97-AF65-F5344CB8AC3E}">
        <p14:creationId xmlns:p14="http://schemas.microsoft.com/office/powerpoint/2010/main" val="29183012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4077072"/>
            <a:ext cx="8229600" cy="2862322"/>
          </a:xfrm>
        </p:spPr>
        <p:txBody>
          <a:bodyPr/>
          <a:lstStyle/>
          <a:p>
            <a:pPr algn="just">
              <a:buFont typeface="Wingdings" panose="05000000000000000000" pitchFamily="2" charset="2"/>
              <a:buChar char="ü"/>
              <a:tabLst>
                <a:tab pos="1520825" algn="l"/>
              </a:tabLst>
            </a:pPr>
            <a:r>
              <a:rPr lang="en-US" altLang="en-US" sz="2400" dirty="0">
                <a:solidFill>
                  <a:schemeClr val="folHlink"/>
                </a:solidFill>
                <a:latin typeface="Times New Roman" panose="02020603050405020304" pitchFamily="18" charset="0"/>
                <a:cs typeface="Times New Roman" panose="02020603050405020304" pitchFamily="18" charset="0"/>
              </a:rPr>
              <a:t>Catalano </a:t>
            </a:r>
            <a:r>
              <a:rPr lang="en-US" altLang="en-US" sz="2400" i="1" dirty="0">
                <a:solidFill>
                  <a:schemeClr val="folHlink"/>
                </a:solidFill>
                <a:latin typeface="Times New Roman" panose="02020603050405020304" pitchFamily="18" charset="0"/>
                <a:cs typeface="Times New Roman" panose="02020603050405020304" pitchFamily="18" charset="0"/>
              </a:rPr>
              <a:t>et al.</a:t>
            </a:r>
            <a:r>
              <a:rPr lang="en-US" altLang="en-US" sz="2400" dirty="0">
                <a:solidFill>
                  <a:schemeClr val="folHlink"/>
                </a:solidFill>
                <a:latin typeface="Times New Roman" panose="02020603050405020304" pitchFamily="18" charset="0"/>
                <a:cs typeface="Times New Roman" panose="02020603050405020304" pitchFamily="18" charset="0"/>
              </a:rPr>
              <a:t>, using the </a:t>
            </a:r>
            <a:r>
              <a:rPr lang="en-US" altLang="en-US" sz="2400" dirty="0" err="1">
                <a:solidFill>
                  <a:schemeClr val="folHlink"/>
                </a:solidFill>
                <a:latin typeface="Times New Roman" panose="02020603050405020304" pitchFamily="18" charset="0"/>
                <a:cs typeface="Times New Roman" panose="02020603050405020304" pitchFamily="18" charset="0"/>
              </a:rPr>
              <a:t>euglycemic-hyperinsulinemic</a:t>
            </a:r>
            <a:r>
              <a:rPr lang="en-US" altLang="en-US" sz="2400" dirty="0">
                <a:solidFill>
                  <a:schemeClr val="folHlink"/>
                </a:solidFill>
                <a:latin typeface="Times New Roman" panose="02020603050405020304" pitchFamily="18" charset="0"/>
                <a:cs typeface="Times New Roman" panose="02020603050405020304" pitchFamily="18" charset="0"/>
              </a:rPr>
              <a:t> clamp, estimated a 47% reduction in insulin sensitivity in obese women and a 56% reduction in normal-weight women in the third trimester of gestation</a:t>
            </a:r>
            <a:r>
              <a:rPr lang="en-US" altLang="en-US" dirty="0" smtClean="0">
                <a:solidFill>
                  <a:schemeClr val="folHlink"/>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None/>
              <a:tabLst>
                <a:tab pos="1520825" algn="l"/>
              </a:tabLst>
            </a:pPr>
            <a:r>
              <a:rPr lang="en-US" altLang="en-US" sz="1600" i="1" dirty="0" smtClean="0">
                <a:solidFill>
                  <a:schemeClr val="hlink"/>
                </a:solidFill>
                <a:latin typeface="Times New Roman" panose="02020603050405020304" pitchFamily="18" charset="0"/>
                <a:cs typeface="Times New Roman" panose="02020603050405020304" pitchFamily="18" charset="0"/>
              </a:rPr>
              <a:t>Am </a:t>
            </a:r>
            <a:r>
              <a:rPr lang="en-US" altLang="en-US" sz="1600" i="1" dirty="0">
                <a:solidFill>
                  <a:schemeClr val="hlink"/>
                </a:solidFill>
                <a:latin typeface="Times New Roman" panose="02020603050405020304" pitchFamily="18" charset="0"/>
                <a:cs typeface="Times New Roman" panose="02020603050405020304" pitchFamily="18" charset="0"/>
              </a:rPr>
              <a:t>J </a:t>
            </a:r>
            <a:r>
              <a:rPr lang="en-US" altLang="en-US" sz="1600" i="1" dirty="0" err="1">
                <a:solidFill>
                  <a:schemeClr val="hlink"/>
                </a:solidFill>
                <a:latin typeface="Times New Roman" panose="02020603050405020304" pitchFamily="18" charset="0"/>
                <a:cs typeface="Times New Roman" panose="02020603050405020304" pitchFamily="18" charset="0"/>
              </a:rPr>
              <a:t>Obstet</a:t>
            </a:r>
            <a:r>
              <a:rPr lang="en-US" altLang="en-US" sz="1600" i="1" dirty="0">
                <a:solidFill>
                  <a:schemeClr val="hlink"/>
                </a:solidFill>
                <a:latin typeface="Times New Roman" panose="02020603050405020304" pitchFamily="18" charset="0"/>
                <a:cs typeface="Times New Roman" panose="02020603050405020304" pitchFamily="18" charset="0"/>
              </a:rPr>
              <a:t> </a:t>
            </a:r>
            <a:r>
              <a:rPr lang="en-US" altLang="en-US" sz="1600" i="1" dirty="0" err="1">
                <a:solidFill>
                  <a:schemeClr val="hlink"/>
                </a:solidFill>
                <a:latin typeface="Times New Roman" panose="02020603050405020304" pitchFamily="18" charset="0"/>
                <a:cs typeface="Times New Roman" panose="02020603050405020304" pitchFamily="18" charset="0"/>
              </a:rPr>
              <a:t>Gynecol</a:t>
            </a:r>
            <a:r>
              <a:rPr lang="en-US" altLang="en-US" sz="1600" i="1" dirty="0">
                <a:solidFill>
                  <a:schemeClr val="hlink"/>
                </a:solidFill>
                <a:latin typeface="Times New Roman" panose="02020603050405020304" pitchFamily="18" charset="0"/>
                <a:cs typeface="Times New Roman" panose="02020603050405020304" pitchFamily="18" charset="0"/>
              </a:rPr>
              <a:t> 1991; 165: 1667-72</a:t>
            </a:r>
            <a:r>
              <a:rPr lang="en-US" altLang="en-US" sz="1600" i="1" dirty="0" smtClean="0">
                <a:solidFill>
                  <a:schemeClr val="hlink"/>
                </a:solidFill>
                <a:latin typeface="Times New Roman" panose="02020603050405020304" pitchFamily="18" charset="0"/>
                <a:cs typeface="Times New Roman" panose="02020603050405020304" pitchFamily="18" charset="0"/>
              </a:rPr>
              <a:t>.</a:t>
            </a:r>
          </a:p>
          <a:p>
            <a:pPr algn="just">
              <a:buNone/>
              <a:tabLst>
                <a:tab pos="1520825" algn="l"/>
              </a:tabLst>
            </a:pPr>
            <a:r>
              <a:rPr lang="en-US" altLang="en-US" sz="1600" i="1" dirty="0">
                <a:solidFill>
                  <a:schemeClr val="hlink"/>
                </a:solidFill>
                <a:latin typeface="Times New Roman" panose="02020603050405020304" pitchFamily="18" charset="0"/>
                <a:cs typeface="Times New Roman" panose="02020603050405020304" pitchFamily="18" charset="0"/>
              </a:rPr>
              <a:t>Am J </a:t>
            </a:r>
            <a:r>
              <a:rPr lang="en-US" altLang="en-US" sz="1600" i="1" dirty="0" err="1">
                <a:solidFill>
                  <a:schemeClr val="hlink"/>
                </a:solidFill>
                <a:latin typeface="Times New Roman" panose="02020603050405020304" pitchFamily="18" charset="0"/>
                <a:cs typeface="Times New Roman" panose="02020603050405020304" pitchFamily="18" charset="0"/>
              </a:rPr>
              <a:t>Obstet</a:t>
            </a:r>
            <a:r>
              <a:rPr lang="en-US" altLang="en-US" sz="1600" i="1" dirty="0">
                <a:solidFill>
                  <a:schemeClr val="hlink"/>
                </a:solidFill>
                <a:latin typeface="Times New Roman" panose="02020603050405020304" pitchFamily="18" charset="0"/>
                <a:cs typeface="Times New Roman" panose="02020603050405020304" pitchFamily="18" charset="0"/>
              </a:rPr>
              <a:t> </a:t>
            </a:r>
            <a:r>
              <a:rPr lang="en-US" altLang="en-US" sz="1600" i="1" dirty="0" err="1">
                <a:solidFill>
                  <a:schemeClr val="hlink"/>
                </a:solidFill>
                <a:latin typeface="Times New Roman" panose="02020603050405020304" pitchFamily="18" charset="0"/>
                <a:cs typeface="Times New Roman" panose="02020603050405020304" pitchFamily="18" charset="0"/>
              </a:rPr>
              <a:t>Gynecol</a:t>
            </a:r>
            <a:r>
              <a:rPr lang="en-US" altLang="en-US" sz="1600" i="1" dirty="0">
                <a:solidFill>
                  <a:schemeClr val="hlink"/>
                </a:solidFill>
                <a:latin typeface="Times New Roman" panose="02020603050405020304" pitchFamily="18" charset="0"/>
                <a:cs typeface="Times New Roman" panose="02020603050405020304" pitchFamily="18" charset="0"/>
              </a:rPr>
              <a:t> 1999; 180: 903- 16.</a:t>
            </a:r>
          </a:p>
          <a:p>
            <a:pPr algn="just">
              <a:buFont typeface="Wingdings" panose="05000000000000000000" pitchFamily="2" charset="2"/>
              <a:buNone/>
              <a:tabLst>
                <a:tab pos="1520825" algn="l"/>
              </a:tabLst>
            </a:pPr>
            <a:endParaRPr lang="en-US" altLang="en-US" sz="1600" i="1" dirty="0">
              <a:solidFill>
                <a:schemeClr va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tabLst>
                <a:tab pos="1520825" algn="l"/>
              </a:tabLst>
            </a:pPr>
            <a:endParaRPr lang="en-US" altLang="en-US" dirty="0">
              <a:solidFill>
                <a:schemeClr val="folHlin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16633"/>
            <a:ext cx="9144000" cy="2232247"/>
          </a:xfrm>
          <a:prstGeom prst="rect">
            <a:avLst/>
          </a:prstGeom>
        </p:spPr>
      </p:pic>
      <p:pic>
        <p:nvPicPr>
          <p:cNvPr id="3" name="Picture 2"/>
          <p:cNvPicPr>
            <a:picLocks noChangeAspect="1"/>
          </p:cNvPicPr>
          <p:nvPr/>
        </p:nvPicPr>
        <p:blipFill>
          <a:blip r:embed="rId3"/>
          <a:stretch>
            <a:fillRect/>
          </a:stretch>
        </p:blipFill>
        <p:spPr>
          <a:xfrm>
            <a:off x="0" y="2348880"/>
            <a:ext cx="9036496" cy="1728192"/>
          </a:xfrm>
          <a:prstGeom prst="rect">
            <a:avLst/>
          </a:prstGeom>
        </p:spPr>
      </p:pic>
    </p:spTree>
    <p:extLst>
      <p:ext uri="{BB962C8B-B14F-4D97-AF65-F5344CB8AC3E}">
        <p14:creationId xmlns:p14="http://schemas.microsoft.com/office/powerpoint/2010/main" val="36878829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81000" y="2852935"/>
            <a:ext cx="8382000" cy="3896451"/>
          </a:xfrm>
        </p:spPr>
        <p:txBody>
          <a:bodyPr/>
          <a:lstStyle/>
          <a:p>
            <a:pPr algn="just">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In Di </a:t>
            </a:r>
            <a:r>
              <a:rPr lang="en-US" altLang="en-US" sz="2400" dirty="0" err="1">
                <a:solidFill>
                  <a:schemeClr val="folHlink"/>
                </a:solidFill>
                <a:latin typeface="Times New Roman" panose="02020603050405020304" pitchFamily="18" charset="0"/>
                <a:cs typeface="Times New Roman" panose="02020603050405020304" pitchFamily="18" charset="0"/>
              </a:rPr>
              <a:t>Cianni</a:t>
            </a:r>
            <a:r>
              <a:rPr lang="en-US" altLang="en-US" sz="2400" dirty="0">
                <a:solidFill>
                  <a:schemeClr val="folHlink"/>
                </a:solidFill>
                <a:latin typeface="Times New Roman" panose="02020603050405020304" pitchFamily="18" charset="0"/>
                <a:cs typeface="Times New Roman" panose="02020603050405020304" pitchFamily="18" charset="0"/>
              </a:rPr>
              <a:t> et al. study:</a:t>
            </a:r>
          </a:p>
          <a:p>
            <a:pPr algn="jus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    </a:t>
            </a:r>
            <a:r>
              <a:rPr lang="en-US" altLang="en-US" sz="2400" dirty="0" smtClean="0">
                <a:solidFill>
                  <a:schemeClr val="folHlink"/>
                </a:solidFill>
                <a:latin typeface="Times New Roman" panose="02020603050405020304" pitchFamily="18" charset="0"/>
                <a:cs typeface="Times New Roman" panose="02020603050405020304" pitchFamily="18" charset="0"/>
              </a:rPr>
              <a:t>Women </a:t>
            </a:r>
            <a:r>
              <a:rPr lang="en-US" altLang="en-US" sz="2400" dirty="0">
                <a:solidFill>
                  <a:schemeClr val="folHlink"/>
                </a:solidFill>
                <a:latin typeface="Times New Roman" panose="02020603050405020304" pitchFamily="18" charset="0"/>
                <a:cs typeface="Times New Roman" panose="02020603050405020304" pitchFamily="18" charset="0"/>
              </a:rPr>
              <a:t>with previous gestational diabetes present, compared to control women, a modification in the indices of insulin sensitivity obtained both in basal conditions </a:t>
            </a:r>
            <a:r>
              <a:rPr lang="en-US" altLang="en-US" sz="2400" dirty="0" smtClean="0">
                <a:solidFill>
                  <a:schemeClr val="folHlink"/>
                </a:solidFill>
                <a:latin typeface="Times New Roman" panose="02020603050405020304" pitchFamily="18" charset="0"/>
                <a:cs typeface="Times New Roman" panose="02020603050405020304" pitchFamily="18" charset="0"/>
              </a:rPr>
              <a:t>[Homeostatic </a:t>
            </a:r>
            <a:r>
              <a:rPr lang="en-US" altLang="en-US" sz="2400" dirty="0">
                <a:solidFill>
                  <a:schemeClr val="folHlink"/>
                </a:solidFill>
                <a:latin typeface="Times New Roman" panose="02020603050405020304" pitchFamily="18" charset="0"/>
                <a:cs typeface="Times New Roman" panose="02020603050405020304" pitchFamily="18" charset="0"/>
              </a:rPr>
              <a:t>model </a:t>
            </a:r>
            <a:r>
              <a:rPr lang="en-US" altLang="en-US" sz="2400" dirty="0" smtClean="0">
                <a:solidFill>
                  <a:schemeClr val="folHlink"/>
                </a:solidFill>
                <a:latin typeface="Times New Roman" panose="02020603050405020304" pitchFamily="18" charset="0"/>
                <a:cs typeface="Times New Roman" panose="02020603050405020304" pitchFamily="18" charset="0"/>
              </a:rPr>
              <a:t>assessment of insulin resistance </a:t>
            </a:r>
            <a:r>
              <a:rPr lang="en-US" altLang="en-US" sz="2400" dirty="0">
                <a:solidFill>
                  <a:schemeClr val="folHlink"/>
                </a:solidFill>
                <a:latin typeface="Times New Roman" panose="02020603050405020304" pitchFamily="18" charset="0"/>
                <a:cs typeface="Times New Roman" panose="02020603050405020304" pitchFamily="18" charset="0"/>
              </a:rPr>
              <a:t>(</a:t>
            </a:r>
            <a:r>
              <a:rPr lang="en-US" altLang="en-US" sz="2400" dirty="0" smtClean="0">
                <a:solidFill>
                  <a:schemeClr val="folHlink"/>
                </a:solidFill>
                <a:latin typeface="Times New Roman" panose="02020603050405020304" pitchFamily="18" charset="0"/>
                <a:cs typeface="Times New Roman" panose="02020603050405020304" pitchFamily="18" charset="0"/>
              </a:rPr>
              <a:t>HOMA- IR)] </a:t>
            </a:r>
            <a:r>
              <a:rPr lang="en-US" altLang="en-US" sz="2400" dirty="0">
                <a:solidFill>
                  <a:schemeClr val="folHlink"/>
                </a:solidFill>
                <a:latin typeface="Times New Roman" panose="02020603050405020304" pitchFamily="18" charset="0"/>
                <a:cs typeface="Times New Roman" panose="02020603050405020304" pitchFamily="18" charset="0"/>
              </a:rPr>
              <a:t>and after oral administration of glucose [insulin sensitivity index</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en-US" altLang="en-US" sz="1600" i="1" dirty="0">
                <a:solidFill>
                  <a:schemeClr val="hlink"/>
                </a:solidFill>
                <a:latin typeface="Times New Roman" panose="02020603050405020304" pitchFamily="18" charset="0"/>
                <a:cs typeface="Times New Roman" panose="02020603050405020304" pitchFamily="18" charset="0"/>
              </a:rPr>
              <a:t>Diabetes </a:t>
            </a:r>
            <a:r>
              <a:rPr lang="en-US" altLang="en-US" sz="1600" i="1" dirty="0" err="1">
                <a:solidFill>
                  <a:schemeClr val="hlink"/>
                </a:solidFill>
                <a:latin typeface="Times New Roman" panose="02020603050405020304" pitchFamily="18" charset="0"/>
                <a:cs typeface="Times New Roman" panose="02020603050405020304" pitchFamily="18" charset="0"/>
              </a:rPr>
              <a:t>Metab</a:t>
            </a:r>
            <a:r>
              <a:rPr lang="en-US" altLang="en-US" sz="1600" i="1" dirty="0">
                <a:solidFill>
                  <a:schemeClr val="hlink"/>
                </a:solidFill>
                <a:latin typeface="Times New Roman" panose="02020603050405020304" pitchFamily="18" charset="0"/>
                <a:cs typeface="Times New Roman" panose="02020603050405020304" pitchFamily="18" charset="0"/>
              </a:rPr>
              <a:t> Res Rev 2003; 19: 259- 270</a:t>
            </a:r>
          </a:p>
          <a:p>
            <a:pPr algn="just"/>
            <a:endParaRPr lang="en-US" altLang="en-US" sz="2800" dirty="0">
              <a:solidFill>
                <a:schemeClr val="folHlink"/>
              </a:solidFill>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US" altLang="en-US" dirty="0">
              <a:solidFill>
                <a:schemeClr val="folHlink"/>
              </a:solidFill>
            </a:endParaRPr>
          </a:p>
        </p:txBody>
      </p:sp>
      <p:pic>
        <p:nvPicPr>
          <p:cNvPr id="3" name="Picture 2"/>
          <p:cNvPicPr>
            <a:picLocks noChangeAspect="1"/>
          </p:cNvPicPr>
          <p:nvPr/>
        </p:nvPicPr>
        <p:blipFill>
          <a:blip r:embed="rId2"/>
          <a:stretch>
            <a:fillRect/>
          </a:stretch>
        </p:blipFill>
        <p:spPr>
          <a:xfrm>
            <a:off x="0" y="188640"/>
            <a:ext cx="9144000" cy="2520280"/>
          </a:xfrm>
          <a:prstGeom prst="rect">
            <a:avLst/>
          </a:prstGeom>
        </p:spPr>
      </p:pic>
    </p:spTree>
    <p:extLst>
      <p:ext uri="{BB962C8B-B14F-4D97-AF65-F5344CB8AC3E}">
        <p14:creationId xmlns:p14="http://schemas.microsoft.com/office/powerpoint/2010/main" val="41764101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1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332657"/>
            <a:ext cx="4176712" cy="5688731"/>
          </a:xfrm>
        </p:spPr>
      </p:pic>
      <p:pic>
        <p:nvPicPr>
          <p:cNvPr id="90116" name="Picture 4" descr="12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332657"/>
            <a:ext cx="4249738" cy="5688732"/>
          </a:xfrm>
        </p:spPr>
      </p:pic>
    </p:spTree>
    <p:extLst>
      <p:ext uri="{BB962C8B-B14F-4D97-AF65-F5344CB8AC3E}">
        <p14:creationId xmlns:p14="http://schemas.microsoft.com/office/powerpoint/2010/main" val="13319842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1628800"/>
            <a:ext cx="8229600" cy="2304256"/>
          </a:xfrm>
        </p:spPr>
        <p:txBody>
          <a:bodyPr/>
          <a:lstStyle/>
          <a:p>
            <a:pPr algn="just">
              <a:buFont typeface="Wingdings" panose="05000000000000000000" pitchFamily="2" charset="2"/>
              <a:buNone/>
              <a:tabLst>
                <a:tab pos="1520825" algn="l"/>
              </a:tabLst>
            </a:pPr>
            <a:endParaRPr lang="en-US" altLang="en-US"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tabLst>
                <a:tab pos="1520825" algn="l"/>
              </a:tabLst>
            </a:pPr>
            <a:r>
              <a:rPr lang="en-US" altLang="en-US" dirty="0">
                <a:solidFill>
                  <a:schemeClr val="folHlink"/>
                </a:solidFill>
                <a:latin typeface="Times New Roman" panose="02020603050405020304" pitchFamily="18" charset="0"/>
                <a:cs typeface="Times New Roman" panose="02020603050405020304" pitchFamily="18" charset="0"/>
              </a:rPr>
              <a:t>According to other studies, with the progression of pregnancy, insulin sensitivity can be reduced as much as 60 to 80%.</a:t>
            </a:r>
          </a:p>
          <a:p>
            <a:pPr algn="just">
              <a:buFont typeface="Wingdings" panose="05000000000000000000" pitchFamily="2" charset="2"/>
              <a:buNone/>
              <a:tabLst>
                <a:tab pos="1520825" algn="l"/>
              </a:tabLst>
            </a:pPr>
            <a:endParaRPr lang="en-US" altLang="en-US"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2755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Why insulin resistance?</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79875" name="Rectangle 3"/>
          <p:cNvSpPr>
            <a:spLocks noGrp="1" noChangeArrowheads="1"/>
          </p:cNvSpPr>
          <p:nvPr>
            <p:ph type="body" sz="quarter" idx="10"/>
          </p:nvPr>
        </p:nvSpPr>
        <p:spPr>
          <a:xfrm>
            <a:off x="381000" y="1196752"/>
            <a:ext cx="8382000" cy="4721292"/>
          </a:xfrm>
        </p:spPr>
        <p:txBody>
          <a:bodyPr/>
          <a:lstStyle/>
          <a:p>
            <a:pPr algn="ctr">
              <a:lnSpc>
                <a:spcPct val="90000"/>
              </a:lnSpc>
              <a:buFont typeface="Wingdings" panose="05000000000000000000" pitchFamily="2" charset="2"/>
              <a:buNone/>
            </a:pPr>
            <a:r>
              <a:rPr lang="en-US" altLang="en-US" sz="2600" b="1" i="1" dirty="0">
                <a:solidFill>
                  <a:schemeClr val="hlink"/>
                </a:solidFill>
                <a:latin typeface="Times New Roman" panose="02020603050405020304" pitchFamily="18" charset="0"/>
                <a:cs typeface="Times New Roman" panose="02020603050405020304" pitchFamily="18" charset="0"/>
              </a:rPr>
              <a:t>A physiological event favoring  glucose </a:t>
            </a:r>
            <a:r>
              <a:rPr lang="en-US" altLang="en-US" sz="2600" b="1" i="1" dirty="0" smtClean="0">
                <a:solidFill>
                  <a:schemeClr val="hlink"/>
                </a:solidFill>
                <a:latin typeface="Times New Roman" panose="02020603050405020304" pitchFamily="18" charset="0"/>
                <a:cs typeface="Times New Roman" panose="02020603050405020304" pitchFamily="18" charset="0"/>
              </a:rPr>
              <a:t>supply  </a:t>
            </a:r>
            <a:r>
              <a:rPr lang="en-US" altLang="en-US" sz="2600" b="1" i="1" dirty="0">
                <a:solidFill>
                  <a:schemeClr val="hlink"/>
                </a:solidFill>
                <a:latin typeface="Times New Roman" panose="02020603050405020304" pitchFamily="18" charset="0"/>
                <a:cs typeface="Times New Roman" panose="02020603050405020304" pitchFamily="18" charset="0"/>
              </a:rPr>
              <a:t>to the fetus.</a:t>
            </a:r>
            <a:r>
              <a:rPr lang="en-US" altLang="en-US" sz="2600" i="1" dirty="0">
                <a:latin typeface="Times New Roman" panose="02020603050405020304" pitchFamily="18" charset="0"/>
                <a:cs typeface="Times New Roman" panose="02020603050405020304" pitchFamily="18" charset="0"/>
              </a:rPr>
              <a:t> </a:t>
            </a:r>
            <a:endParaRPr lang="en-US" altLang="en-US" sz="2600" i="1" dirty="0" smtClean="0">
              <a:latin typeface="Times New Roman" panose="02020603050405020304" pitchFamily="18" charset="0"/>
              <a:cs typeface="Times New Roman" panose="02020603050405020304" pitchFamily="18" charset="0"/>
            </a:endParaRPr>
          </a:p>
          <a:p>
            <a:pPr algn="ctr">
              <a:lnSpc>
                <a:spcPct val="90000"/>
              </a:lnSpc>
              <a:buFont typeface="Wingdings" panose="05000000000000000000" pitchFamily="2" charset="2"/>
              <a:buNone/>
            </a:pPr>
            <a:endParaRPr lang="en-US" altLang="en-US" sz="2600" i="1"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600" dirty="0">
                <a:solidFill>
                  <a:schemeClr val="folHlink"/>
                </a:solidFill>
                <a:latin typeface="Times New Roman" panose="02020603050405020304" pitchFamily="18" charset="0"/>
                <a:cs typeface="Times New Roman" panose="02020603050405020304" pitchFamily="18" charset="0"/>
              </a:rPr>
              <a:t>The reduced insulin-mediated utilization of glucose switches the maternal energy metabolism from carbohydrates to lipid substrates (free fatty acids), redirecting carbohydrates toward the fetal tissues</a:t>
            </a:r>
            <a:r>
              <a:rPr lang="en-US" altLang="en-US" sz="26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90000"/>
              </a:lnSpc>
              <a:buNone/>
            </a:pPr>
            <a:endParaRPr lang="en-US" altLang="en-US" sz="2600" dirty="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600" dirty="0">
                <a:solidFill>
                  <a:schemeClr val="folHlink"/>
                </a:solidFill>
                <a:latin typeface="Times New Roman" panose="02020603050405020304" pitchFamily="18" charset="0"/>
                <a:cs typeface="Times New Roman" panose="02020603050405020304" pitchFamily="18" charset="0"/>
              </a:rPr>
              <a:t> Even the slight, though prolonged, postprandial hyperglycemia associated with impaired insulin sensitivity can contribute to rerouting nutrients from the mother to the fetus.</a:t>
            </a:r>
          </a:p>
          <a:p>
            <a:pPr algn="just">
              <a:lnSpc>
                <a:spcPct val="90000"/>
              </a:lnSpc>
              <a:buFont typeface="Wingdings" panose="05000000000000000000" pitchFamily="2" charset="2"/>
              <a:buChar char="ü"/>
            </a:pPr>
            <a:endParaRPr lang="en-US" altLang="en-US" sz="2600" dirty="0">
              <a:solidFill>
                <a:schemeClr val="folHlink"/>
              </a:solidFill>
            </a:endParaRPr>
          </a:p>
        </p:txBody>
      </p:sp>
      <p:pic>
        <p:nvPicPr>
          <p:cNvPr id="4" name="Picture 3"/>
          <p:cNvPicPr>
            <a:picLocks noChangeAspect="1"/>
          </p:cNvPicPr>
          <p:nvPr/>
        </p:nvPicPr>
        <p:blipFill>
          <a:blip r:embed="rId2"/>
          <a:stretch>
            <a:fillRect/>
          </a:stretch>
        </p:blipFill>
        <p:spPr>
          <a:xfrm>
            <a:off x="7596336" y="5161960"/>
            <a:ext cx="1440160" cy="1512168"/>
          </a:xfrm>
          <a:prstGeom prst="rect">
            <a:avLst/>
          </a:prstGeom>
        </p:spPr>
      </p:pic>
    </p:spTree>
    <p:extLst>
      <p:ext uri="{BB962C8B-B14F-4D97-AF65-F5344CB8AC3E}">
        <p14:creationId xmlns:p14="http://schemas.microsoft.com/office/powerpoint/2010/main" val="22695367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81000" y="620688"/>
            <a:ext cx="8382000" cy="1008112"/>
          </a:xfrm>
        </p:spPr>
        <p:txBody>
          <a:bodyPr/>
          <a:lstStyle/>
          <a:p>
            <a:r>
              <a:rPr lang="en-US" altLang="en-US" sz="3600" b="1" i="1" dirty="0" smtClean="0">
                <a:solidFill>
                  <a:schemeClr val="hlink"/>
                </a:solidFill>
                <a:effectLst/>
                <a:latin typeface="Times New Roman" panose="02020603050405020304" pitchFamily="18" charset="0"/>
                <a:cs typeface="Times New Roman" panose="02020603050405020304" pitchFamily="18" charset="0"/>
              </a:rPr>
              <a:t>Mechanism </a:t>
            </a:r>
            <a:r>
              <a:rPr lang="en-US" altLang="en-US" sz="3600" b="1" i="1" dirty="0">
                <a:solidFill>
                  <a:schemeClr val="hlink"/>
                </a:solidFill>
                <a:effectLst/>
                <a:latin typeface="Times New Roman" panose="02020603050405020304" pitchFamily="18" charset="0"/>
                <a:cs typeface="Times New Roman" panose="02020603050405020304" pitchFamily="18" charset="0"/>
              </a:rPr>
              <a:t>of insulin </a:t>
            </a:r>
            <a:r>
              <a:rPr lang="en-US" altLang="en-US" sz="3600" b="1" i="1" dirty="0" smtClean="0">
                <a:solidFill>
                  <a:schemeClr val="hlink"/>
                </a:solidFill>
                <a:effectLst/>
                <a:latin typeface="Times New Roman" panose="02020603050405020304" pitchFamily="18" charset="0"/>
                <a:cs typeface="Times New Roman" panose="02020603050405020304" pitchFamily="18" charset="0"/>
              </a:rPr>
              <a:t>resistance in </a:t>
            </a:r>
            <a:r>
              <a:rPr lang="en-US" altLang="en-US" sz="3600" b="1" i="1" dirty="0">
                <a:solidFill>
                  <a:schemeClr val="hlink"/>
                </a:solidFill>
                <a:effectLst/>
                <a:latin typeface="Times New Roman" panose="02020603050405020304" pitchFamily="18" charset="0"/>
                <a:cs typeface="Times New Roman" panose="02020603050405020304" pitchFamily="18" charset="0"/>
              </a:rPr>
              <a:t>pregnancy</a:t>
            </a:r>
          </a:p>
        </p:txBody>
      </p:sp>
      <p:sp>
        <p:nvSpPr>
          <p:cNvPr id="98307" name="Rectangle 3"/>
          <p:cNvSpPr>
            <a:spLocks noGrp="1" noChangeArrowheads="1"/>
          </p:cNvSpPr>
          <p:nvPr>
            <p:ph type="body" idx="1"/>
          </p:nvPr>
        </p:nvSpPr>
        <p:spPr>
          <a:xfrm>
            <a:off x="381000" y="1412875"/>
            <a:ext cx="8382000" cy="2609945"/>
          </a:xfrm>
        </p:spPr>
        <p:txBody>
          <a:bodyPr/>
          <a:lstStyle/>
          <a:p>
            <a:pPr>
              <a:buFont typeface="Wingdings" panose="05000000000000000000" pitchFamily="2" charset="2"/>
              <a:buChar char="Ø"/>
            </a:pPr>
            <a:endParaRPr lang="en-US" altLang="en-US" sz="3600" dirty="0"/>
          </a:p>
          <a:p>
            <a:pPr algn="just">
              <a:buFont typeface="Wingdings" panose="05000000000000000000" pitchFamily="2" charset="2"/>
              <a:buChar char="Ø"/>
            </a:pPr>
            <a:r>
              <a:rPr lang="en-US" altLang="en-US" sz="2800" dirty="0">
                <a:solidFill>
                  <a:schemeClr val="folHlink"/>
                </a:solidFill>
                <a:latin typeface="Times New Roman" panose="02020603050405020304" pitchFamily="18" charset="0"/>
                <a:cs typeface="Times New Roman" panose="02020603050405020304" pitchFamily="18" charset="0"/>
              </a:rPr>
              <a:t>The cellular mechanism of insulin resistance in pregnancy is  </a:t>
            </a:r>
            <a:r>
              <a:rPr lang="en-US" altLang="en-US" sz="2800" b="1" i="1" dirty="0">
                <a:solidFill>
                  <a:schemeClr val="hlink"/>
                </a:solidFill>
                <a:latin typeface="Times New Roman" panose="02020603050405020304" pitchFamily="18" charset="0"/>
                <a:cs typeface="Times New Roman" panose="02020603050405020304" pitchFamily="18" charset="0"/>
              </a:rPr>
              <a:t>multifactorial</a:t>
            </a:r>
            <a:r>
              <a:rPr lang="en-US" altLang="en-US" sz="2800" b="1" i="1" dirty="0">
                <a:solidFill>
                  <a:schemeClr val="folHlink"/>
                </a:solidFill>
                <a:latin typeface="Times New Roman" panose="02020603050405020304" pitchFamily="18" charset="0"/>
                <a:cs typeface="Times New Roman" panose="02020603050405020304" pitchFamily="18" charset="0"/>
              </a:rPr>
              <a:t> </a:t>
            </a:r>
            <a:r>
              <a:rPr lang="en-US" altLang="en-US" sz="2800" dirty="0">
                <a:solidFill>
                  <a:schemeClr val="folHlink"/>
                </a:solidFill>
                <a:latin typeface="Times New Roman" panose="02020603050405020304" pitchFamily="18" charset="0"/>
                <a:cs typeface="Times New Roman" panose="02020603050405020304" pitchFamily="18" charset="0"/>
              </a:rPr>
              <a:t>and involves several steps of the intracellular generation and propagation of the insulin signal. </a:t>
            </a:r>
          </a:p>
          <a:p>
            <a:pPr algn="just"/>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3344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Reduced activity of Insulin receptor</a:t>
            </a:r>
          </a:p>
        </p:txBody>
      </p:sp>
      <p:sp>
        <p:nvSpPr>
          <p:cNvPr id="93187" name="Rectangle 3"/>
          <p:cNvSpPr>
            <a:spLocks noGrp="1" noChangeArrowheads="1"/>
          </p:cNvSpPr>
          <p:nvPr>
            <p:ph type="body" idx="1"/>
          </p:nvPr>
        </p:nvSpPr>
        <p:spPr>
          <a:xfrm>
            <a:off x="381000" y="1412875"/>
            <a:ext cx="8382000" cy="3360920"/>
          </a:xfrm>
        </p:spPr>
        <p:txBody>
          <a:bodyPr/>
          <a:lstStyle/>
          <a:p>
            <a:pPr algn="jus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 study of the insulin binding has not demonstrated significant modifications either in normal pregnancy or in GDM.</a:t>
            </a:r>
          </a:p>
          <a:p>
            <a:pPr algn="just">
              <a:buFont typeface="Wingdings" panose="05000000000000000000" pitchFamily="2" charset="2"/>
              <a:buChar char="ü"/>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A reduced activity (30-40%) of insulin receptor tyrosine kinase has been observed in the skeletal muscle of obese women in both normal and diabetic pregnancy.</a:t>
            </a:r>
          </a:p>
          <a:p>
            <a:pPr>
              <a:buFont typeface="Wingdings" panose="05000000000000000000" pitchFamily="2" charset="2"/>
              <a:buNone/>
            </a:pPr>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516216" y="4516671"/>
            <a:ext cx="2520280" cy="2160240"/>
          </a:xfrm>
          <a:prstGeom prst="rect">
            <a:avLst/>
          </a:prstGeom>
        </p:spPr>
      </p:pic>
      <p:sp>
        <p:nvSpPr>
          <p:cNvPr id="6" name="TextBox 5"/>
          <p:cNvSpPr txBox="1"/>
          <p:nvPr/>
        </p:nvSpPr>
        <p:spPr>
          <a:xfrm>
            <a:off x="381000" y="4581128"/>
            <a:ext cx="5847184" cy="1015663"/>
          </a:xfrm>
          <a:prstGeom prst="rect">
            <a:avLst/>
          </a:prstGeom>
          <a:noFill/>
        </p:spPr>
        <p:txBody>
          <a:bodyPr wrap="square" rtlCol="0">
            <a:spAutoFit/>
          </a:bodyPr>
          <a:lstStyle/>
          <a:p>
            <a:r>
              <a:rPr lang="en-US" sz="2000" dirty="0">
                <a:solidFill>
                  <a:schemeClr val="folHlink"/>
                </a:solidFill>
                <a:latin typeface="Times New Roman" panose="02020603050405020304" pitchFamily="18" charset="0"/>
                <a:cs typeface="Times New Roman" panose="02020603050405020304" pitchFamily="18" charset="0"/>
              </a:rPr>
              <a:t>The insulin receptor (IR) is a </a:t>
            </a:r>
            <a:r>
              <a:rPr lang="en-US" sz="2000" dirty="0" smtClean="0">
                <a:solidFill>
                  <a:schemeClr val="folHlink"/>
                </a:solidFill>
                <a:latin typeface="Times New Roman" panose="02020603050405020304" pitchFamily="18" charset="0"/>
                <a:cs typeface="Times New Roman" panose="02020603050405020304" pitchFamily="18" charset="0"/>
              </a:rPr>
              <a:t>transmembrane receptor that is </a:t>
            </a:r>
            <a:r>
              <a:rPr lang="en-US" sz="2000" dirty="0">
                <a:solidFill>
                  <a:schemeClr val="folHlink"/>
                </a:solidFill>
                <a:latin typeface="Times New Roman" panose="02020603050405020304" pitchFamily="18" charset="0"/>
                <a:cs typeface="Times New Roman" panose="02020603050405020304" pitchFamily="18" charset="0"/>
              </a:rPr>
              <a:t>activated by </a:t>
            </a:r>
            <a:r>
              <a:rPr lang="en-US" sz="2000" dirty="0" smtClean="0">
                <a:solidFill>
                  <a:schemeClr val="folHlink"/>
                </a:solidFill>
                <a:latin typeface="Times New Roman" panose="02020603050405020304" pitchFamily="18" charset="0"/>
                <a:cs typeface="Times New Roman" panose="02020603050405020304" pitchFamily="18" charset="0"/>
              </a:rPr>
              <a:t>insulin, IGF- I, IGF-II </a:t>
            </a:r>
            <a:r>
              <a:rPr lang="en-US" sz="2000" dirty="0">
                <a:solidFill>
                  <a:schemeClr val="folHlink"/>
                </a:solidFill>
                <a:latin typeface="Times New Roman" panose="02020603050405020304" pitchFamily="18" charset="0"/>
                <a:cs typeface="Times New Roman" panose="02020603050405020304" pitchFamily="18" charset="0"/>
              </a:rPr>
              <a:t>and belongs to the large class of </a:t>
            </a:r>
            <a:r>
              <a:rPr lang="en-US" sz="2000" dirty="0" smtClean="0">
                <a:solidFill>
                  <a:schemeClr val="folHlink"/>
                </a:solidFill>
                <a:latin typeface="Times New Roman" panose="02020603050405020304" pitchFamily="18" charset="0"/>
                <a:cs typeface="Times New Roman" panose="02020603050405020304" pitchFamily="18" charset="0"/>
              </a:rPr>
              <a:t>tyrosine kinase receptors.</a:t>
            </a:r>
            <a:endParaRPr lang="en-US" sz="20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640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555776" y="692697"/>
            <a:ext cx="5856387" cy="1656184"/>
          </a:xfrm>
        </p:spPr>
        <p:txBody>
          <a:bodyPr/>
          <a:lstStyle/>
          <a:p>
            <a:pPr algn="ctr"/>
            <a:r>
              <a:rPr lang="en-US" altLang="en-US" sz="5000" b="1" i="1" dirty="0">
                <a:solidFill>
                  <a:schemeClr val="hlink"/>
                </a:solidFill>
                <a:effectLst/>
                <a:latin typeface="Times New Roman" panose="02020603050405020304" pitchFamily="18" charset="0"/>
                <a:cs typeface="Times New Roman" panose="02020603050405020304" pitchFamily="18" charset="0"/>
              </a:rPr>
              <a:t>Glucose Metabolism </a:t>
            </a:r>
            <a:br>
              <a:rPr lang="en-US" altLang="en-US" sz="5000" b="1" i="1" dirty="0">
                <a:solidFill>
                  <a:schemeClr val="hlink"/>
                </a:solidFill>
                <a:effectLst/>
                <a:latin typeface="Times New Roman" panose="02020603050405020304" pitchFamily="18" charset="0"/>
                <a:cs typeface="Times New Roman" panose="02020603050405020304" pitchFamily="18" charset="0"/>
              </a:rPr>
            </a:br>
            <a:r>
              <a:rPr lang="en-US" altLang="en-US" sz="5000" b="1" i="1" dirty="0" smtClean="0">
                <a:solidFill>
                  <a:schemeClr val="hlink"/>
                </a:solidFill>
                <a:effectLst/>
                <a:latin typeface="Times New Roman" panose="02020603050405020304" pitchFamily="18" charset="0"/>
                <a:cs typeface="Times New Roman" panose="02020603050405020304" pitchFamily="18" charset="0"/>
              </a:rPr>
              <a:t>in Pregnancy</a:t>
            </a:r>
            <a:endParaRPr lang="en-US" altLang="en-US" sz="5000" b="1" i="1" dirty="0">
              <a:solidFill>
                <a:schemeClr val="hlink"/>
              </a:solidFill>
              <a:effectLst/>
              <a:latin typeface="Times New Roman" panose="02020603050405020304" pitchFamily="18" charset="0"/>
              <a:cs typeface="Times New Roman" panose="02020603050405020304" pitchFamily="18" charset="0"/>
            </a:endParaRPr>
          </a:p>
        </p:txBody>
      </p:sp>
      <p:sp>
        <p:nvSpPr>
          <p:cNvPr id="53251" name="Rectangle 3"/>
          <p:cNvSpPr>
            <a:spLocks noGrp="1" noChangeArrowheads="1"/>
          </p:cNvSpPr>
          <p:nvPr>
            <p:ph type="subTitle" idx="1"/>
          </p:nvPr>
        </p:nvSpPr>
        <p:spPr>
          <a:xfrm>
            <a:off x="730249" y="2996952"/>
            <a:ext cx="7681913" cy="2808312"/>
          </a:xfrm>
        </p:spPr>
        <p:txBody>
          <a:bodyPr/>
          <a:lstStyle/>
          <a:p>
            <a:pPr algn="ctr">
              <a:lnSpc>
                <a:spcPct val="90000"/>
              </a:lnSpc>
            </a:pPr>
            <a:r>
              <a:rPr lang="en-US" altLang="en-US" sz="2400" b="1" dirty="0">
                <a:solidFill>
                  <a:schemeClr val="hlink"/>
                </a:solidFill>
                <a:latin typeface="Times New Roman" panose="02020603050405020304" pitchFamily="18" charset="0"/>
                <a:cs typeface="Times New Roman" panose="02020603050405020304" pitchFamily="18" charset="0"/>
              </a:rPr>
              <a:t>Dr. </a:t>
            </a:r>
            <a:r>
              <a:rPr lang="en-US" altLang="en-US" sz="2400" b="1" dirty="0" smtClean="0">
                <a:solidFill>
                  <a:schemeClr val="hlink"/>
                </a:solidFill>
                <a:latin typeface="Times New Roman" panose="02020603050405020304" pitchFamily="18" charset="0"/>
                <a:cs typeface="Times New Roman" panose="02020603050405020304" pitchFamily="18" charset="0"/>
              </a:rPr>
              <a:t>Maryam </a:t>
            </a:r>
            <a:r>
              <a:rPr lang="en-US" altLang="en-US" sz="2400" b="1" dirty="0">
                <a:solidFill>
                  <a:schemeClr val="hlink"/>
                </a:solidFill>
                <a:latin typeface="Times New Roman" panose="02020603050405020304" pitchFamily="18" charset="0"/>
                <a:cs typeface="Times New Roman" panose="02020603050405020304" pitchFamily="18" charset="0"/>
              </a:rPr>
              <a:t>Tohidi</a:t>
            </a:r>
          </a:p>
          <a:p>
            <a:pPr algn="ctr">
              <a:lnSpc>
                <a:spcPct val="90000"/>
              </a:lnSpc>
            </a:pPr>
            <a:r>
              <a:rPr lang="en-US" altLang="en-US" sz="2400" b="1" dirty="0" smtClean="0">
                <a:solidFill>
                  <a:schemeClr val="hlink"/>
                </a:solidFill>
                <a:latin typeface="Times New Roman" panose="02020603050405020304" pitchFamily="18" charset="0"/>
                <a:cs typeface="Times New Roman" panose="02020603050405020304" pitchFamily="18" charset="0"/>
              </a:rPr>
              <a:t>Associate professor of anatomical &amp; clinical pathology</a:t>
            </a:r>
          </a:p>
          <a:p>
            <a:pPr algn="ctr">
              <a:lnSpc>
                <a:spcPct val="90000"/>
              </a:lnSpc>
            </a:pPr>
            <a:endParaRPr lang="en-US" altLang="en-US" sz="2400" b="1" dirty="0">
              <a:solidFill>
                <a:schemeClr val="hlink"/>
              </a:solidFill>
              <a:latin typeface="Times New Roman" panose="02020603050405020304" pitchFamily="18" charset="0"/>
              <a:cs typeface="Times New Roman" panose="02020603050405020304" pitchFamily="18" charset="0"/>
            </a:endParaRPr>
          </a:p>
          <a:p>
            <a:pPr algn="ctr">
              <a:lnSpc>
                <a:spcPct val="90000"/>
              </a:lnSpc>
            </a:pPr>
            <a:r>
              <a:rPr lang="en-US" altLang="en-US" sz="2400" dirty="0">
                <a:solidFill>
                  <a:schemeClr val="hlink"/>
                </a:solidFill>
                <a:latin typeface="Times New Roman" panose="02020603050405020304" pitchFamily="18" charset="0"/>
                <a:cs typeface="Times New Roman" panose="02020603050405020304" pitchFamily="18" charset="0"/>
              </a:rPr>
              <a:t>Research Institute for Endocrine Sciences</a:t>
            </a:r>
          </a:p>
          <a:p>
            <a:pPr algn="ctr">
              <a:lnSpc>
                <a:spcPct val="90000"/>
              </a:lnSpc>
            </a:pPr>
            <a:r>
              <a:rPr lang="en-US" altLang="en-US" sz="2400" dirty="0">
                <a:solidFill>
                  <a:schemeClr val="hlink"/>
                </a:solidFill>
                <a:latin typeface="Times New Roman" panose="02020603050405020304" pitchFamily="18" charset="0"/>
                <a:cs typeface="Times New Roman" panose="02020603050405020304" pitchFamily="18" charset="0"/>
              </a:rPr>
              <a:t>Shaheed </a:t>
            </a:r>
            <a:r>
              <a:rPr lang="en-US" altLang="en-US" sz="2400" dirty="0" err="1">
                <a:solidFill>
                  <a:schemeClr val="hlink"/>
                </a:solidFill>
                <a:latin typeface="Times New Roman" panose="02020603050405020304" pitchFamily="18" charset="0"/>
                <a:cs typeface="Times New Roman" panose="02020603050405020304" pitchFamily="18" charset="0"/>
              </a:rPr>
              <a:t>Beheshti</a:t>
            </a:r>
            <a:r>
              <a:rPr lang="en-US" altLang="en-US" sz="2400" dirty="0">
                <a:solidFill>
                  <a:schemeClr val="hlink"/>
                </a:solidFill>
                <a:latin typeface="Times New Roman" panose="02020603050405020304" pitchFamily="18" charset="0"/>
                <a:cs typeface="Times New Roman" panose="02020603050405020304" pitchFamily="18" charset="0"/>
              </a:rPr>
              <a:t> University of Medical </a:t>
            </a:r>
            <a:r>
              <a:rPr lang="en-US" altLang="en-US" sz="2400" dirty="0" smtClean="0">
                <a:solidFill>
                  <a:schemeClr val="hlink"/>
                </a:solidFill>
                <a:latin typeface="Times New Roman" panose="02020603050405020304" pitchFamily="18" charset="0"/>
                <a:cs typeface="Times New Roman" panose="02020603050405020304" pitchFamily="18" charset="0"/>
              </a:rPr>
              <a:t>Science</a:t>
            </a:r>
          </a:p>
          <a:p>
            <a:pPr algn="ctr">
              <a:lnSpc>
                <a:spcPct val="90000"/>
              </a:lnSpc>
            </a:pPr>
            <a:endParaRPr lang="en-US" altLang="en-US" sz="2400" dirty="0">
              <a:solidFill>
                <a:schemeClr val="hlink"/>
              </a:solidFill>
              <a:latin typeface="Times New Roman" panose="02020603050405020304" pitchFamily="18" charset="0"/>
              <a:cs typeface="Times New Roman" panose="02020603050405020304" pitchFamily="18" charset="0"/>
            </a:endParaRPr>
          </a:p>
          <a:p>
            <a:pPr algn="ctr">
              <a:lnSpc>
                <a:spcPct val="90000"/>
              </a:lnSpc>
            </a:pPr>
            <a:endParaRPr lang="en-US" altLang="en-US" sz="2400" dirty="0">
              <a:solidFill>
                <a:schemeClr val="hlin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1832"/>
            <a:ext cx="2243522" cy="3139712"/>
          </a:xfrm>
          <a:prstGeom prst="rect">
            <a:avLst/>
          </a:prstGeom>
        </p:spPr>
      </p:pic>
    </p:spTree>
    <p:extLst>
      <p:ext uri="{BB962C8B-B14F-4D97-AF65-F5344CB8AC3E}">
        <p14:creationId xmlns:p14="http://schemas.microsoft.com/office/powerpoint/2010/main" val="12069995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3937"/>
            <a:ext cx="9144000" cy="6981937"/>
          </a:xfrm>
          <a:prstGeom prst="rect">
            <a:avLst/>
          </a:prstGeom>
        </p:spPr>
      </p:pic>
      <p:sp>
        <p:nvSpPr>
          <p:cNvPr id="7" name="TextBox 6"/>
          <p:cNvSpPr txBox="1"/>
          <p:nvPr/>
        </p:nvSpPr>
        <p:spPr>
          <a:xfrm>
            <a:off x="0" y="5661248"/>
            <a:ext cx="5220072" cy="1223412"/>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Binding of insulin to the extracellular a-subunit of the insulin receptor induces </a:t>
            </a:r>
            <a:r>
              <a:rPr lang="en-US" sz="1050" dirty="0" err="1">
                <a:latin typeface="Times New Roman" panose="02020603050405020304" pitchFamily="18" charset="0"/>
                <a:cs typeface="Times New Roman" panose="02020603050405020304" pitchFamily="18" charset="0"/>
              </a:rPr>
              <a:t>autophosphorylation</a:t>
            </a:r>
            <a:r>
              <a:rPr lang="en-US" sz="1050" dirty="0">
                <a:latin typeface="Times New Roman" panose="02020603050405020304" pitchFamily="18" charset="0"/>
                <a:cs typeface="Times New Roman" panose="02020603050405020304" pitchFamily="18" charset="0"/>
              </a:rPr>
              <a:t> of the </a:t>
            </a:r>
            <a:r>
              <a:rPr lang="el-GR" sz="1050" dirty="0" smtClean="0">
                <a:latin typeface="Times New Roman" panose="02020603050405020304" pitchFamily="18" charset="0"/>
                <a:cs typeface="Times New Roman" panose="02020603050405020304" pitchFamily="18" charset="0"/>
              </a:rPr>
              <a:t>β</a:t>
            </a:r>
            <a:r>
              <a:rPr lang="en-US" sz="1050" dirty="0" smtClean="0">
                <a:latin typeface="Times New Roman" panose="02020603050405020304" pitchFamily="18" charset="0"/>
                <a:cs typeface="Times New Roman" panose="02020603050405020304" pitchFamily="18" charset="0"/>
              </a:rPr>
              <a:t>-subunit </a:t>
            </a:r>
            <a:r>
              <a:rPr lang="en-US" sz="1050" dirty="0">
                <a:latin typeface="Times New Roman" panose="02020603050405020304" pitchFamily="18" charset="0"/>
                <a:cs typeface="Times New Roman" panose="02020603050405020304" pitchFamily="18" charset="0"/>
              </a:rPr>
              <a:t>of the receptor and phosphorylation of selected intracellular proteins, such as </a:t>
            </a:r>
            <a:r>
              <a:rPr lang="en-US" sz="1050" dirty="0" err="1">
                <a:latin typeface="Times New Roman" panose="02020603050405020304" pitchFamily="18" charset="0"/>
                <a:cs typeface="Times New Roman" panose="02020603050405020304" pitchFamily="18" charset="0"/>
              </a:rPr>
              <a:t>Shc</a:t>
            </a:r>
            <a:r>
              <a:rPr lang="en-US" sz="1050" dirty="0">
                <a:latin typeface="Times New Roman" panose="02020603050405020304" pitchFamily="18" charset="0"/>
                <a:cs typeface="Times New Roman" panose="02020603050405020304" pitchFamily="18" charset="0"/>
              </a:rPr>
              <a:t> and the </a:t>
            </a:r>
            <a:r>
              <a:rPr lang="en-US" sz="1050" dirty="0" smtClean="0">
                <a:latin typeface="Times New Roman" panose="02020603050405020304" pitchFamily="18" charset="0"/>
                <a:cs typeface="Times New Roman" panose="02020603050405020304" pitchFamily="18" charset="0"/>
              </a:rPr>
              <a:t>IRS </a:t>
            </a:r>
            <a:r>
              <a:rPr lang="en-US" sz="1050" dirty="0" err="1" smtClean="0">
                <a:latin typeface="Times New Roman" panose="02020603050405020304" pitchFamily="18" charset="0"/>
                <a:cs typeface="Times New Roman" panose="02020603050405020304" pitchFamily="18" charset="0"/>
              </a:rPr>
              <a:t>family.These</a:t>
            </a:r>
            <a:r>
              <a:rPr lang="en-US" sz="1050" dirty="0" smtClean="0">
                <a:latin typeface="Times New Roman" panose="02020603050405020304" pitchFamily="18" charset="0"/>
                <a:cs typeface="Times New Roman" panose="02020603050405020304" pitchFamily="18" charset="0"/>
              </a:rPr>
              <a:t> latter </a:t>
            </a:r>
            <a:r>
              <a:rPr lang="en-US" sz="1050" dirty="0" err="1" smtClean="0">
                <a:latin typeface="Times New Roman" panose="02020603050405020304" pitchFamily="18" charset="0"/>
                <a:cs typeface="Times New Roman" panose="02020603050405020304" pitchFamily="18" charset="0"/>
              </a:rPr>
              <a:t>phosphoproteins</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interact with other targets, thereby activating phosphorylation cascades, which result in glucose uptake (in adipose tissue and skeletal muscle), glucose metabolism, synthesis (of glycogen, lipid, and proteins), enhanced gene expression, cell growth, and differentiation.</a:t>
            </a:r>
          </a:p>
          <a:p>
            <a:endParaRPr lang="en-US" sz="1050" dirty="0"/>
          </a:p>
        </p:txBody>
      </p:sp>
    </p:spTree>
    <p:extLst>
      <p:ext uri="{BB962C8B-B14F-4D97-AF65-F5344CB8AC3E}">
        <p14:creationId xmlns:p14="http://schemas.microsoft.com/office/powerpoint/2010/main" val="39425624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381000" y="230188"/>
            <a:ext cx="8382000" cy="1107996"/>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Reduced expression of  insulin receptor substrate (IRS-1)</a:t>
            </a:r>
          </a:p>
        </p:txBody>
      </p:sp>
      <p:sp>
        <p:nvSpPr>
          <p:cNvPr id="94211" name="Rectangle 3"/>
          <p:cNvSpPr>
            <a:spLocks noGrp="1" noChangeArrowheads="1"/>
          </p:cNvSpPr>
          <p:nvPr>
            <p:ph type="body" idx="1"/>
          </p:nvPr>
        </p:nvSpPr>
        <p:spPr>
          <a:xfrm>
            <a:off x="381000" y="1412875"/>
            <a:ext cx="8382000" cy="4490460"/>
          </a:xfrm>
        </p:spPr>
        <p:txBody>
          <a:bodyPr/>
          <a:lstStyle/>
          <a:p>
            <a:pPr algn="just">
              <a:spcBef>
                <a:spcPts val="1200"/>
              </a:spcBef>
              <a:spcAft>
                <a:spcPts val="1200"/>
              </a:spcAft>
              <a:buFont typeface="Wingdings" panose="05000000000000000000" pitchFamily="2" charset="2"/>
              <a:buChar char="ü"/>
            </a:pPr>
            <a:r>
              <a:rPr lang="en-US" altLang="en-US" sz="2800" dirty="0">
                <a:solidFill>
                  <a:schemeClr val="tx2">
                    <a:lumMod val="75000"/>
                  </a:schemeClr>
                </a:solidFill>
                <a:latin typeface="Times New Roman" panose="02020603050405020304" pitchFamily="18" charset="0"/>
                <a:cs typeface="Times New Roman" panose="02020603050405020304" pitchFamily="18" charset="0"/>
              </a:rPr>
              <a:t> IRS-1 </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is a molecule in </a:t>
            </a:r>
            <a:r>
              <a:rPr lang="en-US" altLang="en-US" sz="2800" dirty="0">
                <a:solidFill>
                  <a:schemeClr val="tx2">
                    <a:lumMod val="75000"/>
                  </a:schemeClr>
                </a:solidFill>
                <a:latin typeface="Times New Roman" panose="02020603050405020304" pitchFamily="18" charset="0"/>
                <a:cs typeface="Times New Roman" panose="02020603050405020304" pitchFamily="18" charset="0"/>
              </a:rPr>
              <a:t>the signal transduction </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pathway.</a:t>
            </a:r>
          </a:p>
          <a:p>
            <a:pPr algn="just">
              <a:spcBef>
                <a:spcPts val="1200"/>
              </a:spcBef>
              <a:spcAft>
                <a:spcPts val="1200"/>
              </a:spcAft>
              <a:buFont typeface="Wingdings" panose="05000000000000000000" pitchFamily="2" charset="2"/>
              <a:buChar char="ü"/>
            </a:pP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Expression </a:t>
            </a:r>
            <a:r>
              <a:rPr lang="en-US" altLang="en-US" sz="2800" dirty="0">
                <a:solidFill>
                  <a:schemeClr val="tx2">
                    <a:lumMod val="75000"/>
                  </a:schemeClr>
                </a:solidFill>
                <a:latin typeface="Times New Roman" panose="02020603050405020304" pitchFamily="18" charset="0"/>
                <a:cs typeface="Times New Roman" panose="02020603050405020304" pitchFamily="18" charset="0"/>
              </a:rPr>
              <a:t>of IRS-1 is reduced in experimental animals during pregnancy , a finding that has been confirmed in the skeletal muscle of </a:t>
            </a:r>
            <a:r>
              <a:rPr lang="en-US" altLang="en-US" sz="2800" dirty="0" err="1">
                <a:solidFill>
                  <a:schemeClr val="tx2">
                    <a:lumMod val="75000"/>
                  </a:schemeClr>
                </a:solidFill>
                <a:latin typeface="Times New Roman" panose="02020603050405020304" pitchFamily="18" charset="0"/>
                <a:cs typeface="Times New Roman" panose="02020603050405020304" pitchFamily="18" charset="0"/>
              </a:rPr>
              <a:t>normotolerant</a:t>
            </a:r>
            <a:r>
              <a:rPr lang="en-US" altLang="en-US" sz="2800" dirty="0">
                <a:solidFill>
                  <a:schemeClr val="tx2">
                    <a:lumMod val="75000"/>
                  </a:schemeClr>
                </a:solidFill>
                <a:latin typeface="Times New Roman" panose="02020603050405020304" pitchFamily="18" charset="0"/>
                <a:cs typeface="Times New Roman" panose="02020603050405020304" pitchFamily="18" charset="0"/>
              </a:rPr>
              <a:t> and GDM women in the last weeks of </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pregnancy. </a:t>
            </a:r>
          </a:p>
          <a:p>
            <a:pPr algn="just">
              <a:lnSpc>
                <a:spcPct val="90000"/>
              </a:lnSpc>
              <a:spcBef>
                <a:spcPts val="1200"/>
              </a:spcBef>
              <a:spcAft>
                <a:spcPts val="1200"/>
              </a:spcAft>
              <a:buFont typeface="Wingdings" panose="05000000000000000000" pitchFamily="2" charset="2"/>
              <a:buChar char="ü"/>
            </a:pPr>
            <a:r>
              <a:rPr lang="en-US" altLang="en-US" sz="2800" dirty="0">
                <a:solidFill>
                  <a:schemeClr val="tx2">
                    <a:lumMod val="75000"/>
                  </a:schemeClr>
                </a:solidFill>
                <a:latin typeface="Times New Roman" panose="02020603050405020304" pitchFamily="18" charset="0"/>
                <a:cs typeface="Times New Roman" panose="02020603050405020304" pitchFamily="18" charset="0"/>
              </a:rPr>
              <a:t>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yrosine phosphorylation (activation) </a:t>
            </a:r>
            <a:r>
              <a:rPr lang="en-US" altLang="en-US" sz="2800" dirty="0">
                <a:solidFill>
                  <a:schemeClr val="tx2">
                    <a:lumMod val="75000"/>
                  </a:schemeClr>
                </a:solidFill>
                <a:latin typeface="Times New Roman" panose="02020603050405020304" pitchFamily="18" charset="0"/>
                <a:cs typeface="Times New Roman" panose="02020603050405020304" pitchFamily="18" charset="0"/>
              </a:rPr>
              <a:t>of IRS-1 is reduced, compared to the </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pre-pregnancy </a:t>
            </a:r>
            <a:r>
              <a:rPr lang="en-US" altLang="en-US" sz="2800" dirty="0">
                <a:solidFill>
                  <a:schemeClr val="tx2">
                    <a:lumMod val="75000"/>
                  </a:schemeClr>
                </a:solidFill>
                <a:latin typeface="Times New Roman" panose="02020603050405020304" pitchFamily="18" charset="0"/>
                <a:cs typeface="Times New Roman" panose="02020603050405020304" pitchFamily="18" charset="0"/>
              </a:rPr>
              <a:t>state, by:</a:t>
            </a:r>
          </a:p>
          <a:p>
            <a:pPr>
              <a:lnSpc>
                <a:spcPct val="90000"/>
              </a:lnSpc>
              <a:spcBef>
                <a:spcPts val="600"/>
              </a:spcBef>
              <a:buFont typeface="Wingdings" panose="05000000000000000000" pitchFamily="2"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rPr>
              <a:t>             28% in normal pregnancy </a:t>
            </a:r>
          </a:p>
          <a:p>
            <a:pPr>
              <a:lnSpc>
                <a:spcPct val="90000"/>
              </a:lnSpc>
              <a:spcBef>
                <a:spcPts val="600"/>
              </a:spcBef>
              <a:buFont typeface="Wingdings" panose="05000000000000000000" pitchFamily="2"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rPr>
              <a:t>             41% in a pregnancy with GDM </a:t>
            </a:r>
          </a:p>
        </p:txBody>
      </p:sp>
    </p:spTree>
    <p:extLst>
      <p:ext uri="{BB962C8B-B14F-4D97-AF65-F5344CB8AC3E}">
        <p14:creationId xmlns:p14="http://schemas.microsoft.com/office/powerpoint/2010/main" val="5924745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Reduced GLUT4</a:t>
            </a:r>
          </a:p>
        </p:txBody>
      </p:sp>
      <p:sp>
        <p:nvSpPr>
          <p:cNvPr id="96259" name="Rectangle 3"/>
          <p:cNvSpPr>
            <a:spLocks noGrp="1" noChangeArrowheads="1"/>
          </p:cNvSpPr>
          <p:nvPr>
            <p:ph type="body" idx="1"/>
          </p:nvPr>
        </p:nvSpPr>
        <p:spPr>
          <a:xfrm>
            <a:off x="381000" y="1412875"/>
            <a:ext cx="8382000" cy="2923877"/>
          </a:xfrm>
        </p:spPr>
        <p:txBody>
          <a:bodyPr/>
          <a:lstStyle/>
          <a:p>
            <a:pPr>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Reduction in GLUT4 (glucose </a:t>
            </a:r>
            <a:r>
              <a:rPr lang="en-US" altLang="en-US" sz="2800" dirty="0" smtClean="0">
                <a:solidFill>
                  <a:schemeClr val="folHlink"/>
                </a:solidFill>
                <a:latin typeface="Times New Roman" panose="02020603050405020304" pitchFamily="18" charset="0"/>
                <a:cs typeface="Times New Roman" panose="02020603050405020304" pitchFamily="18" charset="0"/>
              </a:rPr>
              <a:t>transporter) </a:t>
            </a:r>
            <a:r>
              <a:rPr lang="en-US" altLang="en-US" sz="2800" dirty="0">
                <a:solidFill>
                  <a:schemeClr val="folHlink"/>
                </a:solidFill>
                <a:latin typeface="Times New Roman" panose="02020603050405020304" pitchFamily="18" charset="0"/>
                <a:cs typeface="Times New Roman" panose="02020603050405020304" pitchFamily="18" charset="0"/>
              </a:rPr>
              <a:t>in the late stage of pregnancy, and to a greater extent in GDM.</a:t>
            </a:r>
          </a:p>
          <a:p>
            <a:pPr>
              <a:buFont typeface="Wingdings" panose="05000000000000000000" pitchFamily="2" charset="2"/>
              <a:buNone/>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 alterations of the insulin-signaling cascade, modulated by humoral factors:</a:t>
            </a:r>
          </a:p>
          <a:p>
            <a:pPr lvl="1">
              <a:buFont typeface="Wingdings" panose="05000000000000000000" pitchFamily="2" charset="2"/>
              <a:buChar char="v"/>
            </a:pPr>
            <a:r>
              <a:rPr lang="en-US" altLang="en-US" sz="2400" dirty="0">
                <a:solidFill>
                  <a:schemeClr val="folHlink"/>
                </a:solidFill>
                <a:latin typeface="Times New Roman" panose="02020603050405020304" pitchFamily="18" charset="0"/>
                <a:cs typeface="Times New Roman" panose="02020603050405020304" pitchFamily="18" charset="0"/>
              </a:rPr>
              <a:t>PC-1(</a:t>
            </a:r>
            <a:r>
              <a:rPr lang="en-US" sz="2400" dirty="0">
                <a:solidFill>
                  <a:schemeClr val="folHlink"/>
                </a:solidFill>
                <a:latin typeface="Times New Roman" panose="02020603050405020304" pitchFamily="18" charset="0"/>
                <a:cs typeface="Times New Roman" panose="02020603050405020304" pitchFamily="18" charset="0"/>
              </a:rPr>
              <a:t>an inhibitor of insulin receptor </a:t>
            </a:r>
            <a:r>
              <a:rPr lang="en-US" sz="2400" dirty="0" smtClean="0">
                <a:solidFill>
                  <a:schemeClr val="folHlink"/>
                </a:solidFill>
                <a:latin typeface="Times New Roman" panose="02020603050405020304" pitchFamily="18" charset="0"/>
                <a:cs typeface="Times New Roman" panose="02020603050405020304" pitchFamily="18" charset="0"/>
              </a:rPr>
              <a:t>signaling)</a:t>
            </a:r>
          </a:p>
          <a:p>
            <a:pPr lvl="1">
              <a:buFont typeface="Wingdings" panose="05000000000000000000" pitchFamily="2" charset="2"/>
              <a:buChar char="v"/>
            </a:pPr>
            <a:r>
              <a:rPr lang="en-US" altLang="en-US" sz="2400" dirty="0">
                <a:solidFill>
                  <a:schemeClr val="folHlink"/>
                </a:solidFill>
                <a:latin typeface="Times New Roman" panose="02020603050405020304" pitchFamily="18" charset="0"/>
                <a:cs typeface="Times New Roman" panose="02020603050405020304" pitchFamily="18" charset="0"/>
              </a:rPr>
              <a:t> </a:t>
            </a:r>
            <a:r>
              <a:rPr lang="en-US" altLang="en-US" sz="2400" dirty="0" smtClean="0">
                <a:solidFill>
                  <a:schemeClr val="folHlink"/>
                </a:solidFill>
                <a:latin typeface="Times New Roman" panose="02020603050405020304" pitchFamily="18" charset="0"/>
                <a:cs typeface="Times New Roman" panose="02020603050405020304" pitchFamily="18" charset="0"/>
              </a:rPr>
              <a:t>TNF- </a:t>
            </a:r>
            <a:r>
              <a:rPr lang="en-US" altLang="en-US" sz="24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742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467544" y="260648"/>
            <a:ext cx="8382000" cy="553998"/>
          </a:xfrm>
        </p:spPr>
        <p:txBody>
          <a:bodyPr/>
          <a:lstStyle/>
          <a:p>
            <a:r>
              <a:rPr lang="en-US" altLang="en-US" sz="4000" b="1" i="1" dirty="0">
                <a:solidFill>
                  <a:schemeClr val="hlink"/>
                </a:solidFill>
                <a:effectLst/>
                <a:latin typeface="Times New Roman" panose="02020603050405020304" pitchFamily="18" charset="0"/>
                <a:cs typeface="Times New Roman" panose="02020603050405020304" pitchFamily="18" charset="0"/>
              </a:rPr>
              <a:t>THF-</a:t>
            </a:r>
            <a:r>
              <a:rPr lang="en-US" altLang="en-US" sz="4000" b="1" i="1" dirty="0" smtClean="0">
                <a:solidFill>
                  <a:schemeClr val="hlink"/>
                </a:solidFill>
                <a:effectLst/>
                <a:latin typeface="Times New Roman" panose="02020603050405020304" pitchFamily="18" charset="0"/>
                <a:cs typeface="Times New Roman" panose="02020603050405020304" pitchFamily="18" charset="0"/>
                <a:sym typeface="Symbol" panose="05050102010706020507" pitchFamily="18" charset="2"/>
              </a:rPr>
              <a:t></a:t>
            </a:r>
            <a:endParaRPr lang="en-US" altLang="en-US" sz="4000" b="1" i="1" dirty="0">
              <a:solidFill>
                <a:schemeClr val="hlink"/>
              </a:solidFill>
              <a:effectLst/>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4931" name="Rectangle 3"/>
          <p:cNvSpPr>
            <a:spLocks noGrp="1" noChangeArrowheads="1"/>
          </p:cNvSpPr>
          <p:nvPr>
            <p:ph type="body" idx="1"/>
          </p:nvPr>
        </p:nvSpPr>
        <p:spPr>
          <a:xfrm>
            <a:off x="381000" y="1412874"/>
            <a:ext cx="8382000" cy="4161139"/>
          </a:xfrm>
        </p:spPr>
        <p:txBody>
          <a:bodyPr/>
          <a:lstStyle/>
          <a:p>
            <a:pPr>
              <a:lnSpc>
                <a:spcPct val="90000"/>
              </a:lnSpc>
              <a:buFont typeface="Wingdings" panose="05000000000000000000" pitchFamily="2" charset="2"/>
              <a:buChar char="ü"/>
            </a:pPr>
            <a:r>
              <a:rPr lang="en-US" altLang="en-US" sz="2600" dirty="0">
                <a:solidFill>
                  <a:schemeClr val="folHlink"/>
                </a:solidFill>
                <a:latin typeface="Times New Roman" panose="02020603050405020304" pitchFamily="18" charset="0"/>
                <a:cs typeface="Times New Roman" panose="02020603050405020304" pitchFamily="18" charset="0"/>
              </a:rPr>
              <a:t>TNF-</a:t>
            </a: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in plasma of obese patients is much lower compared with that found in burn &amp; cachectic </a:t>
            </a: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patients.  </a:t>
            </a:r>
          </a:p>
          <a:p>
            <a:pPr marL="0" indent="0">
              <a:lnSpc>
                <a:spcPct val="90000"/>
              </a:lnSpc>
              <a:buNone/>
            </a:pP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endParaRPr>
          </a:p>
          <a:p>
            <a:pPr>
              <a:lnSpc>
                <a:spcPct val="90000"/>
              </a:lnSpc>
              <a:buFont typeface="Wingdings" panose="05000000000000000000" pitchFamily="2" charset="2"/>
              <a:buChar char="ü"/>
            </a:pP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Paracrine </a:t>
            </a: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effect of TNF- on skeletal muscle insulin </a:t>
            </a: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resistance.</a:t>
            </a:r>
          </a:p>
          <a:p>
            <a:pPr marL="0" indent="0">
              <a:lnSpc>
                <a:spcPct val="90000"/>
              </a:lnSpc>
              <a:buNone/>
            </a:pPr>
            <a:endPar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endParaRPr>
          </a:p>
          <a:p>
            <a:pPr>
              <a:lnSpc>
                <a:spcPct val="90000"/>
              </a:lnSpc>
              <a:buFont typeface="Wingdings" panose="05000000000000000000" pitchFamily="2" charset="2"/>
              <a:buChar char="ü"/>
            </a:pP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TNF- impairs insulin signaling by:</a:t>
            </a:r>
          </a:p>
          <a:p>
            <a:pPr marL="517525" lvl="1" indent="0">
              <a:buNone/>
            </a:pP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Serine </a:t>
            </a: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phosphorylation of IRS-1</a:t>
            </a:r>
          </a:p>
          <a:p>
            <a:pPr marL="517525" lvl="1" indent="0">
              <a:buNone/>
            </a:pP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2600"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Insulin receptor </a:t>
            </a:r>
            <a:r>
              <a:rPr lang="en-US" altLang="en-US" sz="26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tyrosine kinase activity</a:t>
            </a:r>
          </a:p>
          <a:p>
            <a:pPr>
              <a:lnSpc>
                <a:spcPct val="90000"/>
              </a:lnSpc>
              <a:buFont typeface="Wingdings" panose="05000000000000000000" pitchFamily="2" charset="2"/>
              <a:buNone/>
            </a:pPr>
            <a:r>
              <a:rPr lang="en-US" altLang="en-US" sz="2600" i="1" dirty="0">
                <a:solidFill>
                  <a:schemeClr val="hlink"/>
                </a:solidFill>
                <a:latin typeface="Times New Roman" panose="02020603050405020304" pitchFamily="18" charset="0"/>
                <a:cs typeface="Times New Roman" panose="02020603050405020304" pitchFamily="18" charset="0"/>
                <a:sym typeface="Symbol" panose="05050102010706020507" pitchFamily="18" charset="2"/>
              </a:rPr>
              <a:t>Barbour et al. Diabetes care 2007; 30 S: s112-s119.</a:t>
            </a:r>
          </a:p>
        </p:txBody>
      </p:sp>
    </p:spTree>
    <p:extLst>
      <p:ext uri="{BB962C8B-B14F-4D97-AF65-F5344CB8AC3E}">
        <p14:creationId xmlns:p14="http://schemas.microsoft.com/office/powerpoint/2010/main" val="3684485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381000" y="230188"/>
            <a:ext cx="8382000" cy="553998"/>
          </a:xfrm>
        </p:spPr>
        <p:txBody>
          <a:bodyPr/>
          <a:lstStyle/>
          <a:p>
            <a:r>
              <a:rPr lang="en-US" altLang="en-US" sz="4000" b="1" i="1" dirty="0">
                <a:solidFill>
                  <a:schemeClr val="hlink"/>
                </a:solidFill>
                <a:effectLst/>
                <a:latin typeface="Times New Roman" panose="02020603050405020304" pitchFamily="18" charset="0"/>
                <a:cs typeface="Times New Roman" panose="02020603050405020304" pitchFamily="18" charset="0"/>
              </a:rPr>
              <a:t>TNF- </a:t>
            </a:r>
            <a:r>
              <a:rPr lang="en-US" altLang="en-US" sz="4000" b="1" i="1" dirty="0">
                <a:solidFill>
                  <a:schemeClr val="hlink"/>
                </a:solidFill>
                <a:effectLst/>
                <a:latin typeface="Times New Roman" panose="02020603050405020304" pitchFamily="18" charset="0"/>
                <a:cs typeface="Times New Roman" panose="02020603050405020304" pitchFamily="18" charset="0"/>
                <a:sym typeface="Symbol" panose="05050102010706020507" pitchFamily="18" charset="2"/>
              </a:rPr>
              <a:t></a:t>
            </a:r>
          </a:p>
        </p:txBody>
      </p:sp>
      <p:sp>
        <p:nvSpPr>
          <p:cNvPr id="97283" name="Rectangle 3"/>
          <p:cNvSpPr>
            <a:spLocks noGrp="1" noChangeArrowheads="1"/>
          </p:cNvSpPr>
          <p:nvPr>
            <p:ph type="body" idx="1"/>
          </p:nvPr>
        </p:nvSpPr>
        <p:spPr>
          <a:xfrm>
            <a:off x="179512" y="692696"/>
            <a:ext cx="8784976" cy="4575099"/>
          </a:xfrm>
        </p:spPr>
        <p:txBody>
          <a:bodyPr/>
          <a:lstStyle/>
          <a:p>
            <a:pPr algn="just">
              <a:lnSpc>
                <a:spcPct val="90000"/>
              </a:lnSpc>
              <a:buFont typeface="Wingdings" panose="05000000000000000000" pitchFamily="2" charset="2"/>
              <a:buChar char="Ø"/>
            </a:pP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marL="0" indent="0" algn="just">
              <a:lnSpc>
                <a:spcPct val="90000"/>
              </a:lnSpc>
              <a:buNone/>
            </a:pP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700" dirty="0" smtClean="0">
                <a:solidFill>
                  <a:schemeClr val="folHlink"/>
                </a:solidFill>
                <a:latin typeface="Times New Roman" panose="02020603050405020304" pitchFamily="18" charset="0"/>
                <a:cs typeface="Times New Roman" panose="02020603050405020304" pitchFamily="18" charset="0"/>
              </a:rPr>
              <a:t>The </a:t>
            </a:r>
            <a:r>
              <a:rPr lang="en-US" altLang="en-US" sz="2700" dirty="0">
                <a:solidFill>
                  <a:schemeClr val="folHlink"/>
                </a:solidFill>
                <a:latin typeface="Times New Roman" panose="02020603050405020304" pitchFamily="18" charset="0"/>
                <a:cs typeface="Times New Roman" panose="02020603050405020304" pitchFamily="18" charset="0"/>
              </a:rPr>
              <a:t>impairment in insulin action correlates with </a:t>
            </a:r>
            <a:r>
              <a:rPr lang="en-US" altLang="en-US" sz="2700" dirty="0" smtClean="0">
                <a:solidFill>
                  <a:schemeClr val="folHlink"/>
                </a:solidFill>
                <a:latin typeface="Times New Roman" panose="02020603050405020304" pitchFamily="18" charset="0"/>
                <a:cs typeface="Times New Roman" panose="02020603050405020304" pitchFamily="18" charset="0"/>
              </a:rPr>
              <a:t>TNF-</a:t>
            </a:r>
            <a:r>
              <a:rPr lang="el-GR" altLang="en-US" sz="2700" dirty="0" smtClean="0">
                <a:solidFill>
                  <a:schemeClr val="folHlink"/>
                </a:solidFill>
                <a:latin typeface="Times New Roman" panose="02020603050405020304" pitchFamily="18" charset="0"/>
                <a:cs typeface="Times New Roman" panose="02020603050405020304" pitchFamily="18" charset="0"/>
              </a:rPr>
              <a:t>α</a:t>
            </a:r>
            <a:r>
              <a:rPr lang="en-US" altLang="en-US" sz="2700" dirty="0" smtClean="0">
                <a:solidFill>
                  <a:schemeClr val="folHlink"/>
                </a:solidFill>
                <a:latin typeface="Times New Roman" panose="02020603050405020304" pitchFamily="18" charset="0"/>
                <a:cs typeface="Times New Roman" panose="02020603050405020304" pitchFamily="18" charset="0"/>
              </a:rPr>
              <a:t>  </a:t>
            </a:r>
            <a:r>
              <a:rPr lang="en-US" altLang="en-US" sz="2700" dirty="0">
                <a:solidFill>
                  <a:schemeClr val="folHlink"/>
                </a:solidFill>
                <a:latin typeface="Times New Roman" panose="02020603050405020304" pitchFamily="18" charset="0"/>
                <a:cs typeface="Times New Roman" panose="02020603050405020304" pitchFamily="18" charset="0"/>
              </a:rPr>
              <a:t>levels (</a:t>
            </a:r>
            <a:r>
              <a:rPr lang="en-US" altLang="en-US" sz="2700" i="1" dirty="0">
                <a:solidFill>
                  <a:schemeClr val="folHlink"/>
                </a:solidFill>
                <a:latin typeface="Times New Roman" panose="02020603050405020304" pitchFamily="18" charset="0"/>
                <a:cs typeface="Times New Roman" panose="02020603050405020304" pitchFamily="18" charset="0"/>
              </a:rPr>
              <a:t>r</a:t>
            </a:r>
            <a:r>
              <a:rPr lang="en-US" altLang="en-US" sz="2700" dirty="0">
                <a:solidFill>
                  <a:schemeClr val="folHlink"/>
                </a:solidFill>
                <a:latin typeface="Times New Roman" panose="02020603050405020304" pitchFamily="18" charset="0"/>
                <a:cs typeface="Times New Roman" panose="02020603050405020304" pitchFamily="18" charset="0"/>
              </a:rPr>
              <a:t> = -0.69; </a:t>
            </a:r>
            <a:r>
              <a:rPr lang="en-US" altLang="en-US" sz="2700" i="1" dirty="0">
                <a:solidFill>
                  <a:schemeClr val="folHlink"/>
                </a:solidFill>
                <a:latin typeface="Times New Roman" panose="02020603050405020304" pitchFamily="18" charset="0"/>
                <a:cs typeface="Times New Roman" panose="02020603050405020304" pitchFamily="18" charset="0"/>
              </a:rPr>
              <a:t>p</a:t>
            </a:r>
            <a:r>
              <a:rPr lang="en-US" altLang="en-US" sz="2700" dirty="0">
                <a:solidFill>
                  <a:schemeClr val="folHlink"/>
                </a:solidFill>
                <a:latin typeface="Times New Roman" panose="02020603050405020304" pitchFamily="18" charset="0"/>
                <a:cs typeface="Times New Roman" panose="02020603050405020304" pitchFamily="18" charset="0"/>
              </a:rPr>
              <a:t> &lt; 0.006) . When measured along with </a:t>
            </a:r>
            <a:r>
              <a:rPr lang="en-US" altLang="en-US" sz="2700" dirty="0" err="1">
                <a:solidFill>
                  <a:schemeClr val="folHlink"/>
                </a:solidFill>
                <a:latin typeface="Times New Roman" panose="02020603050405020304" pitchFamily="18" charset="0"/>
                <a:cs typeface="Times New Roman" panose="02020603050405020304" pitchFamily="18" charset="0"/>
              </a:rPr>
              <a:t>hCG</a:t>
            </a:r>
            <a:r>
              <a:rPr lang="en-US" altLang="en-US" sz="2700" dirty="0">
                <a:solidFill>
                  <a:schemeClr val="folHlink"/>
                </a:solidFill>
                <a:latin typeface="Times New Roman" panose="02020603050405020304" pitchFamily="18" charset="0"/>
                <a:cs typeface="Times New Roman" panose="02020603050405020304" pitchFamily="18" charset="0"/>
              </a:rPr>
              <a:t>, estradiol, progesterone, </a:t>
            </a:r>
            <a:r>
              <a:rPr lang="en-US" altLang="en-US" sz="2700" dirty="0" err="1">
                <a:solidFill>
                  <a:schemeClr val="folHlink"/>
                </a:solidFill>
                <a:latin typeface="Times New Roman" panose="02020603050405020304" pitchFamily="18" charset="0"/>
                <a:cs typeface="Times New Roman" panose="02020603050405020304" pitchFamily="18" charset="0"/>
              </a:rPr>
              <a:t>hPL</a:t>
            </a:r>
            <a:r>
              <a:rPr lang="en-US" altLang="en-US" sz="2700" dirty="0">
                <a:solidFill>
                  <a:schemeClr val="folHlink"/>
                </a:solidFill>
                <a:latin typeface="Times New Roman" panose="02020603050405020304" pitchFamily="18" charset="0"/>
                <a:cs typeface="Times New Roman" panose="02020603050405020304" pitchFamily="18" charset="0"/>
              </a:rPr>
              <a:t>, and prolactin, </a:t>
            </a:r>
            <a:r>
              <a:rPr lang="en-US" altLang="en-US" sz="2700" dirty="0" smtClean="0">
                <a:solidFill>
                  <a:schemeClr val="folHlink"/>
                </a:solidFill>
                <a:latin typeface="Times New Roman" panose="02020603050405020304" pitchFamily="18" charset="0"/>
                <a:cs typeface="Times New Roman" panose="02020603050405020304" pitchFamily="18" charset="0"/>
              </a:rPr>
              <a:t>TNF-</a:t>
            </a:r>
            <a:r>
              <a:rPr lang="el-GR" altLang="en-US" sz="2700" dirty="0" smtClean="0">
                <a:solidFill>
                  <a:schemeClr val="folHlink"/>
                </a:solidFill>
                <a:latin typeface="Times New Roman" panose="02020603050405020304" pitchFamily="18" charset="0"/>
                <a:cs typeface="Times New Roman" panose="02020603050405020304" pitchFamily="18" charset="0"/>
              </a:rPr>
              <a:t>α</a:t>
            </a:r>
            <a:r>
              <a:rPr lang="en-US" altLang="en-US" sz="2700" dirty="0" smtClean="0">
                <a:solidFill>
                  <a:schemeClr val="folHlink"/>
                </a:solidFill>
                <a:latin typeface="Times New Roman" panose="02020603050405020304" pitchFamily="18" charset="0"/>
                <a:cs typeface="Times New Roman" panose="02020603050405020304" pitchFamily="18" charset="0"/>
              </a:rPr>
              <a:t>  </a:t>
            </a:r>
            <a:r>
              <a:rPr lang="en-US" altLang="en-US" sz="2700" dirty="0">
                <a:solidFill>
                  <a:schemeClr val="folHlink"/>
                </a:solidFill>
                <a:latin typeface="Times New Roman" panose="02020603050405020304" pitchFamily="18" charset="0"/>
                <a:cs typeface="Times New Roman" panose="02020603050405020304" pitchFamily="18" charset="0"/>
              </a:rPr>
              <a:t>remains the only significant predictor of the change in insulin sensitivity in late pregnancy (</a:t>
            </a:r>
            <a:r>
              <a:rPr lang="en-US" altLang="en-US" sz="2700" i="1" dirty="0">
                <a:solidFill>
                  <a:schemeClr val="folHlink"/>
                </a:solidFill>
                <a:latin typeface="Times New Roman" panose="02020603050405020304" pitchFamily="18" charset="0"/>
                <a:cs typeface="Times New Roman" panose="02020603050405020304" pitchFamily="18" charset="0"/>
              </a:rPr>
              <a:t>r</a:t>
            </a:r>
            <a:r>
              <a:rPr lang="en-US" altLang="en-US" sz="2700" dirty="0">
                <a:solidFill>
                  <a:schemeClr val="folHlink"/>
                </a:solidFill>
                <a:latin typeface="Times New Roman" panose="02020603050405020304" pitchFamily="18" charset="0"/>
                <a:cs typeface="Times New Roman" panose="02020603050405020304" pitchFamily="18" charset="0"/>
              </a:rPr>
              <a:t> = -0.60; </a:t>
            </a:r>
            <a:r>
              <a:rPr lang="en-US" altLang="en-US" sz="2700" i="1" dirty="0">
                <a:solidFill>
                  <a:schemeClr val="folHlink"/>
                </a:solidFill>
                <a:latin typeface="Times New Roman" panose="02020603050405020304" pitchFamily="18" charset="0"/>
                <a:cs typeface="Times New Roman" panose="02020603050405020304" pitchFamily="18" charset="0"/>
              </a:rPr>
              <a:t>p</a:t>
            </a:r>
            <a:r>
              <a:rPr lang="en-US" altLang="en-US" sz="2700" dirty="0">
                <a:solidFill>
                  <a:schemeClr val="folHlink"/>
                </a:solidFill>
                <a:latin typeface="Times New Roman" panose="02020603050405020304" pitchFamily="18" charset="0"/>
                <a:cs typeface="Times New Roman" panose="02020603050405020304" pitchFamily="18" charset="0"/>
              </a:rPr>
              <a:t> &lt; 0.02). </a:t>
            </a:r>
          </a:p>
          <a:p>
            <a:pPr algn="just">
              <a:lnSpc>
                <a:spcPct val="90000"/>
              </a:lnSpc>
              <a:buFont typeface="Wingdings" panose="05000000000000000000" pitchFamily="2" charset="2"/>
              <a:buNone/>
            </a:pPr>
            <a:r>
              <a:rPr lang="en-US" altLang="en-US" sz="2000" i="1" dirty="0" err="1" smtClean="0">
                <a:solidFill>
                  <a:schemeClr val="hlink"/>
                </a:solidFill>
                <a:latin typeface="Times New Roman" panose="02020603050405020304" pitchFamily="18" charset="0"/>
                <a:cs typeface="Times New Roman" panose="02020603050405020304" pitchFamily="18" charset="0"/>
              </a:rPr>
              <a:t>Kirwan</a:t>
            </a:r>
            <a:r>
              <a:rPr lang="en-US" altLang="en-US" sz="2000" i="1" dirty="0" smtClean="0">
                <a:solidFill>
                  <a:schemeClr val="hlink"/>
                </a:solidFill>
                <a:latin typeface="Times New Roman" panose="02020603050405020304" pitchFamily="18" charset="0"/>
                <a:cs typeface="Times New Roman" panose="02020603050405020304" pitchFamily="18" charset="0"/>
              </a:rPr>
              <a:t> </a:t>
            </a:r>
            <a:r>
              <a:rPr lang="en-US" altLang="en-US" sz="2000" i="1" dirty="0">
                <a:solidFill>
                  <a:schemeClr val="hlink"/>
                </a:solidFill>
                <a:latin typeface="Times New Roman" panose="02020603050405020304" pitchFamily="18" charset="0"/>
                <a:cs typeface="Times New Roman" panose="02020603050405020304" pitchFamily="18" charset="0"/>
              </a:rPr>
              <a:t>et </a:t>
            </a:r>
            <a:r>
              <a:rPr lang="en-US" altLang="en-US" sz="2000" i="1" dirty="0" err="1">
                <a:solidFill>
                  <a:schemeClr val="hlink"/>
                </a:solidFill>
                <a:latin typeface="Times New Roman" panose="02020603050405020304" pitchFamily="18" charset="0"/>
                <a:cs typeface="Times New Roman" panose="02020603050405020304" pitchFamily="18" charset="0"/>
              </a:rPr>
              <a:t>al.Diabetes</a:t>
            </a:r>
            <a:r>
              <a:rPr lang="en-US" altLang="en-US" sz="2000" i="1" dirty="0">
                <a:solidFill>
                  <a:schemeClr val="hlink"/>
                </a:solidFill>
                <a:latin typeface="Times New Roman" panose="02020603050405020304" pitchFamily="18" charset="0"/>
                <a:cs typeface="Times New Roman" panose="02020603050405020304" pitchFamily="18" charset="0"/>
              </a:rPr>
              <a:t> 2002; 51: 2207-13</a:t>
            </a:r>
          </a:p>
        </p:txBody>
      </p:sp>
      <p:pic>
        <p:nvPicPr>
          <p:cNvPr id="4" name="Picture 3"/>
          <p:cNvPicPr>
            <a:picLocks noChangeAspect="1"/>
          </p:cNvPicPr>
          <p:nvPr/>
        </p:nvPicPr>
        <p:blipFill>
          <a:blip r:embed="rId2"/>
          <a:stretch>
            <a:fillRect/>
          </a:stretch>
        </p:blipFill>
        <p:spPr>
          <a:xfrm>
            <a:off x="179512" y="841336"/>
            <a:ext cx="8784976" cy="2086080"/>
          </a:xfrm>
          <a:prstGeom prst="rect">
            <a:avLst/>
          </a:prstGeom>
        </p:spPr>
      </p:pic>
    </p:spTree>
    <p:extLst>
      <p:ext uri="{BB962C8B-B14F-4D97-AF65-F5344CB8AC3E}">
        <p14:creationId xmlns:p14="http://schemas.microsoft.com/office/powerpoint/2010/main" val="41607142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381000" y="230188"/>
            <a:ext cx="8382000" cy="553998"/>
          </a:xfrm>
        </p:spPr>
        <p:txBody>
          <a:bodyPr/>
          <a:lstStyle/>
          <a:p>
            <a:r>
              <a:rPr lang="en-US" altLang="en-US" sz="4000" b="1" i="1" dirty="0">
                <a:solidFill>
                  <a:schemeClr val="hlink"/>
                </a:solidFill>
                <a:effectLst/>
                <a:latin typeface="Times New Roman" panose="02020603050405020304" pitchFamily="18" charset="0"/>
                <a:cs typeface="Times New Roman" panose="02020603050405020304" pitchFamily="18" charset="0"/>
              </a:rPr>
              <a:t>TNF- </a:t>
            </a:r>
            <a:r>
              <a:rPr lang="en-US" altLang="en-US" sz="4000" b="1" i="1" dirty="0">
                <a:solidFill>
                  <a:schemeClr val="hlink"/>
                </a:solidFill>
                <a:effectLst/>
                <a:latin typeface="Times New Roman" panose="02020603050405020304" pitchFamily="18" charset="0"/>
                <a:cs typeface="Times New Roman" panose="02020603050405020304" pitchFamily="18" charset="0"/>
                <a:sym typeface="Symbol" panose="05050102010706020507" pitchFamily="18" charset="2"/>
              </a:rPr>
              <a:t></a:t>
            </a:r>
          </a:p>
        </p:txBody>
      </p:sp>
      <p:sp>
        <p:nvSpPr>
          <p:cNvPr id="97283" name="Rectangle 3"/>
          <p:cNvSpPr>
            <a:spLocks noGrp="1" noChangeArrowheads="1"/>
          </p:cNvSpPr>
          <p:nvPr>
            <p:ph type="body" idx="1"/>
          </p:nvPr>
        </p:nvSpPr>
        <p:spPr>
          <a:xfrm>
            <a:off x="381000" y="1484784"/>
            <a:ext cx="8382000" cy="4345805"/>
          </a:xfrm>
        </p:spPr>
        <p:txBody>
          <a:bodyPr/>
          <a:lstStyle/>
          <a:p>
            <a:pPr algn="just">
              <a:lnSpc>
                <a:spcPct val="90000"/>
              </a:lnSpc>
              <a:buFont typeface="Wingdings" panose="05000000000000000000" pitchFamily="2" charset="2"/>
              <a:buChar char="Ø"/>
            </a:pP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800" dirty="0" smtClean="0">
                <a:solidFill>
                  <a:schemeClr val="folHlink"/>
                </a:solidFill>
                <a:latin typeface="Times New Roman" panose="02020603050405020304" pitchFamily="18" charset="0"/>
                <a:cs typeface="Times New Roman" panose="02020603050405020304" pitchFamily="18" charset="0"/>
              </a:rPr>
              <a:t>Though </a:t>
            </a:r>
            <a:r>
              <a:rPr lang="en-US" altLang="en-US" sz="2800" dirty="0">
                <a:solidFill>
                  <a:schemeClr val="folHlink"/>
                </a:solidFill>
                <a:latin typeface="Times New Roman" panose="02020603050405020304" pitchFamily="18" charset="0"/>
                <a:cs typeface="Times New Roman" panose="02020603050405020304" pitchFamily="18" charset="0"/>
              </a:rPr>
              <a:t>the placenta can produce </a:t>
            </a:r>
            <a:r>
              <a:rPr lang="en-US" altLang="en-US" sz="2800" dirty="0" smtClean="0">
                <a:solidFill>
                  <a:schemeClr val="folHlink"/>
                </a:solidFill>
                <a:latin typeface="Times New Roman" panose="02020603050405020304" pitchFamily="18" charset="0"/>
                <a:cs typeface="Times New Roman" panose="02020603050405020304" pitchFamily="18" charset="0"/>
              </a:rPr>
              <a:t>TNF-</a:t>
            </a:r>
            <a:r>
              <a:rPr lang="el-GR" altLang="en-US" sz="2800" dirty="0" smtClean="0">
                <a:solidFill>
                  <a:schemeClr val="folHlink"/>
                </a:solidFill>
                <a:latin typeface="Times New Roman" panose="02020603050405020304" pitchFamily="18" charset="0"/>
                <a:cs typeface="Times New Roman" panose="02020603050405020304" pitchFamily="18" charset="0"/>
              </a:rPr>
              <a:t>α</a:t>
            </a:r>
            <a:r>
              <a:rPr lang="en-US" altLang="en-US" sz="2800" dirty="0" smtClean="0">
                <a:solidFill>
                  <a:schemeClr val="folHlink"/>
                </a:solidFill>
                <a:latin typeface="Times New Roman" panose="02020603050405020304" pitchFamily="18" charset="0"/>
                <a:cs typeface="Times New Roman" panose="02020603050405020304" pitchFamily="18" charset="0"/>
              </a:rPr>
              <a:t> </a:t>
            </a:r>
            <a:r>
              <a:rPr lang="en-US" altLang="en-US" sz="2800" dirty="0">
                <a:solidFill>
                  <a:schemeClr val="folHlink"/>
                </a:solidFill>
                <a:latin typeface="Times New Roman" panose="02020603050405020304" pitchFamily="18" charset="0"/>
                <a:cs typeface="Times New Roman" panose="02020603050405020304" pitchFamily="18" charset="0"/>
              </a:rPr>
              <a:t>, over 90% of the circulating </a:t>
            </a:r>
            <a:r>
              <a:rPr lang="en-US" altLang="en-US" sz="2800" dirty="0" smtClean="0">
                <a:solidFill>
                  <a:schemeClr val="folHlink"/>
                </a:solidFill>
                <a:latin typeface="Times New Roman" panose="02020603050405020304" pitchFamily="18" charset="0"/>
                <a:cs typeface="Times New Roman" panose="02020603050405020304" pitchFamily="18" charset="0"/>
              </a:rPr>
              <a:t>TNF-</a:t>
            </a:r>
            <a:r>
              <a:rPr lang="el-GR" altLang="en-US" sz="2800" dirty="0" smtClean="0">
                <a:solidFill>
                  <a:schemeClr val="folHlink"/>
                </a:solidFill>
                <a:latin typeface="Times New Roman" panose="02020603050405020304" pitchFamily="18" charset="0"/>
                <a:cs typeface="Times New Roman" panose="02020603050405020304" pitchFamily="18" charset="0"/>
              </a:rPr>
              <a:t>α</a:t>
            </a:r>
            <a:r>
              <a:rPr lang="en-US" altLang="en-US" sz="2800" dirty="0" smtClean="0">
                <a:solidFill>
                  <a:schemeClr val="folHlink"/>
                </a:solidFill>
                <a:latin typeface="Times New Roman" panose="02020603050405020304" pitchFamily="18" charset="0"/>
                <a:cs typeface="Times New Roman" panose="02020603050405020304" pitchFamily="18" charset="0"/>
              </a:rPr>
              <a:t>  </a:t>
            </a:r>
            <a:r>
              <a:rPr lang="en-US" altLang="en-US" sz="2800" dirty="0">
                <a:solidFill>
                  <a:schemeClr val="folHlink"/>
                </a:solidFill>
                <a:latin typeface="Times New Roman" panose="02020603050405020304" pitchFamily="18" charset="0"/>
                <a:cs typeface="Times New Roman" panose="02020603050405020304" pitchFamily="18" charset="0"/>
              </a:rPr>
              <a:t>is of maternal origin. </a:t>
            </a:r>
            <a:endParaRPr lang="en-US" altLang="en-US" sz="28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90000"/>
              </a:lnSpc>
              <a:buNone/>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 rise in cytokines is associated with the enlargement of the maternal fat mass</a:t>
            </a:r>
            <a:r>
              <a:rPr lang="en-US" altLang="en-US" sz="2800" dirty="0">
                <a:latin typeface="Times New Roman" panose="02020603050405020304" pitchFamily="18" charset="0"/>
                <a:cs typeface="Times New Roman" panose="02020603050405020304" pitchFamily="18" charset="0"/>
              </a:rPr>
              <a:t>. </a:t>
            </a:r>
          </a:p>
          <a:p>
            <a:pPr algn="just">
              <a:lnSpc>
                <a:spcPct val="90000"/>
              </a:lnSpc>
              <a:buFont typeface="Wingdings" panose="05000000000000000000" pitchFamily="2" charset="2"/>
              <a:buNone/>
            </a:pPr>
            <a:r>
              <a:rPr lang="en-US" altLang="en-US" sz="2000" i="1" dirty="0" err="1">
                <a:solidFill>
                  <a:schemeClr val="hlink"/>
                </a:solidFill>
                <a:latin typeface="Times New Roman" panose="02020603050405020304" pitchFamily="18" charset="0"/>
                <a:cs typeface="Times New Roman" panose="02020603050405020304" pitchFamily="18" charset="0"/>
              </a:rPr>
              <a:t>Kirwan</a:t>
            </a:r>
            <a:r>
              <a:rPr lang="en-US" altLang="en-US" sz="2000" i="1" dirty="0">
                <a:solidFill>
                  <a:schemeClr val="hlink"/>
                </a:solidFill>
                <a:latin typeface="Times New Roman" panose="02020603050405020304" pitchFamily="18" charset="0"/>
                <a:cs typeface="Times New Roman" panose="02020603050405020304" pitchFamily="18" charset="0"/>
              </a:rPr>
              <a:t> et </a:t>
            </a:r>
            <a:r>
              <a:rPr lang="en-US" altLang="en-US" sz="2000" i="1" dirty="0" err="1">
                <a:solidFill>
                  <a:schemeClr val="hlink"/>
                </a:solidFill>
                <a:latin typeface="Times New Roman" panose="02020603050405020304" pitchFamily="18" charset="0"/>
                <a:cs typeface="Times New Roman" panose="02020603050405020304" pitchFamily="18" charset="0"/>
              </a:rPr>
              <a:t>al.Diabetes</a:t>
            </a:r>
            <a:r>
              <a:rPr lang="en-US" altLang="en-US" sz="2000" i="1" dirty="0">
                <a:solidFill>
                  <a:schemeClr val="hlink"/>
                </a:solidFill>
                <a:latin typeface="Times New Roman" panose="02020603050405020304" pitchFamily="18" charset="0"/>
                <a:cs typeface="Times New Roman" panose="02020603050405020304" pitchFamily="18" charset="0"/>
              </a:rPr>
              <a:t> 2002; 51: 2207-13</a:t>
            </a:r>
          </a:p>
        </p:txBody>
      </p:sp>
      <p:pic>
        <p:nvPicPr>
          <p:cNvPr id="2" name="Picture 1"/>
          <p:cNvPicPr>
            <a:picLocks noChangeAspect="1"/>
          </p:cNvPicPr>
          <p:nvPr/>
        </p:nvPicPr>
        <p:blipFill>
          <a:blip r:embed="rId2"/>
          <a:stretch>
            <a:fillRect/>
          </a:stretch>
        </p:blipFill>
        <p:spPr>
          <a:xfrm>
            <a:off x="176007" y="790483"/>
            <a:ext cx="8788481" cy="2085013"/>
          </a:xfrm>
          <a:prstGeom prst="rect">
            <a:avLst/>
          </a:prstGeom>
        </p:spPr>
      </p:pic>
    </p:spTree>
    <p:extLst>
      <p:ext uri="{BB962C8B-B14F-4D97-AF65-F5344CB8AC3E}">
        <p14:creationId xmlns:p14="http://schemas.microsoft.com/office/powerpoint/2010/main" val="10690340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381000" y="230188"/>
            <a:ext cx="8382000" cy="553998"/>
          </a:xfrm>
        </p:spPr>
        <p:txBody>
          <a:bodyPr/>
          <a:lstStyle/>
          <a:p>
            <a:r>
              <a:rPr lang="en-US" altLang="en-US" sz="4000" b="1" i="1" dirty="0" err="1">
                <a:solidFill>
                  <a:schemeClr val="hlink"/>
                </a:solidFill>
                <a:effectLst/>
                <a:latin typeface="Times New Roman" panose="02020603050405020304" pitchFamily="18" charset="0"/>
                <a:cs typeface="Times New Roman" panose="02020603050405020304" pitchFamily="18" charset="0"/>
              </a:rPr>
              <a:t>Adiponectin</a:t>
            </a:r>
            <a:endParaRPr lang="en-US" altLang="en-US" sz="4000" b="1" i="1" dirty="0">
              <a:solidFill>
                <a:schemeClr val="hlink"/>
              </a:solidFill>
              <a:effectLst/>
              <a:latin typeface="Times New Roman" panose="02020603050405020304" pitchFamily="18" charset="0"/>
              <a:cs typeface="Times New Roman" panose="02020603050405020304" pitchFamily="18" charset="0"/>
            </a:endParaRPr>
          </a:p>
        </p:txBody>
      </p:sp>
      <p:sp>
        <p:nvSpPr>
          <p:cNvPr id="125955" name="Rectangle 3"/>
          <p:cNvSpPr>
            <a:spLocks noGrp="1" noChangeArrowheads="1"/>
          </p:cNvSpPr>
          <p:nvPr>
            <p:ph type="body" idx="1"/>
          </p:nvPr>
        </p:nvSpPr>
        <p:spPr>
          <a:xfrm>
            <a:off x="381000" y="3356992"/>
            <a:ext cx="8382000" cy="2480679"/>
          </a:xfrm>
        </p:spPr>
        <p:txBody>
          <a:bodyPr/>
          <a:lstStyle/>
          <a:p>
            <a:pPr>
              <a:lnSpc>
                <a:spcPct val="9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A protein synthesized exclusively in adipocytes</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Low </a:t>
            </a:r>
            <a:r>
              <a:rPr lang="en-US" altLang="en-US" sz="2400" dirty="0">
                <a:solidFill>
                  <a:schemeClr val="folHlink"/>
                </a:solidFill>
                <a:latin typeface="Times New Roman" panose="02020603050405020304" pitchFamily="18" charset="0"/>
                <a:cs typeface="Times New Roman" panose="02020603050405020304" pitchFamily="18" charset="0"/>
              </a:rPr>
              <a:t>plasma </a:t>
            </a:r>
            <a:r>
              <a:rPr lang="en-US" altLang="en-US" sz="2400" dirty="0" err="1">
                <a:solidFill>
                  <a:schemeClr val="folHlink"/>
                </a:solidFill>
                <a:latin typeface="Times New Roman" panose="02020603050405020304" pitchFamily="18" charset="0"/>
                <a:cs typeface="Times New Roman" panose="02020603050405020304" pitchFamily="18" charset="0"/>
              </a:rPr>
              <a:t>adiponectin</a:t>
            </a:r>
            <a:r>
              <a:rPr lang="en-US" altLang="en-US" sz="2400" dirty="0">
                <a:solidFill>
                  <a:schemeClr val="folHlink"/>
                </a:solidFill>
                <a:latin typeface="Times New Roman" panose="02020603050405020304" pitchFamily="18" charset="0"/>
                <a:cs typeface="Times New Roman" panose="02020603050405020304" pitchFamily="18" charset="0"/>
              </a:rPr>
              <a:t> concentration correlate highly with insulin resistance in obesity, DM II &amp; GDM</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Decline </a:t>
            </a:r>
            <a:r>
              <a:rPr lang="en-US" altLang="en-US" sz="2400" dirty="0" err="1">
                <a:solidFill>
                  <a:schemeClr val="folHlink"/>
                </a:solidFill>
                <a:latin typeface="Times New Roman" panose="02020603050405020304" pitchFamily="18" charset="0"/>
                <a:cs typeface="Times New Roman" panose="02020603050405020304" pitchFamily="18" charset="0"/>
              </a:rPr>
              <a:t>adiponectin</a:t>
            </a:r>
            <a:r>
              <a:rPr lang="en-US" altLang="en-US" sz="2400" dirty="0">
                <a:solidFill>
                  <a:schemeClr val="folHlink"/>
                </a:solidFill>
                <a:latin typeface="Times New Roman" panose="02020603050405020304" pitchFamily="18" charset="0"/>
                <a:cs typeface="Times New Roman" panose="02020603050405020304" pitchFamily="18" charset="0"/>
              </a:rPr>
              <a:t> secretion &amp; its mRNA level in white adipose tissue with advancing pregnancy </a:t>
            </a:r>
            <a:r>
              <a:rPr lang="en-US" altLang="en-US" sz="2400" dirty="0" smtClean="0">
                <a:solidFill>
                  <a:schemeClr val="folHlink"/>
                </a:solidFill>
                <a:latin typeface="Times New Roman" panose="02020603050405020304" pitchFamily="18" charset="0"/>
                <a:cs typeface="Times New Roman" panose="02020603050405020304" pitchFamily="18" charset="0"/>
              </a:rPr>
              <a:t>even </a:t>
            </a:r>
            <a:r>
              <a:rPr lang="en-US" altLang="en-US" sz="2400" dirty="0">
                <a:solidFill>
                  <a:schemeClr val="folHlink"/>
                </a:solidFill>
                <a:latin typeface="Times New Roman" panose="02020603050405020304" pitchFamily="18" charset="0"/>
                <a:cs typeface="Times New Roman" panose="02020603050405020304" pitchFamily="18" charset="0"/>
              </a:rPr>
              <a:t>in lean </a:t>
            </a:r>
            <a:r>
              <a:rPr lang="en-US" altLang="en-US" sz="2400" dirty="0" smtClean="0">
                <a:solidFill>
                  <a:schemeClr val="folHlink"/>
                </a:solidFill>
                <a:latin typeface="Times New Roman" panose="02020603050405020304" pitchFamily="18" charset="0"/>
                <a:cs typeface="Times New Roman" panose="02020603050405020304" pitchFamily="18" charset="0"/>
              </a:rPr>
              <a:t>women </a:t>
            </a:r>
            <a:r>
              <a:rPr lang="en-US" altLang="en-US" sz="2400" dirty="0">
                <a:solidFill>
                  <a:schemeClr val="folHlink"/>
                </a:solidFill>
                <a:latin typeface="Times New Roman" panose="02020603050405020304" pitchFamily="18" charset="0"/>
                <a:cs typeface="Times New Roman" panose="02020603050405020304" pitchFamily="18" charset="0"/>
              </a:rPr>
              <a:t>( due to pregnancy associated factors</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None/>
            </a:pPr>
            <a:r>
              <a:rPr lang="en-US" altLang="en-US" sz="1600" i="1" dirty="0" smtClean="0">
                <a:solidFill>
                  <a:schemeClr val="hlink"/>
                </a:solidFill>
                <a:latin typeface="Times New Roman" panose="02020603050405020304" pitchFamily="18" charset="0"/>
                <a:cs typeface="Times New Roman" panose="02020603050405020304" pitchFamily="18" charset="0"/>
              </a:rPr>
              <a:t>Catalano </a:t>
            </a:r>
            <a:r>
              <a:rPr lang="en-US" altLang="en-US" sz="1600" i="1" dirty="0">
                <a:solidFill>
                  <a:schemeClr val="hlink"/>
                </a:solidFill>
                <a:latin typeface="Times New Roman" panose="02020603050405020304" pitchFamily="18" charset="0"/>
                <a:cs typeface="Times New Roman" panose="02020603050405020304" pitchFamily="18" charset="0"/>
              </a:rPr>
              <a:t>et al. </a:t>
            </a:r>
            <a:r>
              <a:rPr lang="en-US" altLang="en-US" sz="1600" i="1" dirty="0" err="1">
                <a:solidFill>
                  <a:schemeClr val="hlink"/>
                </a:solidFill>
                <a:latin typeface="Times New Roman" panose="02020603050405020304" pitchFamily="18" charset="0"/>
                <a:cs typeface="Times New Roman" panose="02020603050405020304" pitchFamily="18" charset="0"/>
              </a:rPr>
              <a:t>Diabetologia</a:t>
            </a:r>
            <a:r>
              <a:rPr lang="en-US" altLang="en-US" sz="1600" i="1" dirty="0">
                <a:solidFill>
                  <a:schemeClr val="hlink"/>
                </a:solidFill>
                <a:latin typeface="Times New Roman" panose="02020603050405020304" pitchFamily="18" charset="0"/>
                <a:cs typeface="Times New Roman" panose="02020603050405020304" pitchFamily="18" charset="0"/>
              </a:rPr>
              <a:t> 2006; 49: 1677-85.</a:t>
            </a:r>
          </a:p>
        </p:txBody>
      </p:sp>
      <p:pic>
        <p:nvPicPr>
          <p:cNvPr id="2" name="Picture 1"/>
          <p:cNvPicPr>
            <a:picLocks noChangeAspect="1"/>
          </p:cNvPicPr>
          <p:nvPr/>
        </p:nvPicPr>
        <p:blipFill>
          <a:blip r:embed="rId2"/>
          <a:stretch>
            <a:fillRect/>
          </a:stretch>
        </p:blipFill>
        <p:spPr>
          <a:xfrm>
            <a:off x="179512" y="784186"/>
            <a:ext cx="8856984" cy="2284774"/>
          </a:xfrm>
          <a:prstGeom prst="rect">
            <a:avLst/>
          </a:prstGeom>
        </p:spPr>
      </p:pic>
    </p:spTree>
    <p:extLst>
      <p:ext uri="{BB962C8B-B14F-4D97-AF65-F5344CB8AC3E}">
        <p14:creationId xmlns:p14="http://schemas.microsoft.com/office/powerpoint/2010/main" val="1058725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Insulin Secretion</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99331" name="Rectangle 3"/>
          <p:cNvSpPr>
            <a:spLocks noGrp="1" noChangeArrowheads="1"/>
          </p:cNvSpPr>
          <p:nvPr>
            <p:ph type="body" sz="quarter" idx="10"/>
          </p:nvPr>
        </p:nvSpPr>
        <p:spPr>
          <a:xfrm>
            <a:off x="381000" y="1052736"/>
            <a:ext cx="8382000" cy="4579715"/>
          </a:xfrm>
        </p:spPr>
        <p:txBody>
          <a:bodyPr/>
          <a:lstStyle/>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Both in normal pregnancy and in GDM, insulin secretion increases steadily from the first trimester and </a:t>
            </a:r>
            <a:r>
              <a:rPr lang="en-US" altLang="en-US" sz="2400" dirty="0" smtClean="0">
                <a:solidFill>
                  <a:srgbClr val="FF0000"/>
                </a:solidFill>
                <a:latin typeface="Times New Roman" panose="02020603050405020304" pitchFamily="18" charset="0"/>
                <a:cs typeface="Times New Roman" panose="02020603050405020304" pitchFamily="18" charset="0"/>
              </a:rPr>
              <a:t>reaches to its peak in </a:t>
            </a:r>
            <a:r>
              <a:rPr lang="en-US" altLang="en-US" sz="2400" dirty="0">
                <a:solidFill>
                  <a:srgbClr val="FF0000"/>
                </a:solidFill>
                <a:latin typeface="Times New Roman" panose="02020603050405020304" pitchFamily="18" charset="0"/>
                <a:cs typeface="Times New Roman" panose="02020603050405020304" pitchFamily="18" charset="0"/>
              </a:rPr>
              <a:t>the third</a:t>
            </a:r>
            <a:r>
              <a:rPr lang="en-US" altLang="en-US" sz="2400" dirty="0">
                <a:solidFill>
                  <a:schemeClr val="folHlink"/>
                </a:solidFill>
                <a:latin typeface="Times New Roman" panose="02020603050405020304" pitchFamily="18" charset="0"/>
                <a:cs typeface="Times New Roman" panose="02020603050405020304" pitchFamily="18" charset="0"/>
              </a:rPr>
              <a:t>, returning to normal values after delivery.</a:t>
            </a:r>
          </a:p>
          <a:p>
            <a:pPr algn="just">
              <a:lnSpc>
                <a:spcPct val="80000"/>
              </a:lnSpc>
              <a:buFont typeface="Wingdings" panose="05000000000000000000" pitchFamily="2" charset="2"/>
              <a:buChar char="ü"/>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The insulin response to the oral glucose intake is associated with a 120% increase in first-phase insulin secretion by the 12th to 14th gestational week. </a:t>
            </a:r>
          </a:p>
          <a:p>
            <a:pPr algn="just">
              <a:lnSpc>
                <a:spcPct val="80000"/>
              </a:lnSpc>
              <a:buFont typeface="Wingdings" panose="05000000000000000000" pitchFamily="2" charset="2"/>
              <a:buChar char="ü"/>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The second phase does not seem to be affected, at least in the first weeks of pregnancy.</a:t>
            </a:r>
          </a:p>
          <a:p>
            <a:pPr algn="just">
              <a:lnSpc>
                <a:spcPct val="80000"/>
              </a:lnSpc>
              <a:buFont typeface="Wingdings" panose="05000000000000000000" pitchFamily="2" charset="2"/>
              <a:buChar char="ü"/>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The insulin response after an intravenous glucose tolerance test (IVGTT) is increased with respect to values observed before and after pregnancy. </a:t>
            </a:r>
          </a:p>
        </p:txBody>
      </p:sp>
    </p:spTree>
    <p:extLst>
      <p:ext uri="{BB962C8B-B14F-4D97-AF65-F5344CB8AC3E}">
        <p14:creationId xmlns:p14="http://schemas.microsoft.com/office/powerpoint/2010/main" val="16309028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381000" y="230188"/>
            <a:ext cx="8382000" cy="498598"/>
          </a:xfrm>
        </p:spPr>
        <p:txBody>
          <a:bodyPr/>
          <a:lstStyle/>
          <a:p>
            <a:pPr algn="l"/>
            <a:r>
              <a:rPr lang="en-US" altLang="en-US" sz="3600" b="1" i="1" dirty="0">
                <a:solidFill>
                  <a:schemeClr val="hlink"/>
                </a:solidFill>
                <a:effectLst/>
                <a:latin typeface="Times New Roman" panose="02020603050405020304" pitchFamily="18" charset="0"/>
                <a:cs typeface="Times New Roman" panose="02020603050405020304" pitchFamily="18" charset="0"/>
              </a:rPr>
              <a:t>In GDM:</a:t>
            </a:r>
          </a:p>
        </p:txBody>
      </p:sp>
      <p:sp>
        <p:nvSpPr>
          <p:cNvPr id="100355" name="Rectangle 3"/>
          <p:cNvSpPr>
            <a:spLocks noGrp="1" noChangeArrowheads="1"/>
          </p:cNvSpPr>
          <p:nvPr>
            <p:ph type="body" idx="1"/>
          </p:nvPr>
        </p:nvSpPr>
        <p:spPr>
          <a:xfrm>
            <a:off x="381000" y="1412875"/>
            <a:ext cx="8382000" cy="2653034"/>
          </a:xfrm>
        </p:spPr>
        <p:txBody>
          <a:bodyPr/>
          <a:lstStyle/>
          <a:p>
            <a:pPr algn="jus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There is a peculiar loss of first-phase insulin secretion in women with GDM.</a:t>
            </a:r>
          </a:p>
          <a:p>
            <a:pPr algn="just">
              <a:buFont typeface="Wingdings" panose="05000000000000000000" pitchFamily="2" charset="2"/>
              <a:buChar char="ü"/>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There is a delay in the peak of insulin concentration after oral intake of glucose observed in GDM.</a:t>
            </a:r>
          </a:p>
          <a:p>
            <a:pPr>
              <a:buFont typeface="Wingdings" panose="05000000000000000000" pitchFamily="2" charset="2"/>
              <a:buChar char="ü"/>
            </a:pPr>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3630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381000" y="230188"/>
            <a:ext cx="8382000" cy="553998"/>
          </a:xfrm>
        </p:spPr>
        <p:txBody>
          <a:bodyPr/>
          <a:lstStyle/>
          <a:p>
            <a:pPr algn="l"/>
            <a:r>
              <a:rPr lang="en-US" altLang="en-US" sz="3200" dirty="0">
                <a:solidFill>
                  <a:schemeClr val="hlink"/>
                </a:solidFill>
                <a:latin typeface="Times New Roman" panose="02020603050405020304" pitchFamily="18" charset="0"/>
                <a:cs typeface="Times New Roman" panose="02020603050405020304" pitchFamily="18" charset="0"/>
              </a:rPr>
              <a:t> </a:t>
            </a:r>
            <a:r>
              <a:rPr lang="en-US" altLang="en-US" sz="4000" b="1" i="1" dirty="0">
                <a:solidFill>
                  <a:schemeClr val="hlink"/>
                </a:solidFill>
                <a:effectLst/>
                <a:latin typeface="Times New Roman" panose="02020603050405020304" pitchFamily="18" charset="0"/>
                <a:cs typeface="Times New Roman" panose="02020603050405020304" pitchFamily="18" charset="0"/>
              </a:rPr>
              <a:t>Di </a:t>
            </a:r>
            <a:r>
              <a:rPr lang="en-US" altLang="en-US" sz="4000" b="1" i="1" dirty="0" err="1">
                <a:solidFill>
                  <a:schemeClr val="hlink"/>
                </a:solidFill>
                <a:effectLst/>
                <a:latin typeface="Times New Roman" panose="02020603050405020304" pitchFamily="18" charset="0"/>
                <a:cs typeface="Times New Roman" panose="02020603050405020304" pitchFamily="18" charset="0"/>
              </a:rPr>
              <a:t>Cianni</a:t>
            </a:r>
            <a:r>
              <a:rPr lang="en-US" altLang="en-US" sz="4000" b="1" i="1" dirty="0">
                <a:solidFill>
                  <a:schemeClr val="hlink"/>
                </a:solidFill>
                <a:effectLst/>
                <a:latin typeface="Times New Roman" panose="02020603050405020304" pitchFamily="18" charset="0"/>
                <a:cs typeface="Times New Roman" panose="02020603050405020304" pitchFamily="18" charset="0"/>
              </a:rPr>
              <a:t> et al. study:</a:t>
            </a:r>
          </a:p>
        </p:txBody>
      </p:sp>
      <p:sp>
        <p:nvSpPr>
          <p:cNvPr id="101380" name="Rectangle 4"/>
          <p:cNvSpPr>
            <a:spLocks noGrp="1" noChangeArrowheads="1"/>
          </p:cNvSpPr>
          <p:nvPr>
            <p:ph type="body" sz="half" idx="1"/>
          </p:nvPr>
        </p:nvSpPr>
        <p:spPr>
          <a:xfrm>
            <a:off x="179388" y="1124744"/>
            <a:ext cx="4316412" cy="5435334"/>
          </a:xfrm>
        </p:spPr>
        <p:txBody>
          <a:bodyPr/>
          <a:lstStyle/>
          <a:p>
            <a:pPr algn="just">
              <a:lnSpc>
                <a:spcPct val="90000"/>
              </a:lnSpc>
              <a:buFontTx/>
              <a:buChar char="•"/>
            </a:pPr>
            <a:r>
              <a:rPr lang="en-US" altLang="en-US" sz="2200" dirty="0">
                <a:solidFill>
                  <a:schemeClr val="folHlink"/>
                </a:solidFill>
                <a:effectLst/>
                <a:latin typeface="Times New Roman" panose="02020603050405020304" pitchFamily="18" charset="0"/>
                <a:cs typeface="Times New Roman" panose="02020603050405020304" pitchFamily="18" charset="0"/>
              </a:rPr>
              <a:t>Plasma insulin levels in women with previous gestational diabetes (</a:t>
            </a:r>
            <a:r>
              <a:rPr lang="en-US" altLang="en-US" sz="2200" dirty="0" err="1">
                <a:solidFill>
                  <a:schemeClr val="folHlink"/>
                </a:solidFill>
                <a:effectLst/>
                <a:latin typeface="Times New Roman" panose="02020603050405020304" pitchFamily="18" charset="0"/>
                <a:cs typeface="Times New Roman" panose="02020603050405020304" pitchFamily="18" charset="0"/>
              </a:rPr>
              <a:t>prev</a:t>
            </a:r>
            <a:r>
              <a:rPr lang="en-US" altLang="en-US" sz="2200" dirty="0">
                <a:solidFill>
                  <a:schemeClr val="folHlink"/>
                </a:solidFill>
                <a:effectLst/>
                <a:latin typeface="Times New Roman" panose="02020603050405020304" pitchFamily="18" charset="0"/>
                <a:cs typeface="Times New Roman" panose="02020603050405020304" pitchFamily="18" charset="0"/>
              </a:rPr>
              <a:t>-GDM) or with normal glucose tolerance during pregnancy (controls) during an oral glucose tolerance test (OGTT).</a:t>
            </a:r>
          </a:p>
          <a:p>
            <a:pPr algn="just">
              <a:lnSpc>
                <a:spcPct val="90000"/>
              </a:lnSpc>
              <a:buFontTx/>
              <a:buNone/>
            </a:pPr>
            <a:endParaRPr lang="en-US" altLang="en-US" sz="2200" dirty="0">
              <a:solidFill>
                <a:schemeClr val="folHlink"/>
              </a:solidFill>
              <a:effectLst/>
              <a:latin typeface="Times New Roman" panose="02020603050405020304" pitchFamily="18" charset="0"/>
              <a:cs typeface="Times New Roman" panose="02020603050405020304" pitchFamily="18" charset="0"/>
            </a:endParaRPr>
          </a:p>
          <a:p>
            <a:pPr algn="just">
              <a:lnSpc>
                <a:spcPct val="90000"/>
              </a:lnSpc>
              <a:buFontTx/>
              <a:buChar char="•"/>
            </a:pPr>
            <a:r>
              <a:rPr lang="en-US" altLang="en-US" sz="2200" dirty="0">
                <a:solidFill>
                  <a:schemeClr val="folHlink"/>
                </a:solidFill>
                <a:effectLst/>
                <a:latin typeface="Times New Roman" panose="02020603050405020304" pitchFamily="18" charset="0"/>
                <a:cs typeface="Times New Roman" panose="02020603050405020304" pitchFamily="18" charset="0"/>
              </a:rPr>
              <a:t> </a:t>
            </a:r>
            <a:r>
              <a:rPr lang="en-US" altLang="en-US" sz="2200" dirty="0" err="1" smtClean="0">
                <a:solidFill>
                  <a:schemeClr val="folHlink"/>
                </a:solidFill>
                <a:effectLst/>
                <a:latin typeface="Times New Roman" panose="02020603050405020304" pitchFamily="18" charset="0"/>
                <a:cs typeface="Times New Roman" panose="02020603050405020304" pitchFamily="18" charset="0"/>
              </a:rPr>
              <a:t>Normo</a:t>
            </a:r>
            <a:r>
              <a:rPr lang="en-US" altLang="en-US" sz="2200" dirty="0" smtClean="0">
                <a:solidFill>
                  <a:schemeClr val="folHlink"/>
                </a:solidFill>
                <a:effectLst/>
                <a:latin typeface="Times New Roman" panose="02020603050405020304" pitchFamily="18" charset="0"/>
                <a:cs typeface="Times New Roman" panose="02020603050405020304" pitchFamily="18" charset="0"/>
              </a:rPr>
              <a:t>-tolerant </a:t>
            </a:r>
            <a:r>
              <a:rPr lang="en-US" altLang="en-US" sz="2200" dirty="0">
                <a:solidFill>
                  <a:schemeClr val="folHlink"/>
                </a:solidFill>
                <a:effectLst/>
                <a:latin typeface="Times New Roman" panose="02020603050405020304" pitchFamily="18" charset="0"/>
                <a:cs typeface="Times New Roman" panose="02020603050405020304" pitchFamily="18" charset="0"/>
              </a:rPr>
              <a:t>women with </a:t>
            </a:r>
            <a:r>
              <a:rPr lang="en-US" altLang="en-US" sz="2200" dirty="0" err="1">
                <a:solidFill>
                  <a:schemeClr val="folHlink"/>
                </a:solidFill>
                <a:effectLst/>
                <a:latin typeface="Times New Roman" panose="02020603050405020304" pitchFamily="18" charset="0"/>
                <a:cs typeface="Times New Roman" panose="02020603050405020304" pitchFamily="18" charset="0"/>
              </a:rPr>
              <a:t>prev</a:t>
            </a:r>
            <a:r>
              <a:rPr lang="en-US" altLang="en-US" sz="2200" dirty="0">
                <a:solidFill>
                  <a:schemeClr val="folHlink"/>
                </a:solidFill>
                <a:effectLst/>
                <a:latin typeface="Times New Roman" panose="02020603050405020304" pitchFamily="18" charset="0"/>
                <a:cs typeface="Times New Roman" panose="02020603050405020304" pitchFamily="18" charset="0"/>
              </a:rPr>
              <a:t>-GDM showed fasting insulin levels similar to controls. Peak insulin level was higher and delayed in </a:t>
            </a:r>
            <a:r>
              <a:rPr lang="en-US" altLang="en-US" sz="2200" dirty="0" err="1">
                <a:solidFill>
                  <a:schemeClr val="folHlink"/>
                </a:solidFill>
                <a:effectLst/>
                <a:latin typeface="Times New Roman" panose="02020603050405020304" pitchFamily="18" charset="0"/>
                <a:cs typeface="Times New Roman" panose="02020603050405020304" pitchFamily="18" charset="0"/>
              </a:rPr>
              <a:t>pGDM</a:t>
            </a:r>
            <a:r>
              <a:rPr lang="en-US" altLang="en-US" sz="2200" dirty="0">
                <a:solidFill>
                  <a:schemeClr val="folHlink"/>
                </a:solidFill>
                <a:effectLst/>
                <a:latin typeface="Times New Roman" panose="02020603050405020304" pitchFamily="18" charset="0"/>
                <a:cs typeface="Times New Roman" panose="02020603050405020304" pitchFamily="18" charset="0"/>
              </a:rPr>
              <a:t> women compared to controls </a:t>
            </a:r>
            <a:endParaRPr lang="en-US" altLang="en-US" sz="2200" dirty="0" smtClean="0">
              <a:solidFill>
                <a:schemeClr val="folHlink"/>
              </a:solidFill>
              <a:effectLst/>
              <a:latin typeface="Times New Roman" panose="02020603050405020304" pitchFamily="18" charset="0"/>
              <a:cs typeface="Times New Roman" panose="02020603050405020304" pitchFamily="18" charset="0"/>
            </a:endParaRPr>
          </a:p>
          <a:p>
            <a:pPr marL="0" indent="0">
              <a:lnSpc>
                <a:spcPct val="90000"/>
              </a:lnSpc>
              <a:buNone/>
            </a:pPr>
            <a:r>
              <a:rPr lang="en-US" altLang="en-US" sz="2200" dirty="0">
                <a:solidFill>
                  <a:schemeClr val="folHlink"/>
                </a:solidFill>
                <a:latin typeface="Times New Roman" panose="02020603050405020304" pitchFamily="18" charset="0"/>
                <a:cs typeface="Times New Roman" panose="02020603050405020304" pitchFamily="18" charset="0"/>
              </a:rPr>
              <a:t> </a:t>
            </a:r>
            <a:r>
              <a:rPr lang="en-US" altLang="en-US" sz="2200" dirty="0" smtClean="0">
                <a:solidFill>
                  <a:schemeClr val="folHlink"/>
                </a:solidFill>
                <a:latin typeface="Times New Roman" panose="02020603050405020304" pitchFamily="18" charset="0"/>
                <a:cs typeface="Times New Roman" panose="02020603050405020304" pitchFamily="18" charset="0"/>
              </a:rPr>
              <a:t>    </a:t>
            </a:r>
            <a:r>
              <a:rPr lang="en-US" altLang="en-US" sz="2200" dirty="0" smtClean="0">
                <a:solidFill>
                  <a:schemeClr val="folHlink"/>
                </a:solidFill>
                <a:effectLst/>
                <a:latin typeface="Times New Roman" panose="02020603050405020304" pitchFamily="18" charset="0"/>
                <a:cs typeface="Times New Roman" panose="02020603050405020304" pitchFamily="18" charset="0"/>
              </a:rPr>
              <a:t>(*</a:t>
            </a:r>
            <a:r>
              <a:rPr lang="en-US" altLang="en-US" sz="2200" i="1" dirty="0">
                <a:solidFill>
                  <a:schemeClr val="folHlink"/>
                </a:solidFill>
                <a:effectLst/>
                <a:latin typeface="Times New Roman" panose="02020603050405020304" pitchFamily="18" charset="0"/>
                <a:cs typeface="Times New Roman" panose="02020603050405020304" pitchFamily="18" charset="0"/>
              </a:rPr>
              <a:t>p</a:t>
            </a:r>
            <a:r>
              <a:rPr lang="en-US" altLang="en-US" sz="2200" dirty="0">
                <a:solidFill>
                  <a:schemeClr val="folHlink"/>
                </a:solidFill>
                <a:effectLst/>
                <a:latin typeface="Times New Roman" panose="02020603050405020304" pitchFamily="18" charset="0"/>
                <a:cs typeface="Times New Roman" panose="02020603050405020304" pitchFamily="18" charset="0"/>
              </a:rPr>
              <a:t> &lt; 0.05)</a:t>
            </a:r>
            <a:br>
              <a:rPr lang="en-US" altLang="en-US" sz="2200" dirty="0">
                <a:solidFill>
                  <a:schemeClr val="folHlink"/>
                </a:solidFill>
                <a:effectLst/>
                <a:latin typeface="Times New Roman" panose="02020603050405020304" pitchFamily="18" charset="0"/>
                <a:cs typeface="Times New Roman" panose="02020603050405020304" pitchFamily="18" charset="0"/>
              </a:rPr>
            </a:br>
            <a:r>
              <a:rPr lang="en-US" altLang="en-US" sz="1600" i="1" dirty="0" smtClean="0">
                <a:solidFill>
                  <a:schemeClr val="hlink"/>
                </a:solidFill>
                <a:latin typeface="Times New Roman" panose="02020603050405020304" pitchFamily="18" charset="0"/>
                <a:cs typeface="Times New Roman" panose="02020603050405020304" pitchFamily="18" charset="0"/>
              </a:rPr>
              <a:t>Diabetes </a:t>
            </a:r>
            <a:r>
              <a:rPr lang="en-US" altLang="en-US" sz="1600" i="1" dirty="0" err="1">
                <a:solidFill>
                  <a:schemeClr val="hlink"/>
                </a:solidFill>
                <a:latin typeface="Times New Roman" panose="02020603050405020304" pitchFamily="18" charset="0"/>
                <a:cs typeface="Times New Roman" panose="02020603050405020304" pitchFamily="18" charset="0"/>
              </a:rPr>
              <a:t>Metab</a:t>
            </a:r>
            <a:r>
              <a:rPr lang="en-US" altLang="en-US" sz="1600" i="1" dirty="0">
                <a:solidFill>
                  <a:schemeClr val="hlink"/>
                </a:solidFill>
                <a:latin typeface="Times New Roman" panose="02020603050405020304" pitchFamily="18" charset="0"/>
                <a:cs typeface="Times New Roman" panose="02020603050405020304" pitchFamily="18" charset="0"/>
              </a:rPr>
              <a:t> Res Rev 2003; 19: 259- 270.</a:t>
            </a:r>
          </a:p>
          <a:p>
            <a:pPr algn="just">
              <a:lnSpc>
                <a:spcPct val="90000"/>
              </a:lnSpc>
            </a:pPr>
            <a:endParaRPr lang="en-US" altLang="en-US" sz="2200" dirty="0">
              <a:solidFill>
                <a:schemeClr val="folHlink"/>
              </a:solidFill>
              <a:latin typeface="Times New Roman" panose="02020603050405020304" pitchFamily="18" charset="0"/>
              <a:cs typeface="Times New Roman" panose="02020603050405020304" pitchFamily="18" charset="0"/>
            </a:endParaRPr>
          </a:p>
          <a:p>
            <a:pPr algn="just">
              <a:lnSpc>
                <a:spcPct val="90000"/>
              </a:lnSpc>
            </a:pPr>
            <a:endParaRPr lang="en-US" altLang="en-US" sz="2200" dirty="0">
              <a:effectLst/>
              <a:latin typeface="Times New Roman" panose="02020603050405020304" pitchFamily="18" charset="0"/>
              <a:cs typeface="Times New Roman" panose="02020603050405020304" pitchFamily="18" charset="0"/>
            </a:endParaRPr>
          </a:p>
        </p:txBody>
      </p:sp>
      <p:sp>
        <p:nvSpPr>
          <p:cNvPr id="101381" name="Rectangle 5"/>
          <p:cNvSpPr>
            <a:spLocks noGrp="1" noChangeArrowheads="1"/>
          </p:cNvSpPr>
          <p:nvPr>
            <p:ph type="body" sz="half" idx="2"/>
          </p:nvPr>
        </p:nvSpPr>
        <p:spPr/>
        <p:txBody>
          <a:bodyPr/>
          <a:lstStyle/>
          <a:p>
            <a:pPr>
              <a:lnSpc>
                <a:spcPct val="90000"/>
              </a:lnSpc>
            </a:pPr>
            <a:endParaRPr lang="en-US" altLang="en-US" sz="2000"/>
          </a:p>
        </p:txBody>
      </p:sp>
      <p:pic>
        <p:nvPicPr>
          <p:cNvPr id="101382" name="Picture 6" descr="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784186"/>
            <a:ext cx="4388295" cy="595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574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539552" y="1268760"/>
            <a:ext cx="8223448" cy="2850011"/>
          </a:xfrm>
        </p:spPr>
        <p:txBody>
          <a:bodyPr/>
          <a:lstStyle/>
          <a:p>
            <a:pPr marL="0" indent="0">
              <a:buNone/>
            </a:pPr>
            <a:endPar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panose="05000000000000000000" pitchFamily="2" charset="2"/>
              <a:buChar char="v"/>
            </a:pP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Organs </a:t>
            </a: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involving in maintaining blood glucose level</a:t>
            </a:r>
          </a:p>
          <a:p>
            <a:pPr lvl="1">
              <a:spcBef>
                <a:spcPts val="1200"/>
              </a:spcBef>
              <a:spcAft>
                <a:spcPts val="1200"/>
              </a:spcAft>
              <a:buFont typeface="Wingdings 2" panose="05020102010507070707" pitchFamily="18" charset="2"/>
              <a:buChar char="ô"/>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Liver</a:t>
            </a:r>
          </a:p>
          <a:p>
            <a:pPr lvl="1">
              <a:spcBef>
                <a:spcPts val="1200"/>
              </a:spcBef>
              <a:spcAft>
                <a:spcPts val="1200"/>
              </a:spcAft>
              <a:buFont typeface="Wingdings 2" panose="05020102010507070707" pitchFamily="18" charset="2"/>
              <a:buChar char="ô"/>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Muscle</a:t>
            </a:r>
          </a:p>
          <a:p>
            <a:pPr lvl="1">
              <a:spcBef>
                <a:spcPts val="1200"/>
              </a:spcBef>
              <a:spcAft>
                <a:spcPts val="1200"/>
              </a:spcAft>
              <a:buFont typeface="Wingdings 2" panose="05020102010507070707" pitchFamily="18" charset="2"/>
              <a:buChar char="ô"/>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Adipose tissue</a:t>
            </a:r>
          </a:p>
        </p:txBody>
      </p:sp>
      <p:sp>
        <p:nvSpPr>
          <p:cNvPr id="2" name="Title 1"/>
          <p:cNvSpPr>
            <a:spLocks noGrp="1"/>
          </p:cNvSpPr>
          <p:nvPr>
            <p:ph type="title"/>
          </p:nvPr>
        </p:nvSpPr>
        <p:spPr>
          <a:xfrm>
            <a:off x="381000" y="230188"/>
            <a:ext cx="8382000" cy="553998"/>
          </a:xfrm>
        </p:spPr>
        <p:txBody>
          <a:bodyPr/>
          <a:lstStyle/>
          <a:p>
            <a:r>
              <a:rPr lang="en-US" altLang="en-US" sz="4000" b="1" i="1" dirty="0">
                <a:solidFill>
                  <a:schemeClr val="tx1"/>
                </a:solidFill>
                <a:effectLst/>
                <a:latin typeface="Times New Roman" panose="02020603050405020304" pitchFamily="18" charset="0"/>
                <a:cs typeface="Times New Roman" panose="02020603050405020304" pitchFamily="18" charset="0"/>
              </a:rPr>
              <a:t>Carbohydrate metabolism </a:t>
            </a:r>
            <a:endParaRPr lang="en-US" sz="4000" b="1" i="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245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381000" y="230188"/>
            <a:ext cx="8382000" cy="553998"/>
          </a:xfrm>
        </p:spPr>
        <p:txBody>
          <a:bodyPr/>
          <a:lstStyle/>
          <a:p>
            <a:r>
              <a:rPr lang="en-US" altLang="en-US" sz="4000" dirty="0">
                <a:solidFill>
                  <a:schemeClr val="hlink"/>
                </a:solidFill>
                <a:latin typeface="Times New Roman" panose="02020603050405020304" pitchFamily="18" charset="0"/>
                <a:cs typeface="Times New Roman" panose="02020603050405020304" pitchFamily="18" charset="0"/>
              </a:rPr>
              <a:t> </a:t>
            </a:r>
            <a:r>
              <a:rPr lang="en-US" altLang="en-US" sz="4000" b="1" i="1" dirty="0">
                <a:solidFill>
                  <a:schemeClr val="hlink"/>
                </a:solidFill>
                <a:effectLst/>
                <a:latin typeface="Times New Roman" panose="02020603050405020304" pitchFamily="18" charset="0"/>
                <a:cs typeface="Times New Roman" panose="02020603050405020304" pitchFamily="18" charset="0"/>
              </a:rPr>
              <a:t>Di </a:t>
            </a:r>
            <a:r>
              <a:rPr lang="en-US" altLang="en-US" sz="4000" b="1" i="1" dirty="0" err="1">
                <a:solidFill>
                  <a:schemeClr val="hlink"/>
                </a:solidFill>
                <a:effectLst/>
                <a:latin typeface="Times New Roman" panose="02020603050405020304" pitchFamily="18" charset="0"/>
                <a:cs typeface="Times New Roman" panose="02020603050405020304" pitchFamily="18" charset="0"/>
              </a:rPr>
              <a:t>Cianni</a:t>
            </a:r>
            <a:r>
              <a:rPr lang="en-US" altLang="en-US" sz="4000" b="1" i="1" dirty="0">
                <a:solidFill>
                  <a:schemeClr val="hlink"/>
                </a:solidFill>
                <a:effectLst/>
                <a:latin typeface="Times New Roman" panose="02020603050405020304" pitchFamily="18" charset="0"/>
                <a:cs typeface="Times New Roman" panose="02020603050405020304" pitchFamily="18" charset="0"/>
              </a:rPr>
              <a:t> et al. study:</a:t>
            </a:r>
            <a:r>
              <a:rPr lang="en-US" altLang="en-US" sz="4000" dirty="0" smtClean="0"/>
              <a:t> </a:t>
            </a:r>
            <a:endParaRPr lang="en-US" altLang="en-US" sz="4000" dirty="0"/>
          </a:p>
        </p:txBody>
      </p:sp>
      <p:sp>
        <p:nvSpPr>
          <p:cNvPr id="102409" name="Rectangle 9"/>
          <p:cNvSpPr>
            <a:spLocks noGrp="1" noChangeArrowheads="1"/>
          </p:cNvSpPr>
          <p:nvPr>
            <p:ph type="body" sz="half" idx="1"/>
          </p:nvPr>
        </p:nvSpPr>
        <p:spPr>
          <a:xfrm>
            <a:off x="250825" y="894986"/>
            <a:ext cx="4244975" cy="4982286"/>
          </a:xfrm>
        </p:spPr>
        <p:txBody>
          <a:bodyPr/>
          <a:lstStyle/>
          <a:p>
            <a:pPr algn="just">
              <a:lnSpc>
                <a:spcPct val="90000"/>
              </a:lnSpc>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Women with previous gestational diabetes have a lower </a:t>
            </a:r>
            <a:r>
              <a:rPr lang="en-US" altLang="en-US" sz="2400" dirty="0" err="1" smtClean="0">
                <a:solidFill>
                  <a:schemeClr val="folHlink"/>
                </a:solidFill>
                <a:latin typeface="Times New Roman" panose="02020603050405020304" pitchFamily="18" charset="0"/>
                <a:cs typeface="Times New Roman" panose="02020603050405020304" pitchFamily="18" charset="0"/>
              </a:rPr>
              <a:t>Insulinogenic</a:t>
            </a: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index* as compared to control women</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90000"/>
              </a:lnSpc>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 Among women with previous GDM, </a:t>
            </a:r>
            <a:r>
              <a:rPr lang="en-US" altLang="en-US" sz="2400" dirty="0" smtClean="0">
                <a:solidFill>
                  <a:schemeClr val="folHlink"/>
                </a:solidFill>
                <a:latin typeface="Times New Roman" panose="02020603050405020304" pitchFamily="18" charset="0"/>
                <a:cs typeface="Times New Roman" panose="02020603050405020304" pitchFamily="18" charset="0"/>
              </a:rPr>
              <a:t>the reduction </a:t>
            </a:r>
            <a:r>
              <a:rPr lang="en-US" altLang="en-US" sz="2400" dirty="0">
                <a:solidFill>
                  <a:schemeClr val="folHlink"/>
                </a:solidFill>
                <a:latin typeface="Times New Roman" panose="02020603050405020304" pitchFamily="18" charset="0"/>
                <a:cs typeface="Times New Roman" panose="02020603050405020304" pitchFamily="18" charset="0"/>
              </a:rPr>
              <a:t>of </a:t>
            </a:r>
            <a:r>
              <a:rPr lang="en-US" altLang="en-US" sz="2400" dirty="0" err="1">
                <a:solidFill>
                  <a:schemeClr val="folHlink"/>
                </a:solidFill>
                <a:latin typeface="Times New Roman" panose="02020603050405020304" pitchFamily="18" charset="0"/>
                <a:cs typeface="Times New Roman" panose="02020603050405020304" pitchFamily="18" charset="0"/>
              </a:rPr>
              <a:t>Insulinogenic</a:t>
            </a:r>
            <a:r>
              <a:rPr lang="en-US" altLang="en-US" sz="2400" dirty="0">
                <a:solidFill>
                  <a:schemeClr val="folHlink"/>
                </a:solidFill>
                <a:latin typeface="Times New Roman" panose="02020603050405020304" pitchFamily="18" charset="0"/>
                <a:cs typeface="Times New Roman" panose="02020603050405020304" pitchFamily="18" charset="0"/>
              </a:rPr>
              <a:t> index is greater in those with impaired glucose tolerance as compared to the </a:t>
            </a:r>
            <a:r>
              <a:rPr lang="en-US" altLang="en-US" sz="2400" dirty="0" err="1">
                <a:solidFill>
                  <a:schemeClr val="folHlink"/>
                </a:solidFill>
                <a:latin typeface="Times New Roman" panose="02020603050405020304" pitchFamily="18" charset="0"/>
                <a:cs typeface="Times New Roman" panose="02020603050405020304" pitchFamily="18" charset="0"/>
              </a:rPr>
              <a:t>normotolerant</a:t>
            </a:r>
            <a:r>
              <a:rPr lang="en-US" altLang="en-US" sz="2400" dirty="0">
                <a:solidFill>
                  <a:schemeClr val="folHlink"/>
                </a:solidFill>
                <a:latin typeface="Times New Roman" panose="02020603050405020304" pitchFamily="18" charset="0"/>
                <a:cs typeface="Times New Roman" panose="02020603050405020304" pitchFamily="18" charset="0"/>
              </a:rPr>
              <a:t> women.</a:t>
            </a:r>
            <a:r>
              <a:rPr lang="en-US" altLang="en-US" sz="2400" dirty="0">
                <a:latin typeface="Times New Roman" panose="02020603050405020304" pitchFamily="18" charset="0"/>
                <a:cs typeface="Times New Roman" panose="02020603050405020304" pitchFamily="18" charset="0"/>
              </a:rPr>
              <a:t> </a:t>
            </a:r>
            <a:endParaRPr lang="en-US" altLang="en-US" sz="1600" i="1" dirty="0">
              <a:solidFill>
                <a:schemeClr va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ü"/>
            </a:pPr>
            <a:r>
              <a:rPr lang="en-US" altLang="en-US" sz="2000" dirty="0" smtClean="0">
                <a:solidFill>
                  <a:schemeClr val="hlink"/>
                </a:solidFill>
                <a:latin typeface="Times New Roman" panose="02020603050405020304" pitchFamily="18" charset="0"/>
                <a:cs typeface="Times New Roman" panose="02020603050405020304" pitchFamily="18" charset="0"/>
              </a:rPr>
              <a:t>* An index of β-cell function </a:t>
            </a:r>
          </a:p>
          <a:p>
            <a:pPr marL="0" indent="0" algn="just">
              <a:buNone/>
            </a:pPr>
            <a:r>
              <a:rPr lang="en-US" altLang="en-US" sz="2000" dirty="0" smtClean="0">
                <a:solidFill>
                  <a:schemeClr val="hlink"/>
                </a:solidFill>
                <a:latin typeface="Times New Roman" panose="02020603050405020304" pitchFamily="18" charset="0"/>
                <a:cs typeface="Times New Roman" panose="02020603050405020304" pitchFamily="18" charset="0"/>
              </a:rPr>
              <a:t>        (</a:t>
            </a:r>
            <a:r>
              <a:rPr lang="en-US" altLang="en-US" sz="2000" dirty="0" smtClean="0">
                <a:solidFill>
                  <a:schemeClr va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smtClean="0">
                <a:solidFill>
                  <a:schemeClr val="hlink"/>
                </a:solidFill>
                <a:latin typeface="Times New Roman" panose="02020603050405020304" pitchFamily="18" charset="0"/>
                <a:cs typeface="Times New Roman" panose="02020603050405020304" pitchFamily="18" charset="0"/>
              </a:rPr>
              <a:t>Ins 30 / </a:t>
            </a:r>
            <a:r>
              <a:rPr lang="en-US" altLang="en-US" sz="2000" dirty="0">
                <a:solidFill>
                  <a:schemeClr va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dirty="0" err="1" smtClean="0">
                <a:solidFill>
                  <a:schemeClr val="hlink"/>
                </a:solidFill>
                <a:latin typeface="Times New Roman" panose="02020603050405020304" pitchFamily="18" charset="0"/>
                <a:cs typeface="Times New Roman" panose="02020603050405020304" pitchFamily="18" charset="0"/>
              </a:rPr>
              <a:t>Gluc</a:t>
            </a:r>
            <a:r>
              <a:rPr lang="en-US" altLang="en-US" sz="2000" dirty="0" smtClean="0">
                <a:solidFill>
                  <a:schemeClr val="hlink"/>
                </a:solidFill>
                <a:latin typeface="Times New Roman" panose="02020603050405020304" pitchFamily="18" charset="0"/>
                <a:cs typeface="Times New Roman" panose="02020603050405020304" pitchFamily="18" charset="0"/>
              </a:rPr>
              <a:t> 30)</a:t>
            </a:r>
          </a:p>
          <a:p>
            <a:pPr marL="0" indent="0" algn="just">
              <a:lnSpc>
                <a:spcPct val="90000"/>
              </a:lnSpc>
              <a:buNone/>
            </a:pPr>
            <a:r>
              <a:rPr lang="en-US" altLang="en-US" sz="1600" i="1" dirty="0" smtClean="0">
                <a:solidFill>
                  <a:schemeClr val="hlink"/>
                </a:solidFill>
                <a:latin typeface="Times New Roman" panose="02020603050405020304" pitchFamily="18" charset="0"/>
                <a:cs typeface="Times New Roman" panose="02020603050405020304" pitchFamily="18" charset="0"/>
              </a:rPr>
              <a:t>Diabetes </a:t>
            </a:r>
            <a:r>
              <a:rPr lang="en-US" altLang="en-US" sz="1600" i="1" dirty="0" err="1">
                <a:solidFill>
                  <a:schemeClr val="hlink"/>
                </a:solidFill>
                <a:latin typeface="Times New Roman" panose="02020603050405020304" pitchFamily="18" charset="0"/>
                <a:cs typeface="Times New Roman" panose="02020603050405020304" pitchFamily="18" charset="0"/>
              </a:rPr>
              <a:t>Metab</a:t>
            </a:r>
            <a:r>
              <a:rPr lang="en-US" altLang="en-US" sz="1600" i="1" dirty="0">
                <a:solidFill>
                  <a:schemeClr val="hlink"/>
                </a:solidFill>
                <a:latin typeface="Times New Roman" panose="02020603050405020304" pitchFamily="18" charset="0"/>
                <a:cs typeface="Times New Roman" panose="02020603050405020304" pitchFamily="18" charset="0"/>
              </a:rPr>
              <a:t> Res Rev 2003; 19: 259- 270</a:t>
            </a:r>
            <a:endParaRPr lang="en-US" altLang="en-US" sz="1600" dirty="0">
              <a:solidFill>
                <a:schemeClr val="hlink"/>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None/>
            </a:pPr>
            <a:endParaRPr lang="en-US" altLang="en-US" sz="1600" dirty="0">
              <a:latin typeface="Times New Roman" panose="02020603050405020304" pitchFamily="18" charset="0"/>
              <a:cs typeface="Times New Roman" panose="02020603050405020304" pitchFamily="18" charset="0"/>
            </a:endParaRPr>
          </a:p>
        </p:txBody>
      </p:sp>
      <p:sp>
        <p:nvSpPr>
          <p:cNvPr id="102410" name="Rectangle 10"/>
          <p:cNvSpPr>
            <a:spLocks noGrp="1" noChangeArrowheads="1"/>
          </p:cNvSpPr>
          <p:nvPr>
            <p:ph type="body" sz="half" idx="2"/>
          </p:nvPr>
        </p:nvSpPr>
        <p:spPr/>
        <p:txBody>
          <a:bodyPr/>
          <a:lstStyle/>
          <a:p>
            <a:pPr>
              <a:lnSpc>
                <a:spcPct val="90000"/>
              </a:lnSpc>
            </a:pPr>
            <a:endParaRPr lang="en-US" altLang="en-US" sz="2400"/>
          </a:p>
        </p:txBody>
      </p:sp>
      <p:pic>
        <p:nvPicPr>
          <p:cNvPr id="102411" name="Picture 11" descr="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94985"/>
            <a:ext cx="3960812"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54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altLang="en-US" b="1" i="1" dirty="0" err="1">
                <a:solidFill>
                  <a:schemeClr val="tx2">
                    <a:lumMod val="75000"/>
                  </a:schemeClr>
                </a:solidFill>
                <a:effectLst/>
                <a:latin typeface="Times New Roman" panose="02020603050405020304" pitchFamily="18" charset="0"/>
                <a:cs typeface="Times New Roman" panose="02020603050405020304" pitchFamily="18" charset="0"/>
              </a:rPr>
              <a:t>Hyperinsulinemia</a:t>
            </a:r>
            <a:endParaRPr lang="en-US" b="1" i="1" dirty="0">
              <a:solidFill>
                <a:schemeClr val="tx2">
                  <a:lumMod val="75000"/>
                </a:schemeClr>
              </a:solidFill>
              <a:effectLst/>
            </a:endParaRPr>
          </a:p>
        </p:txBody>
      </p:sp>
      <p:sp>
        <p:nvSpPr>
          <p:cNvPr id="119811" name="Rectangle 3"/>
          <p:cNvSpPr>
            <a:spLocks noGrp="1" noChangeArrowheads="1"/>
          </p:cNvSpPr>
          <p:nvPr>
            <p:ph type="body" sz="quarter" idx="10"/>
          </p:nvPr>
        </p:nvSpPr>
        <p:spPr>
          <a:xfrm>
            <a:off x="381000" y="1411552"/>
            <a:ext cx="8382000" cy="4536082"/>
          </a:xfrm>
        </p:spPr>
        <p:txBody>
          <a:bodyPr/>
          <a:lstStyle/>
          <a:p>
            <a:pPr>
              <a:buFont typeface="Wingdings" panose="05000000000000000000" pitchFamily="2" charset="2"/>
              <a:buNone/>
            </a:pPr>
            <a:r>
              <a:rPr lang="en-US" altLang="en-US" dirty="0">
                <a:solidFill>
                  <a:schemeClr val="hlink"/>
                </a:solidFill>
                <a:sym typeface="Wingdings 2" panose="05020102010507070707" pitchFamily="18" charset="2"/>
              </a:rPr>
              <a:t></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Increased circulating </a:t>
            </a:r>
            <a:r>
              <a:rPr lang="en-US" altLang="en-US" sz="2800" dirty="0" err="1"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immunoreactive</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insulin in late pregnancy compared with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non-pregnant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women (intact form).                        </a:t>
            </a:r>
          </a:p>
          <a:p>
            <a:pPr>
              <a:buFont typeface="Wingdings" panose="05000000000000000000" pitchFamily="2" charset="2"/>
              <a:buNone/>
            </a:pP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W</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hole-body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insulin kinetic are similar in pregnant &amp;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non-pregnant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women.</a:t>
            </a:r>
          </a:p>
          <a:p>
            <a:pPr>
              <a:buFont typeface="Wingdings" panose="05000000000000000000" pitchFamily="2" charset="2"/>
              <a:buNone/>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 difference in hepatic insulin extraction.</a:t>
            </a:r>
          </a:p>
          <a:p>
            <a:pPr>
              <a:buFont typeface="Wingdings" panose="05000000000000000000" pitchFamily="2" charset="2"/>
              <a:buNone/>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endPar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panose="05000000000000000000" pitchFamily="2" charset="2"/>
              <a:buNone/>
            </a:pPr>
            <a:endPar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panose="05000000000000000000" pitchFamily="2" charset="2"/>
              <a:buNone/>
            </a:pPr>
            <a:r>
              <a:rPr lang="en-US" altLang="en-US" sz="2800"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i="1" dirty="0" err="1">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Hyperinsulinemia</a:t>
            </a:r>
            <a:r>
              <a:rPr lang="en-US" altLang="en-US" sz="2800" b="1" i="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of pregnancy is due to enhanced </a:t>
            </a:r>
            <a:r>
              <a:rPr lang="en-US" altLang="en-US" sz="2800" b="1" i="1" dirty="0" err="1">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pancrearic</a:t>
            </a:r>
            <a:r>
              <a:rPr lang="en-US" altLang="en-US" sz="2800" b="1" i="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beta-cell </a:t>
            </a:r>
            <a:r>
              <a:rPr lang="en-US" altLang="en-US" sz="2800" b="1" i="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function.</a:t>
            </a:r>
            <a:endParaRPr lang="en-US" altLang="en-US" sz="2800" b="1" i="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p:txBody>
      </p:sp>
      <p:sp>
        <p:nvSpPr>
          <p:cNvPr id="119812" name="AutoShape 4"/>
          <p:cNvSpPr>
            <a:spLocks noChangeArrowheads="1"/>
          </p:cNvSpPr>
          <p:nvPr/>
        </p:nvSpPr>
        <p:spPr bwMode="auto">
          <a:xfrm>
            <a:off x="8244408" y="1124744"/>
            <a:ext cx="662940" cy="4536082"/>
          </a:xfrm>
          <a:prstGeom prst="curvedLeftArrow">
            <a:avLst>
              <a:gd name="adj1" fmla="val 78407"/>
              <a:gd name="adj2" fmla="val 231682"/>
              <a:gd name="adj3" fmla="val 33333"/>
            </a:avLst>
          </a:prstGeom>
          <a:solidFill>
            <a:schemeClr val="tx2">
              <a:lumMod val="40000"/>
              <a:lumOff val="60000"/>
            </a:schemeClr>
          </a:solidFill>
          <a:ln w="9525">
            <a:solidFill>
              <a:schemeClr val="tx1"/>
            </a:solidFill>
            <a:miter lim="800000"/>
            <a:headEnd/>
            <a:tailEnd/>
          </a:ln>
          <a:effectLst/>
          <a:extLst/>
        </p:spPr>
        <p:txBody>
          <a:bodyPr wrap="none" anchor="ctr"/>
          <a:lstStyle/>
          <a:p>
            <a:pPr algn="ctr"/>
            <a:endParaRPr lang="en-US" altLang="en-US"/>
          </a:p>
        </p:txBody>
      </p:sp>
    </p:spTree>
    <p:extLst>
      <p:ext uri="{BB962C8B-B14F-4D97-AF65-F5344CB8AC3E}">
        <p14:creationId xmlns:p14="http://schemas.microsoft.com/office/powerpoint/2010/main" val="350909237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381000" y="230188"/>
            <a:ext cx="8382000" cy="775597"/>
          </a:xfrm>
        </p:spPr>
        <p:txBody>
          <a:bodyPr/>
          <a:lstStyle/>
          <a:p>
            <a:pPr algn="just"/>
            <a:r>
              <a:rPr lang="en-US" altLang="en-US" sz="2800" b="1" i="1" dirty="0">
                <a:solidFill>
                  <a:schemeClr val="tx2">
                    <a:lumMod val="75000"/>
                  </a:schemeClr>
                </a:solidFill>
                <a:effectLst/>
                <a:latin typeface="Times New Roman" panose="02020603050405020304" pitchFamily="18" charset="0"/>
                <a:cs typeface="Times New Roman" panose="02020603050405020304" pitchFamily="18" charset="0"/>
              </a:rPr>
              <a:t>To satisfy these needs during normal pregnancy and in pregnancy with GDM:</a:t>
            </a:r>
          </a:p>
        </p:txBody>
      </p:sp>
      <p:sp>
        <p:nvSpPr>
          <p:cNvPr id="109571" name="Rectangle 3"/>
          <p:cNvSpPr>
            <a:spLocks noGrp="1" noChangeArrowheads="1"/>
          </p:cNvSpPr>
          <p:nvPr>
            <p:ph type="body" idx="1"/>
          </p:nvPr>
        </p:nvSpPr>
        <p:spPr>
          <a:xfrm>
            <a:off x="381000" y="1412875"/>
            <a:ext cx="8382000" cy="4320381"/>
          </a:xfrm>
        </p:spPr>
        <p:txBody>
          <a:bodyPr/>
          <a:lstStyle/>
          <a:p>
            <a:pPr>
              <a:buFont typeface="Wingdings" panose="05000000000000000000" pitchFamily="2" charset="2"/>
              <a:buNone/>
            </a:pPr>
            <a:r>
              <a:rPr lang="en-US" altLang="en-US" sz="2800" dirty="0">
                <a:solidFill>
                  <a:schemeClr val="folHlink"/>
                </a:solidFill>
                <a:latin typeface="Times New Roman" panose="02020603050405020304" pitchFamily="18" charset="0"/>
                <a:cs typeface="Times New Roman" panose="02020603050405020304" pitchFamily="18" charset="0"/>
              </a:rPr>
              <a:t>T</a:t>
            </a:r>
            <a:r>
              <a:rPr lang="en-US" altLang="en-US" sz="2800" dirty="0" smtClean="0">
                <a:solidFill>
                  <a:schemeClr val="folHlink"/>
                </a:solidFill>
                <a:latin typeface="Times New Roman" panose="02020603050405020304" pitchFamily="18" charset="0"/>
                <a:cs typeface="Times New Roman" panose="02020603050405020304" pitchFamily="18" charset="0"/>
              </a:rPr>
              <a:t>he  </a:t>
            </a:r>
            <a:r>
              <a:rPr lang="en-US" altLang="en-US" sz="28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800" dirty="0">
                <a:solidFill>
                  <a:schemeClr val="folHlink"/>
                </a:solidFill>
                <a:latin typeface="Times New Roman" panose="02020603050405020304" pitchFamily="18" charset="0"/>
                <a:cs typeface="Times New Roman" panose="02020603050405020304" pitchFamily="18" charset="0"/>
              </a:rPr>
              <a:t>-cell undergoes significant structural and functional changes including:</a:t>
            </a:r>
          </a:p>
          <a:p>
            <a:pPr lvl="1">
              <a:spcBef>
                <a:spcPts val="1200"/>
              </a:spcBef>
              <a:spcAft>
                <a:spcPts val="1200"/>
              </a:spcAf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(1) increased insulin secretion</a:t>
            </a:r>
          </a:p>
          <a:p>
            <a:pPr lvl="1">
              <a:spcBef>
                <a:spcPts val="1200"/>
              </a:spcBef>
              <a:spcAft>
                <a:spcPts val="1200"/>
              </a:spcAf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(2) increased insulin synthesis</a:t>
            </a:r>
          </a:p>
          <a:p>
            <a:pPr lvl="1">
              <a:spcBef>
                <a:spcPts val="1200"/>
              </a:spcBef>
              <a:spcAft>
                <a:spcPts val="1200"/>
              </a:spcAf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(3) enhanced utilization and oxidation of glucose</a:t>
            </a:r>
          </a:p>
          <a:p>
            <a:pPr lvl="1">
              <a:spcBef>
                <a:spcPts val="1200"/>
              </a:spcBef>
              <a:spcAft>
                <a:spcPts val="1200"/>
              </a:spcAf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(4) accelerated  </a:t>
            </a:r>
            <a:r>
              <a:rPr lang="en-US" altLang="en-US" sz="24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solidFill>
                  <a:schemeClr val="folHlink"/>
                </a:solidFill>
                <a:latin typeface="Times New Roman" panose="02020603050405020304" pitchFamily="18" charset="0"/>
                <a:cs typeface="Times New Roman" panose="02020603050405020304" pitchFamily="18" charset="0"/>
              </a:rPr>
              <a:t>-cell proliferation and increased islet volume </a:t>
            </a:r>
          </a:p>
          <a:p>
            <a:pPr lvl="1">
              <a:spcBef>
                <a:spcPts val="1200"/>
              </a:spcBef>
              <a:spcAft>
                <a:spcPts val="1200"/>
              </a:spcAft>
              <a:buFont typeface="Wingdings" panose="05000000000000000000" pitchFamily="2" charset="2"/>
              <a:buNone/>
            </a:pPr>
            <a:r>
              <a:rPr lang="en-US" altLang="en-US" sz="2400" dirty="0">
                <a:solidFill>
                  <a:schemeClr val="folHlink"/>
                </a:solidFill>
                <a:latin typeface="Times New Roman" panose="02020603050405020304" pitchFamily="18" charset="0"/>
                <a:cs typeface="Times New Roman" panose="02020603050405020304" pitchFamily="18" charset="0"/>
              </a:rPr>
              <a:t>(5) higher </a:t>
            </a:r>
            <a:r>
              <a:rPr lang="en-US" altLang="en-US" sz="2400" dirty="0" err="1">
                <a:solidFill>
                  <a:schemeClr val="folHlink"/>
                </a:solidFill>
                <a:latin typeface="Times New Roman" panose="02020603050405020304" pitchFamily="18" charset="0"/>
                <a:cs typeface="Times New Roman" panose="02020603050405020304" pitchFamily="18" charset="0"/>
              </a:rPr>
              <a:t>cAMP</a:t>
            </a:r>
            <a:r>
              <a:rPr lang="en-US" altLang="en-US" sz="2400" dirty="0">
                <a:solidFill>
                  <a:schemeClr val="folHlink"/>
                </a:solidFill>
                <a:latin typeface="Times New Roman" panose="02020603050405020304" pitchFamily="18" charset="0"/>
                <a:cs typeface="Times New Roman" panose="02020603050405020304" pitchFamily="18" charset="0"/>
              </a:rPr>
              <a:t> metabolism</a:t>
            </a:r>
          </a:p>
        </p:txBody>
      </p:sp>
    </p:spTree>
    <p:extLst>
      <p:ext uri="{BB962C8B-B14F-4D97-AF65-F5344CB8AC3E}">
        <p14:creationId xmlns:p14="http://schemas.microsoft.com/office/powerpoint/2010/main" val="10347402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Insulin degradation</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54275" name="Rectangle 3"/>
          <p:cNvSpPr>
            <a:spLocks noGrp="1" noChangeArrowheads="1"/>
          </p:cNvSpPr>
          <p:nvPr>
            <p:ph type="body" sz="quarter" idx="10"/>
          </p:nvPr>
        </p:nvSpPr>
        <p:spPr>
          <a:xfrm>
            <a:off x="381000" y="1411552"/>
            <a:ext cx="8382000" cy="3391698"/>
          </a:xfrm>
        </p:spPr>
        <p:txBody>
          <a:bodyPr/>
          <a:lstStyle/>
          <a:p>
            <a:pPr>
              <a:buFont typeface="Wingdings" panose="05000000000000000000" pitchFamily="2" charset="2"/>
              <a:buNone/>
            </a:pPr>
            <a:endParaRPr lang="en-US" altLang="en-US" dirty="0">
              <a:sym typeface="Wingdings 2" panose="05020102010507070707" pitchFamily="18" charset="2"/>
            </a:endParaRPr>
          </a:p>
          <a:p>
            <a:pPr>
              <a:buFont typeface="Wingdings 2" panose="05020102010507070707" pitchFamily="18" charset="2"/>
              <a:buChar char="ð"/>
            </a:pPr>
            <a:r>
              <a:rPr lang="en-US" altLang="en-US"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Increased insulin </a:t>
            </a:r>
            <a:r>
              <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degradation during pregnancy due to: </a:t>
            </a:r>
            <a:endParaRPr lang="en-US" altLang="en-US"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marL="0" indent="0">
              <a:buNone/>
            </a:pPr>
            <a:endPar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lvl="1">
              <a:buFont typeface="Wingdings 2" panose="05020102010507070707" pitchFamily="18" charset="2"/>
              <a:buChar char="ô"/>
            </a:pPr>
            <a:r>
              <a:rPr lang="en-US" altLang="en-US"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Placental </a:t>
            </a:r>
            <a:r>
              <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enzymes with  </a:t>
            </a:r>
            <a:r>
              <a:rPr lang="en-US" altLang="en-US" dirty="0" err="1">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insulinase</a:t>
            </a:r>
            <a:r>
              <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activity</a:t>
            </a:r>
          </a:p>
          <a:p>
            <a:pPr marL="517525" lvl="1" indent="0">
              <a:buNone/>
            </a:pPr>
            <a:endPar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lvl="1">
              <a:buFont typeface="Wingdings" panose="05000000000000000000" pitchFamily="2" charset="2"/>
              <a:buNone/>
            </a:pPr>
            <a:r>
              <a:rPr lang="en-US" altLang="en-US" dirty="0">
                <a:solidFill>
                  <a:schemeClr val="hlink"/>
                </a:solidFill>
                <a:sym typeface="Wingdings 2" panose="05020102010507070707" pitchFamily="18" charset="2"/>
              </a:rPr>
              <a:t></a:t>
            </a:r>
            <a:r>
              <a:rPr lang="en-US" altLang="en-US"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Membrane- associated insulin-degrading activity</a:t>
            </a:r>
          </a:p>
        </p:txBody>
      </p:sp>
    </p:spTree>
    <p:extLst>
      <p:ext uri="{BB962C8B-B14F-4D97-AF65-F5344CB8AC3E}">
        <p14:creationId xmlns:p14="http://schemas.microsoft.com/office/powerpoint/2010/main" val="178549859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381000" y="230188"/>
            <a:ext cx="8382000" cy="553998"/>
          </a:xfrm>
        </p:spPr>
        <p:txBody>
          <a:bodyPr/>
          <a:lstStyle/>
          <a:p>
            <a:r>
              <a:rPr lang="en-US" altLang="en-US" sz="4000" b="1" i="1" dirty="0">
                <a:solidFill>
                  <a:schemeClr val="hlink"/>
                </a:solidFill>
                <a:effectLst/>
                <a:latin typeface="Times New Roman" panose="02020603050405020304" pitchFamily="18" charset="0"/>
                <a:cs typeface="Times New Roman" panose="02020603050405020304" pitchFamily="18" charset="0"/>
              </a:rPr>
              <a:t>Glucagon</a:t>
            </a:r>
          </a:p>
        </p:txBody>
      </p:sp>
      <p:sp>
        <p:nvSpPr>
          <p:cNvPr id="116739" name="Rectangle 3"/>
          <p:cNvSpPr>
            <a:spLocks noGrp="1" noChangeArrowheads="1"/>
          </p:cNvSpPr>
          <p:nvPr>
            <p:ph type="body" idx="1"/>
          </p:nvPr>
        </p:nvSpPr>
        <p:spPr>
          <a:xfrm>
            <a:off x="381000" y="1196752"/>
            <a:ext cx="8382000" cy="2426985"/>
          </a:xfrm>
        </p:spPr>
        <p:txBody>
          <a:bodyPr/>
          <a:lstStyle/>
          <a:p>
            <a:pPr algn="just">
              <a:lnSpc>
                <a:spcPct val="90000"/>
              </a:lnSpc>
              <a:buFont typeface="Wingdings" panose="05000000000000000000" pitchFamily="2" charset="2"/>
              <a:buChar char="v"/>
            </a:pPr>
            <a:r>
              <a:rPr lang="en-US" altLang="en-US" sz="2800" dirty="0">
                <a:solidFill>
                  <a:schemeClr val="folHlink"/>
                </a:solidFill>
                <a:latin typeface="Times New Roman" panose="02020603050405020304" pitchFamily="18" charset="0"/>
                <a:cs typeface="Times New Roman" panose="02020603050405020304" pitchFamily="18" charset="0"/>
              </a:rPr>
              <a:t>Plasma glucagon concentrations increase during the last trimester of pregnancy. </a:t>
            </a:r>
          </a:p>
          <a:p>
            <a:pPr algn="just">
              <a:lnSpc>
                <a:spcPct val="90000"/>
              </a:lnSpc>
              <a:buFont typeface="Wingdings" panose="05000000000000000000" pitchFamily="2" charset="2"/>
              <a:buChar char="v"/>
            </a:pPr>
            <a:r>
              <a:rPr lang="en-US" altLang="en-US" sz="2800" dirty="0">
                <a:solidFill>
                  <a:schemeClr val="folHlink"/>
                </a:solidFill>
                <a:latin typeface="Times New Roman" panose="02020603050405020304" pitchFamily="18" charset="0"/>
                <a:cs typeface="Times New Roman" panose="02020603050405020304" pitchFamily="18" charset="0"/>
              </a:rPr>
              <a:t>A slight increase may contribute to insulin resistance. </a:t>
            </a:r>
          </a:p>
          <a:p>
            <a:pPr algn="just">
              <a:lnSpc>
                <a:spcPct val="90000"/>
              </a:lnSpc>
              <a:buFont typeface="Wingdings" panose="05000000000000000000" pitchFamily="2" charset="2"/>
              <a:buChar char="v"/>
            </a:pPr>
            <a:r>
              <a:rPr lang="en-US" altLang="en-US" sz="2800" dirty="0">
                <a:solidFill>
                  <a:schemeClr val="folHlink"/>
                </a:solidFill>
                <a:latin typeface="Times New Roman" panose="02020603050405020304" pitchFamily="18" charset="0"/>
                <a:cs typeface="Times New Roman" panose="02020603050405020304" pitchFamily="18" charset="0"/>
              </a:rPr>
              <a:t>Plasma glucagon levels are even higher in women with GDM.</a:t>
            </a:r>
            <a:r>
              <a:rPr lang="en-US" altLang="en-US" sz="2800" dirty="0">
                <a:latin typeface="Times New Roman" panose="02020603050405020304" pitchFamily="18" charset="0"/>
                <a:cs typeface="Times New Roman" panose="02020603050405020304" pitchFamily="18" charset="0"/>
              </a:rPr>
              <a:t> </a:t>
            </a:r>
          </a:p>
          <a:p>
            <a:pPr algn="ctr">
              <a:lnSpc>
                <a:spcPct val="90000"/>
              </a:lnSpc>
              <a:buFont typeface="Wingdings" panose="05000000000000000000" pitchFamily="2" charset="2"/>
              <a:buNone/>
            </a:pPr>
            <a:r>
              <a:rPr lang="en-US" altLang="en-US" sz="2800" b="1" dirty="0">
                <a:solidFill>
                  <a:schemeClr val="hlink"/>
                </a:solidFill>
                <a:latin typeface="Times New Roman" panose="02020603050405020304" pitchFamily="18" charset="0"/>
                <a:cs typeface="Times New Roman" panose="02020603050405020304" pitchFamily="18" charset="0"/>
              </a:rPr>
              <a:t>It is not clear whether elevated glucagon levels have:</a:t>
            </a:r>
          </a:p>
          <a:p>
            <a:pPr algn="just">
              <a:lnSpc>
                <a:spcPct val="90000"/>
              </a:lnSpc>
              <a:buFont typeface="Wingdings" panose="05000000000000000000" pitchFamily="2" charset="2"/>
              <a:buNone/>
            </a:pPr>
            <a:r>
              <a:rPr lang="en-US" altLang="en-US" sz="2800" b="1" dirty="0">
                <a:solidFill>
                  <a:schemeClr val="hlink"/>
                </a:solidFill>
                <a:latin typeface="Times New Roman" panose="02020603050405020304" pitchFamily="18" charset="0"/>
                <a:cs typeface="Times New Roman" panose="02020603050405020304" pitchFamily="18" charset="0"/>
              </a:rPr>
              <a:t> any role in the pathogenesis of GDM </a:t>
            </a:r>
          </a:p>
          <a:p>
            <a:pPr algn="ctr">
              <a:lnSpc>
                <a:spcPct val="90000"/>
              </a:lnSpc>
              <a:buFont typeface="Wingdings" panose="05000000000000000000" pitchFamily="2" charset="2"/>
              <a:buNone/>
            </a:pPr>
            <a:r>
              <a:rPr lang="en-US" altLang="en-US" sz="2800" b="1" dirty="0">
                <a:solidFill>
                  <a:schemeClr val="hlink"/>
                </a:solidFill>
                <a:latin typeface="Times New Roman" panose="02020603050405020304" pitchFamily="18" charset="0"/>
                <a:cs typeface="Times New Roman" panose="02020603050405020304" pitchFamily="18" charset="0"/>
              </a:rPr>
              <a:t>Or</a:t>
            </a:r>
          </a:p>
          <a:p>
            <a:pPr algn="just">
              <a:lnSpc>
                <a:spcPct val="90000"/>
              </a:lnSpc>
              <a:buFont typeface="Wingdings" panose="05000000000000000000" pitchFamily="2" charset="2"/>
              <a:buNone/>
            </a:pPr>
            <a:r>
              <a:rPr lang="en-US" altLang="en-US" sz="2800" b="1" dirty="0">
                <a:solidFill>
                  <a:schemeClr val="hlink"/>
                </a:solidFill>
                <a:latin typeface="Times New Roman" panose="02020603050405020304" pitchFamily="18" charset="0"/>
                <a:cs typeface="Times New Roman" panose="02020603050405020304" pitchFamily="18" charset="0"/>
              </a:rPr>
              <a:t> if they simply reflect the relative insulin deficiency of these women.</a:t>
            </a:r>
          </a:p>
        </p:txBody>
      </p:sp>
    </p:spTree>
    <p:extLst>
      <p:ext uri="{BB962C8B-B14F-4D97-AF65-F5344CB8AC3E}">
        <p14:creationId xmlns:p14="http://schemas.microsoft.com/office/powerpoint/2010/main" val="25922453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en-US" sz="3600" b="1" i="1" dirty="0">
                <a:solidFill>
                  <a:schemeClr val="tx2">
                    <a:lumMod val="75000"/>
                  </a:schemeClr>
                </a:solidFill>
                <a:effectLst/>
                <a:latin typeface="Times New Roman" panose="02020603050405020304" pitchFamily="18" charset="0"/>
                <a:cs typeface="Times New Roman" panose="02020603050405020304" pitchFamily="18" charset="0"/>
              </a:rPr>
              <a:t>Hormones associated with modifications in insulin secretion and action</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 </a:t>
            </a:r>
            <a:endParaRPr lang="en-US" sz="36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110595" name="Rectangle 3"/>
          <p:cNvSpPr>
            <a:spLocks noGrp="1" noChangeArrowheads="1"/>
          </p:cNvSpPr>
          <p:nvPr>
            <p:ph type="body" sz="quarter" idx="10"/>
          </p:nvPr>
        </p:nvSpPr>
        <p:spPr>
          <a:xfrm>
            <a:off x="179512" y="1916832"/>
            <a:ext cx="8784976" cy="3145476"/>
          </a:xfrm>
        </p:spPr>
        <p:txBody>
          <a:bodyPr/>
          <a:lstStyle/>
          <a:p>
            <a:pPr>
              <a:buFont typeface="Wingdings" panose="05000000000000000000" pitchFamily="2" charset="2"/>
              <a:buChar char="ü"/>
            </a:pPr>
            <a:r>
              <a:rPr lang="en-US" altLang="en-US" sz="2800" b="1" dirty="0">
                <a:solidFill>
                  <a:schemeClr val="folHlink"/>
                </a:solidFill>
                <a:latin typeface="Times New Roman" panose="02020603050405020304" pitchFamily="18" charset="0"/>
                <a:cs typeface="Times New Roman" panose="02020603050405020304" pitchFamily="18" charset="0"/>
              </a:rPr>
              <a:t>Estrogens          </a:t>
            </a:r>
            <a:r>
              <a:rPr lang="en-US" altLang="en-US" sz="2800" b="1" dirty="0" smtClean="0">
                <a:solidFill>
                  <a:schemeClr val="folHlink"/>
                </a:solidFill>
                <a:latin typeface="Times New Roman" panose="02020603050405020304" pitchFamily="18" charset="0"/>
                <a:cs typeface="Times New Roman" panose="02020603050405020304" pitchFamily="18" charset="0"/>
              </a:rPr>
              <a:t> </a:t>
            </a:r>
            <a:r>
              <a:rPr lang="en-US" altLang="en-US" sz="2800" b="1"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800" b="1" dirty="0">
                <a:solidFill>
                  <a:schemeClr val="folHlink"/>
                </a:solidFill>
                <a:latin typeface="Times New Roman" panose="02020603050405020304" pitchFamily="18" charset="0"/>
                <a:cs typeface="Times New Roman" panose="02020603050405020304" pitchFamily="18" charset="0"/>
              </a:rPr>
              <a:t>Insulin concentration </a:t>
            </a:r>
          </a:p>
          <a:p>
            <a:pPr marL="0" indent="0">
              <a:buNone/>
            </a:pPr>
            <a:r>
              <a:rPr lang="en-US" altLang="en-US" sz="2800" b="1" dirty="0" smtClean="0">
                <a:solidFill>
                  <a:schemeClr val="folHlink"/>
                </a:solidFill>
                <a:latin typeface="Times New Roman" panose="02020603050405020304" pitchFamily="18" charset="0"/>
                <a:cs typeface="Times New Roman" panose="02020603050405020304" pitchFamily="18" charset="0"/>
              </a:rPr>
              <a:t>                                </a:t>
            </a:r>
            <a:r>
              <a:rPr lang="en-US" altLang="en-US" sz="2800" b="1"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1" dirty="0" smtClean="0">
                <a:solidFill>
                  <a:schemeClr val="folHlink"/>
                </a:solidFill>
                <a:latin typeface="Times New Roman" panose="02020603050405020304" pitchFamily="18" charset="0"/>
                <a:cs typeface="Times New Roman" panose="02020603050405020304" pitchFamily="18" charset="0"/>
              </a:rPr>
              <a:t>  </a:t>
            </a:r>
            <a:r>
              <a:rPr lang="en-US" altLang="en-US" sz="2800" b="1" dirty="0">
                <a:solidFill>
                  <a:schemeClr val="folHlink"/>
                </a:solidFill>
                <a:latin typeface="Times New Roman" panose="02020603050405020304" pitchFamily="18" charset="0"/>
                <a:cs typeface="Times New Roman" panose="02020603050405020304" pitchFamily="18" charset="0"/>
              </a:rPr>
              <a:t>Insulin binding</a:t>
            </a:r>
          </a:p>
          <a:p>
            <a:pPr>
              <a:buFont typeface="Wingdings" panose="05000000000000000000" pitchFamily="2" charset="2"/>
              <a:buChar char="ü"/>
            </a:pPr>
            <a:endParaRPr lang="en-US" altLang="en-US" sz="2800" b="1" dirty="0">
              <a:solidFill>
                <a:schemeClr val="folHlink"/>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altLang="en-US" sz="2800" b="1" dirty="0">
                <a:solidFill>
                  <a:schemeClr val="folHlink"/>
                </a:solidFill>
                <a:latin typeface="Times New Roman" panose="02020603050405020304" pitchFamily="18" charset="0"/>
                <a:cs typeface="Times New Roman" panose="02020603050405020304" pitchFamily="18" charset="0"/>
              </a:rPr>
              <a:t>Progesterone      </a:t>
            </a:r>
            <a:r>
              <a:rPr lang="en-US" altLang="en-US" sz="2800" b="1"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800" b="1" dirty="0">
                <a:solidFill>
                  <a:schemeClr val="folHlink"/>
                </a:solidFill>
                <a:latin typeface="Times New Roman" panose="02020603050405020304" pitchFamily="18" charset="0"/>
                <a:cs typeface="Times New Roman" panose="02020603050405020304" pitchFamily="18" charset="0"/>
              </a:rPr>
              <a:t>Glucose transport </a:t>
            </a:r>
          </a:p>
          <a:p>
            <a:pPr>
              <a:buFont typeface="Wingdings" panose="05000000000000000000" pitchFamily="2" charset="2"/>
              <a:buNone/>
            </a:pP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smtClean="0">
                <a:solidFill>
                  <a:schemeClr val="folHlink"/>
                </a:solidFill>
                <a:latin typeface="Times New Roman" panose="02020603050405020304" pitchFamily="18" charset="0"/>
                <a:cs typeface="Times New Roman" panose="02020603050405020304" pitchFamily="18" charset="0"/>
              </a:rPr>
              <a:t> </a:t>
            </a:r>
            <a:r>
              <a:rPr lang="en-US" altLang="en-US" sz="28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1" dirty="0">
                <a:solidFill>
                  <a:schemeClr val="folHlink"/>
                </a:solidFill>
                <a:latin typeface="Times New Roman" panose="02020603050405020304" pitchFamily="18" charset="0"/>
                <a:cs typeface="Times New Roman" panose="02020603050405020304" pitchFamily="18" charset="0"/>
              </a:rPr>
              <a:t> Insulin binding  </a:t>
            </a:r>
          </a:p>
          <a:p>
            <a:pPr>
              <a:buFont typeface="Wingdings" panose="05000000000000000000" pitchFamily="2" charset="2"/>
              <a:buNone/>
            </a:pPr>
            <a:r>
              <a:rPr lang="en-US" altLang="en-US" sz="2800" b="1" dirty="0">
                <a:solidFill>
                  <a:schemeClr val="folHlink"/>
                </a:solidFill>
                <a:latin typeface="Times New Roman" panose="02020603050405020304" pitchFamily="18" charset="0"/>
                <a:cs typeface="Times New Roman" panose="02020603050405020304" pitchFamily="18" charset="0"/>
              </a:rPr>
              <a:t>                                 </a:t>
            </a:r>
            <a:r>
              <a:rPr lang="en-US" altLang="en-US" sz="2800" b="1"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800" b="1" dirty="0" smtClean="0">
                <a:solidFill>
                  <a:schemeClr val="folHlink"/>
                </a:solidFill>
                <a:latin typeface="Times New Roman" panose="02020603050405020304" pitchFamily="18" charset="0"/>
                <a:cs typeface="Times New Roman" panose="02020603050405020304" pitchFamily="18" charset="0"/>
              </a:rPr>
              <a:t> </a:t>
            </a:r>
            <a:r>
              <a:rPr lang="en-US" altLang="en-US" sz="2800" b="1" dirty="0">
                <a:solidFill>
                  <a:schemeClr val="folHlink"/>
                </a:solidFill>
                <a:latin typeface="Times New Roman" panose="02020603050405020304" pitchFamily="18" charset="0"/>
                <a:cs typeface="Times New Roman" panose="02020603050405020304" pitchFamily="18" charset="0"/>
              </a:rPr>
              <a:t>Suppression </a:t>
            </a:r>
            <a:r>
              <a:rPr lang="en-US" altLang="en-US" sz="2800" b="1" dirty="0" smtClean="0">
                <a:solidFill>
                  <a:schemeClr val="folHlink"/>
                </a:solidFill>
                <a:latin typeface="Times New Roman" panose="02020603050405020304" pitchFamily="18" charset="0"/>
                <a:cs typeface="Times New Roman" panose="02020603050405020304" pitchFamily="18" charset="0"/>
              </a:rPr>
              <a:t>of insulin- induced                                       hepatic </a:t>
            </a:r>
            <a:r>
              <a:rPr lang="en-US" altLang="en-US" sz="2800" b="1" dirty="0">
                <a:solidFill>
                  <a:schemeClr val="folHlink"/>
                </a:solidFill>
                <a:latin typeface="Times New Roman" panose="02020603050405020304" pitchFamily="18" charset="0"/>
                <a:cs typeface="Times New Roman" panose="02020603050405020304" pitchFamily="18" charset="0"/>
              </a:rPr>
              <a:t>gluconeogenesis    </a:t>
            </a:r>
          </a:p>
        </p:txBody>
      </p:sp>
    </p:spTree>
    <p:extLst>
      <p:ext uri="{BB962C8B-B14F-4D97-AF65-F5344CB8AC3E}">
        <p14:creationId xmlns:p14="http://schemas.microsoft.com/office/powerpoint/2010/main" val="261664173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81000" y="230188"/>
            <a:ext cx="8382000" cy="443198"/>
          </a:xfrm>
        </p:spPr>
        <p:txBody>
          <a:bodyPr/>
          <a:lstStyle/>
          <a:p>
            <a:pPr algn="l"/>
            <a:r>
              <a:rPr lang="en-US" altLang="en-US" sz="3200" b="1" i="1" dirty="0">
                <a:solidFill>
                  <a:schemeClr val="hlink"/>
                </a:solidFill>
                <a:effectLst/>
                <a:latin typeface="Times New Roman" panose="02020603050405020304" pitchFamily="18" charset="0"/>
                <a:cs typeface="Times New Roman" panose="02020603050405020304" pitchFamily="18" charset="0"/>
              </a:rPr>
              <a:t>Continue:</a:t>
            </a:r>
          </a:p>
        </p:txBody>
      </p:sp>
      <p:sp>
        <p:nvSpPr>
          <p:cNvPr id="111619" name="Rectangle 3"/>
          <p:cNvSpPr>
            <a:spLocks noGrp="1" noChangeArrowheads="1"/>
          </p:cNvSpPr>
          <p:nvPr>
            <p:ph type="body" idx="1"/>
          </p:nvPr>
        </p:nvSpPr>
        <p:spPr>
          <a:xfrm>
            <a:off x="457200" y="908721"/>
            <a:ext cx="8229600" cy="5613845"/>
          </a:xfrm>
        </p:spPr>
        <p:txBody>
          <a:bodyPr/>
          <a:lstStyle/>
          <a:p>
            <a:pPr>
              <a:lnSpc>
                <a:spcPct val="90000"/>
              </a:lnSpc>
              <a:buFont typeface="Wingdings" panose="05000000000000000000" pitchFamily="2" charset="2"/>
              <a:buChar char="ü"/>
            </a:pPr>
            <a:r>
              <a:rPr lang="en-US" altLang="en-US" sz="2400" b="1" dirty="0">
                <a:solidFill>
                  <a:schemeClr val="folHlink"/>
                </a:solidFill>
                <a:latin typeface="Times New Roman" panose="02020603050405020304" pitchFamily="18" charset="0"/>
                <a:cs typeface="Times New Roman" panose="02020603050405020304" pitchFamily="18" charset="0"/>
              </a:rPr>
              <a:t>Cortisol               </a:t>
            </a:r>
            <a:r>
              <a:rPr lang="en-US" altLang="en-US" sz="2400" b="1" dirty="0" smtClean="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smtClean="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rPr>
              <a:t>Insulin resistance </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solidFill>
                  <a:schemeClr val="folHlink"/>
                </a:solidFill>
                <a:latin typeface="Times New Roman" panose="02020603050405020304" pitchFamily="18" charset="0"/>
                <a:cs typeface="Times New Roman" panose="02020603050405020304" pitchFamily="18" charset="0"/>
              </a:rPr>
              <a:t> Phosphorylation of insulin receptor</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solidFill>
                  <a:schemeClr val="folHlink"/>
                </a:solidFill>
                <a:latin typeface="Times New Roman" panose="02020603050405020304" pitchFamily="18" charset="0"/>
                <a:cs typeface="Times New Roman" panose="02020603050405020304" pitchFamily="18" charset="0"/>
              </a:rPr>
              <a:t>IRS-1 </a:t>
            </a:r>
          </a:p>
          <a:p>
            <a:pPr>
              <a:lnSpc>
                <a:spcPct val="90000"/>
              </a:lnSpc>
              <a:buFont typeface="Wingdings" panose="05000000000000000000" pitchFamily="2" charset="2"/>
              <a:buChar char="ü"/>
            </a:pPr>
            <a:r>
              <a:rPr lang="en-US" altLang="en-US" sz="2400" b="1" dirty="0">
                <a:solidFill>
                  <a:schemeClr val="folHlink"/>
                </a:solidFill>
                <a:latin typeface="Times New Roman" panose="02020603050405020304" pitchFamily="18" charset="0"/>
                <a:cs typeface="Times New Roman" panose="02020603050405020304" pitchFamily="18" charset="0"/>
              </a:rPr>
              <a:t>placental </a:t>
            </a:r>
            <a:r>
              <a:rPr lang="en-US" altLang="en-US" sz="2400" b="1" dirty="0" smtClean="0">
                <a:solidFill>
                  <a:schemeClr val="folHlink"/>
                </a:solidFill>
                <a:latin typeface="Times New Roman" panose="02020603050405020304" pitchFamily="18" charset="0"/>
                <a:cs typeface="Times New Roman" panose="02020603050405020304" pitchFamily="18" charset="0"/>
              </a:rPr>
              <a:t>hormones  </a:t>
            </a:r>
            <a:r>
              <a:rPr lang="en-US" altLang="en-US" sz="2000" b="1" dirty="0">
                <a:solidFill>
                  <a:schemeClr val="folHlink"/>
                </a:solidFill>
                <a:latin typeface="Times New Roman" panose="02020603050405020304" pitchFamily="18" charset="0"/>
                <a:cs typeface="Times New Roman" panose="02020603050405020304" pitchFamily="18" charset="0"/>
              </a:rPr>
              <a:t>(</a:t>
            </a:r>
            <a:r>
              <a:rPr lang="en-US" altLang="en-US" sz="2000" b="1" dirty="0" err="1">
                <a:solidFill>
                  <a:schemeClr val="folHlink"/>
                </a:solidFill>
                <a:latin typeface="Times New Roman" panose="02020603050405020304" pitchFamily="18" charset="0"/>
                <a:cs typeface="Times New Roman" panose="02020603050405020304" pitchFamily="18" charset="0"/>
              </a:rPr>
              <a:t>hPL</a:t>
            </a:r>
            <a:r>
              <a:rPr lang="en-US" altLang="en-US" sz="2000" b="1" dirty="0">
                <a:solidFill>
                  <a:schemeClr val="folHlink"/>
                </a:solidFill>
                <a:latin typeface="Times New Roman" panose="02020603050405020304" pitchFamily="18" charset="0"/>
                <a:cs typeface="Times New Roman" panose="02020603050405020304" pitchFamily="18" charset="0"/>
              </a:rPr>
              <a:t>, GH</a:t>
            </a:r>
            <a:r>
              <a:rPr lang="en-US" altLang="en-US" sz="2000" b="1" dirty="0" smtClean="0">
                <a:solidFill>
                  <a:schemeClr val="folHlink"/>
                </a:solidFill>
                <a:latin typeface="Times New Roman" panose="02020603050405020304" pitchFamily="18" charset="0"/>
                <a:cs typeface="Times New Roman" panose="02020603050405020304" pitchFamily="18" charset="0"/>
              </a:rPr>
              <a:t>)</a:t>
            </a:r>
          </a:p>
          <a:p>
            <a:pPr marL="0" indent="0">
              <a:lnSpc>
                <a:spcPct val="90000"/>
              </a:lnSpc>
              <a:buNone/>
            </a:pPr>
            <a:r>
              <a:rPr lang="en-US" altLang="en-US" sz="2000" b="1" dirty="0">
                <a:solidFill>
                  <a:schemeClr val="folHlink"/>
                </a:solidFill>
                <a:latin typeface="Times New Roman" panose="02020603050405020304" pitchFamily="18" charset="0"/>
                <a:cs typeface="Times New Roman" panose="02020603050405020304" pitchFamily="18" charset="0"/>
              </a:rPr>
              <a:t> </a:t>
            </a:r>
            <a:r>
              <a:rPr lang="en-US" altLang="en-US" sz="2000" b="1" dirty="0" smtClean="0">
                <a:solidFill>
                  <a:schemeClr val="folHlink"/>
                </a:solidFill>
                <a:latin typeface="Times New Roman" panose="02020603050405020304" pitchFamily="18" charset="0"/>
                <a:cs typeface="Times New Roman" panose="02020603050405020304" pitchFamily="18" charset="0"/>
              </a:rPr>
              <a:t>                             </a:t>
            </a:r>
            <a:r>
              <a:rPr lang="en-US" altLang="en-US" sz="2400" b="1" dirty="0" smtClean="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solidFill>
                  <a:schemeClr val="folHlink"/>
                </a:solidFill>
                <a:latin typeface="Times New Roman" panose="02020603050405020304" pitchFamily="18" charset="0"/>
                <a:cs typeface="Times New Roman" panose="02020603050405020304" pitchFamily="18" charset="0"/>
              </a:rPr>
              <a:t> Insulin sensitivity</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chemeClr val="folHlink"/>
                </a:solidFill>
                <a:latin typeface="Times New Roman" panose="02020603050405020304" pitchFamily="18" charset="0"/>
                <a:cs typeface="Times New Roman" panose="02020603050405020304" pitchFamily="18" charset="0"/>
              </a:rPr>
              <a:t>Insulin secretion</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chemeClr val="folHlink"/>
                </a:solidFill>
                <a:latin typeface="Times New Roman" panose="02020603050405020304" pitchFamily="18" charset="0"/>
                <a:cs typeface="Times New Roman" panose="02020603050405020304" pitchFamily="18" charset="0"/>
              </a:rPr>
              <a:t>Insulin synthesis  </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chemeClr val="folHlink"/>
                </a:solidFill>
                <a:latin typeface="Times New Roman" panose="02020603050405020304" pitchFamily="18" charset="0"/>
                <a:cs typeface="Times New Roman" panose="02020603050405020304" pitchFamily="18" charset="0"/>
              </a:rPr>
              <a:t> Utilization and glucose oxidation </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cAMP</a:t>
            </a:r>
            <a:r>
              <a:rPr lang="en-US" altLang="en-US" sz="2400" b="1" dirty="0">
                <a:solidFill>
                  <a:schemeClr val="folHlink"/>
                </a:solidFill>
                <a:latin typeface="Times New Roman" panose="02020603050405020304" pitchFamily="18" charset="0"/>
                <a:cs typeface="Times New Roman" panose="02020603050405020304" pitchFamily="18" charset="0"/>
              </a:rPr>
              <a:t> metabolism</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b="1" dirty="0">
                <a:solidFill>
                  <a:schemeClr val="folHlink"/>
                </a:solidFill>
                <a:latin typeface="Times New Roman" panose="02020603050405020304" pitchFamily="18" charset="0"/>
                <a:cs typeface="Times New Roman" panose="02020603050405020304" pitchFamily="18" charset="0"/>
              </a:rPr>
              <a:t>-cell number </a:t>
            </a:r>
          </a:p>
          <a:p>
            <a:pPr marL="0" indent="0">
              <a:lnSpc>
                <a:spcPct val="90000"/>
              </a:lnSpc>
              <a:buNone/>
            </a:pP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b="1" dirty="0">
                <a:solidFill>
                  <a:schemeClr val="folHlink"/>
                </a:solidFill>
                <a:latin typeface="Times New Roman" panose="02020603050405020304" pitchFamily="18" charset="0"/>
                <a:cs typeface="Times New Roman" panose="02020603050405020304" pitchFamily="18" charset="0"/>
              </a:rPr>
              <a:t>-cell mass</a:t>
            </a:r>
          </a:p>
          <a:p>
            <a:pPr>
              <a:lnSpc>
                <a:spcPct val="90000"/>
              </a:lnSpc>
              <a:buFont typeface="Wingdings" panose="05000000000000000000" pitchFamily="2" charset="2"/>
              <a:buChar char="ü"/>
            </a:pPr>
            <a:r>
              <a:rPr lang="en-US" altLang="en-US" sz="2400" b="1" dirty="0" err="1">
                <a:solidFill>
                  <a:schemeClr val="folHlink"/>
                </a:solidFill>
                <a:latin typeface="Times New Roman" panose="02020603050405020304" pitchFamily="18" charset="0"/>
                <a:cs typeface="Times New Roman" panose="02020603050405020304" pitchFamily="18" charset="0"/>
              </a:rPr>
              <a:t>Leptin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1" dirty="0">
                <a:solidFill>
                  <a:schemeClr val="folHlink"/>
                </a:solidFill>
                <a:latin typeface="Times New Roman" panose="02020603050405020304" pitchFamily="18" charset="0"/>
                <a:cs typeface="Times New Roman" panose="02020603050405020304" pitchFamily="18" charset="0"/>
              </a:rPr>
              <a:t> Insulin resistance (?)</a:t>
            </a:r>
          </a:p>
          <a:p>
            <a:pPr>
              <a:lnSpc>
                <a:spcPct val="90000"/>
              </a:lnSpc>
              <a:buFont typeface="Wingdings" panose="05000000000000000000" pitchFamily="2" charset="2"/>
              <a:buChar char="ü"/>
            </a:pPr>
            <a:r>
              <a:rPr lang="en-US" altLang="en-US" sz="2400" b="1" dirty="0">
                <a:solidFill>
                  <a:schemeClr val="folHlink"/>
                </a:solidFill>
                <a:latin typeface="Times New Roman" panose="02020603050405020304" pitchFamily="18" charset="0"/>
                <a:cs typeface="Times New Roman" panose="02020603050405020304" pitchFamily="18" charset="0"/>
              </a:rPr>
              <a:t>Glucagon              </a:t>
            </a:r>
            <a:r>
              <a:rPr lang="en-US" altLang="en-US" sz="2400" b="1"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1" dirty="0">
                <a:solidFill>
                  <a:schemeClr val="folHlink"/>
                </a:solidFill>
                <a:latin typeface="Times New Roman" panose="02020603050405020304" pitchFamily="18" charset="0"/>
                <a:cs typeface="Times New Roman" panose="02020603050405020304" pitchFamily="18" charset="0"/>
              </a:rPr>
              <a:t>Insulin resistance</a:t>
            </a:r>
          </a:p>
          <a:p>
            <a:pPr>
              <a:lnSpc>
                <a:spcPct val="90000"/>
              </a:lnSpc>
            </a:pPr>
            <a:endParaRPr lang="en-US" altLang="en-US" sz="2400" dirty="0">
              <a:solidFill>
                <a:schemeClr val="folHlink"/>
              </a:solidFill>
            </a:endParaRPr>
          </a:p>
        </p:txBody>
      </p:sp>
    </p:spTree>
    <p:extLst>
      <p:ext uri="{BB962C8B-B14F-4D97-AF65-F5344CB8AC3E}">
        <p14:creationId xmlns:p14="http://schemas.microsoft.com/office/powerpoint/2010/main" val="254713082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Human Placental </a:t>
            </a:r>
            <a:r>
              <a:rPr lang="en-US" altLang="en-US" sz="4000" b="1" i="1" dirty="0" err="1">
                <a:solidFill>
                  <a:schemeClr val="tx2">
                    <a:lumMod val="75000"/>
                  </a:schemeClr>
                </a:solidFill>
                <a:effectLst/>
                <a:latin typeface="Times New Roman" panose="02020603050405020304" pitchFamily="18" charset="0"/>
                <a:cs typeface="Times New Roman" panose="02020603050405020304" pitchFamily="18" charset="0"/>
              </a:rPr>
              <a:t>lactogen</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 (</a:t>
            </a:r>
            <a:r>
              <a:rPr lang="en-US" altLang="en-US" sz="4000" b="1" i="1" dirty="0" err="1">
                <a:solidFill>
                  <a:schemeClr val="tx2">
                    <a:lumMod val="75000"/>
                  </a:schemeClr>
                </a:solidFill>
                <a:effectLst/>
                <a:latin typeface="Times New Roman" panose="02020603050405020304" pitchFamily="18" charset="0"/>
                <a:cs typeface="Times New Roman" panose="02020603050405020304" pitchFamily="18" charset="0"/>
              </a:rPr>
              <a:t>hPL</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sz="quarter" idx="10"/>
          </p:nvPr>
        </p:nvSpPr>
        <p:spPr>
          <a:xfrm>
            <a:off x="381000" y="1411552"/>
            <a:ext cx="8382000" cy="3557897"/>
          </a:xfrm>
        </p:spPr>
        <p:txBody>
          <a:bodyPr/>
          <a:lstStyle/>
          <a:p>
            <a:pPr>
              <a:spcBef>
                <a:spcPts val="1200"/>
              </a:spcBef>
              <a:spcAft>
                <a:spcPts val="1200"/>
              </a:spcAft>
              <a:buFont typeface="Wingdings 2" panose="05020102010507070707" pitchFamily="18" charset="2"/>
              <a:buChar char="ô"/>
            </a:pP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Produced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by </a:t>
            </a:r>
            <a:r>
              <a:rPr lang="en-US" altLang="en-US" sz="2800" dirty="0" err="1">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syncytiotrphoblasts</a:t>
            </a:r>
            <a:endPar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2" panose="05020102010507070707" pitchFamily="18" charset="2"/>
              <a:buChar char="ô"/>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Most strong antagonist of insulin during pregnancy</a:t>
            </a:r>
          </a:p>
          <a:p>
            <a:pPr>
              <a:spcBef>
                <a:spcPts val="1200"/>
              </a:spcBef>
              <a:spcAft>
                <a:spcPts val="1200"/>
              </a:spcAft>
              <a:buFont typeface="Wingdings 2" panose="05020102010507070707" pitchFamily="18" charset="2"/>
              <a:buChar char="ô"/>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Appeared about 10 weeks of gestation</a:t>
            </a:r>
          </a:p>
          <a:p>
            <a:pPr>
              <a:spcBef>
                <a:spcPts val="1200"/>
              </a:spcBef>
              <a:spcAft>
                <a:spcPts val="1200"/>
              </a:spcAft>
              <a:buFont typeface="Wingdings 2" panose="05020102010507070707" pitchFamily="18" charset="2"/>
              <a:buChar char="ô"/>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Daily production at term: 1-2 g/day</a:t>
            </a:r>
          </a:p>
          <a:p>
            <a:pPr>
              <a:spcBef>
                <a:spcPts val="1200"/>
              </a:spcBef>
              <a:spcAft>
                <a:spcPts val="1200"/>
              </a:spcAft>
              <a:buFont typeface="Wingdings 2" panose="05020102010507070707" pitchFamily="18" charset="2"/>
              <a:buChar char="ô"/>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Growth hormone- like properties (96% structural similarity)</a:t>
            </a:r>
          </a:p>
        </p:txBody>
      </p:sp>
    </p:spTree>
    <p:extLst>
      <p:ext uri="{BB962C8B-B14F-4D97-AF65-F5344CB8AC3E}">
        <p14:creationId xmlns:p14="http://schemas.microsoft.com/office/powerpoint/2010/main" val="28582835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975"/>
            <a:ext cx="6624637"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9846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Other effects of </a:t>
            </a:r>
            <a:r>
              <a:rPr lang="en-US" altLang="en-US" sz="4000" b="1" i="1" dirty="0" err="1">
                <a:solidFill>
                  <a:schemeClr val="tx2">
                    <a:lumMod val="75000"/>
                  </a:schemeClr>
                </a:solidFill>
                <a:effectLst/>
                <a:latin typeface="Times New Roman" panose="02020603050405020304" pitchFamily="18" charset="0"/>
                <a:cs typeface="Times New Roman" panose="02020603050405020304" pitchFamily="18" charset="0"/>
              </a:rPr>
              <a:t>hPL</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 on glucose metabolism</a:t>
            </a:r>
            <a:endParaRPr lang="en-US" sz="4000" b="1" i="1" dirty="0">
              <a:solidFill>
                <a:schemeClr val="tx2">
                  <a:lumMod val="75000"/>
                </a:schemeClr>
              </a:solidFill>
              <a:effectLst/>
            </a:endParaRPr>
          </a:p>
        </p:txBody>
      </p:sp>
      <p:sp>
        <p:nvSpPr>
          <p:cNvPr id="25603" name="Rectangle 3"/>
          <p:cNvSpPr>
            <a:spLocks noGrp="1" noChangeArrowheads="1"/>
          </p:cNvSpPr>
          <p:nvPr>
            <p:ph type="body" sz="quarter" idx="10"/>
          </p:nvPr>
        </p:nvSpPr>
        <p:spPr>
          <a:xfrm>
            <a:off x="381000" y="1124744"/>
            <a:ext cx="8382000" cy="4752070"/>
          </a:xfrm>
        </p:spPr>
        <p:txBody>
          <a:bodyPr/>
          <a:lstStyle/>
          <a:p>
            <a:pPr>
              <a:lnSpc>
                <a:spcPct val="90000"/>
              </a:lnSpc>
              <a:spcBef>
                <a:spcPts val="1200"/>
              </a:spcBef>
              <a:spcAft>
                <a:spcPts val="1200"/>
              </a:spcAft>
              <a:buClr>
                <a:schemeClr val="tx2">
                  <a:lumMod val="75000"/>
                </a:schemeClr>
              </a:buClr>
              <a:buFont typeface="Wingdings" panose="05000000000000000000" pitchFamily="2" charset="2"/>
              <a:buChar char="ü"/>
            </a:pPr>
            <a:r>
              <a:rPr lang="en-US" altLang="en-US" dirty="0">
                <a:sym typeface="Wingdings 2" panose="05020102010507070707" pitchFamily="18" charset="2"/>
              </a:rPr>
              <a:t>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Antagonistic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effect to insulin-stimulated glucose uptake</a:t>
            </a:r>
          </a:p>
          <a:p>
            <a:pPr>
              <a:lnSpc>
                <a:spcPct val="90000"/>
              </a:lnSpc>
              <a:spcBef>
                <a:spcPts val="1200"/>
              </a:spcBef>
              <a:spcAft>
                <a:spcPts val="1200"/>
              </a:spcAf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Enhanced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lipolysis                     Free fatty acid</a:t>
            </a:r>
          </a:p>
          <a:p>
            <a:pPr>
              <a:lnSpc>
                <a:spcPct val="90000"/>
              </a:lnSpc>
              <a:spcBef>
                <a:spcPts val="1200"/>
              </a:spcBef>
              <a:spcAft>
                <a:spcPts val="1200"/>
              </a:spcAf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Stimulation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of gluconeogenesis</a:t>
            </a:r>
          </a:p>
          <a:p>
            <a:pPr>
              <a:lnSpc>
                <a:spcPct val="90000"/>
              </a:lnSpc>
              <a:spcBef>
                <a:spcPts val="1200"/>
              </a:spcBef>
              <a:spcAft>
                <a:spcPts val="1200"/>
              </a:spcAf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Promotes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maternal production of insulin-like growth factors (IGFs)</a:t>
            </a:r>
          </a:p>
          <a:p>
            <a:pPr>
              <a:lnSpc>
                <a:spcPct val="90000"/>
              </a:lnSpc>
              <a:spcBef>
                <a:spcPts val="1200"/>
              </a:spcBef>
              <a:spcAft>
                <a:spcPts val="1200"/>
              </a:spcAf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Directing </a:t>
            </a:r>
            <a:r>
              <a:rPr lang="en-US" altLang="en-US" sz="28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energy substrates toward the fetu</a:t>
            </a:r>
            <a:r>
              <a:rPr lang="en-US" altLang="en-US" dirty="0">
                <a:solidFill>
                  <a:schemeClr val="folHlink"/>
                </a:solidFill>
                <a:sym typeface="Wingdings 2" panose="05020102010507070707" pitchFamily="18" charset="2"/>
              </a:rPr>
              <a:t>s </a:t>
            </a:r>
          </a:p>
          <a:p>
            <a:pPr algn="ctr">
              <a:lnSpc>
                <a:spcPct val="90000"/>
              </a:lnSpc>
              <a:buFont typeface="Wingdings" panose="05000000000000000000" pitchFamily="2" charset="2"/>
              <a:buChar char="ü"/>
            </a:pPr>
            <a:r>
              <a:rPr lang="en-US" altLang="en-US" dirty="0">
                <a:solidFill>
                  <a:schemeClr val="hlink"/>
                </a:solidFill>
                <a:sym typeface="Wingdings 2" panose="05020102010507070707" pitchFamily="18" charset="2"/>
              </a:rPr>
              <a:t>  </a:t>
            </a:r>
          </a:p>
        </p:txBody>
      </p:sp>
      <p:sp>
        <p:nvSpPr>
          <p:cNvPr id="25609" name="AutoShape 9"/>
          <p:cNvSpPr>
            <a:spLocks noChangeArrowheads="1"/>
          </p:cNvSpPr>
          <p:nvPr/>
        </p:nvSpPr>
        <p:spPr bwMode="auto">
          <a:xfrm>
            <a:off x="3852068" y="2276872"/>
            <a:ext cx="1439863" cy="288925"/>
          </a:xfrm>
          <a:prstGeom prst="rightArrow">
            <a:avLst>
              <a:gd name="adj1" fmla="val 50000"/>
              <a:gd name="adj2" fmla="val 124588"/>
            </a:avLst>
          </a:prstGeom>
          <a:solidFill>
            <a:schemeClr val="tx2">
              <a:lumMod val="40000"/>
              <a:lumOff val="60000"/>
            </a:schemeClr>
          </a:solidFill>
          <a:ln w="9525">
            <a:solidFill>
              <a:schemeClr val="tx1"/>
            </a:solid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24956870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99813" y="1052737"/>
            <a:ext cx="4364675" cy="4814845"/>
          </a:xfrm>
          <a:ln w="28575">
            <a:solidFill>
              <a:schemeClr val="tx2">
                <a:lumMod val="60000"/>
                <a:lumOff val="40000"/>
              </a:schemeClr>
            </a:solidFill>
          </a:ln>
        </p:spPr>
        <p:txBody>
          <a:bodyPr/>
          <a:lstStyle/>
          <a:p>
            <a:pPr>
              <a:buFont typeface="Wingdings 2" panose="05020102010507070707" pitchFamily="18" charset="2"/>
              <a:buChar char="ð"/>
            </a:pPr>
            <a:r>
              <a:rPr lang="en-US" altLang="en-US" sz="2400" b="1" i="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 the fasting state:</a:t>
            </a:r>
          </a:p>
          <a:p>
            <a:pPr>
              <a:buFont typeface="Wingdings 2" panose="05020102010507070707" pitchFamily="18" charset="2"/>
              <a:buChar char="ð"/>
            </a:pPr>
            <a:endPar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1- </a:t>
            </a:r>
            <a:r>
              <a:rPr lang="en-US" altLang="en-US" sz="2400" dirty="0" err="1">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Glycogenolysis</a:t>
            </a:r>
            <a:endPar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Glycogen                        Glucose</a:t>
            </a:r>
            <a:endPar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200" b="1" dirty="0" err="1"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Glucagone</a:t>
            </a:r>
            <a:r>
              <a:rPr lang="en-US" altLang="en-US" sz="22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2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p>
          <a:p>
            <a:pPr>
              <a:buFont typeface="Wingdings 2" panose="05020102010507070707" pitchFamily="18" charset="2"/>
              <a:buNone/>
            </a:pPr>
            <a:r>
              <a:rPr lang="en-US" altLang="en-US" sz="22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2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Catecholamine +</a:t>
            </a:r>
          </a:p>
          <a:p>
            <a:pPr>
              <a:buFont typeface="Wingdings 2" panose="05020102010507070707" pitchFamily="18" charset="2"/>
              <a:buNone/>
            </a:pPr>
            <a:endParaRPr lang="en-US" altLang="en-US" sz="22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2-</a:t>
            </a:r>
            <a:r>
              <a:rPr lang="en-US" altLang="en-US" sz="24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Gluconeogenesis</a:t>
            </a:r>
          </a:p>
          <a:p>
            <a:pPr lvl="1">
              <a:buFont typeface="Arial" panose="020B0604020202020204" pitchFamily="34" charset="0"/>
              <a:buChar char="•"/>
            </a:pPr>
            <a:r>
              <a:rPr lang="en-US" altLang="en-US" sz="20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Glycerol from adipose tissue</a:t>
            </a:r>
          </a:p>
          <a:p>
            <a:pPr lvl="1">
              <a:buFont typeface="Arial" panose="020B0604020202020204" pitchFamily="34" charset="0"/>
              <a:buChar char="•"/>
            </a:pPr>
            <a:r>
              <a:rPr lang="en-US" altLang="en-US" sz="20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Lactate </a:t>
            </a:r>
            <a:r>
              <a:rPr lang="en-US" altLang="en-US" sz="20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from RBCs &amp; muscle</a:t>
            </a:r>
          </a:p>
          <a:p>
            <a:pPr lvl="1">
              <a:buFont typeface="Arial" panose="020B0604020202020204" pitchFamily="34" charset="0"/>
              <a:buChar char="•"/>
            </a:pPr>
            <a:r>
              <a:rPr lang="en-US" altLang="en-US" sz="2000" dirty="0" err="1"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Aminoacids</a:t>
            </a:r>
            <a:r>
              <a:rPr lang="en-US" altLang="en-US" sz="20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0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from muscle</a:t>
            </a:r>
          </a:p>
          <a:p>
            <a:pPr marL="0" indent="0">
              <a:buNone/>
            </a:pPr>
            <a:endParaRPr lang="en-US" sz="2400" dirty="0"/>
          </a:p>
        </p:txBody>
      </p:sp>
      <p:sp>
        <p:nvSpPr>
          <p:cNvPr id="7" name="Title 6"/>
          <p:cNvSpPr>
            <a:spLocks noGrp="1"/>
          </p:cNvSpPr>
          <p:nvPr>
            <p:ph type="title"/>
          </p:nvPr>
        </p:nvSpPr>
        <p:spPr/>
        <p:txBody>
          <a:bodyPr/>
          <a:lstStyle/>
          <a:p>
            <a:r>
              <a:rPr lang="en-US" b="1" i="1" dirty="0" smtClean="0">
                <a:effectLst/>
                <a:latin typeface="Times New Roman" panose="02020603050405020304" pitchFamily="18" charset="0"/>
                <a:cs typeface="Times New Roman" panose="02020603050405020304" pitchFamily="18" charset="0"/>
              </a:rPr>
              <a:t>Liver</a:t>
            </a:r>
            <a:endParaRPr lang="en-US" b="1" i="1" dirty="0">
              <a:effectLst/>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1547664" y="3068960"/>
            <a:ext cx="1224136"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47664" y="4797152"/>
            <a:ext cx="1224136"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56176" y="2492896"/>
            <a:ext cx="1224136" cy="0"/>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177421" y="1050879"/>
            <a:ext cx="4318379" cy="4816703"/>
          </a:xfrm>
          <a:ln w="28575">
            <a:solidFill>
              <a:schemeClr val="tx2">
                <a:lumMod val="60000"/>
                <a:lumOff val="40000"/>
              </a:schemeClr>
            </a:solidFill>
          </a:ln>
        </p:spPr>
        <p:txBody>
          <a:bodyPr/>
          <a:lstStyle/>
          <a:p>
            <a:pPr>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i="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 </a:t>
            </a:r>
            <a:r>
              <a:rPr lang="en-US" altLang="en-US" sz="2400" b="1" i="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the well-fed state:</a:t>
            </a:r>
          </a:p>
          <a:p>
            <a:pPr>
              <a:spcBef>
                <a:spcPts val="600"/>
              </a:spcBef>
              <a:spcAft>
                <a:spcPts val="600"/>
              </a:spcAft>
              <a:buNone/>
            </a:pPr>
            <a:endPar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600"/>
              </a:spcBef>
              <a:spcAft>
                <a:spcPts val="600"/>
              </a:spcAft>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1- Excess glucose is converted to glycogen</a:t>
            </a: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600"/>
              </a:spcBef>
              <a:spcAft>
                <a:spcPts val="600"/>
              </a:spcAft>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Glucose                        </a:t>
            </a: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Glycogen</a:t>
            </a:r>
          </a:p>
          <a:p>
            <a:pPr>
              <a:spcBef>
                <a:spcPts val="600"/>
              </a:spcBef>
              <a:spcAft>
                <a:spcPts val="600"/>
              </a:spcAft>
              <a:buNone/>
            </a:pP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2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Insulin </a:t>
            </a:r>
            <a:r>
              <a:rPr lang="en-US" altLang="en-US" sz="22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p>
          <a:p>
            <a:pPr>
              <a:spcBef>
                <a:spcPts val="600"/>
              </a:spcBef>
              <a:spcAft>
                <a:spcPts val="600"/>
              </a:spcAft>
              <a:buNone/>
            </a:pP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2- Remaining </a:t>
            </a: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glucose is used for fatty acid synthesis.</a:t>
            </a:r>
          </a:p>
          <a:p>
            <a:pPr>
              <a:spcBef>
                <a:spcPts val="600"/>
              </a:spcBef>
              <a:spcAft>
                <a:spcPts val="600"/>
              </a:spcAft>
              <a:buNone/>
            </a:pPr>
            <a:r>
              <a:rPr lang="en-US" altLang="en-US" sz="24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Glucose                        </a:t>
            </a:r>
            <a:r>
              <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Fatty acid</a:t>
            </a:r>
          </a:p>
          <a:p>
            <a:pPr>
              <a:spcBef>
                <a:spcPts val="600"/>
              </a:spcBef>
              <a:spcAft>
                <a:spcPts val="600"/>
              </a:spcAft>
              <a:buNone/>
            </a:pP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2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Insulin </a:t>
            </a:r>
            <a:r>
              <a:rPr lang="en-US" altLang="en-US" sz="22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p>
          <a:p>
            <a:pPr marL="0" indent="0">
              <a:buNone/>
            </a:pPr>
            <a:endParaRPr lang="en-US" sz="2000" dirty="0">
              <a:solidFill>
                <a:schemeClr va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7363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a:solidFill>
                  <a:schemeClr val="tx2">
                    <a:lumMod val="75000"/>
                  </a:schemeClr>
                </a:solidFill>
                <a:effectLst/>
                <a:latin typeface="Times New Roman" panose="02020603050405020304" pitchFamily="18" charset="0"/>
                <a:cs typeface="Times New Roman" panose="02020603050405020304" pitchFamily="18" charset="0"/>
              </a:rPr>
              <a:t>Prolactin</a:t>
            </a:r>
            <a:endParaRPr lang="en-US"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47107" name="Rectangle 3"/>
          <p:cNvSpPr>
            <a:spLocks noGrp="1" noChangeArrowheads="1"/>
          </p:cNvSpPr>
          <p:nvPr>
            <p:ph type="body" sz="quarter" idx="10"/>
          </p:nvPr>
        </p:nvSpPr>
        <p:spPr>
          <a:xfrm>
            <a:off x="381000" y="894985"/>
            <a:ext cx="8382000" cy="3225498"/>
          </a:xfrm>
        </p:spPr>
        <p:txBody>
          <a:bodyPr/>
          <a:lstStyle/>
          <a:p>
            <a:pPr>
              <a:spcBef>
                <a:spcPts val="1200"/>
              </a:spcBef>
              <a:spcAft>
                <a:spcPts val="1200"/>
              </a:spcAft>
              <a:buFont typeface="Wingdings 2" panose="05020102010507070707" pitchFamily="18" charset="2"/>
              <a:buChar char="ô"/>
            </a:pPr>
            <a:endParaRPr lang="en-US" altLang="en-US" sz="2400" dirty="0">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2" panose="05020102010507070707" pitchFamily="18" charset="2"/>
              <a:buChar char="ô"/>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Stimulated by rising titer of estrogen</a:t>
            </a:r>
          </a:p>
          <a:p>
            <a:pPr>
              <a:spcBef>
                <a:spcPts val="1200"/>
              </a:spcBef>
              <a:spcAft>
                <a:spcPts val="1200"/>
              </a:spcAft>
              <a:buFont typeface="Wingdings 2" panose="05020102010507070707" pitchFamily="18" charset="2"/>
              <a:buChar char="ô"/>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Structural similarity to GH </a:t>
            </a:r>
          </a:p>
          <a:p>
            <a:pPr>
              <a:spcBef>
                <a:spcPts val="1200"/>
              </a:spcBef>
              <a:spcAft>
                <a:spcPts val="1200"/>
              </a:spcAft>
              <a:buFont typeface="Wingdings 2" panose="05020102010507070707" pitchFamily="18" charset="2"/>
              <a:buChar char="ô"/>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Effect on CHO metabolism in con. &gt;</a:t>
            </a: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200 ng/ml</a:t>
            </a:r>
            <a:endPar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2" panose="05020102010507070707" pitchFamily="18" charset="2"/>
              <a:buChar char="ô"/>
            </a:pPr>
            <a:endPar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p:txBody>
      </p:sp>
      <p:pic>
        <p:nvPicPr>
          <p:cNvPr id="4" name="Picture 3"/>
          <p:cNvPicPr>
            <a:picLocks noChangeAspect="1"/>
          </p:cNvPicPr>
          <p:nvPr/>
        </p:nvPicPr>
        <p:blipFill>
          <a:blip r:embed="rId2"/>
          <a:stretch>
            <a:fillRect/>
          </a:stretch>
        </p:blipFill>
        <p:spPr>
          <a:xfrm>
            <a:off x="3635896" y="3356993"/>
            <a:ext cx="5328592" cy="3501008"/>
          </a:xfrm>
          <a:prstGeom prst="rect">
            <a:avLst/>
          </a:prstGeom>
        </p:spPr>
      </p:pic>
    </p:spTree>
    <p:extLst>
      <p:ext uri="{BB962C8B-B14F-4D97-AF65-F5344CB8AC3E}">
        <p14:creationId xmlns:p14="http://schemas.microsoft.com/office/powerpoint/2010/main" val="4257973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4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419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381000" y="230188"/>
            <a:ext cx="8382000" cy="553998"/>
          </a:xfrm>
        </p:spPr>
        <p:txBody>
          <a:bodyPr/>
          <a:lstStyle/>
          <a:p>
            <a:r>
              <a:rPr lang="en-US" altLang="en-US" sz="4000" b="1" i="1" dirty="0" err="1">
                <a:solidFill>
                  <a:schemeClr val="hlink"/>
                </a:solidFill>
                <a:effectLst/>
                <a:latin typeface="Times New Roman" panose="02020603050405020304" pitchFamily="18" charset="0"/>
                <a:cs typeface="Times New Roman" panose="02020603050405020304" pitchFamily="18" charset="0"/>
              </a:rPr>
              <a:t>Leptin</a:t>
            </a:r>
            <a:endParaRPr lang="en-US" altLang="en-US" sz="4000" b="1" i="1" dirty="0">
              <a:solidFill>
                <a:schemeClr val="hlink"/>
              </a:solidFill>
              <a:effectLst/>
              <a:latin typeface="Times New Roman" panose="02020603050405020304" pitchFamily="18" charset="0"/>
              <a:cs typeface="Times New Roman" panose="02020603050405020304" pitchFamily="18" charset="0"/>
            </a:endParaRPr>
          </a:p>
        </p:txBody>
      </p:sp>
      <p:sp>
        <p:nvSpPr>
          <p:cNvPr id="115715" name="Rectangle 3"/>
          <p:cNvSpPr>
            <a:spLocks noGrp="1" noChangeArrowheads="1"/>
          </p:cNvSpPr>
          <p:nvPr>
            <p:ph type="body" idx="1"/>
          </p:nvPr>
        </p:nvSpPr>
        <p:spPr>
          <a:xfrm>
            <a:off x="251520" y="908720"/>
            <a:ext cx="8435280" cy="4456605"/>
          </a:xfrm>
        </p:spPr>
        <p:txBody>
          <a:bodyPr/>
          <a:lstStyle/>
          <a:p>
            <a:pPr algn="just">
              <a:lnSpc>
                <a:spcPct val="80000"/>
              </a:lnSpc>
              <a:spcBef>
                <a:spcPts val="1200"/>
              </a:spcBef>
              <a:spcAft>
                <a:spcPts val="1200"/>
              </a:spcAft>
              <a:buFont typeface="Wingdings" panose="05000000000000000000" pitchFamily="2" charset="2"/>
              <a:buChar char="ü"/>
            </a:pPr>
            <a:r>
              <a:rPr lang="en-US" altLang="en-US" sz="2400" dirty="0">
                <a:solidFill>
                  <a:schemeClr val="folHlink"/>
                </a:solidFill>
                <a:latin typeface="Times New Roman" panose="02020603050405020304" pitchFamily="18" charset="0"/>
                <a:cs typeface="Times New Roman" panose="02020603050405020304" pitchFamily="18" charset="0"/>
              </a:rPr>
              <a:t>A </a:t>
            </a:r>
            <a:r>
              <a:rPr lang="en-US" altLang="en-US" sz="2400" dirty="0" smtClean="0">
                <a:solidFill>
                  <a:schemeClr val="folHlink"/>
                </a:solidFill>
                <a:latin typeface="Times New Roman" panose="02020603050405020304" pitchFamily="18" charset="0"/>
                <a:cs typeface="Times New Roman" panose="02020603050405020304" pitchFamily="18" charset="0"/>
              </a:rPr>
              <a:t>hormone </a:t>
            </a:r>
            <a:r>
              <a:rPr lang="en-US" altLang="en-US" sz="2400" dirty="0">
                <a:solidFill>
                  <a:schemeClr val="folHlink"/>
                </a:solidFill>
                <a:latin typeface="Times New Roman" panose="02020603050405020304" pitchFamily="18" charset="0"/>
                <a:cs typeface="Times New Roman" panose="02020603050405020304" pitchFamily="18" charset="0"/>
              </a:rPr>
              <a:t>predominantly made by adipose </a:t>
            </a:r>
            <a:r>
              <a:rPr lang="en-US" altLang="en-US" sz="2400" dirty="0" smtClean="0">
                <a:solidFill>
                  <a:schemeClr val="folHlink"/>
                </a:solidFill>
                <a:latin typeface="Times New Roman" panose="02020603050405020304" pitchFamily="18" charset="0"/>
                <a:cs typeface="Times New Roman" panose="02020603050405020304" pitchFamily="18" charset="0"/>
              </a:rPr>
              <a:t>cells, acts </a:t>
            </a:r>
            <a:r>
              <a:rPr lang="en-US" altLang="en-US" sz="2400" dirty="0">
                <a:solidFill>
                  <a:schemeClr val="folHlink"/>
                </a:solidFill>
                <a:latin typeface="Times New Roman" panose="02020603050405020304" pitchFamily="18" charset="0"/>
                <a:cs typeface="Times New Roman" panose="02020603050405020304" pitchFamily="18" charset="0"/>
              </a:rPr>
              <a:t>at the hypothalamic level and helps to regulate energy balance by inhibiting hunger. </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algn="just">
              <a:lnSpc>
                <a:spcPct val="80000"/>
              </a:lnSpc>
              <a:spcBef>
                <a:spcPts val="600"/>
              </a:spcBef>
              <a:spcAft>
                <a:spcPts val="600"/>
              </a:spcAft>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Plasma </a:t>
            </a:r>
            <a:r>
              <a:rPr lang="en-US" altLang="en-US" sz="2400" dirty="0" err="1">
                <a:solidFill>
                  <a:schemeClr val="folHlink"/>
                </a:solidFill>
                <a:latin typeface="Times New Roman" panose="02020603050405020304" pitchFamily="18" charset="0"/>
                <a:cs typeface="Times New Roman" panose="02020603050405020304" pitchFamily="18" charset="0"/>
              </a:rPr>
              <a:t>L</a:t>
            </a:r>
            <a:r>
              <a:rPr lang="en-US" altLang="en-US" sz="2400" dirty="0" err="1" smtClean="0">
                <a:solidFill>
                  <a:schemeClr val="folHlink"/>
                </a:solidFill>
                <a:latin typeface="Times New Roman" panose="02020603050405020304" pitchFamily="18" charset="0"/>
                <a:cs typeface="Times New Roman" panose="02020603050405020304" pitchFamily="18" charset="0"/>
              </a:rPr>
              <a:t>eptin</a:t>
            </a: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levels increase significantly during pregnancy reaching a peak in the second trimester. </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spcBef>
                <a:spcPts val="600"/>
              </a:spcBef>
              <a:spcAft>
                <a:spcPts val="600"/>
              </a:spcAft>
              <a:buNone/>
            </a:pPr>
            <a:r>
              <a:rPr lang="en-US" altLang="en-US" sz="2400" dirty="0" smtClean="0">
                <a:solidFill>
                  <a:schemeClr val="folHlink"/>
                </a:solidFill>
                <a:latin typeface="Times New Roman" panose="02020603050405020304" pitchFamily="18" charset="0"/>
                <a:cs typeface="Times New Roman" panose="02020603050405020304" pitchFamily="18" charset="0"/>
              </a:rPr>
              <a:t>At </a:t>
            </a:r>
            <a:r>
              <a:rPr lang="en-US" altLang="en-US" sz="2400" dirty="0">
                <a:solidFill>
                  <a:schemeClr val="folHlink"/>
                </a:solidFill>
                <a:latin typeface="Times New Roman" panose="02020603050405020304" pitchFamily="18" charset="0"/>
                <a:cs typeface="Times New Roman" panose="02020603050405020304" pitchFamily="18" charset="0"/>
              </a:rPr>
              <a:t>36 weeks' gestation, it is 1.7-fold </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spcBef>
                <a:spcPts val="600"/>
              </a:spcBef>
              <a:spcAft>
                <a:spcPts val="600"/>
              </a:spcAft>
              <a:buNone/>
            </a:pPr>
            <a:r>
              <a:rPr lang="en-US" altLang="en-US" sz="2400" dirty="0" smtClean="0">
                <a:solidFill>
                  <a:schemeClr val="folHlink"/>
                </a:solidFill>
                <a:latin typeface="Times New Roman" panose="02020603050405020304" pitchFamily="18" charset="0"/>
                <a:cs typeface="Times New Roman" panose="02020603050405020304" pitchFamily="18" charset="0"/>
              </a:rPr>
              <a:t>higher </a:t>
            </a:r>
            <a:r>
              <a:rPr lang="en-US" altLang="en-US" sz="2400" dirty="0">
                <a:solidFill>
                  <a:schemeClr val="folHlink"/>
                </a:solidFill>
                <a:latin typeface="Times New Roman" panose="02020603050405020304" pitchFamily="18" charset="0"/>
                <a:cs typeface="Times New Roman" panose="02020603050405020304" pitchFamily="18" charset="0"/>
              </a:rPr>
              <a:t>than it is postpartum</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algn="just">
              <a:lnSpc>
                <a:spcPct val="80000"/>
              </a:lnSpc>
              <a:spcBef>
                <a:spcPts val="0"/>
              </a:spcBef>
              <a:buFont typeface="Wingdings" panose="05000000000000000000" pitchFamily="2" charset="2"/>
              <a:buChar char="ü"/>
            </a:pP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algn="just">
              <a:lnSpc>
                <a:spcPct val="80000"/>
              </a:lnSpc>
              <a:spcBef>
                <a:spcPts val="0"/>
              </a:spcBef>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Circulating plasma </a:t>
            </a:r>
            <a:r>
              <a:rPr lang="en-US" altLang="en-US" sz="2400" dirty="0" err="1" smtClean="0">
                <a:solidFill>
                  <a:schemeClr val="folHlink"/>
                </a:solidFill>
                <a:latin typeface="Times New Roman" panose="02020603050405020304" pitchFamily="18" charset="0"/>
                <a:cs typeface="Times New Roman" panose="02020603050405020304" pitchFamily="18" charset="0"/>
              </a:rPr>
              <a:t>Leptin</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spcBef>
                <a:spcPts val="0"/>
              </a:spcBef>
              <a:buNone/>
            </a:pP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correlate with </a:t>
            </a:r>
            <a:r>
              <a:rPr lang="en-US" altLang="en-US" sz="2400" dirty="0" smtClean="0">
                <a:solidFill>
                  <a:schemeClr val="folHlink"/>
                </a:solidFill>
                <a:latin typeface="Times New Roman" panose="02020603050405020304" pitchFamily="18" charset="0"/>
                <a:cs typeface="Times New Roman" panose="02020603050405020304" pitchFamily="18" charset="0"/>
              </a:rPr>
              <a:t>insulin levels as</a:t>
            </a:r>
          </a:p>
          <a:p>
            <a:pPr marL="0" indent="0" algn="just">
              <a:lnSpc>
                <a:spcPct val="80000"/>
              </a:lnSpc>
              <a:spcBef>
                <a:spcPts val="0"/>
              </a:spcBef>
              <a:buNone/>
            </a:pP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well as with maternal adipose mass</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80000"/>
              </a:lnSpc>
              <a:spcBef>
                <a:spcPts val="0"/>
              </a:spcBef>
              <a:buNone/>
            </a:pPr>
            <a:r>
              <a:rPr lang="en-US" altLang="en-US" sz="2400" dirty="0" smtClean="0">
                <a:solidFill>
                  <a:schemeClr val="folHlink"/>
                </a:solidFill>
                <a:latin typeface="Times New Roman" panose="02020603050405020304" pitchFamily="18" charset="0"/>
                <a:cs typeface="Times New Roman" panose="02020603050405020304" pitchFamily="18" charset="0"/>
              </a:rPr>
              <a:t> So, </a:t>
            </a:r>
            <a:r>
              <a:rPr lang="en-US" altLang="en-US" sz="2400" dirty="0">
                <a:solidFill>
                  <a:schemeClr val="folHlink"/>
                </a:solidFill>
                <a:latin typeface="Times New Roman" panose="02020603050405020304" pitchFamily="18" charset="0"/>
                <a:cs typeface="Times New Roman" panose="02020603050405020304" pitchFamily="18" charset="0"/>
              </a:rPr>
              <a:t>it can be considered a marker of </a:t>
            </a: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spcBef>
                <a:spcPts val="0"/>
              </a:spcBef>
              <a:buNone/>
            </a:pPr>
            <a:r>
              <a:rPr lang="en-US" altLang="en-US" sz="2400" dirty="0" smtClean="0">
                <a:solidFill>
                  <a:schemeClr val="folHlink"/>
                </a:solidFill>
                <a:latin typeface="Times New Roman" panose="02020603050405020304" pitchFamily="18" charset="0"/>
                <a:cs typeface="Times New Roman" panose="02020603050405020304" pitchFamily="18" charset="0"/>
              </a:rPr>
              <a:t>insulin </a:t>
            </a:r>
            <a:r>
              <a:rPr lang="en-US" altLang="en-US" sz="2400" dirty="0">
                <a:solidFill>
                  <a:schemeClr val="folHlink"/>
                </a:solidFill>
                <a:latin typeface="Times New Roman" panose="02020603050405020304" pitchFamily="18" charset="0"/>
                <a:cs typeface="Times New Roman" panose="02020603050405020304" pitchFamily="18" charset="0"/>
              </a:rPr>
              <a:t>resistance and obesity. </a:t>
            </a:r>
          </a:p>
        </p:txBody>
      </p:sp>
      <p:pic>
        <p:nvPicPr>
          <p:cNvPr id="2" name="Picture 1"/>
          <p:cNvPicPr>
            <a:picLocks noChangeAspect="1"/>
          </p:cNvPicPr>
          <p:nvPr/>
        </p:nvPicPr>
        <p:blipFill>
          <a:blip r:embed="rId2"/>
          <a:stretch>
            <a:fillRect/>
          </a:stretch>
        </p:blipFill>
        <p:spPr>
          <a:xfrm>
            <a:off x="5364088" y="2708920"/>
            <a:ext cx="3600400" cy="3888432"/>
          </a:xfrm>
          <a:prstGeom prst="rect">
            <a:avLst/>
          </a:prstGeom>
        </p:spPr>
      </p:pic>
      <p:sp>
        <p:nvSpPr>
          <p:cNvPr id="3" name="TextBox 2"/>
          <p:cNvSpPr txBox="1"/>
          <p:nvPr/>
        </p:nvSpPr>
        <p:spPr>
          <a:xfrm>
            <a:off x="179512" y="6135687"/>
            <a:ext cx="4896544" cy="923330"/>
          </a:xfrm>
          <a:prstGeom prst="rect">
            <a:avLst/>
          </a:prstGeom>
          <a:noFill/>
        </p:spPr>
        <p:txBody>
          <a:bodyPr wrap="square" rtlCol="0">
            <a:spAutoFit/>
          </a:bodyPr>
          <a:lstStyle/>
          <a:p>
            <a:r>
              <a:rPr lang="en-US" altLang="en-US" i="1" dirty="0">
                <a:solidFill>
                  <a:schemeClr val="accent5">
                    <a:lumMod val="60000"/>
                    <a:lumOff val="40000"/>
                  </a:schemeClr>
                </a:solidFill>
                <a:latin typeface="Times New Roman" panose="02020603050405020304" pitchFamily="18" charset="0"/>
                <a:cs typeface="Times New Roman" panose="02020603050405020304" pitchFamily="18" charset="0"/>
              </a:rPr>
              <a:t>Butte NF et </a:t>
            </a:r>
            <a:r>
              <a:rPr lang="en-US" altLang="en-US" i="1" dirty="0" smtClean="0">
                <a:solidFill>
                  <a:schemeClr val="accent5">
                    <a:lumMod val="60000"/>
                    <a:lumOff val="40000"/>
                  </a:schemeClr>
                </a:solidFill>
                <a:latin typeface="Times New Roman" panose="02020603050405020304" pitchFamily="18" charset="0"/>
                <a:cs typeface="Times New Roman" panose="02020603050405020304" pitchFamily="18" charset="0"/>
              </a:rPr>
              <a:t>al. </a:t>
            </a:r>
            <a:r>
              <a:rPr lang="it-IT" altLang="en-US" i="1" dirty="0">
                <a:solidFill>
                  <a:schemeClr val="accent5">
                    <a:lumMod val="60000"/>
                    <a:lumOff val="40000"/>
                  </a:schemeClr>
                </a:solidFill>
                <a:latin typeface="Times New Roman" panose="02020603050405020304" pitchFamily="18" charset="0"/>
                <a:cs typeface="Times New Roman" panose="02020603050405020304" pitchFamily="18" charset="0"/>
              </a:rPr>
              <a:t>J Clin Endocrinol Metab. 1997;82(2):585-9.</a:t>
            </a:r>
            <a:endParaRPr lang="en-US" altLang="en-US" i="1" dirty="0">
              <a:solidFill>
                <a:schemeClr val="accent5">
                  <a:lumMod val="60000"/>
                  <a:lumOff val="40000"/>
                </a:schemeClr>
              </a:solidFill>
              <a:latin typeface="Times New Roman" panose="02020603050405020304" pitchFamily="18" charset="0"/>
              <a:cs typeface="Times New Roman" panose="02020603050405020304" pitchFamily="18" charset="0"/>
            </a:endParaRPr>
          </a:p>
          <a:p>
            <a:endParaRPr lang="en-US" dirty="0"/>
          </a:p>
        </p:txBody>
      </p:sp>
      <p:cxnSp>
        <p:nvCxnSpPr>
          <p:cNvPr id="7" name="Straight Arrow Connector 6"/>
          <p:cNvCxnSpPr/>
          <p:nvPr/>
        </p:nvCxnSpPr>
        <p:spPr>
          <a:xfrm flipH="1">
            <a:off x="6372200" y="4509120"/>
            <a:ext cx="504056"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80312" y="4997514"/>
            <a:ext cx="504056"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460432" y="5057811"/>
            <a:ext cx="504056"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1354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476672"/>
            <a:ext cx="3888432" cy="5035225"/>
          </a:xfrm>
        </p:spPr>
        <p:txBody>
          <a:bodyPr/>
          <a:lstStyle/>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Relationship between </a:t>
            </a:r>
            <a:r>
              <a:rPr lang="en-US" sz="2400" dirty="0" err="1" smtClean="0">
                <a:latin typeface="Times New Roman" panose="02020603050405020304" pitchFamily="18" charset="0"/>
                <a:cs typeface="Times New Roman" panose="02020603050405020304" pitchFamily="18" charset="0"/>
              </a:rPr>
              <a:t>Leptin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birth weight </a:t>
            </a:r>
            <a:r>
              <a:rPr lang="en-US" sz="2400" dirty="0" smtClean="0">
                <a:latin typeface="Times New Roman" panose="02020603050405020304" pitchFamily="18" charset="0"/>
                <a:cs typeface="Times New Roman" panose="02020603050405020304" pitchFamily="18" charset="0"/>
              </a:rPr>
              <a:t>in babies </a:t>
            </a:r>
            <a:r>
              <a:rPr lang="en-US" sz="2400" dirty="0">
                <a:latin typeface="Times New Roman" panose="02020603050405020304" pitchFamily="18" charset="0"/>
                <a:cs typeface="Times New Roman" panose="02020603050405020304" pitchFamily="18" charset="0"/>
              </a:rPr>
              <a:t>from normal (+), from gestational diabetes </a:t>
            </a:r>
            <a:r>
              <a:rPr 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insulin dependent </a:t>
            </a:r>
            <a:r>
              <a:rPr lang="en-US" sz="2400" dirty="0" smtClean="0">
                <a:latin typeface="Times New Roman" panose="02020603050405020304" pitchFamily="18" charset="0"/>
                <a:cs typeface="Times New Roman" panose="02020603050405020304" pitchFamily="18" charset="0"/>
              </a:rPr>
              <a:t>diabetes mellitus </a:t>
            </a:r>
            <a:r>
              <a:rPr lang="en-US" sz="2400" dirty="0">
                <a:latin typeface="Times New Roman" panose="02020603050405020304" pitchFamily="18" charset="0"/>
                <a:cs typeface="Times New Roman" panose="02020603050405020304" pitchFamily="18" charset="0"/>
              </a:rPr>
              <a:t>mothers </a:t>
            </a:r>
            <a:r>
              <a:rPr lang="en-US" sz="24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Regression </a:t>
            </a:r>
            <a:r>
              <a:rPr lang="en-US" sz="2400" dirty="0">
                <a:latin typeface="Times New Roman" panose="02020603050405020304" pitchFamily="18" charset="0"/>
                <a:cs typeface="Times New Roman" panose="02020603050405020304" pitchFamily="18" charset="0"/>
              </a:rPr>
              <a:t>analysis </a:t>
            </a:r>
            <a:r>
              <a:rPr lang="en-US" sz="2400" dirty="0" smtClean="0">
                <a:latin typeface="Times New Roman" panose="02020603050405020304" pitchFamily="18" charset="0"/>
                <a:cs typeface="Times New Roman" panose="02020603050405020304" pitchFamily="18" charset="0"/>
              </a:rPr>
              <a:t>showed </a:t>
            </a: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significant correlation between </a:t>
            </a:r>
            <a:r>
              <a:rPr lang="en-US" sz="2400" dirty="0" err="1" smtClean="0">
                <a:latin typeface="Times New Roman" panose="02020603050405020304" pitchFamily="18" charset="0"/>
                <a:cs typeface="Times New Roman" panose="02020603050405020304" pitchFamily="18" charset="0"/>
              </a:rPr>
              <a:t>Leptin</a:t>
            </a:r>
            <a:r>
              <a:rPr lang="en-US" sz="2400" dirty="0" smtClean="0">
                <a:latin typeface="Times New Roman" panose="02020603050405020304" pitchFamily="18" charset="0"/>
                <a:cs typeface="Times New Roman" panose="02020603050405020304" pitchFamily="18" charset="0"/>
              </a:rPr>
              <a:t> &amp; baby birth-weight.</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1600" i="1" dirty="0" err="1" smtClean="0">
                <a:solidFill>
                  <a:schemeClr val="tx2">
                    <a:lumMod val="60000"/>
                    <a:lumOff val="40000"/>
                  </a:schemeClr>
                </a:solidFill>
                <a:latin typeface="Times New Roman" panose="02020603050405020304" pitchFamily="18" charset="0"/>
                <a:cs typeface="Times New Roman" panose="02020603050405020304" pitchFamily="18" charset="0"/>
              </a:rPr>
              <a:t>Maffei</a:t>
            </a:r>
            <a:r>
              <a:rPr lang="en-US" sz="1600" i="1" dirty="0" smtClean="0">
                <a:solidFill>
                  <a:schemeClr val="tx2">
                    <a:lumMod val="60000"/>
                    <a:lumOff val="40000"/>
                  </a:schemeClr>
                </a:solidFill>
                <a:latin typeface="Times New Roman" panose="02020603050405020304" pitchFamily="18" charset="0"/>
                <a:cs typeface="Times New Roman" panose="02020603050405020304" pitchFamily="18" charset="0"/>
              </a:rPr>
              <a:t> et al. </a:t>
            </a:r>
            <a:r>
              <a:rPr lang="en-US" sz="1600" i="1" dirty="0" err="1" smtClean="0">
                <a:solidFill>
                  <a:schemeClr val="tx2">
                    <a:lumMod val="60000"/>
                    <a:lumOff val="40000"/>
                  </a:schemeClr>
                </a:solidFill>
                <a:latin typeface="Times New Roman" panose="02020603050405020304" pitchFamily="18" charset="0"/>
                <a:cs typeface="Times New Roman" panose="02020603050405020304" pitchFamily="18" charset="0"/>
              </a:rPr>
              <a:t>Horm</a:t>
            </a:r>
            <a:r>
              <a:rPr lang="en-US" sz="1600"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sz="1600" i="1" dirty="0" err="1">
                <a:solidFill>
                  <a:schemeClr val="tx2">
                    <a:lumMod val="60000"/>
                    <a:lumOff val="40000"/>
                  </a:schemeClr>
                </a:solidFill>
                <a:latin typeface="Times New Roman" panose="02020603050405020304" pitchFamily="18" charset="0"/>
                <a:cs typeface="Times New Roman" panose="02020603050405020304" pitchFamily="18" charset="0"/>
              </a:rPr>
              <a:t>Metab</a:t>
            </a:r>
            <a:r>
              <a:rPr lang="en-US" sz="1600" i="1" dirty="0">
                <a:solidFill>
                  <a:schemeClr val="tx2">
                    <a:lumMod val="60000"/>
                    <a:lumOff val="40000"/>
                  </a:schemeClr>
                </a:solidFill>
                <a:latin typeface="Times New Roman" panose="02020603050405020304" pitchFamily="18" charset="0"/>
                <a:cs typeface="Times New Roman" panose="02020603050405020304" pitchFamily="18" charset="0"/>
              </a:rPr>
              <a:t> Res. </a:t>
            </a:r>
            <a:r>
              <a:rPr lang="en-US" sz="1600" i="1" dirty="0" smtClean="0">
                <a:solidFill>
                  <a:schemeClr val="tx2">
                    <a:lumMod val="60000"/>
                    <a:lumOff val="40000"/>
                  </a:schemeClr>
                </a:solidFill>
                <a:latin typeface="Times New Roman" panose="02020603050405020304" pitchFamily="18" charset="0"/>
                <a:cs typeface="Times New Roman" panose="02020603050405020304" pitchFamily="18" charset="0"/>
              </a:rPr>
              <a:t>1998;30(9</a:t>
            </a:r>
            <a:r>
              <a:rPr lang="en-US" sz="1600" i="1" dirty="0">
                <a:solidFill>
                  <a:schemeClr val="tx2">
                    <a:lumMod val="60000"/>
                    <a:lumOff val="40000"/>
                  </a:schemeClr>
                </a:solidFill>
                <a:latin typeface="Times New Roman" panose="02020603050405020304" pitchFamily="18" charset="0"/>
                <a:cs typeface="Times New Roman" panose="02020603050405020304" pitchFamily="18" charset="0"/>
              </a:rPr>
              <a:t>):575-80.</a:t>
            </a:r>
          </a:p>
        </p:txBody>
      </p:sp>
      <p:pic>
        <p:nvPicPr>
          <p:cNvPr id="7" name="Picture 6"/>
          <p:cNvPicPr>
            <a:picLocks noChangeAspect="1"/>
          </p:cNvPicPr>
          <p:nvPr/>
        </p:nvPicPr>
        <p:blipFill>
          <a:blip r:embed="rId2"/>
          <a:stretch>
            <a:fillRect/>
          </a:stretch>
        </p:blipFill>
        <p:spPr>
          <a:xfrm>
            <a:off x="15595" y="116632"/>
            <a:ext cx="4962525" cy="6336704"/>
          </a:xfrm>
          <a:prstGeom prst="rect">
            <a:avLst/>
          </a:prstGeom>
        </p:spPr>
      </p:pic>
    </p:spTree>
    <p:extLst>
      <p:ext uri="{BB962C8B-B14F-4D97-AF65-F5344CB8AC3E}">
        <p14:creationId xmlns:p14="http://schemas.microsoft.com/office/powerpoint/2010/main" val="18871015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381000" y="230188"/>
            <a:ext cx="8382000" cy="553998"/>
          </a:xfrm>
        </p:spPr>
        <p:txBody>
          <a:bodyPr/>
          <a:lstStyle/>
          <a:p>
            <a:r>
              <a:rPr lang="en-US" altLang="en-US" sz="4000" b="1" i="1" dirty="0" err="1">
                <a:solidFill>
                  <a:schemeClr val="hlink"/>
                </a:solidFill>
                <a:effectLst/>
                <a:latin typeface="Times New Roman" panose="02020603050405020304" pitchFamily="18" charset="0"/>
                <a:cs typeface="Times New Roman" panose="02020603050405020304" pitchFamily="18" charset="0"/>
              </a:rPr>
              <a:t>Leptin</a:t>
            </a:r>
            <a:endParaRPr lang="en-US" altLang="en-US" sz="4000" b="1" i="1" dirty="0">
              <a:solidFill>
                <a:schemeClr val="hlink"/>
              </a:solidFill>
              <a:effectLst/>
              <a:latin typeface="Times New Roman" panose="02020603050405020304" pitchFamily="18" charset="0"/>
              <a:cs typeface="Times New Roman" panose="02020603050405020304" pitchFamily="18" charset="0"/>
            </a:endParaRPr>
          </a:p>
        </p:txBody>
      </p:sp>
      <p:sp>
        <p:nvSpPr>
          <p:cNvPr id="115715" name="Rectangle 3"/>
          <p:cNvSpPr>
            <a:spLocks noGrp="1" noChangeArrowheads="1"/>
          </p:cNvSpPr>
          <p:nvPr>
            <p:ph type="body" idx="1"/>
          </p:nvPr>
        </p:nvSpPr>
        <p:spPr>
          <a:xfrm>
            <a:off x="457200" y="1268760"/>
            <a:ext cx="8229600" cy="4019562"/>
          </a:xfrm>
        </p:spPr>
        <p:txBody>
          <a:bodyPr/>
          <a:lstStyle/>
          <a:p>
            <a:pPr algn="just">
              <a:lnSpc>
                <a:spcPct val="80000"/>
              </a:lnSpc>
              <a:spcBef>
                <a:spcPts val="600"/>
              </a:spcBef>
              <a:spcAft>
                <a:spcPts val="600"/>
              </a:spcAft>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Women </a:t>
            </a:r>
            <a:r>
              <a:rPr lang="en-US" altLang="en-US" sz="2400" dirty="0">
                <a:solidFill>
                  <a:schemeClr val="folHlink"/>
                </a:solidFill>
                <a:latin typeface="Times New Roman" panose="02020603050405020304" pitchFamily="18" charset="0"/>
                <a:cs typeface="Times New Roman" panose="02020603050405020304" pitchFamily="18" charset="0"/>
              </a:rPr>
              <a:t>with </a:t>
            </a:r>
            <a:r>
              <a:rPr lang="en-US" altLang="en-US" sz="2400" dirty="0" smtClean="0">
                <a:solidFill>
                  <a:schemeClr val="folHlink"/>
                </a:solidFill>
                <a:latin typeface="Times New Roman" panose="02020603050405020304" pitchFamily="18" charset="0"/>
                <a:cs typeface="Times New Roman" panose="02020603050405020304" pitchFamily="18" charset="0"/>
              </a:rPr>
              <a:t>GDM have </a:t>
            </a:r>
            <a:r>
              <a:rPr lang="en-US" altLang="en-US" sz="2400" dirty="0">
                <a:solidFill>
                  <a:schemeClr val="folHlink"/>
                </a:solidFill>
                <a:latin typeface="Times New Roman" panose="02020603050405020304" pitchFamily="18" charset="0"/>
                <a:cs typeface="Times New Roman" panose="02020603050405020304" pitchFamily="18" charset="0"/>
              </a:rPr>
              <a:t>increased plasma </a:t>
            </a:r>
            <a:r>
              <a:rPr lang="en-US" altLang="en-US" sz="2400" dirty="0" err="1">
                <a:solidFill>
                  <a:schemeClr val="folHlink"/>
                </a:solidFill>
                <a:latin typeface="Times New Roman" panose="02020603050405020304" pitchFamily="18" charset="0"/>
                <a:cs typeface="Times New Roman" panose="02020603050405020304" pitchFamily="18" charset="0"/>
              </a:rPr>
              <a:t>L</a:t>
            </a:r>
            <a:r>
              <a:rPr lang="en-US" altLang="en-US" sz="2400" dirty="0" err="1" smtClean="0">
                <a:solidFill>
                  <a:schemeClr val="folHlink"/>
                </a:solidFill>
                <a:latin typeface="Times New Roman" panose="02020603050405020304" pitchFamily="18" charset="0"/>
                <a:cs typeface="Times New Roman" panose="02020603050405020304" pitchFamily="18" charset="0"/>
              </a:rPr>
              <a:t>eptin</a:t>
            </a:r>
            <a:r>
              <a:rPr lang="en-US" altLang="en-US" sz="2400" dirty="0" smtClean="0">
                <a:solidFill>
                  <a:schemeClr val="folHlink"/>
                </a:solidFill>
                <a:latin typeface="Times New Roman" panose="02020603050405020304" pitchFamily="18" charset="0"/>
                <a:cs typeface="Times New Roman" panose="02020603050405020304" pitchFamily="18" charset="0"/>
              </a:rPr>
              <a:t> levels </a:t>
            </a:r>
            <a:r>
              <a:rPr lang="en-US" altLang="en-US" sz="2400" dirty="0">
                <a:solidFill>
                  <a:schemeClr val="folHlink"/>
                </a:solidFill>
                <a:latin typeface="Times New Roman" panose="02020603050405020304" pitchFamily="18" charset="0"/>
                <a:cs typeface="Times New Roman" panose="02020603050405020304" pitchFamily="18" charset="0"/>
              </a:rPr>
              <a:t>during and after pregnancy</a:t>
            </a:r>
            <a:r>
              <a:rPr lang="en-US" altLang="en-US" sz="2400" dirty="0" smtClean="0">
                <a:solidFill>
                  <a:schemeClr val="folHlink"/>
                </a:solidFill>
                <a:latin typeface="Times New Roman" panose="02020603050405020304" pitchFamily="18" charset="0"/>
                <a:cs typeface="Times New Roman" panose="02020603050405020304" pitchFamily="18" charset="0"/>
              </a:rPr>
              <a:t>.</a:t>
            </a:r>
          </a:p>
          <a:p>
            <a:pPr marL="0" indent="0" algn="just">
              <a:lnSpc>
                <a:spcPct val="80000"/>
              </a:lnSpc>
              <a:spcBef>
                <a:spcPts val="600"/>
              </a:spcBef>
              <a:spcAft>
                <a:spcPts val="600"/>
              </a:spcAft>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spcBef>
                <a:spcPts val="600"/>
              </a:spcBef>
              <a:spcAft>
                <a:spcPts val="600"/>
              </a:spcAft>
              <a:buFont typeface="Wingdings" panose="05000000000000000000" pitchFamily="2" charset="2"/>
              <a:buChar char="ü"/>
            </a:pPr>
            <a:r>
              <a:rPr lang="en-US" altLang="en-US" sz="2400" dirty="0" err="1" smtClean="0">
                <a:solidFill>
                  <a:schemeClr val="folHlink"/>
                </a:solidFill>
                <a:latin typeface="Times New Roman" panose="02020603050405020304" pitchFamily="18" charset="0"/>
                <a:cs typeface="Times New Roman" panose="02020603050405020304" pitchFamily="18" charset="0"/>
              </a:rPr>
              <a:t>Leptin</a:t>
            </a:r>
            <a:r>
              <a:rPr lang="en-US" altLang="en-US" sz="2400" dirty="0" smtClean="0">
                <a:solidFill>
                  <a:schemeClr val="folHlink"/>
                </a:solidFill>
                <a:latin typeface="Times New Roman" panose="02020603050405020304" pitchFamily="18" charset="0"/>
                <a:cs typeface="Times New Roman" panose="02020603050405020304" pitchFamily="18" charset="0"/>
              </a:rPr>
              <a:t> </a:t>
            </a:r>
            <a:r>
              <a:rPr lang="en-US" altLang="en-US" sz="2400" dirty="0">
                <a:solidFill>
                  <a:schemeClr val="folHlink"/>
                </a:solidFill>
                <a:latin typeface="Times New Roman" panose="02020603050405020304" pitchFamily="18" charset="0"/>
                <a:cs typeface="Times New Roman" panose="02020603050405020304" pitchFamily="18" charset="0"/>
              </a:rPr>
              <a:t>concentration is positively related to HbA1</a:t>
            </a:r>
            <a:r>
              <a:rPr lang="en-US" altLang="en-US" sz="2400" i="1" dirty="0">
                <a:solidFill>
                  <a:schemeClr val="folHlink"/>
                </a:solidFill>
                <a:latin typeface="Times New Roman" panose="02020603050405020304" pitchFamily="18" charset="0"/>
                <a:cs typeface="Times New Roman" panose="02020603050405020304" pitchFamily="18" charset="0"/>
              </a:rPr>
              <a:t>c</a:t>
            </a:r>
            <a:r>
              <a:rPr lang="en-US" altLang="en-US" sz="2400" dirty="0">
                <a:solidFill>
                  <a:schemeClr val="folHlink"/>
                </a:solidFill>
                <a:latin typeface="Times New Roman" panose="02020603050405020304" pitchFamily="18" charset="0"/>
                <a:cs typeface="Times New Roman" panose="02020603050405020304" pitchFamily="18" charset="0"/>
              </a:rPr>
              <a:t> and the newborn's body weight, suggesting that poor glycemic control may favor adipose tissue accumulation in the newborn from women with GDM. </a:t>
            </a:r>
          </a:p>
          <a:p>
            <a:pPr marL="0" indent="0" algn="just">
              <a:lnSpc>
                <a:spcPct val="80000"/>
              </a:lnSpc>
              <a:spcBef>
                <a:spcPts val="600"/>
              </a:spcBef>
              <a:spcAft>
                <a:spcPts val="600"/>
              </a:spcAft>
              <a:buNone/>
            </a:pPr>
            <a:endParaRPr lang="en-US" altLang="en-US" sz="2400" dirty="0">
              <a:solidFill>
                <a:schemeClr val="folHlink"/>
              </a:solidFill>
              <a:latin typeface="Times New Roman" panose="02020603050405020304" pitchFamily="18" charset="0"/>
              <a:cs typeface="Times New Roman" panose="02020603050405020304" pitchFamily="18" charset="0"/>
            </a:endParaRPr>
          </a:p>
          <a:p>
            <a:pPr algn="just">
              <a:lnSpc>
                <a:spcPct val="80000"/>
              </a:lnSpc>
              <a:spcBef>
                <a:spcPts val="600"/>
              </a:spcBef>
              <a:spcAft>
                <a:spcPts val="600"/>
              </a:spcAft>
              <a:buFont typeface="Wingdings" panose="05000000000000000000" pitchFamily="2" charset="2"/>
              <a:buChar char="ü"/>
            </a:pPr>
            <a:endParaRPr lang="en-US" altLang="en-US" sz="2400" dirty="0" smtClean="0">
              <a:solidFill>
                <a:schemeClr val="folHlink"/>
              </a:solidFill>
              <a:latin typeface="Times New Roman" panose="02020603050405020304" pitchFamily="18" charset="0"/>
              <a:cs typeface="Times New Roman" panose="02020603050405020304" pitchFamily="18" charset="0"/>
            </a:endParaRPr>
          </a:p>
          <a:p>
            <a:pPr marL="0" indent="0" algn="just">
              <a:lnSpc>
                <a:spcPct val="80000"/>
              </a:lnSpc>
              <a:spcBef>
                <a:spcPts val="600"/>
              </a:spcBef>
              <a:spcAft>
                <a:spcPts val="600"/>
              </a:spcAft>
              <a:buNone/>
            </a:pPr>
            <a:r>
              <a:rPr lang="en-US" altLang="en-US" sz="2400" b="1" dirty="0" smtClean="0">
                <a:solidFill>
                  <a:schemeClr val="folHlink"/>
                </a:solidFill>
                <a:latin typeface="Times New Roman" panose="02020603050405020304" pitchFamily="18" charset="0"/>
                <a:cs typeface="Times New Roman" panose="02020603050405020304" pitchFamily="18" charset="0"/>
              </a:rPr>
              <a:t>Thus</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smtClean="0">
                <a:solidFill>
                  <a:schemeClr val="folHlink"/>
                </a:solidFill>
                <a:latin typeface="Times New Roman" panose="02020603050405020304" pitchFamily="18" charset="0"/>
                <a:cs typeface="Times New Roman" panose="02020603050405020304" pitchFamily="18" charset="0"/>
              </a:rPr>
              <a:t>Leptin</a:t>
            </a:r>
            <a:r>
              <a:rPr lang="en-US" altLang="en-US" sz="2400" b="1" dirty="0" smtClean="0">
                <a:solidFill>
                  <a:schemeClr val="folHlink"/>
                </a:solidFill>
                <a:latin typeface="Times New Roman" panose="02020603050405020304" pitchFamily="18" charset="0"/>
                <a:cs typeface="Times New Roman" panose="02020603050405020304" pitchFamily="18" charset="0"/>
              </a:rPr>
              <a:t> may play </a:t>
            </a:r>
            <a:r>
              <a:rPr lang="en-US" altLang="en-US" sz="2400" b="1" dirty="0">
                <a:solidFill>
                  <a:schemeClr val="folHlink"/>
                </a:solidFill>
                <a:latin typeface="Times New Roman" panose="02020603050405020304" pitchFamily="18" charset="0"/>
                <a:cs typeface="Times New Roman" panose="02020603050405020304" pitchFamily="18" charset="0"/>
              </a:rPr>
              <a:t>a role in fetal growth and can </a:t>
            </a:r>
            <a:r>
              <a:rPr lang="en-US" altLang="en-US" sz="2400" b="1" dirty="0" smtClean="0">
                <a:solidFill>
                  <a:schemeClr val="folHlink"/>
                </a:solidFill>
                <a:latin typeface="Times New Roman" panose="02020603050405020304" pitchFamily="18" charset="0"/>
                <a:cs typeface="Times New Roman" panose="02020603050405020304" pitchFamily="18" charset="0"/>
              </a:rPr>
              <a:t>affect the </a:t>
            </a:r>
            <a:r>
              <a:rPr lang="en-US" altLang="en-US" sz="2400" b="1" dirty="0">
                <a:solidFill>
                  <a:schemeClr val="folHlink"/>
                </a:solidFill>
                <a:latin typeface="Times New Roman" panose="02020603050405020304" pitchFamily="18" charset="0"/>
                <a:cs typeface="Times New Roman" panose="02020603050405020304" pitchFamily="18" charset="0"/>
              </a:rPr>
              <a:t>maternal glucose </a:t>
            </a:r>
            <a:r>
              <a:rPr lang="en-US" altLang="en-US" sz="2400" b="1" dirty="0" smtClean="0">
                <a:solidFill>
                  <a:schemeClr val="folHlink"/>
                </a:solidFill>
                <a:latin typeface="Times New Roman" panose="02020603050405020304" pitchFamily="18" charset="0"/>
                <a:cs typeface="Times New Roman" panose="02020603050405020304" pitchFamily="18" charset="0"/>
              </a:rPr>
              <a:t>metabolism. </a:t>
            </a:r>
            <a:endParaRPr lang="en-US" altLang="en-US" sz="2400" b="1"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84762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6632"/>
            <a:ext cx="8382000" cy="43204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Glucose </a:t>
            </a:r>
            <a:r>
              <a:rPr lang="en-US" altLang="en-US" sz="4000" b="1" i="1" dirty="0" smtClean="0">
                <a:solidFill>
                  <a:schemeClr val="tx2">
                    <a:lumMod val="75000"/>
                  </a:schemeClr>
                </a:solidFill>
                <a:effectLst/>
                <a:latin typeface="Times New Roman" panose="02020603050405020304" pitchFamily="18" charset="0"/>
                <a:cs typeface="Times New Roman" panose="02020603050405020304" pitchFamily="18" charset="0"/>
              </a:rPr>
              <a:t>Metabolism in </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normal pregnancy</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120835" name="Rectangle 3"/>
          <p:cNvSpPr>
            <a:spLocks noGrp="1" noChangeArrowheads="1"/>
          </p:cNvSpPr>
          <p:nvPr>
            <p:ph type="body" sz="quarter" idx="10"/>
          </p:nvPr>
        </p:nvSpPr>
        <p:spPr>
          <a:xfrm>
            <a:off x="381000" y="764704"/>
            <a:ext cx="8382000" cy="6755696"/>
          </a:xfrm>
        </p:spPr>
        <p:txBody>
          <a:bodyPr/>
          <a:lstStyle/>
          <a:p>
            <a:pPr>
              <a:lnSpc>
                <a:spcPct val="90000"/>
              </a:lnSpc>
              <a:buFont typeface="Wingdings 2" panose="05020102010507070707" pitchFamily="18" charset="2"/>
              <a:buNone/>
            </a:pPr>
            <a:r>
              <a:rPr lang="en-US" altLang="en-US" sz="2400" b="1" dirty="0" smtClean="0">
                <a:solidFill>
                  <a:schemeClr val="hlink"/>
                </a:solidFill>
                <a:sym typeface="Wingdings 2" panose="05020102010507070707" pitchFamily="18" charset="2"/>
              </a:rPr>
              <a:t>  </a:t>
            </a:r>
            <a:r>
              <a:rPr lang="en-US" altLang="en-US" sz="23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Early pregnancy</a:t>
            </a:r>
          </a:p>
          <a:p>
            <a:pPr>
              <a:lnSpc>
                <a:spcPct val="90000"/>
              </a:lnSpc>
              <a:spcBef>
                <a:spcPts val="600"/>
              </a:spcBef>
              <a:spcAft>
                <a:spcPts val="600"/>
              </a:spcAft>
              <a:buFont typeface="Wingdings" panose="05000000000000000000" pitchFamily="2" charset="2"/>
              <a:buChar char="ü"/>
            </a:pPr>
            <a:r>
              <a:rPr lang="en-US" altLang="en-US" sz="2300"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Increased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glucose-stimulated insulin secretion</a:t>
            </a:r>
          </a:p>
          <a:p>
            <a:pPr>
              <a:lnSpc>
                <a:spcPct val="90000"/>
              </a:lnSpc>
              <a:spcBef>
                <a:spcPts val="600"/>
              </a:spcBef>
              <a:spcAft>
                <a:spcPts val="600"/>
              </a:spcAf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Unchanged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or enhanced peripheral (muscle) insulin sensitivity</a:t>
            </a:r>
          </a:p>
          <a:p>
            <a:pPr>
              <a:lnSpc>
                <a:spcPct val="90000"/>
              </a:lnSpc>
              <a:spcBef>
                <a:spcPts val="600"/>
              </a:spcBef>
              <a:spcAft>
                <a:spcPts val="600"/>
              </a:spcAf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Unchanged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basal hepatic glucose production</a:t>
            </a:r>
          </a:p>
          <a:p>
            <a:pPr>
              <a:lnSpc>
                <a:spcPct val="90000"/>
              </a:lnSpc>
              <a:spcBef>
                <a:spcPts val="600"/>
              </a:spcBef>
              <a:spcAft>
                <a:spcPts val="600"/>
              </a:spcAf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Normal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or slightly improved glucose tolerance</a:t>
            </a:r>
          </a:p>
          <a:p>
            <a:pPr>
              <a:lnSpc>
                <a:spcPct val="90000"/>
              </a:lnSpc>
              <a:spcBef>
                <a:spcPts val="600"/>
              </a:spcBef>
              <a:spcAft>
                <a:spcPts val="600"/>
              </a:spcAf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Normal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sensitivity to the blood glucose–lowering effect of exogenously administered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insulin.</a:t>
            </a:r>
          </a:p>
          <a:p>
            <a:pPr>
              <a:spcBef>
                <a:spcPts val="600"/>
              </a:spcBef>
              <a:spcAft>
                <a:spcPts val="600"/>
              </a:spcAf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Greater insulin responses to oral glucose in the first trimester than before pregnancy. </a:t>
            </a:r>
          </a:p>
          <a:p>
            <a:pPr>
              <a:spcBef>
                <a:spcPts val="600"/>
              </a:spcBef>
              <a:spcAft>
                <a:spcPts val="600"/>
              </a:spcAft>
              <a:buFont typeface="Wingdings 2" panose="05020102010507070707" pitchFamily="18" charset="2"/>
              <a:buNone/>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120% increase at 12–14 </a:t>
            </a:r>
            <a:r>
              <a:rPr lang="en-US" altLang="en-US" sz="2300" dirty="0" err="1">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wk</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gestation in the first phase of insulin response.</a:t>
            </a:r>
          </a:p>
          <a:p>
            <a:pPr algn="just">
              <a:buFont typeface="Wingdings" panose="05000000000000000000" pitchFamily="2" charset="2"/>
              <a:buChar char="ü"/>
            </a:pP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 significant difference in the second phase of insulin response between early pregnancy &amp; the </a:t>
            </a:r>
            <a:r>
              <a:rPr lang="en-US" altLang="en-US" sz="23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pre-gravid </a:t>
            </a:r>
            <a:r>
              <a:rPr lang="en-US" altLang="en-US" sz="23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state.</a:t>
            </a:r>
          </a:p>
          <a:p>
            <a:pPr>
              <a:lnSpc>
                <a:spcPct val="90000"/>
              </a:lnSpc>
              <a:spcBef>
                <a:spcPts val="1200"/>
              </a:spcBef>
              <a:spcAft>
                <a:spcPts val="600"/>
              </a:spcAft>
              <a:buFont typeface="Wingdings" panose="05000000000000000000" pitchFamily="2" charset="2"/>
              <a:buChar char="ü"/>
            </a:pPr>
            <a:endPar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90000"/>
              </a:lnSpc>
              <a:spcAft>
                <a:spcPts val="600"/>
              </a:spcAft>
              <a:buFont typeface="Wingdings 2" panose="05020102010507070707" pitchFamily="18" charset="2"/>
              <a:buNone/>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a:t>
            </a:r>
          </a:p>
          <a:p>
            <a:pPr algn="just">
              <a:lnSpc>
                <a:spcPct val="90000"/>
              </a:lnSpc>
              <a:spcAft>
                <a:spcPts val="600"/>
              </a:spcAft>
              <a:buFont typeface="Wingdings 2" panose="05020102010507070707" pitchFamily="18" charset="2"/>
              <a:buNone/>
            </a:pPr>
            <a:r>
              <a:rPr lang="en-US" altLang="en-US" sz="2400" dirty="0">
                <a:sym typeface="Wingdings 2" panose="05020102010507070707" pitchFamily="18" charset="2"/>
              </a:rPr>
              <a:t> </a:t>
            </a:r>
            <a:endParaRPr lang="en-US" altLang="en-US" sz="24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650183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animEffect transition="in" filter="wipe(down)">
                                      <p:cBhvr>
                                        <p:cTn id="7" dur="500"/>
                                        <p:tgtEl>
                                          <p:spTgt spid="120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wipe(down)">
                                      <p:cBhvr>
                                        <p:cTn id="12" dur="500"/>
                                        <p:tgtEl>
                                          <p:spTgt spid="120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0835">
                                            <p:txEl>
                                              <p:pRg st="3" end="3"/>
                                            </p:txEl>
                                          </p:spTgt>
                                        </p:tgtEl>
                                        <p:attrNameLst>
                                          <p:attrName>style.visibility</p:attrName>
                                        </p:attrNameLst>
                                      </p:cBhvr>
                                      <p:to>
                                        <p:strVal val="visible"/>
                                      </p:to>
                                    </p:set>
                                    <p:animEffect transition="in" filter="wipe(down)">
                                      <p:cBhvr>
                                        <p:cTn id="17" dur="500"/>
                                        <p:tgtEl>
                                          <p:spTgt spid="1208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0835">
                                            <p:txEl>
                                              <p:pRg st="4" end="4"/>
                                            </p:txEl>
                                          </p:spTgt>
                                        </p:tgtEl>
                                        <p:attrNameLst>
                                          <p:attrName>style.visibility</p:attrName>
                                        </p:attrNameLst>
                                      </p:cBhvr>
                                      <p:to>
                                        <p:strVal val="visible"/>
                                      </p:to>
                                    </p:set>
                                    <p:animEffect transition="in" filter="wipe(down)">
                                      <p:cBhvr>
                                        <p:cTn id="22" dur="500"/>
                                        <p:tgtEl>
                                          <p:spTgt spid="1208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animEffect transition="in" filter="wipe(down)">
                                      <p:cBhvr>
                                        <p:cTn id="27" dur="500"/>
                                        <p:tgtEl>
                                          <p:spTgt spid="1208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0835">
                                            <p:txEl>
                                              <p:pRg st="6" end="6"/>
                                            </p:txEl>
                                          </p:spTgt>
                                        </p:tgtEl>
                                        <p:attrNameLst>
                                          <p:attrName>style.visibility</p:attrName>
                                        </p:attrNameLst>
                                      </p:cBhvr>
                                      <p:to>
                                        <p:strVal val="visible"/>
                                      </p:to>
                                    </p:set>
                                    <p:animEffect transition="in" filter="wipe(down)">
                                      <p:cBhvr>
                                        <p:cTn id="32" dur="500"/>
                                        <p:tgtEl>
                                          <p:spTgt spid="120835">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20835">
                                            <p:txEl>
                                              <p:pRg st="7" end="7"/>
                                            </p:txEl>
                                          </p:spTgt>
                                        </p:tgtEl>
                                        <p:attrNameLst>
                                          <p:attrName>style.visibility</p:attrName>
                                        </p:attrNameLst>
                                      </p:cBhvr>
                                      <p:to>
                                        <p:strVal val="visible"/>
                                      </p:to>
                                    </p:set>
                                    <p:animEffect transition="in" filter="wipe(down)">
                                      <p:cBhvr>
                                        <p:cTn id="35" dur="500"/>
                                        <p:tgtEl>
                                          <p:spTgt spid="12083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0835">
                                            <p:txEl>
                                              <p:pRg st="8" end="8"/>
                                            </p:txEl>
                                          </p:spTgt>
                                        </p:tgtEl>
                                        <p:attrNameLst>
                                          <p:attrName>style.visibility</p:attrName>
                                        </p:attrNameLst>
                                      </p:cBhvr>
                                      <p:to>
                                        <p:strVal val="visible"/>
                                      </p:to>
                                    </p:set>
                                    <p:animEffect transition="in" filter="wipe(down)">
                                      <p:cBhvr>
                                        <p:cTn id="40" dur="500"/>
                                        <p:tgtEl>
                                          <p:spTgt spid="120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381000" y="230188"/>
            <a:ext cx="8382000" cy="553998"/>
          </a:xfrm>
        </p:spPr>
        <p:txBody>
          <a:bodyPr/>
          <a:lstStyle/>
          <a:p>
            <a:pPr algn="l"/>
            <a:r>
              <a:rPr lang="en-US" altLang="en-US" sz="4000" b="1" i="1" dirty="0">
                <a:solidFill>
                  <a:schemeClr val="hlink"/>
                </a:solidFill>
                <a:effectLst/>
                <a:latin typeface="Times New Roman" panose="02020603050405020304" pitchFamily="18" charset="0"/>
                <a:cs typeface="Times New Roman" panose="02020603050405020304" pitchFamily="18" charset="0"/>
              </a:rPr>
              <a:t>Results:</a:t>
            </a:r>
          </a:p>
        </p:txBody>
      </p:sp>
      <p:sp>
        <p:nvSpPr>
          <p:cNvPr id="122883" name="Rectangle 3"/>
          <p:cNvSpPr>
            <a:spLocks noGrp="1" noChangeArrowheads="1"/>
          </p:cNvSpPr>
          <p:nvPr>
            <p:ph type="body" idx="1"/>
          </p:nvPr>
        </p:nvSpPr>
        <p:spPr>
          <a:xfrm>
            <a:off x="381000" y="1412875"/>
            <a:ext cx="8382000" cy="4481227"/>
          </a:xfrm>
        </p:spPr>
        <p:txBody>
          <a:bodyPr/>
          <a:lstStyle/>
          <a:p>
            <a:pPr algn="just">
              <a:buFont typeface="Wingdings" panose="05000000000000000000" pitchFamily="2" charset="2"/>
              <a:buChar char="Ø"/>
            </a:pPr>
            <a:r>
              <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Basal fasting glucose and insulin concentrations do not differ significantly from </a:t>
            </a:r>
            <a:r>
              <a:rPr lang="en-US" altLang="en-US"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non-gravid </a:t>
            </a:r>
            <a:r>
              <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values.</a:t>
            </a:r>
          </a:p>
          <a:p>
            <a:pPr algn="just">
              <a:buFont typeface="Wingdings 2" panose="05020102010507070707" pitchFamily="18" charset="2"/>
              <a:buNone/>
            </a:pPr>
            <a:endPar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lgn="just">
              <a:buFont typeface="Wingdings 2" panose="05020102010507070707" pitchFamily="18" charset="2"/>
              <a:buNone/>
            </a:pPr>
            <a:endPar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lgn="just">
              <a:buFont typeface="Wingdings" panose="05000000000000000000" pitchFamily="2" charset="2"/>
              <a:buChar char="Ø"/>
            </a:pPr>
            <a:r>
              <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Fat accumulation due to </a:t>
            </a:r>
            <a:r>
              <a:rPr lang="en-US" altLang="en-US" dirty="0" err="1">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lipogenic</a:t>
            </a:r>
            <a:r>
              <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effect of insulin</a:t>
            </a:r>
          </a:p>
          <a:p>
            <a:pPr algn="just">
              <a:buFont typeface="Wingdings 2" panose="05020102010507070707" pitchFamily="18" charset="2"/>
              <a:buNone/>
            </a:pPr>
            <a:r>
              <a:rPr lang="en-US" altLang="en-US"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180419021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434400" y="260648"/>
            <a:ext cx="8382000" cy="553998"/>
          </a:xfrm>
        </p:spPr>
        <p:txBody>
          <a:bodyPr/>
          <a:lstStyle/>
          <a:p>
            <a:pPr algn="l"/>
            <a:r>
              <a:rPr lang="en-US" altLang="en-US" sz="3200" dirty="0" smtClean="0">
                <a:solidFill>
                  <a:schemeClr val="hlink"/>
                </a:solidFill>
                <a:sym typeface="Wingdings 2" panose="05020102010507070707" pitchFamily="18" charset="2"/>
              </a:rPr>
              <a:t> </a:t>
            </a:r>
            <a:r>
              <a:rPr lang="en-US" altLang="en-US" sz="4000" b="1" i="1" dirty="0" smtClean="0">
                <a:solidFill>
                  <a:schemeClr val="hlink"/>
                </a:solidFill>
                <a:effectLst/>
                <a:latin typeface="Times New Roman" panose="02020603050405020304" pitchFamily="18" charset="0"/>
                <a:cs typeface="Times New Roman" panose="02020603050405020304" pitchFamily="18" charset="0"/>
              </a:rPr>
              <a:t>Late </a:t>
            </a:r>
            <a:r>
              <a:rPr lang="en-US" altLang="en-US" sz="4000" b="1" i="1" dirty="0">
                <a:solidFill>
                  <a:schemeClr val="hlink"/>
                </a:solidFill>
                <a:effectLst/>
                <a:latin typeface="Times New Roman" panose="02020603050405020304" pitchFamily="18" charset="0"/>
                <a:cs typeface="Times New Roman" panose="02020603050405020304" pitchFamily="18" charset="0"/>
              </a:rPr>
              <a:t>pregnancy</a:t>
            </a:r>
          </a:p>
        </p:txBody>
      </p:sp>
      <p:sp>
        <p:nvSpPr>
          <p:cNvPr id="118787" name="Rectangle 3"/>
          <p:cNvSpPr>
            <a:spLocks noGrp="1" noChangeArrowheads="1"/>
          </p:cNvSpPr>
          <p:nvPr>
            <p:ph type="body" idx="1"/>
          </p:nvPr>
        </p:nvSpPr>
        <p:spPr>
          <a:xfrm>
            <a:off x="457200" y="1052736"/>
            <a:ext cx="8686800" cy="4856714"/>
          </a:xfrm>
        </p:spPr>
        <p:txBody>
          <a:bodyPr/>
          <a:lstStyle/>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Rising </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concentrations of several </a:t>
            </a:r>
            <a:r>
              <a:rPr lang="en-US" altLang="en-US" sz="2400" dirty="0" err="1">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diabetogenic</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hormones</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Increased </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peripheral insulin resistance</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Progressive </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increase in basal &amp; postprandial insulin </a:t>
            </a:r>
            <a:r>
              <a:rPr lang="en-US" altLang="en-US" sz="20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(up to 2 fold in third trimester) </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50-70</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lower insulin action in late normal pregnancy  than in </a:t>
            </a:r>
            <a:r>
              <a:rPr lang="en-US" altLang="en-US" sz="2400" dirty="0" err="1">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nonpregnant</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women</a:t>
            </a:r>
            <a:r>
              <a:rPr lang="en-US" altLang="en-US" sz="2400" dirty="0">
                <a:solidFill>
                  <a:schemeClr val="folHlink"/>
                </a:solidFill>
                <a:sym typeface="Wingdings 2" panose="05020102010507070707" pitchFamily="18" charset="2"/>
              </a:rPr>
              <a:t> </a:t>
            </a:r>
            <a:endPar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Basal </a:t>
            </a: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endogenous hepatic glucose production  increases by 16–30%.( Increased total gluconeogenesis)</a:t>
            </a:r>
          </a:p>
          <a:p>
            <a:pPr marL="0" indent="0">
              <a:lnSpc>
                <a:spcPct val="90000"/>
              </a:lnSpc>
              <a:buNone/>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 to meet the increasing needs of the placenta and fetus </a:t>
            </a:r>
          </a:p>
          <a:p>
            <a:pPr marL="0" indent="0">
              <a:lnSpc>
                <a:spcPct val="90000"/>
              </a:lnSpc>
              <a:buNone/>
            </a:pPr>
            <a:r>
              <a:rPr lang="en-US" altLang="en-US" sz="2400" dirty="0">
                <a:solidFill>
                  <a:schemeClr val="folHlink"/>
                </a:solidFill>
                <a:latin typeface="Times New Roman" panose="02020603050405020304" pitchFamily="18" charset="0"/>
                <a:cs typeface="Times New Roman" panose="02020603050405020304" pitchFamily="18" charset="0"/>
                <a:sym typeface="Wingdings 2" panose="05020102010507070707" pitchFamily="18" charset="2"/>
              </a:rPr>
              <a:t>          * Glucose production increases with maternal body weight</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Decreased </a:t>
            </a:r>
            <a:r>
              <a:rPr lang="en-US" altLang="en-US" sz="2400" dirty="0">
                <a:solidFill>
                  <a:schemeClr val="folHlink"/>
                </a:solidFill>
                <a:latin typeface="Times New Roman" panose="02020603050405020304" pitchFamily="18" charset="0"/>
                <a:cs typeface="Times New Roman" panose="02020603050405020304" pitchFamily="18" charset="0"/>
              </a:rPr>
              <a:t>CHO oxidation ( in obese women)</a:t>
            </a:r>
          </a:p>
          <a:p>
            <a:pPr>
              <a:lnSpc>
                <a:spcPct val="90000"/>
              </a:lnSpc>
              <a:buFont typeface="Wingdings" panose="05000000000000000000" pitchFamily="2" charset="2"/>
              <a:buChar char="ü"/>
            </a:pPr>
            <a:r>
              <a:rPr lang="en-US" altLang="en-US" sz="2400" dirty="0" smtClean="0">
                <a:solidFill>
                  <a:schemeClr val="folHlink"/>
                </a:solidFill>
                <a:latin typeface="Times New Roman" panose="02020603050405020304" pitchFamily="18" charset="0"/>
                <a:cs typeface="Times New Roman" panose="02020603050405020304" pitchFamily="18" charset="0"/>
              </a:rPr>
              <a:t>Decreased </a:t>
            </a:r>
            <a:r>
              <a:rPr lang="en-US" altLang="en-US" sz="2400" dirty="0">
                <a:solidFill>
                  <a:schemeClr val="folHlink"/>
                </a:solidFill>
                <a:latin typeface="Times New Roman" panose="02020603050405020304" pitchFamily="18" charset="0"/>
                <a:cs typeface="Times New Roman" panose="02020603050405020304" pitchFamily="18" charset="0"/>
              </a:rPr>
              <a:t>suppression of endogenous glucose production ( in obese women)</a:t>
            </a:r>
          </a:p>
        </p:txBody>
      </p:sp>
    </p:spTree>
    <p:extLst>
      <p:ext uri="{BB962C8B-B14F-4D97-AF65-F5344CB8AC3E}">
        <p14:creationId xmlns:p14="http://schemas.microsoft.com/office/powerpoint/2010/main" val="969293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down)">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down)">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down)">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down)">
                                      <p:cBhvr>
                                        <p:cTn id="22" dur="500"/>
                                        <p:tgtEl>
                                          <p:spTgt spid="11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wipe(down)">
                                      <p:cBhvr>
                                        <p:cTn id="27" dur="500"/>
                                        <p:tgtEl>
                                          <p:spTgt spid="118787">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8787">
                                            <p:txEl>
                                              <p:pRg st="5" end="5"/>
                                            </p:txEl>
                                          </p:spTgt>
                                        </p:tgtEl>
                                        <p:attrNameLst>
                                          <p:attrName>style.visibility</p:attrName>
                                        </p:attrNameLst>
                                      </p:cBhvr>
                                      <p:to>
                                        <p:strVal val="visible"/>
                                      </p:to>
                                    </p:set>
                                    <p:animEffect transition="in" filter="wipe(down)">
                                      <p:cBhvr>
                                        <p:cTn id="30" dur="500"/>
                                        <p:tgtEl>
                                          <p:spTgt spid="118787">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18787">
                                            <p:txEl>
                                              <p:pRg st="6" end="6"/>
                                            </p:txEl>
                                          </p:spTgt>
                                        </p:tgtEl>
                                        <p:attrNameLst>
                                          <p:attrName>style.visibility</p:attrName>
                                        </p:attrNameLst>
                                      </p:cBhvr>
                                      <p:to>
                                        <p:strVal val="visible"/>
                                      </p:to>
                                    </p:set>
                                    <p:animEffect transition="in" filter="wipe(down)">
                                      <p:cBhvr>
                                        <p:cTn id="33" dur="500"/>
                                        <p:tgtEl>
                                          <p:spTgt spid="11878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8787">
                                            <p:txEl>
                                              <p:pRg st="7" end="7"/>
                                            </p:txEl>
                                          </p:spTgt>
                                        </p:tgtEl>
                                        <p:attrNameLst>
                                          <p:attrName>style.visibility</p:attrName>
                                        </p:attrNameLst>
                                      </p:cBhvr>
                                      <p:to>
                                        <p:strVal val="visible"/>
                                      </p:to>
                                    </p:set>
                                    <p:animEffect transition="in" filter="wipe(down)">
                                      <p:cBhvr>
                                        <p:cTn id="38" dur="500"/>
                                        <p:tgtEl>
                                          <p:spTgt spid="11878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8787">
                                            <p:txEl>
                                              <p:pRg st="8" end="8"/>
                                            </p:txEl>
                                          </p:spTgt>
                                        </p:tgtEl>
                                        <p:attrNameLst>
                                          <p:attrName>style.visibility</p:attrName>
                                        </p:attrNameLst>
                                      </p:cBhvr>
                                      <p:to>
                                        <p:strVal val="visible"/>
                                      </p:to>
                                    </p:set>
                                    <p:animEffect transition="in" filter="wipe(down)">
                                      <p:cBhvr>
                                        <p:cTn id="43" dur="500"/>
                                        <p:tgtEl>
                                          <p:spTgt spid="118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381000" y="230188"/>
            <a:ext cx="8382000" cy="553998"/>
          </a:xfrm>
        </p:spPr>
        <p:txBody>
          <a:bodyPr/>
          <a:lstStyle/>
          <a:p>
            <a:pPr algn="l"/>
            <a:r>
              <a:rPr lang="en-US" altLang="en-US" sz="4000" b="1" i="1" dirty="0">
                <a:solidFill>
                  <a:schemeClr val="hlink"/>
                </a:solidFill>
                <a:effectLst/>
                <a:latin typeface="Times New Roman" panose="02020603050405020304" pitchFamily="18" charset="0"/>
                <a:cs typeface="Times New Roman" panose="02020603050405020304" pitchFamily="18" charset="0"/>
              </a:rPr>
              <a:t>Results:</a:t>
            </a:r>
          </a:p>
        </p:txBody>
      </p:sp>
      <p:sp>
        <p:nvSpPr>
          <p:cNvPr id="123907" name="Rectangle 3"/>
          <p:cNvSpPr>
            <a:spLocks noGrp="1" noChangeArrowheads="1"/>
          </p:cNvSpPr>
          <p:nvPr>
            <p:ph type="body" idx="1"/>
          </p:nvPr>
        </p:nvSpPr>
        <p:spPr>
          <a:xfrm>
            <a:off x="381000" y="1412875"/>
            <a:ext cx="8382000" cy="4641271"/>
          </a:xfrm>
        </p:spPr>
        <p:txBody>
          <a:bodyPr/>
          <a:lstStyle/>
          <a:p>
            <a:pPr>
              <a:spcBef>
                <a:spcPts val="1200"/>
              </a:spcBef>
              <a:spcAft>
                <a:spcPts val="1200"/>
              </a:spcAft>
              <a:buFont typeface="Wingdings" panose="05000000000000000000" pitchFamily="2" charset="2"/>
              <a:buChar char="Ø"/>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Plasma glucose tends to decrease by 10 to 15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mg/</a:t>
            </a:r>
            <a:r>
              <a:rPr lang="en-US" altLang="en-US" sz="2800" dirty="0" err="1"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dL</a:t>
            </a:r>
            <a:endPar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panose="05000000000000000000" pitchFamily="2" charset="2"/>
              <a:buChar char="Ø"/>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Significantly </a:t>
            </a: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elevated postprandial glucose concentrations </a:t>
            </a:r>
            <a:endPar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panose="05000000000000000000" pitchFamily="2" charset="2"/>
              <a:buChar char="Ø"/>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Prolonged </a:t>
            </a: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glucose peak </a:t>
            </a:r>
            <a:endPar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spcBef>
                <a:spcPts val="1200"/>
              </a:spcBef>
              <a:spcAft>
                <a:spcPts val="1200"/>
              </a:spcAft>
              <a:buFont typeface="Wingdings" panose="05000000000000000000" pitchFamily="2" charset="2"/>
              <a:buChar char="Ø"/>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Presence </a:t>
            </a: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of a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two fold </a:t>
            </a: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increase in plasma insulin concentration</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p>
          <a:p>
            <a:pPr>
              <a:spcBef>
                <a:spcPts val="1200"/>
              </a:spcBef>
              <a:spcAft>
                <a:spcPts val="1200"/>
              </a:spcAft>
              <a:buFont typeface="Wingdings" panose="05000000000000000000" pitchFamily="2" charset="2"/>
              <a:buChar char="Ø"/>
            </a:pP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Depletion </a:t>
            </a:r>
            <a:r>
              <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of maternal adipose tissue depots</a:t>
            </a:r>
          </a:p>
          <a:p>
            <a:pPr>
              <a:spcBef>
                <a:spcPts val="1200"/>
              </a:spcBef>
              <a:spcAft>
                <a:spcPts val="1200"/>
              </a:spcAft>
              <a:buFont typeface="Wingdings" panose="05000000000000000000" pitchFamily="2" charset="2"/>
              <a:buNone/>
            </a:pPr>
            <a:endParaRPr lang="en-US" altLang="en-US" sz="28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75487859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81000" y="230188"/>
            <a:ext cx="8382000" cy="750540"/>
          </a:xfrm>
        </p:spPr>
        <p:txBody>
          <a:bodyPr/>
          <a:lstStyle/>
          <a:p>
            <a:pPr algn="l"/>
            <a:r>
              <a:rPr lang="en-US" altLang="en-US" sz="4000" b="1" i="1" dirty="0">
                <a:solidFill>
                  <a:schemeClr val="hlink"/>
                </a:solidFill>
                <a:effectLst/>
                <a:latin typeface="Times New Roman" panose="02020603050405020304" pitchFamily="18" charset="0"/>
                <a:cs typeface="Times New Roman" panose="02020603050405020304" pitchFamily="18" charset="0"/>
              </a:rPr>
              <a:t>Adaptations:</a:t>
            </a:r>
            <a:r>
              <a:rPr lang="en-US" altLang="en-US" sz="4000" b="1" i="1" dirty="0">
                <a:solidFill>
                  <a:schemeClr val="folHlink"/>
                </a:solidFill>
                <a:effectLst/>
              </a:rPr>
              <a:t> </a:t>
            </a:r>
            <a:r>
              <a:rPr lang="en-US" altLang="en-US" sz="4000" b="0" dirty="0">
                <a:solidFill>
                  <a:schemeClr val="folHlink"/>
                </a:solidFill>
              </a:rPr>
              <a:t/>
            </a:r>
            <a:br>
              <a:rPr lang="en-US" altLang="en-US" sz="4000" b="0" dirty="0">
                <a:solidFill>
                  <a:schemeClr val="folHlink"/>
                </a:solidFill>
              </a:rPr>
            </a:br>
            <a:r>
              <a:rPr lang="en-US" altLang="en-US" sz="4000" b="0" dirty="0">
                <a:solidFill>
                  <a:schemeClr val="folHlink"/>
                </a:solidFill>
              </a:rPr>
              <a:t/>
            </a:r>
            <a:br>
              <a:rPr lang="en-US" altLang="en-US" sz="4000" b="0" dirty="0">
                <a:solidFill>
                  <a:schemeClr val="folHlink"/>
                </a:solidFill>
              </a:rPr>
            </a:br>
            <a:endParaRPr lang="en-US" altLang="en-US" sz="4000" b="0" dirty="0">
              <a:solidFill>
                <a:schemeClr val="folHlink"/>
              </a:solidFill>
            </a:endParaRPr>
          </a:p>
        </p:txBody>
      </p:sp>
      <p:sp>
        <p:nvSpPr>
          <p:cNvPr id="76803" name="Rectangle 3"/>
          <p:cNvSpPr>
            <a:spLocks noGrp="1" noChangeArrowheads="1"/>
          </p:cNvSpPr>
          <p:nvPr>
            <p:ph type="body" idx="1"/>
          </p:nvPr>
        </p:nvSpPr>
        <p:spPr>
          <a:xfrm>
            <a:off x="457200" y="1052736"/>
            <a:ext cx="8229600" cy="4869025"/>
          </a:xfrm>
        </p:spPr>
        <p:txBody>
          <a:bodyPr/>
          <a:lstStyle/>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Impaired insulin sensitivity</a:t>
            </a:r>
          </a:p>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Increased beta- cell response</a:t>
            </a:r>
          </a:p>
          <a:p>
            <a:pPr algn="just">
              <a:lnSpc>
                <a:spcPct val="175000"/>
              </a:lnSpc>
              <a:buFont typeface="Wingdings" panose="05000000000000000000" pitchFamily="2" charset="2"/>
              <a:buChar char="ü"/>
            </a:pPr>
            <a:r>
              <a:rPr lang="en-US" altLang="en-US" sz="2800" dirty="0" smtClean="0">
                <a:solidFill>
                  <a:schemeClr val="folHlink"/>
                </a:solidFill>
                <a:latin typeface="Times New Roman" panose="02020603050405020304" pitchFamily="18" charset="0"/>
                <a:cs typeface="Times New Roman" panose="02020603050405020304" pitchFamily="18" charset="0"/>
              </a:rPr>
              <a:t>Altered </a:t>
            </a:r>
            <a:r>
              <a:rPr lang="en-US" altLang="en-US" sz="2800" dirty="0">
                <a:solidFill>
                  <a:schemeClr val="folHlink"/>
                </a:solidFill>
                <a:latin typeface="Times New Roman" panose="02020603050405020304" pitchFamily="18" charset="0"/>
                <a:cs typeface="Times New Roman" panose="02020603050405020304" pitchFamily="18" charset="0"/>
              </a:rPr>
              <a:t>blood glucose level (particularly after meal)</a:t>
            </a:r>
          </a:p>
          <a:p>
            <a:pPr algn="just">
              <a:lnSpc>
                <a:spcPct val="175000"/>
              </a:lnSpc>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Change in circulatory FFAs, TGs, CHOL &amp; phospholipids.</a:t>
            </a:r>
          </a:p>
          <a:p>
            <a:pPr>
              <a:lnSpc>
                <a:spcPct val="175000"/>
              </a:lnSpc>
              <a:buFont typeface="Wingdings" panose="05000000000000000000" pitchFamily="2" charset="2"/>
              <a:buNone/>
            </a:pPr>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8270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1484785"/>
            <a:ext cx="8229600" cy="4598624"/>
          </a:xfrm>
        </p:spPr>
        <p:txBody>
          <a:bodyPr/>
          <a:lstStyle/>
          <a:p>
            <a:pPr>
              <a:buFont typeface="Wingdings 2" panose="05020102010507070707" pitchFamily="18" charset="2"/>
              <a:buChar char="ð"/>
            </a:pPr>
            <a:r>
              <a:rPr lang="en-US" altLang="en-US"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Insulin</a:t>
            </a:r>
          </a:p>
          <a:p>
            <a:pPr marL="0" indent="0">
              <a:buNone/>
            </a:pPr>
            <a:endPar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Char char="ð"/>
            </a:pPr>
            <a:r>
              <a:rPr lang="en-US" altLang="en-US" b="1" dirty="0" err="1"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Counterregulatory</a:t>
            </a:r>
            <a:r>
              <a:rPr lang="en-US" altLang="en-US"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hormones :</a:t>
            </a:r>
          </a:p>
          <a:p>
            <a:pPr>
              <a:buFont typeface="Wingdings 2" panose="05020102010507070707" pitchFamily="18" charset="2"/>
              <a:buNone/>
            </a:pPr>
            <a:r>
              <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 Glucagon</a:t>
            </a:r>
          </a:p>
          <a:p>
            <a:pPr>
              <a:buFont typeface="Wingdings 2" panose="05020102010507070707" pitchFamily="18" charset="2"/>
              <a:buNone/>
            </a:pPr>
            <a:r>
              <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 </a:t>
            </a:r>
            <a:r>
              <a:rPr lang="en-US" altLang="en-US" b="1" dirty="0" err="1">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Catecholamines</a:t>
            </a:r>
            <a:endPar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r>
              <a:rPr lang="en-US" altLang="en-US"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0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Cortisol</a:t>
            </a:r>
          </a:p>
          <a:p>
            <a:pPr>
              <a:buFont typeface="Wingdings 2" panose="05020102010507070707" pitchFamily="18" charset="2"/>
              <a:buNone/>
            </a:pPr>
            <a:r>
              <a:rPr lang="en-US" altLang="en-US" sz="20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 Growth hormone</a:t>
            </a:r>
          </a:p>
          <a:p>
            <a:pPr>
              <a:buFont typeface="Wingdings 2" panose="05020102010507070707" pitchFamily="18" charset="2"/>
              <a:buNone/>
            </a:pPr>
            <a:endParaRPr lang="en-US" altLang="en-US" sz="20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Font typeface="Wingdings 2" panose="05020102010507070707" pitchFamily="18" charset="2"/>
              <a:buNone/>
            </a:pPr>
            <a:endParaRPr lang="en-US" altLang="en-US" sz="2000"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p:txBody>
      </p:sp>
      <p:sp>
        <p:nvSpPr>
          <p:cNvPr id="15365" name="Text Box 5"/>
          <p:cNvSpPr txBox="1">
            <a:spLocks noChangeArrowheads="1"/>
          </p:cNvSpPr>
          <p:nvPr/>
        </p:nvSpPr>
        <p:spPr bwMode="auto">
          <a:xfrm>
            <a:off x="611188" y="1773238"/>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anose="020B0604020202020204" pitchFamily="34" charset="0"/>
            </a:endParaRPr>
          </a:p>
        </p:txBody>
      </p:sp>
      <p:sp>
        <p:nvSpPr>
          <p:cNvPr id="2" name="Title 1"/>
          <p:cNvSpPr>
            <a:spLocks noGrp="1"/>
          </p:cNvSpPr>
          <p:nvPr>
            <p:ph type="title"/>
          </p:nvPr>
        </p:nvSpPr>
        <p:spPr>
          <a:xfrm>
            <a:off x="381000" y="230188"/>
            <a:ext cx="8382000" cy="1107996"/>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Major hormones in CHO metabolism</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sym typeface="Wingdings 2" panose="05020102010507070707" pitchFamily="18" charset="2"/>
              </a:rPr>
              <a:t/>
            </a:r>
            <a:b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sym typeface="Wingdings 2" panose="05020102010507070707" pitchFamily="18" charset="2"/>
              </a:rPr>
            </a:b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25544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pic>
        <p:nvPicPr>
          <p:cNvPr id="4" name="Picture 3"/>
          <p:cNvPicPr>
            <a:picLocks noChangeAspect="1"/>
          </p:cNvPicPr>
          <p:nvPr/>
        </p:nvPicPr>
        <p:blipFill>
          <a:blip r:embed="rId3"/>
          <a:stretch>
            <a:fillRect/>
          </a:stretch>
        </p:blipFill>
        <p:spPr>
          <a:xfrm>
            <a:off x="3059832" y="6093296"/>
            <a:ext cx="5572227" cy="646232"/>
          </a:xfrm>
          <a:prstGeom prst="rect">
            <a:avLst/>
          </a:prstGeom>
        </p:spPr>
      </p:pic>
    </p:spTree>
    <p:extLst>
      <p:ext uri="{BB962C8B-B14F-4D97-AF65-F5344CB8AC3E}">
        <p14:creationId xmlns:p14="http://schemas.microsoft.com/office/powerpoint/2010/main" val="41513932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880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980730"/>
            <a:ext cx="4316288" cy="4985980"/>
          </a:xfrm>
          <a:ln w="28575">
            <a:solidFill>
              <a:schemeClr val="tx2">
                <a:lumMod val="60000"/>
                <a:lumOff val="40000"/>
              </a:schemeClr>
            </a:solidFill>
          </a:ln>
        </p:spPr>
        <p:txBody>
          <a:bodyPr/>
          <a:lstStyle/>
          <a:p>
            <a:pPr>
              <a:lnSpc>
                <a:spcPct val="80000"/>
              </a:lnSpc>
              <a:buFont typeface="Wingdings" panose="05000000000000000000" pitchFamily="2" charset="2"/>
              <a:buNone/>
            </a:pP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An anabolic hormone</a:t>
            </a:r>
          </a:p>
          <a:p>
            <a:pPr>
              <a:lnSpc>
                <a:spcPct val="80000"/>
              </a:lnSpc>
              <a:buFont typeface="Wingdings 2" panose="05020102010507070707" pitchFamily="18" charset="2"/>
              <a:buNone/>
            </a:pPr>
            <a:r>
              <a:rPr lang="en-US" altLang="en-US" sz="24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Secreted from beta- cells of </a:t>
            </a:r>
            <a:r>
              <a:rPr lang="en-US" altLang="en-US" sz="24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pancreas</a:t>
            </a:r>
            <a:endPar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r>
              <a:rPr lang="en-US" altLang="en-US" sz="24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Functions:</a:t>
            </a:r>
          </a:p>
          <a:p>
            <a:pPr>
              <a:lnSpc>
                <a:spcPct val="80000"/>
              </a:lnSpc>
              <a:buFont typeface="Wingdings 2" panose="05020102010507070707" pitchFamily="18" charset="2"/>
              <a:buNone/>
            </a:pPr>
            <a:r>
              <a:rPr lang="en-US" alt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 the liver stimulates:</a:t>
            </a:r>
          </a:p>
          <a:p>
            <a:pPr marL="53975" indent="-53975">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Glycogenesis</a:t>
            </a:r>
            <a:endPar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marL="53975" indent="-53975">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F</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atty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acid synthesis </a:t>
            </a:r>
          </a:p>
          <a:p>
            <a:pPr marL="53975" indent="-53975">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P</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rotein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synthesis </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 adipose tissue stimulates:</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Triglycerides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synthesis</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Glucose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uptake </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 muscles stimulates:</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Glucose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uptake &amp; glycogenesis</a:t>
            </a:r>
          </a:p>
          <a:p>
            <a:pPr>
              <a:lnSpc>
                <a:spcPct val="80000"/>
              </a:lnSpc>
              <a:buFont typeface="Wingdings 2" panose="05020102010507070707" pitchFamily="18" charset="2"/>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Amino </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acids uptake   </a:t>
            </a:r>
          </a:p>
          <a:p>
            <a:pPr marL="0" indent="0">
              <a:buNone/>
            </a:pPr>
            <a:endParaRPr lang="en-US" sz="2400" dirty="0"/>
          </a:p>
        </p:txBody>
      </p:sp>
      <p:sp>
        <p:nvSpPr>
          <p:cNvPr id="4" name="Content Placeholder 3"/>
          <p:cNvSpPr>
            <a:spLocks noGrp="1"/>
          </p:cNvSpPr>
          <p:nvPr>
            <p:ph sz="half" idx="2"/>
          </p:nvPr>
        </p:nvSpPr>
        <p:spPr>
          <a:xfrm>
            <a:off x="4648200" y="980729"/>
            <a:ext cx="4244280" cy="4985981"/>
          </a:xfrm>
          <a:ln w="28575">
            <a:solidFill>
              <a:schemeClr val="tx2">
                <a:lumMod val="60000"/>
                <a:lumOff val="40000"/>
              </a:schemeClr>
            </a:solidFill>
          </a:ln>
        </p:spPr>
        <p:txBody>
          <a:bodyPr/>
          <a:lstStyle/>
          <a:p>
            <a:pPr>
              <a:buNone/>
            </a:pP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An catabolic hormone</a:t>
            </a:r>
          </a:p>
          <a:p>
            <a:pPr>
              <a:buNone/>
            </a:pPr>
            <a:r>
              <a:rPr lang="en-US" altLang="en-US" sz="2400" b="1"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Secreted from alpha- cells of pancreas</a:t>
            </a:r>
          </a:p>
          <a:p>
            <a:pPr>
              <a:buNone/>
            </a:pPr>
            <a:endPar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buNone/>
            </a:pPr>
            <a:r>
              <a:rPr lang="en-US" altLang="en-US" sz="24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Functions:</a:t>
            </a:r>
          </a:p>
          <a:p>
            <a:pPr>
              <a:buNone/>
            </a:pPr>
            <a:r>
              <a:rPr lang="en-US" altLang="en-US" sz="24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 the liver stimulates:</a:t>
            </a:r>
          </a:p>
          <a:p>
            <a:pPr>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err="1"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Glycogenolysis</a:t>
            </a:r>
            <a:endPar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Gluconeogenesis</a:t>
            </a:r>
            <a:endPar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In adipose tissue stimulates </a:t>
            </a:r>
            <a:r>
              <a:rPr lang="en-US" altLang="en-US" sz="2400" dirty="0"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err="1" smtClean="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lypolysis</a:t>
            </a:r>
            <a:endPar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buNone/>
            </a:pPr>
            <a:r>
              <a:rPr lang="en-US" altLang="en-US" sz="24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In muscles stimulates protein degradation</a:t>
            </a:r>
          </a:p>
          <a:p>
            <a:pPr marL="0" indent="0">
              <a:buNone/>
            </a:pPr>
            <a:endParaRPr lang="en-US" sz="2400" dirty="0"/>
          </a:p>
        </p:txBody>
      </p:sp>
      <p:sp>
        <p:nvSpPr>
          <p:cNvPr id="8" name="TextBox 7"/>
          <p:cNvSpPr txBox="1"/>
          <p:nvPr/>
        </p:nvSpPr>
        <p:spPr>
          <a:xfrm>
            <a:off x="4648200" y="116632"/>
            <a:ext cx="4244280" cy="707886"/>
          </a:xfrm>
          <a:prstGeom prst="rect">
            <a:avLst/>
          </a:prstGeom>
          <a:noFill/>
          <a:ln w="28575">
            <a:solidFill>
              <a:schemeClr val="tx2">
                <a:lumMod val="60000"/>
                <a:lumOff val="40000"/>
              </a:schemeClr>
            </a:solidFill>
          </a:ln>
        </p:spPr>
        <p:txBody>
          <a:bodyPr wrap="square" rtlCol="0">
            <a:spAutoFit/>
          </a:bodyPr>
          <a:lstStyle/>
          <a:p>
            <a:pPr algn="ctr"/>
            <a:r>
              <a:rPr lang="en-US" sz="4000" b="1" i="1" spc="-150" dirty="0">
                <a:ln w="3175">
                  <a:noFill/>
                </a:ln>
                <a:solidFill>
                  <a:schemeClr val="tx2">
                    <a:lumMod val="75000"/>
                  </a:schemeClr>
                </a:solidFill>
                <a:latin typeface="Times New Roman" panose="02020603050405020304" pitchFamily="18" charset="0"/>
                <a:cs typeface="Times New Roman" panose="02020603050405020304" pitchFamily="18" charset="0"/>
              </a:rPr>
              <a:t>Glucagon</a:t>
            </a:r>
          </a:p>
        </p:txBody>
      </p:sp>
      <p:sp>
        <p:nvSpPr>
          <p:cNvPr id="9" name="TextBox 8"/>
          <p:cNvSpPr txBox="1"/>
          <p:nvPr/>
        </p:nvSpPr>
        <p:spPr>
          <a:xfrm>
            <a:off x="179512" y="116632"/>
            <a:ext cx="4246376" cy="707886"/>
          </a:xfrm>
          <a:prstGeom prst="rect">
            <a:avLst/>
          </a:prstGeom>
          <a:noFill/>
          <a:ln w="28575">
            <a:solidFill>
              <a:schemeClr val="tx2">
                <a:lumMod val="60000"/>
                <a:lumOff val="40000"/>
              </a:schemeClr>
            </a:solidFill>
          </a:ln>
        </p:spPr>
        <p:txBody>
          <a:bodyPr wrap="square" rtlCol="0">
            <a:spAutoFit/>
          </a:bodyPr>
          <a:lstStyle/>
          <a:p>
            <a:pPr algn="ctr"/>
            <a:r>
              <a:rPr lang="en-US" sz="4000" b="1" i="1" spc="-150" dirty="0">
                <a:ln w="3175">
                  <a:noFill/>
                </a:ln>
                <a:solidFill>
                  <a:schemeClr val="tx2">
                    <a:lumMod val="75000"/>
                  </a:schemeClr>
                </a:solidFill>
                <a:latin typeface="Times New Roman" panose="02020603050405020304" pitchFamily="18" charset="0"/>
                <a:cs typeface="Times New Roman" panose="02020603050405020304" pitchFamily="18" charset="0"/>
              </a:rPr>
              <a:t>Insulin</a:t>
            </a:r>
          </a:p>
        </p:txBody>
      </p:sp>
    </p:spTree>
    <p:extLst>
      <p:ext uri="{BB962C8B-B14F-4D97-AF65-F5344CB8AC3E}">
        <p14:creationId xmlns:p14="http://schemas.microsoft.com/office/powerpoint/2010/main" val="3725021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052736"/>
            <a:ext cx="8147248" cy="6062820"/>
          </a:xfrm>
        </p:spPr>
        <p:txBody>
          <a:bodyPr/>
          <a:lstStyle/>
          <a:p>
            <a:pPr>
              <a:lnSpc>
                <a:spcPct val="80000"/>
              </a:lnSpc>
              <a:buFont typeface="Wingdings 2" panose="05020102010507070707" pitchFamily="18" charset="2"/>
              <a:buChar char="ô"/>
            </a:pPr>
            <a:r>
              <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Secreted from adrenal medulla</a:t>
            </a:r>
          </a:p>
          <a:p>
            <a:pPr>
              <a:lnSpc>
                <a:spcPct val="80000"/>
              </a:lnSpc>
              <a:buFont typeface="Wingdings 2" panose="05020102010507070707" pitchFamily="18" charset="2"/>
              <a:buChar char="ô"/>
            </a:pPr>
            <a:r>
              <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Functions</a:t>
            </a:r>
            <a:r>
              <a:rPr lang="en-US" altLang="en-US" sz="2800" b="1" dirty="0" smtClean="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a:t>
            </a:r>
          </a:p>
          <a:p>
            <a:pPr marL="0" indent="0">
              <a:lnSpc>
                <a:spcPct val="80000"/>
              </a:lnSpc>
              <a:buNone/>
            </a:pPr>
            <a:endPar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r>
              <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In the liver stimulates:</a:t>
            </a: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dirty="0" err="1">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Glycogenolysis</a:t>
            </a:r>
            <a:endPar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Gluconeogenesis</a:t>
            </a: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In adipose tissue stimulates </a:t>
            </a:r>
            <a:r>
              <a:rPr lang="en-US" altLang="en-US" sz="2800" dirty="0" err="1">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lypolysis</a:t>
            </a:r>
            <a:endPar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In muscles stimulates release of AA &amp; lactate</a:t>
            </a: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Stimulatory effect on glucagon release from alpha-cells</a:t>
            </a:r>
          </a:p>
          <a:p>
            <a:pPr>
              <a:lnSpc>
                <a:spcPct val="80000"/>
              </a:lnSpc>
              <a:buFont typeface="Wingdings 2" panose="05020102010507070707" pitchFamily="18" charset="2"/>
              <a:buNone/>
            </a:pPr>
            <a:r>
              <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rPr>
              <a:t>  Inhibitory effect on release of insulin from beta-cells</a:t>
            </a:r>
          </a:p>
          <a:p>
            <a:pPr>
              <a:lnSpc>
                <a:spcPct val="80000"/>
              </a:lnSpc>
              <a:buFont typeface="Wingdings 2" panose="05020102010507070707" pitchFamily="18" charset="2"/>
              <a:buNone/>
            </a:pPr>
            <a:endParaRPr lang="en-US" altLang="en-US" sz="2800" dirty="0">
              <a:solidFill>
                <a:schemeClr val="tx2">
                  <a:lumMod val="75000"/>
                </a:schemeClr>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endPar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endParaRPr>
          </a:p>
          <a:p>
            <a:pPr>
              <a:lnSpc>
                <a:spcPct val="80000"/>
              </a:lnSpc>
              <a:buFont typeface="Wingdings 2" panose="05020102010507070707" pitchFamily="18" charset="2"/>
              <a:buNone/>
            </a:pPr>
            <a:r>
              <a:rPr lang="en-US" altLang="en-US" sz="2800" b="1" dirty="0">
                <a:solidFill>
                  <a:schemeClr val="hlink"/>
                </a:solidFill>
                <a:latin typeface="Times New Roman" panose="02020603050405020304" pitchFamily="18" charset="0"/>
                <a:cs typeface="Times New Roman" panose="02020603050405020304" pitchFamily="18" charset="0"/>
                <a:sym typeface="Wingdings 2" panose="05020102010507070707" pitchFamily="18" charset="2"/>
              </a:rPr>
              <a:t>   </a:t>
            </a:r>
          </a:p>
        </p:txBody>
      </p:sp>
      <p:sp>
        <p:nvSpPr>
          <p:cNvPr id="2" name="Title 1"/>
          <p:cNvSpPr>
            <a:spLocks noGrp="1"/>
          </p:cNvSpPr>
          <p:nvPr>
            <p:ph type="title"/>
          </p:nvPr>
        </p:nvSpPr>
        <p:spPr>
          <a:xfrm>
            <a:off x="381000" y="230188"/>
            <a:ext cx="8382000" cy="553998"/>
          </a:xfrm>
        </p:spPr>
        <p:txBody>
          <a:bodyPr/>
          <a:lstStyle/>
          <a:p>
            <a:r>
              <a:rPr lang="en-US" sz="4000" b="1" i="1" dirty="0" smtClean="0">
                <a:solidFill>
                  <a:schemeClr val="tx2">
                    <a:lumMod val="75000"/>
                  </a:schemeClr>
                </a:solidFill>
                <a:effectLst/>
                <a:latin typeface="Times New Roman" panose="02020603050405020304" pitchFamily="18" charset="0"/>
                <a:cs typeface="Times New Roman" panose="02020603050405020304" pitchFamily="18" charset="0"/>
              </a:rPr>
              <a:t>Catecholamine</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4922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Glucose </a:t>
            </a:r>
            <a:r>
              <a:rPr lang="en-US" altLang="en-US" sz="4000" b="1" i="1" dirty="0" smtClean="0">
                <a:solidFill>
                  <a:schemeClr val="tx2">
                    <a:lumMod val="75000"/>
                  </a:schemeClr>
                </a:solidFill>
                <a:effectLst/>
                <a:latin typeface="Times New Roman" panose="02020603050405020304" pitchFamily="18" charset="0"/>
                <a:cs typeface="Times New Roman" panose="02020603050405020304" pitchFamily="18" charset="0"/>
              </a:rPr>
              <a:t>metabolism in </a:t>
            </a:r>
            <a:r>
              <a:rPr lang="en-US" altLang="en-US" sz="4000" b="1" i="1" dirty="0">
                <a:solidFill>
                  <a:schemeClr val="tx2">
                    <a:lumMod val="75000"/>
                  </a:schemeClr>
                </a:solidFill>
                <a:effectLst/>
                <a:latin typeface="Times New Roman" panose="02020603050405020304" pitchFamily="18" charset="0"/>
                <a:cs typeface="Times New Roman" panose="02020603050405020304" pitchFamily="18" charset="0"/>
              </a:rPr>
              <a:t>normal pregnancy</a:t>
            </a:r>
            <a:endParaRPr lang="en-US" sz="4000" b="1" i="1" dirty="0">
              <a:solidFill>
                <a:schemeClr val="tx2">
                  <a:lumMod val="75000"/>
                </a:schemeClr>
              </a:solidFill>
              <a:effectLst/>
              <a:latin typeface="Times New Roman" panose="02020603050405020304" pitchFamily="18" charset="0"/>
              <a:cs typeface="Times New Roman" panose="02020603050405020304" pitchFamily="18" charset="0"/>
            </a:endParaRPr>
          </a:p>
        </p:txBody>
      </p:sp>
      <p:sp>
        <p:nvSpPr>
          <p:cNvPr id="75779" name="Rectangle 3"/>
          <p:cNvSpPr>
            <a:spLocks noGrp="1" noChangeArrowheads="1"/>
          </p:cNvSpPr>
          <p:nvPr>
            <p:ph type="body" sz="quarter" idx="10"/>
          </p:nvPr>
        </p:nvSpPr>
        <p:spPr>
          <a:xfrm>
            <a:off x="381000" y="1411552"/>
            <a:ext cx="8382000" cy="4610493"/>
          </a:xfrm>
        </p:spPr>
        <p:txBody>
          <a:bodyPr/>
          <a:lstStyle/>
          <a:p>
            <a:pPr>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Pregnancy is characterized by a complex endocrine - metabolic adaptations, which don’t reflect a pathological condition</a:t>
            </a:r>
            <a:r>
              <a:rPr lang="en-US" altLang="en-US" sz="2800" dirty="0" smtClean="0">
                <a:solidFill>
                  <a:schemeClr val="folHlink"/>
                </a:solidFill>
                <a:latin typeface="Times New Roman" panose="02020603050405020304" pitchFamily="18" charset="0"/>
                <a:cs typeface="Times New Roman" panose="02020603050405020304" pitchFamily="18" charset="0"/>
              </a:rPr>
              <a:t>.</a:t>
            </a:r>
          </a:p>
          <a:p>
            <a:pPr>
              <a:buFont typeface="Wingdings" panose="05000000000000000000" pitchFamily="2" charset="2"/>
              <a:buNone/>
            </a:pPr>
            <a:r>
              <a:rPr lang="en-US" altLang="en-US" sz="2800" dirty="0" smtClean="0">
                <a:solidFill>
                  <a:schemeClr val="folHlink"/>
                </a:solidFill>
                <a:latin typeface="Times New Roman" panose="02020603050405020304" pitchFamily="18" charset="0"/>
                <a:cs typeface="Times New Roman" panose="02020603050405020304" pitchFamily="18" charset="0"/>
              </a:rPr>
              <a:t> </a:t>
            </a: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800" dirty="0">
                <a:solidFill>
                  <a:schemeClr val="folHlink"/>
                </a:solidFill>
                <a:latin typeface="Times New Roman" panose="02020603050405020304" pitchFamily="18" charset="0"/>
                <a:cs typeface="Times New Roman" panose="02020603050405020304" pitchFamily="18" charset="0"/>
              </a:rPr>
              <a:t>These adaptations are necessary to </a:t>
            </a:r>
            <a:r>
              <a:rPr lang="en-US" altLang="en-US" sz="2800" dirty="0" smtClean="0">
                <a:solidFill>
                  <a:schemeClr val="folHlink"/>
                </a:solidFill>
                <a:latin typeface="Times New Roman" panose="02020603050405020304" pitchFamily="18" charset="0"/>
                <a:cs typeface="Times New Roman" panose="02020603050405020304" pitchFamily="18" charset="0"/>
              </a:rPr>
              <a:t>ensure a continuous supply of nutrients  &amp; energy demands  </a:t>
            </a:r>
            <a:r>
              <a:rPr lang="en-US" altLang="en-US" sz="2800" dirty="0">
                <a:solidFill>
                  <a:schemeClr val="folHlink"/>
                </a:solidFill>
                <a:latin typeface="Times New Roman" panose="02020603050405020304" pitchFamily="18" charset="0"/>
                <a:cs typeface="Times New Roman" panose="02020603050405020304" pitchFamily="18" charset="0"/>
              </a:rPr>
              <a:t>of the </a:t>
            </a:r>
            <a:r>
              <a:rPr lang="en-US" altLang="en-US" sz="2800" dirty="0" smtClean="0">
                <a:solidFill>
                  <a:schemeClr val="folHlink"/>
                </a:solidFill>
                <a:latin typeface="Times New Roman" panose="02020603050405020304" pitchFamily="18" charset="0"/>
                <a:cs typeface="Times New Roman" panose="02020603050405020304" pitchFamily="18" charset="0"/>
              </a:rPr>
              <a:t>growing fetus </a:t>
            </a:r>
            <a:r>
              <a:rPr lang="en-US" altLang="en-US" sz="2800" dirty="0">
                <a:solidFill>
                  <a:schemeClr val="folHlink"/>
                </a:solidFill>
                <a:latin typeface="Times New Roman" panose="02020603050405020304" pitchFamily="18" charset="0"/>
                <a:cs typeface="Times New Roman" panose="02020603050405020304" pitchFamily="18" charset="0"/>
              </a:rPr>
              <a:t>and to prepare maternal organism for delivery &amp; lactation</a:t>
            </a:r>
            <a:r>
              <a:rPr lang="en-US" altLang="en-US" sz="2800" dirty="0" smtClean="0">
                <a:solidFill>
                  <a:schemeClr val="folHlink"/>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en-US" altLang="en-US" sz="2800" dirty="0">
              <a:solidFill>
                <a:schemeClr val="folHlin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800" dirty="0" smtClean="0">
                <a:solidFill>
                  <a:schemeClr val="folHlink"/>
                </a:solidFill>
                <a:latin typeface="Times New Roman" panose="02020603050405020304" pitchFamily="18" charset="0"/>
                <a:cs typeface="Times New Roman" panose="02020603050405020304" pitchFamily="18" charset="0"/>
              </a:rPr>
              <a:t> These metabolic adaptations are progressive &amp; may highlighted in gestational diabetes mellitus (GDM).</a:t>
            </a:r>
            <a:endParaRPr lang="en-US" altLang="en-US" sz="2800" dirty="0">
              <a:solidFill>
                <a:schemeClr val="folHlin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9017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_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1093</TotalTime>
  <Words>2469</Words>
  <Application>Microsoft Office PowerPoint</Application>
  <PresentationFormat>On-screen Show (4:3)</PresentationFormat>
  <Paragraphs>327</Paragraphs>
  <Slides>50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Courier New</vt:lpstr>
      <vt:lpstr>Symbol</vt:lpstr>
      <vt:lpstr>Times New Roman</vt:lpstr>
      <vt:lpstr>Wingdings</vt:lpstr>
      <vt:lpstr>Wingdings 2</vt:lpstr>
      <vt:lpstr>1_Light_with Blue Bar Segoe Template</vt:lpstr>
      <vt:lpstr>White with Courier font for code slides</vt:lpstr>
      <vt:lpstr>PowerPoint Presentation</vt:lpstr>
      <vt:lpstr>Glucose Metabolism  in Pregnancy</vt:lpstr>
      <vt:lpstr>Carbohydrate metabolism </vt:lpstr>
      <vt:lpstr>Liver</vt:lpstr>
      <vt:lpstr>Major hormones in CHO metabolism </vt:lpstr>
      <vt:lpstr>PowerPoint Presentation</vt:lpstr>
      <vt:lpstr>PowerPoint Presentation</vt:lpstr>
      <vt:lpstr>Catecholamine</vt:lpstr>
      <vt:lpstr>Glucose metabolism in normal pregnancy</vt:lpstr>
      <vt:lpstr>Adaptations:   </vt:lpstr>
      <vt:lpstr>Insulin Resistance (IR) </vt:lpstr>
      <vt:lpstr>Insulin Resistance (IR)</vt:lpstr>
      <vt:lpstr>PowerPoint Presentation</vt:lpstr>
      <vt:lpstr>PowerPoint Presentation</vt:lpstr>
      <vt:lpstr>PowerPoint Presentation</vt:lpstr>
      <vt:lpstr>PowerPoint Presentation</vt:lpstr>
      <vt:lpstr>Why insulin resistance?</vt:lpstr>
      <vt:lpstr>Mechanism of insulin resistance in pregnancy</vt:lpstr>
      <vt:lpstr>Reduced activity of Insulin receptor</vt:lpstr>
      <vt:lpstr>PowerPoint Presentation</vt:lpstr>
      <vt:lpstr>Reduced expression of  insulin receptor substrate (IRS-1)</vt:lpstr>
      <vt:lpstr>Reduced GLUT4</vt:lpstr>
      <vt:lpstr>THF-</vt:lpstr>
      <vt:lpstr>TNF- </vt:lpstr>
      <vt:lpstr>TNF- </vt:lpstr>
      <vt:lpstr>Adiponectin</vt:lpstr>
      <vt:lpstr>Insulin Secretion</vt:lpstr>
      <vt:lpstr>In GDM:</vt:lpstr>
      <vt:lpstr> Di Cianni et al. study:</vt:lpstr>
      <vt:lpstr> Di Cianni et al. study: </vt:lpstr>
      <vt:lpstr>Hyperinsulinemia</vt:lpstr>
      <vt:lpstr>To satisfy these needs during normal pregnancy and in pregnancy with GDM:</vt:lpstr>
      <vt:lpstr>Insulin degradation</vt:lpstr>
      <vt:lpstr>Glucagon</vt:lpstr>
      <vt:lpstr>Hormones associated with modifications in insulin secretion and action </vt:lpstr>
      <vt:lpstr>Continue:</vt:lpstr>
      <vt:lpstr>Human Placental lactogen (hPL)</vt:lpstr>
      <vt:lpstr>PowerPoint Presentation</vt:lpstr>
      <vt:lpstr>Other effects of hPL on glucose metabolism</vt:lpstr>
      <vt:lpstr>Prolactin</vt:lpstr>
      <vt:lpstr>PowerPoint Presentation</vt:lpstr>
      <vt:lpstr>Leptin</vt:lpstr>
      <vt:lpstr>PowerPoint Presentation</vt:lpstr>
      <vt:lpstr>Leptin</vt:lpstr>
      <vt:lpstr>Glucose Metabolism in normal pregnancy</vt:lpstr>
      <vt:lpstr>Results:</vt:lpstr>
      <vt:lpstr> Late pregnancy</vt:lpstr>
      <vt:lpstr>Results:</vt:lpstr>
      <vt:lpstr>Adaptations:   </vt:lpstr>
      <vt:lpstr>PowerPoint Presentation</vt:lpstr>
    </vt:vector>
  </TitlesOfParts>
  <Company>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Dr.M Tohidi</dc:creator>
  <cp:keywords/>
  <cp:lastModifiedBy>Dr-Tohidi</cp:lastModifiedBy>
  <cp:revision>145</cp:revision>
  <dcterms:created xsi:type="dcterms:W3CDTF">2014-11-22T06:59:31Z</dcterms:created>
  <dcterms:modified xsi:type="dcterms:W3CDTF">2018-11-29T04:48:33Z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