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22" r:id="rId2"/>
  </p:sldMasterIdLst>
  <p:notesMasterIdLst>
    <p:notesMasterId r:id="rId57"/>
  </p:notesMasterIdLst>
  <p:sldIdLst>
    <p:sldId id="291" r:id="rId3"/>
    <p:sldId id="256" r:id="rId4"/>
    <p:sldId id="259" r:id="rId5"/>
    <p:sldId id="258" r:id="rId6"/>
    <p:sldId id="257" r:id="rId7"/>
    <p:sldId id="260" r:id="rId8"/>
    <p:sldId id="261" r:id="rId9"/>
    <p:sldId id="262" r:id="rId10"/>
    <p:sldId id="263" r:id="rId11"/>
    <p:sldId id="267" r:id="rId12"/>
    <p:sldId id="266" r:id="rId13"/>
    <p:sldId id="295" r:id="rId14"/>
    <p:sldId id="294" r:id="rId15"/>
    <p:sldId id="268" r:id="rId16"/>
    <p:sldId id="270" r:id="rId17"/>
    <p:sldId id="271" r:id="rId18"/>
    <p:sldId id="269" r:id="rId19"/>
    <p:sldId id="272" r:id="rId20"/>
    <p:sldId id="297" r:id="rId21"/>
    <p:sldId id="296" r:id="rId22"/>
    <p:sldId id="265" r:id="rId23"/>
    <p:sldId id="273" r:id="rId24"/>
    <p:sldId id="274" r:id="rId25"/>
    <p:sldId id="286" r:id="rId26"/>
    <p:sldId id="298" r:id="rId27"/>
    <p:sldId id="290" r:id="rId28"/>
    <p:sldId id="305" r:id="rId29"/>
    <p:sldId id="307" r:id="rId30"/>
    <p:sldId id="308" r:id="rId31"/>
    <p:sldId id="309" r:id="rId32"/>
    <p:sldId id="310" r:id="rId33"/>
    <p:sldId id="313" r:id="rId34"/>
    <p:sldId id="314" r:id="rId35"/>
    <p:sldId id="315" r:id="rId36"/>
    <p:sldId id="316" r:id="rId37"/>
    <p:sldId id="317" r:id="rId38"/>
    <p:sldId id="318" r:id="rId39"/>
    <p:sldId id="319" r:id="rId40"/>
    <p:sldId id="326" r:id="rId41"/>
    <p:sldId id="327" r:id="rId42"/>
    <p:sldId id="328" r:id="rId43"/>
    <p:sldId id="329" r:id="rId44"/>
    <p:sldId id="331" r:id="rId45"/>
    <p:sldId id="330" r:id="rId46"/>
    <p:sldId id="311" r:id="rId47"/>
    <p:sldId id="312" r:id="rId48"/>
    <p:sldId id="292" r:id="rId49"/>
    <p:sldId id="320" r:id="rId50"/>
    <p:sldId id="321" r:id="rId51"/>
    <p:sldId id="322" r:id="rId52"/>
    <p:sldId id="323" r:id="rId53"/>
    <p:sldId id="324" r:id="rId54"/>
    <p:sldId id="325" r:id="rId55"/>
    <p:sldId id="33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96" y="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40A524-480E-4606-AD89-C89A670695D8}" type="datetimeFigureOut">
              <a:rPr lang="en-US" smtClean="0"/>
              <a:t>8/7/2019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9FDBC1-062A-47F3-8D59-053E9BED663B}" type="slidenum">
              <a:rPr lang="en-US" smtClean="0"/>
              <a:t>‹#›</a:t>
            </a:fld>
            <a:endParaRPr lang="en-US"/>
          </a:p>
        </p:txBody>
      </p:sp>
    </p:spTree>
    <p:extLst>
      <p:ext uri="{BB962C8B-B14F-4D97-AF65-F5344CB8AC3E}">
        <p14:creationId xmlns:p14="http://schemas.microsoft.com/office/powerpoint/2010/main" val="17203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DE605DFC-8C6F-4487-94C8-531247CA9063}" type="datetimeFigureOut">
              <a:rPr lang="en-US" smtClean="0"/>
              <a:t>8/7/2019</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1616208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605DFC-8C6F-4487-94C8-531247CA9063}"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22667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605DFC-8C6F-4487-94C8-531247CA9063}"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903775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605DFC-8C6F-4487-94C8-531247CA9063}"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6E804-6A0E-409E-BD5B-A50A4D26BCD2}"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3393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605DFC-8C6F-4487-94C8-531247CA9063}"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818339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E605DFC-8C6F-4487-94C8-531247CA9063}" type="datetimeFigureOut">
              <a:rPr lang="en-US" smtClean="0"/>
              <a:t>8/7/2019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2667032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E605DFC-8C6F-4487-94C8-531247CA9063}" type="datetimeFigureOut">
              <a:rPr lang="en-US" smtClean="0"/>
              <a:t>8/7/2019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160767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605DFC-8C6F-4487-94C8-531247CA9063}"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1437721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605DFC-8C6F-4487-94C8-531247CA9063}"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2516090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605DFC-8C6F-4487-94C8-531247CA9063}"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3250988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605DFC-8C6F-4487-94C8-531247CA9063}"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173244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605DFC-8C6F-4487-94C8-531247CA9063}"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1295443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605DFC-8C6F-4487-94C8-531247CA9063}"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3233666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605DFC-8C6F-4487-94C8-531247CA9063}"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42391979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605DFC-8C6F-4487-94C8-531247CA9063}" type="datetimeFigureOut">
              <a:rPr lang="en-US" smtClean="0"/>
              <a:t>8/7/2019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409326800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605DFC-8C6F-4487-94C8-531247CA9063}" type="datetimeFigureOut">
              <a:rPr lang="en-US" smtClean="0"/>
              <a:t>8/7/2019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1242514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05DFC-8C6F-4487-94C8-531247CA9063}" type="datetimeFigureOut">
              <a:rPr lang="en-US" smtClean="0"/>
              <a:t>8/7/2019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3386134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605DFC-8C6F-4487-94C8-531247CA9063}"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87943322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605DFC-8C6F-4487-94C8-531247CA9063}"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3357021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605DFC-8C6F-4487-94C8-531247CA9063}"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4057979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605DFC-8C6F-4487-94C8-531247CA9063}"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3846618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605DFC-8C6F-4487-94C8-531247CA9063}"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3478930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605DFC-8C6F-4487-94C8-531247CA9063}"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185903084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605DFC-8C6F-4487-94C8-531247CA9063}" type="datetimeFigureOut">
              <a:rPr lang="en-US" smtClean="0"/>
              <a:t>8/7/2019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115109252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605DFC-8C6F-4487-94C8-531247CA9063}" type="datetimeFigureOut">
              <a:rPr lang="en-US" smtClean="0"/>
              <a:t>8/7/2019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2832036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05DFC-8C6F-4487-94C8-531247CA9063}" type="datetimeFigureOut">
              <a:rPr lang="en-US" smtClean="0"/>
              <a:t>8/7/2019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2623011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605DFC-8C6F-4487-94C8-531247CA9063}"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342139569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605DFC-8C6F-4487-94C8-531247CA9063}"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2017543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E605DFC-8C6F-4487-94C8-531247CA9063}" type="datetimeFigureOut">
              <a:rPr lang="en-US" smtClean="0"/>
              <a:t>8/7/2019</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16E804-6A0E-409E-BD5B-A50A4D26BCD2}" type="slidenum">
              <a:rPr lang="en-US" smtClean="0"/>
              <a:t>‹#›</a:t>
            </a:fld>
            <a:endParaRPr lang="en-US"/>
          </a:p>
        </p:txBody>
      </p:sp>
    </p:spTree>
    <p:extLst>
      <p:ext uri="{BB962C8B-B14F-4D97-AF65-F5344CB8AC3E}">
        <p14:creationId xmlns:p14="http://schemas.microsoft.com/office/powerpoint/2010/main" val="102419265"/>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05DFC-8C6F-4487-94C8-531247CA9063}" type="datetimeFigureOut">
              <a:rPr lang="en-US" smtClean="0"/>
              <a:t>8/7/2019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6E804-6A0E-409E-BD5B-A50A4D26BCD2}" type="slidenum">
              <a:rPr lang="en-US" smtClean="0"/>
              <a:t>‹#›</a:t>
            </a:fld>
            <a:endParaRPr lang="en-US"/>
          </a:p>
        </p:txBody>
      </p:sp>
    </p:spTree>
    <p:extLst>
      <p:ext uri="{BB962C8B-B14F-4D97-AF65-F5344CB8AC3E}">
        <p14:creationId xmlns:p14="http://schemas.microsoft.com/office/powerpoint/2010/main" val="225128027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566" y="256476"/>
            <a:ext cx="9177454" cy="5107261"/>
          </a:xfrm>
          <a:prstGeom prst="rect">
            <a:avLst/>
          </a:prstGeom>
        </p:spPr>
      </p:pic>
    </p:spTree>
    <p:extLst>
      <p:ext uri="{BB962C8B-B14F-4D97-AF65-F5344CB8AC3E}">
        <p14:creationId xmlns:p14="http://schemas.microsoft.com/office/powerpoint/2010/main" val="1194597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Evaluation of diabetic foot</a:t>
            </a:r>
            <a:endParaRPr lang="en-US" b="1" dirty="0"/>
          </a:p>
        </p:txBody>
      </p:sp>
      <p:sp>
        <p:nvSpPr>
          <p:cNvPr id="3" name="Content Placeholder 2"/>
          <p:cNvSpPr>
            <a:spLocks noGrp="1"/>
          </p:cNvSpPr>
          <p:nvPr>
            <p:ph idx="1"/>
          </p:nvPr>
        </p:nvSpPr>
        <p:spPr/>
        <p:txBody>
          <a:bodyPr/>
          <a:lstStyle/>
          <a:p>
            <a:r>
              <a:rPr lang="en-US" dirty="0" smtClean="0"/>
              <a:t>History</a:t>
            </a:r>
          </a:p>
          <a:p>
            <a:r>
              <a:rPr lang="en-US" dirty="0" smtClean="0"/>
              <a:t>Physical Examination</a:t>
            </a:r>
          </a:p>
          <a:p>
            <a:endParaRPr lang="en-US" dirty="0" smtClean="0"/>
          </a:p>
          <a:p>
            <a:endParaRPr lang="en-US" dirty="0"/>
          </a:p>
        </p:txBody>
      </p:sp>
    </p:spTree>
    <p:extLst>
      <p:ext uri="{BB962C8B-B14F-4D97-AF65-F5344CB8AC3E}">
        <p14:creationId xmlns:p14="http://schemas.microsoft.com/office/powerpoint/2010/main" val="3401592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History</a:t>
            </a:r>
            <a:endParaRPr lang="en-US" b="1" dirty="0"/>
          </a:p>
        </p:txBody>
      </p:sp>
      <p:sp>
        <p:nvSpPr>
          <p:cNvPr id="3" name="Content Placeholder 2"/>
          <p:cNvSpPr>
            <a:spLocks noGrp="1"/>
          </p:cNvSpPr>
          <p:nvPr>
            <p:ph idx="1"/>
          </p:nvPr>
        </p:nvSpPr>
        <p:spPr>
          <a:xfrm>
            <a:off x="1122830" y="2603500"/>
            <a:ext cx="8825659" cy="3416300"/>
          </a:xfrm>
        </p:spPr>
        <p:txBody>
          <a:bodyPr>
            <a:normAutofit fontScale="92500" lnSpcReduction="20000"/>
          </a:bodyPr>
          <a:lstStyle/>
          <a:p>
            <a:r>
              <a:rPr lang="en-US" dirty="0"/>
              <a:t>Historical facts to ascertain include duration of diabetes, glycemic control, presence of micro- or </a:t>
            </a:r>
            <a:r>
              <a:rPr lang="en-US" dirty="0" smtClean="0"/>
              <a:t>macro vascular </a:t>
            </a:r>
            <a:r>
              <a:rPr lang="en-US" dirty="0"/>
              <a:t>disease, history of prior foot ulcers, lower limb bypasses or amputation, presence of claudication, and history of cigarette </a:t>
            </a:r>
            <a:r>
              <a:rPr lang="en-US" dirty="0" smtClean="0"/>
              <a:t>smoking</a:t>
            </a:r>
          </a:p>
          <a:p>
            <a:endParaRPr lang="en-US" dirty="0"/>
          </a:p>
          <a:p>
            <a:endParaRPr lang="en-US" dirty="0" smtClean="0"/>
          </a:p>
          <a:p>
            <a:endParaRPr lang="en-US" dirty="0" smtClean="0"/>
          </a:p>
          <a:p>
            <a:pPr marL="0" indent="0" fontAlgn="base">
              <a:buNone/>
            </a:pPr>
            <a:endParaRPr lang="en-US" dirty="0" smtClean="0"/>
          </a:p>
          <a:p>
            <a:pPr marL="0" indent="0" fontAlgn="base">
              <a:buNone/>
            </a:pPr>
            <a:r>
              <a:rPr lang="en-US" sz="1700" dirty="0" err="1" smtClean="0">
                <a:solidFill>
                  <a:srgbClr val="FF0000"/>
                </a:solidFill>
              </a:rPr>
              <a:t>Diabetologia</a:t>
            </a:r>
            <a:r>
              <a:rPr lang="en-US" sz="1700" dirty="0" smtClean="0">
                <a:solidFill>
                  <a:srgbClr val="FF0000"/>
                </a:solidFill>
              </a:rPr>
              <a:t> </a:t>
            </a:r>
            <a:r>
              <a:rPr lang="en-US" sz="1700" dirty="0">
                <a:solidFill>
                  <a:srgbClr val="FF0000"/>
                </a:solidFill>
              </a:rPr>
              <a:t>1993; 36:150</a:t>
            </a:r>
          </a:p>
          <a:p>
            <a:endParaRPr lang="en-US" dirty="0"/>
          </a:p>
        </p:txBody>
      </p:sp>
    </p:spTree>
    <p:extLst>
      <p:ext uri="{BB962C8B-B14F-4D97-AF65-F5344CB8AC3E}">
        <p14:creationId xmlns:p14="http://schemas.microsoft.com/office/powerpoint/2010/main" val="1996343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736" y="680157"/>
            <a:ext cx="8685878" cy="403576"/>
          </a:xfrm>
        </p:spPr>
        <p:txBody>
          <a:bodyPr>
            <a:normAutofit fontScale="90000"/>
          </a:bodyPr>
          <a:lstStyle/>
          <a:p>
            <a:r>
              <a:rPr lang="en-US" b="1" dirty="0" smtClean="0"/>
              <a:t>History(peripheral arterial disease)</a:t>
            </a:r>
            <a:endParaRPr lang="en-US" dirty="0"/>
          </a:p>
        </p:txBody>
      </p:sp>
      <p:sp>
        <p:nvSpPr>
          <p:cNvPr id="3" name="Content Placeholder 2"/>
          <p:cNvSpPr>
            <a:spLocks noGrp="1"/>
          </p:cNvSpPr>
          <p:nvPr>
            <p:ph idx="1"/>
          </p:nvPr>
        </p:nvSpPr>
        <p:spPr>
          <a:xfrm>
            <a:off x="1172301" y="1478844"/>
            <a:ext cx="8930748" cy="5379156"/>
          </a:xfrm>
        </p:spPr>
        <p:txBody>
          <a:bodyPr>
            <a:normAutofit fontScale="85000" lnSpcReduction="20000"/>
          </a:bodyPr>
          <a:lstStyle/>
          <a:p>
            <a:r>
              <a:rPr lang="en-US" dirty="0"/>
              <a:t>Specific questions include:</a:t>
            </a:r>
          </a:p>
          <a:p>
            <a:r>
              <a:rPr lang="en-US" dirty="0"/>
              <a:t>●Does the patient have any pain with ambulation? If so, how far can the patient walk before the pain occurs? Does the pain cause the patient to stop walking? If so, after how much time is the patient able to resume walking? Does the pain recur after a similar walking distance? Has the patient's ability to walk diminished over time or altered the patient's lifestyle in any way?</a:t>
            </a:r>
          </a:p>
          <a:p>
            <a:r>
              <a:rPr lang="en-US" dirty="0"/>
              <a:t>●Does the patient experience any pain in the extremity that wakens them from sleep? If so, where is the pain located? Is the pain relieved once the foot is hung over the side of the bed? Does pain cause the patient to sleep sitting in a chair?</a:t>
            </a:r>
          </a:p>
          <a:p>
            <a:r>
              <a:rPr lang="en-US" dirty="0"/>
              <a:t>●Has the patient noticed any </a:t>
            </a:r>
            <a:r>
              <a:rPr lang="en-US" dirty="0" err="1"/>
              <a:t>nonhealing</a:t>
            </a:r>
            <a:r>
              <a:rPr lang="en-US" dirty="0"/>
              <a:t> wounds or ulcers on the toes? If so, how long have the wounds or ulcers been present? If wounds have occurred in the past, what measures were used to promote healing?</a:t>
            </a:r>
          </a:p>
          <a:p>
            <a:r>
              <a:rPr lang="en-US" dirty="0"/>
              <a:t>●Is the patient known to have PAD? If so, has the patient undergone any prior interventions to manage PAD, or other arterial disease</a:t>
            </a:r>
            <a:r>
              <a:rPr lang="en-US" dirty="0" smtClean="0"/>
              <a:t>?</a:t>
            </a:r>
          </a:p>
          <a:p>
            <a:r>
              <a:rPr lang="en-US" sz="1300" dirty="0" err="1">
                <a:solidFill>
                  <a:srgbClr val="FF0000"/>
                </a:solidFill>
              </a:rPr>
              <a:t>Vasc</a:t>
            </a:r>
            <a:r>
              <a:rPr lang="en-US" sz="1300" dirty="0">
                <a:solidFill>
                  <a:srgbClr val="FF0000"/>
                </a:solidFill>
              </a:rPr>
              <a:t> Med 2013; </a:t>
            </a:r>
            <a:r>
              <a:rPr lang="en-US" sz="1300" dirty="0" smtClean="0">
                <a:solidFill>
                  <a:srgbClr val="FF0000"/>
                </a:solidFill>
              </a:rPr>
              <a:t>18:95/</a:t>
            </a:r>
            <a:r>
              <a:rPr lang="en-US" sz="1400" dirty="0">
                <a:solidFill>
                  <a:srgbClr val="FF0000"/>
                </a:solidFill>
              </a:rPr>
              <a:t> J </a:t>
            </a:r>
            <a:r>
              <a:rPr lang="en-US" sz="1400" dirty="0" err="1">
                <a:solidFill>
                  <a:srgbClr val="FF0000"/>
                </a:solidFill>
              </a:rPr>
              <a:t>Vasc</a:t>
            </a:r>
            <a:r>
              <a:rPr lang="en-US" sz="1400" dirty="0">
                <a:solidFill>
                  <a:srgbClr val="FF0000"/>
                </a:solidFill>
              </a:rPr>
              <a:t> Surg. </a:t>
            </a:r>
            <a:r>
              <a:rPr lang="en-US" sz="1400" dirty="0" smtClean="0">
                <a:solidFill>
                  <a:srgbClr val="FF0000"/>
                </a:solidFill>
              </a:rPr>
              <a:t>2009,49:471/</a:t>
            </a:r>
            <a:r>
              <a:rPr lang="es-ES" sz="1400" dirty="0">
                <a:solidFill>
                  <a:srgbClr val="FF0000"/>
                </a:solidFill>
              </a:rPr>
              <a:t> J </a:t>
            </a:r>
            <a:r>
              <a:rPr lang="es-ES" sz="1400" dirty="0" err="1">
                <a:solidFill>
                  <a:srgbClr val="FF0000"/>
                </a:solidFill>
              </a:rPr>
              <a:t>Vasc</a:t>
            </a:r>
            <a:r>
              <a:rPr lang="es-ES" sz="1400" dirty="0">
                <a:solidFill>
                  <a:srgbClr val="FF0000"/>
                </a:solidFill>
              </a:rPr>
              <a:t> </a:t>
            </a:r>
            <a:r>
              <a:rPr lang="es-ES" sz="1400" dirty="0" err="1">
                <a:solidFill>
                  <a:srgbClr val="FF0000"/>
                </a:solidFill>
              </a:rPr>
              <a:t>Surg</a:t>
            </a:r>
            <a:r>
              <a:rPr lang="es-ES" sz="1400" dirty="0">
                <a:solidFill>
                  <a:srgbClr val="FF0000"/>
                </a:solidFill>
              </a:rPr>
              <a:t> 2011; 54:133</a:t>
            </a:r>
            <a:r>
              <a:rPr lang="es-ES" sz="1400" dirty="0" smtClean="0">
                <a:solidFill>
                  <a:srgbClr val="FF0000"/>
                </a:solidFill>
              </a:rPr>
              <a:t>./</a:t>
            </a:r>
            <a:r>
              <a:rPr lang="en-US" sz="1400" dirty="0">
                <a:solidFill>
                  <a:srgbClr val="FF0000"/>
                </a:solidFill>
              </a:rPr>
              <a:t> </a:t>
            </a:r>
            <a:r>
              <a:rPr lang="en-US" sz="1400" dirty="0" err="1">
                <a:solidFill>
                  <a:srgbClr val="FF0000"/>
                </a:solidFill>
              </a:rPr>
              <a:t>Vasc</a:t>
            </a:r>
            <a:r>
              <a:rPr lang="en-US" sz="1400" dirty="0">
                <a:solidFill>
                  <a:srgbClr val="FF0000"/>
                </a:solidFill>
              </a:rPr>
              <a:t> </a:t>
            </a:r>
            <a:r>
              <a:rPr lang="en-US" sz="1400" dirty="0" err="1">
                <a:solidFill>
                  <a:srgbClr val="FF0000"/>
                </a:solidFill>
              </a:rPr>
              <a:t>Surg</a:t>
            </a:r>
            <a:r>
              <a:rPr lang="en-US" sz="1400" dirty="0">
                <a:solidFill>
                  <a:srgbClr val="FF0000"/>
                </a:solidFill>
              </a:rPr>
              <a:t> 2009; 50:89</a:t>
            </a:r>
            <a:r>
              <a:rPr lang="en-US" sz="1400" dirty="0" smtClean="0">
                <a:solidFill>
                  <a:srgbClr val="FF0000"/>
                </a:solidFill>
              </a:rPr>
              <a:t>./</a:t>
            </a:r>
            <a:r>
              <a:rPr lang="es-ES" sz="1400" dirty="0">
                <a:solidFill>
                  <a:srgbClr val="FF0000"/>
                </a:solidFill>
              </a:rPr>
              <a:t> J </a:t>
            </a:r>
            <a:r>
              <a:rPr lang="es-ES" sz="1400" dirty="0" err="1">
                <a:solidFill>
                  <a:srgbClr val="FF0000"/>
                </a:solidFill>
              </a:rPr>
              <a:t>Vasc</a:t>
            </a:r>
            <a:r>
              <a:rPr lang="es-ES" sz="1400" dirty="0">
                <a:solidFill>
                  <a:srgbClr val="FF0000"/>
                </a:solidFill>
              </a:rPr>
              <a:t> </a:t>
            </a:r>
            <a:r>
              <a:rPr lang="es-ES" sz="1400" dirty="0" err="1">
                <a:solidFill>
                  <a:srgbClr val="FF0000"/>
                </a:solidFill>
              </a:rPr>
              <a:t>Surg</a:t>
            </a:r>
            <a:r>
              <a:rPr lang="es-ES" sz="1400" dirty="0">
                <a:solidFill>
                  <a:srgbClr val="FF0000"/>
                </a:solidFill>
              </a:rPr>
              <a:t> 2012; 55:1025</a:t>
            </a:r>
            <a:r>
              <a:rPr lang="es-ES" sz="1400" dirty="0" smtClean="0">
                <a:solidFill>
                  <a:srgbClr val="FF0000"/>
                </a:solidFill>
              </a:rPr>
              <a:t>./</a:t>
            </a:r>
            <a:r>
              <a:rPr lang="en-US" sz="1400" dirty="0">
                <a:solidFill>
                  <a:srgbClr val="FF0000"/>
                </a:solidFill>
              </a:rPr>
              <a:t> Am Heart J 2012; 163:1037/ </a:t>
            </a:r>
            <a:r>
              <a:rPr lang="en-US" sz="1400" dirty="0" err="1">
                <a:solidFill>
                  <a:srgbClr val="FF0000"/>
                </a:solidFill>
              </a:rPr>
              <a:t>Vasc</a:t>
            </a:r>
            <a:r>
              <a:rPr lang="en-US" sz="1400" dirty="0">
                <a:solidFill>
                  <a:srgbClr val="FF0000"/>
                </a:solidFill>
              </a:rPr>
              <a:t> Med 2012; 17:405</a:t>
            </a:r>
            <a:r>
              <a:rPr lang="en-US" sz="1400" dirty="0" smtClean="0">
                <a:solidFill>
                  <a:srgbClr val="FF0000"/>
                </a:solidFill>
              </a:rPr>
              <a:t>./</a:t>
            </a:r>
            <a:r>
              <a:rPr lang="es-ES" sz="1400" dirty="0">
                <a:solidFill>
                  <a:srgbClr val="FF0000"/>
                </a:solidFill>
              </a:rPr>
              <a:t> J </a:t>
            </a:r>
            <a:r>
              <a:rPr lang="es-ES" sz="1400" dirty="0" err="1">
                <a:solidFill>
                  <a:srgbClr val="FF0000"/>
                </a:solidFill>
              </a:rPr>
              <a:t>Vasc</a:t>
            </a:r>
            <a:r>
              <a:rPr lang="es-ES" sz="1400" dirty="0">
                <a:solidFill>
                  <a:srgbClr val="FF0000"/>
                </a:solidFill>
              </a:rPr>
              <a:t> </a:t>
            </a:r>
            <a:r>
              <a:rPr lang="es-ES" sz="1400" dirty="0" err="1">
                <a:solidFill>
                  <a:srgbClr val="FF0000"/>
                </a:solidFill>
              </a:rPr>
              <a:t>Surg</a:t>
            </a:r>
            <a:r>
              <a:rPr lang="es-ES" sz="1400" dirty="0">
                <a:solidFill>
                  <a:srgbClr val="FF0000"/>
                </a:solidFill>
              </a:rPr>
              <a:t> 2013; 57:720.</a:t>
            </a:r>
            <a:endParaRPr lang="en-US" sz="1300" dirty="0" smtClean="0">
              <a:solidFill>
                <a:srgbClr val="FF0000"/>
              </a:solidFill>
            </a:endParaRPr>
          </a:p>
          <a:p>
            <a:endParaRPr lang="en-US" dirty="0">
              <a:solidFill>
                <a:srgbClr val="FF0000"/>
              </a:solidFill>
            </a:endParaRPr>
          </a:p>
          <a:p>
            <a:endParaRPr lang="en-US" dirty="0"/>
          </a:p>
        </p:txBody>
      </p:sp>
    </p:spTree>
    <p:extLst>
      <p:ext uri="{BB962C8B-B14F-4D97-AF65-F5344CB8AC3E}">
        <p14:creationId xmlns:p14="http://schemas.microsoft.com/office/powerpoint/2010/main" val="2446148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822" y="0"/>
            <a:ext cx="10515600" cy="1325563"/>
          </a:xfrm>
        </p:spPr>
        <p:txBody>
          <a:bodyPr/>
          <a:lstStyle/>
          <a:p>
            <a:r>
              <a:rPr lang="en-US" b="1" dirty="0" smtClean="0"/>
              <a:t>History(NEUROPATHY)</a:t>
            </a:r>
            <a:endParaRPr lang="en-US" dirty="0"/>
          </a:p>
        </p:txBody>
      </p:sp>
      <p:sp>
        <p:nvSpPr>
          <p:cNvPr id="3" name="Content Placeholder 2"/>
          <p:cNvSpPr>
            <a:spLocks noGrp="1"/>
          </p:cNvSpPr>
          <p:nvPr>
            <p:ph idx="1"/>
          </p:nvPr>
        </p:nvSpPr>
        <p:spPr>
          <a:xfrm>
            <a:off x="1018822" y="1325563"/>
            <a:ext cx="8930746" cy="4665134"/>
          </a:xfrm>
        </p:spPr>
        <p:txBody>
          <a:bodyPr>
            <a:normAutofit fontScale="77500" lnSpcReduction="20000"/>
          </a:bodyPr>
          <a:lstStyle/>
          <a:p>
            <a:r>
              <a:rPr lang="en-US" dirty="0"/>
              <a:t>The patient should be questioned about leg discomfort. </a:t>
            </a:r>
            <a:endParaRPr lang="en-US" dirty="0" smtClean="0"/>
          </a:p>
          <a:p>
            <a:pPr marL="0" indent="0">
              <a:buNone/>
            </a:pPr>
            <a:r>
              <a:rPr lang="en-US" dirty="0" smtClean="0"/>
              <a:t>●</a:t>
            </a:r>
            <a:r>
              <a:rPr lang="en-US" dirty="0"/>
              <a:t>What is the sensation felt? – Burning, numbness, or tingling (2 points); fatigue, cramping, or aching (1 point). Maximum is 2 points.</a:t>
            </a:r>
          </a:p>
          <a:p>
            <a:pPr marL="0" indent="0" fontAlgn="base">
              <a:buNone/>
            </a:pPr>
            <a:r>
              <a:rPr lang="en-US" dirty="0" smtClean="0"/>
              <a:t>What </a:t>
            </a:r>
            <a:r>
              <a:rPr lang="en-US" dirty="0"/>
              <a:t>is the location of symptoms? – Feet (2 points); calves (1 point); elsewhere (no points). Maximum is 2 points.</a:t>
            </a:r>
          </a:p>
          <a:p>
            <a:pPr marL="0" indent="0" fontAlgn="base">
              <a:buNone/>
            </a:pPr>
            <a:r>
              <a:rPr lang="en-US" dirty="0"/>
              <a:t>●Have the symptoms ever awoken you at night? – Yes (1 point).</a:t>
            </a:r>
          </a:p>
          <a:p>
            <a:pPr marL="0" indent="0" fontAlgn="base">
              <a:buNone/>
            </a:pPr>
            <a:r>
              <a:rPr lang="en-US" dirty="0"/>
              <a:t>●What is the timing of symptoms? – Worse at night (2 points); present day and night (1 point); present only during the day (no points). Maximum is 2 points.</a:t>
            </a:r>
          </a:p>
          <a:p>
            <a:pPr marL="0" indent="0" fontAlgn="base">
              <a:buNone/>
            </a:pPr>
            <a:r>
              <a:rPr lang="en-US" dirty="0"/>
              <a:t>●How are symptoms relieved? – Walking around (2 points); standing (1 point); sitting or lying or no relief (no points). Maximum is 2 </a:t>
            </a:r>
            <a:r>
              <a:rPr lang="en-US" dirty="0" err="1"/>
              <a:t>points.that</a:t>
            </a:r>
            <a:r>
              <a:rPr lang="en-US" dirty="0"/>
              <a:t> allow a quantitative assessment of symptoms:</a:t>
            </a:r>
          </a:p>
          <a:p>
            <a:pPr>
              <a:buFont typeface="Wingdings" panose="05000000000000000000" pitchFamily="2" charset="2"/>
              <a:buChar char="Ø"/>
            </a:pPr>
            <a:r>
              <a:rPr lang="en-US" dirty="0"/>
              <a:t>The total symptom score can then be determined:</a:t>
            </a:r>
          </a:p>
          <a:p>
            <a:pPr marL="0" indent="0">
              <a:buNone/>
            </a:pPr>
            <a:r>
              <a:rPr lang="en-US" dirty="0"/>
              <a:t>●0 to 2 – </a:t>
            </a:r>
            <a:r>
              <a:rPr lang="en-US" dirty="0" smtClean="0"/>
              <a:t>Normal/</a:t>
            </a:r>
            <a:r>
              <a:rPr lang="en-US" dirty="0"/>
              <a:t>●3 to 4 – </a:t>
            </a:r>
            <a:r>
              <a:rPr lang="en-US" dirty="0" smtClean="0"/>
              <a:t>Mild/</a:t>
            </a:r>
            <a:r>
              <a:rPr lang="en-US" dirty="0"/>
              <a:t>●5 to 6 – </a:t>
            </a:r>
            <a:r>
              <a:rPr lang="en-US" dirty="0" smtClean="0"/>
              <a:t>Moderate/</a:t>
            </a:r>
            <a:r>
              <a:rPr lang="en-US" dirty="0"/>
              <a:t>●7 to 9 – Severe</a:t>
            </a:r>
          </a:p>
          <a:p>
            <a:pPr marL="0" indent="0" fontAlgn="base">
              <a:buNone/>
            </a:pPr>
            <a:r>
              <a:rPr lang="en-US" sz="1700" dirty="0" err="1" smtClean="0">
                <a:solidFill>
                  <a:srgbClr val="FF0000"/>
                </a:solidFill>
              </a:rPr>
              <a:t>Diabetologia</a:t>
            </a:r>
            <a:r>
              <a:rPr lang="en-US" sz="1700" dirty="0" smtClean="0">
                <a:solidFill>
                  <a:srgbClr val="FF0000"/>
                </a:solidFill>
              </a:rPr>
              <a:t> </a:t>
            </a:r>
            <a:r>
              <a:rPr lang="en-US" sz="1700" dirty="0">
                <a:solidFill>
                  <a:srgbClr val="FF0000"/>
                </a:solidFill>
              </a:rPr>
              <a:t>1993; </a:t>
            </a:r>
            <a:r>
              <a:rPr lang="en-US" sz="1700" dirty="0" smtClean="0">
                <a:solidFill>
                  <a:srgbClr val="FF0000"/>
                </a:solidFill>
              </a:rPr>
              <a:t>36:150</a:t>
            </a:r>
            <a:endParaRPr lang="en-US" sz="1700" dirty="0">
              <a:solidFill>
                <a:srgbClr val="FF0000"/>
              </a:solidFill>
            </a:endParaRPr>
          </a:p>
        </p:txBody>
      </p:sp>
    </p:spTree>
    <p:extLst>
      <p:ext uri="{BB962C8B-B14F-4D97-AF65-F5344CB8AC3E}">
        <p14:creationId xmlns:p14="http://schemas.microsoft.com/office/powerpoint/2010/main" val="2287279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Physical signs of neuropathy</a:t>
            </a:r>
            <a:endParaRPr lang="en-US" dirty="0"/>
          </a:p>
        </p:txBody>
      </p:sp>
      <p:sp>
        <p:nvSpPr>
          <p:cNvPr id="4" name="Text Placeholder 3"/>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normAutofit lnSpcReduction="10000"/>
          </a:bodyPr>
          <a:lstStyle/>
          <a:p>
            <a:r>
              <a:rPr lang="en-US" dirty="0"/>
              <a:t>Neuropathy is present in over 80 percent of patients with foot ulcers; it promotes ulcer formation by decreasing pain sensation and perception of pressure by causing muscle imbalance that can lead to anatomic deformities, and by impairing the microcirculation and the integrity of the </a:t>
            </a:r>
            <a:r>
              <a:rPr lang="en-US" dirty="0" smtClean="0"/>
              <a:t>skin</a:t>
            </a:r>
          </a:p>
          <a:p>
            <a:endParaRPr lang="en-US" dirty="0"/>
          </a:p>
        </p:txBody>
      </p:sp>
      <p:sp>
        <p:nvSpPr>
          <p:cNvPr id="5" name="Text Placeholder 4"/>
          <p:cNvSpPr>
            <a:spLocks noGrp="1"/>
          </p:cNvSpPr>
          <p:nvPr>
            <p:ph type="body" sz="quarter" idx="3"/>
          </p:nvPr>
        </p:nvSpPr>
        <p:spPr/>
        <p:txBody>
          <a:bodyPr/>
          <a:lstStyle/>
          <a:p>
            <a:endParaRPr lang="en-US"/>
          </a:p>
        </p:txBody>
      </p:sp>
      <p:pic>
        <p:nvPicPr>
          <p:cNvPr id="7" name="Content Placeholder 6"/>
          <p:cNvPicPr>
            <a:picLocks noGrp="1" noChangeAspect="1"/>
          </p:cNvPicPr>
          <p:nvPr>
            <p:ph sz="quarter" idx="4"/>
          </p:nvPr>
        </p:nvPicPr>
        <p:blipFill>
          <a:blip r:embed="rId2"/>
          <a:stretch>
            <a:fillRect/>
          </a:stretch>
        </p:blipFill>
        <p:spPr>
          <a:xfrm>
            <a:off x="6678005" y="2505075"/>
            <a:ext cx="4171578" cy="3684588"/>
          </a:xfrm>
          <a:prstGeom prst="rect">
            <a:avLst/>
          </a:prstGeom>
        </p:spPr>
      </p:pic>
    </p:spTree>
    <p:extLst>
      <p:ext uri="{BB962C8B-B14F-4D97-AF65-F5344CB8AC3E}">
        <p14:creationId xmlns:p14="http://schemas.microsoft.com/office/powerpoint/2010/main" val="2728744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Screening tests for peripheral neuropathy</a:t>
            </a:r>
            <a:endParaRPr lang="en-US" dirty="0"/>
          </a:p>
        </p:txBody>
      </p:sp>
      <p:sp>
        <p:nvSpPr>
          <p:cNvPr id="8" name="Content Placeholder 7"/>
          <p:cNvSpPr>
            <a:spLocks noGrp="1"/>
          </p:cNvSpPr>
          <p:nvPr>
            <p:ph idx="1"/>
          </p:nvPr>
        </p:nvSpPr>
        <p:spPr/>
        <p:txBody>
          <a:bodyPr>
            <a:normAutofit fontScale="92500"/>
          </a:bodyPr>
          <a:lstStyle/>
          <a:p>
            <a:pPr fontAlgn="base"/>
            <a:r>
              <a:rPr lang="en-US" dirty="0"/>
              <a:t> peripheral neuropathy is most frequently assessed by determination of:</a:t>
            </a:r>
          </a:p>
          <a:p>
            <a:pPr fontAlgn="base"/>
            <a:r>
              <a:rPr lang="en-US" dirty="0"/>
              <a:t>●Vibration sensation</a:t>
            </a:r>
          </a:p>
          <a:p>
            <a:pPr fontAlgn="base"/>
            <a:r>
              <a:rPr lang="en-US" dirty="0"/>
              <a:t>●Pressure sensation (monofilament)</a:t>
            </a:r>
          </a:p>
          <a:p>
            <a:pPr fontAlgn="base"/>
            <a:r>
              <a:rPr lang="en-US" dirty="0"/>
              <a:t>●Superficial pain (pinprick) or temperature sensation</a:t>
            </a:r>
          </a:p>
          <a:p>
            <a:pPr fontAlgn="base"/>
            <a:r>
              <a:rPr lang="en-US" dirty="0"/>
              <a:t>The tests are designed to identify LOPS, an important risk factor for ulcer formation. </a:t>
            </a:r>
            <a:endParaRPr lang="en-US" dirty="0" smtClean="0"/>
          </a:p>
          <a:p>
            <a:pPr fontAlgn="base"/>
            <a:r>
              <a:rPr lang="en-US" dirty="0" smtClean="0"/>
              <a:t>Screening </a:t>
            </a:r>
            <a:r>
              <a:rPr lang="en-US" dirty="0"/>
              <a:t>with simple vibration testing, a monofilament examination, or superficial pain sensation appear to have a similar sensitivity and specificity for predicting diabetic neuropathy and therefore risk of foot </a:t>
            </a:r>
            <a:r>
              <a:rPr lang="en-US" dirty="0" smtClean="0"/>
              <a:t>ulcer</a:t>
            </a:r>
          </a:p>
          <a:p>
            <a:pPr fontAlgn="base"/>
            <a:r>
              <a:rPr lang="en-US" sz="1500" u="sng" dirty="0">
                <a:solidFill>
                  <a:srgbClr val="FF0000"/>
                </a:solidFill>
              </a:rPr>
              <a:t>Diabetes Care 2001; 24:250</a:t>
            </a:r>
            <a:endParaRPr lang="en-US" sz="1500" dirty="0">
              <a:solidFill>
                <a:srgbClr val="FF0000"/>
              </a:solidFill>
            </a:endParaRPr>
          </a:p>
        </p:txBody>
      </p:sp>
    </p:spTree>
    <p:extLst>
      <p:ext uri="{BB962C8B-B14F-4D97-AF65-F5344CB8AC3E}">
        <p14:creationId xmlns:p14="http://schemas.microsoft.com/office/powerpoint/2010/main" val="359146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a:t>
            </a:r>
            <a:r>
              <a:rPr lang="en-US" b="1" dirty="0"/>
              <a:t>monofilament examination</a:t>
            </a:r>
          </a:p>
        </p:txBody>
      </p:sp>
      <p:sp>
        <p:nvSpPr>
          <p:cNvPr id="2" name="Text Placeholder 1"/>
          <p:cNvSpPr>
            <a:spLocks noGrp="1"/>
          </p:cNvSpPr>
          <p:nvPr>
            <p:ph type="body" idx="1"/>
          </p:nvPr>
        </p:nvSpPr>
        <p:spPr/>
        <p:txBody>
          <a:bodyPr/>
          <a:lstStyle/>
          <a:p>
            <a:endParaRPr lang="en-US"/>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75308" y="3089451"/>
            <a:ext cx="2567399" cy="2840037"/>
          </a:xfrm>
        </p:spPr>
      </p:pic>
      <p:sp>
        <p:nvSpPr>
          <p:cNvPr id="3" name="Text Placeholder 2"/>
          <p:cNvSpPr>
            <a:spLocks noGrp="1"/>
          </p:cNvSpPr>
          <p:nvPr>
            <p:ph type="body" sz="quarter" idx="3"/>
          </p:nvPr>
        </p:nvSpPr>
        <p:spPr/>
        <p:txBody>
          <a:bodyPr/>
          <a:lstStyle/>
          <a:p>
            <a:endParaRPr lang="en-US"/>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8771309" y="3089452"/>
            <a:ext cx="2262562" cy="2840037"/>
          </a:xfrm>
        </p:spPr>
      </p:pic>
      <p:sp>
        <p:nvSpPr>
          <p:cNvPr id="11" name="Rectangle 10"/>
          <p:cNvSpPr/>
          <p:nvPr/>
        </p:nvSpPr>
        <p:spPr>
          <a:xfrm>
            <a:off x="745067" y="2603499"/>
            <a:ext cx="4820355" cy="2585323"/>
          </a:xfrm>
          <a:prstGeom prst="rect">
            <a:avLst/>
          </a:prstGeom>
        </p:spPr>
        <p:txBody>
          <a:bodyPr wrap="square">
            <a:spAutoFit/>
          </a:bodyPr>
          <a:lstStyle/>
          <a:p>
            <a:r>
              <a:rPr lang="en-US" b="0" i="0" dirty="0" smtClean="0">
                <a:solidFill>
                  <a:srgbClr val="000000"/>
                </a:solidFill>
                <a:effectLst/>
                <a:latin typeface="Verdana" panose="020B0604030504040204" pitchFamily="34" charset="0"/>
              </a:rPr>
              <a:t>failure to detect pressure from monofilament at any of 12 places on the foot was the single most practical measurement of risk assessment</a:t>
            </a:r>
          </a:p>
          <a:p>
            <a:endParaRPr lang="en-US" dirty="0">
              <a:solidFill>
                <a:srgbClr val="000000"/>
              </a:solidFill>
              <a:latin typeface="Verdana" panose="020B0604030504040204" pitchFamily="34" charset="0"/>
            </a:endParaRPr>
          </a:p>
          <a:p>
            <a:endParaRPr lang="en-US" dirty="0" smtClean="0">
              <a:solidFill>
                <a:srgbClr val="000000"/>
              </a:solidFill>
              <a:latin typeface="Verdana" panose="020B0604030504040204" pitchFamily="34" charset="0"/>
            </a:endParaRPr>
          </a:p>
          <a:p>
            <a:r>
              <a:rPr lang="en-US" dirty="0">
                <a:solidFill>
                  <a:srgbClr val="FF0000"/>
                </a:solidFill>
              </a:rPr>
              <a:t>Diabetes Care 1995; 18:216</a:t>
            </a:r>
            <a:endParaRPr lang="en-US" dirty="0">
              <a:solidFill>
                <a:srgbClr val="FF0000"/>
              </a:solidFill>
              <a:latin typeface="Verdana" panose="020B0604030504040204" pitchFamily="34" charset="0"/>
            </a:endParaRPr>
          </a:p>
          <a:p>
            <a:endParaRPr lang="en-US" dirty="0" smtClean="0">
              <a:solidFill>
                <a:srgbClr val="000000"/>
              </a:solidFill>
              <a:latin typeface="Verdana" panose="020B0604030504040204" pitchFamily="34" charset="0"/>
            </a:endParaRPr>
          </a:p>
          <a:p>
            <a:endParaRPr lang="en-US" dirty="0"/>
          </a:p>
        </p:txBody>
      </p:sp>
    </p:spTree>
    <p:extLst>
      <p:ext uri="{BB962C8B-B14F-4D97-AF65-F5344CB8AC3E}">
        <p14:creationId xmlns:p14="http://schemas.microsoft.com/office/powerpoint/2010/main" val="249445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a:t>Vibration sensation</a:t>
            </a:r>
            <a:endParaRPr lang="en-US" dirty="0"/>
          </a:p>
        </p:txBody>
      </p:sp>
      <p:sp>
        <p:nvSpPr>
          <p:cNvPr id="10" name="Text Placeholder 9"/>
          <p:cNvSpPr>
            <a:spLocks noGrp="1"/>
          </p:cNvSpPr>
          <p:nvPr>
            <p:ph type="body" idx="1"/>
          </p:nvPr>
        </p:nvSpPr>
        <p:spPr/>
        <p:txBody>
          <a:bodyPr/>
          <a:lstStyle/>
          <a:p>
            <a:endParaRPr lang="en-US"/>
          </a:p>
        </p:txBody>
      </p:sp>
      <p:sp>
        <p:nvSpPr>
          <p:cNvPr id="11" name="Content Placeholder 10"/>
          <p:cNvSpPr>
            <a:spLocks noGrp="1"/>
          </p:cNvSpPr>
          <p:nvPr>
            <p:ph sz="half" idx="2"/>
          </p:nvPr>
        </p:nvSpPr>
        <p:spPr/>
        <p:txBody>
          <a:bodyPr/>
          <a:lstStyle/>
          <a:p>
            <a:r>
              <a:rPr lang="en-US" dirty="0"/>
              <a:t>The test should be conducted twice on each great toe. The sensitivity and specificity of vibration testing for peripheral neuropathy have been estimated to be 53 and 99 percent, </a:t>
            </a:r>
            <a:r>
              <a:rPr lang="en-US" dirty="0" smtClean="0"/>
              <a:t>respectively</a:t>
            </a:r>
          </a:p>
          <a:p>
            <a:r>
              <a:rPr lang="en-US" sz="1400" dirty="0">
                <a:solidFill>
                  <a:srgbClr val="FF0000"/>
                </a:solidFill>
              </a:rPr>
              <a:t>Diabetes Care 2001; 24:250.</a:t>
            </a:r>
          </a:p>
        </p:txBody>
      </p:sp>
      <p:sp>
        <p:nvSpPr>
          <p:cNvPr id="12" name="Text Placeholder 11"/>
          <p:cNvSpPr>
            <a:spLocks noGrp="1"/>
          </p:cNvSpPr>
          <p:nvPr>
            <p:ph type="body" sz="quarter" idx="3"/>
          </p:nvPr>
        </p:nvSpPr>
        <p:spPr/>
        <p:txBody>
          <a:bodyPr/>
          <a:lstStyle/>
          <a:p>
            <a:endParaRPr lang="en-US"/>
          </a:p>
        </p:txBody>
      </p:sp>
      <p:sp>
        <p:nvSpPr>
          <p:cNvPr id="3" name="Content Placeholder 2"/>
          <p:cNvSpPr>
            <a:spLocks noGrp="1"/>
          </p:cNvSpPr>
          <p:nvPr>
            <p:ph sz="quarter" idx="4"/>
          </p:nvPr>
        </p:nvSpPr>
        <p:spPr/>
        <p:txBody>
          <a:bodyPr/>
          <a:lstStyle/>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8711" y="3012900"/>
            <a:ext cx="4357689" cy="3063345"/>
          </a:xfrm>
          <a:prstGeom prst="rect">
            <a:avLst/>
          </a:prstGeom>
        </p:spPr>
      </p:pic>
    </p:spTree>
    <p:extLst>
      <p:ext uri="{BB962C8B-B14F-4D97-AF65-F5344CB8AC3E}">
        <p14:creationId xmlns:p14="http://schemas.microsoft.com/office/powerpoint/2010/main" val="3907805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b="1" dirty="0" smtClean="0"/>
              <a:t>peripheral </a:t>
            </a:r>
            <a:r>
              <a:rPr lang="en-US" b="1" dirty="0"/>
              <a:t>artery disease</a:t>
            </a:r>
            <a:endParaRPr lang="en-US" dirty="0"/>
          </a:p>
        </p:txBody>
      </p:sp>
      <p:pic>
        <p:nvPicPr>
          <p:cNvPr id="3" name="Picture Placeholder 2"/>
          <p:cNvPicPr>
            <a:picLocks noGrp="1" noChangeAspect="1"/>
          </p:cNvPicPr>
          <p:nvPr>
            <p:ph sz="half" idx="1"/>
          </p:nvPr>
        </p:nvPicPr>
        <p:blipFill>
          <a:blip r:embed="rId2"/>
          <a:stretch>
            <a:fillRect/>
          </a:stretch>
        </p:blipFill>
        <p:spPr>
          <a:xfrm>
            <a:off x="5858932" y="2235201"/>
            <a:ext cx="4278489" cy="3313906"/>
          </a:xfrm>
          <a:prstGeom prst="rect">
            <a:avLst/>
          </a:prstGeom>
        </p:spPr>
      </p:pic>
      <p:sp>
        <p:nvSpPr>
          <p:cNvPr id="10" name="Content Placeholder 9"/>
          <p:cNvSpPr>
            <a:spLocks noGrp="1"/>
          </p:cNvSpPr>
          <p:nvPr>
            <p:ph sz="half" idx="2"/>
          </p:nvPr>
        </p:nvSpPr>
        <p:spPr>
          <a:xfrm>
            <a:off x="474133" y="1941689"/>
            <a:ext cx="4989689" cy="4235274"/>
          </a:xfrm>
        </p:spPr>
        <p:txBody>
          <a:bodyPr>
            <a:normAutofit fontScale="70000" lnSpcReduction="20000"/>
          </a:bodyPr>
          <a:lstStyle/>
          <a:p>
            <a:r>
              <a:rPr lang="en-US" dirty="0" smtClean="0"/>
              <a:t>Signs </a:t>
            </a:r>
            <a:r>
              <a:rPr lang="en-US" dirty="0"/>
              <a:t>of peripheral artery </a:t>
            </a:r>
            <a:r>
              <a:rPr lang="en-US" dirty="0" smtClean="0"/>
              <a:t>disease</a:t>
            </a:r>
            <a:r>
              <a:rPr lang="fa-IR" dirty="0" smtClean="0"/>
              <a:t> </a:t>
            </a:r>
            <a:r>
              <a:rPr lang="en-US" dirty="0" smtClean="0"/>
              <a:t>including:</a:t>
            </a:r>
            <a:r>
              <a:rPr lang="en-US" dirty="0"/>
              <a:t> diminished foot pulses, decrease in skin temperature, thin skin, lack of skin hair, and bluish skin </a:t>
            </a:r>
            <a:r>
              <a:rPr lang="en-US" dirty="0" smtClean="0"/>
              <a:t>color</a:t>
            </a:r>
          </a:p>
          <a:p>
            <a:r>
              <a:rPr lang="en-US" dirty="0" smtClean="0"/>
              <a:t>Qualitative </a:t>
            </a:r>
            <a:r>
              <a:rPr lang="en-US" dirty="0"/>
              <a:t>signs are less sensitive and not specific enough to guide further management to be helpful in an individual patient</a:t>
            </a:r>
            <a:r>
              <a:rPr lang="en-US" dirty="0" smtClean="0"/>
              <a:t>.</a:t>
            </a:r>
          </a:p>
          <a:p>
            <a:r>
              <a:rPr lang="en-US" dirty="0" smtClean="0"/>
              <a:t> </a:t>
            </a:r>
            <a:r>
              <a:rPr lang="en-US" dirty="0"/>
              <a:t>More useful quantitative clinical tests include measurement of venous filling time, Doppler examination of lower limb pulses, and leg blood pressure measurements </a:t>
            </a:r>
            <a:r>
              <a:rPr lang="en-US" dirty="0" smtClean="0"/>
              <a:t>(ABI) </a:t>
            </a:r>
            <a:endParaRPr lang="fa-IR" dirty="0" smtClean="0"/>
          </a:p>
          <a:p>
            <a:r>
              <a:rPr lang="en-US" dirty="0" smtClean="0"/>
              <a:t>The </a:t>
            </a:r>
            <a:r>
              <a:rPr lang="en-US" dirty="0"/>
              <a:t>absence of foot pulses, presence of femoral bruits, prolongation of venous filling, and reduction in ABI should prompt referral for more detailed </a:t>
            </a:r>
            <a:r>
              <a:rPr lang="en-US" dirty="0" smtClean="0"/>
              <a:t>evaluation</a:t>
            </a:r>
          </a:p>
          <a:p>
            <a:pPr marL="0" indent="0">
              <a:buNone/>
            </a:pPr>
            <a:r>
              <a:rPr lang="en-US" dirty="0"/>
              <a:t> </a:t>
            </a:r>
            <a:r>
              <a:rPr lang="en-US" sz="1500" dirty="0">
                <a:solidFill>
                  <a:srgbClr val="FF0000"/>
                </a:solidFill>
              </a:rPr>
              <a:t>Philadelphia </a:t>
            </a:r>
            <a:r>
              <a:rPr lang="en-US" sz="1500" dirty="0" smtClean="0">
                <a:solidFill>
                  <a:srgbClr val="FF0000"/>
                </a:solidFill>
              </a:rPr>
              <a:t>1984p17./</a:t>
            </a:r>
            <a:r>
              <a:rPr lang="en-US" sz="1500" dirty="0">
                <a:solidFill>
                  <a:srgbClr val="FF0000"/>
                </a:solidFill>
              </a:rPr>
              <a:t> Philadelphia 1991. p.33</a:t>
            </a:r>
            <a:r>
              <a:rPr lang="en-US" dirty="0"/>
              <a:t>.</a:t>
            </a:r>
          </a:p>
        </p:txBody>
      </p:sp>
    </p:spTree>
    <p:extLst>
      <p:ext uri="{BB962C8B-B14F-4D97-AF65-F5344CB8AC3E}">
        <p14:creationId xmlns:p14="http://schemas.microsoft.com/office/powerpoint/2010/main" val="1028010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peripheral artery </a:t>
            </a:r>
            <a:r>
              <a:rPr lang="en-US" b="1" dirty="0" smtClean="0"/>
              <a:t>disease( P/E)</a:t>
            </a:r>
            <a:endParaRPr lang="en-US" dirty="0"/>
          </a:p>
        </p:txBody>
      </p:sp>
      <p:sp>
        <p:nvSpPr>
          <p:cNvPr id="9" name="Text Placeholder 8"/>
          <p:cNvSpPr>
            <a:spLocks noGrp="1"/>
          </p:cNvSpPr>
          <p:nvPr>
            <p:ph type="body" idx="1"/>
          </p:nvPr>
        </p:nvSpPr>
        <p:spPr/>
        <p:txBody>
          <a:bodyPr/>
          <a:lstStyle/>
          <a:p>
            <a:endParaRPr lang="en-US"/>
          </a:p>
        </p:txBody>
      </p:sp>
      <p:sp>
        <p:nvSpPr>
          <p:cNvPr id="8" name="Content Placeholder 7"/>
          <p:cNvSpPr>
            <a:spLocks noGrp="1"/>
          </p:cNvSpPr>
          <p:nvPr>
            <p:ph sz="half" idx="2"/>
          </p:nvPr>
        </p:nvSpPr>
        <p:spPr/>
        <p:txBody>
          <a:bodyPr>
            <a:normAutofit fontScale="77500" lnSpcReduction="20000"/>
          </a:bodyPr>
          <a:lstStyle/>
          <a:p>
            <a:r>
              <a:rPr lang="en-US" dirty="0"/>
              <a:t>The venous filling time can be determined by identifying a prominent pedal vein with the patient in a supine position. The leg is then elevated to 45° for one minute, leading to collapse of the vein. The patient then sits up and hangs the leg over the examination table; important arterial disease is probably present if more than 20 seconds elapse before the vein bulges above the </a:t>
            </a:r>
            <a:r>
              <a:rPr lang="en-US" dirty="0" smtClean="0"/>
              <a:t>skin</a:t>
            </a:r>
          </a:p>
          <a:p>
            <a:endParaRPr lang="en-US" dirty="0"/>
          </a:p>
          <a:p>
            <a:endParaRPr lang="en-US" dirty="0" smtClean="0"/>
          </a:p>
          <a:p>
            <a:r>
              <a:rPr lang="en-US" sz="1200" dirty="0">
                <a:solidFill>
                  <a:srgbClr val="FF0000"/>
                </a:solidFill>
              </a:rPr>
              <a:t>Philadelphia 1991. </a:t>
            </a:r>
            <a:r>
              <a:rPr lang="en-US" sz="1200" dirty="0" smtClean="0">
                <a:solidFill>
                  <a:srgbClr val="FF0000"/>
                </a:solidFill>
              </a:rPr>
              <a:t>33</a:t>
            </a:r>
            <a:r>
              <a:rPr lang="en-US" sz="1200" dirty="0">
                <a:solidFill>
                  <a:srgbClr val="FF0000"/>
                </a:solidFill>
              </a:rPr>
              <a:t>.</a:t>
            </a:r>
          </a:p>
        </p:txBody>
      </p:sp>
      <p:sp>
        <p:nvSpPr>
          <p:cNvPr id="10" name="Text Placeholder 9"/>
          <p:cNvSpPr>
            <a:spLocks noGrp="1"/>
          </p:cNvSpPr>
          <p:nvPr>
            <p:ph type="body" sz="quarter" idx="3"/>
          </p:nvPr>
        </p:nvSpPr>
        <p:spPr/>
        <p:txBody>
          <a:bodyPr/>
          <a:lstStyle/>
          <a:p>
            <a:endParaRPr lang="en-US"/>
          </a:p>
        </p:txBody>
      </p:sp>
      <p:pic>
        <p:nvPicPr>
          <p:cNvPr id="12" name="Content Placeholder 11"/>
          <p:cNvPicPr>
            <a:picLocks noGrp="1" noChangeAspect="1"/>
          </p:cNvPicPr>
          <p:nvPr>
            <p:ph sz="quarter" idx="4"/>
          </p:nvPr>
        </p:nvPicPr>
        <p:blipFill>
          <a:blip r:embed="rId2"/>
          <a:stretch>
            <a:fillRect/>
          </a:stretch>
        </p:blipFill>
        <p:spPr>
          <a:xfrm>
            <a:off x="7425955" y="3044296"/>
            <a:ext cx="2390671" cy="2840037"/>
          </a:xfrm>
          <a:prstGeom prst="rect">
            <a:avLst/>
          </a:prstGeom>
        </p:spPr>
      </p:pic>
    </p:spTree>
    <p:extLst>
      <p:ext uri="{BB962C8B-B14F-4D97-AF65-F5344CB8AC3E}">
        <p14:creationId xmlns:p14="http://schemas.microsoft.com/office/powerpoint/2010/main" val="553203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 </a:t>
            </a:r>
            <a:r>
              <a:rPr lang="en-US" b="1" dirty="0" smtClean="0"/>
              <a:t>Diabetic </a:t>
            </a:r>
            <a:r>
              <a:rPr lang="en-US" b="1" dirty="0"/>
              <a:t>foot</a:t>
            </a:r>
            <a:endParaRPr lang="en-US" dirty="0"/>
          </a:p>
        </p:txBody>
      </p:sp>
      <p:sp>
        <p:nvSpPr>
          <p:cNvPr id="4" name="Subtitle 2"/>
          <p:cNvSpPr>
            <a:spLocks noGrp="1"/>
          </p:cNvSpPr>
          <p:nvPr>
            <p:ph type="subTitle" idx="1"/>
          </p:nvPr>
        </p:nvSpPr>
        <p:spPr/>
        <p:txBody>
          <a:bodyPr>
            <a:normAutofit/>
          </a:bodyPr>
          <a:lstStyle/>
          <a:p>
            <a:r>
              <a:rPr lang="en-US" dirty="0" err="1" smtClean="0"/>
              <a:t>Ms</a:t>
            </a:r>
            <a:r>
              <a:rPr lang="en-US" dirty="0" smtClean="0"/>
              <a:t> </a:t>
            </a:r>
            <a:r>
              <a:rPr lang="en-US" dirty="0" err="1" smtClean="0"/>
              <a:t>hosseini,Health</a:t>
            </a:r>
            <a:r>
              <a:rPr lang="en-US" dirty="0" smtClean="0"/>
              <a:t> research </a:t>
            </a:r>
            <a:r>
              <a:rPr lang="en-US" dirty="0" err="1" smtClean="0"/>
              <a:t>center,life</a:t>
            </a:r>
            <a:r>
              <a:rPr lang="en-US" dirty="0" smtClean="0"/>
              <a:t> style institute, </a:t>
            </a:r>
            <a:r>
              <a:rPr lang="en-US" dirty="0" err="1" smtClean="0"/>
              <a:t>Baqiyatallah</a:t>
            </a:r>
            <a:r>
              <a:rPr lang="en-US" dirty="0" smtClean="0"/>
              <a:t>  University of Medical Sciences</a:t>
            </a:r>
            <a:endParaRPr lang="en-US" dirty="0"/>
          </a:p>
        </p:txBody>
      </p:sp>
    </p:spTree>
    <p:extLst>
      <p:ext uri="{BB962C8B-B14F-4D97-AF65-F5344CB8AC3E}">
        <p14:creationId xmlns:p14="http://schemas.microsoft.com/office/powerpoint/2010/main" val="3931527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92" y="632179"/>
            <a:ext cx="8934186" cy="914400"/>
          </a:xfrm>
        </p:spPr>
        <p:txBody>
          <a:bodyPr/>
          <a:lstStyle/>
          <a:p>
            <a:r>
              <a:rPr lang="en-US" sz="3600" b="1" dirty="0">
                <a:solidFill>
                  <a:srgbClr val="FFFF00"/>
                </a:solidFill>
              </a:rPr>
              <a:t>peripheral artery </a:t>
            </a:r>
            <a:r>
              <a:rPr lang="en-US" sz="3600" b="1" dirty="0" smtClean="0">
                <a:solidFill>
                  <a:srgbClr val="FFFF00"/>
                </a:solidFill>
              </a:rPr>
              <a:t>disease: </a:t>
            </a:r>
            <a:r>
              <a:rPr lang="en-US" sz="3600" dirty="0" smtClean="0">
                <a:solidFill>
                  <a:srgbClr val="FFFF00"/>
                </a:solidFill>
              </a:rPr>
              <a:t>ABI</a:t>
            </a:r>
            <a:endParaRPr lang="en-US" sz="3600" dirty="0">
              <a:solidFill>
                <a:srgbClr val="FFFF00"/>
              </a:solidFill>
            </a:endParaRP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8792" y="3200235"/>
            <a:ext cx="7060230" cy="3087676"/>
          </a:xfrm>
        </p:spPr>
      </p:pic>
      <p:sp>
        <p:nvSpPr>
          <p:cNvPr id="5" name="AutoShape 4" descr="data:image/jpeg;base64,/9j/2wBDAAgGBgcGBQgHBwcJCQgKDBQNDAsLDBkSEw8UHRofHh0aHBwgJC4nICIsIxwcKDcpLDAxNDQ0Hyc5PTgyPC4zNDL/2wBDAQkJCQwLDBgNDRgyIRwhMjIyMjIyMjIyMjIyMjIyMjIyMjIyMjIyMjIyMjIyMjIyMjIyMjIyMjIyMjIyMjIyMjL/wAARCAFoAhwDASIAAhEBAxEB/8QAHAAAAAcBAQAAAAAAAAAAAAAAAAECAwQFBgcI/8QATBAAAQMCBAMFBQYDBQYEBQUAAQACAwQRBRIhMQZBURMiYXGBBxQykaEjQlKxwdEVYnIkM0Ph8BY0U2OCkgiisvEXJURFVCY1c5Ty/8QAGgEBAQEBAQEBAAAAAAAAAAAAAAECAwQFBv/EACoRAQEAAgEEAgIBAwUBAAAAAAABAhEDBBIhMUFRBSITMkJhcYGhscHw/9oADAMBAAIRAxEAPwDund6I7s6H5KEKpqWKlvVaRJdkOwKRl6BIFQw7lLDg4XBuEELEcJhxRjGVDnhrDcBml1Fj4VwmNpBgc8n7z3klXF0MyaFBFCMKnNIL9l8Ud+isAQRcbFSaiCOqi7OQeLXDdpVVE99LUGln3Pwu5FBNRoh0Rqg0TtkCU2XII0zNdkwRZS36qO9qKba+xUmKVRHCyDZC0qC2Y+4TwKroZgVLY+6CTfRIm0p3nwQaUuZuamf5IhOHvvSgfhNlIeVBw13943yKlSOQIHfenHsICOBnMp54uEEN/wAJQdcO0SpBojLhcjmgQHFGToiLhdBASUElK5IASgSGtJOw1KImwVdjVYaXDXOHxSHIB+aBJqQXOdffVNU0T66Ym5EYOp/RU9HUTVUggYzfQnothSwMp4GsaLABQLjibGwNYAGhKc4NCS6TkE2T1VCiS4qYxrWtAuFB5pYkIQTszeoQzt6qE6UgJ+IExAv3Kmg7nHVJJ8UWQIsoHJAecg2KVmukEAotlQpwB3C89+2vgEYVVnijDY7UdQ8NrI2jSOQ7P8jsfFeg7qFiuHU+MYVVYbWRh9NVROieCORG/wCqI8UFEpuLYbNg2MVuGVF+1pJnROJ52Oh9RZQlhoELoIkAQQQQBBDmggCF0EEAQQuggCCF0SA0EESA0EEEAQRXRoNLwXB2uKl5HwhdPGywXAcP95Lbmt4DooOyCDyTgpxzQM1tgkmV520XRDnYMHJJL2R6A/JIs527iUpsA56IC7YJJlPRPiJgSgGDkEEXtnBQ68CojBI7zdj0VqY2OGwCr6qFzQbBFN0s5kj73xt0d4+KlBVNPLkqgDpm0KsmO1sUQsgpDhbVPgAonMuFRCeSkWunJ2louN1HbPyKKNzUy9llJzNckOHkgjteWndTYprjdQntRMflO6gu4n3UtozMcOoVPTzAndWkL72KCJRjLUSDwUr45LdEzGMtXMpMTeaRD7BYIygECgZkbom5HBpT7xdpUZ4fc99yBOpOx+SUATpaxTN3XsXu+aJpsTufMoHy0j/3QHiUw5xGoSmvzAAoHha91lOI6rt69sDTdsQ18ytHU1AgpZJTsxhd8hdcswTi6i4jEkzZGx1WciSBxs5pv+SUja4GxsUsZdYXOq0kkwJsDosdh9TcAO6q7imc9ts3eG3iirPNpdDMmIn54jfcJbToiHhsiL7Jp0lkdO01EuX7o1KCRAwyHM7bkpg0CSA1gtoEkyDYaoHLpLpBsBdI33KDnBougQ6QtOptfolhl9ySo7SZZb8gpKBJaGai9uqR2pHMHzS89jZ3NQMRLaOnlq3k9hEwySWF7AC5QeavbKymb7Ta805BL4onSgcn21+llgVY49iz8dx+vxV+hqpnPaOjfuj5WVdzA1JJsANyVm+asBBTJMKxKGLtZcNro49876Z4HzsoWZt7XAPQ7qA0R20FzyHVGrnhPDhinFNBTvF4mv7WT+luv52RXUcG4KwWlwOmgrcMp6ipdGHzySi7i4i+/K3go1X7OOHKknsY6mkP/JluB6G61jpWvcSCLoDrdTbLkvFHAD8Awt+J01f7zTRvayRkjMr25tAbjQ6rFrtvHtDNiHCFRFDOIzAPfJGkaSNZplvy3v6LiN7qrBoIkEBoIkEBoIkEBoIkEAQQQAuQOpQdK4Lh7LCw62pWouqbh+IQ4TEPBWuZQruOW+wACMMaPFJz3ShddEGCBsEfiEk6BKb8KBQyHcpD4gW3adUpCwRUTtnMNig6qjc0hwKkPiY/cKJPSlozNFx4IKitcGvztFrEFT2vuQ7kQq3ETliJ8QFLpn56dhHRILFjk5e6jxO0TwKqG5mZgVUzxljrhXLtVEniDgUVWCYt3TrZgeaYmjLCmQ+xQT3EOF0w4WOiabMQliUOCilxyFrlb0tQCBqqMkJ6GYscNUF6DesltzaFNjbZoVNh9T2uISi/+GFdNPdCIUghdESEQTtkw8aJ66acgjE2KT5JcgTd1UESeZSbi+6S9NknogruLaz3ThTEZwbPMXZt9dF5fxyI0te2qp3Ojc7S7DYghegfaPWiPAqekB1nmBPk3VcMxqAy0U5I70b848ljL21FzwT7RavDsSio8YmNRQzODO1d8cROxvzC71TuD7C4vuCOa8iHUEL0hwNjYxrhSgqi68zGdlJ4OborjRuoX2cQeacL7XCiRShwBG43S5H2F1oKdJc2CkwudELt35qDCMz7qa3qoJAnc7dLa8kqODZPRoJINhdRZpcxsEc02UWumIwXHMUEqHutsE8BfcpgHonmlEOFoLbEJogi43HQpeZJOqDzl7XvZ8zh+qdj+FRZcMqH2qIWjSCQ8x/KfoVufZLwJR4Lg1PjFbSskxaqYJc8rbmnYfha0HY21J31W84kwylxjA6igrG5oJsrXN66g2+iFdiFHw/gNTile/sqSlYHyua29hcAAAeJAWc6RZ9pIdC5xHQm6q8TwXAa+MnFcLw2ZhIbmnhZqTsL23UGuxOpoveMfrq+npeFBhzXhoY4VIkfbvHTTcADe5CrYsFwgxcN8ODCMTxTDNcRixCplcWQvF3NMjtLk5tGnqNFz2ujWIeyHgevcR/CTRykf/STuYfPKSR9FU4b7FqDBMUfW4fjVUQYzGIqiJrrXt94W/JX0VbhvvPEfE8zavBavXDRW4ncREgWZJHGdMua3nr1KsaCtrMMqcG4frBWYrVz0zpZ8VbDlhFr/EdgTyHl1V3TTN1HBmMwG8LqeoA/DIWH5OVXUUOL0AJqKCqY38XZlw+Yuuro2mztCQeo0Q04B7Q8X924XlphcTVr44Advsx3nfouQlds/wDELhk7KzBcTawe7Pa+B7gLfa7i/iW/kuJlaICCJC6KCCCCICCF0V0BoXRXQugNPUjO0q4mdXBMXVhgcfa4rCOhulV1Shb2dHE3oFJzKOw5WNHQJeZRHeQLIF1hZEXWCZzXcuiH297dLRNFmpQQABKsiQuijRXsklyK6IpOIaMupRUQjRjgZGjp1UbDn3jyrRuAc0tcAWkWIPMLOOgOH1pi17M6sJ6IqxjdYp98zIYXyyuyxsaXOPQKI063VdxPUGLB2xg6zTNafIXJ/JTK6m1wx7spDb8cqatxMP2UX3Wjf1KdpMUkMjY6g3a42zHcKgwx5dFfkVbPAJY6wdlINjzXhnJn3b2+xeDj7O3S3qYbg9VVSx5SroubNGJGm7XaqBURjVfQfGVpJRte4eKN7bJu6in2vB8EbngBMX5pJfdBPwebLiovs4Fq1JmACxeHOtXwkb5lqrA6kolSWyl7rN+ZQLmE2zklRmSB00kQPw2v6p0xNaQbDPe2iyhwOINkZ1RWsLIXutBqQXTLjlT0j2sbc79FXTPkfewsFUOvnYBqVDlqLnTZNSNPMqO92UboMFx/V9vi0EF7iKO/qVgamMSSPjOz2lq0+PTe9YxVTXuC/KPILOVItJfmsVtgntMcjmHdpIK6D7KMf9yxebCJX2hrBmiudpBy9QsbjlP2GJucB3JQHj9VCp6iWkqYqmBxbNC8PY4ciFB6vpJXtFzrbdTnPD2ghZvhTG4eIMBp8RhIvI20jfwvG4V4x3eyg6FbROp22Zc81KamowA0JwIhwJXaBoKZLrJlxL3ZQbDmUU6CZnk/dCfBsmGlrWgDYJXaIJDSnA5RmvTgeED2dAPuq6qxaho7ioqooz0J1UBnEmFTShkVfEXk2DCbE+V1nunra9mWt6WtQTUVkUDdcved5nZZ+TGIXVuIcQ0+N+94LhVO+mqMMpoO0JqAdTm5nUC1leUmctkqC0ukddzW3tc20F+XJZ538Yp+F6CapnwrhWqNeJK1sLWuY5pce4CNM7tLlYt87QuY1NHDPxFT0eK4y/Gn07W4VK0ZaSMjfKdrc787eaexKp/gsnEGM4jxSyPDXsbTwRNiaW0Elst9++7Mb20SRV4fHx9js9NU4nV4xSYcx0mHtN4WNtma1gtYyO03PNQcNw6SCjwwYdgmHYZHiFS/EMbo8SkMkrRe+YNdfXS/K2igmuoqxlLgGCV1AOI6CQGSvxOtyhseXvMcWHc66Jc8dRVVWJ4FjHEkURxouGGQUZ7OaGEDUgnc+PgfSqqKnDq/g7iTG6vG6/GcDr5LRxUcZY+FgcG9nHbU62BO1h5q3ZTyRYvw27D+GmS0opezkxCdwE1FFlGVgv3iTz8z4oqRwpidDiODdnhwrTTUDzRCSsaQ+UsFi65+K/VXsYzSBU2CPxOabE58QxSiroX1ThSNpAbQRjTI4nd21/VXcI1c7oEGU9p2GDGfZ/jdP2DppIoO3haxpLhIw3BAHO1/QryTfMARsV7jZckEfE52i8q+12kw+j9odYcMiZFBURMncyMWbnNw4geJF/VbnpGGRXQRXQGgiuiuilIkSCA7oXRXRXQHdX/CkXaYnmtss+tZwbF33yJRuMyGdM5kYa9wu1jiOoCiO+yPshGLm6ZvmcpMYXVD4KFyko7qBSFkV0EUCiQKQ51kCiVCxGl96pyG/wB43vMPj0T7pAOaR2w6oKmmn7SFpOhGhHRQuJO/h8B5NkP1apGIg0srqqPWJ5+0A+6evkotS7+IYdLDGbyWzMHVw5KZTeLWF7cpWewqoDXPj2DDZX7LyNzggjnbcLHCU01dmIIbJoRzB6LSUFRcBjHXuvnZTVfdwsyxWtHUvpyQ4ZojyVi5sc8eeN1x+XmqmN5BLX6Eck+JHROzMuHDbx8CuvFz3H36eLn6aW7nszUxFhUS4V69kdXAJWc9x0PRUtTC6F3gvbLvzHzta8U2XCyae5JLwkF1ygl0LrVkJ/mC1jbX01WOpX5aiI9HBadlTYabKpUp0cbpxNmcyQDKS37w6EJ9srGju3J6lQu2zc0A7xU0JhlukiSyj5tEkvA5qomghyZliTDKkB1iVLbI17dwiKqdlrqmxKbsKWWT8LStLUR3BsFmsXi7dvZctyg5lVsNyTudSqeqZqtjiOHOjvcadVnamlJusVtkeIabtMOjqAO9C/KfIrMLoU9KKijqKdw+Maea565pje5jviaSCoOgeyfiQ4VxD/Cp32pcQNm32bKNvnsu8U0ZMmY7AryRHI+KVksTyyRjg5jhuCNQV3fhD2r4fi7YKPF3Noq6wZncfs5T1B5E9CtSo6iDayeOgBVa2pBcATqFYtcHMButBDiSmZJBGywOqOWUN0G6hTSZuaB+KVw1JTvaaXURju6EvNcIJjJdLqsxnEJImNhhflc8Xc4bgdEWIYjDhmHz1c7rRxMLj4+CzrKqSqAlluXyAPIHIHkuPNlqaejpuPuy2psVlJcRcm3VDhCi/iHETZXd5lK3tD/UdG/qfRN49GYozILgdStR7NsPMeBiue3v1jzL/wBA0b+p9V5sJuvX1GVxxrdQ/ZNbbdqyFFheEM/ifDEWEV2KnC3fxFkmJEvjmqXC7WtkNhfW3TU+K2Crscwl2OUNPRnEqyhZFUMnc+lcA54b9wk7NPh0XofMVjpsbxODBaWfEqPBMbe8VdfRsAmfJCCbsB/XlfwTLsrsa4g4jHCdccUoYjRUrnuJNdEP+Gwm1vG2oPmjqcQpqCr4g4lxvBmYUzD2+60+Jmz5ZoSbAtA2GYi3W/moopIYsL4f4bi4xroq6qlFZFPKwOnq4hdxYb/CNf8Ay+aCwcKujbQ46ZZMNoqDDXyz8P0sDS50hBP3eY2sBuPNMdpUU9NV8a0NFi9diOIUsIjwWR4b2TbgaM5HmSfFMNraWuruIuIuE6CXEOIad7cOeyeYxxEtIBDc1hYAX03t4q+p8Fgbjz+IJnznE56VlPKzti6FgAFwxvW438+qBzBMHw/AsKjosNoWUUBJldA1xdZ7tXXJJJPL0Vs3uwk9UyNU+8fAxBFxOpNFhdROCc7Iy1lt8ztBbx1XnTi72c49WVL8Ro5o68NjawQC7ZQ1otsdHHnoune2mtezg9lFTzdlUTTsmFnWJDXWG3ifosNwliOKRRZpcZqJGtNskjQ8fXX6rOXJMPbvxcGXJLY444FrnNc0tc0kFpFiD0KSu7cU8HYfxjA6oiZFQY7vHUDSKpP4ZPwk8nLh1VSz0VXNS1UL4aiF5jljeLFjgbEFdMcplNxzywywvblNU0iQQVZBC6XBBNVSCOnikledmxtJK02HezviPEcp90bTMP3p3W+m6oyqBIXVKD2PBpBxHEy7q2BlvqVrMM9n/D2GWMdEJZBrnmOYq6q6riOGYBiuMSBlDQzSA/fLbNHqV0zhngXEaGmAq3xxuduGnNZdGjpooWhjGhrRsG6BPADkr2rpSUnDNJDYyZpHD8WyuWU0UbA1sbQByATrbWCVZXRpqGaFSmKGDqpkRu1HM4EaTdDMoFXREpBeEgvQLc5R5HlKLiU04IpiSUgXVfU1hbsVNnabKgr3Ft1K1IM4m4EgkOadCDsQquSd1DKJYiTTOOn/ACz0Ph0KjzSkFMNrC0kEAtOhadiFmZN3FLxqKOupff4QM4sJgOvJ36FRMLrC1wvuN/BASGkPawHNA7RzHa28D4KvErGVr+y0I7xYTrl6jquHPh/dHr6TmuP61shPnIk66FWbGZ2A8wsvRVjXtbre31WnoagPbY6FebT2cl3PBTC+neXs1B+JvVRau7iXkHKVZujHK1k0+PunTddOPmyw8fDx8nFjyeflmpjlcmw/VW9VQwyAk3Y7q39lUVNLLTHN8cf4wPz6L14cuOXh5s+DPGbvo/Abyt81eRyXYLlZyCTvghWcUxcACbLq41aCQDmnG1ICqxIb7o85CItTVC2qadUtPNV+ck7pLnAeKCQ+oANwU9BX2NiVUyykHdRnVJaLndEa1tWHDdRaqGGYE7O6hZ1uK9mN7noidjNmE3N0DuIUzGxuD7ELE17I43OtsrTEsYdJcA2CymI1plJANgNz0UsWI80jRJ3eZWH4jpfdcYlsLNlAeFpxNnmFthsoPGVOPc6Kq+8CWFZVkLoEAix1CF0V1B3P2Z8XDGsIGFVst8Qom2Y5x1li5HxI2K6C2tfF3SV5Vw7EKnCsQgrqOQx1ELszT18D4Fd74Y4vo+JsPbIw5KlotLCTqx37LUqNaagvN7onSdVFjkaRvYo3S30C2iayTuX5I2VIJtyUQyZIdVH7dliQ4XV0Mx7RMUzyYdgzH2NZO3P/AEAi6t6Fhe69za65jx5iDm8XU01zaENc0+TrldRwqEVUDahzy2OTvMaNLDkSvF1G9vp9JZMULimhklpYoI95niMW6k2W7poBhmBtcxzY44mBrXHQAAWCo2wNqJsOiIJMcxffqQDZS+MJnGGhwuK17dtIL+gv9Sp02Pc4/kM7jqBBxFUjW8U7fkforCHiKnePtYZGHqNQsBLBNTd9wyi/xNKsazHaHhkUNLiNBU109VB7xK9krW9g0nugA76ar1Z8cxm5Xz8OS5XVjdxYjQ1IyiaJ192vG/oU+YIJKhlU6CF9QxpayYsBe1p3AduAfBYaPG+F6uw9+noHn7tZCQP+4XCtKeiqJG9phdfDUs5GnnB+i5OrVE30QWb/AIji9GbTxlwH42fqE/DxJEXNbPCWXNszTcBDTQRDM8J3V0pI5CwTVO8EF3hoomM4rHgfD2I4tM6zKSB83mQNB6mysRwz2xYuKziksgqInxxNELQ2QHKGXzAjkcx+ioOFp3S1Frusy2nislilVBi2K1FfHQsohUu7UwRvc9rCR3jdxJ1NzqedlY8K4jPTY/HA5znRytc0hw5gaFc+XDc3Ht6TmmNmFjtdGGSRdm9mfMMpA5rl/tLw4TCDGQM1THMaCtIGr3NF4nnxLND/AErpnDlVFNLHCHfav0Z52NlHppIBxtitKOycyaljmeJGXa2Ru5t1suXTXVr0/kZNRxXBOD8bx97fdKKRsJOs0oytH7rpWD+yXDKQNfiT5KyTcsvlZ8ltIsdhhxiHC6ynfSuqB/ZJiQ6KbwBGx8FcObrtY817ZI+ZIp6LCKDDWBlFRwwNAsMjAD81KLXB2YNv0UywtogBc66la00jsu74mpQjIT9giuEDJjI1ScuVPZrpJ2uVUI2R5jySdSlCJxF0GmzJ2OYt0UASEFKDncjcI5LQStPNHmVa2RwTzZCeagmXCTcBNB5SgboDJTb9kopmR1gUVHbJme5h5FVuJUxOoGhUyM3mJUp7MzVLFl0xU1E8nRp+Siuw57vuOv5LW1EJBNiq2aKX7riFnTpMlIzD6qK5yXYdCCdwqnF8IleGPZI6GaFwfHINwOYPor6rE7QbkkJrDJI55n0lU7vv0jzc+o81NS+K1Lcf2imFTJG5pjcBfW1lqsJrmVETXNcA7Z7PEdFji10TXxOH2lPIYXg8rHT6WU/Cpy2pLdASdV5co92N+HSKeUSgWePIjVPua1w0Cz1NUlr2nW/OxVtHWAtsRe3zXJbjr0aqABcgglRrga9VMkewguYy+YWseSiWGaw+LmFHT4MuoqeXvZOzeRuzT6Jp9DNDq0h7fDQqa5vd31CAe8CzxcdVvHmzx+XDLhwyV7ZLGzu6ehToe226mGOKVlnAG/VQ56JrHfZvIB6ar0Y9Vjf6vDzZdLlP6bsC4cgUA0nVxsFHe2oiF2sEgH4T+iivxJjTllcYz0cLL0Y545eq8+WGWPuJ723Fo2jzKiS0oOr3fJEyrY8XEoskyzjqqwZfBGwaBVlY9rAQ3dP1VZYEBZuvxRjS5t87vwg6DzKKZrZRYuc/Kzm7r4BZ+pndUPyMGVg2H7pyomlq5Lk36dB5KVQ0gDgXalZU/hGDdq8Pl2VZ7THRwQ4dRRgDUvNls6IBoAC5r7Q6rt+JREDcQxAepS+kZREjALnANBJOwAvdTYcGxSoAdFh9Q4HmWWH1THDLL+mbLZPdQVIo62pw+qZVUc74Z2bPYfoeoVizhXGX/FStj/rkAUhvB9db7SopmeAJcu06XmvrGsXl458tVhftbqGRMhxehEtv8anNj55Stvg/GGGYvH2lPMHgfENnN8wuRDhSNn99X69GM/dTcKp4MCrDVU8kj5C0sIktlIPgF2x6Tm+Yxefj+3YavFmzMMcLgQRuqhk8oe7K4n1WEl4jqsxLHNYf5WqBNjmIPBAqpADvlNl2x6TP5sYvPi0GItgxGvq6KqYJA9ocOrTtoeq6DhVVDhuGUQv2jxC0RsPIAWzH9FwaofNK8vdK8u6lxurLDeJcUpRBRGQyQ3bG3TvhuwaD66LydX0Odm8a9vR9Xx45fu9EcOn+I4h2rbGOEZBbbMd1SYtirKniKsmOYw37KMtF7Bui0WC0jeHeE3BjcroojYDm86fmVjnUjCNAb8y0/wDuvN03HO2yufW89z5e6J8DG4pWUlAz/GmaXG2zRrdZbiCSHiLiesrI6hjo4Z+yEQ+61ugHyC2vDOFyO9/qIZGtl7B0ML3DRr3Dc28FRy8H4th7DloBIPvPpyHX8TzVz8XtjnhuzuqosDpbfkqOpljEjqmGOop4onlnvEFgHG9tbEHdXVa2ohhlaI3R1GUhgkBbr6qihpbT0rH01VEwOBm7R2Zj3ciANN9brEbamk4g4hoGhtPjE0jLaR1TRM366/VaPDqqqx7BxWVdNTxVJqDAx0AIbJa2tuWpssFis5jpDE0vEs57OMsGoJ3PyXXMDwkYdQ4XQW/3OnDn+Mjv11KixfU8fZU7WXvYBt1z723YtR0fBH8JqKuWCavJMTYmZ+17Oxyu1GVpJHe122XSGt1Y0ea4f7UcJq+M+OBBAxzKLDIhB2x0DpD3nAdbaBO6YzddMOPLky7cXFu/HmtZweB3gduaOaKo7KOrGYl5Ni24tbS99tdfkuiRey1rpADV93mC39Qr+Gmdh2Az8KYfDnnMQfJJJpnue61voDqetkw5McvTpydNnxecmRwHjB9JLT++RSmaF7SXxkNc4DX4TsVaUPEDn8WMxGpe2SGcva9rdHNa4m7D5A6eS0UmBYbi9EyumpGTvYwRzxPZ3nNGlxzD27EdPJU+JezuoEBreG53VUTbO9ynd3x//HJz8jqmPHJ6Tk58+TUy86X/APB66rwqmo3SsqGx1zJ6WqjdcCMbuPQkWBHVbN8hzk66rnvCfG1I57qHF4GUdU12R0/Z9nZ3SVv3T/MNOq6Ba2/p4hdcY5yD8UPFFuEVrLbRRsiLwjGwv9EOzzFAycztvknWRE7p1sYTjQOSaCGxNFuadAA0sENErRUT3RfLkkZS0rH4RxJLQ5YKkulphtzczy6jwWyjliqoGzQva+N2oc0qOIAp5mqZc3dLjNtDogeCWCU1mRB9uaB5x0UWofZpTzngtUGZ+YqKTD8VyrJgzNUCJvdU6B3dsUDMsN+SjmlzclbdmHI+yAGyi7Zysw67SQFl8QobE6EEHQjkujSQhw2VJiWG52ktCljWOWnL8QqpaXGG1NUM1NUtEVRJb4XDRrz+RKlhppqnMb289la4jhwLXsey7ToQRuqxsJbGIHHvNFmk/eHT0XDLF6+PknpoKGr7RzbHzVtHJmkzXAaPHVY6knfBLkebWWippWujuDcHkvNZqvXLubXccmcWaUrKC241vzUOJzXaZ9B0UqN7bAMGizQ61gzG/RAtsN0bbOvyCM3uANgs6Y2byAHUbpJhGU20CkNJc26AboVNL3K97cpsdrXTMtPFMwtlja9p5OF1Yviu3UCya7MN0U8xrxYzs+BtY7PSyGL+U6t/yWfxObiGgBLcDfUxj/EglD9PIaroLmttb6JsQNuSwlpXfDqM54rhn0+GXn04jWcXVMsjon0xgI0LCSHfVVxxdjnd+EkdAV27EsGosUiLK6igqfGRlyPI7rH4j7MMMmOejnqaMn7t+0b8jqPmu2PU4328+XTZT15YmLGqIaOZIz0urWixGjmcBHUR36E2KVU+yzFRc0tfSzW5Pa5h/VVM3s84njJtRRSW/BO39V1nLjflyvFnPhuKU2bm5WvdcZx2r99x6tnJvmlIHkNFqP8AZvjOljdHHQVwYRYiOQEfmquXhnH2OOfBKvfnDda7pfljsynwoWPNO1r2vLXnUEaELfYPjEmJ4XHO9xdKw9nLbqOfqsbVYHjAkc52E1rRsPsHaBWfDMVZSVE0E9NNEyZt7vYRZw2X1+j5ZhyTCXxXj6jjtw7teY1L5HX1Jsoc0zr6HROEk81EnC+vlNPnymZJLm97HxUaQkm4Bsdb3UgtHMJiTYgCwXHKOmNRiSXWAJPQC6U2kqZP7umnf/TE4/otJgVTMOGMWhoZHQV1K9tY58Vg+aEaPbfw3UzFZ56GHD8Tir6uuo7tfPA+qfd7HbOdaxa3ltrZePLmsy7dPROOWb2yjMDxaX4MNqj5xEfmr/g7hKvn4xww1lE9lNFJ2z3Egjui4BsdCTZSOJqeGkwUyQU5qoJLf2t73Zmucbh7TfVtu7ay0XsUwvNJiWJEGznNgZ0Nu8T9QvPy8+V4bl/t/wDeXXDjkzkdL4geWYdT0jdS93aOHgNuR5rNGPNc729bfnb6K+xo9viT2gZhCBGOdrb9efkq+On7edjPiu4C+9vz/ReDDxiufnJocFpvdsLiB+J/fd6/5KbJK2Mxg3u9waLfn5JQAAAGw0CjVXYOewSyPY5oNi02tcWK4W7u3eTU0UZIK4SMkjErGjvdqwEeWqqqnhfAqwBzaXsS86Op3lv02UhuGNL2y01QQzmOTv8AQ09EKl9fFiDHwxxOgaA6Ufh5fO1reasm0t0pWcAUrcQgm9+kkgjkEhifGLuINwLjktdSDtXvmO8ryfQaBMGV7qd1wA82a0gGxJ8+in07WxR3+6wWHkFlqMvj3E0kOKy4XQGz4w0TSjdpdrlHjbc+KgRUZbnMo7zeThfVZGjnfUcT1TnSh0s9f2pHRpOgPoFpsSx2lo2ulqZcplkIYwC5c6+wC8nJvLPT7fDMeLimvn2RNJHF2pGjY97/AJLOYdTHFHS10X2WJQlwkhkOUyAG/Zno7m0/ulzOrsbmnoqZ8cMzJA9rXu0lO4DjyB5dFJo3iv8AdqmIMpqqE9hUNfoZLH4X/wAzeR6eC9HFx9seHq+f+XKTH1FpSBldP/EYpHNMgAlaG2zuGlyOTuR62VqDZoAAA6AIgwNaAB62tfxRkZl6pNPNJpneK+DqTiZnvDHCkxZjbR1YGjx+GQfeb47j6LKcM8UVnD1e7AOII3wthOXv6mC+zmn70Z+i6cL23VFxZwtBxRh4DXNhxOnBNJUnSx/A7qw/TdLNmvmLtoBALSCCLgjUEciD0SradVz3gLiWWKd3DuLMdBPFIYo2ybxSDeM+B+6fTmF0UDlbUJLtfZIb02Sw3ZGB80CLHdaBg+CO+m6LyRHcoFblKuEkJN+iDABrxuFOwzFanC5s0Lrxn44js79inQwO3aiNIHbKOTaYdilPidPnidZw+Jjt2lTmbLBUcUtFUiSNxA52Www3EWVNopSGycujvJETzohdKcMu6Zc8IopX2Gij2ubpbiHc0G7hQPMAtZPsFimWcrKRHoglRmwTqYabJxpRCi1MyQhw2T6OwUGer8JbMCWjVZHE8HkZchpBGoI5LppjDgo01AyUEOaCpZtuZacjcQXBlRZkl+6/YFG2rfBOxgJIF7nkLfqt3inCUNUx2VtifBYvFMAxfDoyYGCogYCcrzYt8nfuuGfHt6+Lm17WtLiDHWF7E8lZMqAXg5tP1XOaHHqWWpMUdRH2wPejc+zgenj6LR0+KZ3AOIv4ry2PX78thFM0bkBSBI1wFjcc1nIau5Hev4FWEU5cTlNx0RmxbGQAggadAk3Lxa1h4qLHUWsCTe/NS2yMOpF7jkrpy3oZYctgSbI2tNtgfNAua0Ek6JAmsCOW+qzcWpkD4zezR/kkiw+IC/VLzFzc30KQ5v3r7rFjcyFkbqRqEZga+2217JGoOml07GXWu7YbeCmmtkNgF8oCD6dvMBPh2Ub7J066n0VkZtVhpmn7gv5Ivdm8grAtaNbepTb2s3AN1TcVslGHaEeWqyfFmDNOHSVMUdqiHv8AmOa3WhuHel1CrYGyUs0b7EOYR6WW8MsscpZ8M5SWWVxUvDnkciLgqNME9IBFKRf+7e5ht56JqXVt1+8485y8cznzNvyXJhePO4X4qI5+ijvfZ1+WykyAWuoc2yxlFxTOH8SGE8S0lRL/AHDndjO3rG/uu/NWNZiVLgdPifD1dRSTzRvfBHUMLQ4RXuwXIJsNDZZWpObXqFd8WH3yHB8YG9bRtZKf+ZH3T9LLwc2MvJN/P/c9f+vXx5WYXS64al/ivDE+HudeR0bqZxe3uDmwk7rrHswws4PwbQslYWyljppQRqHONz+i4bwTUZca9z0zVWVrDlJIcDysCRpfXQL0rDH2OFZBrmAb6L5vVbxyuPxfL08d3jtVPYZXOc7vEm/X9/0TuHxZq6MnXLcjnb8/0Tzo82+v1/f9E9RMtUF38p53/dcLfCSeVio8tMJHE3FibkEJ+6C5uphglhaGNY0sGwCNkzQSCxwLjc6XunkPNAj+8qmjcMGY+Z0H6p+tlZT0EjnvDGhhLnHkLbpuibnBkO8js3py+izfHeJdlFRUDDrVSkvH8jBc/MkLOWWpa6cWHfnMftz+lwmR+LzV7rwtkf8AZjmG8rn6+quKnDjVzRUhewFzc0WfUMfewf4dCeitKFkMzQXFptcuBG4tqoVXatiqIKeMx4vh0o7Fz9CLi+Qjmx7SNeuvJefhlyy7n1OtuPHx9k9+Ec07quFkcdM2DG6GYwytLvjHOJ3Vp+Jrv81a1+B5cGkeyNgrW2mLmjUubsCeemitMNwtrJBXVNN2dc+MNIJuWNGwPIkXOqtcguRYkOGt1rPk3dR4uLi7Zu+1FQ1ArKGKduz2gp6yq8E/sVRXYVIe9TzEsvzY7UK2I3XtwvdjK55TV0LlZGBohuOhRLaMH7R+HXSQjiagYfeqVobWMZvLCNn/ANTPy8loeD+IW8Q4K2Rzw6shAbNb74Pwv9efiCr0EX7zQ4EWIIuCOYK5RC13s+9oJp25v4ZOO0h8ad57zfNjvy8VnLx+zPqus63ROIBHNKNuRBB1BGxCSRotKDTp4o3atGiJt0oDulAkHXVAnXQoG6K9uiCjETU62MKL7yxnxOA9U27FYGbvCjktGsBSHtEbgOuoVS7Hom/DqigxoVNVHG4WBNgUNNPT4tKxgimu9o2dzH7p/wB9a7ZyqAltAIQWZqB1RtqtdVVl9tHXt1CW12l73HVRVxDWtDtSrGOVrwHNN1mCNLgp+jq3QvsTdp5IjUB2iW1ygQ1AkbcFSmuuERIa5OAqNmTjXIHwUu4TAco2IYnT4ZRSVdU4iJmgA+J7uTR4lS3U3VktuokVtbT0NM6eoflYNABqXHoBzKwWM1tRjD8s/wBnS30p2HT/AKj94/RNVOLT4pUmqqTl5RRj4Y29B+pRNeAe84a63K+fy89yup6fU4OnmE3l5qkm4XwusH21JGbfypn/AGYkgd/YsQla1uojmGdo8OoWis3ObOO2gTjW5nCzfRcd16pqs+yHFqQf7vDO3rHJY/IqTHjgpiBUwzU2u8jDY+o0VwWuJGmh8ElzWBpDxvv0KvcXCUKXFqeYZg9ruhvsp0dW1xBjvYa6KllwujkcH9gxruTm3afolCCSFpMU7h0D9QrMmLxePC/bUAuGYi51ToIe/NyCz1LXgPMUoLX87a38lcU87XNAa025XW9uF49VYNHh5+CUCx9xcWBTAf3SHOt0AGqj9uY5O9o3nqsrJtJcQ06AlvJHCS+5PwplrjUOuLgctE6CWHJbU9FnS0sNNsxO+107Fdxvc9LpiUvI29UUUzgMp3GyrNqRIcmpIIH1TJnF7jfa4SH1BJufi8lEknLngNBaBuqRJkc91rOFlDrZxDTyF/JpuU92t22DrW3VLjM0baSXW9xsrPNLfDk9S5rsQrWA/eLx80JCOzBCjmX/AOdEg3a8uaUp5s0Dqv1v4vPu6aT6fnfyGOue37MSHTkotTIMhsACnpXWuFBqnL15PNijSG7BrsVdtPvns8kbu/Da8OHgyQWP1Cz7jo4eqvOGf7RQcQYfv21AZWj+aNwd+V14ee+N/VerinwuPZrhLanjSknbVQStp2PlLGOOYG1hcEbXK9GGMOiaw6W2XEvYfSsfV4nVkjPeOIDwsXfsu331Xyeqy3y3/D18c1jEd1O7lZyOFhZLcg7c0/dGvPtrSIHVkV7xsmbe9w6xt0RGvaxrnSxPiDG5nF+w/dS7BE5ocLHUdCrsEyVkjGua9pBAIsUU1yzswbGQ5fIcz8kl1NEb9y3kdktjLPbv3RZt/FSkSo7MiLrWFrAeC5vxw2Sp4joBHa0MRDz0LzcD1sujTuDIg0mwtqfDmuf1rBVYhiMdUwiSrhbPSyB3wC/dd6FtiPFNbmmsc7he6e0Kooq6kpqykhffE4ix0QY7uyjR2XxDhceBC0WH4PG2pbidTTltcYwwtLr5WjUZhsXC58krA6N7o462spmx1OUNa13xNHP67K452It5BcMspJ24vVO7O/ycnmiYNN9OVzulgOsdNE1cA6gAAJZJAbbnrfwXJ1ZjHIxS8UYfV2yNqI3QuPIuGoU+52O/5qNxjGX4C6dls1LK2cE76HX6JyCQVFLHIPvNBBXu6e7x04ck+T43SSLHoiDyHZXb8vFL3N13cxAarH+0zCTW8MDEYmXqcKf246mI6SD5WPotj6InMjmY+GZodDI0xyDq0ix+hRLNxn+CcV/ivDEF35paX7FxvqW2uw/LT0WhNly/2fPkwLiyv4dqHHuPfTC/Mt70Z9W/muobBZx9a+iXcAaHxSxzSARdKBsVoFYIsqUUknxQcrMr3buJ9UWdEW2KSVGS86UyYxua9p7zTcJnVGg39NKKiCOVuz2gqSxt7qk4XqRLSGEnWJ1vQrS08eaSQdEYQ3t1SAHNN2kgq290Djsg6i00Q2r2SAizxlPXkiIIKlPpXDkmuxIUU/S1JYRqrqCYPbcbrNlpb1CkU1a+BwzDM3wVRpA64S2PGyiQzsljDmm4IS89jpuoh6WojhikllkbHFG0vke42DWjUkrlOMcUniPF2SR3ZQQXbTsO56vPifoEv2lcTuqAeH6J/wBlcOq5B98jURjqBufksfhZLW5V5OfK3xHv6Xjk/a+2yZUAtsN1Kp6gSMJ0Otlm2VBYLF1ha56hWVJUbuJFuQXk09u1/EWuF794J7tCC3xVVG57Guc12dxdceCea5zWgZiRvrzU0sWZeNrpsuDnhoFrbqIxwNjmN3aWTzHW8/BTTcPhoNhfmnjTBwJa5nkoTpi9tmg3S2zEWudNlY1ZSJaXK8OtlLdb2UiKchzWOLiejQg2W2jhmaeRTb4g4ExX0+a1tnLCZe1m2T7M5A1ptu46lE0sJ7zhI7kGjRVBnLH3luQN3c1YwzMMIf2jXAcmm31WprTzZ4ZY3ylFziB3g3wG6JlQ6PWNg83JnV7szrNaNcu1v9eKdYGnvXu0eN1GSxVXPeGvJAzH4reqhvqoycovYcwke8EDMDbpdZtaxh+WpDb5tAoj5LuuDawTNRXNhBLjmcfFRGYgJXO2Fysyutw8bTjMGMJkdueeizuK1Dp2FoDspvm8fBWk5bIzUk2N/VUmI1OaNxY0u5eF12wefNz6rvFiOYW7r7lOSuDnutyJTGJsk7SWR+29h4Jea5a7Wz2h30X6L8Pl+mUfG/Jz9sajy7qBUHVWMuvkq+dq+pk+fihHc+Su+Cn24rpoTtURywH/AKmEKmI7wU/hqX3firCZeTaqO/qbfqvHzY7xy/0enjv7Rq/ZlW1OCVlS+UBlNM4Rxuc8DPIw2IaDq7Q8l22k4ipKgAOeA7mDovPVQzCqasqY8WrKsyU9XNHTRUzgDTjtLlx03JJI/p8U5hPFhob01RXuqY2TODJDEXOLORJvcDnbdfP5uDLktzj045yTVelI6qKUXa8FPXXDcH43qahwaMPxJjusUTpWH6XWyg4rnp5mwVBa2UtDxE8hr8p2OU6rx5cWeN1Y6Sy+nQboLNU/FMDrCW7D4hWsGK00wBbIPmsLpYJcQu+/IKO2Zjx3XAp5sjY4zrqdkFdj9QwUUsL35TUAwtIdYi41I8ll8OozVR001dG+OSEEBpNs/I3/AJdAU5ilfT4nxBLTAZhhruzLr6GRwu7ztoFME2nePr0WOXK4/q78PHMv2q0ZLYDva+OqW6SwvY381XsltbXQ8wnu0sCLjXcrzPWlh9yNbkI8wtv6nmoweL/ryQD7m9xvuhojE4hVYXVwEfHE4a89FQ8MzmowOAn4mDIfMaLQk5rg7dBzWQ4Wf2NXiVHfuxzuLR01Xp6e+dOPLPDSloe2x35eCaDyx2V/oU6kuse6RdexwHmR367JjWMgHVp2JSwboOZ8aNdgntIocViGUVUMcxI/HG7K75iy6icp7zD3T3m+R2XPfapAHYfg1b/wqt0Lj/K9v7hbHA6k1fD+HTk959O2/mBb9FP7mZ8xPJsdEeZJIQuq0c3STuiB5IeiI5s6HoEy6IjkrQxpp0Xgoyq3NskqbNBbWyhv0KC24cqRBirWbCUW9eS6BR6zS9NCuUwTGCojmG8bg5dSwyUSkuabhzAQjOSyHJSGsBCj37wBUuI3CMm3QB3JR30oJ0CsTYBE1gPJQU8lIRsFFfAWnZaTsc26RJRxgEyWA8UVQ0czoZjGfhKTjeKPoqRzITaeUWYfwjmUvEX0VJ9s2thOQ3LGuu70Cx9ZXyVlW+eQ6u0a38I5BKsjP1tAGtPdL47kkblp6hVjIXU8lg67HG7XBaiYBzbhUOIuihBPwvJ+Hqeq5ZYbd8OS4ijmzXz/AB3vqVOhlLQGkhpvoqpj2zxlwsHN1unmSEsIPL6Lx5Yaunuxy3NtLSVJcACdT05KWJyGgEaW25rNwVDmODmEEWGitYqwu1uL32WNN7W0Gru9b9lZNZmGYWsN1SxSi5ceY5K1pJrtDQNealb8mpwY5SWN1I0CgVmNUdHAJamOWnadM7x3fmFdVEDXjUXDhyVDUYfE6eRsh7Rsml36+iy7YaqUzFIpo2PieHtI0INwQpNPWtfMLO566rgMFVX4TUyCkqJIgyRwyg902J5LQYfx1URTsdVjK4aFw2K6Xjvw5Tll8Xw7BUZZoibXc59hb+pOspSC54BtmsCFlMM4rpK8ZWShrib2JWmixeMRAdo0k7i/Nc9V1vpMp+0MRdIxrg34c5SJo6iVhOUvO9g79NkKXEKeXuvmjBG1zZPyYtQUo+0ex55MjNy5N3eo83JjJvainqXw3jka+Nw1IebWTH8TB0jDpT4bD1SZ89dVSVVQO883ynkOQSrNYLABe7j6O5ecnzuTr5j4wJzTyuzPytHTdIdRMc7O6WQOBv3TZO50h77NJ3J2Xoy6Xjxw8R5Z1fNln5pTHlpLS8uaOZVdiMwET8ouAOSmBxjaQd3akqrrakFrwNAvB434fSnd2zu9sPikgHaaEHKfiUWCZ/utM8agxgEJeMy6yDqCo1BIDSwAnSxBHqvvfiPHc+V+S86SXPumJLFPPFjYahR53Fo0X2Lp82bMFoBHmmu8x4ewlrmuDmuG4I2Kd7UPt1Cbc4LldOktX9RxYKqU1NRw/hM1c4DtamSNxMh/EW3tdN/7ZYswWpo8PpB/yKNgPzIKoSQlNaXEAAkk2AAuSuH8HH9Ov8mX2tJuJ+IKoES4zWFvRsmUfRRaemqMQrGgF8sz3AZ3uJN/FxV5hHCNTU00dfVjs6K/fa0/aZdr25C+/Nbij4dipcmHujEdFUE9k92wd94F3UaEFefk6ri4vHHN3/hvHjyz85XwydIzFaKOSngrJveGd4Bxzxlu1wDvroVaU3EWIwwGaelY8MNpBE4se089NjbfyV3PAyOhlfka6uoJ7mZpsHtFr2H8wN7rP4vjlLTVtYyitO+ZoEkp1YHagkdTbTovBjhyc+fieXouePHj5auLic0PZmeqMOcXaJBfT0T1b7RqejpXGic6rrSLMcRaOM9T1t0XK5KuapeXveXHYuceSXTTh7yxtiBuV9Tj/G8WOrnd3/h48+qzu+2abTg+Z7mV8sjy98tRmc8nUutqfqtiye/xc1heG5RDhwcRldK8vt4clo2VQI+IL4fXWZdRnZ9vsdLNcOMv00MU1276p4S3PdPgqGOuAPxaBSBWtIsXbrx6epcCXoPqlGe9tfoqlta3e4/ZL98Z1v5lNG1q6e3l4brHYFUD/azE2NtYvup2I41FR0r5C8DTTXdZfgWrNfxLiEguQGBx8NV24ZrKOWfqum8kkgoNKOy9rzkkAtIO3ikhhbtsnbIAIMf7S4TJwLUyDeCohm+TrH81N4Il7bhKlt/hySM38b/qlcexCT2f44LbU2YejmlQ/Zs/Nws8fhqHfVrSs33GflrLXQtqlBHZaaILTe42QsUs2CLtGDmiMZ2fVIMYupIaklijKHLDdpVTUQlrir9zDsodTT5gdEFCW6lbrg+rdLSNY43MZMfpuFip4y1xCvOD6nsq2WEn4gHj8iiZenQS+7/JSqeQk2Gqrc5Dg3mUiaqmiAED3NdaxI5KMr9zooW555WM/qNlAm4hpIyWwNdM7qBYfNUTqd8ri9+Z7jzcbqVBhk0gFoyAmzRyfGa2YZWFsQP4Rc/NVs0NXV9wyTS35FxK0FPhMQPfu9w3adPorWClEY+FrRyACztWLg4SqJyDLIyBp5AZnKLinB2IUULqimIq4mi7gwEPaOuXn6Lo7YwOSca2xuNCou3CKquipYw6R4s4aNGpKy1VUvqp3SP22aOgXVPaPwQHtl4hwuOzmjNWwNGhH/EaOVvvD16rmAhPotRqGIJXxSBw25hT2yXOXn+iY7BLDHMbfpsVy5cN+Xfhz1dVMY4NfYHRTYXFlxexPVVIl2NrEbqXFIHG4O/VeSzT2S7W0dU5jg1x1V9RS5g0hwt1WTnOdrWudl5XU7DcR7IthlNjrY8j5LOnTGtxAWSNIICiV0ZZPo0EbpFDiEYAAsT0KsJWCpiuByJNljTpL5cJrsLfT4hU084aJGvLjbYgm4I8FQV9Nke0NBJJ2HRda4zwgy0EldDH/aYGlzRze0bj9VzajZHI8z1sohDhcuI+QXfjtvpw5sZj79IsNLO7I2lEhld8LYxqVtcE4fxRzGSYnXSgjaGJ3/qPP0S8FrsKh7tOYnOcNXB4Lnfr6LZxCPsWSMIc14uCF7ePp57yfM5+uy9YeIiU+GQsNywE9TqVJcYaZmY5Wi9hYak9B1TheeWiizTx01VSVMsz4mROcczGZiSRYCy9Nkwx3I+f3Xky/ajqv4iKapmjgbTsp4xI4z/E4b2A6211Tlw5oI2IBTclTPUtnEMZpaaoiEcz5jmkk1JuBs3chKdG90PaxsyU7e6DfZY/k7J3Zuk4u+9vGbe83ysALvoEVgwF75MzuXIBQpq1sWZkY7R4NsrNVEkbiFQLd2Jp9SvHny8nL4niPocfBx8Pm+al1FS1rTeQrOV+KwMY7PMxvS7gp0uDOkH280j/AAJsFX1PDNHM0tMTT42WceH7reXL9MTXVonke8PBZfTXdLoKhraKPNqMzldVXAmYl0Ewb4OCrZuHsTo4w0xFwbs5guLL6vR8s47p8/qMLn5p01DC3uuUeWa6gSNrIzYg38WpAjq37kD0X0Lz2+pXjnDJ8pBeA640RZiQn6DAcVxLMaaCWRjPjkDe6wdSfBdJwj2fYdRzU7MTb74JmHI5jiG5gLkfLUeS8/L1M475dceLfphsD4dxDHqkRUzWxtLc3azXay3h19F0jAeEYMMpzV00MkuJ0hPb5+9cDVwaOXd1BWiZQvZhtRBM9kdZhRD4g5mXOBqLAcnMOqkS4lFTYrS1VODDHU02R+V1y8tsQT5tJC8HL1OfJ49R2x45iELaSixClqfs6mlxBji+IG3fA0J6Zm/kqDFcYiw7BxRzzvLqOs/s8bRmc6x5DplNiVJijkfRw079GwyFzC09Ccv0KebQQl+dzGucdyRqVzxw+3Ttc8xnFMXxiecwUskVNMWgxDdwaLDMeaq4sFxaXanDB4lddbQQ7hjfknG0MY2YvZj1GeE7cNSMXgxt3fLlUXCuKynvFnqSr/DuCwAffZLk7NYbALcikbyCcEAA0Wcuo5b/AHNThwnwy8XBtFH/AHc9UzwEpspTeFIr2FfWD/r/AMloC2wRg2XkuMr0S1Rt4VA/+5Vnq4fsljhktFv4nVepH7K8a++yXmWeyNd1UbeG3t/+5VP0SncPvy2/iFT9P2V0HDmUeZqdkO6sLi/AM+Ig5caqgfwvAI+iqcEocc9nVdU1TqcYhQ1DA2XIdRbZ3gun3CQ8Ne0sc24O4I3VmMTapwnjrDsUFmkMeN2nQj0WkZUslaHNIIOy5xjnAktTVGpwsCKQm/xZbJdDHxZgEQdWRMqqZu5hfmc0eS1tHRu0KLtOqo8L4hp8QiDmvF9vXorgPa8K7FTxk8O4Hx0H/wDDf+iqPZlJl4cqAf8Ajt/9AVlxjZvBGOOv/wDRv/RVXs2b/wDp2oP/ADmj/wAgUvuM/LbiQHmg59homQEYBtutKZfLO9xsLDqh2ZOpJung3qhlA5KDODffVHZIBIR30ujIyLpt8dxqnAQjuEFNW0ZcC5oUXCZDTY3TOOgL8jvI6LQlrXbhMDD4PeBUZbuZqByvyKlups9tjFG+UhgIfb7w1I8/FT4qBzzYgN+pWRoMaq8OeOzLZIr6xPGh9dwfFb3CsQpsVoxUU5Iscr43fFG7of0PNc5n3JcbBQ0MbNctz1KlthA5J4MSsqrJh0Ac/OHZXAWBAuR/l4JbDmJabB7fiH6+SdDUiWM3EsYHasBAvs4HcH8x4oFBqVZN2c89yQuH8oygeu58k5HHkbYvc8k3Jd/rRALDY2sdLHn4LifGXDQwDHHsp2WoqgGWn6NH3meh+hC7dYHfkqPi/BhjPD8zGNvUU/20PW4Go9RcI1jdVwki29knM0izhop89NpcDQ6qDJAQditOiK6wJsSQPyRNkc1wIKcMTgbgqO6QNk7OTuH7p6rzZ4ar18We/wDVcU8rZAGm1zvdNyRvpJmvIzQv2A+6eaZohmsHHKeqflkdDG+Coa6Snd95nxMPIhcdPRvSwjq/d5gWm7Nr3Wlw/FiMoBG3zXP5avsnmVj2zRuGuTe/W3LyUyixMmVsgd3Dp5KXFrHN0WoYyupCWt0t3guVcXcOMFbSw4dE1k9TM2IxE925PxeAHNbrDsXDOd9duqg1FDNieNitpyM9O3PG07Od0/RZx/XLbfJO7C4sDxFguG4BitE2mqDJI0MfI5xGpzan+XwC32GyXog0/ccQFj8U4XpqyplxClZUymV5dNE115Ync9DuPyWgwiWoNOY207w7f7Tu/NfT4+THCftdPgZ8HJya7ZtdE+KYfVsD8kbTLJ+FutvPomK9hoqYVdbPeO1uxbpmP5lWGHsqY8FFZXUQpXuOYQ5bObHyJHU9FnPqbZvjjpx9HhhnMefL/af+1Fe2cRumlaHAa2aCbenNQHMqaqUmepcYyO5GwWDQrKSpkqRYdxhGwOpSWNa3YaLhhMsv2z817OS8eP68XiG4aVkbAGst5BSWwE7AAI2utp1SxISu8jz2kCkDtz9EsYfARqCfVOB9/E8ghme5jXtaSwuDc2wvsr4jNpp1FTt+4mJKant/dj1Vg2jmlllhzZZg0OjsLh1/89E/DRAR0Ne2MiCZ/YuL9QHnb1uCCp3Ri5RR/wAPilcwCBhzuytJbYE+aeiwKNzagdiwzwm/ZBgs9tr7+Iur59JBBDidEZLyUtpKcs1b+Ia9BYhKOKRQYnRVMIbAZaYsdY3zWsc3nZxCndWbls3S0UNLPRVLWtioK27CGAWBAvmt4i48bJionhpMFraZjWvNFUh0MrhZ1mkFo+TlFidPNRQRMZ2RhnzgvG4Bdaw8ipcVKxs0kxu6SQ3cSb625BJjsmNoSy1FTiMtQ1xMc0IY57z3iRfW3kUIaKOKJkerwwAAu1KlBg3SgAOS6SabkkMtp2XvlHySxAwcgnCfRJJvoN1dhvIwbIAG9gSD4FOCO412TjWDkE2Gg2T8X0RmOU/ft6J8N2CWAAEXSL7u4/ecj938/mpVrlDYqCMIAL6FDs2t5KRuiIU0psZeQSwL7BJt0Q7RzdigXlN9bJYjum2zX0ITjXghAoMASu7/AKCRc201REnqgw/E+CT0VU7EcNzR5tXBu1/EJGCcWOkkbT1Q7OYaWOx8lt3MDrh2o5gqkxfhijxGMvjjbFNuHN01VELjTEmScA4sAReSNsQ8SXtT/s9h7PhbNaxfUP8AoAFheJ/4hSUcGE1bbtlqGFsh3Ibr6rd8H1sMXD9LT5gHd5x8ySVm+4ny1FrI7omuBF9wlWBWlAI9QisdUV+oKIy90M1kgnVJJ1QO5rc0MyaLkkyWQP5k/Tfa9q3nluq8yeKdo6tsFZE957hOV/kdFnKbxsCpGEOU7BMSdhOJsnJPYP7k7RzZ18xuEdZTdnIR4qMIl5N6u2/cdWppRMHtJBkidlfbnpcOHgRqn7eCxmFYr7o3C6mV32bgaKcnoD3HHyv8ltcga4nmd16Jdxxs0KyPUbDXkjQWkMQ/Zu7EixtnHqdfr+aeTVS4RME5aT2Z1tuGnQ/68E8dDYka6DxUBIwbEGyShdVHJccwttHi9XTZbNZISz+k6j81Rz4ff4Qug8aU7G4nTTktBmiLTc2uWn9isnmp5JXxMnjkkZYvY14Jbfa4Csdpds3NRvZs1VtRSPewtLVtTA140Fwo01APwg3UXbAvpauC/ZTyMA25qBV1WKhtjVPIG1mhdDlw241Zoq2owmJxPdufJZuMameX25vLVYjmzdqb/wBKEGLYjSyh4eHj7zHDRw/1zW7/ANmWSm7x6BMT8Jsscgsp2r337NYPjsVYwCNxZKN4nnvDy6hafDsSLJS5hsXaFYao4ZnicHMBuNQWnUKTRzV0BEc7XPts773+a458X09XH1Hxk22Ie71MoqGkxVH3ns0v5qOMQqYHWfNHKLbuVQKmaYBgBB2ueikQUzGkOf3ndXK4Y5+vhnmvDbv5/wALumxyP3mJvubpJz8Lmx3y+Nzt5q8rMQvTU8NnSYpWS9nG0vzN13cfBouST4LKfZuAzbjYg7IUMv8ADKioq2MdU1EoAJfJqQNmi+jR5LtI8GeNt21zsHjdistJGwSdjCHyGI91vesDp4AqKzDGOp6ab7QCR+W/499vkquDGZqagndfNX1ZtI5gIY02sP8ApaNup81PZjbPeKKlZM4QUTMwc7YG1mgeO7immd5Q87CwyOq0kzQm5PQWBsVOiwfNWRRiG3vEZLQ48uouqd2Pvmw2vkD5M9dIQGHctJABd6Au9U5LjN66JwD3xRRZWknc32+Q+qaTeVWDaVkdFR1RfG21R7vp8WtwSR00CVPFSR/xmmEhkDWCSJ7RZpJbm+VwqBtXVPpIIsgDmyiV58QSbD5/RO9lUVElQ58jrTgB4bpoBayvavbaunYsyHEMKqYuzhkMDw475tAbm/iVTe/yS4d2EDJCBVl7WnQBue99f9ap+Kgb3btBLRYE6kDopjaaxGisxWYIZZU1FRUPdJlZMwMysGoABG/qn4aGNgb3bljcoLtSApQjsLJisxCgw5hNZWwU56PeAT6brUjWpD7Y2jpcJYAHPVZmo45wiAHsG1VURzZHkb/3Osqmb2izPdlo8NgvfTPK6R3yYFdw3G9vcoWJFwuf/wC0vGFb/utA8A/gof1eUfae0Go2FZH6xRqd0TboAYSUoRnxv1sudnDvaBJqaqoF+ta0fkEk4Tx+NffJ/wD+9/kncbrpIbY80oAei5l2PtFp9RLWP/pqGP8AzCbPFPHOG/71RyvYN+1ow6/q1Nrt1MWCMHTZc1pPavleI8RwpoPM08ha4f8AS/8AdavDONeH8VLY4sQbBMdoqodk4+ROh+au4bX5KCMi1idjseR8kAii+SSUo2CJAg3TbinSLpDhdAzfW6ca5JeETCgfa88+SXmPVMDQpxp16qBz1QNzzRC99tUHSMhjfLM8MijaXvcfutAuT8gqOa8ezGv4ww/DYRd1NAC63/EldYfQBTq/hquwRxmw15lhb8TPLmq/g1knEfGVTjs7O6ZHVdjyHwxN+WvounZASsy+bSfbLcPcSMqgYah3Zyt3a5amGoilF2Pab+KqMR4YwzEXdpJG6KbftYXZXAqjmosYwEmS7q+jbr2kY+0YP5m8/RaVuRfmhfxHqsth3EUdRGHNka5u1wr2KsZJGHAjVEZxxsmnOsnnhRpCiCdJ4pl0tkiQlR3OIUDzpkjtr7pguKjVdZFRU7ppSbA2DW7uPQIrZYViDa6mFJK7+0xDuX/xG/uE85uUrkNVxPiLbvEDadjdQ+B5L2nqSf0VlS+03E44Qyroaatfbuy5zG53nbQ/RcM8PO4SulV9QI8BkjNyXSlzQN/htot1wVjseP8ADEE4mbLPATTVBDg4h7epHMix9V5WxviXGsckPvc5jg+7Tw91jR+Z9V0n/wAP2Lmkx7E8EkdaOsgFRE0/8SM2dbza7/yreE14ZzegEEEh72xsLnuDW9XGy0wMgOBadiLH1USBglgALRlF2vc43c4jQm/LZOuke9pETLX2e/QeYG5SWUw1Mju0F7gEWA06IFGdujYmmTlcfCP+r/3QLHvB7STS3wx6D57n6JM1VBTiz3a8mjf5KvmxGWS4jAY3qdT+wUGV9rWDVWN8OUMVA/8AtEdY27S7KCxzSCSeg0JWJ4c9n2K4HiU+J1E1KI3xmEU0RLnyC+j9gAB0Oq6dM+5Lvied3O1UaxBvued1NtSqE0r4xmexzW3tcjRIeWRhaQatI5EWIOyravBYZ+/C4wydN2n9le5qZfagmlDrhoTDYC8gnZWUtC+lIE0eW+x5O8kbGAGwFyeQWvbSI2ky7DzSvd27G3qpUb2Suexskb3N+JjHglvmBqEprR2hjblzt1LAe8B1tuggmhiffufRRJsKg37J1/JWc2JYbRD+1V1LCej5Rf5bqL/tDgD3aYzR3/r/AMk0bVb8NDfhjN/JMuonDdpC0sElHWAOp62mmvsGStJ+V7p19A5m8dr+CaNsmKUjcG6WKdw0DdVpHUQds0JxlAANQLqaXbNtpZDbQ6p9lC8gaLRtpGjSwShTtB2Cuk2oWYa4m/NSY8PFttVciJu1h+yX2WnIK6RXx0TRy9U8KcDYKVkANroSPZGwuJ0AQMNaGnkFnMa41w7C3vp4L1lU34o4nANZ/U7YeW6z/FnFFVW1v8FwovD3kMkfH8RvsxvieZ5K34e4Ho6GKOSuYyeoGuTeOM+A+8fEpv6RSiv4s4nJFMHw0x0+x+yj9ZDq70VhQezl2YS19dZx+JtO3X1e65W7DAAABYDa2wS739FNfaaUNNwXgVMQ40QnePv1DjIfrormCmgp25YIoogOUbA38k9YkIAK6UN93XRWA5o7JVtFQnlpdC1/NKtbZC10CD47IXPilfVCx1QV9dg+G4lGWVtDBMDzcwX+e6yWK+y/DqgOdhtTJSOP+G/vsPz1C3yTZTQ4/k4y4GcTG+R1GDc5ftYD5tPw+llrMA9peF4oWwYk1uHVLtA8m8Lz/Vu31+a2ZYHAgi7ToQQsXxJ7O6DExJU4cG0lWRctA7j/ADHJTQ3HQ6EEXBBuCPBF+S4xg/EmOcDVow+vhfNQg60z3fCOsbuXlsuuYZilHjNBHXUEwmgk2OxaebXDkR0V2JRSTcpfPqiIuUU04XTXwuuny0gJmRtxdAu/P5p1puPFQBIWPtdSY5TvyQSBssb7RcY7DCo8EhflnrxeYj/Dp2nvX/qIt5ArU1uIUuGYfPX1r8lPTszvI3PRo8SdAue8OUFRxXxNUYxicdo8zZZWbhjR/dwj8z5Hqluol8+Gv4Qwr+E4DHnZknqbTSDm0W7jfQfmr25vulOu43JuSitokmppRZrIw43RWR7KijxThelr5HVNM40dYf8AFiHdd/U3Yqm924lofsDhoqcu0tPKA1w8jqPJbXXVHfqUGaLdSo8ke6nOaNk0+P1QVcrNFDkaQVbyx6KunaRf9VEQyVQ4/nkqKKniY6SSTNkY3Uudt+SvXWHMKwwyGLL7zkBlN2B5GobfYdLlSlvhzPEsNxqjeGywNp3H4GnXP5O2PkquMtqO0jk+ynYLtba19dR4HmF3mojpquh7OrjbU0ru64PAzMP6joVjce9nbzAKzDyaqDcNabzRc7X+9p906rFv2ywjTG6nL5LGRujh18fVWXBeOPwfjzBK/MWRMq2MfY27j+46/o76KoqKSoNWWR/bPJt3G5dehB2Uun4dxGrDnQU0kpYwSF0Y7jL7EncnwCTxdrfWnsSXtO0yMIa22ryL89gEgQxg3d3nEWzPNz/ryVVRY2ajCqOaSN/vL4GOlZa2V+UXB9bpmatll0fJlH4WfurWFrPXQwaXzP6DUqBNXTzXyns2eB/X9lC7QDRrQPE6pJcXG5Nz4qBnEMQp8MpTU1DZ5GZg20ETpHEnbQalPl+drTrYi4BFreiJriDcEjyTUL5c72v7rr6Hr/kgOV7WNL5HNa0bucbAKK+tha5zI2yTyNsCyJt9TsL7KXJThznZ3NfGQAWu2Bvv/kjYxjBlYQLnUAHUlQRYH1Mjs0tO2FhGgL7uB8eVk+mnzyuA92p+0Dm3D3Os397pcYmDPtywvv8AcFvmijcxsjCyRjXsO7XC4WK4x4SxvEoC7AcTLIg3v4c5wjMn9MvPydZbhC3UIsunm73etwjETE+OairYz32uBjkb435j6JqeOsqK+COkqXmtneGiLtCHTEn7zr3t56L0Ti2D4fjtJ7tidK2dgHcftJGerH7g/TwXPKv2ZvwQSz4O04g1xLndoL1IGmnR1urbeSkmmrnuM7/s/Q0jv7Ti3aSk2LMPpxa/Qvfv8lfHgjDrf/u2INNujD9LKtw2A1WK08BB0ku8W1aBqVuvdmlxPzuukiRi5eAczi6lxmEn7vvNLr82lIbgnGOD60Mr5mD/APCrLk/9D1t/dA/QGyP3GUC7JdVdLqMTFx/i+FyiDGKNrjtaeI08nofhJWjoeOcErLdtLLQvPKobdn/e24/JWM4qTCYqiJlRF+CRgcPkVma7hXA6gl0dLNh0h+9SOs3/ALDcH6J5NVuIJI54hNBIyaMi+eNwc35hOXbZcnfwzi2Fzdvg+JMlINxkeaeT5fCSpNPx9jmESiHGaPtQP+Ozsn+jx3XFNm3TibbIZtN1msO45wOvytknfRSHTLUizb9A8aH6LSMyvjbIxzXsOz2HM0+RGipsdyQqXiCqfT0Ly062V3oVQ8Rw56N3RBiPZ1SitxqtxCXvPjbdpPJzydfkuqNYAAAFyr2eVTaLiOpw6U5XTtLGA83tNwPMi66wzUXUnpIAb4IwEqyCqiy2CFvDRHYI7WKBNuSO30St0Q0CoK1uqIbpQshy0QJsCjt80dkW5QF6IrdEpFzUA9PVFa+nPoj8ghbzRVDxLw9TY5h72TRgytHcdzC5fgWKVfBHEZZLmdRynLPHyc38Q/mC7aW6arlftEoY2yGdjQHNIcpYldTjeySNr43BzHAOa4cwdQUojfdZjgOrfVcI0XaEkxF0N/Bp0+hWo03VnlSCmpR3dE+R0UeZwDUEGQgPspMGo3AA1JJsAOpVZUTAyGzgLakk2ACx2OcQzY7bB8K7R1HI7s5ZIx36t3/DZ/J1PPyS1LR45ik3GWN0+HYYDJh8MloAdBUSjeU/yNF7fPmuiYVhkGEYbHRQXcG3c+QjWR53cf8AWgsq/hnh2PAKMmTI6ulaBK5u0beUbfAczzKuyb7KT7pAJ6INJJ0ujA80ZHMFVQB6hHp4hJ2GqPkgVoeV/FDKDrp6pN+iPMURSZbeaSR5pz0SCL332VDT4w4XsqqsiIvcK6AuEzNA17TcKDKS6XCnYZLZroidQcwHgl1dCWkuAVVJLJTSh7NC3Xz8EK0+c9i8DmNQmoK6ajqXPicbEnM2+jgbXHrYBR6esiqabtWO7vMHdp6FE5wc8g6HTQ+iwyfxLAsK4nb2jHuosSNhnjbo83GtupJ06AK+4VwSLhbDXxsn98lm+0lqnaA2uNG/dZyHIrM6tN2kg30I5aK5ocbfC9rJiculngXy7AG3OzQbeJTSVrQ8yal3olXsq+nqI5mh8Ja0nXLm7t7XtfkQCC5x67KWyYE5XAh1r2I1I6+Xioh6/ijukXCO6Babnc5sRyAkkgach1SswRhw6oChjc5jSbB1tr6N8B/rVPGFjB3pLn+VNZmoZxyF0CwANAABsAOQSHG5UWsxGmom3qJQ0nZg1cfRM0OL0lecsbjHL/w36E+XVNXW03N6WAQRAFxsBcqTHSEjNIbBRTIBcbAXUmOjLml0hs0bnoqzifHW8L8NVeKw0gqnwZWtjLsoJcbAk9AuGVvGmO8RY7QTYpXHsIqqORtND9nCyzhrl5+ZurFdsx+libOysYxvaP8AspH5QCQNRc81TnbX5LS483taGdw+69r7+CywJv8AkFrH01jfB9jiNE8HJgOAtbU9E4w31Oq0p+5SXxscO8xp9EtpAFtuiWADbTVBXyUFNJe8Y9FDnwSKWMx5zkP3HgOafQq8LR6InMb4IOeYj7P4XgvpR2Dv+Q7un/pOiz4w/iXheUyUMszGjcwEgHzYdCuxFg8kkwscLOaC3oVNI55hXtQkaWw4vRNkI0MtOMjx5sOnystUzFsJ4hpXCgrI5X21hd3ZB5tOvyuixXg/B8Wae1pgyQ7SR6ELEYn7N8TpHGXDKhlU1urWPOR48inkQ+IsGqaWofiNIHtqKYh8rWaODRtI3xHNbnhHjSm4ghjgmfHFiYGrL2bP/Mzx6t+S50cdxzCJo4sQbM18Zs0VTTceAd0+ajVgwvEHmqoXDDKsnM6CT+4e78THj+7PgRbyU2bd6B6I7/5rkWBe0jEMPtTYrH79EzTOXATMH9WzvX5rouEcS4PjdhQ10ZlP+BL3JB/0nf0utbNrjmhfnzREEGzm2I3BRhFGDYoz9Ejn4oXsgOw9ECflzQujJ0QDfZFY8tChcXvbRC6AXugd0ROniEYN0AF0VyjSHuAB1sgKR2VhNwuVceVzJZfd2uBe8/IDcrV8UcTU+FwGMHPUPFmRNPed+w8VjOG8DqOJcXdX1wJpWP8AtHDZ5G0bf1KlukbrgqifQ8MUkbwQ6QOmcDyzHQfKy0o1TMTQ1t9vBR8RxegwqEy1tVFAzlndYnyG5VkVNc626z+PY5SYXTl9RMGA6NG7nHoBzWZxjj2apBjwqDsozoKmobqf6Wbn1UTCuEsRxap99xCSWEP1M84zTPHRrdmjz+Sm039IU9TinFFYKKCB7Yn6ilabOePxSu2a3w/Nb/h7huDAYu1u2euc3K+YCzY2/hYOQ8dyp+G4XSYVS+70UIjYdXG93PPVztyVOta2vomvmr6Cx5nTkli3oisOaPQFUHrayPKeZRXQuL7IDHldC2pQFtyiv9UCrFFlB338kL6Ija+6CncbmyTv8kTjr4I+dlQoIiNEBvugd/FBHkiDmqorcOa8Egaq7cBZNSNBJFrkqDESNqcOqe1hcWnYgi7XDoQrCDEWVvfa3s3gWewm9j1HgriqomTNIIuszX4RLBJ2sBc0ja2hCiLpk4tY6jqnjYgEa6BZymxUtPZ1QDH/AI+R8+it45i07+PmppFnFWmgp5KjMSxmZz49w4DKdlZ4Dxfh+Os7LO6OqF3ugl+O/N7T987AdOizdVLnw+oYGkuMbxYdSAAuesc82LCQ9veGti09QRqLKJY9Etkc3bvi5bpqQRuP5rc3DROska9oc0gg7EHdYDh/i+OohZHI90kzImiVju652Vtz5tLzqVsYamKcGRkzQdcz/uutoXOHIX0AG6WIsLoXTLZbPySNLH8wf9b+G6o8Wxitp5TBHCaZp2lPeLh1B2/VJju6iXLU3V3V11NQszVMoYeTd3HyCpKjG6uqZ/ZQKWBxsJX6k+uwVZGyF89oWS4hUv1AcDYf1dfyWgpOGamsLZcUnysG0ERsB6jQei6duOPtz7ssvShjpzJUuigY6tqCb5gCR536eav6DhIvPbYlINTfsojYerv2Wgp4aWhiEVLCxjRyaPz6pTpC46lZudvpqYT5OMMULQ2JuwtcpLnlx1N0i6IvA8VhtV8VYTLj/C2IYVTvYyeoYBG6Q2aHBwNz4aFUHDfs1wPAHx1VXfFMQYbiSZtooz1az9TdbBzyd/koVbiHubg0QmRxjdINbDQgW+qaNhjMrv4fLc/EWj6rOkCwuQnaieasfnnkJtswaNb4BBjRfQbrcjc8EsadQNAOaebofBH2d9EoNsB0CqnW223TrXC1+aZZtfWyUHakEboHr3QuE2HckoFEGbeqQTzSjr5JJFiigDy2Sunimr621ISg7kgRU0lNWQmGpgjmjO7JGhwWPxT2aYRUl0lA+WgkOtozmj/7Tt6FbUO08UdgVNDiuJ+zzGqJxdFFDVtGz4HZX/I7rNVEVXQPyVdPLEWnaVhaR+nyXo1zQVDqKKGpaWzRtc22zhcKaTTjWFcc43hjWsgxF74RtFUfat+uo+a19B7VQbDEMLB6vpZLeuV36FWddwBglYXONG2J3N0RLD9Fnqr2XNF3UWISxjk2QBwTyaa+k4+4cqgM1a+medxURFoHqLhXdNiuHVjQaXEKSa+oyTNufS91x2fgHiKmuYXU84HRxafqq6Xh/iCnOaXB5H25sAcmzy78GuIuGkjqBdFmtvouARz4xRH/AHXEoOuTtG/kpkPF+O01g3EcUYG7BxJH1Cu4bdzvY25dEL20Oy4yz2gY623/AMynP9dO0/onv/iDjhFv4i0ePujbpuG3YLkjQonuEYzPIYObnGw+q4tNxfjNSLOx6raDuI4wz8gq+SV9Wc01TVVJ/wCYxz/zTcNuu1/GOB0N2urmTSj/AAqcdo76afVY7F+PK6rvDQQCka7QOeO0md5MGg+qzUOHVs7QyCjxF7ekUGQKwpeD8ZJzw4XJCXbvmqQw/Q3U7k8l0WARulNbxFiLKGJ5zObNMDUTedrlg+q0/wDtng+H07KfC6KeojjblY2NnZRgeBd+dlW0fs+rC4OqKukpr79hEZHf9xV9ScEYRCWuqGT1rgf8eTu/9osEis1U8Y47i0vYUeSnzadnRsMsn/cdAlUHBOJ18/vNe/3dx3kqHdtOfTZq6HTUkFLGI6eGOGMaZY2ho+ifDbX2V1b7NKfCuGsNwoiWGHtKjnPMcz/TkPRXQaLjqhpvzQuijA36I7jki0PJFpv4aKhea4BQ2OqTfkQhe3kgWN9kel03zSrgfmgVsLoEgJOYI7goDuEV7b3RX1v6IA9EFHmBPkjDk3m2tsivqED2a/NA/wCSbzhGXaadFQsnldIIFkV/DTogdUCHEWFgo0sWcd7W/VSg246BIIsojP1+EMmBIbYqk/tWGG2UyQ/h6eXRbh7AW6hQp6SOUEFu/NFU1NWxztL4n3tyO4UWvweCtcZYCIJ+tu67zHLzSq7B3wP7amcWuHRNU+Jd/sakdnJtfkf2WdJpGwWkqKPHuznjLSIJbHcEaagrX09XLSTdpE6xDr2OxsXkfVVrJjY2O+tvn+6k52vBtof/APX7ojUUGNRSxCKY2DQb310AGZw/nc51r8ldOpRK+OkqGCRkwuWnXs/C/PzXPmG0jP6x/wCpi3eFSH3iqbc2ErrD1UZWtJTUdBCGUsLWg723PmeaddI5259Ew02BHQlGXhu+6gcuiLwPNR5qmOKJ0krxHGNyVDbPWVtxSx+7Qc55R3j5N5etyqJlTWxUzQZpMub4WAXc7yG5Ua2IV4OV3uFMRbMNZXeR5enzTbn4fhJLnuM1S7dzu893p+6gVGIVlaSLmCI6ZWnvHzP7JJs1tY1GJU2HxiBjnVEzG2DAdT/UdgoVXP77Txl7SJtyBswc2j8Xmo8UEcQ7rQn7i1rBa01IYbGba7J5oDUNB5IaDXmqpQPgj9CkXA2+aO4QGTbdHvf6JJ1H5oycqBd/80M1jdNk6osyKkBw0Rkg+ajtcLJYN7ICdpyRXO2iWbG+ibOtwB5FAprksP5JjQDxSg9A/fndEQmmv11TjXAoCOvmkW02Thskb+aBst03siy3O+qc0O+6Gg2QNFlhysiMDSdWMcfEJ0WvvqhdBHNJCdewj/7QiFFT6H3eL/sClXHOyMWQRxSU7bkQReWQJxsQaLNaxvkAE6gACgS5pPMkIgMpKWERt0QHoRZAfIpF7FLBDhcfJAV7FHmPokPHRDN1QLDhdGSU1m6aoB9hdA7msd0YPRNB1x+aF7AnkgczbdUYNim7n/RQzIHEQKRcBC+vRA6HaWKO+hTIfffmjzi/igcuNt7ow4AakJu4HOyVm80FBeyBd0TOa2qMP21tdVD17/slZ7C1x6JjNYboB1+aB7MLW1KGfT9Ezn1RZ9NCgfuXG19ERNkyZcoRZr+SgcJ9E2T/AKKO6Gm6Bp8ecbKpr8IiqWnugO8FdXtskuaDuoMYfesKkDXgywA+rdtvlsrCmq45ow+N+ZugPUbK6npI5mlrm3WcrsFmpXmejcWu5gbFDS1insWl2wIJPq0/otxhNQw1dVrvIdFzLDq1lVVx0s/2Mr3ZCDsb3Gh9RotrhlQ+lqJpazLAL3dmcB66+Smma1plJLraC6LMqSix+CumqRlbDTw5SJXPB7Qny0skz40+QllEy3LtZB+Q/dNIuaiop6dgfUuYGg3aHcz4DmqyoxipqjlgBhj/ABEd4+Q5KvZGXyGWVzpJDu5xuU+BlurI1IKOFrCXbuJuSTcn1T4IGibD+6izX8FpT+ZGXXGhTGdHm8VA6H+aGa3RM5t0WfmqH86LMd0zmud0edFPZrI8yYzW1uiDt0EgP0/JJzb33Tea+g3Qzc7oHQbJec7qPm08Eee6CRnROcD5qOH/AER59ygdzJObXRID7oifFA5m2N0sPuNFHz2KPN46IJQkuN0Rd0UcPINwlZ9NPRQO3ud0C7om8yGbcKhw6eRRE72OqQH6BAnTfXkoFZtrHRKDtNk1fYos1+aofz87ow+6jZ0C+9kEou6pNwfNMCU7XSs9+eigczaIs1im89ja+3NHfN1CBzNcXSSeSbc4i6PNmaSCPJAu/wA0V9kgusdUWa/JA5msT1KGbrsmybixRF1tQqHs2m6IO3TWcHQnVDNugdzDxQLvFMl19CgHctkD2cf5oZiDqms+9t0M+hQO5/BLEmij5ttUWe2lyoKTP4o8yiGS2x1RiTxREvOhmvdRs/yQ7TxQPOffnoUee2yj5x6hHnvzQPZrhKDkxntpojEgugfL0efRMF/NGH8kD2bVHe6Yz6o890D+bWwCTYHdNBw6odpugbmw6knOd9OwuHOyU7D6SXN2sLZCd84zX87pfaa25Iw7xQKpaKlgaGQwMjYDcNaLAFT2ljRoAoLZLW6JwSoJnaXQ7RQ+11R9qglZ0YfcKL2gR9r46KiVnA0uhnUQyXCPtNLoJOfmhmuVG7TX9kO09FBJz29UM6jZ/G6HaXG6CTnvpdHn1UYSfNDtPFBKEnO6Gf5FRu0J5oGTS10EjPpa6PPZRRJ5IzJcboJWdDOowkQEmupVEnOgX66FRzL4ou01QSMyMP1Ucv0RdpqglF6AfbyUbtBsgZLIqWHhDP4qKJdfBDtEEkv+SAf47KOX3HiiD0ErPpvzQLxdRhJY76IdogkFwPNEXHbS6YElij7QeaB0H/RRiQc1HzeKGfmN0ErMCkiSxITAlsNSiMlz4oJObqUWbKbhRTKUZffcoJYcHa3Sc1iopkynQ7JQlzNvf0UD5ddDtPmmO0IuiLzfRUPm1rg3IQzhMdrc8knPZBJL/mgHAC6j9oCN0XackEoPtshnUbtOqAk36IJIOvgUZeL62UbtR10RCQ23QZwTDU3ShMBa6CCIMTeiHb63QQQI7Yl176p0S2H6IIKACXndK7YaWKCCoMTa7o+1sd0EEA7W43Su1HVBBAXaDe6Ha6oIIFdra5uj7XndBBAYk6lKE1+aCCgV2qPteSCCIHaoCXkggilCXRDtRffQoIIgdrbmgJbjdBBVQ7UdUDKggoD7XxQ7YIIIAJvFH2o6oIIB2o6oCQA76oIIFdpoNUO18UEEBdr4o+1vzQQQDtPFF2miCCA+0uEO113QQQF2l0oS+KCCA+16ICW+6CCAGTxRGXoUEEB9rbnqj7UEXH/sgggIy/IIGTqboIICMiIS8hqgggUZLi99Uky+KCCAjIiEpBuN0EEDnaBwvfVF2lkEEAzjcFJLwSdUEEAD0O0uEEEA7QDcoCS/kgggPOBqj7XTRBBB/9k="/>
          <p:cNvSpPr>
            <a:spLocks noGrp="1" noChangeAspect="1" noChangeArrowheads="1"/>
          </p:cNvSpPr>
          <p:nvPr>
            <p:ph type="body" sz="half" idx="2"/>
          </p:nvPr>
        </p:nvSpPr>
        <p:spPr bwMode="auto">
          <a:xfrm>
            <a:off x="8059738" y="1964268"/>
            <a:ext cx="3244849" cy="12359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3" name="Content Placeholder 10"/>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8070500" y="3507669"/>
            <a:ext cx="3244850" cy="2874963"/>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9738" y="1964267"/>
            <a:ext cx="3255612" cy="1309511"/>
          </a:xfrm>
          <a:prstGeom prst="rect">
            <a:avLst/>
          </a:prstGeom>
        </p:spPr>
      </p:pic>
    </p:spTree>
    <p:extLst>
      <p:ext uri="{BB962C8B-B14F-4D97-AF65-F5344CB8AC3E}">
        <p14:creationId xmlns:p14="http://schemas.microsoft.com/office/powerpoint/2010/main" val="2876063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Risk classification based on the comprehensive foot examination</a:t>
            </a:r>
            <a:endParaRPr lang="en-US" dirty="0"/>
          </a:p>
        </p:txBody>
      </p:sp>
      <p:pic>
        <p:nvPicPr>
          <p:cNvPr id="4" name="Content Placeholder 3"/>
          <p:cNvPicPr>
            <a:picLocks noGrp="1" noChangeAspect="1"/>
          </p:cNvPicPr>
          <p:nvPr>
            <p:ph idx="1"/>
          </p:nvPr>
        </p:nvPicPr>
        <p:blipFill>
          <a:blip r:embed="rId2"/>
          <a:stretch>
            <a:fillRect/>
          </a:stretch>
        </p:blipFill>
        <p:spPr>
          <a:xfrm>
            <a:off x="838200" y="2913885"/>
            <a:ext cx="10515600" cy="2174817"/>
          </a:xfrm>
          <a:prstGeom prst="rect">
            <a:avLst/>
          </a:prstGeom>
        </p:spPr>
      </p:pic>
    </p:spTree>
    <p:extLst>
      <p:ext uri="{BB962C8B-B14F-4D97-AF65-F5344CB8AC3E}">
        <p14:creationId xmlns:p14="http://schemas.microsoft.com/office/powerpoint/2010/main" val="21973812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Preventive foot care</a:t>
            </a:r>
            <a:endParaRPr lang="en-US" dirty="0"/>
          </a:p>
        </p:txBody>
      </p:sp>
      <p:sp>
        <p:nvSpPr>
          <p:cNvPr id="3" name="Content Placeholder 2"/>
          <p:cNvSpPr>
            <a:spLocks noGrp="1"/>
          </p:cNvSpPr>
          <p:nvPr>
            <p:ph idx="1"/>
          </p:nvPr>
        </p:nvSpPr>
        <p:spPr/>
        <p:txBody>
          <a:bodyPr>
            <a:normAutofit/>
          </a:bodyPr>
          <a:lstStyle/>
          <a:p>
            <a:pPr fontAlgn="base"/>
            <a:r>
              <a:rPr lang="en-US" dirty="0"/>
              <a:t>Avoid smoking, walking barefoot, the use of heating pads or hot water bottles, and stepping into a bath without checking the temperature.</a:t>
            </a:r>
          </a:p>
          <a:p>
            <a:pPr fontAlgn="base"/>
            <a:r>
              <a:rPr lang="en-US" dirty="0"/>
              <a:t>●The toenails should be trimmed to the shape of the toe and filed to remove sharp edges.</a:t>
            </a:r>
          </a:p>
          <a:p>
            <a:pPr fontAlgn="base"/>
            <a:r>
              <a:rPr lang="en-US" dirty="0"/>
              <a:t>●The feet should be inspected daily, looking between and underneath the toes and at pressure areas for skin breaks, blisters, swelling, or redness. The patient may need to use a mirror or, if vision is impaired, have someone else perform the examination.</a:t>
            </a:r>
          </a:p>
          <a:p>
            <a:pPr fontAlgn="base"/>
            <a:endParaRPr lang="en-US" dirty="0"/>
          </a:p>
        </p:txBody>
      </p:sp>
    </p:spTree>
    <p:extLst>
      <p:ext uri="{BB962C8B-B14F-4D97-AF65-F5344CB8AC3E}">
        <p14:creationId xmlns:p14="http://schemas.microsoft.com/office/powerpoint/2010/main" val="1885864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Preventive foot care</a:t>
            </a:r>
            <a:endParaRPr lang="en-US" dirty="0"/>
          </a:p>
        </p:txBody>
      </p:sp>
      <p:sp>
        <p:nvSpPr>
          <p:cNvPr id="3" name="Content Placeholder 2"/>
          <p:cNvSpPr>
            <a:spLocks noGrp="1"/>
          </p:cNvSpPr>
          <p:nvPr>
            <p:ph idx="1"/>
          </p:nvPr>
        </p:nvSpPr>
        <p:spPr/>
        <p:txBody>
          <a:bodyPr>
            <a:normAutofit/>
          </a:bodyPr>
          <a:lstStyle/>
          <a:p>
            <a:pPr fontAlgn="base"/>
            <a:r>
              <a:rPr lang="en-US" dirty="0" smtClean="0"/>
              <a:t>●The patient's shoes should fit properly and not be too tight, and the socks should be cotton and changed every day. Patients who have misshapen feet or have had a previous foot ulcer may benefit from the use of special customized shoes. </a:t>
            </a:r>
            <a:endParaRPr lang="fa-IR" dirty="0" smtClean="0"/>
          </a:p>
          <a:p>
            <a:pPr fontAlgn="base"/>
            <a:r>
              <a:rPr lang="en-US" dirty="0" smtClean="0"/>
              <a:t>●The feet should be washed daily in lukewarm water. Mild soap should be used and the feet should be dried by gentle patting. A moisturizing cream or lotion should then be applied</a:t>
            </a:r>
            <a:endParaRPr lang="en-US" dirty="0"/>
          </a:p>
        </p:txBody>
      </p:sp>
    </p:spTree>
    <p:extLst>
      <p:ext uri="{BB962C8B-B14F-4D97-AF65-F5344CB8AC3E}">
        <p14:creationId xmlns:p14="http://schemas.microsoft.com/office/powerpoint/2010/main" val="3081352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Guideline Recommendation</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Perform a comprehensive </a:t>
            </a:r>
            <a:r>
              <a:rPr lang="en-US" dirty="0" smtClean="0"/>
              <a:t>foot evaluation at least annually to identify risk factors for ulcers and amputations. </a:t>
            </a:r>
          </a:p>
          <a:p>
            <a:r>
              <a:rPr lang="en-US" dirty="0" smtClean="0"/>
              <a:t>Patients </a:t>
            </a:r>
            <a:r>
              <a:rPr lang="en-US" dirty="0"/>
              <a:t>with evidence of </a:t>
            </a:r>
            <a:r>
              <a:rPr lang="en-US" dirty="0" smtClean="0"/>
              <a:t>sensory loss or prior ulceration or amputation should have their feet inspected at every visit.</a:t>
            </a:r>
          </a:p>
          <a:p>
            <a:r>
              <a:rPr lang="en-US" dirty="0"/>
              <a:t>Obtain a prior history of ulceration</a:t>
            </a:r>
            <a:r>
              <a:rPr lang="en-US" dirty="0" smtClean="0"/>
              <a:t>, amputation, Charcot foot, angioplasty or vascular surgery, cigarette smoking, retinopathy,</a:t>
            </a:r>
            <a:r>
              <a:rPr lang="en-US" dirty="0"/>
              <a:t> and renal disease and </a:t>
            </a:r>
            <a:r>
              <a:rPr lang="en-US" dirty="0" smtClean="0"/>
              <a:t>assess current symptoms of neuropathy(pain, burning, numbness) and vascular disease (leg fatigue, claudication).</a:t>
            </a:r>
          </a:p>
          <a:p>
            <a:endParaRPr lang="en-US" dirty="0" smtClean="0"/>
          </a:p>
          <a:p>
            <a:endParaRPr lang="en-US" dirty="0"/>
          </a:p>
          <a:p>
            <a:r>
              <a:rPr lang="en-US" sz="1400" dirty="0" smtClean="0">
                <a:solidFill>
                  <a:srgbClr val="FF0000"/>
                </a:solidFill>
              </a:rPr>
              <a:t>ADA 2019</a:t>
            </a:r>
            <a:endParaRPr lang="en-US" dirty="0"/>
          </a:p>
          <a:p>
            <a:endParaRPr lang="en-US" dirty="0"/>
          </a:p>
        </p:txBody>
      </p:sp>
    </p:spTree>
    <p:extLst>
      <p:ext uri="{BB962C8B-B14F-4D97-AF65-F5344CB8AC3E}">
        <p14:creationId xmlns:p14="http://schemas.microsoft.com/office/powerpoint/2010/main" val="832294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Guideline Recommendation</a:t>
            </a:r>
            <a:endParaRPr lang="en-US" dirty="0"/>
          </a:p>
        </p:txBody>
      </p:sp>
      <p:sp>
        <p:nvSpPr>
          <p:cNvPr id="3" name="Content Placeholder 2"/>
          <p:cNvSpPr>
            <a:spLocks noGrp="1"/>
          </p:cNvSpPr>
          <p:nvPr>
            <p:ph idx="1"/>
          </p:nvPr>
        </p:nvSpPr>
        <p:spPr/>
        <p:txBody>
          <a:bodyPr>
            <a:normAutofit/>
          </a:bodyPr>
          <a:lstStyle/>
          <a:p>
            <a:r>
              <a:rPr lang="en-US" dirty="0"/>
              <a:t>The examination should </a:t>
            </a:r>
            <a:r>
              <a:rPr lang="en-US" dirty="0" smtClean="0"/>
              <a:t>include inspection of the skin, assessment of foot deformities, neurological assessment (10-g monofilament testing with at least one other assessment: pinprick, temperature, vibration), and vascular assessment including pulses in the legs and feet.</a:t>
            </a:r>
          </a:p>
          <a:p>
            <a:r>
              <a:rPr lang="en-US" dirty="0"/>
              <a:t>Patients with symptoms </a:t>
            </a:r>
            <a:r>
              <a:rPr lang="en-US" dirty="0" smtClean="0"/>
              <a:t>of claudication or decreased or absent pedal pulses should be referred for ankle-brachial index and for further vascular assessment as appropriate</a:t>
            </a:r>
          </a:p>
          <a:p>
            <a:endParaRPr lang="en-US" dirty="0" smtClean="0"/>
          </a:p>
          <a:p>
            <a:r>
              <a:rPr lang="en-US" dirty="0">
                <a:solidFill>
                  <a:srgbClr val="FF0000"/>
                </a:solidFill>
              </a:rPr>
              <a:t>ADA 2019</a:t>
            </a:r>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397983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Guideline Recommendation</a:t>
            </a:r>
          </a:p>
        </p:txBody>
      </p:sp>
      <p:sp>
        <p:nvSpPr>
          <p:cNvPr id="3" name="Content Placeholder 2"/>
          <p:cNvSpPr>
            <a:spLocks noGrp="1"/>
          </p:cNvSpPr>
          <p:nvPr>
            <p:ph idx="1"/>
          </p:nvPr>
        </p:nvSpPr>
        <p:spPr/>
        <p:txBody>
          <a:bodyPr>
            <a:normAutofit fontScale="92500" lnSpcReduction="20000"/>
          </a:bodyPr>
          <a:lstStyle/>
          <a:p>
            <a:r>
              <a:rPr lang="en-US" dirty="0"/>
              <a:t>A multidisciplinary approach </a:t>
            </a:r>
            <a:r>
              <a:rPr lang="en-US" dirty="0" smtClean="0"/>
              <a:t>is recommended for individuals with foot ulcers and high-risk feet (e.g., dialysis patients and those with Charcot foot or prior ulcers or amputation</a:t>
            </a:r>
            <a:endParaRPr lang="en-US" sz="3200" dirty="0" smtClean="0"/>
          </a:p>
          <a:p>
            <a:endParaRPr lang="en-US" dirty="0" smtClean="0"/>
          </a:p>
          <a:p>
            <a:r>
              <a:rPr lang="en-US" dirty="0"/>
              <a:t>Provide general </a:t>
            </a:r>
            <a:r>
              <a:rPr lang="en-US" dirty="0" smtClean="0"/>
              <a:t>preventive foot self-care education to all patients with diabetes.</a:t>
            </a:r>
          </a:p>
          <a:p>
            <a:endParaRPr lang="en-US" dirty="0" smtClean="0"/>
          </a:p>
          <a:p>
            <a:r>
              <a:rPr lang="en-US" dirty="0"/>
              <a:t>The use of specialized </a:t>
            </a:r>
            <a:r>
              <a:rPr lang="en-US" dirty="0" smtClean="0"/>
              <a:t>therapeutic footwear is recommended for high-risk patients with diabetes including those with severe neuropathy, foot deformities, or history of amputation.</a:t>
            </a:r>
          </a:p>
          <a:p>
            <a:endParaRPr lang="en-US" dirty="0"/>
          </a:p>
          <a:p>
            <a:r>
              <a:rPr lang="en-US" sz="1400" dirty="0" smtClean="0">
                <a:solidFill>
                  <a:srgbClr val="FF0000"/>
                </a:solidFill>
              </a:rPr>
              <a:t>ADA 2019</a:t>
            </a:r>
            <a:endParaRPr lang="en-US" sz="1400" dirty="0"/>
          </a:p>
          <a:p>
            <a:endParaRPr lang="en-US" sz="2400" dirty="0"/>
          </a:p>
          <a:p>
            <a:endParaRPr lang="en-US" dirty="0"/>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3800881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Diabetic </a:t>
            </a:r>
            <a:r>
              <a:rPr lang="en-US" b="1" dirty="0"/>
              <a:t>foot ulcers</a:t>
            </a:r>
            <a:endParaRPr lang="en-US" dirty="0"/>
          </a:p>
        </p:txBody>
      </p:sp>
      <p:sp>
        <p:nvSpPr>
          <p:cNvPr id="3" name="Content Placeholder 2"/>
          <p:cNvSpPr>
            <a:spLocks noGrp="1"/>
          </p:cNvSpPr>
          <p:nvPr>
            <p:ph idx="1"/>
          </p:nvPr>
        </p:nvSpPr>
        <p:spPr/>
        <p:txBody>
          <a:bodyPr/>
          <a:lstStyle/>
          <a:p>
            <a:r>
              <a:rPr lang="en-US" dirty="0"/>
              <a:t>Risk factors that can lead to foot wounds in patients with diabetes include loss of protective sensation due to neuropathy, prior ulcers or amputations, foot deformity leading to excess pressure, external trauma, infection, and the effects of chronic ischemia, typically due to peripheral artery disease </a:t>
            </a:r>
            <a:endParaRPr lang="en-US" dirty="0" smtClean="0"/>
          </a:p>
          <a:p>
            <a:endParaRPr lang="en-US" dirty="0"/>
          </a:p>
          <a:p>
            <a:endParaRPr lang="en-US" dirty="0"/>
          </a:p>
          <a:p>
            <a:r>
              <a:rPr lang="en-US" sz="1400" dirty="0">
                <a:solidFill>
                  <a:srgbClr val="FF0000"/>
                </a:solidFill>
              </a:rPr>
              <a:t>Diabetes Care 2008</a:t>
            </a:r>
            <a:endParaRPr lang="en-US" sz="1400" dirty="0"/>
          </a:p>
          <a:p>
            <a:endParaRPr lang="en-US" dirty="0"/>
          </a:p>
        </p:txBody>
      </p:sp>
    </p:spTree>
    <p:extLst>
      <p:ext uri="{BB962C8B-B14F-4D97-AF65-F5344CB8AC3E}">
        <p14:creationId xmlns:p14="http://schemas.microsoft.com/office/powerpoint/2010/main" val="4130455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ULCER CLASSIFICATION</a:t>
            </a:r>
            <a:endParaRPr lang="en-US" dirty="0"/>
          </a:p>
        </p:txBody>
      </p:sp>
      <p:sp>
        <p:nvSpPr>
          <p:cNvPr id="3" name="Content Placeholder 2"/>
          <p:cNvSpPr>
            <a:spLocks noGrp="1"/>
          </p:cNvSpPr>
          <p:nvPr>
            <p:ph idx="1"/>
          </p:nvPr>
        </p:nvSpPr>
        <p:spPr/>
        <p:txBody>
          <a:bodyPr/>
          <a:lstStyle/>
          <a:p>
            <a:r>
              <a:rPr lang="en-US" dirty="0"/>
              <a:t>The first step in managing diabetic foot ulcers is assessing, grading, and classifying the ulcer. </a:t>
            </a:r>
            <a:endParaRPr lang="en-US" dirty="0" smtClean="0"/>
          </a:p>
          <a:p>
            <a:r>
              <a:rPr lang="en-US" dirty="0" smtClean="0"/>
              <a:t>Classification </a:t>
            </a:r>
            <a:r>
              <a:rPr lang="en-US" dirty="0"/>
              <a:t>is based upon clinical evaluation of the extent and depth of the ulcer and the presence of infection or ischemia, which determine the nature and intensity of treatment</a:t>
            </a:r>
            <a:r>
              <a:rPr lang="en-US" dirty="0" smtClean="0"/>
              <a:t>.</a:t>
            </a:r>
          </a:p>
          <a:p>
            <a:r>
              <a:rPr lang="en-US" dirty="0" smtClean="0"/>
              <a:t> </a:t>
            </a:r>
            <a:r>
              <a:rPr lang="en-US" dirty="0"/>
              <a:t>To assess for ischemia, all patients with diabetic foot ulcers should have ankle-brachial index and toe pressure measurements. </a:t>
            </a:r>
          </a:p>
        </p:txBody>
      </p:sp>
    </p:spTree>
    <p:extLst>
      <p:ext uri="{BB962C8B-B14F-4D97-AF65-F5344CB8AC3E}">
        <p14:creationId xmlns:p14="http://schemas.microsoft.com/office/powerpoint/2010/main" val="1854965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ULCER CLASSIFICATION</a:t>
            </a:r>
            <a:endParaRPr lang="en-US" dirty="0"/>
          </a:p>
        </p:txBody>
      </p:sp>
      <p:sp>
        <p:nvSpPr>
          <p:cNvPr id="15" name="Text Placeholder 14"/>
          <p:cNvSpPr>
            <a:spLocks noGrp="1"/>
          </p:cNvSpPr>
          <p:nvPr>
            <p:ph type="body" idx="1"/>
          </p:nvPr>
        </p:nvSpPr>
        <p:spPr>
          <a:xfrm>
            <a:off x="1294077" y="5670962"/>
            <a:ext cx="5120745" cy="286232"/>
          </a:xfrm>
          <a:prstGeom prst="rect">
            <a:avLst/>
          </a:prstGeom>
        </p:spPr>
        <p:txBody>
          <a:bodyPr wrap="square">
            <a:spAutoFit/>
          </a:bodyPr>
          <a:lstStyle/>
          <a:p>
            <a:r>
              <a:rPr lang="en-US" sz="1400" b="0" i="0" u="none" strike="noStrike" dirty="0" smtClean="0">
                <a:solidFill>
                  <a:srgbClr val="FF0000"/>
                </a:solidFill>
                <a:effectLst/>
                <a:latin typeface="Verdana" panose="020B0604030504040204" pitchFamily="34" charset="0"/>
              </a:rPr>
              <a:t>J Foot Ankle </a:t>
            </a:r>
            <a:r>
              <a:rPr lang="en-US" sz="1400" b="0" i="0" u="none" strike="noStrike" dirty="0" err="1" smtClean="0">
                <a:solidFill>
                  <a:srgbClr val="FF0000"/>
                </a:solidFill>
                <a:effectLst/>
                <a:latin typeface="Verdana" panose="020B0604030504040204" pitchFamily="34" charset="0"/>
              </a:rPr>
              <a:t>Surg</a:t>
            </a:r>
            <a:r>
              <a:rPr lang="en-US" sz="1400" b="0" i="0" u="none" strike="noStrike" dirty="0" smtClean="0">
                <a:solidFill>
                  <a:srgbClr val="FF0000"/>
                </a:solidFill>
                <a:effectLst/>
                <a:latin typeface="Verdana" panose="020B0604030504040204" pitchFamily="34" charset="0"/>
              </a:rPr>
              <a:t> 1996/</a:t>
            </a:r>
            <a:r>
              <a:rPr lang="en-US" sz="1400" b="0" dirty="0">
                <a:solidFill>
                  <a:srgbClr val="FF0000"/>
                </a:solidFill>
              </a:rPr>
              <a:t>Diabetes Care </a:t>
            </a:r>
            <a:r>
              <a:rPr lang="en-US" sz="1400" b="0" dirty="0" smtClean="0">
                <a:solidFill>
                  <a:srgbClr val="FF0000"/>
                </a:solidFill>
              </a:rPr>
              <a:t>2001/1998</a:t>
            </a:r>
            <a:endParaRPr lang="en-US" sz="1400" dirty="0">
              <a:solidFill>
                <a:srgbClr val="FF0000"/>
              </a:solidFill>
            </a:endParaRPr>
          </a:p>
        </p:txBody>
      </p:sp>
      <p:pic>
        <p:nvPicPr>
          <p:cNvPr id="10" name="Content Placeholder 9"/>
          <p:cNvPicPr>
            <a:picLocks noGrp="1" noChangeAspect="1"/>
          </p:cNvPicPr>
          <p:nvPr>
            <p:ph sz="half" idx="2"/>
          </p:nvPr>
        </p:nvPicPr>
        <p:blipFill>
          <a:blip r:embed="rId2"/>
          <a:stretch>
            <a:fillRect/>
          </a:stretch>
        </p:blipFill>
        <p:spPr>
          <a:xfrm>
            <a:off x="1294077" y="3408425"/>
            <a:ext cx="4181475" cy="1990725"/>
          </a:xfrm>
          <a:prstGeom prst="rect">
            <a:avLst/>
          </a:prstGeom>
        </p:spPr>
      </p:pic>
      <p:sp>
        <p:nvSpPr>
          <p:cNvPr id="14" name="Text Placeholder 13"/>
          <p:cNvSpPr>
            <a:spLocks noGrp="1"/>
          </p:cNvSpPr>
          <p:nvPr>
            <p:ph type="body" sz="quarter" idx="3"/>
          </p:nvPr>
        </p:nvSpPr>
        <p:spPr/>
        <p:txBody>
          <a:bodyPr/>
          <a:lstStyle/>
          <a:p>
            <a:endParaRPr lang="en-US"/>
          </a:p>
        </p:txBody>
      </p:sp>
      <p:pic>
        <p:nvPicPr>
          <p:cNvPr id="8" name="Content Placeholder 7"/>
          <p:cNvPicPr>
            <a:picLocks noGrp="1" noChangeAspect="1"/>
          </p:cNvPicPr>
          <p:nvPr>
            <p:ph sz="quarter" idx="4"/>
          </p:nvPr>
        </p:nvPicPr>
        <p:blipFill>
          <a:blip r:embed="rId3"/>
          <a:stretch>
            <a:fillRect/>
          </a:stretch>
        </p:blipFill>
        <p:spPr>
          <a:xfrm>
            <a:off x="6172200" y="3409219"/>
            <a:ext cx="5183188" cy="1876299"/>
          </a:xfrm>
          <a:prstGeom prst="rect">
            <a:avLst/>
          </a:prstGeom>
        </p:spPr>
      </p:pic>
    </p:spTree>
    <p:extLst>
      <p:ext uri="{BB962C8B-B14F-4D97-AF65-F5344CB8AC3E}">
        <p14:creationId xmlns:p14="http://schemas.microsoft.com/office/powerpoint/2010/main" val="2699320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8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b="1" dirty="0" smtClean="0"/>
              <a:t>Introduction</a:t>
            </a:r>
          </a:p>
          <a:p>
            <a:r>
              <a:rPr lang="en-US" b="1" dirty="0" smtClean="0"/>
              <a:t>Pathway </a:t>
            </a:r>
            <a:r>
              <a:rPr lang="en-US" b="1" dirty="0"/>
              <a:t>to </a:t>
            </a:r>
            <a:r>
              <a:rPr lang="en-US" b="1" dirty="0" smtClean="0"/>
              <a:t>Ulceration</a:t>
            </a:r>
          </a:p>
          <a:p>
            <a:r>
              <a:rPr lang="en-US" b="1" dirty="0"/>
              <a:t>Risk </a:t>
            </a:r>
            <a:r>
              <a:rPr lang="en-US" b="1" dirty="0" smtClean="0"/>
              <a:t>classification</a:t>
            </a:r>
            <a:endParaRPr lang="fa-IR" b="1" dirty="0" smtClean="0"/>
          </a:p>
          <a:p>
            <a:r>
              <a:rPr lang="en-US" b="1" dirty="0"/>
              <a:t>Evaluation of diabetic </a:t>
            </a:r>
            <a:r>
              <a:rPr lang="en-US" b="1" dirty="0" smtClean="0"/>
              <a:t>foot</a:t>
            </a:r>
            <a:endParaRPr lang="fa-IR" b="1" dirty="0" smtClean="0"/>
          </a:p>
          <a:p>
            <a:r>
              <a:rPr lang="en-US" b="1" dirty="0"/>
              <a:t>Guideline </a:t>
            </a:r>
            <a:r>
              <a:rPr lang="en-US" b="1" dirty="0" smtClean="0"/>
              <a:t>Recommendations</a:t>
            </a:r>
          </a:p>
          <a:p>
            <a:r>
              <a:rPr lang="en-US" b="1" dirty="0" smtClean="0"/>
              <a:t>Diabetic foot ulcers</a:t>
            </a:r>
            <a:endParaRPr lang="en-US" b="1" dirty="0"/>
          </a:p>
        </p:txBody>
      </p:sp>
    </p:spTree>
    <p:extLst>
      <p:ext uri="{BB962C8B-B14F-4D97-AF65-F5344CB8AC3E}">
        <p14:creationId xmlns:p14="http://schemas.microsoft.com/office/powerpoint/2010/main" val="298703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744" y="168407"/>
            <a:ext cx="10515600" cy="1325563"/>
          </a:xfrm>
        </p:spPr>
        <p:txBody>
          <a:bodyPr>
            <a:normAutofit/>
          </a:bodyPr>
          <a:lstStyle/>
          <a:p>
            <a:r>
              <a:rPr lang="en-US" sz="4000" b="1" dirty="0" smtClean="0"/>
              <a:t>ULCER CLASSIFICATION(</a:t>
            </a:r>
            <a:r>
              <a:rPr lang="en-US" sz="4000" b="1" dirty="0"/>
              <a:t>University of Texas </a:t>
            </a:r>
            <a:r>
              <a:rPr lang="en-US" sz="4000" b="1" dirty="0" smtClean="0"/>
              <a:t>system)</a:t>
            </a:r>
            <a:endParaRPr lang="en-US" sz="4000" dirty="0"/>
          </a:p>
        </p:txBody>
      </p:sp>
      <p:sp>
        <p:nvSpPr>
          <p:cNvPr id="5" name="Text Placeholder 4"/>
          <p:cNvSpPr>
            <a:spLocks noGrp="1"/>
          </p:cNvSpPr>
          <p:nvPr>
            <p:ph type="body" idx="1"/>
          </p:nvPr>
        </p:nvSpPr>
        <p:spPr>
          <a:xfrm>
            <a:off x="905843" y="1907822"/>
            <a:ext cx="5191746" cy="461891"/>
          </a:xfrm>
        </p:spPr>
        <p:txBody>
          <a:bodyPr>
            <a:normAutofit fontScale="85000" lnSpcReduction="10000"/>
          </a:bodyPr>
          <a:lstStyle/>
          <a:p>
            <a:r>
              <a:rPr lang="en-US" b="0" dirty="0" smtClean="0"/>
              <a:t> Grade 0:Pre- or </a:t>
            </a:r>
            <a:r>
              <a:rPr lang="en-US" b="0" dirty="0" err="1" smtClean="0"/>
              <a:t>postulcerative</a:t>
            </a:r>
            <a:r>
              <a:rPr lang="en-US" b="0" dirty="0" smtClean="0"/>
              <a:t> (Stages A to D) </a:t>
            </a:r>
            <a:endParaRPr lang="en-US" dirty="0"/>
          </a:p>
        </p:txBody>
      </p:sp>
      <p:pic>
        <p:nvPicPr>
          <p:cNvPr id="8" name="Content Placeholder 7"/>
          <p:cNvPicPr>
            <a:picLocks noGrp="1" noChangeAspect="1"/>
          </p:cNvPicPr>
          <p:nvPr>
            <p:ph sz="half" idx="2"/>
          </p:nvPr>
        </p:nvPicPr>
        <p:blipFill>
          <a:blip r:embed="rId2"/>
          <a:stretch>
            <a:fillRect/>
          </a:stretch>
        </p:blipFill>
        <p:spPr>
          <a:xfrm>
            <a:off x="905842" y="2788356"/>
            <a:ext cx="4332114" cy="3262488"/>
          </a:xfrm>
          <a:prstGeom prst="rect">
            <a:avLst/>
          </a:prstGeom>
        </p:spPr>
      </p:pic>
      <p:sp>
        <p:nvSpPr>
          <p:cNvPr id="6" name="Text Placeholder 5"/>
          <p:cNvSpPr>
            <a:spLocks noGrp="1"/>
          </p:cNvSpPr>
          <p:nvPr>
            <p:ph type="body" sz="quarter" idx="3"/>
          </p:nvPr>
        </p:nvSpPr>
        <p:spPr/>
        <p:txBody>
          <a:bodyPr>
            <a:normAutofit fontScale="92500"/>
          </a:bodyPr>
          <a:lstStyle/>
          <a:p>
            <a:r>
              <a:rPr lang="en-US" b="0" dirty="0"/>
              <a:t>Grade 1: Full-thickness ulcer not involving tendon, capsule, or bone (Stages A to D) </a:t>
            </a:r>
            <a:endParaRPr lang="en-US" dirty="0"/>
          </a:p>
        </p:txBody>
      </p:sp>
      <p:pic>
        <p:nvPicPr>
          <p:cNvPr id="9" name="Content Placeholder 8"/>
          <p:cNvPicPr>
            <a:picLocks noGrp="1" noChangeAspect="1"/>
          </p:cNvPicPr>
          <p:nvPr>
            <p:ph sz="quarter" idx="4"/>
          </p:nvPr>
        </p:nvPicPr>
        <p:blipFill>
          <a:blip r:embed="rId3"/>
          <a:stretch>
            <a:fillRect/>
          </a:stretch>
        </p:blipFill>
        <p:spPr>
          <a:xfrm>
            <a:off x="6778184" y="2788356"/>
            <a:ext cx="3609975" cy="3138311"/>
          </a:xfrm>
          <a:prstGeom prst="rect">
            <a:avLst/>
          </a:prstGeom>
        </p:spPr>
      </p:pic>
    </p:spTree>
    <p:extLst>
      <p:ext uri="{BB962C8B-B14F-4D97-AF65-F5344CB8AC3E}">
        <p14:creationId xmlns:p14="http://schemas.microsoft.com/office/powerpoint/2010/main" val="25512219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ULCER CLASSIFICATION(University of Texas system)</a:t>
            </a:r>
            <a:endParaRPr lang="en-US" sz="3600" dirty="0"/>
          </a:p>
        </p:txBody>
      </p:sp>
      <p:sp>
        <p:nvSpPr>
          <p:cNvPr id="3" name="Text Placeholder 2"/>
          <p:cNvSpPr>
            <a:spLocks noGrp="1"/>
          </p:cNvSpPr>
          <p:nvPr>
            <p:ph type="body" idx="1"/>
          </p:nvPr>
        </p:nvSpPr>
        <p:spPr>
          <a:xfrm>
            <a:off x="1112308" y="1681163"/>
            <a:ext cx="4885267" cy="823912"/>
          </a:xfrm>
        </p:spPr>
        <p:txBody>
          <a:bodyPr>
            <a:normAutofit fontScale="92500"/>
          </a:bodyPr>
          <a:lstStyle/>
          <a:p>
            <a:r>
              <a:rPr lang="en-US" b="0" dirty="0"/>
              <a:t>Grade </a:t>
            </a:r>
            <a:r>
              <a:rPr lang="en-US" b="0" dirty="0" smtClean="0"/>
              <a:t>2:</a:t>
            </a:r>
            <a:r>
              <a:rPr lang="en-US" b="0" dirty="0"/>
              <a:t> Tendon or capsular involvement without bone palpable (Stages A to D)</a:t>
            </a:r>
            <a:endParaRPr lang="en-US" dirty="0"/>
          </a:p>
        </p:txBody>
      </p:sp>
      <p:pic>
        <p:nvPicPr>
          <p:cNvPr id="7" name="Content Placeholder 6"/>
          <p:cNvPicPr>
            <a:picLocks noGrp="1" noChangeAspect="1"/>
          </p:cNvPicPr>
          <p:nvPr>
            <p:ph sz="half" idx="2"/>
          </p:nvPr>
        </p:nvPicPr>
        <p:blipFill>
          <a:blip r:embed="rId2"/>
          <a:stretch>
            <a:fillRect/>
          </a:stretch>
        </p:blipFill>
        <p:spPr>
          <a:xfrm>
            <a:off x="1112308" y="2505075"/>
            <a:ext cx="4322602" cy="3684588"/>
          </a:xfrm>
          <a:prstGeom prst="rect">
            <a:avLst/>
          </a:prstGeom>
        </p:spPr>
      </p:pic>
      <p:sp>
        <p:nvSpPr>
          <p:cNvPr id="5" name="Text Placeholder 4"/>
          <p:cNvSpPr>
            <a:spLocks noGrp="1"/>
          </p:cNvSpPr>
          <p:nvPr>
            <p:ph type="body" sz="quarter" idx="3"/>
          </p:nvPr>
        </p:nvSpPr>
        <p:spPr>
          <a:xfrm>
            <a:off x="6270094" y="1681163"/>
            <a:ext cx="5085293" cy="823912"/>
          </a:xfrm>
        </p:spPr>
        <p:txBody>
          <a:bodyPr/>
          <a:lstStyle/>
          <a:p>
            <a:r>
              <a:rPr lang="en-US" b="0" dirty="0"/>
              <a:t>Grade 3: Probes to bone (Stages A to D) </a:t>
            </a:r>
            <a:endParaRPr lang="en-US" dirty="0"/>
          </a:p>
        </p:txBody>
      </p:sp>
      <p:pic>
        <p:nvPicPr>
          <p:cNvPr id="8" name="Content Placeholder 7"/>
          <p:cNvPicPr>
            <a:picLocks noGrp="1" noChangeAspect="1"/>
          </p:cNvPicPr>
          <p:nvPr>
            <p:ph sz="quarter" idx="4"/>
          </p:nvPr>
        </p:nvPicPr>
        <p:blipFill>
          <a:blip r:embed="rId3"/>
          <a:stretch>
            <a:fillRect/>
          </a:stretch>
        </p:blipFill>
        <p:spPr>
          <a:xfrm>
            <a:off x="6270095" y="2505075"/>
            <a:ext cx="4184693" cy="3684588"/>
          </a:xfrm>
          <a:prstGeom prst="rect">
            <a:avLst/>
          </a:prstGeom>
        </p:spPr>
      </p:pic>
    </p:spTree>
    <p:extLst>
      <p:ext uri="{BB962C8B-B14F-4D97-AF65-F5344CB8AC3E}">
        <p14:creationId xmlns:p14="http://schemas.microsoft.com/office/powerpoint/2010/main" val="2710702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approach</a:t>
            </a:r>
            <a:endParaRPr lang="en-US" dirty="0"/>
          </a:p>
        </p:txBody>
      </p:sp>
      <p:sp>
        <p:nvSpPr>
          <p:cNvPr id="3" name="Content Placeholder 2"/>
          <p:cNvSpPr>
            <a:spLocks noGrp="1"/>
          </p:cNvSpPr>
          <p:nvPr>
            <p:ph idx="1"/>
          </p:nvPr>
        </p:nvSpPr>
        <p:spPr/>
        <p:txBody>
          <a:bodyPr>
            <a:normAutofit/>
          </a:bodyPr>
          <a:lstStyle/>
          <a:p>
            <a:r>
              <a:rPr lang="en-US" dirty="0" smtClean="0"/>
              <a:t>1-</a:t>
            </a:r>
            <a:r>
              <a:rPr lang="en-US" dirty="0"/>
              <a:t> </a:t>
            </a:r>
            <a:r>
              <a:rPr lang="en-US" dirty="0" smtClean="0"/>
              <a:t>Comprehensive </a:t>
            </a:r>
            <a:r>
              <a:rPr lang="en-US" dirty="0"/>
              <a:t>assessment of the ulcer and the patient's overall medical </a:t>
            </a:r>
            <a:r>
              <a:rPr lang="en-US" dirty="0" smtClean="0"/>
              <a:t>condition</a:t>
            </a:r>
          </a:p>
          <a:p>
            <a:r>
              <a:rPr lang="en-US" dirty="0" smtClean="0"/>
              <a:t>2-Local </a:t>
            </a:r>
            <a:r>
              <a:rPr lang="en-US" dirty="0"/>
              <a:t>ulcer care includes sharp debridement and proper wound coverage</a:t>
            </a:r>
            <a:r>
              <a:rPr lang="en-US" dirty="0" smtClean="0"/>
              <a:t>.</a:t>
            </a:r>
          </a:p>
          <a:p>
            <a:r>
              <a:rPr lang="en-US" dirty="0" smtClean="0"/>
              <a:t>3-Any </a:t>
            </a:r>
            <a:r>
              <a:rPr lang="en-US" dirty="0"/>
              <a:t>ulcer that is subjected to sustained or frequent pressure and stress </a:t>
            </a:r>
            <a:r>
              <a:rPr lang="en-US" dirty="0" smtClean="0"/>
              <a:t>(pressure-related </a:t>
            </a:r>
            <a:r>
              <a:rPr lang="en-US" dirty="0"/>
              <a:t>heel ulcers or medial/lateral foot ulcers) or repetitive moderate pressure (plantar foot ulcers) will benefit from pressure reduction, which is accomplished with mechanical offloading. </a:t>
            </a:r>
            <a:endParaRPr lang="en-US" dirty="0" smtClean="0"/>
          </a:p>
          <a:p>
            <a:r>
              <a:rPr lang="es-ES" sz="1500" i="1" dirty="0">
                <a:solidFill>
                  <a:srgbClr val="FF0000"/>
                </a:solidFill>
              </a:rPr>
              <a:t>J </a:t>
            </a:r>
            <a:r>
              <a:rPr lang="es-ES" sz="1500" i="1" dirty="0" err="1">
                <a:solidFill>
                  <a:srgbClr val="FF0000"/>
                </a:solidFill>
              </a:rPr>
              <a:t>Vasc</a:t>
            </a:r>
            <a:r>
              <a:rPr lang="es-ES" sz="1500" i="1" dirty="0">
                <a:solidFill>
                  <a:srgbClr val="FF0000"/>
                </a:solidFill>
              </a:rPr>
              <a:t> </a:t>
            </a:r>
            <a:r>
              <a:rPr lang="es-ES" sz="1500" i="1" dirty="0" err="1">
                <a:solidFill>
                  <a:srgbClr val="FF0000"/>
                </a:solidFill>
              </a:rPr>
              <a:t>Surg</a:t>
            </a:r>
            <a:r>
              <a:rPr lang="es-ES" sz="1500" i="1" dirty="0">
                <a:solidFill>
                  <a:srgbClr val="FF0000"/>
                </a:solidFill>
              </a:rPr>
              <a:t> 2014; </a:t>
            </a:r>
            <a:r>
              <a:rPr lang="es-ES" sz="1500" i="1" dirty="0" smtClean="0">
                <a:solidFill>
                  <a:srgbClr val="FF0000"/>
                </a:solidFill>
              </a:rPr>
              <a:t>59:220/</a:t>
            </a:r>
            <a:r>
              <a:rPr lang="en-US" sz="1500" i="1" dirty="0">
                <a:solidFill>
                  <a:srgbClr val="FF0000"/>
                </a:solidFill>
              </a:rPr>
              <a:t>J </a:t>
            </a:r>
            <a:r>
              <a:rPr lang="en-US" sz="1500" i="1" dirty="0" err="1">
                <a:solidFill>
                  <a:srgbClr val="FF0000"/>
                </a:solidFill>
              </a:rPr>
              <a:t>Vasc</a:t>
            </a:r>
            <a:r>
              <a:rPr lang="en-US" sz="1500" i="1" dirty="0">
                <a:solidFill>
                  <a:srgbClr val="FF0000"/>
                </a:solidFill>
              </a:rPr>
              <a:t> </a:t>
            </a:r>
            <a:r>
              <a:rPr lang="en-US" sz="1500" i="1" dirty="0" err="1">
                <a:solidFill>
                  <a:srgbClr val="FF0000"/>
                </a:solidFill>
              </a:rPr>
              <a:t>Surg</a:t>
            </a:r>
            <a:r>
              <a:rPr lang="en-US" sz="1500" i="1" dirty="0">
                <a:solidFill>
                  <a:srgbClr val="FF0000"/>
                </a:solidFill>
              </a:rPr>
              <a:t> 2016; </a:t>
            </a:r>
            <a:r>
              <a:rPr lang="en-US" sz="1500" i="1" dirty="0" smtClean="0">
                <a:solidFill>
                  <a:srgbClr val="FF0000"/>
                </a:solidFill>
              </a:rPr>
              <a:t>63:3S/</a:t>
            </a:r>
            <a:r>
              <a:rPr lang="fr-FR" sz="1500" i="1" dirty="0">
                <a:solidFill>
                  <a:srgbClr val="FF0000"/>
                </a:solidFill>
              </a:rPr>
              <a:t>Clin Infect Dis 2012; </a:t>
            </a:r>
            <a:r>
              <a:rPr lang="fr-FR" sz="1500" i="1" dirty="0" smtClean="0">
                <a:solidFill>
                  <a:srgbClr val="FF0000"/>
                </a:solidFill>
              </a:rPr>
              <a:t>54</a:t>
            </a:r>
            <a:endParaRPr lang="en-US" dirty="0" smtClean="0"/>
          </a:p>
          <a:p>
            <a:endParaRPr lang="en-US" dirty="0"/>
          </a:p>
        </p:txBody>
      </p:sp>
    </p:spTree>
    <p:extLst>
      <p:ext uri="{BB962C8B-B14F-4D97-AF65-F5344CB8AC3E}">
        <p14:creationId xmlns:p14="http://schemas.microsoft.com/office/powerpoint/2010/main" val="926399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approach</a:t>
            </a:r>
            <a:endParaRPr lang="en-US" dirty="0"/>
          </a:p>
        </p:txBody>
      </p:sp>
      <p:sp>
        <p:nvSpPr>
          <p:cNvPr id="3" name="Content Placeholder 2"/>
          <p:cNvSpPr>
            <a:spLocks noGrp="1"/>
          </p:cNvSpPr>
          <p:nvPr>
            <p:ph idx="1"/>
          </p:nvPr>
        </p:nvSpPr>
        <p:spPr/>
        <p:txBody>
          <a:bodyPr>
            <a:normAutofit lnSpcReduction="10000"/>
          </a:bodyPr>
          <a:lstStyle/>
          <a:p>
            <a:r>
              <a:rPr lang="en-US" b="1" dirty="0"/>
              <a:t>Allowable time course for primary </a:t>
            </a:r>
            <a:r>
              <a:rPr lang="en-US" b="1" dirty="0" smtClean="0"/>
              <a:t>healing:</a:t>
            </a:r>
            <a:r>
              <a:rPr lang="en-US" dirty="0"/>
              <a:t> measurements of a patient's ulcer size should be taken at every visit so that comparisons can be made and progress documented. The surface area of a diabetic foot ulcer should decrease in size at a rate of approximately 1 to 2 percent a day. Thus, appropriate local wound care should achieve a greater than 40 to 50 percent surface area reduction or reduction of ulcer depth by four </a:t>
            </a:r>
            <a:r>
              <a:rPr lang="en-US" dirty="0" smtClean="0"/>
              <a:t>weeks</a:t>
            </a:r>
          </a:p>
          <a:p>
            <a:r>
              <a:rPr lang="en-US" dirty="0"/>
              <a:t>Ulcers that still do not improve should be reevaluated for ongoing soft tissue infection or osteomyelitis, impaired extremity vascular flow, and most commonly, the need for more effective offloading or surgical </a:t>
            </a:r>
            <a:r>
              <a:rPr lang="en-US" dirty="0" smtClean="0"/>
              <a:t>debridement</a:t>
            </a:r>
          </a:p>
          <a:p>
            <a:r>
              <a:rPr lang="en-US" sz="1500" dirty="0" err="1">
                <a:solidFill>
                  <a:srgbClr val="FF0000"/>
                </a:solidFill>
              </a:rPr>
              <a:t>Plast</a:t>
            </a:r>
            <a:r>
              <a:rPr lang="en-US" sz="1500" dirty="0">
                <a:solidFill>
                  <a:srgbClr val="FF0000"/>
                </a:solidFill>
              </a:rPr>
              <a:t> </a:t>
            </a:r>
            <a:r>
              <a:rPr lang="en-US" sz="1500" dirty="0" err="1">
                <a:solidFill>
                  <a:srgbClr val="FF0000"/>
                </a:solidFill>
              </a:rPr>
              <a:t>Reconstr</a:t>
            </a:r>
            <a:r>
              <a:rPr lang="en-US" sz="1500" dirty="0">
                <a:solidFill>
                  <a:srgbClr val="FF0000"/>
                </a:solidFill>
              </a:rPr>
              <a:t> </a:t>
            </a:r>
            <a:r>
              <a:rPr lang="en-US" sz="1500" dirty="0" err="1">
                <a:solidFill>
                  <a:srgbClr val="FF0000"/>
                </a:solidFill>
              </a:rPr>
              <a:t>Surg</a:t>
            </a:r>
            <a:r>
              <a:rPr lang="en-US" sz="1500" dirty="0">
                <a:solidFill>
                  <a:srgbClr val="FF0000"/>
                </a:solidFill>
              </a:rPr>
              <a:t> 2006; 117:239S.</a:t>
            </a:r>
          </a:p>
        </p:txBody>
      </p:sp>
    </p:spTree>
    <p:extLst>
      <p:ext uri="{BB962C8B-B14F-4D97-AF65-F5344CB8AC3E}">
        <p14:creationId xmlns:p14="http://schemas.microsoft.com/office/powerpoint/2010/main" val="13295766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approach</a:t>
            </a:r>
            <a:endParaRPr lang="en-US" dirty="0"/>
          </a:p>
        </p:txBody>
      </p:sp>
      <p:sp>
        <p:nvSpPr>
          <p:cNvPr id="3" name="Content Placeholder 2"/>
          <p:cNvSpPr>
            <a:spLocks noGrp="1"/>
          </p:cNvSpPr>
          <p:nvPr>
            <p:ph idx="1"/>
          </p:nvPr>
        </p:nvSpPr>
        <p:spPr/>
        <p:txBody>
          <a:bodyPr/>
          <a:lstStyle/>
          <a:p>
            <a:r>
              <a:rPr lang="en-US" b="1" dirty="0"/>
              <a:t>Follow-up care and ulcer </a:t>
            </a:r>
            <a:r>
              <a:rPr lang="en-US" b="1" dirty="0" smtClean="0"/>
              <a:t>prevention: </a:t>
            </a:r>
            <a:r>
              <a:rPr lang="en-US" dirty="0" smtClean="0"/>
              <a:t>Ongoing </a:t>
            </a:r>
            <a:r>
              <a:rPr lang="en-US" dirty="0"/>
              <a:t>counseling regarding preventive foot care should be given to any patient whose feet are at risk for further ulcer development, particularly patients with existing neuropathy. </a:t>
            </a:r>
            <a:endParaRPr lang="en-US" dirty="0" smtClean="0"/>
          </a:p>
          <a:p>
            <a:r>
              <a:rPr lang="en-US" dirty="0" smtClean="0"/>
              <a:t>There </a:t>
            </a:r>
            <a:r>
              <a:rPr lang="en-US" dirty="0"/>
              <a:t>are several measures that can markedly diminish ulcer formation, such as avoiding poorly fitting shoes, not walking barefoot, and stopping smoking</a:t>
            </a:r>
          </a:p>
        </p:txBody>
      </p:sp>
    </p:spTree>
    <p:extLst>
      <p:ext uri="{BB962C8B-B14F-4D97-AF65-F5344CB8AC3E}">
        <p14:creationId xmlns:p14="http://schemas.microsoft.com/office/powerpoint/2010/main" val="31916347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Approach by ulcer stage and depth</a:t>
            </a:r>
            <a:endParaRPr lang="en-US" dirty="0"/>
          </a:p>
        </p:txBody>
      </p:sp>
      <p:sp>
        <p:nvSpPr>
          <p:cNvPr id="3" name="Content Placeholder 2"/>
          <p:cNvSpPr>
            <a:spLocks noGrp="1"/>
          </p:cNvSpPr>
          <p:nvPr>
            <p:ph idx="1"/>
          </p:nvPr>
        </p:nvSpPr>
        <p:spPr/>
        <p:txBody>
          <a:bodyPr>
            <a:normAutofit lnSpcReduction="10000"/>
          </a:bodyPr>
          <a:lstStyle/>
          <a:p>
            <a:r>
              <a:rPr lang="en-US" dirty="0"/>
              <a:t>Treatment is based upon the ulcer </a:t>
            </a:r>
            <a:r>
              <a:rPr lang="en-US" dirty="0" smtClean="0"/>
              <a:t>classification</a:t>
            </a:r>
          </a:p>
          <a:p>
            <a:pPr>
              <a:buClr>
                <a:schemeClr val="accent2">
                  <a:lumMod val="75000"/>
                </a:schemeClr>
              </a:buClr>
              <a:buFont typeface="Calibri" panose="020F0502020204030204" pitchFamily="34" charset="0"/>
              <a:buChar char="Ҩ"/>
            </a:pPr>
            <a:r>
              <a:rPr lang="en-US" b="1" dirty="0" err="1" smtClean="0"/>
              <a:t>Noninfected</a:t>
            </a:r>
            <a:r>
              <a:rPr lang="en-US" b="1" dirty="0" smtClean="0"/>
              <a:t>:</a:t>
            </a:r>
            <a:r>
              <a:rPr lang="en-US" dirty="0"/>
              <a:t> </a:t>
            </a:r>
            <a:endParaRPr lang="en-US" dirty="0" smtClean="0"/>
          </a:p>
          <a:p>
            <a:pPr marL="0" indent="0">
              <a:buClr>
                <a:schemeClr val="accent2">
                  <a:lumMod val="75000"/>
                </a:schemeClr>
              </a:buClr>
              <a:buNone/>
            </a:pPr>
            <a:r>
              <a:rPr lang="en-US" dirty="0" smtClean="0"/>
              <a:t>.Superficial </a:t>
            </a:r>
            <a:r>
              <a:rPr lang="en-US" dirty="0"/>
              <a:t>diabetic foot ulcers (University of Texas </a:t>
            </a:r>
            <a:r>
              <a:rPr lang="en-US" dirty="0" smtClean="0"/>
              <a:t>classification</a:t>
            </a:r>
            <a:r>
              <a:rPr lang="en-US" dirty="0"/>
              <a:t>: grade 1; stage A) can typically be debrided in the clinic or at the </a:t>
            </a:r>
            <a:r>
              <a:rPr lang="en-US" dirty="0" smtClean="0"/>
              <a:t>bedside</a:t>
            </a:r>
          </a:p>
          <a:p>
            <a:pPr marL="0" indent="0">
              <a:buClr>
                <a:schemeClr val="accent2">
                  <a:lumMod val="75000"/>
                </a:schemeClr>
              </a:buClr>
              <a:buNone/>
            </a:pPr>
            <a:r>
              <a:rPr lang="en-US" dirty="0" smtClean="0"/>
              <a:t>. </a:t>
            </a:r>
            <a:r>
              <a:rPr lang="en-US" dirty="0"/>
              <a:t>When a clinician with expertise in sharp debridement is not available, autolytic hydrogels can be used. For </a:t>
            </a:r>
            <a:r>
              <a:rPr lang="en-US" dirty="0" smtClean="0"/>
              <a:t>non infected </a:t>
            </a:r>
            <a:r>
              <a:rPr lang="en-US" dirty="0"/>
              <a:t>ulcers that extend to deeper tissues (Grade/stage: 2A, 3A), </a:t>
            </a:r>
            <a:r>
              <a:rPr lang="en-US" dirty="0" smtClean="0"/>
              <a:t>initial </a:t>
            </a:r>
            <a:r>
              <a:rPr lang="en-US" dirty="0"/>
              <a:t>surgical debridement in an operating room </a:t>
            </a:r>
            <a:r>
              <a:rPr lang="en-US" dirty="0" smtClean="0"/>
              <a:t>setting is suggested</a:t>
            </a:r>
          </a:p>
          <a:p>
            <a:pPr marL="0" indent="0">
              <a:buClr>
                <a:schemeClr val="accent2">
                  <a:lumMod val="75000"/>
                </a:schemeClr>
              </a:buClr>
              <a:buNone/>
            </a:pPr>
            <a:r>
              <a:rPr lang="en-US" dirty="0" smtClean="0"/>
              <a:t>. </a:t>
            </a:r>
            <a:r>
              <a:rPr lang="en-US" dirty="0"/>
              <a:t>For pressure-related ulcers, mechanical offloading should </a:t>
            </a:r>
            <a:r>
              <a:rPr lang="en-US" dirty="0" smtClean="0"/>
              <a:t>be        implemented.</a:t>
            </a:r>
            <a:endParaRPr lang="en-US" b="1" dirty="0" smtClean="0"/>
          </a:p>
          <a:p>
            <a:pPr>
              <a:buClr>
                <a:schemeClr val="accent2">
                  <a:lumMod val="75000"/>
                </a:schemeClr>
              </a:buClr>
              <a:buFont typeface="Calibri" panose="020F0502020204030204" pitchFamily="34" charset="0"/>
              <a:buChar char="Ҩ"/>
            </a:pPr>
            <a:endParaRPr lang="en-US" b="1" dirty="0"/>
          </a:p>
          <a:p>
            <a:pPr>
              <a:buClr>
                <a:schemeClr val="accent2">
                  <a:lumMod val="75000"/>
                </a:schemeClr>
              </a:buClr>
              <a:buFont typeface="Calibri" panose="020F0502020204030204" pitchFamily="34" charset="0"/>
              <a:buChar char="Ҩ"/>
            </a:pPr>
            <a:endParaRPr lang="en-US" dirty="0"/>
          </a:p>
        </p:txBody>
      </p:sp>
    </p:spTree>
    <p:extLst>
      <p:ext uri="{BB962C8B-B14F-4D97-AF65-F5344CB8AC3E}">
        <p14:creationId xmlns:p14="http://schemas.microsoft.com/office/powerpoint/2010/main" val="40369077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Approach by ulcer stage and depth</a:t>
            </a:r>
            <a:endParaRPr lang="en-US" dirty="0"/>
          </a:p>
        </p:txBody>
      </p:sp>
      <p:sp>
        <p:nvSpPr>
          <p:cNvPr id="3" name="Content Placeholder 2"/>
          <p:cNvSpPr>
            <a:spLocks noGrp="1"/>
          </p:cNvSpPr>
          <p:nvPr>
            <p:ph idx="1"/>
          </p:nvPr>
        </p:nvSpPr>
        <p:spPr/>
        <p:txBody>
          <a:bodyPr/>
          <a:lstStyle/>
          <a:p>
            <a:pPr marL="0" indent="0">
              <a:buNone/>
            </a:pPr>
            <a:r>
              <a:rPr lang="az-Cyrl-AZ" b="1" dirty="0" smtClean="0">
                <a:solidFill>
                  <a:srgbClr val="C00000"/>
                </a:solidFill>
              </a:rPr>
              <a:t>Ҩ</a:t>
            </a:r>
            <a:r>
              <a:rPr lang="en-US" b="1" dirty="0" smtClean="0"/>
              <a:t>Infected:</a:t>
            </a:r>
          </a:p>
          <a:p>
            <a:r>
              <a:rPr lang="en-US" dirty="0" smtClean="0"/>
              <a:t>The </a:t>
            </a:r>
            <a:r>
              <a:rPr lang="en-US" dirty="0"/>
              <a:t>treatment of infected (UT classification: grades 1 to 3; stage B) diabetic foot ulcers includes antimicrobial therapy and surgical </a:t>
            </a:r>
            <a:r>
              <a:rPr lang="en-US" dirty="0" smtClean="0"/>
              <a:t>debridement. </a:t>
            </a:r>
          </a:p>
          <a:p>
            <a:r>
              <a:rPr lang="en-US" dirty="0" smtClean="0"/>
              <a:t>The </a:t>
            </a:r>
            <a:r>
              <a:rPr lang="en-US" dirty="0"/>
              <a:t>antibiotics chosen and duration of therapy depend upon the depth and severity of </a:t>
            </a:r>
            <a:r>
              <a:rPr lang="en-US" dirty="0" smtClean="0"/>
              <a:t>infection.</a:t>
            </a:r>
          </a:p>
          <a:p>
            <a:r>
              <a:rPr lang="en-US" dirty="0" smtClean="0"/>
              <a:t> </a:t>
            </a:r>
            <a:r>
              <a:rPr lang="en-US" dirty="0"/>
              <a:t>Consultation with a surgeon is important for any infection that extends beyond the </a:t>
            </a:r>
            <a:r>
              <a:rPr lang="en-US" dirty="0" smtClean="0"/>
              <a:t>dermis</a:t>
            </a:r>
          </a:p>
          <a:p>
            <a:r>
              <a:rPr lang="fr-FR" sz="1400" dirty="0">
                <a:solidFill>
                  <a:srgbClr val="FF0000"/>
                </a:solidFill>
              </a:rPr>
              <a:t>Clin Infect Dis 2012; 54:e132</a:t>
            </a:r>
            <a:endParaRPr lang="en-US" sz="1400" dirty="0">
              <a:solidFill>
                <a:srgbClr val="FF0000"/>
              </a:solidFill>
            </a:endParaRPr>
          </a:p>
        </p:txBody>
      </p:sp>
    </p:spTree>
    <p:extLst>
      <p:ext uri="{BB962C8B-B14F-4D97-AF65-F5344CB8AC3E}">
        <p14:creationId xmlns:p14="http://schemas.microsoft.com/office/powerpoint/2010/main" val="7471058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Approach by ulcer stage and depth</a:t>
            </a:r>
            <a:endParaRPr lang="en-US" dirty="0"/>
          </a:p>
        </p:txBody>
      </p:sp>
      <p:sp>
        <p:nvSpPr>
          <p:cNvPr id="3" name="Content Placeholder 2"/>
          <p:cNvSpPr>
            <a:spLocks noGrp="1"/>
          </p:cNvSpPr>
          <p:nvPr>
            <p:ph idx="1"/>
          </p:nvPr>
        </p:nvSpPr>
        <p:spPr/>
        <p:txBody>
          <a:bodyPr>
            <a:normAutofit/>
          </a:bodyPr>
          <a:lstStyle/>
          <a:p>
            <a:r>
              <a:rPr lang="en-US" b="1" dirty="0" smtClean="0"/>
              <a:t>Ischemic:</a:t>
            </a:r>
          </a:p>
          <a:p>
            <a:r>
              <a:rPr lang="en-US" dirty="0"/>
              <a:t>Approximately half of patients with </a:t>
            </a:r>
            <a:r>
              <a:rPr lang="en-US" dirty="0" smtClean="0"/>
              <a:t>diabetic </a:t>
            </a:r>
            <a:r>
              <a:rPr lang="en-US" dirty="0"/>
              <a:t>foot ulcers have some element of ischemia (UT classification: grades 1 to 3; stage C) </a:t>
            </a:r>
            <a:r>
              <a:rPr lang="en-US" dirty="0" smtClean="0"/>
              <a:t>.</a:t>
            </a:r>
          </a:p>
          <a:p>
            <a:r>
              <a:rPr lang="en-US" dirty="0" smtClean="0"/>
              <a:t>In </a:t>
            </a:r>
            <a:r>
              <a:rPr lang="en-US" dirty="0"/>
              <a:t>addition to proper local care (debridement, wound coverage, relief of pressure), patients with significant limb ischemia should be referred to a vascular specialist for possible </a:t>
            </a:r>
            <a:r>
              <a:rPr lang="en-US" dirty="0" smtClean="0"/>
              <a:t>revascularization</a:t>
            </a:r>
          </a:p>
          <a:p>
            <a:r>
              <a:rPr lang="en-US" dirty="0" smtClean="0"/>
              <a:t>Revascularization </a:t>
            </a:r>
            <a:r>
              <a:rPr lang="en-US" dirty="0"/>
              <a:t>(open, endovascular) should be considered in patients with any degree of limb ischemia and foot ulcer that does not improve over an appropriate time </a:t>
            </a:r>
            <a:r>
              <a:rPr lang="en-US" dirty="0" smtClean="0"/>
              <a:t>course</a:t>
            </a:r>
          </a:p>
          <a:p>
            <a:r>
              <a:rPr lang="en-US" sz="1400" dirty="0" err="1">
                <a:solidFill>
                  <a:srgbClr val="FF0000"/>
                </a:solidFill>
              </a:rPr>
              <a:t>Diabetologia</a:t>
            </a:r>
            <a:r>
              <a:rPr lang="en-US" sz="1400" dirty="0">
                <a:solidFill>
                  <a:srgbClr val="FF0000"/>
                </a:solidFill>
              </a:rPr>
              <a:t> 2008; 51:747</a:t>
            </a:r>
          </a:p>
        </p:txBody>
      </p:sp>
    </p:spTree>
    <p:extLst>
      <p:ext uri="{BB962C8B-B14F-4D97-AF65-F5344CB8AC3E}">
        <p14:creationId xmlns:p14="http://schemas.microsoft.com/office/powerpoint/2010/main" val="17851939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Approach by ulcer stage and depth</a:t>
            </a:r>
            <a:endParaRPr lang="en-US" dirty="0"/>
          </a:p>
        </p:txBody>
      </p:sp>
      <p:sp>
        <p:nvSpPr>
          <p:cNvPr id="3" name="Content Placeholder 2"/>
          <p:cNvSpPr>
            <a:spLocks noGrp="1"/>
          </p:cNvSpPr>
          <p:nvPr>
            <p:ph idx="1"/>
          </p:nvPr>
        </p:nvSpPr>
        <p:spPr/>
        <p:txBody>
          <a:bodyPr/>
          <a:lstStyle/>
          <a:p>
            <a:r>
              <a:rPr lang="en-US" b="1" dirty="0"/>
              <a:t>Combined infection and </a:t>
            </a:r>
            <a:r>
              <a:rPr lang="en-US" b="1" dirty="0" smtClean="0"/>
              <a:t>ischemia:</a:t>
            </a:r>
          </a:p>
          <a:p>
            <a:r>
              <a:rPr lang="en-US" dirty="0"/>
              <a:t>Infected and ischemic ulcers (UT classification: grades 1 to 3; stage D) constitute the highest risk for </a:t>
            </a:r>
            <a:r>
              <a:rPr lang="en-US" dirty="0" err="1"/>
              <a:t>nonhealing</a:t>
            </a:r>
            <a:r>
              <a:rPr lang="en-US" dirty="0"/>
              <a:t> and amputation </a:t>
            </a:r>
            <a:r>
              <a:rPr lang="en-US" dirty="0" smtClean="0"/>
              <a:t>.</a:t>
            </a:r>
          </a:p>
          <a:p>
            <a:r>
              <a:rPr lang="en-US" dirty="0" smtClean="0"/>
              <a:t>These </a:t>
            </a:r>
            <a:r>
              <a:rPr lang="en-US" dirty="0"/>
              <a:t>patients generally require team management by physicians and surgeons with expertise in medical and surgical control of infection and </a:t>
            </a:r>
            <a:r>
              <a:rPr lang="en-US" dirty="0" smtClean="0"/>
              <a:t>revascularization</a:t>
            </a:r>
          </a:p>
          <a:p>
            <a:r>
              <a:rPr lang="en-US" sz="1400" dirty="0">
                <a:solidFill>
                  <a:srgbClr val="FF0000"/>
                </a:solidFill>
              </a:rPr>
              <a:t>Diabetes Care 1998; </a:t>
            </a:r>
            <a:r>
              <a:rPr lang="en-US" sz="1400" dirty="0" smtClean="0">
                <a:solidFill>
                  <a:srgbClr val="FF0000"/>
                </a:solidFill>
              </a:rPr>
              <a:t>21:855/</a:t>
            </a:r>
            <a:r>
              <a:rPr lang="en-US" sz="1400" dirty="0"/>
              <a:t> </a:t>
            </a:r>
            <a:r>
              <a:rPr lang="en-US" sz="1400" dirty="0" err="1">
                <a:solidFill>
                  <a:srgbClr val="FF0000"/>
                </a:solidFill>
              </a:rPr>
              <a:t>Diabetologia</a:t>
            </a:r>
            <a:r>
              <a:rPr lang="en-US" sz="1400" dirty="0">
                <a:solidFill>
                  <a:srgbClr val="FF0000"/>
                </a:solidFill>
              </a:rPr>
              <a:t> 2008; 51:747</a:t>
            </a:r>
            <a:endParaRPr lang="en-US" sz="1400" dirty="0" smtClean="0">
              <a:solidFill>
                <a:srgbClr val="FF0000"/>
              </a:solidFill>
            </a:endParaRPr>
          </a:p>
          <a:p>
            <a:endParaRPr lang="en-US" dirty="0"/>
          </a:p>
        </p:txBody>
      </p:sp>
    </p:spTree>
    <p:extLst>
      <p:ext uri="{BB962C8B-B14F-4D97-AF65-F5344CB8AC3E}">
        <p14:creationId xmlns:p14="http://schemas.microsoft.com/office/powerpoint/2010/main" val="39277052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MANAGING INFECTION</a:t>
            </a:r>
            <a:endParaRPr lang="en-US" dirty="0"/>
          </a:p>
        </p:txBody>
      </p:sp>
      <p:sp>
        <p:nvSpPr>
          <p:cNvPr id="6" name="Content Placeholder 5"/>
          <p:cNvSpPr>
            <a:spLocks noGrp="1"/>
          </p:cNvSpPr>
          <p:nvPr>
            <p:ph idx="1"/>
          </p:nvPr>
        </p:nvSpPr>
        <p:spPr/>
        <p:txBody>
          <a:bodyPr/>
          <a:lstStyle/>
          <a:p>
            <a:r>
              <a:rPr lang="en-US" dirty="0"/>
              <a:t>The diagnosis of infection is clinical and is generally obvious when an ulcer contains purulent material or there is redness, swelling, or warmth around the ulcer. Treatment is based upon the clinical stages of infection </a:t>
            </a:r>
            <a:endParaRPr lang="en-US" dirty="0" smtClean="0"/>
          </a:p>
          <a:p>
            <a:r>
              <a:rPr lang="en-US" dirty="0"/>
              <a:t>Osteomyelitis is likely if bone can be seen at the floor of a deep ulcer, or if it can be easily detected by probing the ulcer with a sterile, blunt stainless-steel probe (wound grade/stage: 2B, 3B). Radiologic tests may be useful if the diagnosis of osteomyelitis remains uncertain. </a:t>
            </a:r>
            <a:endParaRPr lang="en-US" dirty="0" smtClean="0"/>
          </a:p>
          <a:p>
            <a:r>
              <a:rPr lang="en-US" dirty="0"/>
              <a:t> </a:t>
            </a:r>
            <a:r>
              <a:rPr lang="en-US" sz="1400" dirty="0" err="1">
                <a:solidFill>
                  <a:srgbClr val="FF0000"/>
                </a:solidFill>
              </a:rPr>
              <a:t>Clin</a:t>
            </a:r>
            <a:r>
              <a:rPr lang="en-US" sz="1400" dirty="0">
                <a:solidFill>
                  <a:srgbClr val="FF0000"/>
                </a:solidFill>
              </a:rPr>
              <a:t> Infect Dis 2012</a:t>
            </a:r>
          </a:p>
        </p:txBody>
      </p:sp>
    </p:spTree>
    <p:extLst>
      <p:ext uri="{BB962C8B-B14F-4D97-AF65-F5344CB8AC3E}">
        <p14:creationId xmlns:p14="http://schemas.microsoft.com/office/powerpoint/2010/main" val="1863216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dirty="0" smtClean="0"/>
              <a:t>Foot problems are an important cause of morbidity in patients with diabetes mellitus.</a:t>
            </a:r>
          </a:p>
          <a:p>
            <a:pPr>
              <a:buFont typeface="Wingdings" panose="05000000000000000000" pitchFamily="2" charset="2"/>
              <a:buChar char="§"/>
            </a:pPr>
            <a:r>
              <a:rPr lang="en-US" dirty="0" smtClean="0"/>
              <a:t> The lifetime risk of a foot ulcer for diabetic patients may be as high as 25 percent</a:t>
            </a:r>
          </a:p>
          <a:p>
            <a:pPr>
              <a:buFont typeface="Wingdings" panose="05000000000000000000" pitchFamily="2" charset="2"/>
              <a:buChar char="§"/>
            </a:pPr>
            <a:r>
              <a:rPr lang="en-US" dirty="0"/>
              <a:t>Approximately 5% to 10% of diabetic patients </a:t>
            </a:r>
            <a:r>
              <a:rPr lang="en-US" dirty="0" smtClean="0"/>
              <a:t>have had past or present foot ulceration, and 1% have undergone amputation</a:t>
            </a:r>
          </a:p>
          <a:p>
            <a:pPr>
              <a:buFont typeface="Wingdings" panose="05000000000000000000" pitchFamily="2" charset="2"/>
              <a:buChar char="§"/>
            </a:pPr>
            <a:r>
              <a:rPr lang="en-US" dirty="0"/>
              <a:t>Diabetes is the most common </a:t>
            </a:r>
            <a:r>
              <a:rPr lang="en-US" dirty="0" smtClean="0"/>
              <a:t>cause of </a:t>
            </a:r>
            <a:r>
              <a:rPr lang="en-US" dirty="0" err="1"/>
              <a:t>nontraumatic</a:t>
            </a:r>
            <a:r>
              <a:rPr lang="en-US" dirty="0"/>
              <a:t> lower limb amputation in the United States</a:t>
            </a:r>
          </a:p>
          <a:p>
            <a:pPr>
              <a:buFont typeface="Wingdings" panose="05000000000000000000" pitchFamily="2" charset="2"/>
              <a:buChar char="§"/>
            </a:pPr>
            <a:endParaRPr lang="en-US" dirty="0" smtClean="0"/>
          </a:p>
          <a:p>
            <a:pPr marL="0" indent="0">
              <a:buNone/>
            </a:pPr>
            <a:r>
              <a:rPr lang="en-US" sz="1400" dirty="0" smtClean="0">
                <a:solidFill>
                  <a:srgbClr val="FF0000"/>
                </a:solidFill>
              </a:rPr>
              <a:t>      Diabetes </a:t>
            </a:r>
            <a:r>
              <a:rPr lang="en-US" sz="1400" dirty="0">
                <a:solidFill>
                  <a:srgbClr val="FF0000"/>
                </a:solidFill>
              </a:rPr>
              <a:t>Care 2008; </a:t>
            </a:r>
            <a:r>
              <a:rPr lang="en-US" sz="1400" dirty="0" smtClean="0">
                <a:solidFill>
                  <a:srgbClr val="FF0000"/>
                </a:solidFill>
              </a:rPr>
              <a:t>31:1679/</a:t>
            </a:r>
            <a:r>
              <a:rPr lang="en-US" sz="1400" dirty="0">
                <a:solidFill>
                  <a:srgbClr val="FF0000"/>
                </a:solidFill>
              </a:rPr>
              <a:t>Mosby; 2008</a:t>
            </a:r>
            <a:endParaRPr lang="en-US" sz="1400" dirty="0" smtClean="0">
              <a:solidFill>
                <a:srgbClr val="FF0000"/>
              </a:solidFill>
            </a:endParaRPr>
          </a:p>
          <a:p>
            <a:pPr marL="0" indent="0">
              <a:buNone/>
            </a:pP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255544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MANAGING INFECTION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Tissue samples for culture and sensitivity should be obtained by wound curettage, rather than wound swab or </a:t>
            </a:r>
            <a:r>
              <a:rPr lang="en-US" dirty="0" smtClean="0"/>
              <a:t>irrigation</a:t>
            </a:r>
          </a:p>
          <a:p>
            <a:r>
              <a:rPr lang="en-US" dirty="0" smtClean="0"/>
              <a:t>Ideally</a:t>
            </a:r>
            <a:r>
              <a:rPr lang="en-US" dirty="0"/>
              <a:t>, tissue for culture should be obtained after debridement but prior to initiation of empiric antibiotic therapy. </a:t>
            </a:r>
            <a:endParaRPr lang="en-US" dirty="0" smtClean="0"/>
          </a:p>
          <a:p>
            <a:r>
              <a:rPr lang="en-US" dirty="0" smtClean="0"/>
              <a:t>The </a:t>
            </a:r>
            <a:r>
              <a:rPr lang="en-US" dirty="0"/>
              <a:t>most common infecting organisms in western nations include aerobic gram-positive </a:t>
            </a:r>
            <a:r>
              <a:rPr lang="en-US" dirty="0" err="1"/>
              <a:t>cocci</a:t>
            </a:r>
            <a:r>
              <a:rPr lang="en-US" dirty="0"/>
              <a:t>. Other frequent pathogens are aerobic gram-negative bacilli and anaerobes, usually as a second organism </a:t>
            </a:r>
            <a:endParaRPr lang="en-US" dirty="0" smtClean="0"/>
          </a:p>
          <a:p>
            <a:r>
              <a:rPr lang="en-US" dirty="0" smtClean="0"/>
              <a:t>Empiric </a:t>
            </a:r>
            <a:r>
              <a:rPr lang="en-US" dirty="0"/>
              <a:t>antimicrobial therapy should be selected based upon the severity of infection and the likelihood of resistant organisms. Subsequent antibiotic therapy should be tailored to the results of wound culture and susceptibility. </a:t>
            </a:r>
            <a:endParaRPr lang="en-US" dirty="0" smtClean="0"/>
          </a:p>
          <a:p>
            <a:r>
              <a:rPr lang="en-US" dirty="0" smtClean="0"/>
              <a:t>It </a:t>
            </a:r>
            <a:r>
              <a:rPr lang="en-US" dirty="0"/>
              <a:t>is not always necessary to cover all microorganisms isolated from cultures. The duration of treatment depends on the severity of infection and the presence of underlying or residual osteomyelitis</a:t>
            </a:r>
            <a:r>
              <a:rPr lang="en-US" dirty="0" smtClean="0"/>
              <a:t>.</a:t>
            </a:r>
          </a:p>
          <a:p>
            <a:r>
              <a:rPr lang="en-US" sz="1600" dirty="0" err="1">
                <a:solidFill>
                  <a:srgbClr val="FF0000"/>
                </a:solidFill>
              </a:rPr>
              <a:t>Clin</a:t>
            </a:r>
            <a:r>
              <a:rPr lang="en-US" sz="1600" dirty="0">
                <a:solidFill>
                  <a:srgbClr val="FF0000"/>
                </a:solidFill>
              </a:rPr>
              <a:t> Infect Dis </a:t>
            </a:r>
            <a:r>
              <a:rPr lang="en-US" sz="1600" dirty="0" smtClean="0">
                <a:solidFill>
                  <a:srgbClr val="FF0000"/>
                </a:solidFill>
              </a:rPr>
              <a:t>2012/</a:t>
            </a:r>
            <a:r>
              <a:rPr lang="en-US" sz="1600" dirty="0">
                <a:solidFill>
                  <a:srgbClr val="FF0000"/>
                </a:solidFill>
              </a:rPr>
              <a:t>Arch Intern Med 1990</a:t>
            </a:r>
            <a:endParaRPr lang="en-US" sz="1600" dirty="0" smtClean="0">
              <a:solidFill>
                <a:srgbClr val="FF0000"/>
              </a:solidFill>
            </a:endParaRPr>
          </a:p>
          <a:p>
            <a:endParaRPr lang="en-US" dirty="0"/>
          </a:p>
        </p:txBody>
      </p:sp>
    </p:spTree>
    <p:extLst>
      <p:ext uri="{BB962C8B-B14F-4D97-AF65-F5344CB8AC3E}">
        <p14:creationId xmlns:p14="http://schemas.microsoft.com/office/powerpoint/2010/main" val="34886783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Empiric </a:t>
            </a:r>
            <a:r>
              <a:rPr lang="en-US" b="1" dirty="0" smtClean="0"/>
              <a:t>therapy(mild and moderate infection)</a:t>
            </a:r>
            <a:endParaRPr lang="en-US" dirty="0"/>
          </a:p>
        </p:txBody>
      </p:sp>
      <p:pic>
        <p:nvPicPr>
          <p:cNvPr id="4" name="Content Placeholder 3"/>
          <p:cNvPicPr>
            <a:picLocks noGrp="1" noChangeAspect="1"/>
          </p:cNvPicPr>
          <p:nvPr>
            <p:ph idx="1"/>
          </p:nvPr>
        </p:nvPicPr>
        <p:blipFill>
          <a:blip r:embed="rId2"/>
          <a:stretch>
            <a:fillRect/>
          </a:stretch>
        </p:blipFill>
        <p:spPr>
          <a:xfrm>
            <a:off x="2369638" y="1825625"/>
            <a:ext cx="7452723" cy="4351338"/>
          </a:xfrm>
          <a:prstGeom prst="rect">
            <a:avLst/>
          </a:prstGeom>
        </p:spPr>
      </p:pic>
    </p:spTree>
    <p:extLst>
      <p:ext uri="{BB962C8B-B14F-4D97-AF65-F5344CB8AC3E}">
        <p14:creationId xmlns:p14="http://schemas.microsoft.com/office/powerpoint/2010/main" val="20764692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Empiric </a:t>
            </a:r>
            <a:r>
              <a:rPr lang="en-US" b="1" dirty="0" smtClean="0"/>
              <a:t>therapy(sever infection)</a:t>
            </a:r>
            <a:endParaRPr lang="en-US" dirty="0"/>
          </a:p>
        </p:txBody>
      </p:sp>
      <p:pic>
        <p:nvPicPr>
          <p:cNvPr id="4" name="Content Placeholder 3"/>
          <p:cNvPicPr>
            <a:picLocks noGrp="1" noChangeAspect="1"/>
          </p:cNvPicPr>
          <p:nvPr>
            <p:ph idx="1"/>
          </p:nvPr>
        </p:nvPicPr>
        <p:blipFill>
          <a:blip r:embed="rId2"/>
          <a:stretch>
            <a:fillRect/>
          </a:stretch>
        </p:blipFill>
        <p:spPr>
          <a:xfrm>
            <a:off x="1262130" y="1825625"/>
            <a:ext cx="8701258" cy="4351338"/>
          </a:xfrm>
          <a:prstGeom prst="rect">
            <a:avLst/>
          </a:prstGeom>
        </p:spPr>
      </p:pic>
    </p:spTree>
    <p:extLst>
      <p:ext uri="{BB962C8B-B14F-4D97-AF65-F5344CB8AC3E}">
        <p14:creationId xmlns:p14="http://schemas.microsoft.com/office/powerpoint/2010/main" val="38513651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Empiric </a:t>
            </a:r>
            <a:r>
              <a:rPr lang="en-US" b="1" dirty="0" smtClean="0"/>
              <a:t>therapy(sever infection)</a:t>
            </a:r>
            <a:endParaRPr lang="en-US" dirty="0"/>
          </a:p>
        </p:txBody>
      </p:sp>
      <p:pic>
        <p:nvPicPr>
          <p:cNvPr id="4" name="Content Placeholder 3"/>
          <p:cNvPicPr>
            <a:picLocks noGrp="1" noChangeAspect="1"/>
          </p:cNvPicPr>
          <p:nvPr>
            <p:ph idx="1"/>
          </p:nvPr>
        </p:nvPicPr>
        <p:blipFill>
          <a:blip r:embed="rId2"/>
          <a:stretch>
            <a:fillRect/>
          </a:stretch>
        </p:blipFill>
        <p:spPr>
          <a:xfrm>
            <a:off x="1262130" y="1825625"/>
            <a:ext cx="8701258" cy="4351338"/>
          </a:xfrm>
          <a:prstGeom prst="rect">
            <a:avLst/>
          </a:prstGeom>
        </p:spPr>
      </p:pic>
    </p:spTree>
    <p:extLst>
      <p:ext uri="{BB962C8B-B14F-4D97-AF65-F5344CB8AC3E}">
        <p14:creationId xmlns:p14="http://schemas.microsoft.com/office/powerpoint/2010/main" val="33655281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51201" y="738187"/>
            <a:ext cx="5211762" cy="5381625"/>
          </a:xfrm>
          <a:prstGeom prst="rect">
            <a:avLst/>
          </a:prstGeom>
        </p:spPr>
      </p:pic>
      <p:sp>
        <p:nvSpPr>
          <p:cNvPr id="5" name="Title 4"/>
          <p:cNvSpPr>
            <a:spLocks noGrp="1"/>
          </p:cNvSpPr>
          <p:nvPr>
            <p:ph type="title"/>
          </p:nvPr>
        </p:nvSpPr>
        <p:spPr>
          <a:xfrm>
            <a:off x="4876800" y="0"/>
            <a:ext cx="2415822" cy="738187"/>
          </a:xfrm>
        </p:spPr>
        <p:txBody>
          <a:bodyPr>
            <a:normAutofit/>
          </a:bodyPr>
          <a:lstStyle/>
          <a:p>
            <a:r>
              <a:rPr lang="en-US" dirty="0" smtClean="0"/>
              <a:t>Summary</a:t>
            </a:r>
            <a:endParaRPr lang="en-US" dirty="0"/>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21442470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32" y="365125"/>
            <a:ext cx="7628467" cy="1325563"/>
          </a:xfrm>
        </p:spPr>
        <p:txBody>
          <a:bodyPr/>
          <a:lstStyle/>
          <a:p>
            <a:r>
              <a:rPr lang="en-US" dirty="0" smtClean="0"/>
              <a:t>SUMMARY</a:t>
            </a:r>
            <a:endParaRPr lang="en-US" dirty="0"/>
          </a:p>
        </p:txBody>
      </p:sp>
      <p:pic>
        <p:nvPicPr>
          <p:cNvPr id="4" name="Content Placeholder 3"/>
          <p:cNvPicPr>
            <a:picLocks noGrp="1" noChangeAspect="1"/>
          </p:cNvPicPr>
          <p:nvPr>
            <p:ph idx="1"/>
          </p:nvPr>
        </p:nvPicPr>
        <p:blipFill>
          <a:blip r:embed="rId2"/>
          <a:stretch>
            <a:fillRect/>
          </a:stretch>
        </p:blipFill>
        <p:spPr>
          <a:xfrm>
            <a:off x="2709333" y="1825625"/>
            <a:ext cx="5802489" cy="4351338"/>
          </a:xfrm>
          <a:prstGeom prst="rect">
            <a:avLst/>
          </a:prstGeom>
        </p:spPr>
      </p:pic>
    </p:spTree>
    <p:extLst>
      <p:ext uri="{BB962C8B-B14F-4D97-AF65-F5344CB8AC3E}">
        <p14:creationId xmlns:p14="http://schemas.microsoft.com/office/powerpoint/2010/main" val="9713845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a:t>
            </a:r>
          </a:p>
        </p:txBody>
      </p:sp>
      <p:pic>
        <p:nvPicPr>
          <p:cNvPr id="4" name="Content Placeholder 3"/>
          <p:cNvPicPr>
            <a:picLocks noGrp="1" noChangeAspect="1"/>
          </p:cNvPicPr>
          <p:nvPr>
            <p:ph sz="half" idx="1"/>
          </p:nvPr>
        </p:nvPicPr>
        <p:blipFill>
          <a:blip r:embed="rId2"/>
          <a:stretch>
            <a:fillRect/>
          </a:stretch>
        </p:blipFill>
        <p:spPr>
          <a:xfrm>
            <a:off x="838200" y="2267407"/>
            <a:ext cx="5181600" cy="3467774"/>
          </a:xfrm>
          <a:prstGeom prst="rect">
            <a:avLst/>
          </a:prstGeom>
        </p:spPr>
      </p:pic>
      <p:pic>
        <p:nvPicPr>
          <p:cNvPr id="7" name="Content Placeholder 6"/>
          <p:cNvPicPr>
            <a:picLocks noGrp="1" noChangeAspect="1"/>
          </p:cNvPicPr>
          <p:nvPr>
            <p:ph sz="half" idx="2"/>
          </p:nvPr>
        </p:nvPicPr>
        <p:blipFill>
          <a:blip r:embed="rId3"/>
          <a:stretch>
            <a:fillRect/>
          </a:stretch>
        </p:blipFill>
        <p:spPr>
          <a:xfrm>
            <a:off x="6672262" y="2929731"/>
            <a:ext cx="4181475" cy="2143125"/>
          </a:xfrm>
          <a:prstGeom prst="rect">
            <a:avLst/>
          </a:prstGeom>
        </p:spPr>
      </p:pic>
    </p:spTree>
    <p:extLst>
      <p:ext uri="{BB962C8B-B14F-4D97-AF65-F5344CB8AC3E}">
        <p14:creationId xmlns:p14="http://schemas.microsoft.com/office/powerpoint/2010/main" val="17539855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903288"/>
            <a:ext cx="11853863" cy="6084887"/>
          </a:xfrm>
        </p:spPr>
      </p:pic>
    </p:spTree>
    <p:extLst>
      <p:ext uri="{BB962C8B-B14F-4D97-AF65-F5344CB8AC3E}">
        <p14:creationId xmlns:p14="http://schemas.microsoft.com/office/powerpoint/2010/main" val="13828386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Neuropathic Ulcers</a:t>
            </a:r>
            <a:br>
              <a:rPr lang="en-US" b="1" dirty="0"/>
            </a:br>
            <a:endParaRPr lang="en-US" dirty="0"/>
          </a:p>
        </p:txBody>
      </p:sp>
      <p:sp>
        <p:nvSpPr>
          <p:cNvPr id="7" name="Content Placeholder 6"/>
          <p:cNvSpPr>
            <a:spLocks noGrp="1"/>
          </p:cNvSpPr>
          <p:nvPr>
            <p:ph idx="1"/>
          </p:nvPr>
        </p:nvSpPr>
        <p:spPr/>
        <p:txBody>
          <a:bodyPr>
            <a:normAutofit lnSpcReduction="10000"/>
          </a:bodyPr>
          <a:lstStyle/>
          <a:p>
            <a:r>
              <a:rPr lang="en-US" dirty="0"/>
              <a:t>A neuropathic ulcer is one that occurs as a result of </a:t>
            </a:r>
            <a:r>
              <a:rPr lang="en-US" b="1" dirty="0"/>
              <a:t>peripheral neuropathy</a:t>
            </a:r>
            <a:r>
              <a:rPr lang="en-US" dirty="0"/>
              <a:t>. In peripheral neuropathy, there is a loss of protective sensation. which leads to repetitive stress and unnoticed injuries forming, resulting in </a:t>
            </a:r>
            <a:r>
              <a:rPr lang="en-US" b="1" dirty="0"/>
              <a:t>painless ulcers</a:t>
            </a:r>
            <a:r>
              <a:rPr lang="en-US" dirty="0"/>
              <a:t> forming on the pressure points on the limb. Concurrent vascular disease will often contribute to their formation and reducing healing </a:t>
            </a:r>
            <a:r>
              <a:rPr lang="en-US" dirty="0" smtClean="0"/>
              <a:t>potential</a:t>
            </a:r>
          </a:p>
          <a:p>
            <a:r>
              <a:rPr lang="en-US" dirty="0"/>
              <a:t>Neuropathic ulcers can develop with any condition with </a:t>
            </a:r>
            <a:r>
              <a:rPr lang="en-US" b="1" dirty="0"/>
              <a:t>peripheral neuropathy</a:t>
            </a:r>
            <a:r>
              <a:rPr lang="en-US" dirty="0"/>
              <a:t>, the most common being diabetes mellitus and B12 deficiency.</a:t>
            </a:r>
          </a:p>
          <a:p>
            <a:r>
              <a:rPr lang="en-US" dirty="0"/>
              <a:t>Ulcer risk is further </a:t>
            </a:r>
            <a:r>
              <a:rPr lang="en-US" b="1" dirty="0"/>
              <a:t>compounded by any foot deformity</a:t>
            </a:r>
            <a:r>
              <a:rPr lang="en-US" dirty="0"/>
              <a:t> or concurrent</a:t>
            </a:r>
            <a:r>
              <a:rPr lang="en-US" b="1" dirty="0"/>
              <a:t> peripheral vascular disease</a:t>
            </a:r>
            <a:r>
              <a:rPr lang="en-US" dirty="0"/>
              <a:t>.</a:t>
            </a:r>
          </a:p>
          <a:p>
            <a:endParaRPr lang="en-US" dirty="0"/>
          </a:p>
        </p:txBody>
      </p:sp>
    </p:spTree>
    <p:extLst>
      <p:ext uri="{BB962C8B-B14F-4D97-AF65-F5344CB8AC3E}">
        <p14:creationId xmlns:p14="http://schemas.microsoft.com/office/powerpoint/2010/main" val="6930954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Neuropathic Ulcers</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Patients with neuropathic ulcers typically have a</a:t>
            </a:r>
            <a:r>
              <a:rPr lang="en-US" b="1" dirty="0"/>
              <a:t> history of peripheral neuropathy</a:t>
            </a:r>
            <a:r>
              <a:rPr lang="en-US" dirty="0"/>
              <a:t> (although sometimes they may be unaware) or symptoms of peripheral vascular disease.</a:t>
            </a:r>
          </a:p>
          <a:p>
            <a:r>
              <a:rPr lang="en-US" dirty="0"/>
              <a:t>Other clinical manifestations of the neuropathy may include burning/tingling in legs (painful neuropathy), single nerve involvement (</a:t>
            </a:r>
            <a:r>
              <a:rPr lang="en-US" dirty="0" err="1"/>
              <a:t>mononeuritis</a:t>
            </a:r>
            <a:r>
              <a:rPr lang="en-US" dirty="0"/>
              <a:t> multiplex, such as CN III or median nerve), or </a:t>
            </a:r>
            <a:r>
              <a:rPr lang="en-US" dirty="0" err="1"/>
              <a:t>amotrophic</a:t>
            </a:r>
            <a:r>
              <a:rPr lang="en-US" dirty="0"/>
              <a:t> neuropathy (painful wasting of proximal quadriceps).</a:t>
            </a:r>
          </a:p>
          <a:p>
            <a:r>
              <a:rPr lang="en-US" dirty="0"/>
              <a:t>On examination, neuropathic ulcers are </a:t>
            </a:r>
            <a:r>
              <a:rPr lang="en-US" b="1" dirty="0"/>
              <a:t>variable in size and depth</a:t>
            </a:r>
            <a:r>
              <a:rPr lang="en-US" dirty="0"/>
              <a:t>, with a “punched out appearance” </a:t>
            </a:r>
            <a:endParaRPr lang="en-US" dirty="0" smtClean="0"/>
          </a:p>
          <a:p>
            <a:r>
              <a:rPr lang="en-US" dirty="0" smtClean="0"/>
              <a:t>They </a:t>
            </a:r>
            <a:r>
              <a:rPr lang="en-US" dirty="0"/>
              <a:t>occur most commonly on sites of pressure on feet (e.g. metatarsal heads or heels). Additionally, there may be a peripheral neuropathy (classically in a </a:t>
            </a:r>
            <a:r>
              <a:rPr lang="en-US" b="1" dirty="0"/>
              <a:t>‘glove and stocking’</a:t>
            </a:r>
            <a:r>
              <a:rPr lang="en-US" dirty="0"/>
              <a:t> </a:t>
            </a:r>
            <a:r>
              <a:rPr lang="en-US" b="1" dirty="0"/>
              <a:t>distribution</a:t>
            </a:r>
            <a:r>
              <a:rPr lang="en-US" dirty="0"/>
              <a:t>) with warm feet and good pulses (unless element of concurrent arterial disease).</a:t>
            </a:r>
          </a:p>
          <a:p>
            <a:endParaRPr lang="en-US" dirty="0"/>
          </a:p>
        </p:txBody>
      </p:sp>
    </p:spTree>
    <p:extLst>
      <p:ext uri="{BB962C8B-B14F-4D97-AF65-F5344CB8AC3E}">
        <p14:creationId xmlns:p14="http://schemas.microsoft.com/office/powerpoint/2010/main" val="3641097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Pathway to Ulceration</a:t>
            </a:r>
            <a:endParaRPr lang="en-US" dirty="0"/>
          </a:p>
        </p:txBody>
      </p:sp>
      <p:sp>
        <p:nvSpPr>
          <p:cNvPr id="3" name="Content Placeholder 2"/>
          <p:cNvSpPr>
            <a:spLocks noGrp="1"/>
          </p:cNvSpPr>
          <p:nvPr>
            <p:ph idx="1"/>
          </p:nvPr>
        </p:nvSpPr>
        <p:spPr/>
        <p:txBody>
          <a:bodyPr/>
          <a:lstStyle/>
          <a:p>
            <a:pPr marL="0" indent="0">
              <a:buNone/>
            </a:pPr>
            <a:r>
              <a:rPr lang="en-US" dirty="0"/>
              <a:t>Foot ulceration results from the interaction of a number </a:t>
            </a:r>
            <a:r>
              <a:rPr lang="en-US" dirty="0" smtClean="0"/>
              <a:t>of component causes, none of which alone is sufficient to cause </a:t>
            </a:r>
            <a:r>
              <a:rPr lang="en-US" dirty="0"/>
              <a:t>ulceration </a:t>
            </a:r>
            <a:r>
              <a:rPr lang="en-US" dirty="0" smtClean="0"/>
              <a:t>but, </a:t>
            </a:r>
            <a:r>
              <a:rPr lang="en-US" dirty="0"/>
              <a:t>when combined, complete </a:t>
            </a:r>
            <a:r>
              <a:rPr lang="en-US" dirty="0" smtClean="0"/>
              <a:t>the causal pathway to skin breakdown</a:t>
            </a:r>
          </a:p>
          <a:p>
            <a:r>
              <a:rPr lang="en-US" b="1" dirty="0"/>
              <a:t>Diabetic </a:t>
            </a:r>
            <a:r>
              <a:rPr lang="en-US" b="1" dirty="0" smtClean="0"/>
              <a:t>Neuropathy</a:t>
            </a:r>
          </a:p>
          <a:p>
            <a:r>
              <a:rPr lang="en-US" b="1" dirty="0"/>
              <a:t>Peripheral Vascular </a:t>
            </a:r>
            <a:r>
              <a:rPr lang="en-US" b="1" dirty="0" smtClean="0"/>
              <a:t>Disease</a:t>
            </a:r>
          </a:p>
          <a:p>
            <a:r>
              <a:rPr lang="en-US" b="1" dirty="0"/>
              <a:t>Past Foot Ulceration or Foot </a:t>
            </a:r>
            <a:r>
              <a:rPr lang="en-US" b="1" dirty="0" smtClean="0"/>
              <a:t>Surgery</a:t>
            </a:r>
          </a:p>
          <a:p>
            <a:r>
              <a:rPr lang="en-US" b="1" dirty="0"/>
              <a:t>Other Diabetic Complications</a:t>
            </a:r>
            <a:endParaRPr lang="en-US" dirty="0" smtClean="0"/>
          </a:p>
          <a:p>
            <a:endParaRPr lang="en-US" dirty="0"/>
          </a:p>
          <a:p>
            <a:endParaRPr lang="en-US" dirty="0"/>
          </a:p>
        </p:txBody>
      </p:sp>
    </p:spTree>
    <p:extLst>
      <p:ext uri="{BB962C8B-B14F-4D97-AF65-F5344CB8AC3E}">
        <p14:creationId xmlns:p14="http://schemas.microsoft.com/office/powerpoint/2010/main" val="39376588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Neuropathic Ulcers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4750" y="2191544"/>
            <a:ext cx="4762500" cy="3619500"/>
          </a:xfrm>
        </p:spPr>
      </p:pic>
    </p:spTree>
    <p:extLst>
      <p:ext uri="{BB962C8B-B14F-4D97-AF65-F5344CB8AC3E}">
        <p14:creationId xmlns:p14="http://schemas.microsoft.com/office/powerpoint/2010/main" val="392576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Arterial Ulcers</a:t>
            </a:r>
            <a:br>
              <a:rPr lang="en-US" b="1" dirty="0"/>
            </a:br>
            <a:endParaRPr lang="en-US" dirty="0"/>
          </a:p>
        </p:txBody>
      </p:sp>
      <p:sp>
        <p:nvSpPr>
          <p:cNvPr id="3" name="Content Placeholder 2"/>
          <p:cNvSpPr>
            <a:spLocks noGrp="1"/>
          </p:cNvSpPr>
          <p:nvPr>
            <p:ph idx="1"/>
          </p:nvPr>
        </p:nvSpPr>
        <p:spPr/>
        <p:txBody>
          <a:bodyPr>
            <a:normAutofit/>
          </a:bodyPr>
          <a:lstStyle/>
          <a:p>
            <a:r>
              <a:rPr lang="en-US" dirty="0"/>
              <a:t>An </a:t>
            </a:r>
            <a:r>
              <a:rPr lang="en-US" b="1" dirty="0"/>
              <a:t>arterial ulcer</a:t>
            </a:r>
            <a:r>
              <a:rPr lang="en-US" dirty="0"/>
              <a:t> refers to an ulcer caused by a reduction in arterial blood flow, leading to decreased perfusion of the tissues and subsequent poor healing.</a:t>
            </a:r>
          </a:p>
          <a:p>
            <a:r>
              <a:rPr lang="en-US" dirty="0"/>
              <a:t>They often form as </a:t>
            </a:r>
            <a:r>
              <a:rPr lang="en-US" b="1" dirty="0"/>
              <a:t>small deep lesions</a:t>
            </a:r>
            <a:r>
              <a:rPr lang="en-US" dirty="0"/>
              <a:t> with</a:t>
            </a:r>
            <a:r>
              <a:rPr lang="en-US" b="1" dirty="0"/>
              <a:t> well-defined borders</a:t>
            </a:r>
            <a:r>
              <a:rPr lang="en-US" dirty="0"/>
              <a:t> and </a:t>
            </a:r>
            <a:r>
              <a:rPr lang="en-US" b="1" dirty="0"/>
              <a:t>a necrotic base</a:t>
            </a:r>
            <a:r>
              <a:rPr lang="en-US" dirty="0"/>
              <a:t>. They most commonly occur distally at</a:t>
            </a:r>
            <a:r>
              <a:rPr lang="en-US" b="1" dirty="0"/>
              <a:t> sites of trauma</a:t>
            </a:r>
            <a:r>
              <a:rPr lang="en-US" dirty="0"/>
              <a:t> and in </a:t>
            </a:r>
            <a:r>
              <a:rPr lang="en-US" b="1" dirty="0"/>
              <a:t>pressure areas</a:t>
            </a:r>
            <a:r>
              <a:rPr lang="en-US" dirty="0"/>
              <a:t> (</a:t>
            </a:r>
            <a:r>
              <a:rPr lang="en-US" dirty="0" err="1"/>
              <a:t>e.g</a:t>
            </a:r>
            <a:r>
              <a:rPr lang="en-US" dirty="0"/>
              <a:t> the </a:t>
            </a:r>
            <a:r>
              <a:rPr lang="en-US" dirty="0" smtClean="0"/>
              <a:t>heel)</a:t>
            </a:r>
          </a:p>
          <a:p>
            <a:r>
              <a:rPr lang="en-US" dirty="0"/>
              <a:t>The main risk factors are those of peripheral arterial disease, including smoking, diabetes mellitus, hypertension, </a:t>
            </a:r>
            <a:r>
              <a:rPr lang="en-US" dirty="0" err="1"/>
              <a:t>hyperlipidaemia</a:t>
            </a:r>
            <a:r>
              <a:rPr lang="en-US" dirty="0"/>
              <a:t>, increasing age, positive family history, and obesity and physical inactivity</a:t>
            </a:r>
          </a:p>
          <a:p>
            <a:endParaRPr lang="en-US" dirty="0"/>
          </a:p>
        </p:txBody>
      </p:sp>
    </p:spTree>
    <p:extLst>
      <p:ext uri="{BB962C8B-B14F-4D97-AF65-F5344CB8AC3E}">
        <p14:creationId xmlns:p14="http://schemas.microsoft.com/office/powerpoint/2010/main" val="1935527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Arterial Ulcers</a:t>
            </a:r>
            <a:endParaRPr lang="en-US" dirty="0"/>
          </a:p>
        </p:txBody>
      </p:sp>
      <p:sp>
        <p:nvSpPr>
          <p:cNvPr id="3" name="Content Placeholder 2"/>
          <p:cNvSpPr>
            <a:spLocks noGrp="1"/>
          </p:cNvSpPr>
          <p:nvPr>
            <p:ph idx="1"/>
          </p:nvPr>
        </p:nvSpPr>
        <p:spPr/>
        <p:txBody>
          <a:bodyPr>
            <a:normAutofit lnSpcReduction="10000"/>
          </a:bodyPr>
          <a:lstStyle/>
          <a:p>
            <a:r>
              <a:rPr lang="en-US" dirty="0"/>
              <a:t>A patient with a suspected arterial ulcer is likely to give a preceding history of </a:t>
            </a:r>
            <a:r>
              <a:rPr lang="en-US" b="1" dirty="0"/>
              <a:t>intermittent claudication</a:t>
            </a:r>
            <a:r>
              <a:rPr lang="en-US" dirty="0"/>
              <a:t> (pain when they walk) or</a:t>
            </a:r>
            <a:r>
              <a:rPr lang="en-US" b="1" dirty="0"/>
              <a:t> critical limb </a:t>
            </a:r>
            <a:r>
              <a:rPr lang="en-US" b="1" dirty="0" err="1"/>
              <a:t>ischaemia</a:t>
            </a:r>
            <a:r>
              <a:rPr lang="en-US" dirty="0"/>
              <a:t> (pain at night).</a:t>
            </a:r>
          </a:p>
          <a:p>
            <a:r>
              <a:rPr lang="en-US" dirty="0"/>
              <a:t>The ulcer may be painful and often </a:t>
            </a:r>
            <a:r>
              <a:rPr lang="en-US" b="1" dirty="0"/>
              <a:t>develops over a long period of time</a:t>
            </a:r>
            <a:r>
              <a:rPr lang="en-US" dirty="0"/>
              <a:t>, with little to </a:t>
            </a:r>
            <a:r>
              <a:rPr lang="en-US" b="1" dirty="0"/>
              <a:t>no healing</a:t>
            </a:r>
            <a:r>
              <a:rPr lang="en-US" dirty="0"/>
              <a:t> (therefore no or little granulation tissue). Other associated signs include cold limbs, thickened nails, necrotic toes and hair loss.</a:t>
            </a:r>
          </a:p>
          <a:p>
            <a:r>
              <a:rPr lang="en-US" dirty="0"/>
              <a:t>On examination, the</a:t>
            </a:r>
            <a:r>
              <a:rPr lang="en-US" b="1" dirty="0"/>
              <a:t> limbs will be cold</a:t>
            </a:r>
            <a:r>
              <a:rPr lang="en-US" dirty="0"/>
              <a:t> and have reduced or </a:t>
            </a:r>
            <a:r>
              <a:rPr lang="en-US" b="1" dirty="0"/>
              <a:t>absent pulses</a:t>
            </a:r>
            <a:r>
              <a:rPr lang="en-US" dirty="0"/>
              <a:t>. In pure arterial ulcers, sensation is maintained (unlike neuropathic ulcers). Assess for signs of venous insufficiency, as some patients have mixed pathology.</a:t>
            </a:r>
          </a:p>
          <a:p>
            <a:endParaRPr lang="en-US" dirty="0"/>
          </a:p>
        </p:txBody>
      </p:sp>
    </p:spTree>
    <p:extLst>
      <p:ext uri="{BB962C8B-B14F-4D97-AF65-F5344CB8AC3E}">
        <p14:creationId xmlns:p14="http://schemas.microsoft.com/office/powerpoint/2010/main" val="40653425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Arterial Ulcers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2582069"/>
            <a:ext cx="9753600" cy="2838450"/>
          </a:xfrm>
        </p:spPr>
      </p:pic>
    </p:spTree>
    <p:extLst>
      <p:ext uri="{BB962C8B-B14F-4D97-AF65-F5344CB8AC3E}">
        <p14:creationId xmlns:p14="http://schemas.microsoft.com/office/powerpoint/2010/main" val="2938190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Toe pressure</a:t>
            </a:r>
            <a:endParaRPr lang="en-US" dirty="0"/>
          </a:p>
        </p:txBody>
      </p:sp>
      <p:sp>
        <p:nvSpPr>
          <p:cNvPr id="8" name="Content Placeholder 7"/>
          <p:cNvSpPr>
            <a:spLocks noGrp="1"/>
          </p:cNvSpPr>
          <p:nvPr>
            <p:ph sz="half" idx="1"/>
          </p:nvPr>
        </p:nvSpPr>
        <p:spPr/>
        <p:txBody>
          <a:bodyPr>
            <a:normAutofit fontScale="70000" lnSpcReduction="20000"/>
          </a:bodyPr>
          <a:lstStyle/>
          <a:p>
            <a:pPr fontAlgn="base"/>
            <a:r>
              <a:rPr lang="en-US" sz="2900" dirty="0" smtClean="0"/>
              <a:t>Toe </a:t>
            </a:r>
            <a:r>
              <a:rPr lang="en-US" sz="2900" dirty="0"/>
              <a:t>cuff is inflated until the PPG waveform flattens and then the cuff is slowly deflated. The systolic pressure is recorded at the point in which the baseline waveform is re-established. The ratio of the recorded toe systolic pressure to the higher of the two brachial pressures gives the TBI.</a:t>
            </a:r>
          </a:p>
          <a:p>
            <a:pPr fontAlgn="base"/>
            <a:r>
              <a:rPr lang="en-US" sz="2900" dirty="0"/>
              <a:t>A pressure gradient of 20 to 30 mmHg normally exists between the ankle and the toe, and thus, a normal toe-brachial index is 0.7 to 0.8. An absolute toe pressure &gt;30 mmHg is favorable for wound healing </a:t>
            </a:r>
            <a:r>
              <a:rPr lang="en-US" sz="2900" dirty="0" smtClean="0"/>
              <a:t>,although </a:t>
            </a:r>
            <a:r>
              <a:rPr lang="en-US" sz="2900" dirty="0"/>
              <a:t>toe pressures &gt;45 to 55 mmHg may be required for healing in patients with </a:t>
            </a:r>
            <a:r>
              <a:rPr lang="en-US" sz="2900" dirty="0" smtClean="0"/>
              <a:t>diabetes</a:t>
            </a:r>
          </a:p>
          <a:p>
            <a:pPr fontAlgn="base"/>
            <a:endParaRPr lang="en-US" sz="2200" dirty="0" smtClean="0">
              <a:solidFill>
                <a:srgbClr val="FF0000"/>
              </a:solidFill>
            </a:endParaRPr>
          </a:p>
          <a:p>
            <a:pPr fontAlgn="base"/>
            <a:endParaRPr lang="en-US" sz="2200" dirty="0">
              <a:solidFill>
                <a:srgbClr val="FF0000"/>
              </a:solidFill>
            </a:endParaRPr>
          </a:p>
          <a:p>
            <a:pPr fontAlgn="base"/>
            <a:r>
              <a:rPr lang="en-US" sz="2200" dirty="0" smtClean="0">
                <a:solidFill>
                  <a:srgbClr val="FF0000"/>
                </a:solidFill>
              </a:rPr>
              <a:t>Ann </a:t>
            </a:r>
            <a:r>
              <a:rPr lang="en-US" sz="2200" dirty="0" err="1">
                <a:solidFill>
                  <a:srgbClr val="FF0000"/>
                </a:solidFill>
              </a:rPr>
              <a:t>Vasc</a:t>
            </a:r>
            <a:r>
              <a:rPr lang="en-US" sz="2200" dirty="0">
                <a:solidFill>
                  <a:srgbClr val="FF0000"/>
                </a:solidFill>
              </a:rPr>
              <a:t> </a:t>
            </a:r>
            <a:r>
              <a:rPr lang="en-US" sz="2200" dirty="0" err="1">
                <a:solidFill>
                  <a:srgbClr val="FF0000"/>
                </a:solidFill>
              </a:rPr>
              <a:t>Surg</a:t>
            </a:r>
            <a:r>
              <a:rPr lang="en-US" sz="2200" dirty="0">
                <a:solidFill>
                  <a:srgbClr val="FF0000"/>
                </a:solidFill>
              </a:rPr>
              <a:t> </a:t>
            </a:r>
            <a:r>
              <a:rPr lang="en-US" sz="2200" dirty="0" smtClean="0">
                <a:solidFill>
                  <a:srgbClr val="FF0000"/>
                </a:solidFill>
              </a:rPr>
              <a:t>1994/</a:t>
            </a:r>
            <a:r>
              <a:rPr lang="en-US" sz="2200" dirty="0">
                <a:solidFill>
                  <a:srgbClr val="FF0000"/>
                </a:solidFill>
              </a:rPr>
              <a:t>Diabetes Care 1989</a:t>
            </a:r>
          </a:p>
        </p:txBody>
      </p:sp>
      <p:pic>
        <p:nvPicPr>
          <p:cNvPr id="15" name="Content Placeholder 1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4191455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Diabetic Neuropathy</a:t>
            </a:r>
            <a:br>
              <a:rPr lang="en-US" b="1"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a:t>All three components of neuropathy—sensory, motor, </a:t>
            </a:r>
            <a:r>
              <a:rPr lang="en-US" dirty="0" smtClean="0"/>
              <a:t>and autonomic—can </a:t>
            </a:r>
            <a:r>
              <a:rPr lang="en-US" dirty="0"/>
              <a:t>contribute to ulceration in the </a:t>
            </a:r>
            <a:r>
              <a:rPr lang="en-US" dirty="0" smtClean="0"/>
              <a:t>foot</a:t>
            </a:r>
          </a:p>
          <a:p>
            <a:r>
              <a:rPr lang="en-US" dirty="0" smtClean="0"/>
              <a:t>Chronic </a:t>
            </a:r>
            <a:r>
              <a:rPr lang="en-US" dirty="0"/>
              <a:t>sensorimotor neuropathy is common, affecting </a:t>
            </a:r>
            <a:r>
              <a:rPr lang="en-US" dirty="0" smtClean="0"/>
              <a:t>at least </a:t>
            </a:r>
            <a:r>
              <a:rPr lang="en-US" dirty="0"/>
              <a:t>one third of older patients in Western countries.</a:t>
            </a:r>
          </a:p>
          <a:p>
            <a:r>
              <a:rPr lang="en-US" dirty="0" smtClean="0"/>
              <a:t>Its onset </a:t>
            </a:r>
            <a:r>
              <a:rPr lang="en-US" dirty="0"/>
              <a:t>is gradual and insidious, and symptoms may be </a:t>
            </a:r>
            <a:r>
              <a:rPr lang="en-US" dirty="0" smtClean="0"/>
              <a:t>so minimal </a:t>
            </a:r>
            <a:r>
              <a:rPr lang="en-US" dirty="0"/>
              <a:t>that they go unnoticed</a:t>
            </a:r>
          </a:p>
          <a:p>
            <a:r>
              <a:rPr lang="en-US" dirty="0" smtClean="0"/>
              <a:t>Although uncomfortable,</a:t>
            </a:r>
            <a:r>
              <a:rPr lang="en-US" dirty="0"/>
              <a:t> painful, and </a:t>
            </a:r>
            <a:r>
              <a:rPr lang="en-US" dirty="0" err="1"/>
              <a:t>paresthetic</a:t>
            </a:r>
            <a:r>
              <a:rPr lang="en-US" dirty="0"/>
              <a:t> symptoms predominate in </a:t>
            </a:r>
            <a:r>
              <a:rPr lang="en-US" dirty="0" smtClean="0"/>
              <a:t>many patients</a:t>
            </a:r>
            <a:r>
              <a:rPr lang="en-US" dirty="0"/>
              <a:t>, some never experience symptoms</a:t>
            </a:r>
          </a:p>
          <a:p>
            <a:endParaRPr lang="en-US" dirty="0"/>
          </a:p>
          <a:p>
            <a:endParaRPr lang="en-US" dirty="0"/>
          </a:p>
          <a:p>
            <a:pPr marL="0" indent="0">
              <a:buNone/>
            </a:pPr>
            <a:r>
              <a:rPr lang="en-US" sz="1500" i="1" dirty="0" smtClean="0">
                <a:solidFill>
                  <a:srgbClr val="FF0000"/>
                </a:solidFill>
              </a:rPr>
              <a:t>     </a:t>
            </a:r>
            <a:r>
              <a:rPr lang="en-US" sz="1500" i="1" dirty="0" err="1" smtClean="0">
                <a:solidFill>
                  <a:srgbClr val="FF0000"/>
                </a:solidFill>
              </a:rPr>
              <a:t>Diabet</a:t>
            </a:r>
            <a:r>
              <a:rPr lang="en-US" sz="1500" i="1" dirty="0" smtClean="0">
                <a:solidFill>
                  <a:srgbClr val="FF0000"/>
                </a:solidFill>
              </a:rPr>
              <a:t> </a:t>
            </a:r>
            <a:r>
              <a:rPr lang="en-US" sz="1500" i="1" dirty="0">
                <a:solidFill>
                  <a:srgbClr val="FF0000"/>
                </a:solidFill>
              </a:rPr>
              <a:t>Med</a:t>
            </a:r>
            <a:r>
              <a:rPr lang="en-US" sz="1500" dirty="0">
                <a:solidFill>
                  <a:srgbClr val="FF0000"/>
                </a:solidFill>
              </a:rPr>
              <a:t>. </a:t>
            </a:r>
            <a:r>
              <a:rPr lang="en-US" sz="1500" dirty="0" smtClean="0">
                <a:solidFill>
                  <a:srgbClr val="FF0000"/>
                </a:solidFill>
              </a:rPr>
              <a:t>2002;20:277-384.</a:t>
            </a:r>
          </a:p>
          <a:p>
            <a:endParaRPr lang="en-US" sz="1500" dirty="0">
              <a:solidFill>
                <a:srgbClr val="FF0000"/>
              </a:solidFill>
            </a:endParaRPr>
          </a:p>
        </p:txBody>
      </p:sp>
    </p:spTree>
    <p:extLst>
      <p:ext uri="{BB962C8B-B14F-4D97-AF65-F5344CB8AC3E}">
        <p14:creationId xmlns:p14="http://schemas.microsoft.com/office/powerpoint/2010/main" val="2503016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Peripheral Vascular Disease</a:t>
            </a:r>
            <a:br>
              <a:rPr lang="en-US" b="1" dirty="0" smtClean="0"/>
            </a:br>
            <a:endParaRPr lang="en-US" dirty="0"/>
          </a:p>
        </p:txBody>
      </p:sp>
      <p:sp>
        <p:nvSpPr>
          <p:cNvPr id="3" name="Content Placeholder 2"/>
          <p:cNvSpPr>
            <a:spLocks noGrp="1"/>
          </p:cNvSpPr>
          <p:nvPr>
            <p:ph idx="1"/>
          </p:nvPr>
        </p:nvSpPr>
        <p:spPr/>
        <p:txBody>
          <a:bodyPr>
            <a:normAutofit/>
          </a:bodyPr>
          <a:lstStyle/>
          <a:p>
            <a:r>
              <a:rPr lang="en-US" dirty="0"/>
              <a:t>Peripheral vascular disease in isolation rarely causes ulceration.</a:t>
            </a:r>
          </a:p>
          <a:p>
            <a:r>
              <a:rPr lang="en-US" dirty="0"/>
              <a:t>However, the common combination of </a:t>
            </a:r>
            <a:r>
              <a:rPr lang="en-US" dirty="0" smtClean="0"/>
              <a:t>vascular disease </a:t>
            </a:r>
            <a:r>
              <a:rPr lang="en-US" dirty="0"/>
              <a:t>with minor trauma can lead to ulceration</a:t>
            </a:r>
          </a:p>
          <a:p>
            <a:r>
              <a:rPr lang="en-US" dirty="0" smtClean="0"/>
              <a:t>Minor injury </a:t>
            </a:r>
            <a:r>
              <a:rPr lang="en-US" dirty="0"/>
              <a:t>and subsequent infection increase the demand </a:t>
            </a:r>
            <a:r>
              <a:rPr lang="en-US" dirty="0" smtClean="0"/>
              <a:t>for blood </a:t>
            </a:r>
            <a:r>
              <a:rPr lang="en-US" dirty="0"/>
              <a:t>supply beyond the circulatory capacity, and </a:t>
            </a:r>
            <a:r>
              <a:rPr lang="en-US" dirty="0" smtClean="0"/>
              <a:t>ischemic ulceration </a:t>
            </a:r>
            <a:r>
              <a:rPr lang="en-US" dirty="0"/>
              <a:t>and risk of amputation develop</a:t>
            </a:r>
            <a:r>
              <a:rPr lang="en-US" dirty="0" smtClean="0"/>
              <a:t>.</a:t>
            </a:r>
          </a:p>
          <a:p>
            <a:endParaRPr lang="en-US" dirty="0"/>
          </a:p>
          <a:p>
            <a:pPr marL="0" indent="0">
              <a:buNone/>
            </a:pPr>
            <a:r>
              <a:rPr lang="en-US" i="1" dirty="0" smtClean="0"/>
              <a:t>    </a:t>
            </a:r>
            <a:r>
              <a:rPr lang="en-US" sz="1400" i="1" dirty="0" err="1" smtClean="0">
                <a:solidFill>
                  <a:srgbClr val="FF0000"/>
                </a:solidFill>
              </a:rPr>
              <a:t>Diabet</a:t>
            </a:r>
            <a:r>
              <a:rPr lang="en-US" sz="1400" i="1" dirty="0" smtClean="0">
                <a:solidFill>
                  <a:srgbClr val="FF0000"/>
                </a:solidFill>
              </a:rPr>
              <a:t> </a:t>
            </a:r>
            <a:r>
              <a:rPr lang="en-US" sz="1400" i="1" dirty="0">
                <a:solidFill>
                  <a:srgbClr val="FF0000"/>
                </a:solidFill>
              </a:rPr>
              <a:t>Med</a:t>
            </a:r>
            <a:r>
              <a:rPr lang="en-US" sz="1400" dirty="0">
                <a:solidFill>
                  <a:srgbClr val="FF0000"/>
                </a:solidFill>
              </a:rPr>
              <a:t>. 2010;27:4-14</a:t>
            </a:r>
            <a:r>
              <a:rPr lang="en-US" sz="1400" dirty="0" smtClean="0">
                <a:solidFill>
                  <a:srgbClr val="FF0000"/>
                </a:solidFill>
              </a:rPr>
              <a:t>./</a:t>
            </a:r>
            <a:r>
              <a:rPr lang="en-US" sz="1400" i="1" dirty="0">
                <a:solidFill>
                  <a:srgbClr val="FF0000"/>
                </a:solidFill>
              </a:rPr>
              <a:t>Med </a:t>
            </a:r>
            <a:r>
              <a:rPr lang="en-US" sz="1400" i="1" dirty="0" err="1">
                <a:solidFill>
                  <a:srgbClr val="FF0000"/>
                </a:solidFill>
              </a:rPr>
              <a:t>Clin</a:t>
            </a:r>
            <a:r>
              <a:rPr lang="en-US" sz="1400" i="1" dirty="0">
                <a:solidFill>
                  <a:srgbClr val="FF0000"/>
                </a:solidFill>
              </a:rPr>
              <a:t> North Am</a:t>
            </a:r>
            <a:r>
              <a:rPr lang="en-US" sz="1400" dirty="0">
                <a:solidFill>
                  <a:srgbClr val="FF0000"/>
                </a:solidFill>
              </a:rPr>
              <a:t>. 2013;97:821-834.</a:t>
            </a:r>
          </a:p>
          <a:p>
            <a:endParaRPr lang="en-US" sz="1400" dirty="0">
              <a:solidFill>
                <a:srgbClr val="FF0000"/>
              </a:solidFill>
            </a:endParaRPr>
          </a:p>
        </p:txBody>
      </p:sp>
    </p:spTree>
    <p:extLst>
      <p:ext uri="{BB962C8B-B14F-4D97-AF65-F5344CB8AC3E}">
        <p14:creationId xmlns:p14="http://schemas.microsoft.com/office/powerpoint/2010/main" val="1870521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Past Foot Ulceration or Foot Surgery</a:t>
            </a:r>
            <a:br>
              <a:rPr lang="en-US" b="1" dirty="0" smtClean="0"/>
            </a:br>
            <a:endParaRPr lang="en-US" dirty="0"/>
          </a:p>
        </p:txBody>
      </p:sp>
      <p:sp>
        <p:nvSpPr>
          <p:cNvPr id="3" name="Content Placeholder 2"/>
          <p:cNvSpPr>
            <a:spLocks noGrp="1"/>
          </p:cNvSpPr>
          <p:nvPr>
            <p:ph idx="1"/>
          </p:nvPr>
        </p:nvSpPr>
        <p:spPr/>
        <p:txBody>
          <a:bodyPr/>
          <a:lstStyle/>
          <a:p>
            <a:r>
              <a:rPr lang="en-US" dirty="0"/>
              <a:t>Foot ulceration is most common in patients with a </a:t>
            </a:r>
            <a:r>
              <a:rPr lang="en-US" dirty="0" smtClean="0"/>
              <a:t>history of </a:t>
            </a:r>
            <a:r>
              <a:rPr lang="en-US" dirty="0"/>
              <a:t>similar problems</a:t>
            </a:r>
          </a:p>
          <a:p>
            <a:r>
              <a:rPr lang="en-US" dirty="0" smtClean="0"/>
              <a:t>Even </a:t>
            </a:r>
            <a:r>
              <a:rPr lang="en-US" dirty="0"/>
              <a:t>in experienced diabetic </a:t>
            </a:r>
            <a:r>
              <a:rPr lang="en-US" dirty="0" smtClean="0"/>
              <a:t>foot clinics</a:t>
            </a:r>
            <a:r>
              <a:rPr lang="en-US" dirty="0"/>
              <a:t>, more than 50% of patients with new foot </a:t>
            </a:r>
            <a:r>
              <a:rPr lang="en-US" dirty="0" smtClean="0"/>
              <a:t>ulcers give </a:t>
            </a:r>
            <a:r>
              <a:rPr lang="en-US" dirty="0"/>
              <a:t>a past ulcer history.</a:t>
            </a:r>
          </a:p>
          <a:p>
            <a:endParaRPr lang="en-US" dirty="0"/>
          </a:p>
          <a:p>
            <a:endParaRPr lang="en-US" dirty="0"/>
          </a:p>
        </p:txBody>
      </p:sp>
    </p:spTree>
    <p:extLst>
      <p:ext uri="{BB962C8B-B14F-4D97-AF65-F5344CB8AC3E}">
        <p14:creationId xmlns:p14="http://schemas.microsoft.com/office/powerpoint/2010/main" val="3668517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Diabetic Complications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a:t>Patients with retinopathy and renal dysfunction are </a:t>
            </a:r>
            <a:r>
              <a:rPr lang="en-US" dirty="0" smtClean="0"/>
              <a:t>at increased </a:t>
            </a:r>
            <a:r>
              <a:rPr lang="en-US" dirty="0"/>
              <a:t>risk for foot ulceration</a:t>
            </a:r>
          </a:p>
          <a:p>
            <a:r>
              <a:rPr lang="en-US" dirty="0" smtClean="0"/>
              <a:t>Among </a:t>
            </a:r>
            <a:r>
              <a:rPr lang="en-US" dirty="0"/>
              <a:t>the </a:t>
            </a:r>
            <a:r>
              <a:rPr lang="en-US" dirty="0" smtClean="0"/>
              <a:t>diabetic patients </a:t>
            </a:r>
            <a:r>
              <a:rPr lang="en-US" dirty="0"/>
              <a:t>at highest risk for ulceration are those </a:t>
            </a:r>
            <a:r>
              <a:rPr lang="en-US" dirty="0" smtClean="0"/>
              <a:t>on dialysis</a:t>
            </a:r>
            <a:endParaRPr lang="en-US" dirty="0"/>
          </a:p>
          <a:p>
            <a:endParaRPr lang="en-US" dirty="0"/>
          </a:p>
          <a:p>
            <a:pPr marL="0" indent="0">
              <a:buNone/>
            </a:pPr>
            <a:r>
              <a:rPr lang="en-US" sz="1400" i="1" dirty="0" smtClean="0">
                <a:solidFill>
                  <a:srgbClr val="FF0000"/>
                </a:solidFill>
              </a:rPr>
              <a:t>      Diabetes </a:t>
            </a:r>
            <a:r>
              <a:rPr lang="en-US" sz="1400" i="1" dirty="0">
                <a:solidFill>
                  <a:srgbClr val="FF0000"/>
                </a:solidFill>
              </a:rPr>
              <a:t>Care</a:t>
            </a:r>
            <a:r>
              <a:rPr lang="en-US" sz="1400" dirty="0">
                <a:solidFill>
                  <a:srgbClr val="FF0000"/>
                </a:solidFill>
              </a:rPr>
              <a:t>. 2010;33:878-880</a:t>
            </a:r>
          </a:p>
        </p:txBody>
      </p:sp>
    </p:spTree>
    <p:extLst>
      <p:ext uri="{BB962C8B-B14F-4D97-AF65-F5344CB8AC3E}">
        <p14:creationId xmlns:p14="http://schemas.microsoft.com/office/powerpoint/2010/main" val="7625301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1473</TotalTime>
  <Words>2416</Words>
  <Application>Microsoft Office PowerPoint</Application>
  <PresentationFormat>Widescreen</PresentationFormat>
  <Paragraphs>231</Paragraphs>
  <Slides>54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54</vt:i4>
      </vt:variant>
    </vt:vector>
  </HeadingPairs>
  <TitlesOfParts>
    <vt:vector size="63" baseType="lpstr">
      <vt:lpstr>Arial</vt:lpstr>
      <vt:lpstr>Calibri</vt:lpstr>
      <vt:lpstr>Calibri Light</vt:lpstr>
      <vt:lpstr>Trebuchet MS</vt:lpstr>
      <vt:lpstr>Tw Cen MT</vt:lpstr>
      <vt:lpstr>Verdana</vt:lpstr>
      <vt:lpstr>Wingdings</vt:lpstr>
      <vt:lpstr>Circuit</vt:lpstr>
      <vt:lpstr>Office Theme</vt:lpstr>
      <vt:lpstr>PowerPoint Presentation</vt:lpstr>
      <vt:lpstr> Diabetic foot</vt:lpstr>
      <vt:lpstr>Agenda</vt:lpstr>
      <vt:lpstr>Introduction</vt:lpstr>
      <vt:lpstr>Pathway to Ulceration</vt:lpstr>
      <vt:lpstr>Diabetic Neuropathy </vt:lpstr>
      <vt:lpstr>Peripheral Vascular Disease </vt:lpstr>
      <vt:lpstr>Past Foot Ulceration or Foot Surgery </vt:lpstr>
      <vt:lpstr>Other Diabetic Complications </vt:lpstr>
      <vt:lpstr>Evaluation of diabetic foot</vt:lpstr>
      <vt:lpstr>History</vt:lpstr>
      <vt:lpstr>History(peripheral arterial disease)</vt:lpstr>
      <vt:lpstr>History(NEUROPATHY)</vt:lpstr>
      <vt:lpstr>Physical signs of neuropathy</vt:lpstr>
      <vt:lpstr>Screening tests for peripheral neuropathy</vt:lpstr>
      <vt:lpstr> monofilament examination</vt:lpstr>
      <vt:lpstr>Vibration sensation</vt:lpstr>
      <vt:lpstr>peripheral artery disease</vt:lpstr>
      <vt:lpstr>peripheral artery disease( P/E)</vt:lpstr>
      <vt:lpstr>peripheral artery disease: ABI</vt:lpstr>
      <vt:lpstr>Risk classification based on the comprehensive foot examination</vt:lpstr>
      <vt:lpstr>Preventive foot care</vt:lpstr>
      <vt:lpstr>Preventive foot care</vt:lpstr>
      <vt:lpstr>Guideline Recommendation</vt:lpstr>
      <vt:lpstr>Guideline Recommendation</vt:lpstr>
      <vt:lpstr>Guideline Recommendation</vt:lpstr>
      <vt:lpstr>Diabetic foot ulcers</vt:lpstr>
      <vt:lpstr>ULCER CLASSIFICATION</vt:lpstr>
      <vt:lpstr>ULCER CLASSIFICATION</vt:lpstr>
      <vt:lpstr>ULCER CLASSIFICATION(University of Texas system)</vt:lpstr>
      <vt:lpstr>ULCER CLASSIFICATION(University of Texas system)</vt:lpstr>
      <vt:lpstr>General approach</vt:lpstr>
      <vt:lpstr>General approach</vt:lpstr>
      <vt:lpstr>General approach</vt:lpstr>
      <vt:lpstr>Approach by ulcer stage and depth</vt:lpstr>
      <vt:lpstr>Approach by ulcer stage and depth</vt:lpstr>
      <vt:lpstr>Approach by ulcer stage and depth</vt:lpstr>
      <vt:lpstr>Approach by ulcer stage and depth</vt:lpstr>
      <vt:lpstr>MANAGING INFECTION</vt:lpstr>
      <vt:lpstr>MANAGING INFECTION</vt:lpstr>
      <vt:lpstr>Empiric therapy(mild and moderate infection)</vt:lpstr>
      <vt:lpstr>Empiric therapy(sever infection)</vt:lpstr>
      <vt:lpstr>Empiric therapy(sever infection)</vt:lpstr>
      <vt:lpstr>Summary</vt:lpstr>
      <vt:lpstr>SUMMARY</vt:lpstr>
      <vt:lpstr>SUMMARY</vt:lpstr>
      <vt:lpstr>PowerPoint Presentation</vt:lpstr>
      <vt:lpstr>Neuropathic Ulcers </vt:lpstr>
      <vt:lpstr>Neuropathic Ulcers </vt:lpstr>
      <vt:lpstr>Neuropathic Ulcers</vt:lpstr>
      <vt:lpstr>Arterial Ulcers </vt:lpstr>
      <vt:lpstr>Arterial Ulcers</vt:lpstr>
      <vt:lpstr>Arterial Ulcers</vt:lpstr>
      <vt:lpstr>Toe pressure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Diabetic foot</dc:title>
  <dc:creator>Staunch</dc:creator>
  <cp:lastModifiedBy>Admin110</cp:lastModifiedBy>
  <cp:revision>86</cp:revision>
  <dcterms:created xsi:type="dcterms:W3CDTF">2018-01-01T05:50:51Z</dcterms:created>
  <dcterms:modified xsi:type="dcterms:W3CDTF">2019-08-07T13:00:08Z</dcterms:modified>
</cp:coreProperties>
</file>