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56" r:id="rId2"/>
    <p:sldId id="257" r:id="rId3"/>
    <p:sldId id="269" r:id="rId4"/>
    <p:sldId id="268" r:id="rId5"/>
    <p:sldId id="267" r:id="rId6"/>
    <p:sldId id="295" r:id="rId7"/>
    <p:sldId id="274" r:id="rId8"/>
    <p:sldId id="340" r:id="rId9"/>
    <p:sldId id="371" r:id="rId10"/>
    <p:sldId id="361" r:id="rId11"/>
    <p:sldId id="265" r:id="rId12"/>
    <p:sldId id="297" r:id="rId13"/>
    <p:sldId id="298" r:id="rId14"/>
    <p:sldId id="299" r:id="rId15"/>
    <p:sldId id="300" r:id="rId16"/>
    <p:sldId id="261" r:id="rId17"/>
    <p:sldId id="341" r:id="rId18"/>
    <p:sldId id="305" r:id="rId19"/>
    <p:sldId id="304" r:id="rId20"/>
    <p:sldId id="303" r:id="rId21"/>
    <p:sldId id="262" r:id="rId22"/>
    <p:sldId id="344" r:id="rId23"/>
    <p:sldId id="362" r:id="rId24"/>
    <p:sldId id="306" r:id="rId25"/>
    <p:sldId id="308" r:id="rId26"/>
    <p:sldId id="309" r:id="rId27"/>
    <p:sldId id="311" r:id="rId28"/>
    <p:sldId id="312" r:id="rId29"/>
    <p:sldId id="313" r:id="rId30"/>
    <p:sldId id="364" r:id="rId31"/>
    <p:sldId id="365" r:id="rId32"/>
    <p:sldId id="366" r:id="rId33"/>
    <p:sldId id="368" r:id="rId34"/>
    <p:sldId id="367" r:id="rId35"/>
    <p:sldId id="315" r:id="rId36"/>
    <p:sldId id="357" r:id="rId37"/>
    <p:sldId id="355" r:id="rId38"/>
    <p:sldId id="356" r:id="rId39"/>
    <p:sldId id="363" r:id="rId40"/>
    <p:sldId id="337" r:id="rId41"/>
    <p:sldId id="263" r:id="rId42"/>
    <p:sldId id="339" r:id="rId43"/>
    <p:sldId id="273" r:id="rId44"/>
    <p:sldId id="282" r:id="rId45"/>
    <p:sldId id="283" r:id="rId46"/>
    <p:sldId id="323" r:id="rId47"/>
    <p:sldId id="331" r:id="rId48"/>
    <p:sldId id="324" r:id="rId49"/>
    <p:sldId id="327" r:id="rId50"/>
    <p:sldId id="328" r:id="rId51"/>
    <p:sldId id="369" r:id="rId52"/>
    <p:sldId id="330" r:id="rId53"/>
    <p:sldId id="329" r:id="rId54"/>
    <p:sldId id="353" r:id="rId55"/>
    <p:sldId id="358" r:id="rId56"/>
    <p:sldId id="359" r:id="rId57"/>
    <p:sldId id="370" r:id="rId58"/>
    <p:sldId id="349" r:id="rId59"/>
    <p:sldId id="350" r:id="rId60"/>
    <p:sldId id="351" r:id="rId61"/>
    <p:sldId id="360" r:id="rId62"/>
    <p:sldId id="346" r:id="rId63"/>
    <p:sldId id="332" r:id="rId64"/>
    <p:sldId id="333" r:id="rId65"/>
    <p:sldId id="334" r:id="rId66"/>
    <p:sldId id="335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5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35FEA-8F09-4CFD-AC4A-DDA1DBDA34E2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10CB78-537C-425F-883B-77B0605D4E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796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0CB78-537C-425F-883B-77B0605D4E9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58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0CB78-537C-425F-883B-77B0605D4E94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755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138B8-7F7D-4D6D-92EC-1974CA803235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3121D-D678-4432-8686-43E82809F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138B8-7F7D-4D6D-92EC-1974CA803235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3121D-D678-4432-8686-43E82809F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138B8-7F7D-4D6D-92EC-1974CA803235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3121D-D678-4432-8686-43E82809F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138B8-7F7D-4D6D-92EC-1974CA803235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3121D-D678-4432-8686-43E82809F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138B8-7F7D-4D6D-92EC-1974CA803235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3121D-D678-4432-8686-43E82809F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138B8-7F7D-4D6D-92EC-1974CA803235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3121D-D678-4432-8686-43E82809F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138B8-7F7D-4D6D-92EC-1974CA803235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3121D-D678-4432-8686-43E82809F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138B8-7F7D-4D6D-92EC-1974CA803235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3121D-D678-4432-8686-43E82809F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138B8-7F7D-4D6D-92EC-1974CA803235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3121D-D678-4432-8686-43E82809F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138B8-7F7D-4D6D-92EC-1974CA803235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3121D-D678-4432-8686-43E82809F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138B8-7F7D-4D6D-92EC-1974CA803235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3121D-D678-4432-8686-43E82809F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138B8-7F7D-4D6D-92EC-1974CA803235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3121D-D678-4432-8686-43E82809F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/>
              <a:t>In The Name God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Padyav\Desktop\20221231_2149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857232"/>
            <a:ext cx="8072494" cy="56261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Present Illness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 smtClean="0"/>
              <a:t>Cabergoline</a:t>
            </a:r>
            <a:r>
              <a:rPr lang="en-US" b="1" dirty="0" smtClean="0"/>
              <a:t> 0.5 mgr every three days was prescribed</a:t>
            </a:r>
          </a:p>
          <a:p>
            <a:r>
              <a:rPr lang="en-US" b="1" dirty="0"/>
              <a:t>S</a:t>
            </a:r>
            <a:r>
              <a:rPr lang="en-US" b="1" dirty="0" smtClean="0"/>
              <a:t>ymptoms resolved </a:t>
            </a:r>
            <a:r>
              <a:rPr lang="en-US" b="1" dirty="0"/>
              <a:t>a</a:t>
            </a:r>
            <a:r>
              <a:rPr lang="en-US" b="1" dirty="0" smtClean="0"/>
              <a:t>fter 1 month 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Present Illness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visual field examination</a:t>
            </a:r>
            <a:r>
              <a:rPr lang="en-US" b="1" dirty="0" smtClean="0">
                <a:sym typeface="Wingdings" pitchFamily="2" charset="2"/>
              </a:rPr>
              <a:t>(1397/12/20)</a:t>
            </a:r>
            <a:endParaRPr lang="en-US" b="1" dirty="0" smtClean="0"/>
          </a:p>
          <a:p>
            <a:r>
              <a:rPr lang="en-US" b="1" dirty="0" smtClean="0"/>
              <a:t>Visual field defect </a:t>
            </a:r>
            <a:r>
              <a:rPr lang="en-US" b="1" i="1" dirty="0" smtClean="0"/>
              <a:t>on temporal 60° </a:t>
            </a:r>
            <a:r>
              <a:rPr lang="en-US" b="1" dirty="0" smtClean="0"/>
              <a:t>(both eyes)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Present Illness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/>
              <a:t>Lab tests (1398/1/24)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" y="2143116"/>
          <a:ext cx="9143998" cy="44291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7289"/>
                <a:gridCol w="928694"/>
                <a:gridCol w="642942"/>
                <a:gridCol w="1875529"/>
                <a:gridCol w="1782298"/>
                <a:gridCol w="697421"/>
                <a:gridCol w="852403"/>
                <a:gridCol w="1007422"/>
              </a:tblGrid>
              <a:tr h="114613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solidFill>
                            <a:schemeClr val="tx1"/>
                          </a:solidFill>
                        </a:rPr>
                        <a:t>Prolactin</a:t>
                      </a:r>
                      <a:endParaRPr lang="en-US" sz="2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FSH</a:t>
                      </a:r>
                    </a:p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LH</a:t>
                      </a:r>
                    </a:p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Testosterone</a:t>
                      </a:r>
                    </a:p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tx1"/>
                          </a:solidFill>
                        </a:rPr>
                        <a:t>Cortisol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 8 AM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T3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F T4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IGF1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283021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2ng/ml</a:t>
                      </a:r>
                    </a:p>
                    <a:p>
                      <a:endParaRPr lang="en-US" sz="2400" b="1" dirty="0" smtClean="0"/>
                    </a:p>
                    <a:p>
                      <a:r>
                        <a:rPr lang="en-US" sz="2000" b="1" dirty="0" smtClean="0"/>
                        <a:t>(4.1-18.4)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3.8</a:t>
                      </a:r>
                    </a:p>
                    <a:p>
                      <a:r>
                        <a:rPr lang="en-US" sz="2400" b="1" baseline="0" dirty="0" smtClean="0"/>
                        <a:t>MIU/ml</a:t>
                      </a:r>
                    </a:p>
                    <a:p>
                      <a:endParaRPr lang="en-US" sz="2000" b="1" baseline="0" dirty="0" smtClean="0"/>
                    </a:p>
                    <a:p>
                      <a:r>
                        <a:rPr lang="en-US" sz="2000" b="1" baseline="0" dirty="0" smtClean="0"/>
                        <a:t>(1-12)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/>
                        <a:t>2.8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/>
                        <a:t>MIU/ml</a:t>
                      </a:r>
                    </a:p>
                    <a:p>
                      <a:endParaRPr lang="en-US" sz="2000" b="1" dirty="0" smtClean="0"/>
                    </a:p>
                    <a:p>
                      <a:r>
                        <a:rPr lang="en-US" sz="2000" b="1" dirty="0" smtClean="0"/>
                        <a:t>(2.8-6.8)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rgbClr val="FF0000"/>
                          </a:solidFill>
                        </a:rPr>
                        <a:t>5.9nmol/L</a:t>
                      </a:r>
                    </a:p>
                    <a:p>
                      <a:endParaRPr lang="en-US" sz="2800" b="1" dirty="0" smtClean="0"/>
                    </a:p>
                    <a:p>
                      <a:r>
                        <a:rPr lang="en-US" sz="2000" b="1" dirty="0" smtClean="0"/>
                        <a:t>(8.64-29)</a:t>
                      </a:r>
                    </a:p>
                    <a:p>
                      <a:endParaRPr lang="en-US" sz="2000" b="1" dirty="0" smtClean="0"/>
                    </a:p>
                    <a:p>
                      <a:r>
                        <a:rPr lang="en-US" sz="2000" b="1" dirty="0" smtClean="0"/>
                        <a:t>1.7</a:t>
                      </a:r>
                      <a:r>
                        <a:rPr lang="en-US" sz="2000" b="1" baseline="0" dirty="0" smtClean="0"/>
                        <a:t> </a:t>
                      </a:r>
                      <a:r>
                        <a:rPr lang="en-US" sz="2000" b="1" baseline="0" dirty="0" err="1" smtClean="0"/>
                        <a:t>ng</a:t>
                      </a:r>
                      <a:r>
                        <a:rPr lang="en-US" sz="2000" b="1" baseline="0" dirty="0" smtClean="0"/>
                        <a:t>/dl</a:t>
                      </a:r>
                      <a:endParaRPr lang="en-US" sz="20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186</a:t>
                      </a:r>
                    </a:p>
                    <a:p>
                      <a:r>
                        <a:rPr lang="en-US" sz="2400" b="1" dirty="0" err="1" smtClean="0"/>
                        <a:t>nmol</a:t>
                      </a:r>
                      <a:r>
                        <a:rPr lang="en-US" sz="2400" b="1" dirty="0" smtClean="0"/>
                        <a:t>/l</a:t>
                      </a:r>
                    </a:p>
                    <a:p>
                      <a:endParaRPr lang="en-US" sz="2400" b="1" dirty="0" smtClean="0"/>
                    </a:p>
                    <a:p>
                      <a:r>
                        <a:rPr lang="en-US" sz="2000" b="1" dirty="0" smtClean="0"/>
                        <a:t>(138-690)</a:t>
                      </a:r>
                    </a:p>
                    <a:p>
                      <a:endParaRPr lang="en-US" sz="2000" b="1" dirty="0" smtClean="0"/>
                    </a:p>
                    <a:p>
                      <a:r>
                        <a:rPr lang="en-US" sz="2000" b="1" dirty="0" smtClean="0"/>
                        <a:t>6.8</a:t>
                      </a:r>
                      <a:r>
                        <a:rPr lang="en-US" sz="2000" b="1" baseline="0" dirty="0" smtClean="0"/>
                        <a:t> </a:t>
                      </a:r>
                      <a:r>
                        <a:rPr lang="en-US" sz="2000" b="1" baseline="0" dirty="0" err="1" smtClean="0"/>
                        <a:t>ng</a:t>
                      </a:r>
                      <a:r>
                        <a:rPr lang="en-US" sz="2000" b="1" baseline="0" dirty="0" smtClean="0"/>
                        <a:t>/ml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2 </a:t>
                      </a:r>
                      <a:r>
                        <a:rPr lang="en-US" sz="2400" b="1" dirty="0" err="1" smtClean="0"/>
                        <a:t>nmol</a:t>
                      </a:r>
                      <a:r>
                        <a:rPr lang="en-US" sz="2400" b="1" dirty="0" smtClean="0"/>
                        <a:t>/L</a:t>
                      </a:r>
                    </a:p>
                    <a:p>
                      <a:endParaRPr lang="en-US" sz="2800" b="1" dirty="0" smtClean="0"/>
                    </a:p>
                    <a:p>
                      <a:r>
                        <a:rPr lang="en-US" sz="2000" b="1" dirty="0" smtClean="0"/>
                        <a:t>(1.2-3.2)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20.9</a:t>
                      </a:r>
                    </a:p>
                    <a:p>
                      <a:r>
                        <a:rPr lang="en-US" sz="2000" b="1" dirty="0" err="1" smtClean="0"/>
                        <a:t>Pmol</a:t>
                      </a:r>
                      <a:r>
                        <a:rPr lang="en-US" sz="2000" b="1" dirty="0" smtClean="0"/>
                        <a:t>/L</a:t>
                      </a:r>
                    </a:p>
                    <a:p>
                      <a:endParaRPr lang="en-US" sz="2800" b="1" dirty="0" smtClean="0"/>
                    </a:p>
                    <a:p>
                      <a:r>
                        <a:rPr lang="en-US" sz="2000" b="1" dirty="0" smtClean="0"/>
                        <a:t>(12-22)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rgbClr val="FF0000"/>
                          </a:solidFill>
                        </a:rPr>
                        <a:t>366</a:t>
                      </a:r>
                    </a:p>
                    <a:p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</a:rPr>
                        <a:t>ng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</a:rPr>
                        <a:t>/ml</a:t>
                      </a:r>
                    </a:p>
                    <a:p>
                      <a:endParaRPr lang="en-US" sz="2800" b="1" dirty="0" smtClean="0"/>
                    </a:p>
                    <a:p>
                      <a:r>
                        <a:rPr lang="en-US" sz="2000" b="1" dirty="0" smtClean="0"/>
                        <a:t>(83-233)</a:t>
                      </a:r>
                      <a:endParaRPr lang="en-US" sz="20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Present Illness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/>
              <a:t>Lab tests (1398/5/10)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57160" y="2143116"/>
          <a:ext cx="8215368" cy="41942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7507"/>
                <a:gridCol w="1462051"/>
                <a:gridCol w="1775348"/>
                <a:gridCol w="2680462"/>
              </a:tblGrid>
              <a:tr h="15716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GH</a:t>
                      </a:r>
                      <a:endParaRPr lang="en-US" sz="28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800" baseline="0" dirty="0" smtClean="0">
                          <a:solidFill>
                            <a:schemeClr val="tx1"/>
                          </a:solidFill>
                        </a:rPr>
                        <a:t>Base</a:t>
                      </a:r>
                      <a:endParaRPr lang="en-US" sz="28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GH</a:t>
                      </a:r>
                    </a:p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60 min</a:t>
                      </a:r>
                    </a:p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GH</a:t>
                      </a:r>
                    </a:p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120 min</a:t>
                      </a:r>
                    </a:p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IGF1</a:t>
                      </a:r>
                    </a:p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622568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1.2ng/ml</a:t>
                      </a:r>
                    </a:p>
                    <a:p>
                      <a:endParaRPr lang="en-US" sz="2800" b="1" dirty="0" smtClean="0"/>
                    </a:p>
                    <a:p>
                      <a:r>
                        <a:rPr lang="en-US" sz="2800" b="1" dirty="0" smtClean="0"/>
                        <a:t>(&lt;1.23)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0.5 </a:t>
                      </a:r>
                      <a:r>
                        <a:rPr lang="en-US" sz="2800" b="1" dirty="0" err="1" smtClean="0"/>
                        <a:t>ng</a:t>
                      </a:r>
                      <a:r>
                        <a:rPr lang="en-US" sz="2800" b="1" dirty="0" smtClean="0"/>
                        <a:t>/ml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/>
                        <a:t>0.56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 smtClean="0"/>
                        <a:t>ng</a:t>
                      </a:r>
                      <a:r>
                        <a:rPr lang="en-US" sz="2800" b="1" dirty="0" smtClean="0"/>
                        <a:t>/ml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rgbClr val="FF0000"/>
                          </a:solidFill>
                        </a:rPr>
                        <a:t>428</a:t>
                      </a:r>
                    </a:p>
                    <a:p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</a:rPr>
                        <a:t>ng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</a:rPr>
                        <a:t>/ml</a:t>
                      </a:r>
                    </a:p>
                    <a:p>
                      <a:endParaRPr lang="en-US" sz="2800" b="1" dirty="0" smtClean="0"/>
                    </a:p>
                    <a:p>
                      <a:r>
                        <a:rPr lang="en-US" sz="2000" b="1" dirty="0" smtClean="0"/>
                        <a:t>(83-233)</a:t>
                      </a:r>
                      <a:endParaRPr lang="en-US" sz="20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Present Illness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/>
              <a:t>Lab tests (1398/5/10)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14280" y="2143116"/>
          <a:ext cx="8786876" cy="42148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6719"/>
                <a:gridCol w="2196719"/>
                <a:gridCol w="2196719"/>
                <a:gridCol w="2196719"/>
              </a:tblGrid>
              <a:tr h="159227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>
                          <a:solidFill>
                            <a:schemeClr val="tx1"/>
                          </a:solidFill>
                        </a:rPr>
                        <a:t>Prolactin</a:t>
                      </a:r>
                      <a:endParaRPr lang="en-US" sz="28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FSH</a:t>
                      </a:r>
                    </a:p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LH</a:t>
                      </a:r>
                    </a:p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Testosterone</a:t>
                      </a:r>
                    </a:p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622568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2 </a:t>
                      </a:r>
                      <a:r>
                        <a:rPr lang="en-US" sz="2800" b="1" dirty="0" err="1" smtClean="0"/>
                        <a:t>ng</a:t>
                      </a:r>
                      <a:r>
                        <a:rPr lang="en-US" sz="2800" b="1" dirty="0" smtClean="0"/>
                        <a:t>/ml</a:t>
                      </a:r>
                    </a:p>
                    <a:p>
                      <a:r>
                        <a:rPr lang="en-US" sz="2800" b="1" dirty="0" smtClean="0"/>
                        <a:t>(4.1-18.4)</a:t>
                      </a:r>
                    </a:p>
                    <a:p>
                      <a:endParaRPr lang="en-US" sz="2800" b="1" dirty="0" smtClean="0"/>
                    </a:p>
                    <a:p>
                      <a:r>
                        <a:rPr lang="en-US" sz="2800" b="1" dirty="0" err="1" smtClean="0"/>
                        <a:t>Cabergoline</a:t>
                      </a:r>
                      <a:r>
                        <a:rPr lang="en-US" sz="2800" b="1" baseline="0" dirty="0" smtClean="0"/>
                        <a:t> 5 mg/month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3.4</a:t>
                      </a:r>
                      <a:r>
                        <a:rPr lang="en-US" sz="2800" b="1" baseline="0" dirty="0" smtClean="0"/>
                        <a:t> MIU/ml</a:t>
                      </a:r>
                    </a:p>
                    <a:p>
                      <a:r>
                        <a:rPr lang="en-US" sz="2800" b="1" baseline="0" dirty="0" smtClean="0"/>
                        <a:t>(1-12)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/>
                        <a:t>3.1 MIU/ml</a:t>
                      </a:r>
                    </a:p>
                    <a:p>
                      <a:r>
                        <a:rPr lang="en-US" sz="2800" b="1" dirty="0" smtClean="0"/>
                        <a:t>(2.8-6.8)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6.3 </a:t>
                      </a:r>
                      <a:r>
                        <a:rPr lang="en-US" sz="2800" b="1" dirty="0" err="1" smtClean="0"/>
                        <a:t>nmol</a:t>
                      </a:r>
                      <a:r>
                        <a:rPr lang="en-US" sz="2800" b="1" dirty="0" smtClean="0"/>
                        <a:t>/l</a:t>
                      </a:r>
                    </a:p>
                    <a:p>
                      <a:r>
                        <a:rPr lang="en-US" sz="2800" b="1" dirty="0" smtClean="0"/>
                        <a:t>(8.64-29)</a:t>
                      </a:r>
                    </a:p>
                    <a:p>
                      <a:r>
                        <a:rPr lang="en-US" sz="2800" b="1" dirty="0" smtClean="0"/>
                        <a:t>1.8</a:t>
                      </a:r>
                      <a:r>
                        <a:rPr lang="en-US" sz="2800" b="1" baseline="0" dirty="0" smtClean="0"/>
                        <a:t> </a:t>
                      </a:r>
                      <a:r>
                        <a:rPr lang="en-US" sz="2800" b="1" baseline="0" dirty="0" err="1" smtClean="0"/>
                        <a:t>ng</a:t>
                      </a:r>
                      <a:r>
                        <a:rPr lang="en-US" sz="2800" b="1" baseline="0" dirty="0" smtClean="0"/>
                        <a:t>/ml</a:t>
                      </a:r>
                      <a:endParaRPr lang="en-US" sz="28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Present Illness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 smtClean="0"/>
              <a:t>Pituitary MRI (1398/7/17)</a:t>
            </a:r>
          </a:p>
          <a:p>
            <a:endParaRPr lang="en-US" dirty="0"/>
          </a:p>
        </p:txBody>
      </p:sp>
      <p:pic>
        <p:nvPicPr>
          <p:cNvPr id="4" name="Picture 3" descr="20221230_0014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2214554"/>
            <a:ext cx="8215370" cy="44291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Padyav\Desktop\20221231_215551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857232"/>
            <a:ext cx="8072494" cy="52689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Present Illness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/>
              <a:t>Lab tests (1399/2/20)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2143116"/>
          <a:ext cx="8858279" cy="41942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7303"/>
                <a:gridCol w="1576467"/>
                <a:gridCol w="1914282"/>
                <a:gridCol w="2890227"/>
              </a:tblGrid>
              <a:tr h="15716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GH</a:t>
                      </a:r>
                      <a:endParaRPr lang="en-US" sz="28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800" baseline="0" dirty="0" smtClean="0">
                          <a:solidFill>
                            <a:schemeClr val="tx1"/>
                          </a:solidFill>
                        </a:rPr>
                        <a:t>Base</a:t>
                      </a:r>
                      <a:endParaRPr lang="en-US" sz="28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GH</a:t>
                      </a:r>
                    </a:p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60 min</a:t>
                      </a:r>
                    </a:p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GH</a:t>
                      </a:r>
                    </a:p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120 min</a:t>
                      </a:r>
                    </a:p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IGF1</a:t>
                      </a:r>
                    </a:p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622568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0.91 </a:t>
                      </a:r>
                      <a:r>
                        <a:rPr lang="en-US" sz="2800" b="1" dirty="0" err="1" smtClean="0"/>
                        <a:t>ng</a:t>
                      </a:r>
                      <a:r>
                        <a:rPr lang="en-US" sz="2800" b="1" dirty="0" smtClean="0"/>
                        <a:t>/ml</a:t>
                      </a:r>
                    </a:p>
                    <a:p>
                      <a:endParaRPr lang="en-US" sz="2800" b="1" dirty="0" smtClean="0"/>
                    </a:p>
                    <a:p>
                      <a:r>
                        <a:rPr lang="en-US" sz="2800" b="1" dirty="0" smtClean="0"/>
                        <a:t>(0-4)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0.69ng/ml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/>
                        <a:t>0.85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 smtClean="0"/>
                        <a:t>ng</a:t>
                      </a:r>
                      <a:r>
                        <a:rPr lang="en-US" sz="2800" b="1" dirty="0" smtClean="0"/>
                        <a:t>/ml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rgbClr val="FF0000"/>
                          </a:solidFill>
                        </a:rPr>
                        <a:t>278</a:t>
                      </a:r>
                    </a:p>
                    <a:p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</a:rPr>
                        <a:t>ng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</a:rPr>
                        <a:t>/ml</a:t>
                      </a:r>
                    </a:p>
                    <a:p>
                      <a:endParaRPr lang="en-US" sz="2800" b="1" dirty="0" smtClean="0"/>
                    </a:p>
                    <a:p>
                      <a:r>
                        <a:rPr lang="en-US" sz="2000" b="1" dirty="0" smtClean="0"/>
                        <a:t>(83-237)</a:t>
                      </a:r>
                      <a:endParaRPr lang="en-US" sz="20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Present Illness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/>
              <a:t>Lab tests (1399/2/20)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14280" y="2143116"/>
          <a:ext cx="8072496" cy="34290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6248"/>
                <a:gridCol w="4036248"/>
              </a:tblGrid>
              <a:tr h="129540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>
                          <a:solidFill>
                            <a:schemeClr val="tx1"/>
                          </a:solidFill>
                        </a:rPr>
                        <a:t>Prolactin</a:t>
                      </a:r>
                      <a:endParaRPr lang="en-US" sz="28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Testosterone</a:t>
                      </a:r>
                    </a:p>
                    <a:p>
                      <a:pPr algn="ctr"/>
                      <a:endParaRPr lang="en-US" sz="2800" dirty="0"/>
                    </a:p>
                  </a:txBody>
                  <a:tcPr/>
                </a:tc>
              </a:tr>
              <a:tr h="213361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2.66 </a:t>
                      </a:r>
                      <a:r>
                        <a:rPr lang="en-US" sz="2800" b="1" dirty="0" err="1" smtClean="0"/>
                        <a:t>ng</a:t>
                      </a:r>
                      <a:r>
                        <a:rPr lang="en-US" sz="2800" b="1" dirty="0" smtClean="0"/>
                        <a:t>/ml</a:t>
                      </a:r>
                    </a:p>
                    <a:p>
                      <a:pPr algn="ctr"/>
                      <a:r>
                        <a:rPr lang="en-US" sz="2800" b="1" dirty="0" smtClean="0"/>
                        <a:t>(2.5-17)</a:t>
                      </a:r>
                    </a:p>
                    <a:p>
                      <a:pPr algn="ctr"/>
                      <a:endParaRPr lang="en-US" sz="18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/>
                        <a:t>Cabergoline</a:t>
                      </a:r>
                      <a:r>
                        <a:rPr lang="en-US" sz="1800" b="1" baseline="0" dirty="0" smtClean="0"/>
                        <a:t> 5mg/month</a:t>
                      </a:r>
                      <a:endParaRPr lang="en-US" sz="1800" b="1" dirty="0" smtClean="0"/>
                    </a:p>
                    <a:p>
                      <a:pPr algn="ctr"/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2.38 </a:t>
                      </a:r>
                      <a:r>
                        <a:rPr lang="en-US" sz="2800" b="1" dirty="0" err="1" smtClean="0"/>
                        <a:t>ngr</a:t>
                      </a:r>
                      <a:r>
                        <a:rPr lang="en-US" sz="2800" b="1" dirty="0" smtClean="0"/>
                        <a:t>/ml</a:t>
                      </a:r>
                    </a:p>
                    <a:p>
                      <a:pPr algn="ctr"/>
                      <a:r>
                        <a:rPr lang="en-US" sz="2800" b="1" dirty="0" smtClean="0"/>
                        <a:t>(1.6-7-2)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 rtl="1">
              <a:buNone/>
            </a:pPr>
            <a:r>
              <a:rPr lang="en-US" sz="4400" b="1" dirty="0" smtClean="0"/>
              <a:t>A 41 y/o man known case of </a:t>
            </a:r>
            <a:r>
              <a:rPr lang="en-US" sz="4400" b="1" dirty="0" err="1" smtClean="0"/>
              <a:t>Prolactinoma</a:t>
            </a:r>
            <a:r>
              <a:rPr lang="en-US" sz="4400" b="1" dirty="0"/>
              <a:t> </a:t>
            </a:r>
            <a:r>
              <a:rPr lang="en-US" sz="4400" b="1" dirty="0" smtClean="0"/>
              <a:t>(on medical treatment) was referred to endocrine clinic for high IGF1 level  and impaired GH-GTT test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sz="1800" b="1" dirty="0" smtClean="0"/>
              <a:t>Presented by Suzan </a:t>
            </a:r>
            <a:r>
              <a:rPr lang="en-US" sz="1800" b="1" dirty="0" err="1" smtClean="0"/>
              <a:t>Maleki</a:t>
            </a:r>
            <a:r>
              <a:rPr lang="en-US" sz="1800" b="1" dirty="0" smtClean="0"/>
              <a:t> MD</a:t>
            </a:r>
          </a:p>
          <a:p>
            <a:pPr algn="ctr">
              <a:buNone/>
            </a:pPr>
            <a:r>
              <a:rPr lang="en-US" sz="1800" b="1" dirty="0" smtClean="0"/>
              <a:t>2023 JAN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Present Illness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/>
              <a:t>Cabergoline</a:t>
            </a:r>
            <a:r>
              <a:rPr lang="en-US" b="1" dirty="0" smtClean="0"/>
              <a:t> was tapered to every 5 days(0.5 mg)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Present Illness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 smtClean="0"/>
              <a:t>Pituitary MRI 1399/10/14</a:t>
            </a:r>
          </a:p>
          <a:p>
            <a:endParaRPr lang="en-US" b="1" dirty="0" smtClean="0"/>
          </a:p>
        </p:txBody>
      </p:sp>
      <p:pic>
        <p:nvPicPr>
          <p:cNvPr id="4" name="Picture 3" descr="20221230_0111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000240"/>
            <a:ext cx="9144000" cy="4857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Padyav\Desktop\20221231_2204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8341" y="1600200"/>
            <a:ext cx="64073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Padyav\Downloads\20230102_0101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1571612"/>
            <a:ext cx="4572031" cy="4857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Present Illness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/>
              <a:t>Lab tests (1400/1/25)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57160" y="2143116"/>
          <a:ext cx="8215367" cy="41942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2482"/>
                <a:gridCol w="1210671"/>
                <a:gridCol w="1470102"/>
                <a:gridCol w="1816056"/>
                <a:gridCol w="1816056"/>
              </a:tblGrid>
              <a:tr h="157163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>
                          <a:solidFill>
                            <a:schemeClr val="tx1"/>
                          </a:solidFill>
                        </a:rPr>
                        <a:t>Prolactin</a:t>
                      </a:r>
                      <a:endParaRPr lang="en-US" sz="28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TSH</a:t>
                      </a:r>
                    </a:p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Free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</a:rPr>
                        <a:t> t4</a:t>
                      </a:r>
                      <a:endParaRPr lang="en-US" sz="28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Free T3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IGF1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622568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2.8ng/ml</a:t>
                      </a:r>
                    </a:p>
                    <a:p>
                      <a:endParaRPr lang="en-US" sz="2400" b="1" dirty="0" smtClean="0"/>
                    </a:p>
                    <a:p>
                      <a:r>
                        <a:rPr lang="en-US" sz="2000" b="1" dirty="0" smtClean="0"/>
                        <a:t>(3-25)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 smtClean="0"/>
                        <a:t>Cabergoline</a:t>
                      </a:r>
                      <a:r>
                        <a:rPr lang="en-US" sz="2000" b="1" baseline="0" dirty="0" smtClean="0"/>
                        <a:t> 3mg/m</a:t>
                      </a:r>
                      <a:endParaRPr lang="en-US" sz="2000" b="1" dirty="0" smtClean="0"/>
                    </a:p>
                    <a:p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1.9</a:t>
                      </a:r>
                    </a:p>
                    <a:p>
                      <a:r>
                        <a:rPr lang="en-US" sz="2400" b="1" baseline="0" dirty="0" smtClean="0"/>
                        <a:t>MIU/ml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/>
                        <a:t>0.8</a:t>
                      </a:r>
                    </a:p>
                    <a:p>
                      <a:r>
                        <a:rPr lang="en-US" sz="2400" b="1" dirty="0" smtClean="0"/>
                        <a:t>Pg/ml</a:t>
                      </a:r>
                    </a:p>
                    <a:p>
                      <a:r>
                        <a:rPr lang="en-US" sz="2400" b="1" dirty="0" smtClean="0"/>
                        <a:t>(0.7-1.8)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3.2</a:t>
                      </a:r>
                    </a:p>
                    <a:p>
                      <a:r>
                        <a:rPr lang="en-US" sz="2400" b="1" dirty="0" smtClean="0"/>
                        <a:t>Pg/ml</a:t>
                      </a:r>
                    </a:p>
                    <a:p>
                      <a:r>
                        <a:rPr lang="en-US" sz="2400" b="1" dirty="0" smtClean="0"/>
                        <a:t>(1.9-4.3)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rgbClr val="FF0000"/>
                          </a:solidFill>
                        </a:rPr>
                        <a:t>573</a:t>
                      </a:r>
                    </a:p>
                    <a:p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</a:rPr>
                        <a:t>ng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</a:rPr>
                        <a:t>/ml</a:t>
                      </a:r>
                    </a:p>
                    <a:p>
                      <a:endParaRPr lang="en-US" sz="2800" b="1" dirty="0" smtClean="0"/>
                    </a:p>
                    <a:p>
                      <a:r>
                        <a:rPr lang="en-US" sz="2000" b="1" dirty="0" smtClean="0"/>
                        <a:t>(69-348)</a:t>
                      </a:r>
                      <a:endParaRPr lang="en-US" sz="20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Present Illness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/>
              <a:t>Lab tests (1400/11/11)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1406" y="2143116"/>
          <a:ext cx="9072594" cy="47148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5806"/>
                <a:gridCol w="1198229"/>
                <a:gridCol w="1454993"/>
                <a:gridCol w="2196783"/>
                <a:gridCol w="2196783"/>
              </a:tblGrid>
              <a:tr h="19179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GH</a:t>
                      </a:r>
                      <a:endParaRPr lang="en-US" sz="28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800" baseline="0" dirty="0" smtClean="0">
                          <a:solidFill>
                            <a:schemeClr val="tx1"/>
                          </a:solidFill>
                        </a:rPr>
                        <a:t>Base</a:t>
                      </a:r>
                      <a:endParaRPr lang="en-US" sz="28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GH</a:t>
                      </a:r>
                    </a:p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60 min</a:t>
                      </a:r>
                    </a:p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GH</a:t>
                      </a:r>
                    </a:p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120 min</a:t>
                      </a:r>
                    </a:p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IGF1</a:t>
                      </a:r>
                    </a:p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tx1"/>
                          </a:solidFill>
                        </a:rPr>
                        <a:t>prolactin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796973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4.8 </a:t>
                      </a:r>
                      <a:r>
                        <a:rPr lang="el-GR" sz="2800" b="1" dirty="0" smtClean="0"/>
                        <a:t>μ</a:t>
                      </a:r>
                      <a:r>
                        <a:rPr lang="en-US" sz="2800" b="1" dirty="0" err="1" smtClean="0"/>
                        <a:t>iu</a:t>
                      </a:r>
                      <a:r>
                        <a:rPr lang="en-US" sz="2800" b="1" dirty="0" smtClean="0"/>
                        <a:t>/ml</a:t>
                      </a:r>
                    </a:p>
                    <a:p>
                      <a:r>
                        <a:rPr lang="en-US" sz="2000" b="1" dirty="0" smtClean="0"/>
                        <a:t>(1.85ng/ml)</a:t>
                      </a:r>
                    </a:p>
                    <a:p>
                      <a:endParaRPr lang="en-US" sz="2800" b="1" dirty="0" smtClean="0"/>
                    </a:p>
                    <a:p>
                      <a:endParaRPr lang="en-US" sz="2800" b="1" dirty="0" smtClean="0"/>
                    </a:p>
                    <a:p>
                      <a:endParaRPr lang="en-US" sz="2800" b="1" dirty="0" smtClean="0"/>
                    </a:p>
                    <a:p>
                      <a:r>
                        <a:rPr lang="en-US" sz="2800" b="1" dirty="0" smtClean="0"/>
                        <a:t>(0.1-55)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3.4</a:t>
                      </a:r>
                      <a:r>
                        <a:rPr lang="el-GR" sz="2800" b="1" dirty="0" smtClean="0"/>
                        <a:t>μ</a:t>
                      </a:r>
                      <a:r>
                        <a:rPr lang="en-US" sz="2800" b="1" dirty="0" err="1" smtClean="0"/>
                        <a:t>iu</a:t>
                      </a:r>
                      <a:r>
                        <a:rPr lang="en-US" sz="2800" b="1" dirty="0" smtClean="0"/>
                        <a:t>/ml</a:t>
                      </a:r>
                    </a:p>
                    <a:p>
                      <a:r>
                        <a:rPr lang="en-US" sz="2000" b="1" dirty="0" smtClean="0"/>
                        <a:t>(1.3ng/ml)</a:t>
                      </a:r>
                    </a:p>
                    <a:p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4.6</a:t>
                      </a:r>
                      <a:r>
                        <a:rPr lang="el-GR" sz="2800" b="1" dirty="0" smtClean="0"/>
                        <a:t>μ</a:t>
                      </a:r>
                      <a:r>
                        <a:rPr lang="en-US" sz="2800" b="1" dirty="0" err="1" smtClean="0"/>
                        <a:t>iu</a:t>
                      </a:r>
                      <a:r>
                        <a:rPr lang="en-US" sz="2800" b="1" dirty="0" smtClean="0"/>
                        <a:t>/ml</a:t>
                      </a:r>
                    </a:p>
                    <a:p>
                      <a:r>
                        <a:rPr lang="en-US" sz="2000" b="1" dirty="0" smtClean="0"/>
                        <a:t>(1.75ng/ml)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rgbClr val="FF0000"/>
                          </a:solidFill>
                        </a:rPr>
                        <a:t>210</a:t>
                      </a:r>
                    </a:p>
                    <a:p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</a:rPr>
                        <a:t>ng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</a:rPr>
                        <a:t>/ml</a:t>
                      </a:r>
                    </a:p>
                    <a:p>
                      <a:endParaRPr lang="en-US" sz="2800" b="1" dirty="0" smtClean="0"/>
                    </a:p>
                    <a:p>
                      <a:r>
                        <a:rPr lang="en-US" sz="2800" b="1" dirty="0" smtClean="0"/>
                        <a:t>(190-294)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1.4 </a:t>
                      </a:r>
                      <a:r>
                        <a:rPr lang="en-US" sz="2800" b="1" dirty="0" err="1" smtClean="0"/>
                        <a:t>ng</a:t>
                      </a:r>
                      <a:r>
                        <a:rPr lang="en-US" sz="2800" b="1" dirty="0" smtClean="0"/>
                        <a:t>/ml</a:t>
                      </a:r>
                    </a:p>
                    <a:p>
                      <a:r>
                        <a:rPr lang="en-US" sz="2800" b="1" dirty="0" smtClean="0"/>
                        <a:t>(1.5-21)</a:t>
                      </a:r>
                      <a:endParaRPr lang="en-US" sz="28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Present Illness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1401/1/27</a:t>
            </a:r>
          </a:p>
          <a:p>
            <a:endParaRPr lang="en-US" dirty="0"/>
          </a:p>
        </p:txBody>
      </p:sp>
      <p:pic>
        <p:nvPicPr>
          <p:cNvPr id="6" name="Picture 5" descr="-5863990360890523756_1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5992"/>
            <a:ext cx="9144000" cy="27860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Present Illness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/>
              <a:t>GH-GTT tests (1401/7/7)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1406" y="2143116"/>
          <a:ext cx="8643998" cy="45005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4512"/>
                <a:gridCol w="1571636"/>
                <a:gridCol w="1428760"/>
                <a:gridCol w="1357322"/>
                <a:gridCol w="2571768"/>
              </a:tblGrid>
              <a:tr h="183074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GH</a:t>
                      </a:r>
                      <a:endParaRPr lang="en-US" sz="28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800" baseline="0" dirty="0" smtClean="0">
                          <a:solidFill>
                            <a:schemeClr val="tx1"/>
                          </a:solidFill>
                        </a:rPr>
                        <a:t>Base</a:t>
                      </a:r>
                      <a:endParaRPr lang="en-US" sz="28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GH</a:t>
                      </a:r>
                    </a:p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30 min</a:t>
                      </a:r>
                    </a:p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GH</a:t>
                      </a:r>
                    </a:p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60 min</a:t>
                      </a:r>
                    </a:p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GH</a:t>
                      </a:r>
                    </a:p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120 min</a:t>
                      </a:r>
                    </a:p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tx1"/>
                          </a:solidFill>
                        </a:rPr>
                        <a:t>prolactin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669851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3.1ng/ml</a:t>
                      </a:r>
                    </a:p>
                    <a:p>
                      <a:endParaRPr lang="en-US" sz="2800" b="1" dirty="0" smtClean="0"/>
                    </a:p>
                    <a:p>
                      <a:r>
                        <a:rPr lang="en-US" sz="2400" b="1" dirty="0" smtClean="0"/>
                        <a:t>(0.02-1.23)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2.9</a:t>
                      </a:r>
                    </a:p>
                    <a:p>
                      <a:r>
                        <a:rPr lang="en-US" sz="2800" b="1" baseline="0" dirty="0" err="1" smtClean="0"/>
                        <a:t>ng</a:t>
                      </a:r>
                      <a:r>
                        <a:rPr lang="en-US" sz="2800" b="1" baseline="0" dirty="0" smtClean="0"/>
                        <a:t>/ml</a:t>
                      </a:r>
                      <a:endParaRPr lang="en-US" sz="28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2.5</a:t>
                      </a:r>
                    </a:p>
                    <a:p>
                      <a:r>
                        <a:rPr lang="en-US" sz="2800" b="1" dirty="0" err="1" smtClean="0"/>
                        <a:t>ng</a:t>
                      </a:r>
                      <a:r>
                        <a:rPr lang="en-US" sz="2800" b="1" dirty="0" smtClean="0"/>
                        <a:t>/ml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2.4</a:t>
                      </a:r>
                    </a:p>
                    <a:p>
                      <a:r>
                        <a:rPr lang="en-US" sz="2800" b="1" dirty="0" err="1" smtClean="0"/>
                        <a:t>ng</a:t>
                      </a:r>
                      <a:r>
                        <a:rPr lang="en-US" sz="2800" b="1" dirty="0" smtClean="0"/>
                        <a:t>/ml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2.46 </a:t>
                      </a:r>
                      <a:r>
                        <a:rPr lang="en-US" sz="2800" b="1" dirty="0" err="1" smtClean="0"/>
                        <a:t>ng</a:t>
                      </a:r>
                      <a:r>
                        <a:rPr lang="en-US" sz="2800" b="1" dirty="0" smtClean="0"/>
                        <a:t>/ml</a:t>
                      </a:r>
                    </a:p>
                    <a:p>
                      <a:endParaRPr lang="en-US" sz="2800" b="1" dirty="0" smtClean="0"/>
                    </a:p>
                    <a:p>
                      <a:r>
                        <a:rPr lang="en-US" sz="2800" b="1" dirty="0" smtClean="0"/>
                        <a:t>(2.5-17)</a:t>
                      </a:r>
                      <a:endParaRPr lang="en-US" sz="28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Present Illness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/>
              <a:t>GH-GTT(1401/9/14)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1406" y="2143116"/>
          <a:ext cx="8358246" cy="45005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2495"/>
                <a:gridCol w="888700"/>
                <a:gridCol w="1079136"/>
                <a:gridCol w="1629305"/>
                <a:gridCol w="1972726"/>
                <a:gridCol w="1285884"/>
              </a:tblGrid>
              <a:tr h="183074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GH</a:t>
                      </a:r>
                      <a:endParaRPr lang="en-US" sz="28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800" baseline="0" dirty="0" smtClean="0">
                          <a:solidFill>
                            <a:schemeClr val="tx1"/>
                          </a:solidFill>
                        </a:rPr>
                        <a:t>Base</a:t>
                      </a:r>
                      <a:endParaRPr lang="en-US" sz="28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GH</a:t>
                      </a:r>
                    </a:p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60 min</a:t>
                      </a:r>
                    </a:p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GH</a:t>
                      </a:r>
                    </a:p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120 min</a:t>
                      </a:r>
                    </a:p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FBS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BS(1hour)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IGF1</a:t>
                      </a:r>
                    </a:p>
                  </a:txBody>
                  <a:tcPr/>
                </a:tc>
              </a:tr>
              <a:tr h="2669851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2.43 </a:t>
                      </a:r>
                      <a:r>
                        <a:rPr lang="en-US" sz="2800" b="1" dirty="0" err="1" smtClean="0"/>
                        <a:t>ng</a:t>
                      </a:r>
                      <a:r>
                        <a:rPr lang="en-US" sz="2800" b="1" dirty="0" smtClean="0"/>
                        <a:t>/ml</a:t>
                      </a:r>
                    </a:p>
                    <a:p>
                      <a:r>
                        <a:rPr lang="en-US" sz="2800" b="1" dirty="0" smtClean="0"/>
                        <a:t>(1.85)</a:t>
                      </a:r>
                    </a:p>
                    <a:p>
                      <a:endParaRPr lang="en-US" sz="2800" b="1" dirty="0" smtClean="0"/>
                    </a:p>
                    <a:p>
                      <a:r>
                        <a:rPr lang="en-US" sz="2800" b="1" dirty="0" smtClean="0"/>
                        <a:t>(up</a:t>
                      </a:r>
                      <a:r>
                        <a:rPr lang="en-US" sz="2800" b="1" baseline="0" dirty="0" smtClean="0"/>
                        <a:t> to 3</a:t>
                      </a:r>
                      <a:r>
                        <a:rPr lang="en-US" sz="2800" b="1" dirty="0" smtClean="0"/>
                        <a:t>)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rgbClr val="FF0000"/>
                          </a:solidFill>
                        </a:rPr>
                        <a:t>2.15ng/ml</a:t>
                      </a:r>
                    </a:p>
                    <a:p>
                      <a:r>
                        <a:rPr lang="en-US" sz="2800" b="1" dirty="0" smtClean="0"/>
                        <a:t>(1.3)</a:t>
                      </a:r>
                    </a:p>
                    <a:p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rgbClr val="FF0000"/>
                          </a:solidFill>
                        </a:rPr>
                        <a:t>4.6</a:t>
                      </a:r>
                      <a:r>
                        <a:rPr lang="el-GR" sz="2800" b="1" dirty="0" smtClean="0">
                          <a:solidFill>
                            <a:srgbClr val="FF0000"/>
                          </a:solidFill>
                        </a:rPr>
                        <a:t>μ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</a:rPr>
                        <a:t>iu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</a:rPr>
                        <a:t>/ml</a:t>
                      </a:r>
                    </a:p>
                    <a:p>
                      <a:r>
                        <a:rPr lang="en-US" sz="2800" b="1" dirty="0" smtClean="0"/>
                        <a:t>(1.75)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101 mg/dl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135 mg/dl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rgbClr val="FF0000"/>
                          </a:solidFill>
                        </a:rPr>
                        <a:t>496 </a:t>
                      </a:r>
                      <a:r>
                        <a:rPr lang="en-US" sz="2800" b="1" dirty="0" err="1" smtClean="0"/>
                        <a:t>ng</a:t>
                      </a:r>
                      <a:r>
                        <a:rPr lang="en-US" sz="2800" b="1" dirty="0" smtClean="0"/>
                        <a:t>/ml</a:t>
                      </a:r>
                    </a:p>
                    <a:p>
                      <a:r>
                        <a:rPr lang="en-US" sz="2800" b="1" dirty="0" smtClean="0"/>
                        <a:t>(109-284)</a:t>
                      </a:r>
                      <a:endParaRPr lang="en-US" sz="28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Present Illness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/>
              <a:t>Lab tests (1401/9/14)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14280" y="2143116"/>
          <a:ext cx="7858182" cy="42148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0750"/>
                <a:gridCol w="982458"/>
                <a:gridCol w="1143008"/>
                <a:gridCol w="2154678"/>
                <a:gridCol w="774280"/>
                <a:gridCol w="1143008"/>
              </a:tblGrid>
              <a:tr h="159227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>
                          <a:solidFill>
                            <a:schemeClr val="tx1"/>
                          </a:solidFill>
                        </a:rPr>
                        <a:t>Prolactin</a:t>
                      </a:r>
                      <a:endParaRPr lang="en-US" sz="28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FSH</a:t>
                      </a:r>
                    </a:p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LH</a:t>
                      </a:r>
                    </a:p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Testosterone</a:t>
                      </a:r>
                    </a:p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TSH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Free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</a:rPr>
                        <a:t> t4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622568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3.2 </a:t>
                      </a:r>
                      <a:r>
                        <a:rPr lang="en-US" sz="2800" b="1" dirty="0" err="1" smtClean="0"/>
                        <a:t>ng</a:t>
                      </a:r>
                      <a:r>
                        <a:rPr lang="en-US" sz="2800" b="1" dirty="0" smtClean="0"/>
                        <a:t>/ml</a:t>
                      </a:r>
                    </a:p>
                    <a:p>
                      <a:r>
                        <a:rPr lang="en-US" sz="2800" b="1" dirty="0" smtClean="0"/>
                        <a:t>(1.5-20)</a:t>
                      </a:r>
                    </a:p>
                    <a:p>
                      <a:endParaRPr lang="en-US" sz="2800" b="1" dirty="0" smtClean="0"/>
                    </a:p>
                    <a:p>
                      <a:endParaRPr lang="en-US" sz="2800" b="1" dirty="0" smtClean="0"/>
                    </a:p>
                    <a:p>
                      <a:r>
                        <a:rPr lang="en-US" sz="1800" b="1" dirty="0" err="1" smtClean="0"/>
                        <a:t>Cabergoline</a:t>
                      </a:r>
                      <a:r>
                        <a:rPr lang="en-US" sz="1800" b="1" baseline="0" dirty="0" smtClean="0"/>
                        <a:t> 1.5 mg/m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4.7</a:t>
                      </a:r>
                      <a:r>
                        <a:rPr lang="en-US" sz="2800" b="1" baseline="0" dirty="0" smtClean="0"/>
                        <a:t> MIU/ml</a:t>
                      </a:r>
                    </a:p>
                    <a:p>
                      <a:r>
                        <a:rPr lang="en-US" sz="2800" b="1" baseline="0" dirty="0" smtClean="0"/>
                        <a:t>(1.5-12)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/>
                        <a:t>6.9 MIU/ml</a:t>
                      </a:r>
                    </a:p>
                    <a:p>
                      <a:r>
                        <a:rPr lang="en-US" sz="2800" b="1" dirty="0" smtClean="0"/>
                        <a:t>(1.7-8.6)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4.2 </a:t>
                      </a:r>
                      <a:r>
                        <a:rPr lang="en-US" sz="2800" b="1" dirty="0" err="1" smtClean="0"/>
                        <a:t>ng</a:t>
                      </a:r>
                      <a:r>
                        <a:rPr lang="en-US" sz="2800" b="1" dirty="0" smtClean="0"/>
                        <a:t>/ml</a:t>
                      </a:r>
                    </a:p>
                    <a:p>
                      <a:r>
                        <a:rPr lang="en-US" sz="2800" b="1" dirty="0" smtClean="0"/>
                        <a:t>(2-6.9)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2.6</a:t>
                      </a:r>
                    </a:p>
                    <a:p>
                      <a:r>
                        <a:rPr lang="en-US" sz="2800" b="1" dirty="0" err="1" smtClean="0"/>
                        <a:t>miU</a:t>
                      </a:r>
                      <a:r>
                        <a:rPr lang="en-US" sz="2800" b="1" dirty="0" smtClean="0"/>
                        <a:t>/ml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1.3</a:t>
                      </a:r>
                    </a:p>
                    <a:p>
                      <a:r>
                        <a:rPr lang="en-US" sz="2800" b="1" dirty="0" err="1" smtClean="0"/>
                        <a:t>ng</a:t>
                      </a:r>
                      <a:r>
                        <a:rPr lang="en-US" sz="2800" b="1" dirty="0" smtClean="0"/>
                        <a:t>/dl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Patient 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41 y/o man</a:t>
            </a:r>
          </a:p>
          <a:p>
            <a:r>
              <a:rPr lang="en-US" b="1" dirty="0" smtClean="0"/>
              <a:t>From </a:t>
            </a:r>
            <a:r>
              <a:rPr lang="en-US" b="1" dirty="0" err="1" smtClean="0"/>
              <a:t>Amol</a:t>
            </a:r>
            <a:endParaRPr lang="en-US" b="1" dirty="0" smtClean="0"/>
          </a:p>
          <a:p>
            <a:r>
              <a:rPr lang="en-US" b="1" dirty="0" smtClean="0"/>
              <a:t>Married 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Present Illness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PITUITARY MRI(1401/9/18)</a:t>
            </a:r>
            <a:endParaRPr lang="en-US" sz="2400" b="1" dirty="0"/>
          </a:p>
        </p:txBody>
      </p:sp>
      <p:pic>
        <p:nvPicPr>
          <p:cNvPr id="4" name="Picture 3" descr="20221230_022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71678"/>
            <a:ext cx="9144000" cy="47863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221230_0228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785794"/>
            <a:ext cx="7215238" cy="578647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Padyav\Desktop\20221229_1117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714356"/>
            <a:ext cx="7929617" cy="58579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Padyav\Downloads\20221229_1117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000108"/>
            <a:ext cx="7929617" cy="52864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Present Illness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The patient was referred to </a:t>
            </a:r>
            <a:r>
              <a:rPr lang="en-US" b="1" dirty="0" err="1" smtClean="0"/>
              <a:t>Taleghani</a:t>
            </a:r>
            <a:r>
              <a:rPr lang="en-US" b="1" dirty="0" smtClean="0"/>
              <a:t> Endocrine clinic for further evaluation</a:t>
            </a:r>
            <a:endParaRPr lang="en-US" b="1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Present Illness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/>
              <a:t>GH-GTT(1401/9/27)</a:t>
            </a:r>
            <a:r>
              <a:rPr lang="en-US" b="1" dirty="0" smtClean="0">
                <a:solidFill>
                  <a:srgbClr val="FF0000"/>
                </a:solidFill>
              </a:rPr>
              <a:t>→ </a:t>
            </a:r>
            <a:r>
              <a:rPr lang="en-US" b="1" dirty="0" smtClean="0"/>
              <a:t>(</a:t>
            </a:r>
            <a:r>
              <a:rPr lang="en-US" b="1" dirty="0" err="1" smtClean="0"/>
              <a:t>pathobiology</a:t>
            </a:r>
            <a:r>
              <a:rPr lang="en-US" b="1" dirty="0" smtClean="0"/>
              <a:t> lab)</a:t>
            </a:r>
            <a:endParaRPr lang="en-US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857226" y="2214554"/>
          <a:ext cx="7500990" cy="39290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0165"/>
                <a:gridCol w="1178725"/>
                <a:gridCol w="1321605"/>
                <a:gridCol w="1250165"/>
                <a:gridCol w="1250165"/>
                <a:gridCol w="1250165"/>
              </a:tblGrid>
              <a:tr h="130969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Time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90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120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309697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GH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2.3 </a:t>
                      </a:r>
                      <a:r>
                        <a:rPr lang="en-US" sz="2800" b="1" dirty="0" err="1" smtClean="0"/>
                        <a:t>ng</a:t>
                      </a:r>
                      <a:r>
                        <a:rPr lang="en-US" sz="2800" b="1" dirty="0" smtClean="0"/>
                        <a:t>/ml</a:t>
                      </a:r>
                    </a:p>
                    <a:p>
                      <a:r>
                        <a:rPr lang="en-US" sz="1800" b="1" dirty="0" smtClean="0"/>
                        <a:t>Up to 3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2.1 </a:t>
                      </a:r>
                      <a:r>
                        <a:rPr lang="en-US" sz="2800" b="1" dirty="0" err="1" smtClean="0"/>
                        <a:t>ng</a:t>
                      </a:r>
                      <a:r>
                        <a:rPr lang="en-US" sz="2800" b="1" dirty="0" smtClean="0"/>
                        <a:t>/ml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2.2 </a:t>
                      </a:r>
                      <a:r>
                        <a:rPr lang="en-US" sz="2800" b="1" dirty="0" err="1" smtClean="0"/>
                        <a:t>ng</a:t>
                      </a:r>
                      <a:r>
                        <a:rPr lang="en-US" sz="2800" b="1" dirty="0" smtClean="0"/>
                        <a:t>/ml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2.2</a:t>
                      </a:r>
                    </a:p>
                    <a:p>
                      <a:r>
                        <a:rPr lang="en-US" sz="2800" b="1" dirty="0" err="1" smtClean="0"/>
                        <a:t>ng</a:t>
                      </a:r>
                      <a:r>
                        <a:rPr lang="en-US" sz="2800" b="1" dirty="0" smtClean="0"/>
                        <a:t>/ml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2.5</a:t>
                      </a:r>
                    </a:p>
                    <a:p>
                      <a:r>
                        <a:rPr lang="en-US" sz="2800" b="1" dirty="0" err="1" smtClean="0"/>
                        <a:t>ng</a:t>
                      </a:r>
                      <a:r>
                        <a:rPr lang="en-US" sz="2800" b="1" dirty="0" smtClean="0"/>
                        <a:t>/ml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1309697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BS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108 mg/dl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158</a:t>
                      </a:r>
                    </a:p>
                    <a:p>
                      <a:r>
                        <a:rPr lang="en-US" sz="2800" b="1" dirty="0" smtClean="0"/>
                        <a:t>mg/dl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161</a:t>
                      </a:r>
                    </a:p>
                    <a:p>
                      <a:r>
                        <a:rPr lang="en-US" sz="2800" b="1" dirty="0" smtClean="0"/>
                        <a:t>mg/dl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103</a:t>
                      </a:r>
                    </a:p>
                    <a:p>
                      <a:r>
                        <a:rPr lang="en-US" sz="2800" b="1" dirty="0" smtClean="0"/>
                        <a:t>mg/dl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112</a:t>
                      </a:r>
                    </a:p>
                    <a:p>
                      <a:r>
                        <a:rPr lang="en-US" sz="2800" b="1" dirty="0" smtClean="0"/>
                        <a:t>mg/dl</a:t>
                      </a:r>
                      <a:endParaRPr lang="en-US" sz="28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Present Illness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1401/9/27</a:t>
            </a:r>
            <a:r>
              <a:rPr lang="en-US" b="1" dirty="0" smtClean="0">
                <a:solidFill>
                  <a:srgbClr val="FF0000"/>
                </a:solidFill>
              </a:rPr>
              <a:t> → </a:t>
            </a:r>
            <a:r>
              <a:rPr lang="en-US" b="1" dirty="0" smtClean="0"/>
              <a:t>(</a:t>
            </a:r>
            <a:r>
              <a:rPr lang="en-US" b="1" dirty="0" err="1" smtClean="0"/>
              <a:t>pathobiology</a:t>
            </a:r>
            <a:r>
              <a:rPr lang="en-US" b="1" dirty="0" smtClean="0"/>
              <a:t> lab)</a:t>
            </a:r>
          </a:p>
          <a:p>
            <a:endParaRPr lang="en-US" b="1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42910" y="2571743"/>
          <a:ext cx="8072494" cy="27003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72494"/>
              </a:tblGrid>
              <a:tr h="1060143">
                <a:tc>
                  <a:txBody>
                    <a:bodyPr/>
                    <a:lstStyle/>
                    <a:p>
                      <a:pPr algn="ctr"/>
                      <a:endParaRPr lang="en-US" sz="36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3600" dirty="0" smtClean="0">
                          <a:solidFill>
                            <a:schemeClr val="tx1"/>
                          </a:solidFill>
                        </a:rPr>
                        <a:t>IGF1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51162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484 </a:t>
                      </a:r>
                      <a:r>
                        <a:rPr lang="en-US" sz="2800" b="1" dirty="0" err="1" smtClean="0"/>
                        <a:t>ng</a:t>
                      </a:r>
                      <a:r>
                        <a:rPr lang="en-US" sz="2800" b="1" dirty="0" smtClean="0"/>
                        <a:t>/ml</a:t>
                      </a:r>
                    </a:p>
                    <a:p>
                      <a:pPr algn="ctr"/>
                      <a:r>
                        <a:rPr lang="en-US" sz="2800" b="1" dirty="0" smtClean="0"/>
                        <a:t>(58-219)</a:t>
                      </a:r>
                      <a:endParaRPr lang="en-US" sz="28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Present Illness</a:t>
            </a:r>
            <a:endParaRPr lang="en-US" dirty="0"/>
          </a:p>
        </p:txBody>
      </p:sp>
      <p:pic>
        <p:nvPicPr>
          <p:cNvPr id="7170" name="Picture 2" descr="C:\Users\Padyav\Desktop\Screenshot_20221230-024522_Driv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428736"/>
            <a:ext cx="8258204" cy="46434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Present Illness</a:t>
            </a:r>
            <a:endParaRPr lang="en-US" dirty="0"/>
          </a:p>
        </p:txBody>
      </p:sp>
      <p:pic>
        <p:nvPicPr>
          <p:cNvPr id="6146" name="Picture 2" descr="C:\Users\Padyav\Downloads\20221230_0243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573" y="1600200"/>
            <a:ext cx="7804853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Present Illness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0" y="1600200"/>
          <a:ext cx="9144000" cy="41395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2541"/>
                <a:gridCol w="1122541"/>
                <a:gridCol w="1122541"/>
                <a:gridCol w="1122541"/>
                <a:gridCol w="1142528"/>
                <a:gridCol w="1170436"/>
                <a:gridCol w="1197896"/>
                <a:gridCol w="1142976"/>
              </a:tblGrid>
              <a:tr h="191453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date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1398/1/24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1398/5/10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1399/2/20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1400/1/25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1400/11/11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1401/9/14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1401/9/27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91453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IGF1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 rtl="0"/>
                      <a:endParaRPr lang="en-US" sz="2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vl="0" algn="ctr" rtl="0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366</a:t>
                      </a:r>
                    </a:p>
                    <a:p>
                      <a:pPr lvl="0" algn="ctr" rtl="0"/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ng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/ml</a:t>
                      </a:r>
                    </a:p>
                    <a:p>
                      <a:pPr lvl="0" algn="ctr" rtl="0"/>
                      <a:endParaRPr lang="en-US" sz="2400" b="1" dirty="0" smtClean="0"/>
                    </a:p>
                    <a:p>
                      <a:pPr lvl="0" algn="ctr" rtl="0"/>
                      <a:r>
                        <a:rPr lang="en-US" sz="2000" b="1" dirty="0" smtClean="0"/>
                        <a:t>(83-233)</a:t>
                      </a:r>
                    </a:p>
                    <a:p>
                      <a:pPr lvl="0" algn="l" rtl="0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 rtl="0"/>
                      <a:endParaRPr lang="en-US" sz="2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vl="0" algn="ctr" rtl="0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428</a:t>
                      </a:r>
                    </a:p>
                    <a:p>
                      <a:pPr lvl="0" algn="ctr" rtl="0"/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ng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/ml</a:t>
                      </a:r>
                    </a:p>
                    <a:p>
                      <a:pPr lvl="0" algn="ctr" rtl="0"/>
                      <a:endParaRPr lang="en-US" sz="2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vl="0" algn="ctr" rtl="0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(83-233)</a:t>
                      </a:r>
                    </a:p>
                    <a:p>
                      <a:pPr lvl="0" algn="ctr" rtl="0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 rtl="0"/>
                      <a:endParaRPr lang="en-US" sz="2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vl="0" algn="ctr" rtl="0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278</a:t>
                      </a:r>
                    </a:p>
                    <a:p>
                      <a:pPr lvl="0" algn="ctr" rtl="0"/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ng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/ml</a:t>
                      </a:r>
                    </a:p>
                    <a:p>
                      <a:pPr lvl="0" algn="ctr" rtl="0"/>
                      <a:endParaRPr lang="en-US" sz="2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vl="0" algn="ctr" rtl="0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(83-237)</a:t>
                      </a:r>
                    </a:p>
                    <a:p>
                      <a:pPr lvl="0" algn="ctr" rtl="0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 rtl="0"/>
                      <a:endParaRPr lang="en-US" dirty="0" smtClean="0"/>
                    </a:p>
                    <a:p>
                      <a:pPr lvl="0" algn="ctr" rtl="0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573</a:t>
                      </a:r>
                    </a:p>
                    <a:p>
                      <a:pPr lvl="0" algn="ctr" rtl="0"/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ng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/ml</a:t>
                      </a:r>
                    </a:p>
                    <a:p>
                      <a:pPr lvl="0" algn="ctr" rtl="0"/>
                      <a:endParaRPr lang="en-US" sz="2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vl="0" algn="ctr" rtl="0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(69-348)</a:t>
                      </a:r>
                    </a:p>
                    <a:p>
                      <a:pPr lvl="0" algn="ctr" rtl="0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 rtl="0"/>
                      <a:endParaRPr lang="en-US" dirty="0" smtClean="0"/>
                    </a:p>
                    <a:p>
                      <a:pPr lvl="0" algn="ctr" rtl="0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210</a:t>
                      </a:r>
                    </a:p>
                    <a:p>
                      <a:pPr lvl="0" algn="ctr" rtl="0"/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ng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/ml</a:t>
                      </a:r>
                    </a:p>
                    <a:p>
                      <a:pPr lvl="0" algn="ctr" rtl="0"/>
                      <a:endParaRPr lang="en-US" sz="2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vl="0" algn="ctr" rtl="0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(69-348)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 rtl="0"/>
                      <a:endParaRPr lang="en-US" sz="2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vl="0" algn="l" rtl="0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496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ng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/ml</a:t>
                      </a:r>
                    </a:p>
                    <a:p>
                      <a:pPr lvl="0" algn="l" rtl="0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(109-284)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 rtl="0"/>
                      <a:endParaRPr lang="en-US" sz="2400" b="1" dirty="0" smtClean="0"/>
                    </a:p>
                    <a:p>
                      <a:pPr lvl="0" algn="ctr" rtl="0"/>
                      <a:r>
                        <a:rPr lang="en-US" sz="2400" b="1" dirty="0" smtClean="0"/>
                        <a:t>484 </a:t>
                      </a:r>
                      <a:r>
                        <a:rPr lang="en-US" sz="2400" b="1" dirty="0" err="1" smtClean="0"/>
                        <a:t>ng</a:t>
                      </a:r>
                      <a:r>
                        <a:rPr lang="en-US" sz="2400" b="1" dirty="0" smtClean="0"/>
                        <a:t>/ml</a:t>
                      </a:r>
                    </a:p>
                    <a:p>
                      <a:pPr lvl="0" algn="ctr" rtl="0"/>
                      <a:r>
                        <a:rPr lang="en-US" sz="2000" b="1" dirty="0" smtClean="0"/>
                        <a:t>(58-219)</a:t>
                      </a:r>
                    </a:p>
                    <a:p>
                      <a:pPr lvl="0" algn="l" rtl="0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Chief compliant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Known case of </a:t>
            </a:r>
            <a:r>
              <a:rPr lang="en-US" b="1" dirty="0" err="1" smtClean="0"/>
              <a:t>Macroprolactinoma</a:t>
            </a:r>
            <a:r>
              <a:rPr lang="en-US" b="1" dirty="0" smtClean="0"/>
              <a:t> was referred to endocrine clinic for ↑IGF1 and impaired GT-GTT test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Present Illness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Cardiologist visit:</a:t>
            </a:r>
          </a:p>
          <a:p>
            <a:r>
              <a:rPr lang="en-US" b="1" dirty="0" smtClean="0"/>
              <a:t>Normal ECG</a:t>
            </a:r>
          </a:p>
          <a:p>
            <a:r>
              <a:rPr lang="en-US" b="1" dirty="0" smtClean="0"/>
              <a:t>Echocardiography: no </a:t>
            </a:r>
            <a:r>
              <a:rPr lang="en-US" b="1" dirty="0" err="1" smtClean="0"/>
              <a:t>valvular</a:t>
            </a:r>
            <a:r>
              <a:rPr lang="en-US" b="1" dirty="0" smtClean="0"/>
              <a:t> defect. No hypertrophy</a:t>
            </a:r>
            <a:endParaRPr lang="en-US" b="1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Past Medical History: Nasal </a:t>
            </a:r>
            <a:r>
              <a:rPr lang="en-US" b="1" dirty="0" err="1" smtClean="0"/>
              <a:t>polypectomy</a:t>
            </a:r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DH: </a:t>
            </a:r>
            <a:r>
              <a:rPr lang="en-US" b="1" dirty="0" err="1" smtClean="0"/>
              <a:t>Cabergoline</a:t>
            </a:r>
            <a:r>
              <a:rPr lang="en-US" b="1" dirty="0" smtClean="0"/>
              <a:t> 0.5 mgr every 10 days</a:t>
            </a:r>
          </a:p>
          <a:p>
            <a:endParaRPr lang="en-US" b="1" dirty="0" smtClean="0"/>
          </a:p>
          <a:p>
            <a:r>
              <a:rPr lang="en-US" b="1" dirty="0" smtClean="0"/>
              <a:t>Habit: smoker (-) substance user (-)</a:t>
            </a:r>
          </a:p>
          <a:p>
            <a:endParaRPr lang="en-US" b="1" dirty="0" smtClean="0"/>
          </a:p>
          <a:p>
            <a:r>
              <a:rPr lang="en-US" b="1" dirty="0" smtClean="0"/>
              <a:t>Family </a:t>
            </a:r>
            <a:r>
              <a:rPr lang="en-US" b="1" dirty="0" err="1" smtClean="0"/>
              <a:t>history:No</a:t>
            </a:r>
            <a:r>
              <a:rPr lang="en-US" b="1" dirty="0" smtClean="0"/>
              <a:t> family history of endocrine disorders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Review Of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en-US" sz="2800" b="1" i="1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71472" y="1357298"/>
          <a:ext cx="8072494" cy="48577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3404"/>
                <a:gridCol w="3929090"/>
              </a:tblGrid>
              <a:tr h="6702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Decreased facial hair growing (-)</a:t>
                      </a: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err="1" smtClean="0">
                          <a:solidFill>
                            <a:schemeClr val="tx1"/>
                          </a:solidFill>
                        </a:rPr>
                        <a:t>Galactorea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 (-)</a:t>
                      </a: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702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Mood disorder (-)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weight loss/gain (-)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6521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Headache (-)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err="1" smtClean="0"/>
                        <a:t>Hyperhidrosis</a:t>
                      </a:r>
                      <a:r>
                        <a:rPr lang="en-US" b="1" dirty="0" smtClean="0"/>
                        <a:t> (-)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72685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Snoring (sleep</a:t>
                      </a:r>
                      <a:r>
                        <a:rPr lang="en-US" b="1" baseline="0" dirty="0" smtClean="0"/>
                        <a:t> apnea?)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change in facial features  (-)	</a:t>
                      </a:r>
                    </a:p>
                    <a:p>
                      <a:endParaRPr lang="en-US" sz="1800" dirty="0"/>
                    </a:p>
                  </a:txBody>
                  <a:tcPr/>
                </a:tc>
              </a:tr>
              <a:tr h="797938">
                <a:tc>
                  <a:txBody>
                    <a:bodyPr/>
                    <a:lstStyle/>
                    <a:p>
                      <a:r>
                        <a:rPr lang="en-US" sz="1800" b="1" dirty="0" err="1" smtClean="0"/>
                        <a:t>Arthralgia</a:t>
                      </a:r>
                      <a:r>
                        <a:rPr lang="en-US" sz="1800" b="1" dirty="0" smtClean="0"/>
                        <a:t> (-)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Increase in hand and foot size(-) 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endParaRPr lang="en-US" sz="1800" dirty="0"/>
                    </a:p>
                  </a:txBody>
                  <a:tcPr/>
                </a:tc>
              </a:tr>
              <a:tr h="6702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Ring</a:t>
                      </a:r>
                      <a:r>
                        <a:rPr lang="en-US" b="1" baseline="0" dirty="0" smtClean="0"/>
                        <a:t> tightening</a:t>
                      </a:r>
                      <a:endParaRPr lang="en-US" b="1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proximal muscle weakness (-)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6702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fatigue (-)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err="1" smtClean="0"/>
                        <a:t>Polyuria</a:t>
                      </a:r>
                      <a:r>
                        <a:rPr lang="en-US" b="1" dirty="0" smtClean="0"/>
                        <a:t>/</a:t>
                      </a:r>
                      <a:r>
                        <a:rPr lang="en-US" b="1" dirty="0" err="1" smtClean="0"/>
                        <a:t>Polydipsia</a:t>
                      </a:r>
                      <a:r>
                        <a:rPr lang="en-US" b="1" dirty="0" smtClean="0"/>
                        <a:t> (-)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Physical Exam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b="1" dirty="0" smtClean="0"/>
              <a:t>BP: 140/90  </a:t>
            </a:r>
            <a:r>
              <a:rPr lang="en-US" sz="2000" b="1" dirty="0" err="1" smtClean="0"/>
              <a:t>mmhg</a:t>
            </a:r>
            <a:endParaRPr lang="en-US" sz="2000" b="1" dirty="0" smtClean="0"/>
          </a:p>
          <a:p>
            <a:r>
              <a:rPr lang="en-US" sz="2800" b="1" dirty="0" smtClean="0"/>
              <a:t>PR:80/min</a:t>
            </a:r>
          </a:p>
          <a:p>
            <a:r>
              <a:rPr lang="en-US" sz="2800" b="1" dirty="0" smtClean="0"/>
              <a:t>BMI: 25.7 </a:t>
            </a:r>
            <a:r>
              <a:rPr lang="en-US" sz="2000" b="1" dirty="0" smtClean="0"/>
              <a:t>kg / m</a:t>
            </a:r>
            <a:r>
              <a:rPr lang="en-US" sz="2000" b="1" baseline="30000" dirty="0" smtClean="0"/>
              <a:t>2</a:t>
            </a:r>
            <a:endParaRPr lang="en-US" sz="2000" b="1" dirty="0" smtClean="0"/>
          </a:p>
          <a:p>
            <a:r>
              <a:rPr lang="en-US" sz="2800" b="1" dirty="0" smtClean="0"/>
              <a:t>H&amp;N: Frontal bossing (-) coarse facial features (</a:t>
            </a:r>
            <a:r>
              <a:rPr lang="en-US" sz="2800" dirty="0" smtClean="0"/>
              <a:t>	-) </a:t>
            </a:r>
            <a:r>
              <a:rPr lang="en-US" sz="2800" b="1" dirty="0" err="1" smtClean="0"/>
              <a:t>thyromegaly</a:t>
            </a:r>
            <a:r>
              <a:rPr lang="en-US" sz="2800" b="1" dirty="0" smtClean="0"/>
              <a:t> (-) </a:t>
            </a:r>
            <a:r>
              <a:rPr lang="en-US" sz="2800" b="1" dirty="0" err="1" smtClean="0"/>
              <a:t>macroglossia</a:t>
            </a:r>
            <a:r>
              <a:rPr lang="en-US" sz="2800" b="1" dirty="0" smtClean="0"/>
              <a:t> (-)</a:t>
            </a:r>
          </a:p>
          <a:p>
            <a:r>
              <a:rPr lang="en-US" sz="2800" b="1" dirty="0" smtClean="0"/>
              <a:t>Chest: cardiac murmur (-)</a:t>
            </a:r>
          </a:p>
          <a:p>
            <a:r>
              <a:rPr lang="en-US" sz="2800" b="1" dirty="0" smtClean="0"/>
              <a:t>Abdomen </a:t>
            </a:r>
            <a:r>
              <a:rPr lang="en-US" sz="2800" b="1" dirty="0" err="1" smtClean="0"/>
              <a:t>organomegaly</a:t>
            </a:r>
            <a:r>
              <a:rPr lang="en-US" sz="2800" b="1" dirty="0" smtClean="0"/>
              <a:t> (-)</a:t>
            </a:r>
          </a:p>
          <a:p>
            <a:r>
              <a:rPr lang="en-US" sz="2800" b="1" dirty="0" smtClean="0"/>
              <a:t>Extremities enlargement (-)</a:t>
            </a:r>
          </a:p>
          <a:p>
            <a:r>
              <a:rPr lang="en-US" sz="2800" b="1" dirty="0" smtClean="0"/>
              <a:t>Skin tag (-)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Problem List: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41 y/o man</a:t>
            </a:r>
          </a:p>
          <a:p>
            <a:r>
              <a:rPr lang="en-US" sz="2800" b="1" dirty="0" smtClean="0"/>
              <a:t>Known case of Pituitary </a:t>
            </a:r>
            <a:r>
              <a:rPr lang="en-US" sz="2800" b="1" dirty="0" err="1" smtClean="0"/>
              <a:t>Macroprolactinoma</a:t>
            </a:r>
            <a:r>
              <a:rPr lang="en-US" sz="2800" b="1" dirty="0" smtClean="0"/>
              <a:t>(loss of libido and impotency as initial symptoms)</a:t>
            </a:r>
          </a:p>
          <a:p>
            <a:r>
              <a:rPr lang="en-US" sz="2800" b="1" dirty="0" smtClean="0"/>
              <a:t>High level IGF1 (was detected 1 month after </a:t>
            </a:r>
            <a:r>
              <a:rPr lang="en-US" sz="2800" b="1" dirty="0" err="1" smtClean="0"/>
              <a:t>cabergoline</a:t>
            </a:r>
            <a:r>
              <a:rPr lang="en-US" sz="2800" b="1" dirty="0" smtClean="0"/>
              <a:t> treatment)</a:t>
            </a:r>
          </a:p>
          <a:p>
            <a:r>
              <a:rPr lang="en-US" sz="2800" b="1" dirty="0" smtClean="0"/>
              <a:t>IGF1 &amp; GH/GTT test discrepancy</a:t>
            </a:r>
          </a:p>
          <a:p>
            <a:r>
              <a:rPr lang="en-US" sz="2800" b="1" dirty="0" smtClean="0"/>
              <a:t>IFG/ mildly elevated BP</a:t>
            </a:r>
          </a:p>
          <a:p>
            <a:r>
              <a:rPr lang="en-US" sz="2800" b="1" dirty="0" smtClean="0"/>
              <a:t>Empty </a:t>
            </a:r>
            <a:r>
              <a:rPr lang="en-US" sz="2800" b="1" dirty="0" err="1" smtClean="0"/>
              <a:t>sella</a:t>
            </a:r>
            <a:r>
              <a:rPr lang="en-US" sz="2800" b="1" dirty="0" smtClean="0"/>
              <a:t>(</a:t>
            </a:r>
            <a:r>
              <a:rPr lang="en-US" sz="2800" b="1" dirty="0" smtClean="0">
                <a:solidFill>
                  <a:srgbClr val="FF0000"/>
                </a:solidFill>
              </a:rPr>
              <a:t>?</a:t>
            </a:r>
            <a:r>
              <a:rPr lang="en-US" sz="2800" b="1" dirty="0" smtClean="0"/>
              <a:t>) on Pituitary MRI</a:t>
            </a:r>
          </a:p>
          <a:p>
            <a:endParaRPr lang="en-US" sz="2800" b="1" dirty="0" smtClean="0"/>
          </a:p>
          <a:p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Development of </a:t>
            </a:r>
            <a:r>
              <a:rPr lang="en-US" b="1" dirty="0" err="1" smtClean="0"/>
              <a:t>acromegaly</a:t>
            </a:r>
            <a:r>
              <a:rPr lang="en-US" b="1" dirty="0" smtClean="0"/>
              <a:t> (biochemical &amp; clinical) in patient with </a:t>
            </a:r>
            <a:r>
              <a:rPr lang="en-US" b="1" dirty="0" err="1" smtClean="0"/>
              <a:t>prolactinoma</a:t>
            </a:r>
            <a:endParaRPr lang="en-US" b="1" dirty="0" smtClean="0"/>
          </a:p>
          <a:p>
            <a:r>
              <a:rPr lang="en-US" b="1" dirty="0" smtClean="0"/>
              <a:t>IGF1 &amp; GH/GTT discrepancy</a:t>
            </a:r>
          </a:p>
          <a:p>
            <a:r>
              <a:rPr lang="en-US" b="1" dirty="0" smtClean="0"/>
              <a:t>EMPTY SELLA &amp; pituitary biochemical/clinical abnormality</a:t>
            </a:r>
          </a:p>
          <a:p>
            <a:r>
              <a:rPr lang="en-US" b="1" dirty="0" smtClean="0"/>
              <a:t>Effect of dopamine agonist on </a:t>
            </a:r>
            <a:r>
              <a:rPr lang="en-US" b="1" dirty="0" err="1" smtClean="0"/>
              <a:t>Acromegaly</a:t>
            </a:r>
            <a:r>
              <a:rPr lang="en-US" b="1" dirty="0" smtClean="0"/>
              <a:t> treatment</a:t>
            </a:r>
          </a:p>
          <a:p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dirty="0" smtClean="0"/>
          </a:p>
          <a:p>
            <a:pPr algn="ctr">
              <a:buNone/>
            </a:pPr>
            <a:r>
              <a:rPr lang="en-US" sz="8000" b="1" dirty="0" smtClean="0"/>
              <a:t>Discussion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GH secreting pituitary adenoma (GHPA)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Acidophil stem cell adenoma </a:t>
            </a:r>
          </a:p>
          <a:p>
            <a:r>
              <a:rPr lang="en-US" sz="2800" b="1" dirty="0" err="1" smtClean="0"/>
              <a:t>Plurihormonal</a:t>
            </a:r>
            <a:r>
              <a:rPr lang="en-US" sz="2800" b="1" dirty="0" smtClean="0"/>
              <a:t> adenoma</a:t>
            </a:r>
          </a:p>
          <a:p>
            <a:r>
              <a:rPr lang="en-US" sz="2800" b="1" dirty="0" err="1" smtClean="0"/>
              <a:t>Somatotroph</a:t>
            </a:r>
            <a:r>
              <a:rPr lang="en-US" sz="2800" b="1" dirty="0" smtClean="0"/>
              <a:t> adenoma</a:t>
            </a:r>
          </a:p>
          <a:p>
            <a:r>
              <a:rPr lang="en-US" sz="2800" b="1" dirty="0" err="1" smtClean="0">
                <a:solidFill>
                  <a:srgbClr val="FF0000"/>
                </a:solidFill>
              </a:rPr>
              <a:t>Mammosomatotroph</a:t>
            </a:r>
            <a:r>
              <a:rPr lang="en-US" sz="2800" b="1" dirty="0" smtClean="0">
                <a:solidFill>
                  <a:srgbClr val="FF0000"/>
                </a:solidFill>
              </a:rPr>
              <a:t> adenoma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Mixed </a:t>
            </a:r>
            <a:r>
              <a:rPr lang="en-US" sz="2800" b="1" dirty="0" err="1" smtClean="0">
                <a:solidFill>
                  <a:srgbClr val="FF0000"/>
                </a:solidFill>
              </a:rPr>
              <a:t>somatotroph-lactotroph</a:t>
            </a:r>
            <a:r>
              <a:rPr lang="en-US" sz="2800" b="1" dirty="0" smtClean="0">
                <a:solidFill>
                  <a:srgbClr val="FF0000"/>
                </a:solidFill>
              </a:rPr>
              <a:t> adenoma</a:t>
            </a:r>
          </a:p>
          <a:p>
            <a:endParaRPr lang="en-US" sz="1600" b="1" dirty="0" smtClean="0"/>
          </a:p>
          <a:p>
            <a:pPr>
              <a:buNone/>
            </a:pPr>
            <a:r>
              <a:rPr lang="en-US" sz="1600" b="1" dirty="0" smtClean="0">
                <a:solidFill>
                  <a:srgbClr val="FF0000"/>
                </a:solidFill>
              </a:rPr>
              <a:t>     </a:t>
            </a:r>
            <a:r>
              <a:rPr lang="en-US" sz="1600" b="1" dirty="0" err="1" smtClean="0">
                <a:solidFill>
                  <a:srgbClr val="FF0000"/>
                </a:solidFill>
              </a:rPr>
              <a:t>Mammosomatotroph</a:t>
            </a:r>
            <a:r>
              <a:rPr lang="en-US" sz="1600" b="1" dirty="0" smtClean="0">
                <a:solidFill>
                  <a:srgbClr val="FF0000"/>
                </a:solidFill>
              </a:rPr>
              <a:t> and mixed </a:t>
            </a:r>
            <a:r>
              <a:rPr lang="en-US" sz="1600" b="1" dirty="0" err="1" smtClean="0">
                <a:solidFill>
                  <a:srgbClr val="FF0000"/>
                </a:solidFill>
              </a:rPr>
              <a:t>somatotroph-lactotroph</a:t>
            </a:r>
            <a:r>
              <a:rPr lang="en-US" sz="1600" b="1" dirty="0" smtClean="0">
                <a:solidFill>
                  <a:srgbClr val="FF0000"/>
                </a:solidFill>
              </a:rPr>
              <a:t> adenoma in </a:t>
            </a:r>
            <a:r>
              <a:rPr lang="en-US" sz="1600" b="1" dirty="0" err="1" smtClean="0">
                <a:solidFill>
                  <a:srgbClr val="FF0000"/>
                </a:solidFill>
              </a:rPr>
              <a:t>acromegaly</a:t>
            </a:r>
            <a:r>
              <a:rPr lang="en-US" sz="1600" b="1" dirty="0" smtClean="0">
                <a:solidFill>
                  <a:srgbClr val="FF0000"/>
                </a:solidFill>
              </a:rPr>
              <a:t>: a retrospective study with long-term follow-up Liang </a:t>
            </a:r>
            <a:r>
              <a:rPr lang="en-US" sz="1600" b="1" dirty="0" err="1" smtClean="0">
                <a:solidFill>
                  <a:srgbClr val="FF0000"/>
                </a:solidFill>
              </a:rPr>
              <a:t>Lv</a:t>
            </a:r>
            <a:r>
              <a:rPr lang="en-US" sz="1600" b="1" dirty="0" smtClean="0">
                <a:solidFill>
                  <a:srgbClr val="FF0000"/>
                </a:solidFill>
              </a:rPr>
              <a:t> et al 8 June 2019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> </a:t>
            </a:r>
            <a:r>
              <a:rPr lang="en-US" sz="4000" b="1" dirty="0" smtClean="0">
                <a:solidFill>
                  <a:srgbClr val="FF0000"/>
                </a:solidFill>
              </a:rPr>
              <a:t>Development of </a:t>
            </a:r>
            <a:r>
              <a:rPr lang="en-US" sz="4000" b="1" dirty="0" err="1" smtClean="0">
                <a:solidFill>
                  <a:srgbClr val="FF0000"/>
                </a:solidFill>
              </a:rPr>
              <a:t>acromegaly</a:t>
            </a:r>
            <a:r>
              <a:rPr lang="en-US" sz="4000" b="1" dirty="0" smtClean="0">
                <a:solidFill>
                  <a:srgbClr val="FF0000"/>
                </a:solidFill>
              </a:rPr>
              <a:t> in patients with </a:t>
            </a:r>
            <a:r>
              <a:rPr lang="en-US" sz="4000" b="1" dirty="0" err="1" smtClean="0">
                <a:solidFill>
                  <a:srgbClr val="FF0000"/>
                </a:solidFill>
              </a:rPr>
              <a:t>prolactinomas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n-US" sz="5900" b="1" dirty="0" smtClean="0"/>
              <a:t>Up to 25% GH-producing adenomas </a:t>
            </a:r>
            <a:r>
              <a:rPr lang="en-US" sz="5900" b="1" dirty="0" err="1" smtClean="0"/>
              <a:t>cosecrete</a:t>
            </a:r>
            <a:r>
              <a:rPr lang="en-US" sz="5900" b="1" dirty="0" smtClean="0"/>
              <a:t> </a:t>
            </a:r>
            <a:r>
              <a:rPr lang="en-US" sz="5900" b="1" dirty="0" err="1" smtClean="0"/>
              <a:t>prolactin</a:t>
            </a:r>
            <a:r>
              <a:rPr lang="en-US" sz="5900" b="1" dirty="0" smtClean="0"/>
              <a:t>.</a:t>
            </a:r>
          </a:p>
          <a:p>
            <a:endParaRPr lang="en-US" sz="5900" b="1" dirty="0" smtClean="0"/>
          </a:p>
          <a:p>
            <a:r>
              <a:rPr lang="en-US" sz="5900" b="1" dirty="0" smtClean="0"/>
              <a:t>The prevalence of GH secretion among </a:t>
            </a:r>
            <a:r>
              <a:rPr lang="en-US" sz="5900" b="1" dirty="0" err="1" smtClean="0"/>
              <a:t>prolactinomas</a:t>
            </a:r>
            <a:r>
              <a:rPr lang="en-US" sz="5900" b="1" dirty="0" smtClean="0"/>
              <a:t> is unknown but thought to be rare.</a:t>
            </a:r>
          </a:p>
          <a:p>
            <a:endParaRPr lang="en-US" sz="5900" b="1" dirty="0" smtClean="0"/>
          </a:p>
          <a:p>
            <a:r>
              <a:rPr lang="en-US" sz="5900" b="1" dirty="0" smtClean="0"/>
              <a:t> the current recommendation is to obtain an IGF-1 in patients with </a:t>
            </a:r>
            <a:r>
              <a:rPr lang="en-US" sz="5900" b="1" dirty="0" err="1" smtClean="0"/>
              <a:t>prolactinoma</a:t>
            </a:r>
            <a:r>
              <a:rPr lang="en-US" sz="5900" b="1" dirty="0" smtClean="0"/>
              <a:t> at the initial diagnosis. </a:t>
            </a:r>
          </a:p>
          <a:p>
            <a:endParaRPr lang="en-US" sz="5900" b="1" dirty="0" smtClean="0"/>
          </a:p>
          <a:p>
            <a:r>
              <a:rPr lang="en-US" sz="5900" b="1" dirty="0" smtClean="0"/>
              <a:t>Long-term follow-up of IGF-1 is not routinely done. </a:t>
            </a:r>
          </a:p>
          <a:p>
            <a:endParaRPr lang="en-US" dirty="0" smtClean="0"/>
          </a:p>
          <a:p>
            <a:endParaRPr lang="en-US" sz="40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4000" b="1" dirty="0" smtClean="0">
                <a:solidFill>
                  <a:srgbClr val="FF0000"/>
                </a:solidFill>
              </a:rPr>
              <a:t>      Late presentation of </a:t>
            </a:r>
            <a:r>
              <a:rPr lang="en-US" sz="4000" b="1" dirty="0" err="1" smtClean="0">
                <a:solidFill>
                  <a:srgbClr val="FF0000"/>
                </a:solidFill>
              </a:rPr>
              <a:t>acromegaly</a:t>
            </a:r>
            <a:r>
              <a:rPr lang="en-US" sz="4000" b="1" dirty="0" smtClean="0">
                <a:solidFill>
                  <a:srgbClr val="FF0000"/>
                </a:solidFill>
              </a:rPr>
              <a:t> in medically controlled </a:t>
            </a:r>
            <a:r>
              <a:rPr lang="en-US" sz="4000" b="1" dirty="0" err="1" smtClean="0">
                <a:solidFill>
                  <a:srgbClr val="FF0000"/>
                </a:solidFill>
              </a:rPr>
              <a:t>prolactinoma</a:t>
            </a:r>
            <a:r>
              <a:rPr lang="en-US" sz="4000" b="1" dirty="0" smtClean="0">
                <a:solidFill>
                  <a:srgbClr val="FF0000"/>
                </a:solidFill>
              </a:rPr>
              <a:t> patients Ekaterina </a:t>
            </a:r>
            <a:r>
              <a:rPr lang="en-US" sz="4000" b="1" dirty="0" err="1" smtClean="0">
                <a:solidFill>
                  <a:srgbClr val="FF0000"/>
                </a:solidFill>
              </a:rPr>
              <a:t>Manuylova</a:t>
            </a:r>
            <a:r>
              <a:rPr lang="en-US" sz="4000" b="1" dirty="0" smtClean="0">
                <a:solidFill>
                  <a:srgbClr val="FF0000"/>
                </a:solidFill>
              </a:rPr>
              <a:t> et al 2016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Development of </a:t>
            </a:r>
            <a:r>
              <a:rPr lang="en-US" b="1" dirty="0" err="1" smtClean="0">
                <a:solidFill>
                  <a:srgbClr val="FF0000"/>
                </a:solidFill>
              </a:rPr>
              <a:t>acromegaly</a:t>
            </a:r>
            <a:r>
              <a:rPr lang="en-US" b="1" dirty="0" smtClean="0">
                <a:solidFill>
                  <a:srgbClr val="FF0000"/>
                </a:solidFill>
              </a:rPr>
              <a:t> in patients with </a:t>
            </a:r>
            <a:r>
              <a:rPr lang="en-US" b="1" dirty="0" err="1" smtClean="0">
                <a:solidFill>
                  <a:srgbClr val="FF0000"/>
                </a:solidFill>
              </a:rPr>
              <a:t>prolactinoma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 smtClean="0"/>
              <a:t>Anderson et al routinely obtained IGF-1 levels on 78 patients with </a:t>
            </a:r>
            <a:r>
              <a:rPr lang="en-US" b="1" dirty="0" err="1" smtClean="0"/>
              <a:t>prolactinoma</a:t>
            </a:r>
            <a:r>
              <a:rPr lang="en-US" b="1" dirty="0" smtClean="0"/>
              <a:t>.</a:t>
            </a:r>
          </a:p>
          <a:p>
            <a:endParaRPr lang="en-US" b="1" dirty="0" smtClean="0"/>
          </a:p>
          <a:p>
            <a:r>
              <a:rPr lang="en-US" b="1" dirty="0" smtClean="0"/>
              <a:t>3 out of 78 patients developed </a:t>
            </a:r>
            <a:r>
              <a:rPr lang="en-US" b="1" dirty="0" err="1" smtClean="0"/>
              <a:t>acromegaly</a:t>
            </a:r>
            <a:r>
              <a:rPr lang="en-US" b="1" dirty="0" smtClean="0"/>
              <a:t> during the 5-year study period. (All patients had normal levels of GH and/or IGF-I at </a:t>
            </a:r>
            <a:r>
              <a:rPr lang="en-US" b="1" dirty="0" err="1" smtClean="0"/>
              <a:t>themtime</a:t>
            </a:r>
            <a:r>
              <a:rPr lang="en-US" b="1" dirty="0" smtClean="0"/>
              <a:t> when </a:t>
            </a:r>
            <a:r>
              <a:rPr lang="en-US" b="1" dirty="0" err="1" smtClean="0"/>
              <a:t>hyperprolactinaemia</a:t>
            </a:r>
            <a:r>
              <a:rPr lang="en-US" b="1" dirty="0" smtClean="0"/>
              <a:t> was first diagnosed)</a:t>
            </a:r>
          </a:p>
          <a:p>
            <a:endParaRPr lang="en-US" b="1" dirty="0" smtClean="0"/>
          </a:p>
          <a:p>
            <a:r>
              <a:rPr lang="en-US" b="1" dirty="0" smtClean="0"/>
              <a:t>5 out of 78 patients had isolated IGF-1 elevation with a normal glucose suppression test. </a:t>
            </a:r>
          </a:p>
          <a:p>
            <a:pPr>
              <a:buNone/>
            </a:pPr>
            <a:r>
              <a:rPr lang="en-US" sz="1900" b="1" dirty="0" smtClean="0">
                <a:solidFill>
                  <a:srgbClr val="FF0000"/>
                </a:solidFill>
              </a:rPr>
              <a:t>    </a:t>
            </a:r>
          </a:p>
          <a:p>
            <a:pPr>
              <a:buNone/>
            </a:pPr>
            <a:r>
              <a:rPr lang="en-US" sz="1900" b="1" dirty="0" smtClean="0">
                <a:solidFill>
                  <a:srgbClr val="FF0000"/>
                </a:solidFill>
              </a:rPr>
              <a:t>       Andersen M et al. 2003 Development of </a:t>
            </a:r>
            <a:r>
              <a:rPr lang="en-US" sz="1900" b="1" dirty="0" err="1" smtClean="0">
                <a:solidFill>
                  <a:srgbClr val="FF0000"/>
                </a:solidFill>
              </a:rPr>
              <a:t>acromegaly</a:t>
            </a:r>
            <a:r>
              <a:rPr lang="en-US" sz="1900" b="1" dirty="0" smtClean="0">
                <a:solidFill>
                  <a:srgbClr val="FF0000"/>
                </a:solidFill>
              </a:rPr>
              <a:t> in patients with </a:t>
            </a:r>
            <a:r>
              <a:rPr lang="en-US" sz="1900" b="1" dirty="0" err="1" smtClean="0">
                <a:solidFill>
                  <a:srgbClr val="FF0000"/>
                </a:solidFill>
              </a:rPr>
              <a:t>prolactinomas</a:t>
            </a:r>
            <a:endParaRPr lang="en-US" sz="1900" b="1" dirty="0" smtClean="0">
              <a:solidFill>
                <a:srgbClr val="FF0000"/>
              </a:solidFill>
            </a:endParaRPr>
          </a:p>
          <a:p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Present Illness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b="1" dirty="0" smtClean="0"/>
              <a:t>The patient had </a:t>
            </a:r>
            <a:r>
              <a:rPr lang="en-US" sz="2800" b="1" i="1" dirty="0" smtClean="0"/>
              <a:t>loss of libido and impotency </a:t>
            </a:r>
            <a:r>
              <a:rPr lang="en-US" sz="2800" b="1" dirty="0" smtClean="0"/>
              <a:t>for 6 month(4 years ago)</a:t>
            </a:r>
          </a:p>
          <a:p>
            <a:endParaRPr lang="en-US" sz="2800" b="1" i="1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42910" y="2786058"/>
          <a:ext cx="7858180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9090"/>
                <a:gridCol w="3929090"/>
              </a:tblGrid>
              <a:tr h="617103">
                <a:tc>
                  <a:txBody>
                    <a:bodyPr/>
                    <a:lstStyle/>
                    <a:p>
                      <a:r>
                        <a:rPr lang="en-US" b="1" dirty="0" smtClean="0"/>
                        <a:t>Visual changes (-)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err="1" smtClean="0">
                          <a:solidFill>
                            <a:schemeClr val="tx1"/>
                          </a:solidFill>
                        </a:rPr>
                        <a:t>Galactorea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 (-)</a:t>
                      </a: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17103">
                <a:tc>
                  <a:txBody>
                    <a:bodyPr/>
                    <a:lstStyle/>
                    <a:p>
                      <a:r>
                        <a:rPr lang="en-US" b="1" dirty="0" smtClean="0"/>
                        <a:t>Headache (-)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weight loss/gain (-)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6171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Mood disorder (-)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err="1" smtClean="0"/>
                        <a:t>Hyperhidrosis</a:t>
                      </a:r>
                      <a:r>
                        <a:rPr lang="en-US" b="1" dirty="0" smtClean="0"/>
                        <a:t> (-)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6171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Decreased facial hair growing (-)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proximal muscle weakness (-)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3526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fatigue (-)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err="1" smtClean="0"/>
                        <a:t>Polyuria</a:t>
                      </a:r>
                      <a:r>
                        <a:rPr lang="en-US" b="1" dirty="0" smtClean="0"/>
                        <a:t>/</a:t>
                      </a:r>
                      <a:r>
                        <a:rPr lang="en-US" b="1" dirty="0" err="1" smtClean="0"/>
                        <a:t>Polydipsia</a:t>
                      </a:r>
                      <a:r>
                        <a:rPr lang="en-US" b="1" dirty="0" smtClean="0"/>
                        <a:t> (-)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Development of </a:t>
            </a:r>
            <a:r>
              <a:rPr lang="en-US" b="1" dirty="0" err="1" smtClean="0">
                <a:solidFill>
                  <a:srgbClr val="FF0000"/>
                </a:solidFill>
              </a:rPr>
              <a:t>acromegaly</a:t>
            </a:r>
            <a:r>
              <a:rPr lang="en-US" b="1" dirty="0" smtClean="0">
                <a:solidFill>
                  <a:srgbClr val="FF0000"/>
                </a:solidFill>
              </a:rPr>
              <a:t> in patients with </a:t>
            </a:r>
            <a:r>
              <a:rPr lang="en-US" b="1" dirty="0" err="1" smtClean="0">
                <a:solidFill>
                  <a:srgbClr val="FF0000"/>
                </a:solidFill>
              </a:rPr>
              <a:t>prolactinoma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Rosario </a:t>
            </a:r>
            <a:r>
              <a:rPr lang="en-US" b="1" i="1" dirty="0" smtClean="0"/>
              <a:t>et al performed a cross-sectional study of 121 patients with diagnosis of </a:t>
            </a:r>
            <a:r>
              <a:rPr lang="en-US" b="1" i="1" dirty="0" err="1" smtClean="0"/>
              <a:t>prolactinoma</a:t>
            </a:r>
            <a:r>
              <a:rPr lang="en-US" b="1" i="1" dirty="0" smtClean="0"/>
              <a:t>.(All patients were lacking symptoms of </a:t>
            </a:r>
            <a:r>
              <a:rPr lang="en-US" b="1" i="1" dirty="0" err="1" smtClean="0"/>
              <a:t>acromegaly</a:t>
            </a:r>
            <a:r>
              <a:rPr lang="en-US" b="1" i="1" dirty="0" smtClean="0"/>
              <a:t>)</a:t>
            </a:r>
          </a:p>
          <a:p>
            <a:r>
              <a:rPr lang="en-US" b="1" i="1" dirty="0" smtClean="0"/>
              <a:t>Five patients were diagnosed with </a:t>
            </a:r>
            <a:r>
              <a:rPr lang="en-US" b="1" i="1" dirty="0" err="1" smtClean="0"/>
              <a:t>acromegaly</a:t>
            </a:r>
            <a:r>
              <a:rPr lang="en-US" b="1" i="1" dirty="0" smtClean="0"/>
              <a:t>. Two of them underwent pituitary surgery and had mixed GH/PRL adenomas.  </a:t>
            </a:r>
          </a:p>
          <a:p>
            <a:pPr>
              <a:buNone/>
            </a:pPr>
            <a:r>
              <a:rPr lang="en-US" sz="1700" b="1" i="1" dirty="0" smtClean="0">
                <a:solidFill>
                  <a:srgbClr val="FF0000"/>
                </a:solidFill>
              </a:rPr>
              <a:t>      </a:t>
            </a:r>
            <a:r>
              <a:rPr lang="en-US" sz="1700" b="1" dirty="0" smtClean="0">
                <a:solidFill>
                  <a:srgbClr val="FF0000"/>
                </a:solidFill>
              </a:rPr>
              <a:t>Rosario PW et al. 2010 Biochemical </a:t>
            </a:r>
            <a:r>
              <a:rPr lang="en-US" sz="1700" b="1" dirty="0" err="1" smtClean="0">
                <a:solidFill>
                  <a:srgbClr val="FF0000"/>
                </a:solidFill>
              </a:rPr>
              <a:t>acromegaly</a:t>
            </a:r>
            <a:r>
              <a:rPr lang="en-US" sz="1700" b="1" dirty="0" smtClean="0">
                <a:solidFill>
                  <a:srgbClr val="FF0000"/>
                </a:solidFill>
              </a:rPr>
              <a:t> in patients with </a:t>
            </a:r>
            <a:r>
              <a:rPr lang="en-US" sz="1700" b="1" dirty="0" err="1" smtClean="0">
                <a:solidFill>
                  <a:srgbClr val="FF0000"/>
                </a:solidFill>
              </a:rPr>
              <a:t>prolactinoma</a:t>
            </a:r>
            <a:r>
              <a:rPr lang="en-US" sz="1700" b="1" dirty="0" smtClean="0">
                <a:solidFill>
                  <a:srgbClr val="FF0000"/>
                </a:solidFill>
              </a:rPr>
              <a:t> during treatment with </a:t>
            </a:r>
            <a:r>
              <a:rPr lang="en-US" sz="1700" b="1" dirty="0" err="1" smtClean="0">
                <a:solidFill>
                  <a:srgbClr val="FF0000"/>
                </a:solidFill>
              </a:rPr>
              <a:t>dopaminergic</a:t>
            </a:r>
            <a:r>
              <a:rPr lang="en-US" sz="1700" b="1" dirty="0" smtClean="0">
                <a:solidFill>
                  <a:srgbClr val="FF0000"/>
                </a:solidFill>
              </a:rPr>
              <a:t> agonists.</a:t>
            </a:r>
            <a:endParaRPr lang="en-US" sz="1700" b="1" i="1" dirty="0" smtClean="0">
              <a:solidFill>
                <a:srgbClr val="FF0000"/>
              </a:solidFill>
            </a:endParaRPr>
          </a:p>
          <a:p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64704"/>
            <a:ext cx="8568952" cy="5328592"/>
          </a:xfrm>
        </p:spPr>
      </p:pic>
    </p:spTree>
    <p:extLst>
      <p:ext uri="{BB962C8B-B14F-4D97-AF65-F5344CB8AC3E}">
        <p14:creationId xmlns:p14="http://schemas.microsoft.com/office/powerpoint/2010/main" val="11020751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Development of </a:t>
            </a:r>
            <a:r>
              <a:rPr lang="en-US" b="1" dirty="0" err="1" smtClean="0">
                <a:solidFill>
                  <a:srgbClr val="FF0000"/>
                </a:solidFill>
              </a:rPr>
              <a:t>acromegaly</a:t>
            </a:r>
            <a:r>
              <a:rPr lang="en-US" b="1" dirty="0" smtClean="0">
                <a:solidFill>
                  <a:srgbClr val="FF0000"/>
                </a:solidFill>
              </a:rPr>
              <a:t> in patients with </a:t>
            </a:r>
            <a:r>
              <a:rPr lang="en-US" b="1" dirty="0" err="1" smtClean="0">
                <a:solidFill>
                  <a:srgbClr val="FF0000"/>
                </a:solidFill>
              </a:rPr>
              <a:t>prolactinoma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endParaRPr lang="en-US" b="1" dirty="0" smtClean="0"/>
          </a:p>
          <a:p>
            <a:r>
              <a:rPr lang="en-US" b="1" dirty="0" smtClean="0"/>
              <a:t> 2 cases:</a:t>
            </a:r>
          </a:p>
          <a:p>
            <a:r>
              <a:rPr lang="en-US" b="1" dirty="0" smtClean="0"/>
              <a:t>two cases of well-controlled </a:t>
            </a:r>
            <a:r>
              <a:rPr lang="en-US" b="1" dirty="0" err="1" smtClean="0"/>
              <a:t>prolactinoma</a:t>
            </a:r>
            <a:r>
              <a:rPr lang="en-US" b="1" dirty="0" smtClean="0"/>
              <a:t> on dopamine agonists with the development of </a:t>
            </a:r>
            <a:r>
              <a:rPr lang="en-US" b="1" dirty="0" err="1" smtClean="0"/>
              <a:t>acromegaly</a:t>
            </a:r>
            <a:r>
              <a:rPr lang="en-US" b="1" dirty="0" smtClean="0"/>
              <a:t> 10–20 years after the initial diagnoses.</a:t>
            </a:r>
          </a:p>
          <a:p>
            <a:endParaRPr lang="en-US" b="1" dirty="0" smtClean="0"/>
          </a:p>
          <a:p>
            <a:r>
              <a:rPr lang="en-US" b="1" dirty="0" smtClean="0"/>
              <a:t> In both patients, a mixed PRL/GH-</a:t>
            </a:r>
            <a:r>
              <a:rPr lang="en-US" b="1" dirty="0" err="1" smtClean="0"/>
              <a:t>cosecreting</a:t>
            </a:r>
            <a:r>
              <a:rPr lang="en-US" b="1" dirty="0" smtClean="0"/>
              <a:t> adenoma was confirmed on the pathology examination after TSS</a:t>
            </a:r>
          </a:p>
          <a:p>
            <a:endParaRPr lang="en-US" sz="1900" b="1" dirty="0" smtClean="0">
              <a:solidFill>
                <a:srgbClr val="FF0000"/>
              </a:solidFill>
            </a:endParaRPr>
          </a:p>
          <a:p>
            <a:r>
              <a:rPr lang="en-US" sz="1900" b="1" dirty="0" smtClean="0">
                <a:solidFill>
                  <a:srgbClr val="FF0000"/>
                </a:solidFill>
              </a:rPr>
              <a:t>Late presentation of </a:t>
            </a:r>
            <a:r>
              <a:rPr lang="en-US" sz="1900" b="1" dirty="0" err="1" smtClean="0">
                <a:solidFill>
                  <a:srgbClr val="FF0000"/>
                </a:solidFill>
              </a:rPr>
              <a:t>acromegaly</a:t>
            </a:r>
            <a:r>
              <a:rPr lang="en-US" sz="1900" b="1" dirty="0" smtClean="0">
                <a:solidFill>
                  <a:srgbClr val="FF0000"/>
                </a:solidFill>
              </a:rPr>
              <a:t> in medically controlled </a:t>
            </a:r>
            <a:r>
              <a:rPr lang="en-US" sz="1900" b="1" dirty="0" err="1" smtClean="0">
                <a:solidFill>
                  <a:srgbClr val="FF0000"/>
                </a:solidFill>
              </a:rPr>
              <a:t>prolactinoma</a:t>
            </a:r>
            <a:r>
              <a:rPr lang="en-US" sz="1900" b="1" dirty="0" smtClean="0">
                <a:solidFill>
                  <a:srgbClr val="FF0000"/>
                </a:solidFill>
              </a:rPr>
              <a:t> patients Ekaterina </a:t>
            </a:r>
            <a:r>
              <a:rPr lang="en-US" sz="1900" b="1" dirty="0" err="1" smtClean="0">
                <a:solidFill>
                  <a:srgbClr val="FF0000"/>
                </a:solidFill>
              </a:rPr>
              <a:t>Manuylova</a:t>
            </a:r>
            <a:r>
              <a:rPr lang="en-US" sz="1900" b="1" dirty="0" smtClean="0">
                <a:solidFill>
                  <a:srgbClr val="FF0000"/>
                </a:solidFill>
              </a:rPr>
              <a:t> et al 2016</a:t>
            </a:r>
          </a:p>
          <a:p>
            <a:endParaRPr lang="en-US" b="1" dirty="0" smtClean="0"/>
          </a:p>
          <a:p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Development of </a:t>
            </a:r>
            <a:r>
              <a:rPr lang="en-US" b="1" dirty="0" err="1" smtClean="0">
                <a:solidFill>
                  <a:srgbClr val="FF0000"/>
                </a:solidFill>
              </a:rPr>
              <a:t>acromegaly</a:t>
            </a:r>
            <a:r>
              <a:rPr lang="en-US" b="1" dirty="0" smtClean="0">
                <a:solidFill>
                  <a:srgbClr val="FF0000"/>
                </a:solidFill>
              </a:rPr>
              <a:t> in patients with </a:t>
            </a:r>
            <a:r>
              <a:rPr lang="en-US" b="1" dirty="0" err="1" smtClean="0">
                <a:solidFill>
                  <a:srgbClr val="FF0000"/>
                </a:solidFill>
              </a:rPr>
              <a:t>prolactinoma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err="1" smtClean="0"/>
              <a:t>Acromegaly</a:t>
            </a:r>
            <a:r>
              <a:rPr lang="en-US" b="1" dirty="0" smtClean="0"/>
              <a:t> can develop in about 4% of the </a:t>
            </a:r>
            <a:r>
              <a:rPr lang="en-US" b="1" dirty="0" err="1" smtClean="0"/>
              <a:t>prolactinoma</a:t>
            </a:r>
            <a:r>
              <a:rPr lang="en-US" b="1" dirty="0" smtClean="0"/>
              <a:t> patients during long-term follow-up. The interval from the diagnosis of </a:t>
            </a:r>
            <a:r>
              <a:rPr lang="en-US" b="1" dirty="0" err="1" smtClean="0"/>
              <a:t>prolactinoma</a:t>
            </a:r>
            <a:r>
              <a:rPr lang="en-US" b="1" dirty="0" smtClean="0"/>
              <a:t> to the development of </a:t>
            </a:r>
            <a:r>
              <a:rPr lang="en-US" b="1" dirty="0" err="1" smtClean="0"/>
              <a:t>acromegaly</a:t>
            </a:r>
            <a:r>
              <a:rPr lang="en-US" b="1" dirty="0" smtClean="0"/>
              <a:t> can be up to 20 years</a:t>
            </a:r>
          </a:p>
          <a:p>
            <a:endParaRPr lang="en-US" b="1" dirty="0" smtClean="0"/>
          </a:p>
          <a:p>
            <a:r>
              <a:rPr lang="en-US" b="1" dirty="0" smtClean="0"/>
              <a:t>periodic routine measurements of IGF-1 should be considered regardless of the duration and biochemical control of </a:t>
            </a:r>
            <a:r>
              <a:rPr lang="en-US" b="1" dirty="0" err="1" smtClean="0"/>
              <a:t>prolactinoma</a:t>
            </a:r>
            <a:endParaRPr lang="en-US" b="1" dirty="0" smtClean="0"/>
          </a:p>
          <a:p>
            <a:endParaRPr lang="en-US" b="1" dirty="0" smtClean="0"/>
          </a:p>
          <a:p>
            <a:pPr>
              <a:buNone/>
            </a:pPr>
            <a:r>
              <a:rPr lang="en-US" sz="1600" b="1" dirty="0" smtClean="0">
                <a:solidFill>
                  <a:srgbClr val="FF0000"/>
                </a:solidFill>
              </a:rPr>
              <a:t>     Late presentation of </a:t>
            </a:r>
            <a:r>
              <a:rPr lang="en-US" sz="1600" b="1" dirty="0" err="1" smtClean="0">
                <a:solidFill>
                  <a:srgbClr val="FF0000"/>
                </a:solidFill>
              </a:rPr>
              <a:t>acromegaly</a:t>
            </a:r>
            <a:r>
              <a:rPr lang="en-US" sz="1600" b="1" dirty="0" smtClean="0">
                <a:solidFill>
                  <a:srgbClr val="FF0000"/>
                </a:solidFill>
              </a:rPr>
              <a:t> in medically controlled </a:t>
            </a:r>
            <a:r>
              <a:rPr lang="en-US" sz="1600" b="1" dirty="0" err="1" smtClean="0">
                <a:solidFill>
                  <a:srgbClr val="FF0000"/>
                </a:solidFill>
              </a:rPr>
              <a:t>prolactinoma</a:t>
            </a:r>
            <a:r>
              <a:rPr lang="en-US" sz="1600" b="1" dirty="0" smtClean="0">
                <a:solidFill>
                  <a:srgbClr val="FF0000"/>
                </a:solidFill>
              </a:rPr>
              <a:t> patients Ekaterina </a:t>
            </a:r>
            <a:r>
              <a:rPr lang="en-US" sz="1600" b="1" dirty="0" err="1" smtClean="0">
                <a:solidFill>
                  <a:srgbClr val="FF0000"/>
                </a:solidFill>
              </a:rPr>
              <a:t>Manuylova</a:t>
            </a:r>
            <a:r>
              <a:rPr lang="en-US" sz="1600" b="1" dirty="0" smtClean="0">
                <a:solidFill>
                  <a:srgbClr val="FF0000"/>
                </a:solidFill>
              </a:rPr>
              <a:t> et al 2016</a:t>
            </a:r>
          </a:p>
          <a:p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Development of </a:t>
            </a:r>
            <a:r>
              <a:rPr lang="en-US" b="1" dirty="0" err="1" smtClean="0">
                <a:solidFill>
                  <a:srgbClr val="FF0000"/>
                </a:solidFill>
              </a:rPr>
              <a:t>acromegaly</a:t>
            </a:r>
            <a:r>
              <a:rPr lang="en-US" b="1" dirty="0" smtClean="0">
                <a:solidFill>
                  <a:srgbClr val="FF0000"/>
                </a:solidFill>
              </a:rPr>
              <a:t> in patients with </a:t>
            </a:r>
            <a:r>
              <a:rPr lang="en-US" b="1" dirty="0" err="1" smtClean="0">
                <a:solidFill>
                  <a:srgbClr val="FF0000"/>
                </a:solidFill>
              </a:rPr>
              <a:t>prolactinoma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smtClean="0"/>
              <a:t>Series of ten patients PRL secreting tumors without clinical/biochemical evidence of </a:t>
            </a:r>
            <a:r>
              <a:rPr lang="en-US" b="1" dirty="0" err="1" smtClean="0"/>
              <a:t>acromegaly</a:t>
            </a:r>
            <a:r>
              <a:rPr lang="en-US" b="1" dirty="0" smtClean="0"/>
              <a:t> at the time of diagnosis</a:t>
            </a:r>
          </a:p>
          <a:p>
            <a:r>
              <a:rPr lang="en-US" b="1" dirty="0" smtClean="0"/>
              <a:t>A subsequent increase in IGF-1 levels was associated with DA treatment</a:t>
            </a:r>
          </a:p>
          <a:p>
            <a:r>
              <a:rPr lang="en-US" b="1" dirty="0" smtClean="0"/>
              <a:t>With a reduction or even normalization of IGF-1 levels following dose reduction or interruption of </a:t>
            </a:r>
            <a:r>
              <a:rPr lang="en-US" b="1" dirty="0" err="1" smtClean="0"/>
              <a:t>cabergoline</a:t>
            </a:r>
            <a:r>
              <a:rPr lang="en-US" b="1" dirty="0" smtClean="0"/>
              <a:t>.</a:t>
            </a:r>
          </a:p>
          <a:p>
            <a:endParaRPr lang="en-US" sz="17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1700" b="1" dirty="0" smtClean="0">
                <a:solidFill>
                  <a:srgbClr val="FF0000"/>
                </a:solidFill>
              </a:rPr>
              <a:t>      IGF-1 levels may increase paradoxically with dopamine agonist treatment for </a:t>
            </a:r>
            <a:r>
              <a:rPr lang="en-US" sz="1700" b="1" dirty="0" err="1" smtClean="0">
                <a:solidFill>
                  <a:srgbClr val="FF0000"/>
                </a:solidFill>
              </a:rPr>
              <a:t>prolactinomas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Amit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Akirov</a:t>
            </a:r>
            <a:r>
              <a:rPr lang="en-US" sz="1700" b="1" dirty="0" smtClean="0">
                <a:solidFill>
                  <a:srgbClr val="FF0000"/>
                </a:solidFill>
              </a:rPr>
              <a:t> et al 2018</a:t>
            </a:r>
          </a:p>
          <a:p>
            <a:endParaRPr lang="en-US" b="1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Development of </a:t>
            </a:r>
            <a:r>
              <a:rPr lang="en-US" b="1" dirty="0" err="1" smtClean="0">
                <a:solidFill>
                  <a:srgbClr val="FF0000"/>
                </a:solidFill>
              </a:rPr>
              <a:t>acromegaly</a:t>
            </a:r>
            <a:r>
              <a:rPr lang="en-US" b="1" dirty="0" smtClean="0">
                <a:solidFill>
                  <a:srgbClr val="FF0000"/>
                </a:solidFill>
              </a:rPr>
              <a:t> in patients with </a:t>
            </a:r>
            <a:r>
              <a:rPr lang="en-US" b="1" dirty="0" err="1" smtClean="0">
                <a:solidFill>
                  <a:srgbClr val="FF0000"/>
                </a:solidFill>
              </a:rPr>
              <a:t>prolactinoma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/>
              <a:t>Natural course of some mixed adenomas originating from </a:t>
            </a:r>
            <a:r>
              <a:rPr lang="en-US" b="1" dirty="0" err="1" smtClean="0"/>
              <a:t>lactotrophes</a:t>
            </a:r>
            <a:r>
              <a:rPr lang="en-US" b="1" dirty="0" smtClean="0"/>
              <a:t> and </a:t>
            </a:r>
            <a:r>
              <a:rPr lang="en-US" b="1" dirty="0" err="1" smtClean="0"/>
              <a:t>somatotrophes</a:t>
            </a:r>
            <a:r>
              <a:rPr lang="en-US" b="1" dirty="0" smtClean="0"/>
              <a:t>(these adenomas secrete PRL and GH asynchronously)</a:t>
            </a:r>
          </a:p>
          <a:p>
            <a:r>
              <a:rPr lang="en-US" b="1" dirty="0" smtClean="0"/>
              <a:t>DAs may inhibit GH secretion in patients with </a:t>
            </a:r>
            <a:r>
              <a:rPr lang="en-US" b="1" dirty="0" err="1" smtClean="0"/>
              <a:t>acromegaly</a:t>
            </a:r>
            <a:r>
              <a:rPr lang="en-US" b="1" dirty="0" smtClean="0"/>
              <a:t>, in healthy subjects they may increase GH secretion from normal pituitary </a:t>
            </a:r>
            <a:r>
              <a:rPr lang="en-US" b="1" dirty="0" err="1" smtClean="0"/>
              <a:t>somatotrophs</a:t>
            </a:r>
            <a:r>
              <a:rPr lang="en-US" b="1" dirty="0" smtClean="0"/>
              <a:t> via central mechanisms</a:t>
            </a:r>
          </a:p>
          <a:p>
            <a:r>
              <a:rPr lang="en-US" b="1" dirty="0" smtClean="0"/>
              <a:t>Another possibility is that the increase of IGF-1 levels is not due to an increase in GH secretion from pituitary adenoma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Development of </a:t>
            </a:r>
            <a:r>
              <a:rPr lang="en-US" b="1" dirty="0" err="1" smtClean="0">
                <a:solidFill>
                  <a:srgbClr val="FF0000"/>
                </a:solidFill>
              </a:rPr>
              <a:t>acromegaly</a:t>
            </a:r>
            <a:r>
              <a:rPr lang="en-US" b="1" dirty="0" smtClean="0">
                <a:solidFill>
                  <a:srgbClr val="FF0000"/>
                </a:solidFill>
              </a:rPr>
              <a:t> in patients with </a:t>
            </a:r>
            <a:r>
              <a:rPr lang="en-US" b="1" dirty="0" err="1" smtClean="0">
                <a:solidFill>
                  <a:srgbClr val="FF0000"/>
                </a:solidFill>
              </a:rPr>
              <a:t>prolactinoma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As untreated </a:t>
            </a:r>
            <a:r>
              <a:rPr lang="en-US" b="1" dirty="0" err="1" smtClean="0"/>
              <a:t>acromegaly</a:t>
            </a:r>
            <a:r>
              <a:rPr lang="en-US" b="1" dirty="0" smtClean="0"/>
              <a:t> is associated with increased morbidity and mortality, it is important to correctly identify and treat these patients. Even in cases of very mild </a:t>
            </a:r>
            <a:r>
              <a:rPr lang="en-US" b="1" dirty="0" err="1" smtClean="0"/>
              <a:t>acromegaly</a:t>
            </a:r>
            <a:r>
              <a:rPr lang="en-US" b="1" dirty="0" smtClean="0"/>
              <a:t>, or subclinical </a:t>
            </a:r>
            <a:r>
              <a:rPr lang="en-US" b="1" dirty="0" err="1" smtClean="0"/>
              <a:t>acromegaly</a:t>
            </a:r>
            <a:endParaRPr lang="en-US" b="1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Silent </a:t>
            </a:r>
            <a:r>
              <a:rPr lang="en-US" b="1" dirty="0" err="1">
                <a:solidFill>
                  <a:srgbClr val="FF0000"/>
                </a:solidFill>
              </a:rPr>
              <a:t>Somatotropinomas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/>
              <a:t>three female patients with pituitary tumors </a:t>
            </a:r>
            <a:r>
              <a:rPr lang="en-US" b="1" dirty="0" smtClean="0"/>
              <a:t>who</a:t>
            </a:r>
            <a:r>
              <a:rPr lang="fa-IR" b="1" dirty="0" smtClean="0"/>
              <a:t> </a:t>
            </a:r>
            <a:r>
              <a:rPr lang="en-US" b="1" dirty="0" smtClean="0"/>
              <a:t>presented </a:t>
            </a:r>
            <a:r>
              <a:rPr lang="en-US" b="1" dirty="0"/>
              <a:t>without any signs or symptoms of acromegaly </a:t>
            </a:r>
            <a:r>
              <a:rPr lang="en-US" b="1" dirty="0" smtClean="0"/>
              <a:t>but</a:t>
            </a:r>
            <a:r>
              <a:rPr lang="fa-IR" b="1" dirty="0" smtClean="0"/>
              <a:t> </a:t>
            </a:r>
            <a:r>
              <a:rPr lang="en-US" b="1" dirty="0" smtClean="0"/>
              <a:t>with </a:t>
            </a:r>
            <a:r>
              <a:rPr lang="en-US" b="1" dirty="0"/>
              <a:t>elevated IGF-I levels. Plasma GH was measured every </a:t>
            </a:r>
            <a:r>
              <a:rPr lang="en-US" b="1" dirty="0" smtClean="0"/>
              <a:t>10</a:t>
            </a:r>
            <a:r>
              <a:rPr lang="fa-IR" b="1" dirty="0" smtClean="0"/>
              <a:t> </a:t>
            </a:r>
            <a:r>
              <a:rPr lang="en-US" b="1" dirty="0" smtClean="0"/>
              <a:t>min </a:t>
            </a:r>
            <a:r>
              <a:rPr lang="en-US" b="1" dirty="0"/>
              <a:t>for 24 h, and an oral glucose tolerance test was </a:t>
            </a:r>
            <a:r>
              <a:rPr lang="en-US" b="1" dirty="0" smtClean="0"/>
              <a:t>performed.</a:t>
            </a:r>
            <a:endParaRPr lang="fa-IR" b="1" dirty="0" smtClean="0"/>
          </a:p>
          <a:p>
            <a:r>
              <a:rPr lang="fa-IR" b="1" dirty="0" smtClean="0"/>
              <a:t> </a:t>
            </a:r>
            <a:r>
              <a:rPr lang="en-US" b="1" dirty="0" smtClean="0"/>
              <a:t>All </a:t>
            </a:r>
            <a:r>
              <a:rPr lang="en-US" b="1" dirty="0"/>
              <a:t>patients had abnormally elevated mean and trough </a:t>
            </a:r>
            <a:r>
              <a:rPr lang="en-US" b="1" dirty="0" smtClean="0"/>
              <a:t>plasma</a:t>
            </a:r>
            <a:r>
              <a:rPr lang="fa-IR" b="1" dirty="0" smtClean="0"/>
              <a:t> </a:t>
            </a:r>
            <a:r>
              <a:rPr lang="en-US" b="1" dirty="0" err="1" smtClean="0"/>
              <a:t>GHlevels</a:t>
            </a:r>
            <a:r>
              <a:rPr lang="en-US" b="1" dirty="0" smtClean="0"/>
              <a:t> </a:t>
            </a:r>
            <a:r>
              <a:rPr lang="en-US" b="1" dirty="0"/>
              <a:t>as well as post-glucose </a:t>
            </a:r>
            <a:r>
              <a:rPr lang="en-US" b="1" dirty="0" smtClean="0"/>
              <a:t>nadir</a:t>
            </a:r>
            <a:r>
              <a:rPr lang="fa-IR" b="1" dirty="0" smtClean="0"/>
              <a:t> </a:t>
            </a:r>
            <a:r>
              <a:rPr lang="en-US" b="1" dirty="0" smtClean="0"/>
              <a:t>GH</a:t>
            </a:r>
            <a:r>
              <a:rPr lang="fa-IR" b="1" dirty="0" smtClean="0"/>
              <a:t> </a:t>
            </a:r>
            <a:r>
              <a:rPr lang="en-US" b="1" dirty="0" smtClean="0"/>
              <a:t>concentrations</a:t>
            </a:r>
            <a:r>
              <a:rPr lang="en-US" b="1" dirty="0"/>
              <a:t>. </a:t>
            </a:r>
            <a:endParaRPr lang="fa-IR" b="1" dirty="0" smtClean="0"/>
          </a:p>
          <a:p>
            <a:r>
              <a:rPr lang="en-US" b="1" dirty="0" smtClean="0"/>
              <a:t>All</a:t>
            </a:r>
            <a:r>
              <a:rPr lang="fa-IR" b="1" dirty="0" smtClean="0"/>
              <a:t> </a:t>
            </a:r>
            <a:r>
              <a:rPr lang="en-US" b="1" dirty="0" smtClean="0"/>
              <a:t>patients </a:t>
            </a:r>
            <a:r>
              <a:rPr lang="en-US" b="1" dirty="0"/>
              <a:t>had magnetic resonance imaging scans revealing </a:t>
            </a:r>
            <a:r>
              <a:rPr lang="en-US" b="1" dirty="0" smtClean="0"/>
              <a:t>pituitary</a:t>
            </a:r>
            <a:r>
              <a:rPr lang="fa-IR" b="1" dirty="0" smtClean="0"/>
              <a:t> </a:t>
            </a:r>
            <a:r>
              <a:rPr lang="en-US" b="1" dirty="0" smtClean="0"/>
              <a:t>tumors </a:t>
            </a:r>
            <a:r>
              <a:rPr lang="en-US" b="1" dirty="0"/>
              <a:t>and underwent </a:t>
            </a:r>
            <a:r>
              <a:rPr lang="en-US" b="1" dirty="0" err="1"/>
              <a:t>transsphenoidal</a:t>
            </a:r>
            <a:r>
              <a:rPr lang="en-US" b="1" dirty="0"/>
              <a:t> surgery.</a:t>
            </a:r>
            <a:endParaRPr lang="fa-IR" dirty="0" smtClean="0"/>
          </a:p>
          <a:p>
            <a:pPr marL="0" indent="0">
              <a:buNone/>
            </a:pPr>
            <a:endParaRPr lang="fa-IR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fa-IR" sz="1800" b="1" dirty="0" smtClean="0">
                <a:solidFill>
                  <a:srgbClr val="FF0000"/>
                </a:solidFill>
              </a:rPr>
              <a:t>   </a:t>
            </a:r>
            <a:r>
              <a:rPr lang="en-US" sz="1800" b="1" dirty="0" smtClean="0">
                <a:solidFill>
                  <a:srgbClr val="FF0000"/>
                </a:solidFill>
              </a:rPr>
              <a:t>Clinically </a:t>
            </a:r>
            <a:r>
              <a:rPr lang="en-US" sz="1800" b="1" dirty="0">
                <a:solidFill>
                  <a:srgbClr val="FF0000"/>
                </a:solidFill>
              </a:rPr>
              <a:t>Silent </a:t>
            </a:r>
            <a:r>
              <a:rPr lang="en-US" sz="1800" b="1" dirty="0" err="1">
                <a:solidFill>
                  <a:srgbClr val="FF0000"/>
                </a:solidFill>
              </a:rPr>
              <a:t>Somatotropinomas</a:t>
            </a:r>
            <a:r>
              <a:rPr lang="en-US" sz="1800" b="1" dirty="0">
                <a:solidFill>
                  <a:srgbClr val="FF0000"/>
                </a:solidFill>
              </a:rPr>
              <a:t> May </a:t>
            </a:r>
            <a:r>
              <a:rPr lang="en-US" sz="1800" b="1" dirty="0" smtClean="0">
                <a:solidFill>
                  <a:srgbClr val="FF0000"/>
                </a:solidFill>
              </a:rPr>
              <a:t>Be</a:t>
            </a:r>
            <a:r>
              <a:rPr lang="fa-IR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Biochemically </a:t>
            </a:r>
            <a:r>
              <a:rPr lang="en-US" sz="1800" b="1" dirty="0" err="1" smtClean="0">
                <a:solidFill>
                  <a:srgbClr val="FF0000"/>
                </a:solidFill>
              </a:rPr>
              <a:t>Active</a:t>
            </a:r>
            <a:r>
              <a:rPr lang="en-US" sz="1800" b="1" dirty="0" err="1">
                <a:solidFill>
                  <a:srgbClr val="FF0000"/>
                </a:solidFill>
              </a:rPr>
              <a:t>Alla</a:t>
            </a:r>
            <a:r>
              <a:rPr lang="en-US" sz="1800" b="1" dirty="0">
                <a:solidFill>
                  <a:srgbClr val="FF0000"/>
                </a:solidFill>
              </a:rPr>
              <a:t> A. </a:t>
            </a:r>
            <a:r>
              <a:rPr lang="en-US" sz="1800" b="1" dirty="0" err="1">
                <a:solidFill>
                  <a:srgbClr val="FF0000"/>
                </a:solidFill>
              </a:rPr>
              <a:t>Sakharova</a:t>
            </a:r>
            <a:endParaRPr lang="fa-IR" sz="1800" b="1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5834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Subclinical </a:t>
            </a:r>
            <a:r>
              <a:rPr lang="en-US" b="1" dirty="0" err="1" smtClean="0">
                <a:solidFill>
                  <a:srgbClr val="FF0000"/>
                </a:solidFill>
              </a:rPr>
              <a:t>Acromegaly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100" b="1" dirty="0" smtClean="0"/>
              <a:t>A Retrospective study </a:t>
            </a:r>
          </a:p>
          <a:p>
            <a:r>
              <a:rPr lang="en-US" sz="3100" b="1" dirty="0" smtClean="0"/>
              <a:t>The study group consisted of 8 patients (6 females) with incidentally diagnosed </a:t>
            </a:r>
            <a:r>
              <a:rPr lang="en-US" sz="3100" b="1" dirty="0" err="1" smtClean="0"/>
              <a:t>acromegaly</a:t>
            </a:r>
            <a:r>
              <a:rPr lang="en-US" sz="3100" b="1" dirty="0" smtClean="0"/>
              <a:t> and without the specific signs of </a:t>
            </a:r>
            <a:r>
              <a:rPr lang="en-US" sz="3100" b="1" dirty="0" err="1" smtClean="0"/>
              <a:t>acromegaly</a:t>
            </a:r>
            <a:endParaRPr lang="en-US" sz="3100" b="1" dirty="0" smtClean="0"/>
          </a:p>
          <a:p>
            <a:endParaRPr lang="en-US" sz="1800" b="1" dirty="0" smtClean="0"/>
          </a:p>
          <a:p>
            <a:pPr>
              <a:buNone/>
            </a:pPr>
            <a:r>
              <a:rPr lang="en-US" sz="1800" b="1" dirty="0" smtClean="0"/>
              <a:t>     </a:t>
            </a:r>
            <a:r>
              <a:rPr lang="en-US" sz="1800" b="1" dirty="0" smtClean="0">
                <a:solidFill>
                  <a:srgbClr val="FF0000"/>
                </a:solidFill>
              </a:rPr>
              <a:t>Subclinical </a:t>
            </a:r>
            <a:r>
              <a:rPr lang="en-US" sz="1800" b="1" dirty="0" err="1" smtClean="0">
                <a:solidFill>
                  <a:srgbClr val="FF0000"/>
                </a:solidFill>
              </a:rPr>
              <a:t>Acromegaly</a:t>
            </a:r>
            <a:r>
              <a:rPr lang="en-US" sz="1800" b="1" dirty="0" smtClean="0">
                <a:solidFill>
                  <a:srgbClr val="FF0000"/>
                </a:solidFill>
              </a:rPr>
              <a:t>: to Treat or Not to Treat? </a:t>
            </a:r>
            <a:r>
              <a:rPr lang="en-US" sz="1800" b="1" dirty="0" err="1" smtClean="0">
                <a:solidFill>
                  <a:srgbClr val="FF0000"/>
                </a:solidFill>
              </a:rPr>
              <a:t>Ilan</a:t>
            </a:r>
            <a:r>
              <a:rPr lang="en-US" sz="1800" b="1" dirty="0" smtClean="0">
                <a:solidFill>
                  <a:srgbClr val="FF0000"/>
                </a:solidFill>
              </a:rPr>
              <a:t> Shimon 2021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Subclinical </a:t>
            </a:r>
            <a:r>
              <a:rPr lang="en-US" b="1" dirty="0" err="1" smtClean="0">
                <a:solidFill>
                  <a:srgbClr val="FF0000"/>
                </a:solidFill>
              </a:rPr>
              <a:t>Acromegaly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Mean age at diagnosis was 50.1 ± 16.3 years. </a:t>
            </a:r>
          </a:p>
          <a:p>
            <a:r>
              <a:rPr lang="en-US" b="1" dirty="0" smtClean="0"/>
              <a:t>Baseline IGF-1 ranged between 1.27–2.08 x upper limit of normal</a:t>
            </a:r>
          </a:p>
          <a:p>
            <a:r>
              <a:rPr lang="en-US" b="1" dirty="0" smtClean="0"/>
              <a:t>MRI depicted a pituitary </a:t>
            </a:r>
            <a:r>
              <a:rPr lang="en-US" b="1" dirty="0" err="1" smtClean="0"/>
              <a:t>microadenoma</a:t>
            </a:r>
            <a:r>
              <a:rPr lang="en-US" b="1" dirty="0" smtClean="0"/>
              <a:t> in 6 patients, one patient presented with an </a:t>
            </a:r>
            <a:r>
              <a:rPr lang="en-US" b="1" dirty="0" err="1" smtClean="0"/>
              <a:t>intrasellar</a:t>
            </a:r>
            <a:r>
              <a:rPr lang="en-US" b="1" dirty="0" smtClean="0"/>
              <a:t> </a:t>
            </a:r>
            <a:r>
              <a:rPr lang="en-US" b="1" dirty="0" err="1" smtClean="0"/>
              <a:t>macroadenoma</a:t>
            </a:r>
            <a:r>
              <a:rPr lang="en-US" b="1" dirty="0" smtClean="0"/>
              <a:t> and one had no visible pituitary mass.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Present Illness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/>
              <a:t>Lab tests (1397/11/17)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14280" y="2143116"/>
          <a:ext cx="8786876" cy="42148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6719"/>
                <a:gridCol w="2196719"/>
                <a:gridCol w="2196719"/>
                <a:gridCol w="2196719"/>
              </a:tblGrid>
              <a:tr h="159227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>
                          <a:solidFill>
                            <a:schemeClr val="tx1"/>
                          </a:solidFill>
                        </a:rPr>
                        <a:t>Prolactin</a:t>
                      </a:r>
                      <a:endParaRPr lang="en-US" sz="28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FSH</a:t>
                      </a:r>
                    </a:p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LH</a:t>
                      </a:r>
                    </a:p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Testosterone</a:t>
                      </a:r>
                    </a:p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622568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1110 </a:t>
                      </a:r>
                      <a:r>
                        <a:rPr lang="en-US" sz="2800" b="1" dirty="0" err="1" smtClean="0"/>
                        <a:t>ng</a:t>
                      </a:r>
                      <a:r>
                        <a:rPr lang="en-US" sz="2800" b="1" dirty="0" smtClean="0"/>
                        <a:t>/ml</a:t>
                      </a:r>
                    </a:p>
                    <a:p>
                      <a:r>
                        <a:rPr lang="en-US" sz="2800" b="1" dirty="0" smtClean="0"/>
                        <a:t>(4.1-18.4)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2.1</a:t>
                      </a:r>
                      <a:r>
                        <a:rPr lang="en-US" sz="2800" b="1" baseline="0" dirty="0" smtClean="0"/>
                        <a:t> MIU/ml</a:t>
                      </a:r>
                    </a:p>
                    <a:p>
                      <a:r>
                        <a:rPr lang="en-US" sz="2800" b="1" baseline="0" dirty="0" smtClean="0"/>
                        <a:t>(1-12)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/>
                        <a:t>1.4 MIU/ml</a:t>
                      </a:r>
                    </a:p>
                    <a:p>
                      <a:r>
                        <a:rPr lang="en-US" sz="2800" b="1" dirty="0" smtClean="0"/>
                        <a:t>(2.8-6.8)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1.92 </a:t>
                      </a:r>
                      <a:r>
                        <a:rPr lang="en-US" sz="2800" b="1" dirty="0" err="1" smtClean="0"/>
                        <a:t>nmol</a:t>
                      </a:r>
                      <a:r>
                        <a:rPr lang="en-US" sz="2800" b="1" dirty="0" smtClean="0"/>
                        <a:t>/l</a:t>
                      </a:r>
                    </a:p>
                    <a:p>
                      <a:r>
                        <a:rPr lang="en-US" sz="2800" b="1" dirty="0" smtClean="0"/>
                        <a:t>(8.64-29)</a:t>
                      </a:r>
                    </a:p>
                    <a:p>
                      <a:r>
                        <a:rPr lang="en-US" sz="2800" b="1" dirty="0" smtClean="0"/>
                        <a:t>(0.55</a:t>
                      </a:r>
                      <a:r>
                        <a:rPr lang="en-US" sz="2800" b="1" baseline="0" dirty="0" smtClean="0"/>
                        <a:t> </a:t>
                      </a:r>
                      <a:r>
                        <a:rPr lang="en-US" sz="2800" b="1" baseline="0" dirty="0" err="1" smtClean="0"/>
                        <a:t>ng</a:t>
                      </a:r>
                      <a:r>
                        <a:rPr lang="en-US" sz="2800" b="1" baseline="0" dirty="0" smtClean="0"/>
                        <a:t>/ml)</a:t>
                      </a:r>
                      <a:endParaRPr lang="en-US" sz="28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Subclinical </a:t>
            </a:r>
            <a:r>
              <a:rPr lang="en-US" b="1" dirty="0" err="1" smtClean="0">
                <a:solidFill>
                  <a:srgbClr val="FF0000"/>
                </a:solidFill>
              </a:rPr>
              <a:t>Acromegaly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b="1" dirty="0" smtClean="0"/>
              <a:t>Three patients underwent TSS</a:t>
            </a:r>
          </a:p>
          <a:p>
            <a:r>
              <a:rPr lang="en-US" b="1" dirty="0" smtClean="0"/>
              <a:t>two achieved hormonal remission and one improved but did not normalize IGF-1 following surgery. </a:t>
            </a:r>
          </a:p>
          <a:p>
            <a:r>
              <a:rPr lang="en-US" b="1" dirty="0" smtClean="0"/>
              <a:t>Five patients (including one following surgery) were given </a:t>
            </a:r>
            <a:r>
              <a:rPr lang="en-US" b="1" dirty="0" err="1" smtClean="0"/>
              <a:t>somatostatin</a:t>
            </a:r>
            <a:r>
              <a:rPr lang="en-US" b="1" dirty="0" smtClean="0"/>
              <a:t> analogs, and three normalized IGF-1. </a:t>
            </a:r>
          </a:p>
          <a:p>
            <a:r>
              <a:rPr lang="en-US" b="1" dirty="0" smtClean="0"/>
              <a:t>Several patients improved clinically following treatment, reporting improvement in snoring, hypertension, or weight loss, and pituitary adenoma decreased in size in 2 patients that responded medical treatment</a:t>
            </a:r>
            <a:r>
              <a:rPr lang="en-US" sz="4000" b="1" dirty="0" smtClean="0"/>
              <a:t>     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>
                <a:solidFill>
                  <a:srgbClr val="FF0000"/>
                </a:solidFill>
              </a:rPr>
              <a:t>EMPTY SELLA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b="1" dirty="0" smtClean="0"/>
              <a:t>73-year-old male patient/ colorectal </a:t>
            </a:r>
            <a:r>
              <a:rPr lang="en-US" sz="2800" b="1" dirty="0" err="1" smtClean="0"/>
              <a:t>adenocarcinoma</a:t>
            </a:r>
            <a:r>
              <a:rPr lang="en-US" sz="2800" b="1" dirty="0" smtClean="0"/>
              <a:t>/ </a:t>
            </a:r>
            <a:r>
              <a:rPr lang="en-US" sz="2800" b="1" dirty="0" err="1" smtClean="0"/>
              <a:t>acromegalic</a:t>
            </a:r>
            <a:r>
              <a:rPr lang="en-US" sz="2800" b="1" dirty="0" smtClean="0"/>
              <a:t> phenotype/IGF-1: 531 </a:t>
            </a:r>
            <a:r>
              <a:rPr lang="en-US" sz="2800" b="1" dirty="0" err="1" smtClean="0"/>
              <a:t>ng</a:t>
            </a:r>
            <a:r>
              <a:rPr lang="en-US" sz="2800" b="1" dirty="0" smtClean="0"/>
              <a:t>/</a:t>
            </a:r>
            <a:r>
              <a:rPr lang="en-US" sz="2800" b="1" dirty="0" err="1" smtClean="0"/>
              <a:t>mL</a:t>
            </a:r>
            <a:r>
              <a:rPr lang="en-US" sz="2800" b="1" dirty="0" smtClean="0"/>
              <a:t>/ OGTT: no </a:t>
            </a:r>
            <a:r>
              <a:rPr lang="en-US" sz="2800" b="1" dirty="0" err="1" smtClean="0"/>
              <a:t>supression</a:t>
            </a:r>
            <a:r>
              <a:rPr lang="en-US" sz="2800" b="1" dirty="0" smtClean="0"/>
              <a:t>/GHRH was within the normal range/18F-FDG PET/CT and </a:t>
            </a:r>
            <a:r>
              <a:rPr lang="en-US" sz="2800" b="1" dirty="0" err="1" smtClean="0"/>
              <a:t>Ga</a:t>
            </a:r>
            <a:r>
              <a:rPr lang="en-US" sz="2800" b="1" dirty="0" smtClean="0"/>
              <a:t>-DOTATADE PET/CT did not show any finding</a:t>
            </a:r>
          </a:p>
          <a:p>
            <a:endParaRPr lang="en-US" b="1" dirty="0" smtClean="0"/>
          </a:p>
          <a:p>
            <a:r>
              <a:rPr lang="en-US" b="1" dirty="0" smtClean="0"/>
              <a:t>T1-weighted MRI revealed an ES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1700" b="1" dirty="0" smtClean="0"/>
              <a:t>     EMPTY SELLA IN A PATIENT WITH CLINICAL AND BIOCHEMICAL DIAGNOSIS OF ACROMEGALY </a:t>
            </a:r>
            <a:r>
              <a:rPr lang="en-US" sz="1800" b="1" dirty="0" smtClean="0"/>
              <a:t>N. </a:t>
            </a:r>
            <a:r>
              <a:rPr lang="en-US" sz="1800" b="1" dirty="0" err="1" smtClean="0"/>
              <a:t>Bestepe</a:t>
            </a:r>
            <a:r>
              <a:rPr lang="en-US" sz="1800" b="1" dirty="0" smtClean="0"/>
              <a:t> 2022</a:t>
            </a:r>
            <a:endParaRPr lang="en-US" sz="1700" b="1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>
                <a:solidFill>
                  <a:srgbClr val="FF0000"/>
                </a:solidFill>
              </a:rPr>
              <a:t>IGF1 &amp; GH/GTT discrepancy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sz="2800" b="1" dirty="0" smtClean="0"/>
          </a:p>
          <a:p>
            <a:r>
              <a:rPr lang="en-US" sz="2800" b="1" dirty="0" smtClean="0"/>
              <a:t>less sensitive tests and laboratory errors</a:t>
            </a:r>
          </a:p>
          <a:p>
            <a:r>
              <a:rPr lang="en-US" sz="2800" b="1" dirty="0" smtClean="0"/>
              <a:t> Too high cut-off point for GH suppression in the GH assays </a:t>
            </a:r>
          </a:p>
          <a:p>
            <a:r>
              <a:rPr lang="en-US" sz="2800" b="1" dirty="0" smtClean="0"/>
              <a:t>GH nadir values not adjusted to age, sex, and BMI </a:t>
            </a:r>
          </a:p>
          <a:p>
            <a:r>
              <a:rPr lang="en-US" sz="2800" b="1" dirty="0" smtClean="0"/>
              <a:t>The influence of concomitant medication, co-existing physiologic and pathologic conditions</a:t>
            </a:r>
          </a:p>
          <a:p>
            <a:endParaRPr lang="en-US" sz="18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     Discordance between growth hormone and insulin-like growth factor-1 after pituitary surgery for </a:t>
            </a:r>
            <a:r>
              <a:rPr lang="en-US" sz="1800" b="1" dirty="0" err="1" smtClean="0">
                <a:solidFill>
                  <a:srgbClr val="FF0000"/>
                </a:solidFill>
              </a:rPr>
              <a:t>acromegaly</a:t>
            </a:r>
            <a:r>
              <a:rPr lang="en-US" sz="1800" b="1" dirty="0" smtClean="0">
                <a:solidFill>
                  <a:srgbClr val="FF0000"/>
                </a:solidFill>
              </a:rPr>
              <a:t>: a stepwise approach and management </a:t>
            </a:r>
            <a:r>
              <a:rPr lang="en-US" sz="1800" b="1" dirty="0" err="1" smtClean="0">
                <a:solidFill>
                  <a:srgbClr val="FF0000"/>
                </a:solidFill>
              </a:rPr>
              <a:t>mehdi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zeinalzadeh</a:t>
            </a:r>
            <a:r>
              <a:rPr lang="en-US" sz="1800" b="1" dirty="0" smtClean="0">
                <a:solidFill>
                  <a:srgbClr val="FF0000"/>
                </a:solidFill>
              </a:rPr>
              <a:t> et al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Cabergoline</a:t>
            </a:r>
            <a:r>
              <a:rPr lang="en-US" b="1" dirty="0" smtClean="0">
                <a:solidFill>
                  <a:srgbClr val="FF0000"/>
                </a:solidFill>
              </a:rPr>
              <a:t> in </a:t>
            </a:r>
            <a:r>
              <a:rPr lang="en-US" b="1" dirty="0" err="1" smtClean="0">
                <a:solidFill>
                  <a:srgbClr val="FF0000"/>
                </a:solidFill>
              </a:rPr>
              <a:t>Acromegaly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1600" b="1" dirty="0" smtClean="0">
              <a:solidFill>
                <a:srgbClr val="FF0000"/>
              </a:solidFill>
            </a:endParaRPr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1600" b="1" dirty="0" smtClean="0">
                <a:solidFill>
                  <a:srgbClr val="FF0000"/>
                </a:solidFill>
              </a:rPr>
              <a:t>    A Comprehensive Review of Four Clinical Practice Guidelines of </a:t>
            </a:r>
            <a:r>
              <a:rPr lang="en-US" sz="1600" b="1" dirty="0" err="1" smtClean="0">
                <a:solidFill>
                  <a:srgbClr val="FF0000"/>
                </a:solidFill>
              </a:rPr>
              <a:t>Acromegaly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Oboseh</a:t>
            </a:r>
            <a:r>
              <a:rPr lang="en-US" sz="1600" b="1" dirty="0" smtClean="0">
                <a:solidFill>
                  <a:srgbClr val="FF0000"/>
                </a:solidFill>
              </a:rPr>
              <a:t> J. 2022</a:t>
            </a:r>
            <a:endParaRPr lang="en-US" sz="1600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357290" y="1397000"/>
          <a:ext cx="6262710" cy="3746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62710"/>
              </a:tblGrid>
              <a:tr h="1497040"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sz="3600" dirty="0" smtClean="0">
                          <a:solidFill>
                            <a:schemeClr val="tx1"/>
                          </a:solidFill>
                        </a:rPr>
                        <a:t>Endocrine Society (ES)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2494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 smtClean="0"/>
                        <a:t>Cabergoline</a:t>
                      </a:r>
                      <a:r>
                        <a:rPr lang="en-US" sz="2000" b="1" dirty="0" smtClean="0"/>
                        <a:t> is first line in patients with only modest elevations of serum IGF-1 and mild signs and symptoms of GH excess.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ES suggests a trial of a dopamine agonist, usually </a:t>
                      </a:r>
                      <a:r>
                        <a:rPr lang="en-US" sz="2000" b="1" dirty="0" err="1" smtClean="0"/>
                        <a:t>cabergoline</a:t>
                      </a:r>
                      <a:r>
                        <a:rPr lang="en-US" sz="2000" b="1" dirty="0" smtClean="0"/>
                        <a:t>, as the initial adjuvant medical therapy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Cabergoline</a:t>
            </a:r>
            <a:r>
              <a:rPr lang="en-US" b="1" dirty="0" smtClean="0">
                <a:solidFill>
                  <a:srgbClr val="FF0000"/>
                </a:solidFill>
              </a:rPr>
              <a:t> in </a:t>
            </a:r>
            <a:r>
              <a:rPr lang="en-US" b="1" dirty="0" err="1" smtClean="0">
                <a:solidFill>
                  <a:srgbClr val="FF0000"/>
                </a:solidFill>
              </a:rPr>
              <a:t>Acromegaly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1600" b="1" dirty="0" smtClean="0">
              <a:solidFill>
                <a:srgbClr val="FF0000"/>
              </a:solidFill>
            </a:endParaRPr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1600" b="1" dirty="0" smtClean="0">
                <a:solidFill>
                  <a:srgbClr val="FF0000"/>
                </a:solidFill>
              </a:rPr>
              <a:t>   A Comprehensive Review of Four Clinical Practice Guidelines of </a:t>
            </a:r>
            <a:r>
              <a:rPr lang="en-US" sz="1600" b="1" dirty="0" err="1" smtClean="0">
                <a:solidFill>
                  <a:srgbClr val="FF0000"/>
                </a:solidFill>
              </a:rPr>
              <a:t>Acromegaly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Oboseh</a:t>
            </a:r>
            <a:r>
              <a:rPr lang="en-US" sz="1600" b="1" dirty="0" smtClean="0">
                <a:solidFill>
                  <a:srgbClr val="FF0000"/>
                </a:solidFill>
              </a:rPr>
              <a:t> J. 2022</a:t>
            </a:r>
            <a:endParaRPr lang="en-US" sz="1600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071538" y="1397000"/>
          <a:ext cx="6786610" cy="36331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86610"/>
              </a:tblGrid>
              <a:tr h="975344"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American Association of Clinical Endocrinologists (AACE)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413978">
                <a:tc>
                  <a:txBody>
                    <a:bodyPr/>
                    <a:lstStyle/>
                    <a:p>
                      <a:r>
                        <a:rPr lang="en-US" sz="24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Dopamine agonists are recommended as first line.</a:t>
                      </a:r>
                    </a:p>
                    <a:p>
                      <a:endParaRPr lang="en-US" sz="2400" b="1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4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They recommend using dopamine agonists in patients with modestly elevated serum IGF-1 levels</a:t>
                      </a:r>
                    </a:p>
                    <a:p>
                      <a:r>
                        <a:rPr lang="en-US" sz="24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(weak recommendation)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Cabergoline</a:t>
            </a:r>
            <a:r>
              <a:rPr lang="en-US" b="1" dirty="0" smtClean="0">
                <a:solidFill>
                  <a:srgbClr val="FF0000"/>
                </a:solidFill>
              </a:rPr>
              <a:t> in </a:t>
            </a:r>
            <a:r>
              <a:rPr lang="en-US" b="1" dirty="0" err="1" smtClean="0">
                <a:solidFill>
                  <a:srgbClr val="FF0000"/>
                </a:solidFill>
              </a:rPr>
              <a:t>Acromegaly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1600" b="1" dirty="0" smtClean="0">
              <a:solidFill>
                <a:srgbClr val="FF0000"/>
              </a:solidFill>
            </a:endParaRPr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sz="16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1600" b="1" dirty="0" smtClean="0">
                <a:solidFill>
                  <a:srgbClr val="FF0000"/>
                </a:solidFill>
              </a:rPr>
              <a:t>   A Comprehensive Review of Four Clinical Practice Guidelines of </a:t>
            </a:r>
            <a:r>
              <a:rPr lang="en-US" sz="1600" b="1" dirty="0" err="1" smtClean="0">
                <a:solidFill>
                  <a:srgbClr val="FF0000"/>
                </a:solidFill>
              </a:rPr>
              <a:t>Acromegaly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Oboseh</a:t>
            </a:r>
            <a:r>
              <a:rPr lang="en-US" sz="1600" b="1" dirty="0" smtClean="0">
                <a:solidFill>
                  <a:srgbClr val="FF0000"/>
                </a:solidFill>
              </a:rPr>
              <a:t> J. 2022</a:t>
            </a:r>
            <a:endParaRPr lang="en-US" sz="1600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071538" y="1397000"/>
          <a:ext cx="6786610" cy="33893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86610"/>
              </a:tblGrid>
              <a:tr h="975344"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Pituitary Society (PS)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413978">
                <a:tc>
                  <a:txBody>
                    <a:bodyPr/>
                    <a:lstStyle/>
                    <a:p>
                      <a:pPr algn="ctr"/>
                      <a:endParaRPr lang="en-US" sz="2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3200" b="1" dirty="0" smtClean="0"/>
                        <a:t>Not specified </a:t>
                      </a:r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Cabergoline</a:t>
            </a:r>
            <a:r>
              <a:rPr lang="en-US" b="1" dirty="0" smtClean="0">
                <a:solidFill>
                  <a:srgbClr val="FF0000"/>
                </a:solidFill>
              </a:rPr>
              <a:t> in </a:t>
            </a:r>
            <a:r>
              <a:rPr lang="en-US" b="1" dirty="0" err="1" smtClean="0">
                <a:solidFill>
                  <a:srgbClr val="FF0000"/>
                </a:solidFill>
              </a:rPr>
              <a:t>Acromegaly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1600" b="1" dirty="0" smtClean="0">
              <a:solidFill>
                <a:srgbClr val="FF0000"/>
              </a:solidFill>
            </a:endParaRPr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1600" b="1" dirty="0" smtClean="0">
                <a:solidFill>
                  <a:srgbClr val="FF0000"/>
                </a:solidFill>
              </a:rPr>
              <a:t>       A Comprehensive Review of Four Clinical Practice Guidelines of </a:t>
            </a:r>
            <a:r>
              <a:rPr lang="en-US" sz="1600" b="1" dirty="0" err="1" smtClean="0">
                <a:solidFill>
                  <a:srgbClr val="FF0000"/>
                </a:solidFill>
              </a:rPr>
              <a:t>Acromegaly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Oboseh</a:t>
            </a:r>
            <a:r>
              <a:rPr lang="en-US" sz="1600" b="1" dirty="0" smtClean="0">
                <a:solidFill>
                  <a:srgbClr val="FF0000"/>
                </a:solidFill>
              </a:rPr>
              <a:t> J. 2022</a:t>
            </a:r>
            <a:endParaRPr lang="en-US" sz="1600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071538" y="1397000"/>
          <a:ext cx="6786610" cy="3992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86610"/>
              </a:tblGrid>
              <a:tr h="975344"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3200" dirty="0" err="1" smtClean="0">
                          <a:solidFill>
                            <a:schemeClr val="tx1"/>
                          </a:solidFill>
                        </a:rPr>
                        <a:t>Acromegaly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 Consensus Group (ACG)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413978">
                <a:tc>
                  <a:txBody>
                    <a:bodyPr/>
                    <a:lstStyle/>
                    <a:p>
                      <a:pPr algn="ctr"/>
                      <a:endParaRPr lang="en-US" sz="2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using dopamine agonists as first line occasionally </a:t>
                      </a:r>
                    </a:p>
                    <a:p>
                      <a:pPr algn="ctr"/>
                      <a:endParaRPr lang="en-US" sz="2400" b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2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 patients who prefer oral formulations</a:t>
                      </a:r>
                    </a:p>
                    <a:p>
                      <a:pPr algn="ctr"/>
                      <a:endParaRPr lang="en-US" sz="2400" b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2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have markedly elevated </a:t>
                      </a:r>
                      <a:r>
                        <a:rPr lang="en-US" sz="2400" b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prolactin</a:t>
                      </a:r>
                      <a:endParaRPr lang="en-US" sz="2400" b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2400" b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2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modestly raised GH or IGF-1 levels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Present Illness</a:t>
            </a:r>
            <a:endParaRPr lang="en-US" dirty="0"/>
          </a:p>
        </p:txBody>
      </p:sp>
      <p:pic>
        <p:nvPicPr>
          <p:cNvPr id="1027" name="Picture 3" descr="C:\Users\Padyav\Desktop\New folder (2)\20221229_2301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071546"/>
            <a:ext cx="8715436" cy="5357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Padyav\Desktop\20221231_2150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571480"/>
            <a:ext cx="7715304" cy="6072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C:\Users\Padyav\Desktop\20230101_1306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097" y="1357298"/>
            <a:ext cx="7705806" cy="47688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024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1571</TotalTime>
  <Words>2020</Words>
  <Application>Microsoft Office PowerPoint</Application>
  <PresentationFormat>On-screen Show (4:3)</PresentationFormat>
  <Paragraphs>597</Paragraphs>
  <Slides>66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0" baseType="lpstr">
      <vt:lpstr>Arial</vt:lpstr>
      <vt:lpstr>Calibri</vt:lpstr>
      <vt:lpstr>Wingdings</vt:lpstr>
      <vt:lpstr>Office Theme</vt:lpstr>
      <vt:lpstr>In The Name God</vt:lpstr>
      <vt:lpstr>PowerPoint Presentation</vt:lpstr>
      <vt:lpstr>Patient ID</vt:lpstr>
      <vt:lpstr>Chief compliant</vt:lpstr>
      <vt:lpstr>Present Illness</vt:lpstr>
      <vt:lpstr>Present Illness</vt:lpstr>
      <vt:lpstr>Present Illness</vt:lpstr>
      <vt:lpstr>PowerPoint Presentation</vt:lpstr>
      <vt:lpstr>PowerPoint Presentation</vt:lpstr>
      <vt:lpstr>PowerPoint Presentation</vt:lpstr>
      <vt:lpstr>Present Illness</vt:lpstr>
      <vt:lpstr>Present Illness</vt:lpstr>
      <vt:lpstr>Present Illness</vt:lpstr>
      <vt:lpstr>Present Illness</vt:lpstr>
      <vt:lpstr>Present Illness</vt:lpstr>
      <vt:lpstr>Present Illness</vt:lpstr>
      <vt:lpstr>PowerPoint Presentation</vt:lpstr>
      <vt:lpstr>Present Illness</vt:lpstr>
      <vt:lpstr>Present Illness</vt:lpstr>
      <vt:lpstr>Present Illness</vt:lpstr>
      <vt:lpstr>Present Illness</vt:lpstr>
      <vt:lpstr>PowerPoint Presentation</vt:lpstr>
      <vt:lpstr>PowerPoint Presentation</vt:lpstr>
      <vt:lpstr>Present Illness</vt:lpstr>
      <vt:lpstr>Present Illness</vt:lpstr>
      <vt:lpstr>Present Illness</vt:lpstr>
      <vt:lpstr>Present Illness</vt:lpstr>
      <vt:lpstr>Present Illness</vt:lpstr>
      <vt:lpstr>Present Illness</vt:lpstr>
      <vt:lpstr>Present Illness</vt:lpstr>
      <vt:lpstr>PowerPoint Presentation</vt:lpstr>
      <vt:lpstr>PowerPoint Presentation</vt:lpstr>
      <vt:lpstr>PowerPoint Presentation</vt:lpstr>
      <vt:lpstr>Present Illness</vt:lpstr>
      <vt:lpstr>Present Illness</vt:lpstr>
      <vt:lpstr>Present Illness</vt:lpstr>
      <vt:lpstr>Present Illness</vt:lpstr>
      <vt:lpstr>Present Illness</vt:lpstr>
      <vt:lpstr>Present Illness</vt:lpstr>
      <vt:lpstr>Present Illness</vt:lpstr>
      <vt:lpstr>PowerPoint Presentation</vt:lpstr>
      <vt:lpstr>Review Of System</vt:lpstr>
      <vt:lpstr>Physical Exam</vt:lpstr>
      <vt:lpstr>Problem List:</vt:lpstr>
      <vt:lpstr>Agenda</vt:lpstr>
      <vt:lpstr>PowerPoint Presentation</vt:lpstr>
      <vt:lpstr>GH secreting pituitary adenoma (GHPA)</vt:lpstr>
      <vt:lpstr>  Development of acromegaly in patients with prolactinomas  </vt:lpstr>
      <vt:lpstr>Development of acromegaly in patients with prolactinoma</vt:lpstr>
      <vt:lpstr>Development of acromegaly in patients with prolactinoma</vt:lpstr>
      <vt:lpstr>PowerPoint Presentation</vt:lpstr>
      <vt:lpstr>Development of acromegaly in patients with prolactinoma</vt:lpstr>
      <vt:lpstr>Development of acromegaly in patients with prolactinoma</vt:lpstr>
      <vt:lpstr>Development of acromegaly in patients with prolactinoma</vt:lpstr>
      <vt:lpstr>Development of acromegaly in patients with prolactinoma</vt:lpstr>
      <vt:lpstr>Development of acromegaly in patients with prolactinoma</vt:lpstr>
      <vt:lpstr>Silent Somatotropinomas</vt:lpstr>
      <vt:lpstr>Subclinical Acromegaly</vt:lpstr>
      <vt:lpstr>Subclinical Acromegaly</vt:lpstr>
      <vt:lpstr>Subclinical Acromegaly</vt:lpstr>
      <vt:lpstr> EMPTY SELLA </vt:lpstr>
      <vt:lpstr> IGF1 &amp; GH/GTT discrepancy </vt:lpstr>
      <vt:lpstr>Cabergoline in Acromegaly</vt:lpstr>
      <vt:lpstr>Cabergoline in Acromegaly</vt:lpstr>
      <vt:lpstr>Cabergoline in Acromegaly</vt:lpstr>
      <vt:lpstr>Cabergoline in Acromegaly</vt:lpstr>
    </vt:vector>
  </TitlesOfParts>
  <Company>Office07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The Name God</dc:title>
  <dc:creator>Padyav</dc:creator>
  <cp:lastModifiedBy>Saloon3</cp:lastModifiedBy>
  <cp:revision>259</cp:revision>
  <dcterms:created xsi:type="dcterms:W3CDTF">2022-12-28T15:26:39Z</dcterms:created>
  <dcterms:modified xsi:type="dcterms:W3CDTF">2023-01-02T06:20:30Z</dcterms:modified>
</cp:coreProperties>
</file>