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82"/>
  </p:notesMasterIdLst>
  <p:sldIdLst>
    <p:sldId id="256" r:id="rId2"/>
    <p:sldId id="257" r:id="rId3"/>
    <p:sldId id="331" r:id="rId4"/>
    <p:sldId id="258" r:id="rId5"/>
    <p:sldId id="260" r:id="rId6"/>
    <p:sldId id="344" r:id="rId7"/>
    <p:sldId id="340" r:id="rId8"/>
    <p:sldId id="345" r:id="rId9"/>
    <p:sldId id="261" r:id="rId10"/>
    <p:sldId id="263" r:id="rId11"/>
    <p:sldId id="264" r:id="rId12"/>
    <p:sldId id="265" r:id="rId13"/>
    <p:sldId id="456" r:id="rId14"/>
    <p:sldId id="457" r:id="rId15"/>
    <p:sldId id="375" r:id="rId16"/>
    <p:sldId id="376" r:id="rId17"/>
    <p:sldId id="266" r:id="rId18"/>
    <p:sldId id="504" r:id="rId19"/>
    <p:sldId id="437" r:id="rId20"/>
    <p:sldId id="438" r:id="rId21"/>
    <p:sldId id="440" r:id="rId22"/>
    <p:sldId id="445" r:id="rId23"/>
    <p:sldId id="447" r:id="rId24"/>
    <p:sldId id="448" r:id="rId25"/>
    <p:sldId id="377" r:id="rId26"/>
    <p:sldId id="382" r:id="rId27"/>
    <p:sldId id="503" r:id="rId28"/>
    <p:sldId id="379" r:id="rId29"/>
    <p:sldId id="378" r:id="rId30"/>
    <p:sldId id="271" r:id="rId31"/>
    <p:sldId id="274" r:id="rId32"/>
    <p:sldId id="507" r:id="rId33"/>
    <p:sldId id="306" r:id="rId34"/>
    <p:sldId id="307" r:id="rId35"/>
    <p:sldId id="308" r:id="rId36"/>
    <p:sldId id="309" r:id="rId37"/>
    <p:sldId id="310" r:id="rId38"/>
    <p:sldId id="506" r:id="rId39"/>
    <p:sldId id="311" r:id="rId40"/>
    <p:sldId id="470" r:id="rId41"/>
    <p:sldId id="471" r:id="rId42"/>
    <p:sldId id="419" r:id="rId43"/>
    <p:sldId id="508" r:id="rId44"/>
    <p:sldId id="476" r:id="rId45"/>
    <p:sldId id="477" r:id="rId46"/>
    <p:sldId id="478" r:id="rId47"/>
    <p:sldId id="479" r:id="rId48"/>
    <p:sldId id="487" r:id="rId49"/>
    <p:sldId id="488" r:id="rId50"/>
    <p:sldId id="489" r:id="rId51"/>
    <p:sldId id="450" r:id="rId52"/>
    <p:sldId id="451" r:id="rId53"/>
    <p:sldId id="453" r:id="rId54"/>
    <p:sldId id="454" r:id="rId55"/>
    <p:sldId id="469" r:id="rId56"/>
    <p:sldId id="383" r:id="rId57"/>
    <p:sldId id="384" r:id="rId58"/>
    <p:sldId id="388" r:id="rId59"/>
    <p:sldId id="390" r:id="rId60"/>
    <p:sldId id="394" r:id="rId61"/>
    <p:sldId id="509" r:id="rId62"/>
    <p:sldId id="492" r:id="rId63"/>
    <p:sldId id="494" r:id="rId64"/>
    <p:sldId id="501" r:id="rId65"/>
    <p:sldId id="496" r:id="rId66"/>
    <p:sldId id="497" r:id="rId67"/>
    <p:sldId id="500" r:id="rId68"/>
    <p:sldId id="429" r:id="rId69"/>
    <p:sldId id="472" r:id="rId70"/>
    <p:sldId id="431" r:id="rId71"/>
    <p:sldId id="433" r:id="rId72"/>
    <p:sldId id="474" r:id="rId73"/>
    <p:sldId id="395" r:id="rId74"/>
    <p:sldId id="396" r:id="rId75"/>
    <p:sldId id="400" r:id="rId76"/>
    <p:sldId id="362" r:id="rId77"/>
    <p:sldId id="358" r:id="rId78"/>
    <p:sldId id="289" r:id="rId79"/>
    <p:sldId id="360" r:id="rId80"/>
    <p:sldId id="510" r:id="rId8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86022" autoAdjust="0"/>
  </p:normalViewPr>
  <p:slideViewPr>
    <p:cSldViewPr>
      <p:cViewPr varScale="1">
        <p:scale>
          <a:sx n="62" d="100"/>
          <a:sy n="62" d="100"/>
        </p:scale>
        <p:origin x="-15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12B8A16-66E0-4AA7-AED4-CA078476AD8D}" type="datetimeFigureOut">
              <a:rPr lang="fa-IR" smtClean="0"/>
              <a:pPr/>
              <a:t>07/03/1437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9EE66CA-BFD5-4DDA-8328-33D7E5AB9706}"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9EE66CA-BFD5-4DDA-8328-33D7E5AB9706}" type="slidenum">
              <a:rPr lang="fa-IR" smtClean="0"/>
              <a:pPr/>
              <a:t>21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7D021-D386-4F64-96CA-D2AABE5B929C}" type="slidenum">
              <a:rPr lang="en-US" smtClean="0"/>
              <a:pPr/>
              <a:t>33</a:t>
            </a:fld>
            <a:endParaRPr lang="en-US"/>
          </a:p>
        </p:txBody>
      </p:sp>
    </p:spTree>
    <p:extLst>
      <p:ext uri="{BB962C8B-B14F-4D97-AF65-F5344CB8AC3E}">
        <p14:creationId xmlns="" xmlns:p14="http://schemas.microsoft.com/office/powerpoint/2010/main" val="307063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بروز در افراد مسن تر بیشتر  -</a:t>
            </a:r>
            <a:endParaRPr lang="en-US" dirty="0"/>
          </a:p>
        </p:txBody>
      </p:sp>
      <p:sp>
        <p:nvSpPr>
          <p:cNvPr id="4" name="Slide Number Placeholder 3"/>
          <p:cNvSpPr>
            <a:spLocks noGrp="1"/>
          </p:cNvSpPr>
          <p:nvPr>
            <p:ph type="sldNum" sz="quarter" idx="10"/>
          </p:nvPr>
        </p:nvSpPr>
        <p:spPr/>
        <p:txBody>
          <a:bodyPr/>
          <a:lstStyle/>
          <a:p>
            <a:fld id="{B757D021-D386-4F64-96CA-D2AABE5B929C}" type="slidenum">
              <a:rPr lang="en-US" smtClean="0"/>
              <a:pPr/>
              <a:t>35</a:t>
            </a:fld>
            <a:endParaRPr lang="en-US"/>
          </a:p>
        </p:txBody>
      </p:sp>
    </p:spTree>
    <p:extLst>
      <p:ext uri="{BB962C8B-B14F-4D97-AF65-F5344CB8AC3E}">
        <p14:creationId xmlns="" xmlns:p14="http://schemas.microsoft.com/office/powerpoint/2010/main" val="213360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mtClean="0"/>
              <a:t> در 20 شانس ترومبوز 0/9-107 و   در 30-40   103-203       برابر   عدم</a:t>
            </a:r>
            <a:r>
              <a:rPr lang="fa-IR" baseline="0" smtClean="0"/>
              <a:t> مصرف   -</a:t>
            </a:r>
            <a:r>
              <a:rPr lang="fa-IR" smtClean="0"/>
              <a:t>در </a:t>
            </a:r>
            <a:r>
              <a:rPr lang="fa-IR" dirty="0" smtClean="0"/>
              <a:t>30-40   بر حسب نوع  پروژسترون فرقی نداشت -</a:t>
            </a:r>
            <a:endParaRPr lang="en-US" dirty="0"/>
          </a:p>
        </p:txBody>
      </p:sp>
      <p:sp>
        <p:nvSpPr>
          <p:cNvPr id="4" name="Slide Number Placeholder 3"/>
          <p:cNvSpPr>
            <a:spLocks noGrp="1"/>
          </p:cNvSpPr>
          <p:nvPr>
            <p:ph type="sldNum" sz="quarter" idx="10"/>
          </p:nvPr>
        </p:nvSpPr>
        <p:spPr/>
        <p:txBody>
          <a:bodyPr/>
          <a:lstStyle/>
          <a:p>
            <a:fld id="{B757D021-D386-4F64-96CA-D2AABE5B929C}" type="slidenum">
              <a:rPr lang="en-US" smtClean="0"/>
              <a:pPr/>
              <a:t>37</a:t>
            </a:fld>
            <a:endParaRPr lang="en-US"/>
          </a:p>
        </p:txBody>
      </p:sp>
    </p:spTree>
    <p:extLst>
      <p:ext uri="{BB962C8B-B14F-4D97-AF65-F5344CB8AC3E}">
        <p14:creationId xmlns="" xmlns:p14="http://schemas.microsoft.com/office/powerpoint/2010/main" val="6047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بر حسب طول مصرف فرق</a:t>
            </a:r>
            <a:r>
              <a:rPr lang="fa-IR" baseline="0" dirty="0" smtClean="0"/>
              <a:t> نداشت -</a:t>
            </a:r>
            <a:endParaRPr lang="en-US" dirty="0"/>
          </a:p>
        </p:txBody>
      </p:sp>
      <p:sp>
        <p:nvSpPr>
          <p:cNvPr id="4" name="Slide Number Placeholder 3"/>
          <p:cNvSpPr>
            <a:spLocks noGrp="1"/>
          </p:cNvSpPr>
          <p:nvPr>
            <p:ph type="sldNum" sz="quarter" idx="10"/>
          </p:nvPr>
        </p:nvSpPr>
        <p:spPr/>
        <p:txBody>
          <a:bodyPr/>
          <a:lstStyle/>
          <a:p>
            <a:fld id="{B757D021-D386-4F64-96CA-D2AABE5B929C}" type="slidenum">
              <a:rPr lang="en-US" smtClean="0"/>
              <a:pPr/>
              <a:t>39</a:t>
            </a:fld>
            <a:endParaRPr lang="en-US"/>
          </a:p>
        </p:txBody>
      </p:sp>
    </p:spTree>
    <p:extLst>
      <p:ext uri="{BB962C8B-B14F-4D97-AF65-F5344CB8AC3E}">
        <p14:creationId xmlns="" xmlns:p14="http://schemas.microsoft.com/office/powerpoint/2010/main" val="73798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9663EB-A158-4FCA-9D47-B9342A72B55A}" type="datetimeFigureOut">
              <a:rPr lang="fa-IR" smtClean="0"/>
              <a:pPr/>
              <a:t>07/03/1437</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4EC658BB-5008-4E4B-AF6C-29CB825C6909}"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9663EB-A158-4FCA-9D47-B9342A72B55A}" type="datetimeFigureOut">
              <a:rPr lang="fa-IR" smtClean="0"/>
              <a:pPr/>
              <a:t>07/03/1437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EC658BB-5008-4E4B-AF6C-29CB825C690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9663EB-A158-4FCA-9D47-B9342A72B55A}" type="datetimeFigureOut">
              <a:rPr lang="fa-IR" smtClean="0"/>
              <a:pPr/>
              <a:t>07/03/1437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EC658BB-5008-4E4B-AF6C-29CB825C690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9663EB-A158-4FCA-9D47-B9342A72B55A}" type="datetimeFigureOut">
              <a:rPr lang="fa-IR" smtClean="0"/>
              <a:pPr/>
              <a:t>07/03/1437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EC658BB-5008-4E4B-AF6C-29CB825C6909}"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9663EB-A158-4FCA-9D47-B9342A72B55A}" type="datetimeFigureOut">
              <a:rPr lang="fa-IR" smtClean="0"/>
              <a:pPr/>
              <a:t>07/03/1437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EC658BB-5008-4E4B-AF6C-29CB825C6909}"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9663EB-A158-4FCA-9D47-B9342A72B55A}" type="datetimeFigureOut">
              <a:rPr lang="fa-IR" smtClean="0"/>
              <a:pPr/>
              <a:t>07/03/1437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4EC658BB-5008-4E4B-AF6C-29CB825C6909}"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9663EB-A158-4FCA-9D47-B9342A72B55A}" type="datetimeFigureOut">
              <a:rPr lang="fa-IR" smtClean="0"/>
              <a:pPr/>
              <a:t>07/03/1437</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4EC658BB-5008-4E4B-AF6C-29CB825C6909}"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9663EB-A158-4FCA-9D47-B9342A72B55A}" type="datetimeFigureOut">
              <a:rPr lang="fa-IR" smtClean="0"/>
              <a:pPr/>
              <a:t>07/03/1437</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4EC658BB-5008-4E4B-AF6C-29CB825C6909}"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9663EB-A158-4FCA-9D47-B9342A72B55A}" type="datetimeFigureOut">
              <a:rPr lang="fa-IR" smtClean="0"/>
              <a:pPr/>
              <a:t>07/03/1437</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4EC658BB-5008-4E4B-AF6C-29CB825C6909}"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9663EB-A158-4FCA-9D47-B9342A72B55A}" type="datetimeFigureOut">
              <a:rPr lang="fa-IR" smtClean="0"/>
              <a:pPr/>
              <a:t>07/03/1437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4EC658BB-5008-4E4B-AF6C-29CB825C6909}"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9663EB-A158-4FCA-9D47-B9342A72B55A}" type="datetimeFigureOut">
              <a:rPr lang="fa-IR" smtClean="0"/>
              <a:pPr/>
              <a:t>07/03/1437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4EC658BB-5008-4E4B-AF6C-29CB825C6909}"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49663EB-A158-4FCA-9D47-B9342A72B55A}" type="datetimeFigureOut">
              <a:rPr lang="fa-IR" smtClean="0"/>
              <a:pPr/>
              <a:t>07/03/1437</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EC658BB-5008-4E4B-AF6C-29CB825C6909}"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642918"/>
            <a:ext cx="7624786" cy="2571768"/>
          </a:xfrm>
        </p:spPr>
        <p:txBody>
          <a:bodyPr>
            <a:normAutofit/>
          </a:bodyPr>
          <a:lstStyle/>
          <a:p>
            <a:r>
              <a:rPr lang="en-US" b="1" dirty="0"/>
              <a:t>Contraception in Women</a:t>
            </a:r>
            <a:br>
              <a:rPr lang="en-US" b="1" dirty="0"/>
            </a:br>
            <a:r>
              <a:rPr lang="en-US" b="1" dirty="0"/>
              <a:t>With Polycystic Ovary Syndrome</a:t>
            </a:r>
            <a:endParaRPr lang="fa-IR" dirty="0"/>
          </a:p>
        </p:txBody>
      </p:sp>
      <p:sp>
        <p:nvSpPr>
          <p:cNvPr id="4" name="Rectangle 3"/>
          <p:cNvSpPr/>
          <p:nvPr/>
        </p:nvSpPr>
        <p:spPr>
          <a:xfrm>
            <a:off x="1142976" y="4929198"/>
            <a:ext cx="4857784" cy="1477328"/>
          </a:xfrm>
          <a:prstGeom prst="rect">
            <a:avLst/>
          </a:prstGeom>
        </p:spPr>
        <p:txBody>
          <a:bodyPr wrap="square">
            <a:spAutoFit/>
          </a:bodyPr>
          <a:lstStyle/>
          <a:p>
            <a:pPr algn="l" rtl="0"/>
            <a:r>
              <a:rPr lang="en-US" b="1" i="1" dirty="0" err="1" smtClean="0"/>
              <a:t>Maryam-kabootari</a:t>
            </a:r>
            <a:r>
              <a:rPr lang="en-US" b="1" i="1" dirty="0" smtClean="0"/>
              <a:t> MD</a:t>
            </a:r>
          </a:p>
          <a:p>
            <a:pPr algn="l" rtl="0"/>
            <a:r>
              <a:rPr lang="en-US" b="1" dirty="0" smtClean="0">
                <a:effectLst>
                  <a:outerShdw blurRad="38100" dist="38100" dir="2700000" algn="tl">
                    <a:srgbClr val="000000">
                      <a:alpha val="43137"/>
                    </a:srgbClr>
                  </a:outerShdw>
                </a:effectLst>
                <a:cs typeface="Times New Roman" pitchFamily="18" charset="0"/>
              </a:rPr>
              <a:t>Research Institute for Endocrine Sciences  </a:t>
            </a:r>
            <a:r>
              <a:rPr lang="en-US" b="1" dirty="0" err="1" smtClean="0">
                <a:effectLst>
                  <a:outerShdw blurRad="38100" dist="38100" dir="2700000" algn="tl">
                    <a:srgbClr val="000000">
                      <a:alpha val="43137"/>
                    </a:srgbClr>
                  </a:outerShdw>
                </a:effectLst>
                <a:cs typeface="Times New Roman" pitchFamily="18" charset="0"/>
              </a:rPr>
              <a:t>Shahid</a:t>
            </a:r>
            <a:r>
              <a:rPr lang="en-US" b="1" dirty="0" smtClean="0">
                <a:effectLst>
                  <a:outerShdw blurRad="38100" dist="38100" dir="2700000" algn="tl">
                    <a:srgbClr val="000000">
                      <a:alpha val="43137"/>
                    </a:srgbClr>
                  </a:outerShdw>
                </a:effectLst>
                <a:cs typeface="Times New Roman" pitchFamily="18" charset="0"/>
              </a:rPr>
              <a:t> </a:t>
            </a:r>
            <a:r>
              <a:rPr lang="en-US" b="1" dirty="0" err="1" smtClean="0">
                <a:effectLst>
                  <a:outerShdw blurRad="38100" dist="38100" dir="2700000" algn="tl">
                    <a:srgbClr val="000000">
                      <a:alpha val="43137"/>
                    </a:srgbClr>
                  </a:outerShdw>
                </a:effectLst>
                <a:cs typeface="Times New Roman" pitchFamily="18" charset="0"/>
              </a:rPr>
              <a:t>Beheshti</a:t>
            </a:r>
            <a:r>
              <a:rPr lang="en-US" b="1" dirty="0" smtClean="0">
                <a:effectLst>
                  <a:outerShdw blurRad="38100" dist="38100" dir="2700000" algn="tl">
                    <a:srgbClr val="000000">
                      <a:alpha val="43137"/>
                    </a:srgbClr>
                  </a:outerShdw>
                </a:effectLst>
                <a:cs typeface="Times New Roman" pitchFamily="18" charset="0"/>
              </a:rPr>
              <a:t> University of Medical Sciences</a:t>
            </a:r>
          </a:p>
          <a:p>
            <a:pPr algn="l" rtl="0"/>
            <a:r>
              <a:rPr lang="en-US" b="1" i="1" dirty="0" err="1" smtClean="0">
                <a:effectLst>
                  <a:outerShdw blurRad="38100" dist="38100" dir="2700000" algn="tl">
                    <a:srgbClr val="000000">
                      <a:alpha val="43137"/>
                    </a:srgbClr>
                  </a:outerShdw>
                </a:effectLst>
                <a:cs typeface="Times New Roman" pitchFamily="18" charset="0"/>
              </a:rPr>
              <a:t>Farvaedin</a:t>
            </a:r>
            <a:r>
              <a:rPr lang="en-US" b="1" i="1" dirty="0" smtClean="0">
                <a:effectLst>
                  <a:outerShdw blurRad="38100" dist="38100" dir="2700000" algn="tl">
                    <a:srgbClr val="000000">
                      <a:alpha val="43137"/>
                    </a:srgbClr>
                  </a:outerShdw>
                </a:effectLst>
                <a:cs typeface="Times New Roman" pitchFamily="18" charset="0"/>
              </a:rPr>
              <a:t> 95</a:t>
            </a:r>
            <a:endParaRPr lang="en-US" b="1" i="1" dirty="0" smtClean="0">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357166"/>
            <a:ext cx="7933588" cy="5891234"/>
          </a:xfrm>
        </p:spPr>
        <p:txBody>
          <a:bodyPr>
            <a:normAutofit/>
          </a:bodyPr>
          <a:lstStyle/>
          <a:p>
            <a:pPr algn="l" rtl="0">
              <a:buFont typeface="Wingdings" pitchFamily="2" charset="2"/>
              <a:buChar char="Ø"/>
            </a:pPr>
            <a:r>
              <a:rPr lang="en-US" dirty="0" smtClean="0"/>
              <a:t>Synthetic </a:t>
            </a:r>
            <a:r>
              <a:rPr lang="en-US" dirty="0" err="1" smtClean="0"/>
              <a:t>progestins</a:t>
            </a:r>
            <a:r>
              <a:rPr lang="en-US" dirty="0" smtClean="0"/>
              <a:t> used in </a:t>
            </a:r>
            <a:r>
              <a:rPr lang="en-US" dirty="0" smtClean="0">
                <a:solidFill>
                  <a:srgbClr val="7030A0"/>
                </a:solidFill>
              </a:rPr>
              <a:t>first- and second</a:t>
            </a:r>
            <a:r>
              <a:rPr lang="en-US" dirty="0" smtClean="0"/>
              <a:t>-generation OCs are chemically related to T. </a:t>
            </a:r>
          </a:p>
          <a:p>
            <a:pPr algn="l" rtl="0">
              <a:buFont typeface="Wingdings" pitchFamily="2" charset="2"/>
              <a:buChar char="Ø"/>
            </a:pPr>
            <a:r>
              <a:rPr lang="en-US" dirty="0" smtClean="0"/>
              <a:t>androgenic side </a:t>
            </a:r>
            <a:r>
              <a:rPr lang="en-US" dirty="0" err="1" smtClean="0"/>
              <a:t>effects:</a:t>
            </a:r>
            <a:r>
              <a:rPr lang="en-US" dirty="0" err="1" smtClean="0">
                <a:solidFill>
                  <a:srgbClr val="7030A0"/>
                </a:solidFill>
              </a:rPr>
              <a:t>oily</a:t>
            </a:r>
            <a:r>
              <a:rPr lang="en-US" dirty="0" smtClean="0">
                <a:solidFill>
                  <a:srgbClr val="7030A0"/>
                </a:solidFill>
              </a:rPr>
              <a:t> skin, acne, and </a:t>
            </a:r>
            <a:r>
              <a:rPr lang="en-US" dirty="0" err="1" smtClean="0">
                <a:solidFill>
                  <a:srgbClr val="7030A0"/>
                </a:solidFill>
              </a:rPr>
              <a:t>hirsutism</a:t>
            </a:r>
            <a:r>
              <a:rPr lang="en-US" dirty="0" smtClean="0"/>
              <a:t>. </a:t>
            </a:r>
            <a:endParaRPr lang="en-US" dirty="0" smtClean="0"/>
          </a:p>
          <a:p>
            <a:pPr algn="l" rtl="0">
              <a:buFont typeface="Wingdings" pitchFamily="2" charset="2"/>
              <a:buChar char="Ø"/>
            </a:pPr>
            <a:r>
              <a:rPr lang="en-US" b="1" dirty="0" err="1" smtClean="0">
                <a:solidFill>
                  <a:srgbClr val="0070C0"/>
                </a:solidFill>
              </a:rPr>
              <a:t>cyproterone</a:t>
            </a:r>
            <a:r>
              <a:rPr lang="en-US" b="1" dirty="0" smtClean="0">
                <a:solidFill>
                  <a:srgbClr val="0070C0"/>
                </a:solidFill>
              </a:rPr>
              <a:t> </a:t>
            </a:r>
            <a:r>
              <a:rPr lang="en-US" b="1" dirty="0" smtClean="0">
                <a:solidFill>
                  <a:srgbClr val="0070C0"/>
                </a:solidFill>
              </a:rPr>
              <a:t>acetate</a:t>
            </a:r>
            <a:r>
              <a:rPr lang="en-US" dirty="0" smtClean="0"/>
              <a:t> has the </a:t>
            </a:r>
            <a:r>
              <a:rPr lang="en-US" dirty="0" smtClean="0"/>
              <a:t>highest </a:t>
            </a:r>
            <a:r>
              <a:rPr lang="en-US" dirty="0" err="1" smtClean="0"/>
              <a:t>antiandrogenic</a:t>
            </a:r>
            <a:r>
              <a:rPr lang="en-US" dirty="0" smtClean="0"/>
              <a:t> </a:t>
            </a:r>
            <a:r>
              <a:rPr lang="en-US" dirty="0" smtClean="0"/>
              <a:t>effect. </a:t>
            </a:r>
          </a:p>
          <a:p>
            <a:pPr algn="l" rtl="0">
              <a:buFont typeface="Wingdings" pitchFamily="2" charset="2"/>
              <a:buChar char="Ø"/>
            </a:pPr>
            <a:r>
              <a:rPr lang="en-US" dirty="0" err="1" smtClean="0"/>
              <a:t>Antiandrogenic</a:t>
            </a:r>
            <a:r>
              <a:rPr lang="en-US" dirty="0" smtClean="0"/>
              <a:t> potencies of </a:t>
            </a:r>
            <a:r>
              <a:rPr lang="en-US" dirty="0" err="1" smtClean="0"/>
              <a:t>dienogest</a:t>
            </a:r>
            <a:r>
              <a:rPr lang="en-US" dirty="0" smtClean="0"/>
              <a:t> and </a:t>
            </a:r>
            <a:r>
              <a:rPr lang="en-US" dirty="0" err="1" smtClean="0"/>
              <a:t>drospirenone</a:t>
            </a:r>
            <a:r>
              <a:rPr lang="en-US" dirty="0" smtClean="0"/>
              <a:t> are approximately </a:t>
            </a:r>
            <a:r>
              <a:rPr lang="en-US" dirty="0" smtClean="0">
                <a:solidFill>
                  <a:srgbClr val="0070C0"/>
                </a:solidFill>
              </a:rPr>
              <a:t>40</a:t>
            </a:r>
            <a:r>
              <a:rPr lang="en-US" dirty="0" smtClean="0"/>
              <a:t> and </a:t>
            </a:r>
            <a:r>
              <a:rPr lang="en-US" dirty="0" smtClean="0">
                <a:solidFill>
                  <a:srgbClr val="0070C0"/>
                </a:solidFill>
              </a:rPr>
              <a:t>30%</a:t>
            </a:r>
            <a:r>
              <a:rPr lang="en-US" dirty="0" smtClean="0"/>
              <a:t> of the potency of </a:t>
            </a:r>
            <a:r>
              <a:rPr lang="en-US" dirty="0" err="1" smtClean="0"/>
              <a:t>cyproterone</a:t>
            </a:r>
            <a:r>
              <a:rPr lang="en-US" dirty="0" smtClean="0"/>
              <a:t> acetate, respectively.</a:t>
            </a:r>
          </a:p>
          <a:p>
            <a:pPr algn="l" rtl="0">
              <a:buFont typeface="Wingdings" pitchFamily="2" charset="2"/>
              <a:buChar char="Ø"/>
            </a:pPr>
            <a:endParaRPr lang="en-US" dirty="0" smtClean="0"/>
          </a:p>
          <a:p>
            <a:pPr algn="l" rtl="0">
              <a:buFont typeface="Wingdings" pitchFamily="2" charset="2"/>
              <a:buChar char="Ø"/>
            </a:pPr>
            <a:endParaRPr lang="en-US" dirty="0" smtClean="0"/>
          </a:p>
          <a:p>
            <a:pPr algn="l" rtl="0">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1142984"/>
            <a:ext cx="7786742" cy="5286412"/>
          </a:xfrm>
        </p:spPr>
        <p:txBody>
          <a:bodyPr>
            <a:normAutofit/>
          </a:bodyPr>
          <a:lstStyle/>
          <a:p>
            <a:pPr algn="l" rtl="0">
              <a:buFont typeface="Wingdings" pitchFamily="2" charset="2"/>
              <a:buChar char="Ø"/>
            </a:pPr>
            <a:r>
              <a:rPr lang="en-US" dirty="0" smtClean="0"/>
              <a:t>Metabolic </a:t>
            </a:r>
            <a:r>
              <a:rPr lang="en-US" dirty="0" smtClean="0"/>
              <a:t>effects of estrogen in OCs are modulated by the type of the progestin included. </a:t>
            </a:r>
            <a:endParaRPr lang="en-US" dirty="0" smtClean="0"/>
          </a:p>
          <a:p>
            <a:pPr algn="l" rtl="0">
              <a:buFont typeface="Wingdings" pitchFamily="2" charset="2"/>
              <a:buChar char="Ø"/>
            </a:pPr>
            <a:r>
              <a:rPr lang="en-US" dirty="0" smtClean="0"/>
              <a:t>OCs containing third-generation </a:t>
            </a:r>
            <a:r>
              <a:rPr lang="en-US" dirty="0" err="1" smtClean="0"/>
              <a:t>progestins</a:t>
            </a:r>
            <a:r>
              <a:rPr lang="en-US" dirty="0" smtClean="0"/>
              <a:t> as well as </a:t>
            </a:r>
            <a:r>
              <a:rPr lang="en-US" dirty="0" err="1" smtClean="0"/>
              <a:t>drospirenone</a:t>
            </a:r>
            <a:r>
              <a:rPr lang="en-US" dirty="0" smtClean="0"/>
              <a:t> and </a:t>
            </a:r>
            <a:r>
              <a:rPr lang="en-US" dirty="0" err="1" smtClean="0"/>
              <a:t>cyproterone</a:t>
            </a:r>
            <a:r>
              <a:rPr lang="en-US" dirty="0" smtClean="0"/>
              <a:t> acetate have reduced metabolic side </a:t>
            </a:r>
            <a:r>
              <a:rPr lang="en-US" dirty="0" smtClean="0"/>
              <a:t>effects</a:t>
            </a:r>
            <a:endParaRPr lang="fa-IR" dirty="0" smtClean="0"/>
          </a:p>
          <a:p>
            <a:pPr algn="l" rtl="0">
              <a:buNone/>
            </a:pPr>
            <a:endParaRPr lang="en-US" dirty="0" smtClean="0"/>
          </a:p>
          <a:p>
            <a:pPr algn="l" rtl="0">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2800" b="1" dirty="0" err="1" smtClean="0"/>
              <a:t>Noncontraceptive</a:t>
            </a:r>
            <a:r>
              <a:rPr lang="en-US" sz="2800" b="1" dirty="0" smtClean="0"/>
              <a:t> benefits and side effects of OCs</a:t>
            </a:r>
            <a:endParaRPr lang="fa-IR" sz="2800" dirty="0"/>
          </a:p>
        </p:txBody>
      </p:sp>
      <p:sp>
        <p:nvSpPr>
          <p:cNvPr id="3" name="Content Placeholder 2"/>
          <p:cNvSpPr>
            <a:spLocks noGrp="1"/>
          </p:cNvSpPr>
          <p:nvPr>
            <p:ph idx="1"/>
          </p:nvPr>
        </p:nvSpPr>
        <p:spPr>
          <a:xfrm>
            <a:off x="1000100" y="1447800"/>
            <a:ext cx="7933588" cy="4800600"/>
          </a:xfrm>
        </p:spPr>
        <p:txBody>
          <a:bodyPr>
            <a:normAutofit/>
          </a:bodyPr>
          <a:lstStyle/>
          <a:p>
            <a:pPr algn="l" rtl="0">
              <a:buFont typeface="Wingdings" pitchFamily="2" charset="2"/>
              <a:buChar char="Ø"/>
            </a:pPr>
            <a:r>
              <a:rPr lang="en-US" dirty="0" smtClean="0"/>
              <a:t>decreased </a:t>
            </a:r>
            <a:r>
              <a:rPr lang="en-US" dirty="0" err="1" smtClean="0"/>
              <a:t>dysmenorrhea</a:t>
            </a:r>
            <a:r>
              <a:rPr lang="en-US" dirty="0"/>
              <a:t>, </a:t>
            </a:r>
            <a:r>
              <a:rPr lang="en-US" dirty="0" err="1"/>
              <a:t>menorrhagia</a:t>
            </a:r>
            <a:r>
              <a:rPr lang="en-US" dirty="0"/>
              <a:t>, and </a:t>
            </a:r>
            <a:r>
              <a:rPr lang="en-US" dirty="0" smtClean="0"/>
              <a:t>anemia </a:t>
            </a:r>
          </a:p>
          <a:p>
            <a:pPr algn="l" rtl="0">
              <a:buFont typeface="Wingdings" pitchFamily="2" charset="2"/>
              <a:buChar char="Ø"/>
            </a:pPr>
            <a:r>
              <a:rPr lang="en-US" dirty="0" smtClean="0"/>
              <a:t>improvements in </a:t>
            </a:r>
            <a:r>
              <a:rPr lang="en-US" dirty="0"/>
              <a:t>acne and </a:t>
            </a:r>
            <a:r>
              <a:rPr lang="en-US" dirty="0" err="1" smtClean="0"/>
              <a:t>hirsutism</a:t>
            </a:r>
            <a:endParaRPr lang="en-US" dirty="0" smtClean="0"/>
          </a:p>
          <a:p>
            <a:pPr algn="l" rtl="0">
              <a:buFont typeface="Wingdings" pitchFamily="2" charset="2"/>
              <a:buChar char="Ø"/>
            </a:pPr>
            <a:r>
              <a:rPr lang="en-US" dirty="0" smtClean="0"/>
              <a:t>decreased </a:t>
            </a:r>
            <a:r>
              <a:rPr lang="en-US" dirty="0"/>
              <a:t>risk of </a:t>
            </a:r>
            <a:r>
              <a:rPr lang="en-US" dirty="0" smtClean="0"/>
              <a:t>osteoporosis and </a:t>
            </a:r>
            <a:r>
              <a:rPr lang="en-US" dirty="0"/>
              <a:t>ectopic </a:t>
            </a:r>
            <a:r>
              <a:rPr lang="en-US" dirty="0" smtClean="0"/>
              <a:t>pregnancy</a:t>
            </a:r>
          </a:p>
          <a:p>
            <a:pPr algn="l" rtl="0">
              <a:buFont typeface="Wingdings" pitchFamily="2" charset="2"/>
              <a:buChar char="Ø"/>
            </a:pPr>
            <a:r>
              <a:rPr lang="en-US" dirty="0" smtClean="0"/>
              <a:t>Long-term </a:t>
            </a:r>
            <a:r>
              <a:rPr lang="en-US" dirty="0"/>
              <a:t>OC use is </a:t>
            </a:r>
            <a:r>
              <a:rPr lang="en-US" dirty="0" smtClean="0"/>
              <a:t>also associated </a:t>
            </a:r>
            <a:r>
              <a:rPr lang="en-US" dirty="0"/>
              <a:t>with decreased risk of ovarian and </a:t>
            </a:r>
            <a:r>
              <a:rPr lang="en-US" dirty="0" smtClean="0"/>
              <a:t>endometrial cancer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290"/>
            <a:ext cx="7686700" cy="857256"/>
          </a:xfrm>
        </p:spPr>
        <p:txBody>
          <a:bodyPr>
            <a:normAutofit/>
          </a:bodyPr>
          <a:lstStyle/>
          <a:p>
            <a:pPr rtl="0"/>
            <a:r>
              <a:rPr lang="en-US" sz="2400" dirty="0" smtClean="0"/>
              <a:t>Absolute and relative contraindications to the use of low-dose OCs according to the WHO guideline</a:t>
            </a:r>
            <a:endParaRPr lang="fa-IR" sz="2400" dirty="0"/>
          </a:p>
        </p:txBody>
      </p:sp>
      <p:sp>
        <p:nvSpPr>
          <p:cNvPr id="3" name="Content Placeholder 2"/>
          <p:cNvSpPr>
            <a:spLocks noGrp="1"/>
          </p:cNvSpPr>
          <p:nvPr>
            <p:ph idx="1"/>
          </p:nvPr>
        </p:nvSpPr>
        <p:spPr>
          <a:xfrm>
            <a:off x="1000100" y="1500174"/>
            <a:ext cx="7686700" cy="5143536"/>
          </a:xfrm>
        </p:spPr>
        <p:txBody>
          <a:bodyPr>
            <a:normAutofit fontScale="40000" lnSpcReduction="20000"/>
          </a:bodyPr>
          <a:lstStyle/>
          <a:p>
            <a:pPr algn="l" rtl="0">
              <a:buNone/>
            </a:pPr>
            <a:endParaRPr lang="en-US" b="1" dirty="0" smtClean="0"/>
          </a:p>
          <a:p>
            <a:pPr algn="l" rtl="0">
              <a:buNone/>
            </a:pPr>
            <a:endParaRPr lang="en-US" b="1" dirty="0" smtClean="0"/>
          </a:p>
          <a:p>
            <a:pPr algn="l" rtl="0">
              <a:buNone/>
            </a:pPr>
            <a:r>
              <a:rPr lang="en-US" b="1" dirty="0" smtClean="0"/>
              <a:t>Absolute contraindications (</a:t>
            </a:r>
            <a:r>
              <a:rPr lang="en-US" b="1" dirty="0" err="1" smtClean="0"/>
              <a:t>ie</a:t>
            </a:r>
            <a:r>
              <a:rPr lang="en-US" b="1" dirty="0" smtClean="0"/>
              <a:t>, unacceptable health risk)</a:t>
            </a:r>
          </a:p>
          <a:p>
            <a:pPr marL="514350" indent="-514350" algn="l" rtl="0">
              <a:buFont typeface="+mj-lt"/>
              <a:buAutoNum type="arabicPeriod"/>
            </a:pPr>
            <a:r>
              <a:rPr lang="en-US" dirty="0" smtClean="0"/>
              <a:t>6 weeks postpartum if breastfeeding</a:t>
            </a:r>
          </a:p>
          <a:p>
            <a:pPr marL="514350" indent="-514350" algn="l" rtl="0">
              <a:buFont typeface="+mj-lt"/>
              <a:buAutoNum type="arabicPeriod"/>
            </a:pPr>
            <a:r>
              <a:rPr lang="en-US" dirty="0" smtClean="0"/>
              <a:t>Smoker over the age of 35 y (≥15 cigarettes per day</a:t>
            </a:r>
            <a:r>
              <a:rPr lang="en-US" dirty="0" smtClean="0"/>
              <a:t>)</a:t>
            </a:r>
            <a:endParaRPr lang="en-US" dirty="0" smtClean="0"/>
          </a:p>
          <a:p>
            <a:pPr marL="514350" indent="-514350" algn="l" rtl="0">
              <a:buFont typeface="+mj-lt"/>
              <a:buAutoNum type="arabicPeriod"/>
            </a:pPr>
            <a:r>
              <a:rPr lang="en-US" dirty="0" smtClean="0"/>
              <a:t>Hypertension (systolic ≥ 160 mm Hg or diastolic ≥ 100 mm Hg)</a:t>
            </a:r>
          </a:p>
          <a:p>
            <a:pPr marL="514350" indent="-514350" algn="l" rtl="0">
              <a:buFont typeface="+mj-lt"/>
              <a:buAutoNum type="arabicPeriod"/>
            </a:pPr>
            <a:r>
              <a:rPr lang="en-US" dirty="0" smtClean="0"/>
              <a:t>History of deep venous thrombosis/pulmonary embolism</a:t>
            </a:r>
          </a:p>
          <a:p>
            <a:pPr marL="514350" indent="-514350" algn="l" rtl="0">
              <a:buFont typeface="+mj-lt"/>
              <a:buAutoNum type="arabicPeriod"/>
            </a:pPr>
            <a:r>
              <a:rPr lang="en-US" dirty="0" smtClean="0"/>
              <a:t>Current deep venous thrombosis/pulmonary embolism</a:t>
            </a:r>
          </a:p>
          <a:p>
            <a:pPr marL="514350" indent="-514350" algn="l" rtl="0">
              <a:buFont typeface="+mj-lt"/>
              <a:buAutoNum type="arabicPeriod"/>
            </a:pPr>
            <a:r>
              <a:rPr lang="en-US" dirty="0" smtClean="0"/>
              <a:t>Major surgery with prolonged immobilization</a:t>
            </a:r>
          </a:p>
          <a:p>
            <a:pPr marL="514350" indent="-514350" algn="l" rtl="0">
              <a:buFont typeface="+mj-lt"/>
              <a:buAutoNum type="arabicPeriod"/>
            </a:pPr>
            <a:r>
              <a:rPr lang="en-US" dirty="0" smtClean="0"/>
              <a:t>Known </a:t>
            </a:r>
            <a:r>
              <a:rPr lang="en-US" dirty="0" err="1" smtClean="0"/>
              <a:t>thrombogenic</a:t>
            </a:r>
            <a:r>
              <a:rPr lang="en-US" dirty="0" smtClean="0"/>
              <a:t> mutations (</a:t>
            </a:r>
            <a:r>
              <a:rPr lang="en-US" dirty="0" err="1" smtClean="0"/>
              <a:t>eg</a:t>
            </a:r>
            <a:r>
              <a:rPr lang="en-US" dirty="0" smtClean="0"/>
              <a:t>, Factor V Leiden, </a:t>
            </a:r>
            <a:r>
              <a:rPr lang="en-US" dirty="0" err="1" smtClean="0"/>
              <a:t>prothrombin</a:t>
            </a:r>
            <a:r>
              <a:rPr lang="en-US" dirty="0" smtClean="0"/>
              <a:t> mutation, protein S, protein C, and </a:t>
            </a:r>
            <a:r>
              <a:rPr lang="en-US" dirty="0" err="1" smtClean="0"/>
              <a:t>antithrombin</a:t>
            </a:r>
            <a:r>
              <a:rPr lang="en-US" dirty="0" smtClean="0"/>
              <a:t> </a:t>
            </a:r>
            <a:r>
              <a:rPr lang="en-US" dirty="0" smtClean="0"/>
              <a:t>deficiencies)</a:t>
            </a:r>
          </a:p>
          <a:p>
            <a:pPr marL="514350" indent="-514350" algn="l" rtl="0">
              <a:buFont typeface="+mj-lt"/>
              <a:buAutoNum type="arabicPeriod"/>
            </a:pPr>
            <a:r>
              <a:rPr lang="en-US" dirty="0" smtClean="0"/>
              <a:t>a Current </a:t>
            </a:r>
            <a:r>
              <a:rPr lang="en-US" dirty="0" smtClean="0"/>
              <a:t>case and history of ischemic heart disease</a:t>
            </a:r>
          </a:p>
          <a:p>
            <a:pPr marL="514350" indent="-514350" algn="l" rtl="0">
              <a:buFont typeface="+mj-lt"/>
              <a:buAutoNum type="arabicPeriod"/>
            </a:pPr>
            <a:r>
              <a:rPr lang="en-US" dirty="0" smtClean="0"/>
              <a:t>Stroke (history of </a:t>
            </a:r>
            <a:r>
              <a:rPr lang="en-US" dirty="0" err="1" smtClean="0"/>
              <a:t>cerebrovascular</a:t>
            </a:r>
            <a:r>
              <a:rPr lang="en-US" dirty="0" smtClean="0"/>
              <a:t> accident)</a:t>
            </a:r>
          </a:p>
          <a:p>
            <a:pPr marL="514350" indent="-514350" algn="l" rtl="0">
              <a:buFont typeface="+mj-lt"/>
              <a:buAutoNum type="arabicPeriod"/>
            </a:pPr>
            <a:r>
              <a:rPr lang="en-US" dirty="0" smtClean="0"/>
              <a:t>Complicated </a:t>
            </a:r>
            <a:r>
              <a:rPr lang="en-US" dirty="0" err="1" smtClean="0"/>
              <a:t>valvular</a:t>
            </a:r>
            <a:r>
              <a:rPr lang="en-US" dirty="0" smtClean="0"/>
              <a:t> heart disease</a:t>
            </a:r>
          </a:p>
          <a:p>
            <a:pPr marL="514350" indent="-514350" algn="l" rtl="0">
              <a:buFont typeface="+mj-lt"/>
              <a:buAutoNum type="arabicPeriod"/>
            </a:pPr>
            <a:r>
              <a:rPr lang="en-US" dirty="0" smtClean="0"/>
              <a:t>Systemic lupus </a:t>
            </a:r>
            <a:r>
              <a:rPr lang="en-US" dirty="0" err="1" smtClean="0"/>
              <a:t>erythematosus</a:t>
            </a:r>
            <a:r>
              <a:rPr lang="en-US" dirty="0" smtClean="0"/>
              <a:t> with positive </a:t>
            </a:r>
            <a:r>
              <a:rPr lang="en-US" dirty="0" err="1" smtClean="0"/>
              <a:t>antiphospholipid</a:t>
            </a:r>
            <a:r>
              <a:rPr lang="en-US" dirty="0" smtClean="0"/>
              <a:t> antibodies</a:t>
            </a:r>
          </a:p>
          <a:p>
            <a:pPr marL="514350" indent="-514350" algn="l" rtl="0">
              <a:buFont typeface="+mj-lt"/>
              <a:buAutoNum type="arabicPeriod"/>
            </a:pPr>
            <a:r>
              <a:rPr lang="en-US" dirty="0" smtClean="0"/>
              <a:t>Migraine headache with focal neurological symptoms</a:t>
            </a:r>
          </a:p>
          <a:p>
            <a:pPr marL="514350" indent="-514350" algn="l" rtl="0">
              <a:buFont typeface="+mj-lt"/>
              <a:buAutoNum type="arabicPeriod"/>
            </a:pPr>
            <a:r>
              <a:rPr lang="en-US" dirty="0" smtClean="0"/>
              <a:t>Current breast cancer</a:t>
            </a:r>
          </a:p>
          <a:p>
            <a:pPr marL="514350" indent="-514350" algn="l" rtl="0">
              <a:buFont typeface="+mj-lt"/>
              <a:buAutoNum type="arabicPeriod"/>
            </a:pPr>
            <a:r>
              <a:rPr lang="en-US" dirty="0" smtClean="0"/>
              <a:t>Diabetes with nephropathy/retinopathy/neuropathy</a:t>
            </a:r>
          </a:p>
          <a:p>
            <a:pPr marL="514350" indent="-514350" algn="l" rtl="0">
              <a:buFont typeface="+mj-lt"/>
              <a:buAutoNum type="arabicPeriod"/>
            </a:pPr>
            <a:r>
              <a:rPr lang="en-US" dirty="0" smtClean="0"/>
              <a:t>Other vascular disease or diabetes of&gt; 20-y duration</a:t>
            </a:r>
          </a:p>
          <a:p>
            <a:pPr marL="514350" indent="-514350" algn="l" rtl="0">
              <a:buFont typeface="+mj-lt"/>
              <a:buAutoNum type="arabicPeriod"/>
            </a:pPr>
            <a:r>
              <a:rPr lang="en-US" dirty="0" smtClean="0"/>
              <a:t>Active viral hepatitis</a:t>
            </a:r>
          </a:p>
          <a:p>
            <a:pPr marL="514350" indent="-514350" algn="l" rtl="0">
              <a:buFont typeface="+mj-lt"/>
              <a:buAutoNum type="arabicPeriod"/>
            </a:pPr>
            <a:r>
              <a:rPr lang="en-US" dirty="0" smtClean="0"/>
              <a:t>Severe cirrhosis</a:t>
            </a:r>
          </a:p>
          <a:p>
            <a:pPr marL="514350" indent="-514350" algn="l" rtl="0">
              <a:buFont typeface="+mj-lt"/>
              <a:buAutoNum type="arabicPeriod"/>
            </a:pPr>
            <a:r>
              <a:rPr lang="en-US" dirty="0" smtClean="0"/>
              <a:t>Liver tumors</a:t>
            </a:r>
            <a:endParaRPr lang="fa-IR" dirty="0"/>
          </a:p>
        </p:txBody>
      </p:sp>
      <p:pic>
        <p:nvPicPr>
          <p:cNvPr id="4" name="Picture 4"/>
          <p:cNvPicPr>
            <a:picLocks noChangeAspect="1" noChangeArrowheads="1"/>
          </p:cNvPicPr>
          <p:nvPr/>
        </p:nvPicPr>
        <p:blipFill>
          <a:blip r:embed="rId2"/>
          <a:srcRect/>
          <a:stretch>
            <a:fillRect/>
          </a:stretch>
        </p:blipFill>
        <p:spPr bwMode="auto">
          <a:xfrm>
            <a:off x="1714480" y="1000108"/>
            <a:ext cx="5643602" cy="7524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428992" y="6054888"/>
            <a:ext cx="5357850" cy="512619"/>
          </a:xfrm>
          <a:prstGeom prst="rect">
            <a:avLst/>
          </a:prstGeom>
          <a:noFill/>
          <a:ln w="9525">
            <a:noFill/>
            <a:miter lim="800000"/>
            <a:headEnd/>
            <a:tailEnd/>
          </a:ln>
          <a:effectLst/>
        </p:spPr>
      </p:pic>
      <p:sp>
        <p:nvSpPr>
          <p:cNvPr id="6" name="Notched Right Arrow 5"/>
          <p:cNvSpPr/>
          <p:nvPr/>
        </p:nvSpPr>
        <p:spPr>
          <a:xfrm>
            <a:off x="2857488" y="6143644"/>
            <a:ext cx="428628" cy="357190"/>
          </a:xfrm>
          <a:prstGeom prst="notched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500042"/>
            <a:ext cx="7686700" cy="5626121"/>
          </a:xfrm>
        </p:spPr>
        <p:txBody>
          <a:bodyPr>
            <a:normAutofit fontScale="85000" lnSpcReduction="20000"/>
          </a:bodyPr>
          <a:lstStyle/>
          <a:p>
            <a:pPr algn="l" rtl="0">
              <a:buNone/>
            </a:pPr>
            <a:r>
              <a:rPr lang="en-US" b="1" dirty="0" smtClean="0"/>
              <a:t>Selected relative contraindications (risks generally outweigh advantages)</a:t>
            </a:r>
          </a:p>
          <a:p>
            <a:pPr marL="514350" indent="-514350" algn="l" rtl="0">
              <a:buFont typeface="+mj-lt"/>
              <a:buAutoNum type="arabicPeriod"/>
            </a:pPr>
            <a:r>
              <a:rPr lang="en-US" dirty="0" smtClean="0"/>
              <a:t>Smoker over the age of 35 y (&lt;15 cigarettes per day)</a:t>
            </a:r>
          </a:p>
          <a:p>
            <a:pPr marL="514350" indent="-514350" algn="l" rtl="0">
              <a:buFont typeface="+mj-lt"/>
              <a:buAutoNum type="arabicPeriod"/>
            </a:pPr>
            <a:r>
              <a:rPr lang="en-US" dirty="0" smtClean="0"/>
              <a:t>Adequately controlled hypertension</a:t>
            </a:r>
          </a:p>
          <a:p>
            <a:pPr marL="514350" indent="-514350" algn="l" rtl="0">
              <a:buFont typeface="+mj-lt"/>
              <a:buAutoNum type="arabicPeriod"/>
            </a:pPr>
            <a:r>
              <a:rPr lang="en-US" dirty="0" smtClean="0"/>
              <a:t>Hypertension (systolic 140–159 mm Hg, diastolic 90–99 mm Hg)</a:t>
            </a:r>
          </a:p>
          <a:p>
            <a:pPr marL="514350" indent="-514350" algn="l" rtl="0">
              <a:buFont typeface="+mj-lt"/>
              <a:buAutoNum type="arabicPeriod"/>
            </a:pPr>
            <a:r>
              <a:rPr lang="en-US" dirty="0" smtClean="0"/>
              <a:t>Migraine headache over the age of 35</a:t>
            </a:r>
          </a:p>
          <a:p>
            <a:pPr marL="514350" indent="-514350" algn="l" rtl="0">
              <a:buFont typeface="+mj-lt"/>
              <a:buAutoNum type="arabicPeriod"/>
            </a:pPr>
            <a:r>
              <a:rPr lang="en-US" dirty="0" smtClean="0"/>
              <a:t>Current gallbladder disease</a:t>
            </a:r>
          </a:p>
          <a:p>
            <a:pPr marL="514350" indent="-514350" algn="l" rtl="0">
              <a:buFont typeface="+mj-lt"/>
              <a:buAutoNum type="arabicPeriod"/>
            </a:pPr>
            <a:r>
              <a:rPr lang="en-US" dirty="0" smtClean="0"/>
              <a:t>Past OC-related history of </a:t>
            </a:r>
            <a:r>
              <a:rPr lang="en-US" dirty="0" err="1" smtClean="0"/>
              <a:t>cholestasis</a:t>
            </a:r>
            <a:endParaRPr lang="en-US" dirty="0" smtClean="0"/>
          </a:p>
          <a:p>
            <a:pPr marL="514350" indent="-514350" algn="l" rtl="0">
              <a:buFont typeface="+mj-lt"/>
              <a:buAutoNum type="arabicPeriod"/>
            </a:pPr>
            <a:r>
              <a:rPr lang="en-US" dirty="0" smtClean="0"/>
              <a:t>Mild (compensated) cirrhosis</a:t>
            </a:r>
          </a:p>
          <a:p>
            <a:pPr marL="514350" indent="-514350" algn="l" rtl="0">
              <a:buFont typeface="+mj-lt"/>
              <a:buAutoNum type="arabicPeriod"/>
            </a:pPr>
            <a:r>
              <a:rPr lang="en-US" dirty="0" smtClean="0"/>
              <a:t>Use of drugs that affect liver enzymes</a:t>
            </a:r>
          </a:p>
          <a:p>
            <a:pPr marL="514350" indent="-514350" algn="l" rtl="0">
              <a:buFont typeface="+mj-lt"/>
              <a:buAutoNum type="arabicPeriod"/>
            </a:pPr>
            <a:r>
              <a:rPr lang="en-US" dirty="0" smtClean="0"/>
              <a:t>Anticonvulsant therapy</a:t>
            </a:r>
          </a:p>
          <a:p>
            <a:pPr marL="514350" indent="-514350" algn="l" rtl="0">
              <a:buFont typeface="+mj-lt"/>
              <a:buAutoNum type="arabicPeriod"/>
            </a:pPr>
            <a:r>
              <a:rPr lang="en-US" dirty="0" smtClean="0"/>
              <a:t>Antiretroviral therapy</a:t>
            </a: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2050" name="Picture 2"/>
          <p:cNvPicPr>
            <a:picLocks noChangeAspect="1" noChangeArrowheads="1"/>
          </p:cNvPicPr>
          <p:nvPr/>
        </p:nvPicPr>
        <p:blipFill>
          <a:blip r:embed="rId2"/>
          <a:srcRect/>
          <a:stretch>
            <a:fillRect/>
          </a:stretch>
        </p:blipFill>
        <p:spPr bwMode="auto">
          <a:xfrm>
            <a:off x="0" y="214290"/>
            <a:ext cx="8929718" cy="190266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2357430"/>
            <a:ext cx="9144000" cy="3714776"/>
          </a:xfrm>
          <a:prstGeom prst="rect">
            <a:avLst/>
          </a:prstGeom>
          <a:noFill/>
          <a:ln w="9525">
            <a:noFill/>
            <a:miter lim="800000"/>
            <a:headEnd/>
            <a:tailEnd/>
          </a:ln>
          <a:effectLst/>
        </p:spPr>
      </p:pic>
      <p:sp>
        <p:nvSpPr>
          <p:cNvPr id="6" name="TextBox 5"/>
          <p:cNvSpPr txBox="1"/>
          <p:nvPr/>
        </p:nvSpPr>
        <p:spPr>
          <a:xfrm>
            <a:off x="214282" y="6143644"/>
            <a:ext cx="8501122" cy="646331"/>
          </a:xfrm>
          <a:prstGeom prst="rect">
            <a:avLst/>
          </a:prstGeom>
          <a:noFill/>
        </p:spPr>
        <p:txBody>
          <a:bodyPr wrap="square" rtlCol="1">
            <a:spAutoFit/>
          </a:bodyPr>
          <a:lstStyle/>
          <a:p>
            <a:pPr algn="l" rtl="0"/>
            <a:r>
              <a:rPr lang="en-US" dirty="0" smtClean="0"/>
              <a:t>Diagnosis and Treatment of Polycystic Ovary Syndrome: An Endocrine Society Clinical Practice </a:t>
            </a:r>
            <a:r>
              <a:rPr lang="en-US" dirty="0" err="1" smtClean="0"/>
              <a:t>GuidelineJ</a:t>
            </a:r>
            <a:r>
              <a:rPr lang="en-US" dirty="0" smtClean="0"/>
              <a:t> </a:t>
            </a:r>
            <a:r>
              <a:rPr lang="en-US" dirty="0" err="1" smtClean="0"/>
              <a:t>Clin</a:t>
            </a:r>
            <a:r>
              <a:rPr lang="en-US" dirty="0" smtClean="0"/>
              <a:t> </a:t>
            </a:r>
            <a:r>
              <a:rPr lang="en-US" dirty="0" err="1" smtClean="0"/>
              <a:t>Endocrinol</a:t>
            </a:r>
            <a:r>
              <a:rPr lang="en-US" dirty="0" smtClean="0"/>
              <a:t> </a:t>
            </a:r>
            <a:r>
              <a:rPr lang="en-US" dirty="0" err="1" smtClean="0"/>
              <a:t>Metab</a:t>
            </a:r>
            <a:r>
              <a:rPr lang="en-US" dirty="0" smtClean="0"/>
              <a:t>, December 2013, 98(12):4565–4592</a:t>
            </a: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5" name="Picture 2"/>
          <p:cNvPicPr>
            <a:picLocks noChangeAspect="1" noChangeArrowheads="1"/>
          </p:cNvPicPr>
          <p:nvPr/>
        </p:nvPicPr>
        <p:blipFill>
          <a:blip r:embed="rId2"/>
          <a:srcRect/>
          <a:stretch>
            <a:fillRect/>
          </a:stretch>
        </p:blipFill>
        <p:spPr bwMode="auto">
          <a:xfrm>
            <a:off x="0" y="214290"/>
            <a:ext cx="8929718" cy="207170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2428869"/>
            <a:ext cx="9144000" cy="2571767"/>
          </a:xfrm>
          <a:prstGeom prst="rect">
            <a:avLst/>
          </a:prstGeom>
          <a:noFill/>
          <a:ln w="9525">
            <a:noFill/>
            <a:miter lim="800000"/>
            <a:headEnd/>
            <a:tailEnd/>
          </a:ln>
          <a:effectLst/>
        </p:spPr>
      </p:pic>
      <p:sp>
        <p:nvSpPr>
          <p:cNvPr id="6" name="TextBox 5"/>
          <p:cNvSpPr txBox="1"/>
          <p:nvPr/>
        </p:nvSpPr>
        <p:spPr>
          <a:xfrm>
            <a:off x="214282" y="6143644"/>
            <a:ext cx="8501122" cy="646331"/>
          </a:xfrm>
          <a:prstGeom prst="rect">
            <a:avLst/>
          </a:prstGeom>
          <a:noFill/>
        </p:spPr>
        <p:txBody>
          <a:bodyPr wrap="square" rtlCol="1">
            <a:spAutoFit/>
          </a:bodyPr>
          <a:lstStyle/>
          <a:p>
            <a:pPr algn="l" rtl="0"/>
            <a:r>
              <a:rPr lang="en-US" dirty="0" smtClean="0"/>
              <a:t>Diagnosis and Treatment of Polycystic Ovary Syndrome: An Endocrine Society Clinical Practice </a:t>
            </a:r>
            <a:r>
              <a:rPr lang="en-US" dirty="0" err="1" smtClean="0"/>
              <a:t>GuidelineJ</a:t>
            </a:r>
            <a:r>
              <a:rPr lang="en-US" dirty="0" smtClean="0"/>
              <a:t> </a:t>
            </a:r>
            <a:r>
              <a:rPr lang="en-US" dirty="0" err="1" smtClean="0"/>
              <a:t>Clin</a:t>
            </a:r>
            <a:r>
              <a:rPr lang="en-US" dirty="0" smtClean="0"/>
              <a:t> </a:t>
            </a:r>
            <a:r>
              <a:rPr lang="en-US" dirty="0" err="1" smtClean="0"/>
              <a:t>Endocrinol</a:t>
            </a:r>
            <a:r>
              <a:rPr lang="en-US" dirty="0" smtClean="0"/>
              <a:t> </a:t>
            </a:r>
            <a:r>
              <a:rPr lang="en-US" dirty="0" err="1" smtClean="0"/>
              <a:t>Metab</a:t>
            </a:r>
            <a:r>
              <a:rPr lang="en-US" dirty="0" smtClean="0"/>
              <a:t>, December 2013, 98(12):4565–4592</a:t>
            </a:r>
            <a:endParaRPr lang="fa-IR" dirty="0"/>
          </a:p>
        </p:txBody>
      </p:sp>
      <p:pic>
        <p:nvPicPr>
          <p:cNvPr id="1026" name="Picture 2"/>
          <p:cNvPicPr>
            <a:picLocks noChangeAspect="1" noChangeArrowheads="1"/>
          </p:cNvPicPr>
          <p:nvPr/>
        </p:nvPicPr>
        <p:blipFill>
          <a:blip r:embed="rId4"/>
          <a:srcRect/>
          <a:stretch>
            <a:fillRect/>
          </a:stretch>
        </p:blipFill>
        <p:spPr bwMode="auto">
          <a:xfrm>
            <a:off x="0" y="5429264"/>
            <a:ext cx="9010650" cy="628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effects</a:t>
            </a:r>
            <a:endParaRPr lang="fa-IR" dirty="0"/>
          </a:p>
        </p:txBody>
      </p:sp>
      <p:sp>
        <p:nvSpPr>
          <p:cNvPr id="3" name="Content Placeholder 2"/>
          <p:cNvSpPr>
            <a:spLocks noGrp="1"/>
          </p:cNvSpPr>
          <p:nvPr>
            <p:ph idx="1"/>
          </p:nvPr>
        </p:nvSpPr>
        <p:spPr>
          <a:xfrm>
            <a:off x="1000100" y="1447800"/>
            <a:ext cx="7933588" cy="4800600"/>
          </a:xfrm>
        </p:spPr>
        <p:txBody>
          <a:bodyPr>
            <a:normAutofit lnSpcReduction="10000"/>
          </a:bodyPr>
          <a:lstStyle/>
          <a:p>
            <a:pPr algn="l" rtl="0">
              <a:buNone/>
            </a:pPr>
            <a:r>
              <a:rPr lang="en-US" dirty="0" smtClean="0"/>
              <a:t>The most common side effects of OCs include:</a:t>
            </a:r>
          </a:p>
          <a:p>
            <a:pPr algn="l" rtl="0">
              <a:buFont typeface="Wingdings" pitchFamily="2" charset="2"/>
              <a:buChar char="Ø"/>
            </a:pPr>
            <a:r>
              <a:rPr lang="en-US" dirty="0" smtClean="0"/>
              <a:t>Abnormal menstrual bleeding</a:t>
            </a:r>
          </a:p>
          <a:p>
            <a:pPr algn="l" rtl="0">
              <a:buFont typeface="Wingdings" pitchFamily="2" charset="2"/>
              <a:buChar char="Ø"/>
            </a:pPr>
            <a:r>
              <a:rPr lang="en-US" dirty="0" smtClean="0"/>
              <a:t>Nausea</a:t>
            </a:r>
          </a:p>
          <a:p>
            <a:pPr algn="l" rtl="0">
              <a:buFont typeface="Wingdings" pitchFamily="2" charset="2"/>
              <a:buChar char="Ø"/>
            </a:pPr>
            <a:r>
              <a:rPr lang="en-US" dirty="0" smtClean="0"/>
              <a:t>Breast tenderness</a:t>
            </a:r>
          </a:p>
          <a:p>
            <a:pPr algn="l" rtl="0">
              <a:buFont typeface="Wingdings" pitchFamily="2" charset="2"/>
              <a:buChar char="Ø"/>
            </a:pPr>
            <a:r>
              <a:rPr lang="en-US" dirty="0" smtClean="0"/>
              <a:t>Headache</a:t>
            </a:r>
          </a:p>
          <a:p>
            <a:pPr algn="l" rtl="0">
              <a:buFont typeface="Wingdings" pitchFamily="2" charset="2"/>
              <a:buChar char="Ø"/>
            </a:pPr>
            <a:r>
              <a:rPr lang="en-US" dirty="0" smtClean="0"/>
              <a:t>Mood changes</a:t>
            </a:r>
          </a:p>
          <a:p>
            <a:pPr algn="l" rtl="0">
              <a:buFont typeface="Wingdings" pitchFamily="2" charset="2"/>
              <a:buChar char="ü"/>
            </a:pPr>
            <a:r>
              <a:rPr lang="en-US" dirty="0" smtClean="0"/>
              <a:t>Most of these side effects lessen significantly after the first few months of use.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a:buNone/>
            </a:pPr>
            <a:r>
              <a:rPr lang="en-US" b="1" dirty="0" smtClean="0"/>
              <a:t>OC use and the risk of venous thrombosis</a:t>
            </a:r>
            <a:endParaRPr lang="fa-I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928662" y="0"/>
            <a:ext cx="7786742" cy="300039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357422" y="4143380"/>
            <a:ext cx="5734064" cy="714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AGENDA</a:t>
            </a:r>
            <a:endParaRPr lang="fa-IR" dirty="0"/>
          </a:p>
        </p:txBody>
      </p:sp>
      <p:sp>
        <p:nvSpPr>
          <p:cNvPr id="3" name="Content Placeholder 2"/>
          <p:cNvSpPr>
            <a:spLocks noGrp="1"/>
          </p:cNvSpPr>
          <p:nvPr>
            <p:ph idx="1"/>
          </p:nvPr>
        </p:nvSpPr>
        <p:spPr>
          <a:xfrm>
            <a:off x="1214414" y="1447800"/>
            <a:ext cx="7719274" cy="4800600"/>
          </a:xfrm>
        </p:spPr>
        <p:txBody>
          <a:bodyPr>
            <a:normAutofit/>
          </a:bodyPr>
          <a:lstStyle/>
          <a:p>
            <a:pPr algn="l" rtl="0">
              <a:buNone/>
            </a:pPr>
            <a:r>
              <a:rPr lang="en-US" b="1" dirty="0" smtClean="0"/>
              <a:t>OCP types </a:t>
            </a:r>
          </a:p>
          <a:p>
            <a:pPr algn="l" rtl="0">
              <a:buNone/>
            </a:pPr>
            <a:r>
              <a:rPr lang="en-US" b="1" dirty="0" smtClean="0"/>
              <a:t>OCP benefit</a:t>
            </a:r>
          </a:p>
          <a:p>
            <a:pPr algn="l" rtl="0">
              <a:buNone/>
            </a:pPr>
            <a:r>
              <a:rPr lang="en-US" b="1" dirty="0" smtClean="0"/>
              <a:t>OCP </a:t>
            </a:r>
            <a:r>
              <a:rPr lang="en-US" b="1" dirty="0" smtClean="0"/>
              <a:t>risk:</a:t>
            </a:r>
          </a:p>
          <a:p>
            <a:pPr algn="l" rtl="0">
              <a:buFont typeface="Wingdings" pitchFamily="2" charset="2"/>
              <a:buChar char="v"/>
            </a:pPr>
            <a:r>
              <a:rPr lang="en-US" b="1" dirty="0" smtClean="0"/>
              <a:t>Venous thrombosis</a:t>
            </a:r>
          </a:p>
          <a:p>
            <a:pPr algn="l" rtl="0">
              <a:buFont typeface="Wingdings" pitchFamily="2" charset="2"/>
              <a:buChar char="v"/>
            </a:pPr>
            <a:r>
              <a:rPr lang="en-US" b="1" dirty="0" smtClean="0"/>
              <a:t>Arterial thrombosis</a:t>
            </a:r>
            <a:endParaRPr lang="en-US" b="1" dirty="0" smtClean="0"/>
          </a:p>
          <a:p>
            <a:pPr algn="l" rtl="0">
              <a:buFont typeface="Wingdings" pitchFamily="2" charset="2"/>
              <a:buChar char="v"/>
            </a:pPr>
            <a:r>
              <a:rPr lang="en-US" b="1" dirty="0" smtClean="0"/>
              <a:t>Cancer</a:t>
            </a:r>
          </a:p>
          <a:p>
            <a:pPr algn="l" rtl="0">
              <a:buFont typeface="Wingdings" pitchFamily="2" charset="2"/>
              <a:buChar char="v"/>
            </a:pPr>
            <a:r>
              <a:rPr lang="en-US" b="1" dirty="0" smtClean="0"/>
              <a:t>Overall mortality</a:t>
            </a:r>
          </a:p>
          <a:p>
            <a:pPr algn="l" rtl="0">
              <a:buFont typeface="Wingdings" pitchFamily="2" charset="2"/>
              <a:buChar char="v"/>
            </a:pPr>
            <a:r>
              <a:rPr lang="en-US" b="1" dirty="0" smtClean="0"/>
              <a:t>Other </a:t>
            </a:r>
          </a:p>
          <a:p>
            <a:pPr algn="l" rtl="0">
              <a:buNone/>
            </a:pPr>
            <a:endParaRPr lang="en-US" b="1" dirty="0" smtClean="0"/>
          </a:p>
          <a:p>
            <a:pPr algn="l" rtl="0">
              <a:buNone/>
            </a:pPr>
            <a:endParaRPr lang="en-US" b="1" dirty="0" smtClean="0"/>
          </a:p>
          <a:p>
            <a:pPr algn="l" rtl="0">
              <a:buNone/>
            </a:pPr>
            <a:endParaRPr lang="en-US" b="1" dirty="0" smtClean="0"/>
          </a:p>
          <a:p>
            <a:pPr algn="l" rtl="0">
              <a:buNone/>
            </a:pPr>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142984"/>
            <a:ext cx="7862150" cy="5105416"/>
          </a:xfrm>
        </p:spPr>
        <p:txBody>
          <a:bodyPr>
            <a:normAutofit fontScale="70000" lnSpcReduction="20000"/>
          </a:bodyPr>
          <a:lstStyle/>
          <a:p>
            <a:pPr algn="l" rtl="0">
              <a:buNone/>
            </a:pPr>
            <a:r>
              <a:rPr lang="en-US" b="1" dirty="0" smtClean="0"/>
              <a:t>Objective</a:t>
            </a:r>
            <a:r>
              <a:rPr lang="en-US" dirty="0" smtClean="0"/>
              <a:t>: To investigate the association between use of combined oral contraceptives and risk of venous </a:t>
            </a:r>
            <a:r>
              <a:rPr lang="en-US" dirty="0" err="1" smtClean="0"/>
              <a:t>thromboembolism</a:t>
            </a:r>
            <a:r>
              <a:rPr lang="en-US" dirty="0" smtClean="0"/>
              <a:t>, taking the type of </a:t>
            </a:r>
            <a:r>
              <a:rPr lang="en-US" dirty="0" err="1" smtClean="0"/>
              <a:t>progestogen</a:t>
            </a:r>
            <a:r>
              <a:rPr lang="en-US" dirty="0" smtClean="0"/>
              <a:t> into account.</a:t>
            </a:r>
          </a:p>
          <a:p>
            <a:pPr algn="l" rtl="0">
              <a:buNone/>
            </a:pPr>
            <a:r>
              <a:rPr lang="en-US" b="1" dirty="0" smtClean="0"/>
              <a:t>Design</a:t>
            </a:r>
            <a:r>
              <a:rPr lang="en-US" dirty="0" smtClean="0"/>
              <a:t>:  Two nested case-control studies.</a:t>
            </a:r>
          </a:p>
          <a:p>
            <a:pPr algn="l" rtl="0">
              <a:buNone/>
            </a:pPr>
            <a:r>
              <a:rPr lang="en-US" b="1" dirty="0" smtClean="0"/>
              <a:t>Setting</a:t>
            </a:r>
            <a:r>
              <a:rPr lang="en-US" dirty="0" smtClean="0"/>
              <a:t>: General practices in the United Kingdom contributing to the Clinical Practice Research </a:t>
            </a:r>
            <a:r>
              <a:rPr lang="en-US" dirty="0" err="1" smtClean="0"/>
              <a:t>Datalink</a:t>
            </a:r>
            <a:r>
              <a:rPr lang="en-US" dirty="0" smtClean="0"/>
              <a:t> (CPRD; 618 practices) and </a:t>
            </a:r>
            <a:r>
              <a:rPr lang="en-US" dirty="0" err="1" smtClean="0"/>
              <a:t>QResearch</a:t>
            </a:r>
            <a:r>
              <a:rPr lang="en-US" dirty="0" smtClean="0"/>
              <a:t> primary care database (722 practices).</a:t>
            </a:r>
          </a:p>
          <a:p>
            <a:pPr algn="l" rtl="0">
              <a:buNone/>
            </a:pPr>
            <a:r>
              <a:rPr lang="en-US" b="1" dirty="0" smtClean="0"/>
              <a:t>Participants</a:t>
            </a:r>
            <a:r>
              <a:rPr lang="en-US" dirty="0" smtClean="0"/>
              <a:t>: Women aged 15-49 years with a first diagnosis of venous </a:t>
            </a:r>
            <a:r>
              <a:rPr lang="en-US" dirty="0" err="1" smtClean="0"/>
              <a:t>thromboembolism</a:t>
            </a:r>
            <a:r>
              <a:rPr lang="en-US" dirty="0" smtClean="0"/>
              <a:t> in 2001-13, each matched with up to five controls by age, practice, and calendar year.</a:t>
            </a:r>
          </a:p>
          <a:p>
            <a:pPr algn="l" rtl="0">
              <a:buNone/>
            </a:pPr>
            <a:r>
              <a:rPr lang="en-US" b="1" dirty="0" smtClean="0"/>
              <a:t>Main outcome measures</a:t>
            </a:r>
            <a:r>
              <a:rPr lang="en-US" dirty="0" smtClean="0"/>
              <a:t>: Odds ratios for incident venous </a:t>
            </a:r>
            <a:r>
              <a:rPr lang="en-US" dirty="0" err="1" smtClean="0"/>
              <a:t>thromboembolism</a:t>
            </a:r>
            <a:r>
              <a:rPr lang="en-US" dirty="0" smtClean="0"/>
              <a:t> and use of combined oral contraceptives in the previous year, adjusted for smoking status, alcohol consumption, ethnic group, body mass index, </a:t>
            </a:r>
            <a:r>
              <a:rPr lang="en-US" dirty="0" err="1" smtClean="0"/>
              <a:t>comorbidities</a:t>
            </a:r>
            <a:r>
              <a:rPr lang="en-US" dirty="0" smtClean="0"/>
              <a:t>, and other contraceptive drugs. Results were combined across the two datasets.</a:t>
            </a:r>
            <a:endParaRPr lang="fa-I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a:srcRect/>
          <a:stretch>
            <a:fillRect/>
          </a:stretch>
        </p:blipFill>
        <p:spPr bwMode="auto">
          <a:xfrm>
            <a:off x="1000100" y="428604"/>
            <a:ext cx="8143900" cy="6072230"/>
          </a:xfrm>
          <a:prstGeom prst="rect">
            <a:avLst/>
          </a:prstGeom>
          <a:noFill/>
          <a:ln w="9525">
            <a:noFill/>
            <a:miter lim="800000"/>
            <a:headEnd/>
            <a:tailEnd/>
          </a:ln>
          <a:effectLst/>
        </p:spPr>
      </p:pic>
      <p:sp>
        <p:nvSpPr>
          <p:cNvPr id="8" name="Down Arrow 7"/>
          <p:cNvSpPr/>
          <p:nvPr/>
        </p:nvSpPr>
        <p:spPr>
          <a:xfrm>
            <a:off x="8429652" y="1285860"/>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Chevron 8"/>
          <p:cNvSpPr/>
          <p:nvPr/>
        </p:nvSpPr>
        <p:spPr>
          <a:xfrm>
            <a:off x="642910" y="2000240"/>
            <a:ext cx="285752" cy="3417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0" name="Chevron 9"/>
          <p:cNvSpPr/>
          <p:nvPr/>
        </p:nvSpPr>
        <p:spPr>
          <a:xfrm>
            <a:off x="714348" y="4214818"/>
            <a:ext cx="270318" cy="2857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7" name="Straight Arrow Connector 6"/>
          <p:cNvCxnSpPr/>
          <p:nvPr/>
        </p:nvCxnSpPr>
        <p:spPr>
          <a:xfrm rot="5400000">
            <a:off x="856430" y="4786322"/>
            <a:ext cx="429422" cy="794"/>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858018" y="5357032"/>
            <a:ext cx="42862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856430" y="5857892"/>
            <a:ext cx="429422" cy="79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215206" y="5929330"/>
            <a:ext cx="428628" cy="158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250925" y="5322107"/>
            <a:ext cx="35719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7215206" y="4786322"/>
            <a:ext cx="428628" cy="1588"/>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1142976" y="3143248"/>
            <a:ext cx="642942" cy="28575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Rounded Rectangle 33"/>
          <p:cNvSpPr/>
          <p:nvPr/>
        </p:nvSpPr>
        <p:spPr>
          <a:xfrm>
            <a:off x="7429520" y="3143248"/>
            <a:ext cx="1000132" cy="28575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Rounded Rectangle 34"/>
          <p:cNvSpPr/>
          <p:nvPr/>
        </p:nvSpPr>
        <p:spPr>
          <a:xfrm>
            <a:off x="1142976" y="3714752"/>
            <a:ext cx="785818" cy="500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Rounded Rectangle 35"/>
          <p:cNvSpPr/>
          <p:nvPr/>
        </p:nvSpPr>
        <p:spPr>
          <a:xfrm>
            <a:off x="7500958" y="3714752"/>
            <a:ext cx="928694" cy="500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Right Arrow 36"/>
          <p:cNvSpPr/>
          <p:nvPr/>
        </p:nvSpPr>
        <p:spPr>
          <a:xfrm>
            <a:off x="928662" y="2643182"/>
            <a:ext cx="21431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Right Arrow 37"/>
          <p:cNvSpPr/>
          <p:nvPr/>
        </p:nvSpPr>
        <p:spPr>
          <a:xfrm>
            <a:off x="7286644" y="2928934"/>
            <a:ext cx="21431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Rounded Rectangle 38"/>
          <p:cNvSpPr/>
          <p:nvPr/>
        </p:nvSpPr>
        <p:spPr>
          <a:xfrm>
            <a:off x="3071802" y="1500174"/>
            <a:ext cx="785818"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Rounded Rectangle 41"/>
          <p:cNvSpPr/>
          <p:nvPr/>
        </p:nvSpPr>
        <p:spPr>
          <a:xfrm>
            <a:off x="5286380" y="1500174"/>
            <a:ext cx="785818"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8194" name="Picture 2"/>
          <p:cNvPicPr>
            <a:picLocks noGrp="1" noChangeAspect="1" noChangeArrowheads="1"/>
          </p:cNvPicPr>
          <p:nvPr>
            <p:ph idx="1"/>
          </p:nvPr>
        </p:nvPicPr>
        <p:blipFill>
          <a:blip r:embed="rId2"/>
          <a:srcRect/>
          <a:stretch>
            <a:fillRect/>
          </a:stretch>
        </p:blipFill>
        <p:spPr bwMode="auto">
          <a:xfrm>
            <a:off x="571472" y="1285860"/>
            <a:ext cx="8186766" cy="3714776"/>
          </a:xfrm>
          <a:prstGeom prst="rect">
            <a:avLst/>
          </a:prstGeom>
          <a:noFill/>
          <a:ln w="9525">
            <a:noFill/>
            <a:miter lim="800000"/>
            <a:headEnd/>
            <a:tailEnd/>
          </a:ln>
          <a:effectLst/>
        </p:spPr>
      </p:pic>
      <p:sp>
        <p:nvSpPr>
          <p:cNvPr id="4" name="Rounded Rectangle 3"/>
          <p:cNvSpPr/>
          <p:nvPr/>
        </p:nvSpPr>
        <p:spPr>
          <a:xfrm>
            <a:off x="642910" y="3286124"/>
            <a:ext cx="785818" cy="12858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6572264" y="3286124"/>
            <a:ext cx="1143008" cy="12858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9144000" cy="97155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1" y="1000108"/>
            <a:ext cx="9143999" cy="5857892"/>
          </a:xfrm>
          <a:prstGeom prst="rect">
            <a:avLst/>
          </a:prstGeom>
          <a:noFill/>
          <a:ln w="9525">
            <a:noFill/>
            <a:miter lim="800000"/>
            <a:headEnd/>
            <a:tailEnd/>
          </a:ln>
          <a:effectLst/>
        </p:spPr>
      </p:pic>
      <p:sp>
        <p:nvSpPr>
          <p:cNvPr id="4" name="Rounded Rectangle 3"/>
          <p:cNvSpPr/>
          <p:nvPr/>
        </p:nvSpPr>
        <p:spPr>
          <a:xfrm>
            <a:off x="0" y="928670"/>
            <a:ext cx="1500166"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0" y="3786190"/>
            <a:ext cx="1500166" cy="214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le 5"/>
          <p:cNvSpPr/>
          <p:nvPr/>
        </p:nvSpPr>
        <p:spPr>
          <a:xfrm>
            <a:off x="7286644" y="2000240"/>
            <a:ext cx="1071570" cy="21431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ounded Rectangle 6"/>
          <p:cNvSpPr/>
          <p:nvPr/>
        </p:nvSpPr>
        <p:spPr>
          <a:xfrm>
            <a:off x="7286644" y="4786322"/>
            <a:ext cx="1071570" cy="21431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ounded Rectangle 10"/>
          <p:cNvSpPr/>
          <p:nvPr/>
        </p:nvSpPr>
        <p:spPr>
          <a:xfrm>
            <a:off x="7215206" y="3214686"/>
            <a:ext cx="1143008" cy="28575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ounded Rectangle 12"/>
          <p:cNvSpPr/>
          <p:nvPr/>
        </p:nvSpPr>
        <p:spPr>
          <a:xfrm>
            <a:off x="7286644" y="6000768"/>
            <a:ext cx="1000132" cy="28575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50000"/>
                  </a:schemeClr>
                </a:solidFill>
              </a:rPr>
              <a:t>Key massage</a:t>
            </a:r>
            <a:endParaRPr lang="fa-IR" dirty="0"/>
          </a:p>
        </p:txBody>
      </p:sp>
      <p:sp>
        <p:nvSpPr>
          <p:cNvPr id="3" name="Content Placeholder 2"/>
          <p:cNvSpPr>
            <a:spLocks noGrp="1"/>
          </p:cNvSpPr>
          <p:nvPr>
            <p:ph idx="1"/>
          </p:nvPr>
        </p:nvSpPr>
        <p:spPr>
          <a:xfrm>
            <a:off x="1071538" y="1447800"/>
            <a:ext cx="7862150" cy="4800600"/>
          </a:xfrm>
        </p:spPr>
        <p:txBody>
          <a:bodyPr>
            <a:normAutofit fontScale="92500" lnSpcReduction="10000"/>
          </a:bodyPr>
          <a:lstStyle/>
          <a:p>
            <a:pPr algn="l" rtl="0">
              <a:buFont typeface="Wingdings" pitchFamily="2" charset="2"/>
              <a:buChar char="Ø"/>
            </a:pPr>
            <a:r>
              <a:rPr lang="en-US" dirty="0" smtClean="0"/>
              <a:t>Current exposure to any combined oral contraceptive was associated with an increased risk of venous </a:t>
            </a:r>
            <a:r>
              <a:rPr lang="en-US" dirty="0" err="1" smtClean="0"/>
              <a:t>thromboembolism</a:t>
            </a:r>
            <a:r>
              <a:rPr lang="en-US" dirty="0" smtClean="0"/>
              <a:t> (adjusted odds ratio 2.97, 95%confidence interval 2.78 to 3.17) compared with no exposure in the previous year.</a:t>
            </a:r>
          </a:p>
          <a:p>
            <a:pPr algn="l" rtl="0">
              <a:buFont typeface="Wingdings" pitchFamily="2" charset="2"/>
              <a:buChar char="Ø"/>
            </a:pPr>
            <a:r>
              <a:rPr lang="en-US" dirty="0" smtClean="0"/>
              <a:t>risks of venous </a:t>
            </a:r>
            <a:r>
              <a:rPr lang="en-US" dirty="0" err="1" smtClean="0"/>
              <a:t>thromboembolism</a:t>
            </a:r>
            <a:r>
              <a:rPr lang="en-US" dirty="0" smtClean="0"/>
              <a:t> associated with combined oral contraceptives were, with the exception of </a:t>
            </a:r>
            <a:r>
              <a:rPr lang="en-US" dirty="0" err="1" smtClean="0"/>
              <a:t>norgestimate</a:t>
            </a:r>
            <a:r>
              <a:rPr lang="en-US" dirty="0" smtClean="0"/>
              <a:t>, higher for newer drug preparations than for second generation drugs.</a:t>
            </a:r>
            <a:endParaRPr lang="fa-I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1071538" y="428604"/>
            <a:ext cx="7858180" cy="2571768"/>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1214414" y="5286388"/>
            <a:ext cx="5500726" cy="428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571480"/>
            <a:ext cx="7862150" cy="5929354"/>
          </a:xfrm>
        </p:spPr>
        <p:txBody>
          <a:bodyPr>
            <a:normAutofit fontScale="70000" lnSpcReduction="20000"/>
          </a:bodyPr>
          <a:lstStyle/>
          <a:p>
            <a:pPr algn="l" rtl="0">
              <a:buNone/>
            </a:pPr>
            <a:r>
              <a:rPr lang="en-US" b="1" dirty="0" smtClean="0"/>
              <a:t>Methods</a:t>
            </a:r>
            <a:r>
              <a:rPr lang="en-US" b="1" dirty="0" smtClean="0"/>
              <a:t>: </a:t>
            </a:r>
            <a:endParaRPr lang="en-US" b="1" dirty="0" smtClean="0"/>
          </a:p>
          <a:p>
            <a:pPr algn="l" rtl="0">
              <a:buNone/>
            </a:pPr>
            <a:r>
              <a:rPr lang="en-US" dirty="0" smtClean="0"/>
              <a:t>We </a:t>
            </a:r>
            <a:r>
              <a:rPr lang="en-US" dirty="0" smtClean="0"/>
              <a:t>developed a </a:t>
            </a:r>
            <a:r>
              <a:rPr lang="en-US" dirty="0" smtClean="0"/>
              <a:t>population-based cohort </a:t>
            </a:r>
            <a:r>
              <a:rPr lang="en-US" dirty="0" smtClean="0"/>
              <a:t>from the IMS </a:t>
            </a:r>
            <a:r>
              <a:rPr lang="en-US" dirty="0" err="1" smtClean="0"/>
              <a:t>LifeLink</a:t>
            </a:r>
            <a:r>
              <a:rPr lang="en-US" dirty="0" smtClean="0"/>
              <a:t> Health Plan </a:t>
            </a:r>
            <a:r>
              <a:rPr lang="en-US" dirty="0" smtClean="0"/>
              <a:t>Claims Database</a:t>
            </a:r>
            <a:r>
              <a:rPr lang="en-US" dirty="0" smtClean="0"/>
              <a:t>, which includes managed care </a:t>
            </a:r>
            <a:r>
              <a:rPr lang="en-US" dirty="0" smtClean="0"/>
              <a:t>organizations in </a:t>
            </a:r>
            <a:r>
              <a:rPr lang="en-US" dirty="0" smtClean="0"/>
              <a:t>the United States. Women aged </a:t>
            </a:r>
            <a:r>
              <a:rPr lang="en-US" dirty="0" smtClean="0"/>
              <a:t>18– 46 </a:t>
            </a:r>
            <a:r>
              <a:rPr lang="en-US" dirty="0" smtClean="0"/>
              <a:t>years taking combined oral </a:t>
            </a:r>
            <a:r>
              <a:rPr lang="en-US" dirty="0" smtClean="0"/>
              <a:t>contraceptives and </a:t>
            </a:r>
            <a:r>
              <a:rPr lang="en-US" dirty="0" smtClean="0"/>
              <a:t>who had a claim for PCOS (n = 43 506) </a:t>
            </a:r>
            <a:r>
              <a:rPr lang="en-US" dirty="0" smtClean="0"/>
              <a:t>were matched</a:t>
            </a:r>
            <a:r>
              <a:rPr lang="en-US" dirty="0" smtClean="0"/>
              <a:t>, based on a propensity score, to </a:t>
            </a:r>
            <a:r>
              <a:rPr lang="en-US" dirty="0" smtClean="0"/>
              <a:t>control women </a:t>
            </a:r>
            <a:r>
              <a:rPr lang="en-US" dirty="0" smtClean="0"/>
              <a:t>(n = 43 506) taking oral contraceptives</a:t>
            </a:r>
            <a:r>
              <a:rPr lang="en-US" dirty="0" smtClean="0"/>
              <a:t>.</a:t>
            </a:r>
            <a:r>
              <a:rPr lang="en-US" dirty="0" smtClean="0"/>
              <a:t> </a:t>
            </a:r>
            <a:endParaRPr lang="en-US" dirty="0" smtClean="0"/>
          </a:p>
          <a:p>
            <a:pPr algn="l" rtl="0">
              <a:buNone/>
            </a:pPr>
            <a:r>
              <a:rPr lang="en-US" dirty="0" smtClean="0"/>
              <a:t>For </a:t>
            </a:r>
            <a:r>
              <a:rPr lang="en-US" dirty="0" smtClean="0"/>
              <a:t>inclusion in the PCOS cohort (</a:t>
            </a:r>
            <a:r>
              <a:rPr lang="en-US" dirty="0" smtClean="0"/>
              <a:t>nested within </a:t>
            </a:r>
            <a:r>
              <a:rPr lang="en-US" dirty="0" smtClean="0"/>
              <a:t>the combined oral contraceptive cohort</a:t>
            </a:r>
            <a:r>
              <a:rPr lang="en-US" dirty="0" smtClean="0"/>
              <a:t>),</a:t>
            </a:r>
            <a:r>
              <a:rPr lang="en-US" dirty="0" smtClean="0"/>
              <a:t> women were also required to have a diagnosis </a:t>
            </a:r>
            <a:r>
              <a:rPr lang="en-US" dirty="0" smtClean="0"/>
              <a:t>of PCOS.</a:t>
            </a:r>
          </a:p>
          <a:p>
            <a:pPr algn="l" rtl="0">
              <a:buNone/>
            </a:pPr>
            <a:r>
              <a:rPr lang="en-US" dirty="0" smtClean="0"/>
              <a:t>A </a:t>
            </a:r>
            <a:r>
              <a:rPr lang="en-US" dirty="0" smtClean="0"/>
              <a:t>1:1 matching </a:t>
            </a:r>
            <a:r>
              <a:rPr lang="en-US" dirty="0" smtClean="0"/>
              <a:t>technique, based </a:t>
            </a:r>
            <a:r>
              <a:rPr lang="en-US" dirty="0" smtClean="0"/>
              <a:t>on the propensity score, was used to </a:t>
            </a:r>
            <a:r>
              <a:rPr lang="en-US" dirty="0" smtClean="0"/>
              <a:t>select a </a:t>
            </a:r>
            <a:r>
              <a:rPr lang="en-US" dirty="0" smtClean="0"/>
              <a:t>comparator group of women without </a:t>
            </a:r>
            <a:r>
              <a:rPr lang="en-US" dirty="0" smtClean="0"/>
              <a:t>PCOS with </a:t>
            </a:r>
            <a:r>
              <a:rPr lang="en-US" dirty="0" smtClean="0"/>
              <a:t>similar baseline </a:t>
            </a:r>
            <a:r>
              <a:rPr lang="en-US" dirty="0" err="1" smtClean="0"/>
              <a:t>comorbidities</a:t>
            </a:r>
            <a:r>
              <a:rPr lang="en-US" dirty="0" smtClean="0"/>
              <a:t>.</a:t>
            </a:r>
          </a:p>
          <a:p>
            <a:pPr algn="l" rtl="0">
              <a:buNone/>
            </a:pPr>
            <a:r>
              <a:rPr lang="en-US" dirty="0" smtClean="0"/>
              <a:t>The outcome of nonfatal venous </a:t>
            </a:r>
            <a:r>
              <a:rPr lang="en-US" dirty="0" err="1" smtClean="0"/>
              <a:t>thromboembolism</a:t>
            </a:r>
            <a:r>
              <a:rPr lang="en-US" dirty="0" smtClean="0"/>
              <a:t> was </a:t>
            </a:r>
            <a:r>
              <a:rPr lang="en-US" dirty="0" smtClean="0"/>
              <a:t>a combined outcome of </a:t>
            </a:r>
            <a:r>
              <a:rPr lang="en-US" dirty="0" smtClean="0"/>
              <a:t>pulmonary embolism and </a:t>
            </a:r>
            <a:r>
              <a:rPr lang="en-US" dirty="0" smtClean="0"/>
              <a:t>deep </a:t>
            </a:r>
            <a:r>
              <a:rPr lang="en-US" dirty="0" smtClean="0"/>
              <a:t>vein thrombosis  </a:t>
            </a:r>
            <a:r>
              <a:rPr lang="en-US" b="1" dirty="0" smtClean="0"/>
              <a:t>during </a:t>
            </a:r>
            <a:r>
              <a:rPr lang="en-US" b="1" dirty="0" smtClean="0"/>
              <a:t>or within </a:t>
            </a:r>
            <a:r>
              <a:rPr lang="en-US" b="1" dirty="0" smtClean="0"/>
              <a:t>30 days </a:t>
            </a:r>
            <a:r>
              <a:rPr lang="en-US" b="1" dirty="0" smtClean="0"/>
              <a:t>after cessation</a:t>
            </a:r>
            <a:r>
              <a:rPr lang="en-US" dirty="0" smtClean="0"/>
              <a:t> of combined oral </a:t>
            </a:r>
            <a:r>
              <a:rPr lang="en-US" dirty="0" smtClean="0"/>
              <a:t>contraceptive therapy(also </a:t>
            </a:r>
            <a:r>
              <a:rPr lang="en-US" dirty="0" smtClean="0"/>
              <a:t>required to initiate </a:t>
            </a:r>
            <a:r>
              <a:rPr lang="en-US" dirty="0" smtClean="0"/>
              <a:t>anticoagulant treatment)</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000100" y="0"/>
            <a:ext cx="557216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endParaRPr lang="fa-IR" dirty="0"/>
          </a:p>
        </p:txBody>
      </p:sp>
      <p:pic>
        <p:nvPicPr>
          <p:cNvPr id="2051" name="Picture 3"/>
          <p:cNvPicPr>
            <a:picLocks noChangeAspect="1" noChangeArrowheads="1"/>
          </p:cNvPicPr>
          <p:nvPr/>
        </p:nvPicPr>
        <p:blipFill>
          <a:blip r:embed="rId2"/>
          <a:srcRect/>
          <a:stretch>
            <a:fillRect/>
          </a:stretch>
        </p:blipFill>
        <p:spPr bwMode="auto">
          <a:xfrm>
            <a:off x="642910" y="214290"/>
            <a:ext cx="7786742" cy="4357717"/>
          </a:xfrm>
          <a:prstGeom prst="rect">
            <a:avLst/>
          </a:prstGeom>
          <a:noFill/>
          <a:ln w="9525">
            <a:noFill/>
            <a:miter lim="800000"/>
            <a:headEnd/>
            <a:tailEnd/>
          </a:ln>
          <a:effectLst/>
        </p:spPr>
      </p:pic>
      <p:sp>
        <p:nvSpPr>
          <p:cNvPr id="4" name="Rectangle 3"/>
          <p:cNvSpPr/>
          <p:nvPr/>
        </p:nvSpPr>
        <p:spPr>
          <a:xfrm>
            <a:off x="357158" y="4572008"/>
            <a:ext cx="8572560" cy="2031325"/>
          </a:xfrm>
          <a:prstGeom prst="rect">
            <a:avLst/>
          </a:prstGeom>
        </p:spPr>
        <p:txBody>
          <a:bodyPr wrap="square">
            <a:spAutoFit/>
          </a:bodyPr>
          <a:lstStyle/>
          <a:p>
            <a:pPr algn="l" rtl="0"/>
            <a:r>
              <a:rPr lang="en-US" dirty="0" smtClean="0"/>
              <a:t>In sensitivity analysis: </a:t>
            </a:r>
            <a:r>
              <a:rPr lang="en-US" dirty="0" smtClean="0"/>
              <a:t>a more inclusive </a:t>
            </a:r>
            <a:r>
              <a:rPr lang="en-US" dirty="0" smtClean="0"/>
              <a:t>definition of </a:t>
            </a:r>
            <a:r>
              <a:rPr lang="en-US" dirty="0" smtClean="0"/>
              <a:t>PCOS also included women who met </a:t>
            </a:r>
            <a:r>
              <a:rPr lang="en-US" dirty="0" smtClean="0"/>
              <a:t>a diagnostic </a:t>
            </a:r>
            <a:r>
              <a:rPr lang="en-US" dirty="0" smtClean="0"/>
              <a:t>criteria for PCOS (</a:t>
            </a:r>
            <a:r>
              <a:rPr lang="en-US" dirty="0" err="1" smtClean="0"/>
              <a:t>anovulation</a:t>
            </a:r>
            <a:r>
              <a:rPr lang="en-US" dirty="0" smtClean="0"/>
              <a:t> or </a:t>
            </a:r>
            <a:r>
              <a:rPr lang="en-US" dirty="0" err="1" smtClean="0"/>
              <a:t>hirsutism</a:t>
            </a:r>
            <a:r>
              <a:rPr lang="en-US" dirty="0" smtClean="0"/>
              <a:t>) or </a:t>
            </a:r>
            <a:r>
              <a:rPr lang="en-US" dirty="0" smtClean="0"/>
              <a:t>treatment for PCOS (</a:t>
            </a:r>
            <a:r>
              <a:rPr lang="en-US" dirty="0" err="1" smtClean="0"/>
              <a:t>spironolactone</a:t>
            </a:r>
            <a:r>
              <a:rPr lang="en-US" dirty="0" smtClean="0"/>
              <a:t>).</a:t>
            </a:r>
            <a:r>
              <a:rPr lang="en-US" dirty="0" smtClean="0"/>
              <a:t> </a:t>
            </a:r>
            <a:endParaRPr lang="en-US" dirty="0" smtClean="0"/>
          </a:p>
          <a:p>
            <a:pPr algn="l" rtl="0"/>
            <a:r>
              <a:rPr lang="en-US" dirty="0" smtClean="0"/>
              <a:t>This analysis </a:t>
            </a:r>
            <a:r>
              <a:rPr lang="en-US" dirty="0" smtClean="0"/>
              <a:t>included 89 555 women (5.5% of the </a:t>
            </a:r>
            <a:r>
              <a:rPr lang="en-US" dirty="0" smtClean="0"/>
              <a:t>total population</a:t>
            </a:r>
            <a:r>
              <a:rPr lang="en-US" dirty="0" smtClean="0"/>
              <a:t>) with PCOS, and 84 632 (94.5%) </a:t>
            </a:r>
            <a:r>
              <a:rPr lang="en-US" dirty="0" smtClean="0"/>
              <a:t>were successfully </a:t>
            </a:r>
            <a:r>
              <a:rPr lang="en-US" dirty="0" smtClean="0"/>
              <a:t>matched, defining a second </a:t>
            </a:r>
            <a:r>
              <a:rPr lang="en-US" dirty="0" smtClean="0"/>
              <a:t>cohort with </a:t>
            </a:r>
            <a:r>
              <a:rPr lang="en-US" dirty="0" smtClean="0"/>
              <a:t>169 264 women</a:t>
            </a:r>
            <a:r>
              <a:rPr lang="en-US" dirty="0" smtClean="0"/>
              <a:t>.</a:t>
            </a:r>
            <a:r>
              <a:rPr lang="en-US" dirty="0" smtClean="0"/>
              <a:t> </a:t>
            </a:r>
            <a:endParaRPr lang="en-US" dirty="0" smtClean="0"/>
          </a:p>
          <a:p>
            <a:pPr algn="l" rtl="0"/>
            <a:r>
              <a:rPr lang="en-US" dirty="0" smtClean="0"/>
              <a:t>In </a:t>
            </a:r>
            <a:r>
              <a:rPr lang="en-US" dirty="0" smtClean="0"/>
              <a:t>the </a:t>
            </a:r>
            <a:r>
              <a:rPr lang="en-US" dirty="0" smtClean="0"/>
              <a:t>stratified analyses</a:t>
            </a:r>
            <a:r>
              <a:rPr lang="en-US" dirty="0" smtClean="0"/>
              <a:t>, all additional measures of PCOS </a:t>
            </a:r>
            <a:r>
              <a:rPr lang="en-US" dirty="0" smtClean="0"/>
              <a:t>in this </a:t>
            </a:r>
            <a:r>
              <a:rPr lang="en-US" dirty="0" smtClean="0"/>
              <a:t>inclusive definition demonstrated </a:t>
            </a:r>
            <a:r>
              <a:rPr lang="en-US" dirty="0" smtClean="0"/>
              <a:t>increased risk </a:t>
            </a:r>
            <a:r>
              <a:rPr lang="en-US" dirty="0" smtClean="0"/>
              <a:t>of venous </a:t>
            </a:r>
            <a:r>
              <a:rPr lang="en-US" dirty="0" err="1" smtClean="0"/>
              <a:t>thromboembolism</a:t>
            </a:r>
            <a:r>
              <a:rPr lang="en-US" dirty="0" smtClean="0"/>
              <a:t>.</a:t>
            </a:r>
            <a:endParaRPr lang="fa-I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50000"/>
                  </a:schemeClr>
                </a:solidFill>
              </a:rPr>
              <a:t>Key massage</a:t>
            </a:r>
            <a:endParaRPr lang="fa-IR" dirty="0"/>
          </a:p>
        </p:txBody>
      </p:sp>
      <p:sp>
        <p:nvSpPr>
          <p:cNvPr id="3" name="Content Placeholder 2"/>
          <p:cNvSpPr>
            <a:spLocks noGrp="1"/>
          </p:cNvSpPr>
          <p:nvPr>
            <p:ph idx="1"/>
          </p:nvPr>
        </p:nvSpPr>
        <p:spPr>
          <a:xfrm>
            <a:off x="1071538" y="1447800"/>
            <a:ext cx="7862150" cy="4800600"/>
          </a:xfrm>
        </p:spPr>
        <p:txBody>
          <a:bodyPr>
            <a:normAutofit/>
          </a:bodyPr>
          <a:lstStyle/>
          <a:p>
            <a:pPr algn="l" rtl="0">
              <a:buNone/>
            </a:pPr>
            <a:r>
              <a:rPr lang="en-US" dirty="0" smtClean="0"/>
              <a:t>Women with PCOS taking combined oral contraceptives had a 2-fold increased risk of venous </a:t>
            </a:r>
            <a:r>
              <a:rPr lang="en-US" dirty="0" err="1" smtClean="0"/>
              <a:t>thromboembolism</a:t>
            </a:r>
            <a:r>
              <a:rPr lang="en-US" dirty="0" smtClean="0"/>
              <a:t>, while such women not taking these drugs had a 1.5-fold increased risk. </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8" name="Picture 4"/>
          <p:cNvPicPr>
            <a:picLocks noGrp="1" noChangeAspect="1" noChangeArrowheads="1"/>
          </p:cNvPicPr>
          <p:nvPr>
            <p:ph idx="1"/>
          </p:nvPr>
        </p:nvPicPr>
        <p:blipFill>
          <a:blip r:embed="rId2"/>
          <a:srcRect/>
          <a:stretch>
            <a:fillRect/>
          </a:stretch>
        </p:blipFill>
        <p:spPr bwMode="auto">
          <a:xfrm>
            <a:off x="357158" y="428604"/>
            <a:ext cx="8229600" cy="2538919"/>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2214546" y="5572140"/>
            <a:ext cx="6210300" cy="34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571480"/>
            <a:ext cx="7933588" cy="5676920"/>
          </a:xfrm>
        </p:spPr>
        <p:txBody>
          <a:bodyPr>
            <a:normAutofit fontScale="70000" lnSpcReduction="20000"/>
          </a:bodyPr>
          <a:lstStyle/>
          <a:p>
            <a:pPr algn="l" rtl="0">
              <a:buFont typeface="Wingdings" pitchFamily="2" charset="2"/>
              <a:buChar char="Ø"/>
            </a:pPr>
            <a:r>
              <a:rPr lang="en-US" dirty="0" smtClean="0"/>
              <a:t>The </a:t>
            </a:r>
            <a:r>
              <a:rPr lang="en-US" dirty="0" smtClean="0"/>
              <a:t>VTE </a:t>
            </a:r>
            <a:r>
              <a:rPr lang="en-US" dirty="0"/>
              <a:t>rates in women of reproductive age are </a:t>
            </a:r>
            <a:r>
              <a:rPr lang="en-US" dirty="0">
                <a:solidFill>
                  <a:srgbClr val="00B050"/>
                </a:solidFill>
              </a:rPr>
              <a:t>0.5–1</a:t>
            </a:r>
            <a:r>
              <a:rPr lang="en-US" dirty="0"/>
              <a:t>, </a:t>
            </a:r>
            <a:r>
              <a:rPr lang="en-US" dirty="0" smtClean="0">
                <a:solidFill>
                  <a:schemeClr val="accent3">
                    <a:lumMod val="75000"/>
                  </a:schemeClr>
                </a:solidFill>
              </a:rPr>
              <a:t>6–10</a:t>
            </a:r>
            <a:r>
              <a:rPr lang="en-US" dirty="0" smtClean="0"/>
              <a:t>, and </a:t>
            </a:r>
            <a:r>
              <a:rPr lang="en-US" dirty="0">
                <a:solidFill>
                  <a:srgbClr val="92D050"/>
                </a:solidFill>
              </a:rPr>
              <a:t>50</a:t>
            </a:r>
            <a:r>
              <a:rPr lang="en-US" dirty="0"/>
              <a:t> per 10 000 women-years in the </a:t>
            </a:r>
            <a:r>
              <a:rPr lang="en-US" dirty="0">
                <a:solidFill>
                  <a:srgbClr val="00B050"/>
                </a:solidFill>
              </a:rPr>
              <a:t>general </a:t>
            </a:r>
            <a:r>
              <a:rPr lang="en-US" dirty="0" smtClean="0">
                <a:solidFill>
                  <a:srgbClr val="00B050"/>
                </a:solidFill>
              </a:rPr>
              <a:t>population</a:t>
            </a:r>
            <a:r>
              <a:rPr lang="en-US" dirty="0" smtClean="0"/>
              <a:t>, in </a:t>
            </a:r>
            <a:r>
              <a:rPr lang="en-US" dirty="0">
                <a:solidFill>
                  <a:schemeClr val="accent3">
                    <a:lumMod val="75000"/>
                  </a:schemeClr>
                </a:solidFill>
              </a:rPr>
              <a:t>pregnancy</a:t>
            </a:r>
            <a:r>
              <a:rPr lang="en-US" dirty="0"/>
              <a:t>, and in the </a:t>
            </a:r>
            <a:r>
              <a:rPr lang="en-US" dirty="0">
                <a:solidFill>
                  <a:srgbClr val="92D050"/>
                </a:solidFill>
              </a:rPr>
              <a:t>puerperal period</a:t>
            </a:r>
            <a:r>
              <a:rPr lang="en-US" dirty="0"/>
              <a:t>, </a:t>
            </a:r>
            <a:r>
              <a:rPr lang="en-US" dirty="0" smtClean="0"/>
              <a:t>respectively. </a:t>
            </a:r>
          </a:p>
          <a:p>
            <a:pPr algn="l" rtl="0">
              <a:buFont typeface="Wingdings" pitchFamily="2" charset="2"/>
              <a:buChar char="Ø"/>
            </a:pPr>
            <a:r>
              <a:rPr lang="en-US" dirty="0" smtClean="0"/>
              <a:t>The </a:t>
            </a:r>
            <a:r>
              <a:rPr lang="en-US" dirty="0"/>
              <a:t>risk of VTE is increased </a:t>
            </a:r>
            <a:r>
              <a:rPr lang="en-US" dirty="0">
                <a:solidFill>
                  <a:srgbClr val="0070C0"/>
                </a:solidFill>
              </a:rPr>
              <a:t>2- to 6-fold </a:t>
            </a:r>
            <a:r>
              <a:rPr lang="en-US" dirty="0"/>
              <a:t>in </a:t>
            </a:r>
            <a:r>
              <a:rPr lang="en-US" dirty="0">
                <a:solidFill>
                  <a:srgbClr val="0070C0"/>
                </a:solidFill>
              </a:rPr>
              <a:t>OC </a:t>
            </a:r>
            <a:r>
              <a:rPr lang="en-US" dirty="0" smtClean="0">
                <a:solidFill>
                  <a:srgbClr val="0070C0"/>
                </a:solidFill>
              </a:rPr>
              <a:t>users </a:t>
            </a:r>
            <a:r>
              <a:rPr lang="en-US" dirty="0" smtClean="0"/>
              <a:t>compared </a:t>
            </a:r>
            <a:r>
              <a:rPr lang="en-US" dirty="0"/>
              <a:t>to </a:t>
            </a:r>
            <a:r>
              <a:rPr lang="en-US" dirty="0" smtClean="0"/>
              <a:t>nonusers. </a:t>
            </a:r>
          </a:p>
          <a:p>
            <a:pPr algn="l" rtl="0">
              <a:buFont typeface="Wingdings" pitchFamily="2" charset="2"/>
              <a:buChar char="Ø"/>
            </a:pPr>
            <a:r>
              <a:rPr lang="en-US" dirty="0" smtClean="0"/>
              <a:t>The </a:t>
            </a:r>
            <a:r>
              <a:rPr lang="en-US" dirty="0"/>
              <a:t>risk is highest during </a:t>
            </a:r>
            <a:r>
              <a:rPr lang="en-US" dirty="0" smtClean="0"/>
              <a:t>the </a:t>
            </a:r>
            <a:r>
              <a:rPr lang="en-US" dirty="0" smtClean="0">
                <a:solidFill>
                  <a:srgbClr val="0070C0"/>
                </a:solidFill>
              </a:rPr>
              <a:t>first </a:t>
            </a:r>
            <a:r>
              <a:rPr lang="en-US" dirty="0">
                <a:solidFill>
                  <a:srgbClr val="0070C0"/>
                </a:solidFill>
              </a:rPr>
              <a:t>3 months of use </a:t>
            </a:r>
            <a:r>
              <a:rPr lang="en-US" dirty="0"/>
              <a:t>and returns to that of nonusers </a:t>
            </a:r>
            <a:r>
              <a:rPr lang="en-US" dirty="0" smtClean="0"/>
              <a:t>within weeks </a:t>
            </a:r>
            <a:r>
              <a:rPr lang="en-US" dirty="0"/>
              <a:t>of </a:t>
            </a:r>
            <a:r>
              <a:rPr lang="en-US" dirty="0" smtClean="0"/>
              <a:t>discontinuation.</a:t>
            </a:r>
            <a:endParaRPr lang="en-US" dirty="0"/>
          </a:p>
          <a:p>
            <a:pPr algn="l" rtl="0">
              <a:buFont typeface="Wingdings" pitchFamily="2" charset="2"/>
              <a:buChar char="Ø"/>
            </a:pPr>
            <a:r>
              <a:rPr lang="en-US" dirty="0"/>
              <a:t>VTE risk depends on the dose of EE and the type </a:t>
            </a:r>
            <a:r>
              <a:rPr lang="en-US" dirty="0" smtClean="0"/>
              <a:t>of progestin.</a:t>
            </a:r>
          </a:p>
          <a:p>
            <a:pPr algn="l" rtl="0">
              <a:buFont typeface="Wingdings" pitchFamily="2" charset="2"/>
              <a:buChar char="Ø"/>
            </a:pPr>
            <a:r>
              <a:rPr lang="en-US" dirty="0" smtClean="0"/>
              <a:t>A lowering </a:t>
            </a:r>
            <a:r>
              <a:rPr lang="en-US" dirty="0"/>
              <a:t>of estrogen dose from 100 to </a:t>
            </a:r>
            <a:r>
              <a:rPr lang="en-US" dirty="0" smtClean="0"/>
              <a:t>50 </a:t>
            </a:r>
            <a:r>
              <a:rPr lang="en-US" dirty="0" smtClean="0"/>
              <a:t>g(decreased </a:t>
            </a:r>
            <a:r>
              <a:rPr lang="en-US" dirty="0"/>
              <a:t>risk of </a:t>
            </a:r>
            <a:r>
              <a:rPr lang="en-US" dirty="0" smtClean="0"/>
              <a:t>venous </a:t>
            </a:r>
            <a:r>
              <a:rPr lang="en-US" dirty="0" smtClean="0"/>
              <a:t>thrombosis)</a:t>
            </a:r>
          </a:p>
          <a:p>
            <a:pPr algn="l" rtl="0">
              <a:buFont typeface="Wingdings" pitchFamily="2" charset="2"/>
              <a:buChar char="Ø"/>
            </a:pPr>
            <a:r>
              <a:rPr lang="en-US" dirty="0" smtClean="0"/>
              <a:t> </a:t>
            </a:r>
            <a:r>
              <a:rPr lang="en-US" dirty="0"/>
              <a:t>lowering of the estrogen dose to </a:t>
            </a:r>
            <a:r>
              <a:rPr lang="en-US" dirty="0" smtClean="0"/>
              <a:t>30 or </a:t>
            </a:r>
            <a:r>
              <a:rPr lang="en-US" dirty="0"/>
              <a:t>20 g </a:t>
            </a:r>
            <a:r>
              <a:rPr lang="en-US" dirty="0" smtClean="0"/>
              <a:t>(decrease </a:t>
            </a:r>
            <a:r>
              <a:rPr lang="en-US" dirty="0"/>
              <a:t>in the risk </a:t>
            </a:r>
            <a:r>
              <a:rPr lang="en-US" dirty="0" smtClean="0"/>
              <a:t>of venous </a:t>
            </a:r>
            <a:r>
              <a:rPr lang="en-US" dirty="0"/>
              <a:t>thrombosis </a:t>
            </a:r>
            <a:r>
              <a:rPr lang="en-US" dirty="0" smtClean="0"/>
              <a:t>?</a:t>
            </a:r>
            <a:r>
              <a:rPr lang="en-US" dirty="0" smtClean="0"/>
              <a:t>)</a:t>
            </a:r>
            <a:endParaRPr lang="en-US" dirty="0" smtClean="0"/>
          </a:p>
          <a:p>
            <a:pPr algn="l" rtl="0">
              <a:buFont typeface="Wingdings" pitchFamily="2" charset="2"/>
              <a:buChar char="Ø"/>
            </a:pPr>
            <a:endParaRPr lang="en-US" dirty="0" smtClean="0"/>
          </a:p>
          <a:p>
            <a:pPr algn="l" rtl="0">
              <a:buFont typeface="Wingdings" pitchFamily="2" charset="2"/>
              <a:buChar char="Ø"/>
            </a:pPr>
            <a:r>
              <a:rPr lang="en-US" dirty="0" smtClean="0"/>
              <a:t>Newer generation OCs have up to about a 2-fold increased risk of VTE compared with second-generation OCs containing </a:t>
            </a:r>
            <a:r>
              <a:rPr lang="en-US" dirty="0" err="1" smtClean="0"/>
              <a:t>levonorgestrel</a:t>
            </a:r>
            <a:r>
              <a:rPr lang="en-US" dirty="0" smtClean="0"/>
              <a:t>. </a:t>
            </a:r>
          </a:p>
          <a:p>
            <a:pPr algn="l" rtl="0">
              <a:buNone/>
            </a:pPr>
            <a:endParaRPr lang="fa-I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642918"/>
            <a:ext cx="7933588" cy="5605482"/>
          </a:xfrm>
        </p:spPr>
        <p:txBody>
          <a:bodyPr>
            <a:normAutofit fontScale="92500" lnSpcReduction="20000"/>
          </a:bodyPr>
          <a:lstStyle/>
          <a:p>
            <a:pPr algn="l" rtl="0">
              <a:buFont typeface="Wingdings" pitchFamily="2" charset="2"/>
              <a:buChar char="Ø"/>
            </a:pPr>
            <a:r>
              <a:rPr lang="en-US" dirty="0" smtClean="0"/>
              <a:t>Clinicians </a:t>
            </a:r>
            <a:r>
              <a:rPr lang="en-US" dirty="0"/>
              <a:t>should compare </a:t>
            </a:r>
            <a:r>
              <a:rPr lang="en-US" dirty="0" smtClean="0"/>
              <a:t>the risk </a:t>
            </a:r>
            <a:r>
              <a:rPr lang="en-US" dirty="0"/>
              <a:t>of VTE per OC preparation and evaluate the </a:t>
            </a:r>
            <a:r>
              <a:rPr lang="en-US" dirty="0" smtClean="0"/>
              <a:t>additional acquired </a:t>
            </a:r>
            <a:r>
              <a:rPr lang="en-US" dirty="0"/>
              <a:t>or genetic risk factors for VTE, such </a:t>
            </a:r>
            <a:r>
              <a:rPr lang="en-US" dirty="0" smtClean="0"/>
              <a:t>as </a:t>
            </a:r>
            <a:r>
              <a:rPr lang="en-US" dirty="0" smtClean="0">
                <a:solidFill>
                  <a:srgbClr val="0070C0"/>
                </a:solidFill>
              </a:rPr>
              <a:t>obesity</a:t>
            </a:r>
            <a:r>
              <a:rPr lang="en-US" dirty="0"/>
              <a:t>, </a:t>
            </a:r>
            <a:r>
              <a:rPr lang="en-US" dirty="0">
                <a:solidFill>
                  <a:srgbClr val="0070C0"/>
                </a:solidFill>
              </a:rPr>
              <a:t>smoking</a:t>
            </a:r>
            <a:r>
              <a:rPr lang="en-US" dirty="0"/>
              <a:t>, </a:t>
            </a:r>
            <a:r>
              <a:rPr lang="en-US" dirty="0">
                <a:solidFill>
                  <a:srgbClr val="0070C0"/>
                </a:solidFill>
              </a:rPr>
              <a:t>advanced </a:t>
            </a:r>
            <a:r>
              <a:rPr lang="en-US" dirty="0" smtClean="0">
                <a:solidFill>
                  <a:srgbClr val="0070C0"/>
                </a:solidFill>
              </a:rPr>
              <a:t>age</a:t>
            </a:r>
            <a:r>
              <a:rPr lang="en-US" dirty="0" smtClean="0"/>
              <a:t> (particularly </a:t>
            </a:r>
            <a:r>
              <a:rPr lang="en-US" dirty="0" smtClean="0"/>
              <a:t>after the age of 35 </a:t>
            </a:r>
            <a:r>
              <a:rPr lang="en-US" dirty="0" smtClean="0"/>
              <a:t>years), </a:t>
            </a:r>
            <a:r>
              <a:rPr lang="en-US" dirty="0">
                <a:solidFill>
                  <a:srgbClr val="0070C0"/>
                </a:solidFill>
              </a:rPr>
              <a:t>immobility</a:t>
            </a:r>
            <a:r>
              <a:rPr lang="en-US" dirty="0"/>
              <a:t>, and </a:t>
            </a:r>
            <a:r>
              <a:rPr lang="en-US" dirty="0" smtClean="0">
                <a:solidFill>
                  <a:srgbClr val="0070C0"/>
                </a:solidFill>
              </a:rPr>
              <a:t>hereditary </a:t>
            </a:r>
            <a:r>
              <a:rPr lang="en-US" dirty="0" err="1" smtClean="0">
                <a:solidFill>
                  <a:srgbClr val="0070C0"/>
                </a:solidFill>
              </a:rPr>
              <a:t>thrombophilia</a:t>
            </a:r>
            <a:r>
              <a:rPr lang="en-US" dirty="0" smtClean="0"/>
              <a:t>. </a:t>
            </a:r>
          </a:p>
          <a:p>
            <a:pPr algn="l" rtl="0">
              <a:buFont typeface="Wingdings" pitchFamily="2" charset="2"/>
              <a:buChar char="Ø"/>
            </a:pPr>
            <a:r>
              <a:rPr lang="en-US" dirty="0" smtClean="0"/>
              <a:t>RR </a:t>
            </a:r>
            <a:r>
              <a:rPr lang="en-US" dirty="0"/>
              <a:t>of VTE in young healthy women is low, </a:t>
            </a:r>
            <a:r>
              <a:rPr lang="en-US" dirty="0" smtClean="0"/>
              <a:t>and the </a:t>
            </a:r>
            <a:r>
              <a:rPr lang="en-US" dirty="0"/>
              <a:t>absolute risk is even smaller than the risk </a:t>
            </a:r>
            <a:r>
              <a:rPr lang="en-US" dirty="0" smtClean="0"/>
              <a:t>associated with </a:t>
            </a:r>
            <a:r>
              <a:rPr lang="en-US" dirty="0"/>
              <a:t>pregnancy </a:t>
            </a:r>
            <a:r>
              <a:rPr lang="en-US" dirty="0" smtClean="0"/>
              <a:t>. </a:t>
            </a:r>
            <a:endParaRPr lang="en-US" dirty="0" smtClean="0"/>
          </a:p>
          <a:p>
            <a:pPr algn="l" rtl="0">
              <a:buNone/>
            </a:pPr>
            <a:r>
              <a:rPr lang="en-US" dirty="0" smtClean="0"/>
              <a:t>PCOS appears to be associated with </a:t>
            </a:r>
            <a:r>
              <a:rPr lang="en-US" dirty="0" smtClean="0"/>
              <a:t>a </a:t>
            </a:r>
            <a:r>
              <a:rPr lang="en-US" dirty="0" err="1" smtClean="0"/>
              <a:t>prothrombotic</a:t>
            </a:r>
            <a:r>
              <a:rPr lang="en-US" dirty="0" smtClean="0"/>
              <a:t>  state.</a:t>
            </a:r>
          </a:p>
          <a:p>
            <a:pPr algn="l" rtl="0">
              <a:buNone/>
            </a:pPr>
            <a:r>
              <a:rPr lang="en-US" dirty="0" smtClean="0"/>
              <a:t>available </a:t>
            </a:r>
            <a:r>
              <a:rPr lang="en-US" dirty="0" smtClean="0"/>
              <a:t>data suggest a 1.5- to 2-fold increased risk of VTE in PCOS. </a:t>
            </a:r>
          </a:p>
          <a:p>
            <a:pPr algn="l" rtl="0">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a:buNone/>
            </a:pPr>
            <a:r>
              <a:rPr lang="en-US" b="1" dirty="0" smtClean="0"/>
              <a:t>OC use and the risk of arterial thrombosis in PCOS</a:t>
            </a:r>
            <a:endParaRPr lang="fa-I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b="1" dirty="0" smtClean="0"/>
          </a:p>
          <a:p>
            <a:pPr marL="0" indent="0" algn="l" rtl="0">
              <a:buNone/>
            </a:pPr>
            <a:r>
              <a:rPr lang="en-US" b="1" dirty="0" smtClean="0"/>
              <a:t>     </a:t>
            </a:r>
            <a:r>
              <a:rPr lang="en-US" b="1" dirty="0" smtClean="0">
                <a:solidFill>
                  <a:schemeClr val="accent5">
                    <a:lumMod val="50000"/>
                  </a:schemeClr>
                </a:solidFill>
              </a:rPr>
              <a:t>N </a:t>
            </a:r>
            <a:r>
              <a:rPr lang="en-US" b="1" dirty="0">
                <a:solidFill>
                  <a:schemeClr val="accent5">
                    <a:lumMod val="50000"/>
                  </a:schemeClr>
                </a:solidFill>
              </a:rPr>
              <a:t>Engl J Med </a:t>
            </a:r>
            <a:r>
              <a:rPr lang="en-US" b="1" dirty="0" smtClean="0">
                <a:solidFill>
                  <a:schemeClr val="accent5">
                    <a:lumMod val="50000"/>
                  </a:schemeClr>
                </a:solidFill>
              </a:rPr>
              <a:t>2012;366:225766                        </a:t>
            </a:r>
            <a:endParaRPr lang="en-US" b="1" dirty="0">
              <a:solidFill>
                <a:schemeClr val="accent5">
                  <a:lumMod val="50000"/>
                </a:schemeClr>
              </a:solidFill>
            </a:endParaRPr>
          </a:p>
        </p:txBody>
      </p:sp>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14414" y="500042"/>
            <a:ext cx="7286676"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392004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effectLst>
                  <a:outerShdw blurRad="38100" dist="38100" dir="2700000" algn="tl">
                    <a:srgbClr val="000000">
                      <a:alpha val="43137"/>
                    </a:srgbClr>
                  </a:outerShdw>
                </a:effectLst>
              </a:rPr>
              <a:t>Methods</a:t>
            </a:r>
            <a:endParaRPr lang="en-US" dirty="0">
              <a:solidFill>
                <a:srgbClr val="002060"/>
              </a:solidFill>
            </a:endParaRPr>
          </a:p>
        </p:txBody>
      </p:sp>
      <p:sp>
        <p:nvSpPr>
          <p:cNvPr id="3" name="Content Placeholder 2"/>
          <p:cNvSpPr>
            <a:spLocks noGrp="1"/>
          </p:cNvSpPr>
          <p:nvPr>
            <p:ph idx="1"/>
          </p:nvPr>
        </p:nvSpPr>
        <p:spPr>
          <a:xfrm>
            <a:off x="1000100" y="1447800"/>
            <a:ext cx="7933588" cy="4800600"/>
          </a:xfrm>
        </p:spPr>
        <p:txBody>
          <a:bodyPr>
            <a:normAutofit lnSpcReduction="10000"/>
          </a:bodyPr>
          <a:lstStyle/>
          <a:p>
            <a:pPr marL="0" indent="0" algn="l" rtl="0">
              <a:buFont typeface="Wingdings" pitchFamily="2" charset="2"/>
              <a:buChar char="Ø"/>
            </a:pPr>
            <a:r>
              <a:rPr lang="en-US" dirty="0" smtClean="0">
                <a:solidFill>
                  <a:schemeClr val="accent5">
                    <a:lumMod val="50000"/>
                  </a:schemeClr>
                </a:solidFill>
              </a:rPr>
              <a:t>In </a:t>
            </a:r>
            <a:r>
              <a:rPr lang="en-US" dirty="0">
                <a:solidFill>
                  <a:schemeClr val="accent5">
                    <a:lumMod val="50000"/>
                  </a:schemeClr>
                </a:solidFill>
              </a:rPr>
              <a:t>this 15-year Danish historical cohort study, </a:t>
            </a:r>
            <a:r>
              <a:rPr lang="en-US" dirty="0" smtClean="0">
                <a:solidFill>
                  <a:schemeClr val="accent5">
                    <a:lumMod val="50000"/>
                  </a:schemeClr>
                </a:solidFill>
              </a:rPr>
              <a:t>    we </a:t>
            </a:r>
            <a:r>
              <a:rPr lang="en-US" dirty="0">
                <a:solidFill>
                  <a:schemeClr val="accent5">
                    <a:lumMod val="50000"/>
                  </a:schemeClr>
                </a:solidFill>
              </a:rPr>
              <a:t>followed nonpregnant women, 15 </a:t>
            </a:r>
            <a:r>
              <a:rPr lang="en-US" dirty="0" smtClean="0">
                <a:solidFill>
                  <a:schemeClr val="accent5">
                    <a:lumMod val="50000"/>
                  </a:schemeClr>
                </a:solidFill>
              </a:rPr>
              <a:t>to 49 </a:t>
            </a:r>
            <a:r>
              <a:rPr lang="en-US" dirty="0">
                <a:solidFill>
                  <a:schemeClr val="accent5">
                    <a:lumMod val="50000"/>
                  </a:schemeClr>
                </a:solidFill>
              </a:rPr>
              <a:t>years old, with no history of cardiovascular disease or cancer. </a:t>
            </a:r>
            <a:endParaRPr lang="en-US" dirty="0" smtClean="0">
              <a:solidFill>
                <a:schemeClr val="accent5">
                  <a:lumMod val="50000"/>
                </a:schemeClr>
              </a:solidFill>
            </a:endParaRPr>
          </a:p>
          <a:p>
            <a:pPr algn="l" rtl="0">
              <a:buFont typeface="Wingdings" pitchFamily="2" charset="2"/>
              <a:buChar char="Ø"/>
            </a:pPr>
            <a:r>
              <a:rPr lang="en-US" dirty="0" smtClean="0"/>
              <a:t>the study cohort </a:t>
            </a:r>
            <a:r>
              <a:rPr lang="en-US" dirty="0" smtClean="0"/>
              <a:t>included 1,626,158 </a:t>
            </a:r>
            <a:r>
              <a:rPr lang="en-US" dirty="0" smtClean="0"/>
              <a:t>women, with 14,251,063 person-years </a:t>
            </a:r>
            <a:r>
              <a:rPr lang="en-US" dirty="0" smtClean="0"/>
              <a:t>of observation</a:t>
            </a:r>
          </a:p>
          <a:p>
            <a:pPr algn="l" rtl="0">
              <a:buFont typeface="Wingdings" pitchFamily="2" charset="2"/>
              <a:buChar char="Ø"/>
            </a:pPr>
            <a:r>
              <a:rPr lang="en-US" dirty="0" smtClean="0">
                <a:solidFill>
                  <a:schemeClr val="accent5">
                    <a:lumMod val="50000"/>
                  </a:schemeClr>
                </a:solidFill>
              </a:rPr>
              <a:t>Data </a:t>
            </a:r>
            <a:r>
              <a:rPr lang="en-US" dirty="0">
                <a:solidFill>
                  <a:schemeClr val="accent5">
                    <a:lumMod val="50000"/>
                  </a:schemeClr>
                </a:solidFill>
              </a:rPr>
              <a:t>on use of </a:t>
            </a:r>
            <a:r>
              <a:rPr lang="en-US" dirty="0" smtClean="0">
                <a:solidFill>
                  <a:schemeClr val="accent5">
                    <a:lumMod val="50000"/>
                  </a:schemeClr>
                </a:solidFill>
              </a:rPr>
              <a:t>hormonal contraception</a:t>
            </a:r>
            <a:r>
              <a:rPr lang="en-US" dirty="0">
                <a:solidFill>
                  <a:schemeClr val="accent5">
                    <a:lumMod val="50000"/>
                  </a:schemeClr>
                </a:solidFill>
              </a:rPr>
              <a:t>, clinical end points, and </a:t>
            </a:r>
            <a:r>
              <a:rPr lang="en-US" dirty="0" smtClean="0">
                <a:solidFill>
                  <a:schemeClr val="accent5">
                    <a:lumMod val="50000"/>
                  </a:schemeClr>
                </a:solidFill>
              </a:rPr>
              <a:t>potential confounders </a:t>
            </a:r>
            <a:r>
              <a:rPr lang="en-US" dirty="0">
                <a:solidFill>
                  <a:schemeClr val="accent5">
                    <a:lumMod val="50000"/>
                  </a:schemeClr>
                </a:solidFill>
              </a:rPr>
              <a:t>were </a:t>
            </a:r>
            <a:r>
              <a:rPr lang="en-US" dirty="0" smtClean="0">
                <a:solidFill>
                  <a:schemeClr val="accent5">
                    <a:lumMod val="50000"/>
                  </a:schemeClr>
                </a:solidFill>
              </a:rPr>
              <a:t>obtained from </a:t>
            </a:r>
            <a:r>
              <a:rPr lang="en-US" dirty="0">
                <a:solidFill>
                  <a:schemeClr val="accent5">
                    <a:lumMod val="50000"/>
                  </a:schemeClr>
                </a:solidFill>
              </a:rPr>
              <a:t>four national </a:t>
            </a:r>
            <a:r>
              <a:rPr lang="en-US" dirty="0" smtClean="0">
                <a:solidFill>
                  <a:schemeClr val="accent5">
                    <a:lumMod val="50000"/>
                  </a:schemeClr>
                </a:solidFill>
              </a:rPr>
              <a:t>registries</a:t>
            </a:r>
            <a:endParaRPr lang="en-US" dirty="0">
              <a:solidFill>
                <a:schemeClr val="accent5">
                  <a:lumMod val="50000"/>
                </a:schemeClr>
              </a:solidFill>
            </a:endParaRPr>
          </a:p>
        </p:txBody>
      </p:sp>
    </p:spTree>
    <p:extLst>
      <p:ext uri="{BB962C8B-B14F-4D97-AF65-F5344CB8AC3E}">
        <p14:creationId xmlns="" xmlns:p14="http://schemas.microsoft.com/office/powerpoint/2010/main" val="347607432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r="2727" b="3333"/>
          <a:stretch>
            <a:fillRect/>
          </a:stretch>
        </p:blipFill>
        <p:spPr bwMode="auto">
          <a:xfrm>
            <a:off x="1071538" y="0"/>
            <a:ext cx="7858180" cy="66437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785786" y="1857364"/>
            <a:ext cx="357190" cy="1588"/>
          </a:xfrm>
          <a:prstGeom prst="straightConnector1">
            <a:avLst/>
          </a:prstGeom>
          <a:ln w="41275" cmpd="sng">
            <a:solidFill>
              <a:srgbClr val="C00000"/>
            </a:solidFill>
            <a:prstDash val="lgDash"/>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4348" y="3429000"/>
            <a:ext cx="357190" cy="1588"/>
          </a:xfrm>
          <a:prstGeom prst="straightConnector1">
            <a:avLst/>
          </a:prstGeom>
          <a:ln w="41275" cmpd="sng">
            <a:solidFill>
              <a:srgbClr val="C00000"/>
            </a:solidFill>
            <a:prstDash val="lgDash"/>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358612" y="1714488"/>
            <a:ext cx="28495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822826" y="1749810"/>
            <a:ext cx="21352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786314" y="1928802"/>
            <a:ext cx="357190"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ounded Rectangle 12"/>
          <p:cNvSpPr/>
          <p:nvPr/>
        </p:nvSpPr>
        <p:spPr>
          <a:xfrm>
            <a:off x="7215206" y="1928802"/>
            <a:ext cx="357190"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 xmlns:p14="http://schemas.microsoft.com/office/powerpoint/2010/main" val="395212061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28662" y="0"/>
            <a:ext cx="7873510"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500034" y="2143116"/>
            <a:ext cx="357190" cy="1588"/>
          </a:xfrm>
          <a:prstGeom prst="straightConnector1">
            <a:avLst/>
          </a:prstGeom>
          <a:ln w="41275" cmpd="sng">
            <a:solidFill>
              <a:srgbClr val="C00000"/>
            </a:solidFill>
            <a:prstDash val="lgDash"/>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0034" y="3929066"/>
            <a:ext cx="357190" cy="1588"/>
          </a:xfrm>
          <a:prstGeom prst="straightConnector1">
            <a:avLst/>
          </a:prstGeom>
          <a:ln w="41275" cmpd="sng">
            <a:solidFill>
              <a:srgbClr val="C00000"/>
            </a:solidFill>
            <a:prstDash val="lgDash"/>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1472" y="5500702"/>
            <a:ext cx="7786742" cy="923330"/>
          </a:xfrm>
          <a:prstGeom prst="rect">
            <a:avLst/>
          </a:prstGeom>
        </p:spPr>
        <p:txBody>
          <a:bodyPr wrap="square">
            <a:spAutoFit/>
          </a:bodyPr>
          <a:lstStyle/>
          <a:p>
            <a:pPr algn="l" rtl="0"/>
            <a:r>
              <a:rPr lang="en-US" dirty="0" smtClean="0"/>
              <a:t>Women with the highest level of education </a:t>
            </a:r>
            <a:r>
              <a:rPr lang="en-US" dirty="0" smtClean="0"/>
              <a:t>had about </a:t>
            </a:r>
            <a:r>
              <a:rPr lang="en-US" dirty="0" smtClean="0"/>
              <a:t>half as many thrombotic strokes and </a:t>
            </a:r>
            <a:r>
              <a:rPr lang="en-US" dirty="0" smtClean="0"/>
              <a:t>about one </a:t>
            </a:r>
            <a:r>
              <a:rPr lang="en-US" dirty="0" smtClean="0"/>
              <a:t>third as many myocardial infarctions </a:t>
            </a:r>
            <a:r>
              <a:rPr lang="en-US" dirty="0" smtClean="0"/>
              <a:t>as women </a:t>
            </a:r>
            <a:r>
              <a:rPr lang="en-US" dirty="0" smtClean="0"/>
              <a:t>with the lowest level of education</a:t>
            </a:r>
            <a:endParaRPr lang="fa-IR" dirty="0"/>
          </a:p>
        </p:txBody>
      </p:sp>
      <p:sp>
        <p:nvSpPr>
          <p:cNvPr id="17" name="Rounded Rectangle 16"/>
          <p:cNvSpPr/>
          <p:nvPr/>
        </p:nvSpPr>
        <p:spPr>
          <a:xfrm>
            <a:off x="4714876" y="2143116"/>
            <a:ext cx="500066" cy="12858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ounded Rectangle 17"/>
          <p:cNvSpPr/>
          <p:nvPr/>
        </p:nvSpPr>
        <p:spPr>
          <a:xfrm>
            <a:off x="7143768" y="2143116"/>
            <a:ext cx="428628" cy="12858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Oval 18"/>
          <p:cNvSpPr/>
          <p:nvPr/>
        </p:nvSpPr>
        <p:spPr>
          <a:xfrm>
            <a:off x="5286380" y="2214554"/>
            <a:ext cx="107157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Oval 19"/>
          <p:cNvSpPr/>
          <p:nvPr/>
        </p:nvSpPr>
        <p:spPr>
          <a:xfrm>
            <a:off x="7715272" y="2143116"/>
            <a:ext cx="1071570"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 xmlns:p14="http://schemas.microsoft.com/office/powerpoint/2010/main" val="76086572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own Arrow 3"/>
          <p:cNvSpPr/>
          <p:nvPr/>
        </p:nvSpPr>
        <p:spPr>
          <a:xfrm>
            <a:off x="4932040" y="4077072"/>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6800" y="214290"/>
            <a:ext cx="7577166" cy="66437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066899" y="6381328"/>
            <a:ext cx="7648505" cy="47667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714348" y="2786058"/>
            <a:ext cx="357190" cy="1588"/>
          </a:xfrm>
          <a:prstGeom prst="straightConnector1">
            <a:avLst/>
          </a:prstGeom>
          <a:ln w="41275" cmpd="sng">
            <a:solidFill>
              <a:srgbClr val="C00000"/>
            </a:solidFill>
            <a:prstDash val="lgDash"/>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14348" y="4357694"/>
            <a:ext cx="357190" cy="1588"/>
          </a:xfrm>
          <a:prstGeom prst="straightConnector1">
            <a:avLst/>
          </a:prstGeom>
          <a:ln w="41275" cmpd="sng">
            <a:solidFill>
              <a:srgbClr val="C00000"/>
            </a:solidFill>
            <a:prstDash val="lgDash"/>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14348" y="5143512"/>
            <a:ext cx="357190" cy="1588"/>
          </a:xfrm>
          <a:prstGeom prst="straightConnector1">
            <a:avLst/>
          </a:prstGeom>
          <a:ln w="41275" cmpd="sng">
            <a:solidFill>
              <a:srgbClr val="C00000"/>
            </a:solidFill>
            <a:prstDash val="lgDash"/>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42910" y="6357958"/>
            <a:ext cx="357190" cy="1588"/>
          </a:xfrm>
          <a:prstGeom prst="straightConnector1">
            <a:avLst/>
          </a:prstGeom>
          <a:ln w="41275" cmpd="sng">
            <a:solidFill>
              <a:srgbClr val="C00000"/>
            </a:solidFill>
            <a:prstDash val="lgDash"/>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14348" y="2214554"/>
            <a:ext cx="357190" cy="1588"/>
          </a:xfrm>
          <a:prstGeom prst="straightConnector1">
            <a:avLst/>
          </a:prstGeom>
          <a:ln w="41275" cmpd="sng">
            <a:solidFill>
              <a:srgbClr val="C00000"/>
            </a:solidFill>
            <a:prstDash val="lgDash"/>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1071538" y="4071942"/>
            <a:ext cx="192590" cy="1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ight Arrow 17"/>
          <p:cNvSpPr/>
          <p:nvPr/>
        </p:nvSpPr>
        <p:spPr>
          <a:xfrm>
            <a:off x="1071538" y="2285992"/>
            <a:ext cx="192590" cy="1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ight Arrow 18"/>
          <p:cNvSpPr/>
          <p:nvPr/>
        </p:nvSpPr>
        <p:spPr>
          <a:xfrm>
            <a:off x="1071538" y="4857760"/>
            <a:ext cx="192590" cy="1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ight Arrow 19"/>
          <p:cNvSpPr/>
          <p:nvPr/>
        </p:nvSpPr>
        <p:spPr>
          <a:xfrm>
            <a:off x="7429520" y="3286124"/>
            <a:ext cx="192590" cy="1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 xmlns:p14="http://schemas.microsoft.com/office/powerpoint/2010/main" val="325776623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071538" y="1447800"/>
            <a:ext cx="7862150" cy="4800600"/>
          </a:xfrm>
        </p:spPr>
        <p:txBody>
          <a:bodyPr>
            <a:normAutofit fontScale="92500" lnSpcReduction="20000"/>
          </a:bodyPr>
          <a:lstStyle/>
          <a:p>
            <a:pPr algn="l" rtl="0">
              <a:buFont typeface="Wingdings" pitchFamily="2" charset="2"/>
              <a:buChar char="Ø"/>
            </a:pPr>
            <a:r>
              <a:rPr lang="en-US" dirty="0" smtClean="0"/>
              <a:t>combined oral </a:t>
            </a:r>
            <a:r>
              <a:rPr lang="en-US" dirty="0" smtClean="0"/>
              <a:t>contraceptives with doses of </a:t>
            </a:r>
            <a:r>
              <a:rPr lang="en-US" dirty="0" err="1" smtClean="0"/>
              <a:t>ethinyl</a:t>
            </a:r>
            <a:r>
              <a:rPr lang="en-US" dirty="0" smtClean="0"/>
              <a:t> </a:t>
            </a:r>
            <a:r>
              <a:rPr lang="en-US" dirty="0" err="1" smtClean="0"/>
              <a:t>estradiol</a:t>
            </a:r>
            <a:r>
              <a:rPr lang="en-US" dirty="0" smtClean="0"/>
              <a:t> </a:t>
            </a:r>
            <a:r>
              <a:rPr lang="en-US" dirty="0" smtClean="0"/>
              <a:t>of 20 </a:t>
            </a:r>
            <a:r>
              <a:rPr lang="en-US" dirty="0" err="1" smtClean="0"/>
              <a:t>μg</a:t>
            </a:r>
            <a:r>
              <a:rPr lang="en-US" dirty="0" smtClean="0"/>
              <a:t>, 30 to 40 </a:t>
            </a:r>
            <a:r>
              <a:rPr lang="en-US" dirty="0" err="1" smtClean="0"/>
              <a:t>μg</a:t>
            </a:r>
            <a:r>
              <a:rPr lang="en-US" dirty="0" smtClean="0"/>
              <a:t>, and 50 </a:t>
            </a:r>
            <a:r>
              <a:rPr lang="en-US" dirty="0" err="1" smtClean="0"/>
              <a:t>μg</a:t>
            </a:r>
            <a:r>
              <a:rPr lang="en-US" dirty="0" smtClean="0"/>
              <a:t> </a:t>
            </a:r>
            <a:r>
              <a:rPr lang="en-US" dirty="0" smtClean="0"/>
              <a:t>were associated </a:t>
            </a:r>
            <a:r>
              <a:rPr lang="en-US" dirty="0" smtClean="0"/>
              <a:t>with a relative risk of </a:t>
            </a:r>
            <a:r>
              <a:rPr lang="en-US" b="1" dirty="0" smtClean="0"/>
              <a:t>thrombotic stroke</a:t>
            </a:r>
            <a:r>
              <a:rPr lang="en-US" dirty="0" smtClean="0"/>
              <a:t> of </a:t>
            </a:r>
            <a:r>
              <a:rPr lang="en-US" dirty="0" smtClean="0"/>
              <a:t>1.60 (95% CI, 1.37 to 1.86), 1.75 (</a:t>
            </a:r>
            <a:r>
              <a:rPr lang="en-US" dirty="0" smtClean="0"/>
              <a:t>95% </a:t>
            </a:r>
            <a:r>
              <a:rPr lang="pl-PL" dirty="0" smtClean="0"/>
              <a:t>CI</a:t>
            </a:r>
            <a:r>
              <a:rPr lang="pl-PL" dirty="0" smtClean="0"/>
              <a:t>, 1.61 to 1.92), and 1.97 (95% CI, 1.45 to 2.66</a:t>
            </a:r>
            <a:r>
              <a:rPr lang="pl-PL" dirty="0" smtClean="0"/>
              <a:t>),</a:t>
            </a:r>
            <a:r>
              <a:rPr lang="en-US" dirty="0" smtClean="0"/>
              <a:t> respectively </a:t>
            </a:r>
            <a:r>
              <a:rPr lang="en-US" dirty="0" smtClean="0"/>
              <a:t>(P = 0.24 for trend). </a:t>
            </a:r>
            <a:endParaRPr lang="en-US" dirty="0" smtClean="0"/>
          </a:p>
          <a:p>
            <a:pPr algn="l" rtl="0">
              <a:buFont typeface="Wingdings" pitchFamily="2" charset="2"/>
              <a:buChar char="Ø"/>
            </a:pPr>
            <a:r>
              <a:rPr lang="en-US" dirty="0" smtClean="0"/>
              <a:t>The corresponding relative </a:t>
            </a:r>
            <a:r>
              <a:rPr lang="en-US" dirty="0" smtClean="0"/>
              <a:t>risks for </a:t>
            </a:r>
            <a:r>
              <a:rPr lang="en-US" b="1" dirty="0" smtClean="0"/>
              <a:t>myocardial infarction</a:t>
            </a:r>
            <a:r>
              <a:rPr lang="en-US" dirty="0" smtClean="0"/>
              <a:t> </a:t>
            </a:r>
            <a:r>
              <a:rPr lang="en-US" dirty="0" smtClean="0"/>
              <a:t>were 1.40 </a:t>
            </a:r>
            <a:r>
              <a:rPr lang="en-US" dirty="0" smtClean="0"/>
              <a:t>(95% CI, 1.07 to 1.81), 1.88 (95% CI, </a:t>
            </a:r>
            <a:r>
              <a:rPr lang="en-US" dirty="0" smtClean="0"/>
              <a:t>1.66 to </a:t>
            </a:r>
            <a:r>
              <a:rPr lang="en-US" dirty="0" smtClean="0"/>
              <a:t>2.13), and 3.73 (95% CI, 2.78 to 5.00), </a:t>
            </a:r>
            <a:r>
              <a:rPr lang="en-US" dirty="0" smtClean="0"/>
              <a:t>respectively (P&lt;0.001 </a:t>
            </a:r>
            <a:r>
              <a:rPr lang="en-US" dirty="0" smtClean="0"/>
              <a:t>for trend).</a:t>
            </a:r>
            <a:endParaRPr lang="fa-I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528" y="6927"/>
            <a:ext cx="8820472" cy="685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5579930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Oral contraceptives</a:t>
            </a:r>
            <a:endParaRPr lang="fa-IR" dirty="0"/>
          </a:p>
        </p:txBody>
      </p:sp>
      <p:sp>
        <p:nvSpPr>
          <p:cNvPr id="3" name="Content Placeholder 2"/>
          <p:cNvSpPr>
            <a:spLocks noGrp="1"/>
          </p:cNvSpPr>
          <p:nvPr>
            <p:ph idx="1"/>
          </p:nvPr>
        </p:nvSpPr>
        <p:spPr>
          <a:xfrm>
            <a:off x="1000100" y="1447800"/>
            <a:ext cx="7933588" cy="4800600"/>
          </a:xfrm>
        </p:spPr>
        <p:txBody>
          <a:bodyPr>
            <a:normAutofit fontScale="92500" lnSpcReduction="10000"/>
          </a:bodyPr>
          <a:lstStyle/>
          <a:p>
            <a:pPr algn="l" rtl="0">
              <a:buFont typeface="Wingdings" pitchFamily="2" charset="2"/>
              <a:buChar char="Ø"/>
            </a:pPr>
            <a:r>
              <a:rPr lang="en-US" dirty="0" smtClean="0"/>
              <a:t>OCs</a:t>
            </a:r>
            <a:r>
              <a:rPr lang="en-US" dirty="0"/>
              <a:t>, </a:t>
            </a:r>
            <a:r>
              <a:rPr lang="en-US" dirty="0" smtClean="0"/>
              <a:t> have </a:t>
            </a:r>
            <a:r>
              <a:rPr lang="en-US" dirty="0"/>
              <a:t>traditionally been the mainstay of chronic </a:t>
            </a:r>
            <a:r>
              <a:rPr lang="en-US" dirty="0" smtClean="0"/>
              <a:t>treatment in </a:t>
            </a:r>
            <a:r>
              <a:rPr lang="en-US" dirty="0"/>
              <a:t>PCOS patients not seeking pregnancy</a:t>
            </a:r>
            <a:r>
              <a:rPr lang="en-US" dirty="0" smtClean="0"/>
              <a:t>. </a:t>
            </a:r>
          </a:p>
          <a:p>
            <a:pPr algn="l" rtl="0">
              <a:buFont typeface="Wingdings" pitchFamily="2" charset="2"/>
              <a:buChar char="Ø"/>
            </a:pPr>
            <a:r>
              <a:rPr lang="en-US" dirty="0" smtClean="0"/>
              <a:t>They ameliorate </a:t>
            </a:r>
            <a:r>
              <a:rPr lang="en-US" dirty="0" err="1" smtClean="0"/>
              <a:t>hyperandrogenism</a:t>
            </a:r>
            <a:r>
              <a:rPr lang="en-US" dirty="0" smtClean="0"/>
              <a:t> </a:t>
            </a:r>
            <a:r>
              <a:rPr lang="en-US" dirty="0"/>
              <a:t>and regulate menstrual </a:t>
            </a:r>
            <a:r>
              <a:rPr lang="en-US" dirty="0" smtClean="0"/>
              <a:t>cycles.</a:t>
            </a:r>
            <a:endParaRPr lang="en-US" dirty="0"/>
          </a:p>
          <a:p>
            <a:pPr algn="l" rtl="0">
              <a:buFont typeface="Wingdings" pitchFamily="2" charset="2"/>
              <a:buChar char="Ø"/>
            </a:pPr>
            <a:r>
              <a:rPr lang="en-US" dirty="0" smtClean="0"/>
              <a:t>benefits of OCs </a:t>
            </a:r>
            <a:r>
              <a:rPr lang="en-US" dirty="0"/>
              <a:t>outweigh the risks in most patients with PCOS. </a:t>
            </a:r>
            <a:endParaRPr lang="en-US" dirty="0" smtClean="0"/>
          </a:p>
          <a:p>
            <a:pPr algn="l" rtl="0">
              <a:buFont typeface="Wingdings" pitchFamily="2" charset="2"/>
              <a:buChar char="Ø"/>
            </a:pPr>
            <a:r>
              <a:rPr lang="en-US" dirty="0" smtClean="0"/>
              <a:t>potential </a:t>
            </a:r>
            <a:r>
              <a:rPr lang="en-US" dirty="0"/>
              <a:t>adverse </a:t>
            </a:r>
            <a:r>
              <a:rPr lang="en-US" dirty="0" err="1"/>
              <a:t>cardiometabolic</a:t>
            </a:r>
            <a:r>
              <a:rPr lang="en-US" dirty="0"/>
              <a:t> effects </a:t>
            </a:r>
            <a:r>
              <a:rPr lang="en-US" dirty="0" smtClean="0"/>
              <a:t>of OCs </a:t>
            </a:r>
            <a:r>
              <a:rPr lang="en-US" dirty="0"/>
              <a:t>represent a concern, given that women with </a:t>
            </a:r>
            <a:r>
              <a:rPr lang="en-US" dirty="0" smtClean="0"/>
              <a:t>PCOS use </a:t>
            </a:r>
            <a:r>
              <a:rPr lang="en-US" dirty="0"/>
              <a:t>these drugs for several </a:t>
            </a:r>
            <a:r>
              <a:rPr lang="en-US" dirty="0" smtClean="0"/>
              <a:t>years.</a:t>
            </a:r>
            <a:endParaRPr lang="fa-I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50000"/>
                  </a:schemeClr>
                </a:solidFill>
              </a:rPr>
              <a:t>Key massage</a:t>
            </a:r>
            <a:endParaRPr lang="en-US" dirty="0"/>
          </a:p>
        </p:txBody>
      </p:sp>
      <p:sp>
        <p:nvSpPr>
          <p:cNvPr id="3" name="Content Placeholder 2"/>
          <p:cNvSpPr>
            <a:spLocks noGrp="1"/>
          </p:cNvSpPr>
          <p:nvPr>
            <p:ph idx="1"/>
          </p:nvPr>
        </p:nvSpPr>
        <p:spPr>
          <a:xfrm>
            <a:off x="1000100" y="1428736"/>
            <a:ext cx="7862150" cy="5143536"/>
          </a:xfrm>
        </p:spPr>
        <p:txBody>
          <a:bodyPr>
            <a:normAutofit/>
          </a:bodyPr>
          <a:lstStyle/>
          <a:p>
            <a:pPr algn="l" rtl="0"/>
            <a:r>
              <a:rPr lang="en-US" dirty="0" smtClean="0"/>
              <a:t>women who used oral contraceptives with </a:t>
            </a:r>
            <a:r>
              <a:rPr lang="en-US" dirty="0" err="1" smtClean="0"/>
              <a:t>ethinyl</a:t>
            </a:r>
            <a:r>
              <a:rPr lang="en-US" dirty="0" smtClean="0"/>
              <a:t> </a:t>
            </a:r>
            <a:r>
              <a:rPr lang="en-US" dirty="0" err="1" smtClean="0"/>
              <a:t>estradiol</a:t>
            </a:r>
            <a:r>
              <a:rPr lang="en-US" dirty="0" smtClean="0"/>
              <a:t> at a dose of 30 to 40 </a:t>
            </a:r>
            <a:r>
              <a:rPr lang="en-US" dirty="0" err="1" smtClean="0"/>
              <a:t>μg</a:t>
            </a:r>
            <a:r>
              <a:rPr lang="en-US" dirty="0" smtClean="0"/>
              <a:t> had a risk of arterial thrombosis that was 1.3 to 2.3 times as high as the risk among nonusers, and women who used pills with </a:t>
            </a:r>
            <a:r>
              <a:rPr lang="en-US" dirty="0" err="1" smtClean="0"/>
              <a:t>ethinyl</a:t>
            </a:r>
            <a:r>
              <a:rPr lang="en-US" dirty="0" smtClean="0"/>
              <a:t> </a:t>
            </a:r>
            <a:r>
              <a:rPr lang="en-US" dirty="0" err="1" smtClean="0"/>
              <a:t>estradiol</a:t>
            </a:r>
            <a:r>
              <a:rPr lang="en-US" dirty="0" smtClean="0"/>
              <a:t> at a dose of 20 </a:t>
            </a:r>
            <a:r>
              <a:rPr lang="en-US" dirty="0" err="1" smtClean="0"/>
              <a:t>μg</a:t>
            </a:r>
            <a:r>
              <a:rPr lang="en-US" dirty="0" smtClean="0"/>
              <a:t> had a risk that was 0.9 to 1.7 times as high, with only small differences according to progestin type. </a:t>
            </a:r>
          </a:p>
          <a:p>
            <a:pPr algn="l" rtl="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714356"/>
            <a:ext cx="7933588" cy="5929354"/>
          </a:xfrm>
        </p:spPr>
        <p:txBody>
          <a:bodyPr>
            <a:normAutofit lnSpcReduction="10000"/>
          </a:bodyPr>
          <a:lstStyle/>
          <a:p>
            <a:pPr algn="l" rtl="0"/>
            <a:r>
              <a:rPr lang="en-US" dirty="0" smtClean="0"/>
              <a:t>the </a:t>
            </a:r>
            <a:r>
              <a:rPr lang="en-US" dirty="0" smtClean="0"/>
              <a:t>absolute risks of thrombotic stroke and myocardial infarction </a:t>
            </a:r>
            <a:r>
              <a:rPr lang="en-US" dirty="0" smtClean="0"/>
              <a:t>were low      decision should </a:t>
            </a:r>
            <a:r>
              <a:rPr lang="en-US" dirty="0" smtClean="0"/>
              <a:t>be individualized based on age and known risk factors for both VT and AT.  </a:t>
            </a:r>
          </a:p>
          <a:p>
            <a:pPr algn="l" rtl="0"/>
            <a:r>
              <a:rPr lang="en-US" dirty="0" smtClean="0"/>
              <a:t>The progestin-only products </a:t>
            </a:r>
            <a:r>
              <a:rPr lang="en-US" dirty="0" smtClean="0"/>
              <a:t>      should </a:t>
            </a:r>
            <a:r>
              <a:rPr lang="en-US" dirty="0" smtClean="0"/>
              <a:t>be considered in older women and women with risk factors for AT. </a:t>
            </a:r>
          </a:p>
          <a:p>
            <a:pPr algn="l" rtl="0"/>
            <a:r>
              <a:rPr lang="en-US" dirty="0" smtClean="0"/>
              <a:t> Some non-oral hormonal contraceptives, such as vaginal rings, implants and skin patches carry a higher risk of venous </a:t>
            </a:r>
            <a:r>
              <a:rPr lang="en-US" dirty="0" err="1" smtClean="0"/>
              <a:t>thromboembolism</a:t>
            </a:r>
            <a:r>
              <a:rPr lang="en-US" dirty="0" smtClean="0"/>
              <a:t> - blood clots - when compared to oral contraceptive pills. </a:t>
            </a:r>
          </a:p>
          <a:p>
            <a:endParaRPr lang="en-US" dirty="0"/>
          </a:p>
        </p:txBody>
      </p:sp>
      <p:sp>
        <p:nvSpPr>
          <p:cNvPr id="4" name="Right Arrow 3"/>
          <p:cNvSpPr/>
          <p:nvPr/>
        </p:nvSpPr>
        <p:spPr>
          <a:xfrm>
            <a:off x="6643702" y="1357298"/>
            <a:ext cx="500066" cy="214314"/>
          </a:xfrm>
          <a:prstGeom prst="rightArrow">
            <a:avLst>
              <a:gd name="adj1" fmla="val 50000"/>
              <a:gd name="adj2" fmla="val 5943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ight Arrow 5"/>
          <p:cNvSpPr/>
          <p:nvPr/>
        </p:nvSpPr>
        <p:spPr>
          <a:xfrm>
            <a:off x="6286512" y="2714620"/>
            <a:ext cx="500066" cy="214314"/>
          </a:xfrm>
          <a:prstGeom prst="rightArrow">
            <a:avLst>
              <a:gd name="adj1" fmla="val 50000"/>
              <a:gd name="adj2" fmla="val 5943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Hypertension</a:t>
            </a:r>
            <a:endParaRPr lang="fa-IR" dirty="0"/>
          </a:p>
        </p:txBody>
      </p:sp>
      <p:sp>
        <p:nvSpPr>
          <p:cNvPr id="3" name="Content Placeholder 2"/>
          <p:cNvSpPr>
            <a:spLocks noGrp="1"/>
          </p:cNvSpPr>
          <p:nvPr>
            <p:ph idx="1"/>
          </p:nvPr>
        </p:nvSpPr>
        <p:spPr>
          <a:xfrm>
            <a:off x="1000100" y="1428736"/>
            <a:ext cx="7686700" cy="4929222"/>
          </a:xfrm>
        </p:spPr>
        <p:txBody>
          <a:bodyPr>
            <a:normAutofit/>
          </a:bodyPr>
          <a:lstStyle/>
          <a:p>
            <a:pPr algn="l" rtl="0">
              <a:buFont typeface="Wingdings" pitchFamily="2" charset="2"/>
              <a:buChar char="Ø"/>
            </a:pPr>
            <a:r>
              <a:rPr lang="en-US" dirty="0" smtClean="0"/>
              <a:t> OCs frequently cause a mild elevation in blood pressure within the normal range; however, overt hypertension can occur. </a:t>
            </a:r>
          </a:p>
          <a:p>
            <a:pPr algn="l" rtl="0">
              <a:buFont typeface="Wingdings" pitchFamily="2" charset="2"/>
              <a:buChar char="Ø"/>
            </a:pPr>
            <a:r>
              <a:rPr lang="en-US" dirty="0" smtClean="0"/>
              <a:t>Overall</a:t>
            </a:r>
            <a:r>
              <a:rPr lang="en-US" dirty="0" smtClean="0"/>
              <a:t>, only 41.5 cases per 10,000 person-years could be attributed to OC use; this risk rapidly declined with cessation of therapy.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a:buNone/>
            </a:pPr>
            <a:r>
              <a:rPr lang="en-US" b="1" dirty="0" smtClean="0"/>
              <a:t>RISK OF CANCER</a:t>
            </a:r>
            <a:endParaRPr lang="fa-I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285720" y="571480"/>
            <a:ext cx="8572560" cy="292389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072198" y="5786454"/>
            <a:ext cx="2071702" cy="46480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071538" y="1447800"/>
            <a:ext cx="7862150" cy="4800600"/>
          </a:xfrm>
        </p:spPr>
        <p:txBody>
          <a:bodyPr>
            <a:normAutofit fontScale="77500" lnSpcReduction="20000"/>
          </a:bodyPr>
          <a:lstStyle/>
          <a:p>
            <a:pPr algn="l" rtl="0">
              <a:buNone/>
            </a:pPr>
            <a:r>
              <a:rPr lang="en-US" b="1" dirty="0" smtClean="0"/>
              <a:t>Design</a:t>
            </a:r>
            <a:r>
              <a:rPr lang="en-US" b="1" dirty="0" smtClean="0"/>
              <a:t>: </a:t>
            </a:r>
            <a:r>
              <a:rPr lang="en-US" dirty="0" smtClean="0"/>
              <a:t>Inception cohort study.</a:t>
            </a:r>
          </a:p>
          <a:p>
            <a:pPr algn="l" rtl="0">
              <a:buNone/>
            </a:pPr>
            <a:r>
              <a:rPr lang="en-US" b="1" dirty="0" smtClean="0"/>
              <a:t>Participants: </a:t>
            </a:r>
            <a:r>
              <a:rPr lang="en-US" dirty="0" smtClean="0"/>
              <a:t>Directly </a:t>
            </a:r>
            <a:r>
              <a:rPr lang="en-US" dirty="0" err="1" smtClean="0"/>
              <a:t>standardised</a:t>
            </a:r>
            <a:r>
              <a:rPr lang="en-US" dirty="0" smtClean="0"/>
              <a:t> data from the Royal College of General Practitioners’ oral contraception study.</a:t>
            </a:r>
          </a:p>
          <a:p>
            <a:pPr algn="l" rtl="0">
              <a:buNone/>
            </a:pPr>
            <a:r>
              <a:rPr lang="en-US" b="1" dirty="0" smtClean="0"/>
              <a:t>Main outcome measures: </a:t>
            </a:r>
            <a:endParaRPr lang="en-US" b="1" dirty="0" smtClean="0"/>
          </a:p>
          <a:p>
            <a:pPr algn="l" rtl="0">
              <a:buNone/>
            </a:pPr>
            <a:r>
              <a:rPr lang="en-US" dirty="0" smtClean="0"/>
              <a:t>Adjusted </a:t>
            </a:r>
            <a:r>
              <a:rPr lang="en-US" dirty="0" smtClean="0"/>
              <a:t>relative risks between never and ever users of oral contraceptives for different types of cancer, main </a:t>
            </a:r>
            <a:r>
              <a:rPr lang="en-US" dirty="0" err="1" smtClean="0"/>
              <a:t>gynaecological</a:t>
            </a:r>
            <a:r>
              <a:rPr lang="en-US" dirty="0" smtClean="0"/>
              <a:t> cancers combined, and any cancer. </a:t>
            </a:r>
            <a:endParaRPr lang="en-US" dirty="0" smtClean="0"/>
          </a:p>
          <a:p>
            <a:pPr algn="l" rtl="0">
              <a:buNone/>
            </a:pPr>
            <a:r>
              <a:rPr lang="en-US" dirty="0" smtClean="0"/>
              <a:t>The </a:t>
            </a:r>
            <a:r>
              <a:rPr lang="en-US" dirty="0" smtClean="0"/>
              <a:t>main dataset contained about 744 000 woman years of observation for ever users of oral contraception and 339 000 woman years for never users. </a:t>
            </a:r>
            <a:endParaRPr lang="en-US" dirty="0" smtClean="0"/>
          </a:p>
          <a:p>
            <a:pPr algn="l" rtl="0">
              <a:buNone/>
            </a:pPr>
            <a:r>
              <a:rPr lang="en-US" dirty="0" smtClean="0"/>
              <a:t>The </a:t>
            </a:r>
            <a:r>
              <a:rPr lang="en-US" dirty="0" smtClean="0"/>
              <a:t>corresponding values for the general practitioner observation dataset were 331 000 and 224 000 woman years.</a:t>
            </a:r>
            <a:endParaRPr lang="fa-I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2051" name="Picture 3"/>
          <p:cNvPicPr>
            <a:picLocks noChangeAspect="1" noChangeArrowheads="1"/>
          </p:cNvPicPr>
          <p:nvPr/>
        </p:nvPicPr>
        <p:blipFill>
          <a:blip r:embed="rId2"/>
          <a:srcRect/>
          <a:stretch>
            <a:fillRect/>
          </a:stretch>
        </p:blipFill>
        <p:spPr bwMode="auto">
          <a:xfrm>
            <a:off x="428596" y="0"/>
            <a:ext cx="8715404" cy="1695450"/>
          </a:xfrm>
          <a:prstGeom prst="rect">
            <a:avLst/>
          </a:prstGeom>
          <a:noFill/>
          <a:ln w="9525">
            <a:noFill/>
            <a:miter lim="800000"/>
            <a:headEnd/>
            <a:tailEnd/>
          </a:ln>
          <a:effectLst/>
        </p:spPr>
      </p:pic>
      <p:pic>
        <p:nvPicPr>
          <p:cNvPr id="7" name="Picture 2"/>
          <p:cNvPicPr>
            <a:picLocks noGrp="1" noChangeAspect="1" noChangeArrowheads="1"/>
          </p:cNvPicPr>
          <p:nvPr>
            <p:ph idx="1"/>
          </p:nvPr>
        </p:nvPicPr>
        <p:blipFill>
          <a:blip r:embed="rId3"/>
          <a:srcRect/>
          <a:stretch>
            <a:fillRect/>
          </a:stretch>
        </p:blipFill>
        <p:spPr bwMode="auto">
          <a:xfrm>
            <a:off x="428596" y="1643050"/>
            <a:ext cx="8505854" cy="5214949"/>
          </a:xfrm>
          <a:prstGeom prst="rect">
            <a:avLst/>
          </a:prstGeom>
          <a:noFill/>
          <a:ln w="9525">
            <a:noFill/>
            <a:miter lim="800000"/>
            <a:headEnd/>
            <a:tailEnd/>
          </a:ln>
          <a:effectLst/>
        </p:spPr>
      </p:pic>
      <p:cxnSp>
        <p:nvCxnSpPr>
          <p:cNvPr id="9" name="Straight Arrow Connector 8"/>
          <p:cNvCxnSpPr/>
          <p:nvPr/>
        </p:nvCxnSpPr>
        <p:spPr>
          <a:xfrm>
            <a:off x="0" y="2143116"/>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0" y="4429132"/>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0" y="4786322"/>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0" y="5929330"/>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28596" y="3500438"/>
            <a:ext cx="71438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Oval 18"/>
          <p:cNvSpPr/>
          <p:nvPr/>
        </p:nvSpPr>
        <p:spPr>
          <a:xfrm>
            <a:off x="7715272" y="3500438"/>
            <a:ext cx="1214446"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ound Single Corner Rectangle 19"/>
          <p:cNvSpPr/>
          <p:nvPr/>
        </p:nvSpPr>
        <p:spPr>
          <a:xfrm>
            <a:off x="428596" y="3857628"/>
            <a:ext cx="1071570" cy="357190"/>
          </a:xfrm>
          <a:prstGeom prst="round1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Rounded Rectangle 21"/>
          <p:cNvSpPr/>
          <p:nvPr/>
        </p:nvSpPr>
        <p:spPr>
          <a:xfrm>
            <a:off x="7715272" y="3857628"/>
            <a:ext cx="1143008" cy="3571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3" name="Straight Arrow Connector 22"/>
          <p:cNvCxnSpPr/>
          <p:nvPr/>
        </p:nvCxnSpPr>
        <p:spPr>
          <a:xfrm>
            <a:off x="0" y="6286520"/>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0" y="6643710"/>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3074" name="Picture 2"/>
          <p:cNvPicPr>
            <a:picLocks noGrp="1" noChangeAspect="1" noChangeArrowheads="1"/>
          </p:cNvPicPr>
          <p:nvPr>
            <p:ph idx="1"/>
          </p:nvPr>
        </p:nvPicPr>
        <p:blipFill>
          <a:blip r:embed="rId2"/>
          <a:srcRect/>
          <a:stretch>
            <a:fillRect/>
          </a:stretch>
        </p:blipFill>
        <p:spPr bwMode="auto">
          <a:xfrm>
            <a:off x="285720" y="1571612"/>
            <a:ext cx="8858280" cy="528638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85720" y="0"/>
            <a:ext cx="8858280" cy="1571612"/>
          </a:xfrm>
          <a:prstGeom prst="rect">
            <a:avLst/>
          </a:prstGeom>
          <a:noFill/>
          <a:ln w="9525">
            <a:noFill/>
            <a:miter lim="800000"/>
            <a:headEnd/>
            <a:tailEnd/>
          </a:ln>
          <a:effectLst/>
        </p:spPr>
      </p:pic>
      <p:cxnSp>
        <p:nvCxnSpPr>
          <p:cNvPr id="6" name="Straight Arrow Connector 5"/>
          <p:cNvCxnSpPr/>
          <p:nvPr/>
        </p:nvCxnSpPr>
        <p:spPr>
          <a:xfrm>
            <a:off x="0" y="4500570"/>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0" y="4857760"/>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28596" y="4000504"/>
            <a:ext cx="1000132" cy="3571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ounded Rectangle 8"/>
          <p:cNvSpPr/>
          <p:nvPr/>
        </p:nvSpPr>
        <p:spPr>
          <a:xfrm>
            <a:off x="7929586" y="4000504"/>
            <a:ext cx="1214414" cy="3571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Oval 9"/>
          <p:cNvSpPr/>
          <p:nvPr/>
        </p:nvSpPr>
        <p:spPr>
          <a:xfrm>
            <a:off x="357158" y="3643314"/>
            <a:ext cx="714380"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Oval 10"/>
          <p:cNvSpPr/>
          <p:nvPr/>
        </p:nvSpPr>
        <p:spPr>
          <a:xfrm>
            <a:off x="7858148" y="3643314"/>
            <a:ext cx="1285852"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2" name="Straight Arrow Connector 11"/>
          <p:cNvCxnSpPr/>
          <p:nvPr/>
        </p:nvCxnSpPr>
        <p:spPr>
          <a:xfrm>
            <a:off x="0" y="6643710"/>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1266" name="Picture 2"/>
          <p:cNvPicPr>
            <a:picLocks noGrp="1" noChangeAspect="1" noChangeArrowheads="1"/>
          </p:cNvPicPr>
          <p:nvPr>
            <p:ph idx="1"/>
          </p:nvPr>
        </p:nvPicPr>
        <p:blipFill>
          <a:blip r:embed="rId2"/>
          <a:srcRect/>
          <a:stretch>
            <a:fillRect/>
          </a:stretch>
        </p:blipFill>
        <p:spPr bwMode="auto">
          <a:xfrm>
            <a:off x="428596" y="214290"/>
            <a:ext cx="8715404" cy="5715064"/>
          </a:xfrm>
          <a:prstGeom prst="rect">
            <a:avLst/>
          </a:prstGeom>
          <a:noFill/>
          <a:ln w="9525">
            <a:noFill/>
            <a:miter lim="800000"/>
            <a:headEnd/>
            <a:tailEnd/>
          </a:ln>
          <a:effectLst/>
        </p:spPr>
      </p:pic>
      <p:sp>
        <p:nvSpPr>
          <p:cNvPr id="5" name="Rectangle 4"/>
          <p:cNvSpPr/>
          <p:nvPr/>
        </p:nvSpPr>
        <p:spPr>
          <a:xfrm>
            <a:off x="0" y="5929330"/>
            <a:ext cx="9144000" cy="923330"/>
          </a:xfrm>
          <a:prstGeom prst="rect">
            <a:avLst/>
          </a:prstGeom>
        </p:spPr>
        <p:txBody>
          <a:bodyPr wrap="square">
            <a:spAutoFit/>
          </a:bodyPr>
          <a:lstStyle/>
          <a:p>
            <a:pPr algn="l" rtl="0"/>
            <a:r>
              <a:rPr lang="en-US" dirty="0" smtClean="0"/>
              <a:t>women who used oral contraceptives for </a:t>
            </a:r>
            <a:r>
              <a:rPr lang="en-US" b="1" dirty="0" smtClean="0">
                <a:solidFill>
                  <a:srgbClr val="FF0000"/>
                </a:solidFill>
              </a:rPr>
              <a:t>more than eight years </a:t>
            </a:r>
            <a:r>
              <a:rPr lang="en-US" dirty="0" smtClean="0"/>
              <a:t>had a statistically significant increased risk of any cancer, cancers of the cervix and central nervous system</a:t>
            </a:r>
          </a:p>
          <a:p>
            <a:pPr algn="l" rtl="0"/>
            <a:r>
              <a:rPr lang="en-US" dirty="0" smtClean="0"/>
              <a:t>or pituitary</a:t>
            </a:r>
            <a:endParaRPr lang="fa-IR" dirty="0"/>
          </a:p>
        </p:txBody>
      </p:sp>
      <p:cxnSp>
        <p:nvCxnSpPr>
          <p:cNvPr id="6" name="Straight Arrow Connector 5"/>
          <p:cNvCxnSpPr/>
          <p:nvPr/>
        </p:nvCxnSpPr>
        <p:spPr>
          <a:xfrm>
            <a:off x="0" y="4929198"/>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0" y="2786058"/>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0" y="3714752"/>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57158" y="3214686"/>
            <a:ext cx="500066" cy="28575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p:cNvSpPr/>
          <p:nvPr/>
        </p:nvSpPr>
        <p:spPr>
          <a:xfrm>
            <a:off x="8001024" y="3214686"/>
            <a:ext cx="1142976" cy="28575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2290" name="Picture 2"/>
          <p:cNvPicPr>
            <a:picLocks noGrp="1" noChangeAspect="1" noChangeArrowheads="1"/>
          </p:cNvPicPr>
          <p:nvPr>
            <p:ph idx="1"/>
          </p:nvPr>
        </p:nvPicPr>
        <p:blipFill>
          <a:blip r:embed="rId2"/>
          <a:srcRect/>
          <a:stretch>
            <a:fillRect/>
          </a:stretch>
        </p:blipFill>
        <p:spPr bwMode="auto">
          <a:xfrm>
            <a:off x="357158" y="0"/>
            <a:ext cx="8572560" cy="5715016"/>
          </a:xfrm>
          <a:prstGeom prst="rect">
            <a:avLst/>
          </a:prstGeom>
          <a:noFill/>
          <a:ln w="9525">
            <a:noFill/>
            <a:miter lim="800000"/>
            <a:headEnd/>
            <a:tailEnd/>
          </a:ln>
          <a:effectLst/>
        </p:spPr>
      </p:pic>
      <p:sp>
        <p:nvSpPr>
          <p:cNvPr id="6" name="Rectangle 5"/>
          <p:cNvSpPr/>
          <p:nvPr/>
        </p:nvSpPr>
        <p:spPr>
          <a:xfrm>
            <a:off x="0" y="5786453"/>
            <a:ext cx="8929718" cy="923330"/>
          </a:xfrm>
          <a:prstGeom prst="rect">
            <a:avLst/>
          </a:prstGeom>
        </p:spPr>
        <p:txBody>
          <a:bodyPr wrap="square">
            <a:spAutoFit/>
          </a:bodyPr>
          <a:lstStyle/>
          <a:p>
            <a:pPr algn="l" rtl="0"/>
            <a:r>
              <a:rPr lang="en-US" dirty="0" smtClean="0"/>
              <a:t>protective effect of oral contraception for ovarian cancer lasts for at least 15 years after stopping, with reduced (statistically </a:t>
            </a:r>
            <a:r>
              <a:rPr lang="en-US" dirty="0" err="1" smtClean="0"/>
              <a:t>nonsignificant</a:t>
            </a:r>
            <a:r>
              <a:rPr lang="en-US" dirty="0" smtClean="0"/>
              <a:t>) relative risks still seen after longer time intervals</a:t>
            </a:r>
            <a:endParaRPr lang="fa-IR" dirty="0"/>
          </a:p>
        </p:txBody>
      </p:sp>
      <p:sp>
        <p:nvSpPr>
          <p:cNvPr id="7" name="Rounded Rectangle 6"/>
          <p:cNvSpPr/>
          <p:nvPr/>
        </p:nvSpPr>
        <p:spPr>
          <a:xfrm>
            <a:off x="428596" y="3286124"/>
            <a:ext cx="8501122" cy="2857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a:t>Currently Available Low-Dose </a:t>
            </a:r>
            <a:r>
              <a:rPr lang="en-US" sz="2800" dirty="0" smtClean="0"/>
              <a:t> Combined </a:t>
            </a:r>
            <a:r>
              <a:rPr lang="en-US" sz="2800" dirty="0"/>
              <a:t>OC Pills According to Type of Progestin </a:t>
            </a:r>
            <a:r>
              <a:rPr lang="en-US" sz="2800" dirty="0" smtClean="0"/>
              <a:t>and EE </a:t>
            </a:r>
            <a:r>
              <a:rPr lang="en-US" sz="2800" dirty="0"/>
              <a:t>Dose</a:t>
            </a:r>
            <a:endParaRPr lang="fa-IR" sz="2800" dirty="0"/>
          </a:p>
        </p:txBody>
      </p:sp>
      <p:pic>
        <p:nvPicPr>
          <p:cNvPr id="1027" name="Picture 3"/>
          <p:cNvPicPr>
            <a:picLocks noGrp="1" noChangeAspect="1" noChangeArrowheads="1"/>
          </p:cNvPicPr>
          <p:nvPr>
            <p:ph idx="1"/>
          </p:nvPr>
        </p:nvPicPr>
        <p:blipFill>
          <a:blip r:embed="rId2"/>
          <a:srcRect/>
          <a:stretch>
            <a:fillRect/>
          </a:stretch>
        </p:blipFill>
        <p:spPr bwMode="auto">
          <a:xfrm>
            <a:off x="1428728" y="1500174"/>
            <a:ext cx="6858048"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50000"/>
                  </a:schemeClr>
                </a:solidFill>
              </a:rPr>
              <a:t>Key massage</a:t>
            </a:r>
            <a:endParaRPr lang="fa-IR" dirty="0"/>
          </a:p>
        </p:txBody>
      </p:sp>
      <p:sp>
        <p:nvSpPr>
          <p:cNvPr id="3" name="Content Placeholder 2"/>
          <p:cNvSpPr>
            <a:spLocks noGrp="1"/>
          </p:cNvSpPr>
          <p:nvPr>
            <p:ph idx="1"/>
          </p:nvPr>
        </p:nvSpPr>
        <p:spPr>
          <a:xfrm>
            <a:off x="1071538" y="1447800"/>
            <a:ext cx="7862150" cy="4800600"/>
          </a:xfrm>
        </p:spPr>
        <p:txBody>
          <a:bodyPr>
            <a:normAutofit fontScale="85000" lnSpcReduction="10000"/>
          </a:bodyPr>
          <a:lstStyle/>
          <a:p>
            <a:pPr algn="l" rtl="0">
              <a:buFont typeface="Wingdings" pitchFamily="2" charset="2"/>
              <a:buChar char="Ø"/>
            </a:pPr>
            <a:r>
              <a:rPr lang="en-US" dirty="0" smtClean="0"/>
              <a:t>In this UK cohort, oral contraception was not associated with an overall increased risk of cancer. </a:t>
            </a:r>
            <a:endParaRPr lang="en-US" dirty="0" smtClean="0"/>
          </a:p>
          <a:p>
            <a:pPr algn="l" rtl="0">
              <a:buFont typeface="Wingdings" pitchFamily="2" charset="2"/>
              <a:buChar char="Ø"/>
            </a:pPr>
            <a:r>
              <a:rPr lang="en-US" dirty="0" smtClean="0"/>
              <a:t>Depending </a:t>
            </a:r>
            <a:r>
              <a:rPr lang="en-US" dirty="0" smtClean="0"/>
              <a:t>on which dataset was examined, our analyses suggest either a statistically significant 12% reduced risk of any cancer (main dataset) or a more modest, non-significant, 3% reduction (general practitioner observation dataset). </a:t>
            </a:r>
            <a:endParaRPr lang="en-US" dirty="0" smtClean="0"/>
          </a:p>
          <a:p>
            <a:pPr algn="l" rtl="0">
              <a:buFont typeface="Wingdings" pitchFamily="2" charset="2"/>
              <a:buChar char="Ø"/>
            </a:pPr>
            <a:r>
              <a:rPr lang="en-US" dirty="0" smtClean="0"/>
              <a:t>These results suggest that, at least in this relatively healthy UK cohort, the cancer benefits associated with oral contraception outweigh the risks. </a:t>
            </a:r>
            <a:endParaRPr lang="fa-IR" dirty="0" smtClean="0"/>
          </a:p>
          <a:p>
            <a:pPr algn="l" rtl="0">
              <a:buNone/>
            </a:pP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12291" name="Picture 3"/>
          <p:cNvPicPr>
            <a:picLocks noGrp="1" noChangeAspect="1" noChangeArrowheads="1"/>
          </p:cNvPicPr>
          <p:nvPr>
            <p:ph idx="1"/>
          </p:nvPr>
        </p:nvPicPr>
        <p:blipFill>
          <a:blip r:embed="rId2"/>
          <a:stretch>
            <a:fillRect/>
          </a:stretch>
        </p:blipFill>
        <p:spPr bwMode="auto">
          <a:xfrm>
            <a:off x="3937000" y="3738562"/>
            <a:ext cx="2495550" cy="219075"/>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a:srcRect/>
          <a:stretch>
            <a:fillRect/>
          </a:stretch>
        </p:blipFill>
        <p:spPr bwMode="auto">
          <a:xfrm>
            <a:off x="285720" y="357166"/>
            <a:ext cx="8358214" cy="33004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071538" y="1447800"/>
            <a:ext cx="7862150" cy="4800600"/>
          </a:xfrm>
        </p:spPr>
        <p:txBody>
          <a:bodyPr>
            <a:normAutofit fontScale="70000" lnSpcReduction="20000"/>
          </a:bodyPr>
          <a:lstStyle/>
          <a:p>
            <a:pPr algn="l" rtl="0">
              <a:buNone/>
            </a:pPr>
            <a:r>
              <a:rPr lang="en-US" b="1" dirty="0" smtClean="0"/>
              <a:t>Purpose</a:t>
            </a:r>
          </a:p>
          <a:p>
            <a:pPr algn="l" rtl="0">
              <a:buNone/>
            </a:pPr>
            <a:r>
              <a:rPr lang="en-US" dirty="0" smtClean="0"/>
              <a:t>To estimate the risks of ovarian cancer and breast cancer associated with oral contraceptive (OC) use among women at elevated risk </a:t>
            </a:r>
            <a:r>
              <a:rPr lang="en-US" b="1" dirty="0" smtClean="0"/>
              <a:t>owing to mutations in </a:t>
            </a:r>
            <a:r>
              <a:rPr lang="en-US" b="1" i="1" dirty="0" smtClean="0"/>
              <a:t>BRCA1/2 </a:t>
            </a:r>
            <a:r>
              <a:rPr lang="en-US" b="1" dirty="0" smtClean="0"/>
              <a:t>or a strong family history.</a:t>
            </a:r>
          </a:p>
          <a:p>
            <a:pPr algn="l" rtl="0">
              <a:buNone/>
            </a:pPr>
            <a:r>
              <a:rPr lang="en-US" b="1" dirty="0" smtClean="0"/>
              <a:t>Methods</a:t>
            </a:r>
          </a:p>
          <a:p>
            <a:pPr algn="l" rtl="0">
              <a:buNone/>
            </a:pPr>
            <a:r>
              <a:rPr lang="en-US" dirty="0" smtClean="0"/>
              <a:t>We searched </a:t>
            </a:r>
            <a:r>
              <a:rPr lang="en-US" dirty="0" err="1" smtClean="0"/>
              <a:t>PubMed</a:t>
            </a:r>
            <a:r>
              <a:rPr lang="en-US" dirty="0" smtClean="0"/>
              <a:t>, </a:t>
            </a:r>
            <a:r>
              <a:rPr lang="en-US" dirty="0" err="1" smtClean="0"/>
              <a:t>Embase</a:t>
            </a:r>
            <a:r>
              <a:rPr lang="en-US" dirty="0" smtClean="0"/>
              <a:t>, the Cochrane Database of Systematic Reviews, and </a:t>
            </a:r>
            <a:r>
              <a:rPr lang="en-US" dirty="0" err="1" smtClean="0"/>
              <a:t>ClinicalTrials</a:t>
            </a:r>
            <a:r>
              <a:rPr lang="en-US" dirty="0" smtClean="0"/>
              <a:t>. </a:t>
            </a:r>
            <a:r>
              <a:rPr lang="en-US" dirty="0" err="1" smtClean="0"/>
              <a:t>gov</a:t>
            </a:r>
            <a:r>
              <a:rPr lang="en-US" dirty="0" smtClean="0"/>
              <a:t> for studies published 2000 to 2012 that evaluated associations between OC use and breast or ovarian cancer among women who are carriers of a </a:t>
            </a:r>
            <a:r>
              <a:rPr lang="en-US" i="1" dirty="0" smtClean="0"/>
              <a:t>BRCA1/2 </a:t>
            </a:r>
            <a:r>
              <a:rPr lang="en-US" dirty="0" smtClean="0"/>
              <a:t>mutation or have a family history of breast or ovarian cancer. </a:t>
            </a:r>
          </a:p>
          <a:p>
            <a:pPr algn="l" rtl="0">
              <a:buNone/>
            </a:pPr>
            <a:r>
              <a:rPr lang="en-US" dirty="0" smtClean="0"/>
              <a:t>From 6,476 unique citations, we identified six studies examining ovarian cancer risk in </a:t>
            </a:r>
            <a:r>
              <a:rPr lang="en-US" i="1" dirty="0" smtClean="0"/>
              <a:t>BRCA1/2 </a:t>
            </a:r>
            <a:r>
              <a:rPr lang="en-US" dirty="0" smtClean="0"/>
              <a:t>mutation carriers and eight studies examining breast cancer risk in </a:t>
            </a:r>
            <a:r>
              <a:rPr lang="en-US" i="1" dirty="0" smtClean="0"/>
              <a:t>BRCA1/2 mutation carriers. </a:t>
            </a:r>
          </a:p>
          <a:p>
            <a:pPr algn="l" rtl="0">
              <a:buNone/>
            </a:pPr>
            <a:endParaRPr lang="fa-I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143000"/>
          </a:xfrm>
        </p:spPr>
        <p:txBody>
          <a:bodyPr>
            <a:noAutofit/>
          </a:bodyPr>
          <a:lstStyle/>
          <a:p>
            <a:pPr algn="l" rtl="0"/>
            <a:r>
              <a:rPr lang="en-US" sz="1400" b="1" dirty="0" smtClean="0">
                <a:effectLst/>
              </a:rPr>
              <a:t>Fig 2. Forest plots </a:t>
            </a:r>
            <a:r>
              <a:rPr lang="en-US" sz="1400" dirty="0" smtClean="0">
                <a:effectLst/>
              </a:rPr>
              <a:t>for associations between </a:t>
            </a:r>
            <a:r>
              <a:rPr lang="en-US" sz="1400" b="1" dirty="0" smtClean="0">
                <a:effectLst/>
              </a:rPr>
              <a:t>oral contraceptives </a:t>
            </a:r>
            <a:r>
              <a:rPr lang="en-US" sz="1400" dirty="0" smtClean="0">
                <a:effectLst/>
              </a:rPr>
              <a:t>and</a:t>
            </a:r>
            <a:r>
              <a:rPr lang="en-US" sz="1400" b="1" dirty="0" smtClean="0">
                <a:effectLst/>
              </a:rPr>
              <a:t> ovarian cancer </a:t>
            </a:r>
            <a:r>
              <a:rPr lang="en-US" sz="1400" dirty="0" smtClean="0">
                <a:effectLst/>
              </a:rPr>
              <a:t>among (</a:t>
            </a:r>
            <a:r>
              <a:rPr lang="en-US" sz="1400" dirty="0" smtClean="0">
                <a:solidFill>
                  <a:srgbClr val="FF0000"/>
                </a:solidFill>
                <a:effectLst/>
              </a:rPr>
              <a:t>A</a:t>
            </a:r>
            <a:r>
              <a:rPr lang="en-US" sz="1400" dirty="0" smtClean="0">
                <a:effectLst/>
              </a:rPr>
              <a:t>) </a:t>
            </a:r>
            <a:r>
              <a:rPr lang="en-US" sz="1400" i="1" dirty="0" smtClean="0">
                <a:solidFill>
                  <a:srgbClr val="FF0000"/>
                </a:solidFill>
                <a:effectLst/>
              </a:rPr>
              <a:t>BRCA1</a:t>
            </a:r>
            <a:r>
              <a:rPr lang="en-US" sz="1400" i="1" dirty="0" smtClean="0">
                <a:effectLst/>
              </a:rPr>
              <a:t> mutation carriers, (</a:t>
            </a:r>
            <a:r>
              <a:rPr lang="en-US" sz="1400" i="1" dirty="0" smtClean="0">
                <a:solidFill>
                  <a:srgbClr val="FF0000"/>
                </a:solidFill>
                <a:effectLst/>
              </a:rPr>
              <a:t>B</a:t>
            </a:r>
            <a:r>
              <a:rPr lang="en-US" sz="1400" i="1" dirty="0" smtClean="0">
                <a:effectLst/>
              </a:rPr>
              <a:t>) </a:t>
            </a:r>
            <a:r>
              <a:rPr lang="en-US" sz="1400" i="1" dirty="0" smtClean="0">
                <a:solidFill>
                  <a:srgbClr val="FF0000"/>
                </a:solidFill>
                <a:effectLst/>
              </a:rPr>
              <a:t>BRCA2</a:t>
            </a:r>
            <a:r>
              <a:rPr lang="en-US" sz="1400" i="1" dirty="0" smtClean="0">
                <a:effectLst/>
              </a:rPr>
              <a:t> mutation carriers, and </a:t>
            </a:r>
            <a:r>
              <a:rPr lang="en-US" sz="1400" dirty="0" smtClean="0">
                <a:effectLst/>
              </a:rPr>
              <a:t>(</a:t>
            </a:r>
            <a:r>
              <a:rPr lang="en-US" sz="1400" dirty="0" smtClean="0">
                <a:solidFill>
                  <a:srgbClr val="FF0000"/>
                </a:solidFill>
                <a:effectLst/>
              </a:rPr>
              <a:t>C</a:t>
            </a:r>
            <a:r>
              <a:rPr lang="en-US" sz="1400" dirty="0" smtClean="0">
                <a:effectLst/>
              </a:rPr>
              <a:t>) </a:t>
            </a:r>
            <a:r>
              <a:rPr lang="en-US" sz="1400" i="1" dirty="0" smtClean="0">
                <a:solidFill>
                  <a:srgbClr val="FF0000"/>
                </a:solidFill>
                <a:effectLst/>
              </a:rPr>
              <a:t>BRCA1 and BRCA2 </a:t>
            </a:r>
            <a:r>
              <a:rPr lang="en-US" sz="1400" i="1" dirty="0" smtClean="0">
                <a:effectLst/>
              </a:rPr>
              <a:t>mutation carriers combined. There was no significant </a:t>
            </a:r>
            <a:r>
              <a:rPr lang="en-US" sz="1400" dirty="0" smtClean="0">
                <a:effectLst/>
              </a:rPr>
              <a:t>heterogeneity in these analyses. (A) Q-value of 1.24 for 3 </a:t>
            </a:r>
            <a:r>
              <a:rPr lang="en-US" sz="1400" i="1" dirty="0" err="1" smtClean="0">
                <a:effectLst/>
              </a:rPr>
              <a:t>df</a:t>
            </a:r>
            <a:r>
              <a:rPr lang="en-US" sz="1400" i="1" dirty="0" smtClean="0">
                <a:effectLst/>
              </a:rPr>
              <a:t>, P  .743. (B)</a:t>
            </a:r>
            <a:br>
              <a:rPr lang="en-US" sz="1400" i="1" dirty="0" smtClean="0">
                <a:effectLst/>
              </a:rPr>
            </a:br>
            <a:r>
              <a:rPr lang="en-US" sz="1400" dirty="0" smtClean="0">
                <a:effectLst/>
              </a:rPr>
              <a:t>Q-value of 4.68 for 2 </a:t>
            </a:r>
            <a:r>
              <a:rPr lang="en-US" sz="1400" i="1" dirty="0" err="1" smtClean="0">
                <a:effectLst/>
              </a:rPr>
              <a:t>df</a:t>
            </a:r>
            <a:r>
              <a:rPr lang="en-US" sz="1400" i="1" dirty="0" smtClean="0">
                <a:effectLst/>
              </a:rPr>
              <a:t>, P  .096. (C) Q-value of 3.12 for 2 </a:t>
            </a:r>
            <a:r>
              <a:rPr lang="en-US" sz="1400" i="1" dirty="0" err="1" smtClean="0">
                <a:effectLst/>
              </a:rPr>
              <a:t>df</a:t>
            </a:r>
            <a:r>
              <a:rPr lang="en-US" sz="1400" i="1" dirty="0" smtClean="0">
                <a:effectLst/>
              </a:rPr>
              <a:t>, P  .210. OC, </a:t>
            </a:r>
            <a:r>
              <a:rPr lang="en-US" sz="1400" dirty="0" smtClean="0">
                <a:effectLst/>
              </a:rPr>
              <a:t>oral contraceptive.</a:t>
            </a:r>
            <a:endParaRPr lang="fa-IR" sz="1400" dirty="0">
              <a:effectLst/>
            </a:endParaRPr>
          </a:p>
        </p:txBody>
      </p:sp>
      <p:pic>
        <p:nvPicPr>
          <p:cNvPr id="14338" name="Picture 2"/>
          <p:cNvPicPr>
            <a:picLocks noGrp="1" noChangeAspect="1" noChangeArrowheads="1"/>
          </p:cNvPicPr>
          <p:nvPr>
            <p:ph idx="1"/>
          </p:nvPr>
        </p:nvPicPr>
        <p:blipFill>
          <a:blip r:embed="rId2"/>
          <a:stretch>
            <a:fillRect/>
          </a:stretch>
        </p:blipFill>
        <p:spPr bwMode="auto">
          <a:xfrm>
            <a:off x="1428728" y="1500174"/>
            <a:ext cx="4013855" cy="5157790"/>
          </a:xfrm>
          <a:prstGeom prst="rect">
            <a:avLst/>
          </a:prstGeom>
          <a:noFill/>
          <a:ln w="9525">
            <a:noFill/>
            <a:miter lim="800000"/>
            <a:headEnd/>
            <a:tailEnd/>
          </a:ln>
          <a:effectLst/>
        </p:spPr>
      </p:pic>
      <p:sp>
        <p:nvSpPr>
          <p:cNvPr id="4" name="Rounded Rectangle 3"/>
          <p:cNvSpPr/>
          <p:nvPr/>
        </p:nvSpPr>
        <p:spPr>
          <a:xfrm>
            <a:off x="2928926" y="2786058"/>
            <a:ext cx="785818" cy="214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3000364" y="4500570"/>
            <a:ext cx="714380" cy="1428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le 5"/>
          <p:cNvSpPr/>
          <p:nvPr/>
        </p:nvSpPr>
        <p:spPr>
          <a:xfrm>
            <a:off x="3000364" y="6072206"/>
            <a:ext cx="714380" cy="1428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ight Arrow 6"/>
          <p:cNvSpPr/>
          <p:nvPr/>
        </p:nvSpPr>
        <p:spPr>
          <a:xfrm>
            <a:off x="2285984" y="2857496"/>
            <a:ext cx="264028" cy="1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ight Arrow 7"/>
          <p:cNvSpPr/>
          <p:nvPr/>
        </p:nvSpPr>
        <p:spPr>
          <a:xfrm>
            <a:off x="2285984" y="4500570"/>
            <a:ext cx="264028" cy="1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ight Arrow 8"/>
          <p:cNvSpPr/>
          <p:nvPr/>
        </p:nvSpPr>
        <p:spPr>
          <a:xfrm>
            <a:off x="2285984" y="6072206"/>
            <a:ext cx="264028" cy="1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8072462" cy="1143000"/>
          </a:xfrm>
        </p:spPr>
        <p:txBody>
          <a:bodyPr>
            <a:noAutofit/>
          </a:bodyPr>
          <a:lstStyle/>
          <a:p>
            <a:pPr algn="l" rtl="0"/>
            <a:r>
              <a:rPr lang="en-US" sz="1600" b="1" dirty="0" smtClean="0">
                <a:effectLst/>
              </a:rPr>
              <a:t>Fig 3. Forest </a:t>
            </a:r>
            <a:r>
              <a:rPr lang="en-US" sz="1600" dirty="0" smtClean="0">
                <a:effectLst/>
              </a:rPr>
              <a:t>plots for association between </a:t>
            </a:r>
            <a:r>
              <a:rPr lang="en-US" sz="1600" b="1" dirty="0" smtClean="0">
                <a:effectLst/>
              </a:rPr>
              <a:t>oral contraceptives </a:t>
            </a:r>
            <a:r>
              <a:rPr lang="en-US" sz="1600" dirty="0" smtClean="0">
                <a:effectLst/>
              </a:rPr>
              <a:t>and</a:t>
            </a:r>
            <a:r>
              <a:rPr lang="en-US" sz="1600" b="1" dirty="0" smtClean="0">
                <a:effectLst/>
              </a:rPr>
              <a:t> breast cancer </a:t>
            </a:r>
            <a:r>
              <a:rPr lang="en-US" sz="1600" dirty="0" smtClean="0">
                <a:effectLst/>
              </a:rPr>
              <a:t>among (</a:t>
            </a:r>
            <a:r>
              <a:rPr lang="en-US" sz="1600" dirty="0" smtClean="0">
                <a:solidFill>
                  <a:srgbClr val="FF0000"/>
                </a:solidFill>
                <a:effectLst/>
              </a:rPr>
              <a:t>A</a:t>
            </a:r>
            <a:r>
              <a:rPr lang="en-US" sz="1600" dirty="0" smtClean="0">
                <a:effectLst/>
              </a:rPr>
              <a:t>) </a:t>
            </a:r>
            <a:r>
              <a:rPr lang="en-US" sz="1600" i="1" dirty="0" smtClean="0">
                <a:solidFill>
                  <a:srgbClr val="FF0000"/>
                </a:solidFill>
                <a:effectLst/>
              </a:rPr>
              <a:t>BRCA1</a:t>
            </a:r>
            <a:r>
              <a:rPr lang="en-US" sz="1600" i="1" dirty="0" smtClean="0">
                <a:effectLst/>
              </a:rPr>
              <a:t> mutation carriers, (</a:t>
            </a:r>
            <a:r>
              <a:rPr lang="en-US" sz="1600" i="1" dirty="0" smtClean="0">
                <a:solidFill>
                  <a:srgbClr val="FF0000"/>
                </a:solidFill>
                <a:effectLst/>
              </a:rPr>
              <a:t>B</a:t>
            </a:r>
            <a:r>
              <a:rPr lang="en-US" sz="1600" i="1" dirty="0" smtClean="0">
                <a:effectLst/>
              </a:rPr>
              <a:t>) </a:t>
            </a:r>
            <a:r>
              <a:rPr lang="en-US" sz="1600" i="1" dirty="0" smtClean="0">
                <a:solidFill>
                  <a:srgbClr val="FF0000"/>
                </a:solidFill>
                <a:effectLst/>
              </a:rPr>
              <a:t>BRCA2</a:t>
            </a:r>
            <a:r>
              <a:rPr lang="en-US" sz="1600" i="1" dirty="0" smtClean="0">
                <a:effectLst/>
              </a:rPr>
              <a:t> mutation carriers, and </a:t>
            </a:r>
            <a:r>
              <a:rPr lang="en-US" sz="1600" dirty="0" smtClean="0">
                <a:effectLst/>
              </a:rPr>
              <a:t>(</a:t>
            </a:r>
            <a:r>
              <a:rPr lang="en-US" sz="1600" dirty="0" smtClean="0">
                <a:solidFill>
                  <a:srgbClr val="FF0000"/>
                </a:solidFill>
                <a:effectLst/>
              </a:rPr>
              <a:t>C) </a:t>
            </a:r>
            <a:r>
              <a:rPr lang="en-US" sz="1600" i="1" dirty="0" smtClean="0">
                <a:solidFill>
                  <a:srgbClr val="FF0000"/>
                </a:solidFill>
                <a:effectLst/>
              </a:rPr>
              <a:t>BRCA1 and BRCA2 </a:t>
            </a:r>
            <a:r>
              <a:rPr lang="en-US" sz="1600" i="1" dirty="0" smtClean="0">
                <a:effectLst/>
              </a:rPr>
              <a:t>mutation carriers combined. There was evidence of </a:t>
            </a:r>
            <a:r>
              <a:rPr lang="en-US" sz="1600" dirty="0" smtClean="0">
                <a:effectLst/>
              </a:rPr>
              <a:t>heterogeneity in these analyses. (A) Q-value  15.1117 for 4 </a:t>
            </a:r>
            <a:r>
              <a:rPr lang="en-US" sz="1600" i="1" dirty="0" err="1" smtClean="0">
                <a:effectLst/>
              </a:rPr>
              <a:t>df</a:t>
            </a:r>
            <a:r>
              <a:rPr lang="en-US" sz="1600" i="1" dirty="0" smtClean="0">
                <a:effectLst/>
              </a:rPr>
              <a:t>, P  .004. (B) </a:t>
            </a:r>
            <a:r>
              <a:rPr lang="en-US" sz="1600" dirty="0" smtClean="0">
                <a:effectLst/>
              </a:rPr>
              <a:t>Q-value was 9.618 for 3 </a:t>
            </a:r>
            <a:r>
              <a:rPr lang="en-US" sz="1600" i="1" dirty="0" err="1" smtClean="0">
                <a:effectLst/>
              </a:rPr>
              <a:t>df</a:t>
            </a:r>
            <a:r>
              <a:rPr lang="en-US" sz="1600" i="1" dirty="0" smtClean="0">
                <a:effectLst/>
              </a:rPr>
              <a:t>, P  .022. (C) Q-value of 20.005 for 4 </a:t>
            </a:r>
            <a:r>
              <a:rPr lang="en-US" sz="1600" i="1" dirty="0" err="1" smtClean="0">
                <a:effectLst/>
              </a:rPr>
              <a:t>df</a:t>
            </a:r>
            <a:r>
              <a:rPr lang="en-US" sz="1600" i="1" dirty="0" smtClean="0">
                <a:effectLst/>
              </a:rPr>
              <a:t>, P  .001. </a:t>
            </a:r>
            <a:r>
              <a:rPr lang="en-US" sz="1600" dirty="0" smtClean="0">
                <a:effectLst/>
              </a:rPr>
              <a:t>OC, oral contraceptive.</a:t>
            </a:r>
            <a:endParaRPr lang="fa-IR" sz="1600" dirty="0">
              <a:effectLst/>
            </a:endParaRPr>
          </a:p>
        </p:txBody>
      </p:sp>
      <p:pic>
        <p:nvPicPr>
          <p:cNvPr id="15362" name="Picture 2"/>
          <p:cNvPicPr>
            <a:picLocks noGrp="1" noChangeAspect="1" noChangeArrowheads="1"/>
          </p:cNvPicPr>
          <p:nvPr>
            <p:ph idx="1"/>
          </p:nvPr>
        </p:nvPicPr>
        <p:blipFill>
          <a:blip r:embed="rId2"/>
          <a:srcRect/>
          <a:stretch>
            <a:fillRect/>
          </a:stretch>
        </p:blipFill>
        <p:spPr bwMode="auto">
          <a:xfrm>
            <a:off x="1071538" y="1571612"/>
            <a:ext cx="4000528" cy="5072098"/>
          </a:xfrm>
          <a:prstGeom prst="rect">
            <a:avLst/>
          </a:prstGeom>
          <a:noFill/>
          <a:ln w="9525">
            <a:noFill/>
            <a:miter lim="800000"/>
            <a:headEnd/>
            <a:tailEnd/>
          </a:ln>
          <a:effectLst/>
        </p:spPr>
      </p:pic>
      <p:sp>
        <p:nvSpPr>
          <p:cNvPr id="4" name="Rounded Rectangle 3"/>
          <p:cNvSpPr/>
          <p:nvPr/>
        </p:nvSpPr>
        <p:spPr>
          <a:xfrm>
            <a:off x="2428860" y="2928934"/>
            <a:ext cx="857256" cy="1428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2428860" y="4429132"/>
            <a:ext cx="857256" cy="214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le 5"/>
          <p:cNvSpPr/>
          <p:nvPr/>
        </p:nvSpPr>
        <p:spPr>
          <a:xfrm>
            <a:off x="2500298" y="6143644"/>
            <a:ext cx="857256" cy="1428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ight Arrow 6"/>
          <p:cNvSpPr/>
          <p:nvPr/>
        </p:nvSpPr>
        <p:spPr>
          <a:xfrm>
            <a:off x="1785918" y="2928934"/>
            <a:ext cx="264028" cy="1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ight Arrow 9"/>
          <p:cNvSpPr/>
          <p:nvPr/>
        </p:nvSpPr>
        <p:spPr>
          <a:xfrm>
            <a:off x="1785918" y="4500570"/>
            <a:ext cx="264028" cy="1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ight Arrow 10"/>
          <p:cNvSpPr/>
          <p:nvPr/>
        </p:nvSpPr>
        <p:spPr>
          <a:xfrm>
            <a:off x="1785918" y="6143644"/>
            <a:ext cx="264028" cy="1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50000"/>
                  </a:schemeClr>
                </a:solidFill>
              </a:rPr>
              <a:t>Key massage</a:t>
            </a:r>
            <a:endParaRPr lang="fa-IR" dirty="0"/>
          </a:p>
        </p:txBody>
      </p:sp>
      <p:sp>
        <p:nvSpPr>
          <p:cNvPr id="3" name="Content Placeholder 2"/>
          <p:cNvSpPr>
            <a:spLocks noGrp="1"/>
          </p:cNvSpPr>
          <p:nvPr>
            <p:ph idx="1"/>
          </p:nvPr>
        </p:nvSpPr>
        <p:spPr>
          <a:xfrm>
            <a:off x="1000100" y="1447800"/>
            <a:ext cx="7933588" cy="4800600"/>
          </a:xfrm>
        </p:spPr>
        <p:txBody>
          <a:bodyPr>
            <a:normAutofit fontScale="85000" lnSpcReduction="10000"/>
          </a:bodyPr>
          <a:lstStyle/>
          <a:p>
            <a:pPr algn="l" rtl="0">
              <a:buNone/>
            </a:pPr>
            <a:endParaRPr lang="en-US" b="1" dirty="0" smtClean="0"/>
          </a:p>
          <a:p>
            <a:pPr algn="l" rtl="0">
              <a:buNone/>
            </a:pPr>
            <a:r>
              <a:rPr lang="en-US" dirty="0" smtClean="0"/>
              <a:t>For women with a family history of ovarian or breast cancer, we identified four studies examining risk for ovarian cancer and three for breast cancer, but differences between studies precluded combining the data for meta-analyses, and no overall pattern could be discerned.</a:t>
            </a:r>
          </a:p>
          <a:p>
            <a:pPr algn="l" rtl="0">
              <a:buNone/>
            </a:pPr>
            <a:endParaRPr lang="en-US" dirty="0" smtClean="0"/>
          </a:p>
          <a:p>
            <a:pPr algn="l" rtl="0">
              <a:buNone/>
            </a:pPr>
            <a:r>
              <a:rPr lang="en-US" dirty="0" smtClean="0"/>
              <a:t>Our </a:t>
            </a:r>
            <a:r>
              <a:rPr lang="en-US" dirty="0" smtClean="0"/>
              <a:t>analyses suggest that associations between ever use of OCs and ovarian and breast cancer among women who are </a:t>
            </a:r>
            <a:r>
              <a:rPr lang="en-US" i="1" dirty="0" smtClean="0"/>
              <a:t>BRCA1 or BRCA2 mutation carriers are similar to those reported for the </a:t>
            </a:r>
            <a:r>
              <a:rPr lang="en-US" dirty="0" smtClean="0"/>
              <a:t>general population</a:t>
            </a:r>
            <a:endParaRPr lang="fa-I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1026" name="Picture 2"/>
          <p:cNvPicPr>
            <a:picLocks noGrp="1" noChangeAspect="1" noChangeArrowheads="1"/>
          </p:cNvPicPr>
          <p:nvPr>
            <p:ph idx="1"/>
          </p:nvPr>
        </p:nvPicPr>
        <p:blipFill>
          <a:blip r:embed="rId2"/>
          <a:srcRect/>
          <a:stretch>
            <a:fillRect/>
          </a:stretch>
        </p:blipFill>
        <p:spPr bwMode="auto">
          <a:xfrm>
            <a:off x="1071538" y="285728"/>
            <a:ext cx="7786742" cy="29649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000364" y="4572008"/>
            <a:ext cx="2333625" cy="295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571480"/>
            <a:ext cx="7933588" cy="5929354"/>
          </a:xfrm>
        </p:spPr>
        <p:txBody>
          <a:bodyPr>
            <a:normAutofit fontScale="77500" lnSpcReduction="20000"/>
          </a:bodyPr>
          <a:lstStyle/>
          <a:p>
            <a:pPr algn="l" rtl="0"/>
            <a:r>
              <a:rPr lang="en-US" b="1" dirty="0" smtClean="0"/>
              <a:t>Purpose</a:t>
            </a:r>
            <a:r>
              <a:rPr lang="en-US" dirty="0" smtClean="0"/>
              <a:t>: </a:t>
            </a:r>
            <a:r>
              <a:rPr lang="en-US" dirty="0" smtClean="0"/>
              <a:t>We </a:t>
            </a:r>
            <a:r>
              <a:rPr lang="en-US" dirty="0" smtClean="0"/>
              <a:t>hypothesized that PCOS, specific PCOS-related symptoms/</a:t>
            </a:r>
            <a:r>
              <a:rPr lang="en-US" dirty="0" err="1" smtClean="0"/>
              <a:t>sequelae</a:t>
            </a:r>
            <a:r>
              <a:rPr lang="en-US" dirty="0" smtClean="0"/>
              <a:t>, or clusters of PCOS-related symptoms/</a:t>
            </a:r>
            <a:r>
              <a:rPr lang="en-US" dirty="0" err="1" smtClean="0"/>
              <a:t>sequelae</a:t>
            </a:r>
            <a:r>
              <a:rPr lang="en-US" dirty="0" smtClean="0"/>
              <a:t> may be differentially associated with pre- versus postmenopausal breast cancer risk.</a:t>
            </a:r>
          </a:p>
          <a:p>
            <a:pPr algn="l" rtl="0"/>
            <a:r>
              <a:rPr lang="en-US" b="1" dirty="0" smtClean="0"/>
              <a:t>Materials and methods </a:t>
            </a:r>
            <a:r>
              <a:rPr lang="en-US" dirty="0" smtClean="0"/>
              <a:t>:Cases were 1,508 women newly diagnosed with a first primary in situ or invasive breast cancer between 1 August 1996 and 31 July 1997. Cases were identified through daily or weekly contact with the 28 hospitals on Long Island and three large tertiary care hospitals in New York City and the 1,556 population-based controls were frequency-matched by age. </a:t>
            </a:r>
          </a:p>
          <a:p>
            <a:pPr algn="l" rtl="0">
              <a:buNone/>
            </a:pPr>
            <a:r>
              <a:rPr lang="fr-FR" dirty="0" smtClean="0"/>
              <a:t>Participants </a:t>
            </a:r>
            <a:r>
              <a:rPr lang="fr-FR" dirty="0" err="1" smtClean="0"/>
              <a:t>completed</a:t>
            </a:r>
            <a:r>
              <a:rPr lang="fr-FR" dirty="0" smtClean="0"/>
              <a:t> a 100-min </a:t>
            </a:r>
            <a:r>
              <a:rPr lang="fr-FR" dirty="0" err="1" smtClean="0"/>
              <a:t>structured</a:t>
            </a:r>
            <a:r>
              <a:rPr lang="fr-FR" dirty="0" smtClean="0"/>
              <a:t> questionnaire </a:t>
            </a:r>
            <a:r>
              <a:rPr lang="en-US" dirty="0" smtClean="0"/>
              <a:t>conducted by a trained interviewer in the respondent’s home shortly after diagnosis (or date of identification for controls). </a:t>
            </a:r>
          </a:p>
          <a:p>
            <a:pPr algn="l" rtl="0">
              <a:buNone/>
            </a:pPr>
            <a:r>
              <a:rPr lang="en-US" dirty="0" smtClean="0"/>
              <a:t> </a:t>
            </a:r>
            <a:endParaRPr lang="fa-I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Grp="1" noChangeAspect="1" noChangeArrowheads="1"/>
          </p:cNvPicPr>
          <p:nvPr>
            <p:ph idx="1"/>
          </p:nvPr>
        </p:nvPicPr>
        <p:blipFill>
          <a:blip r:embed="rId2"/>
          <a:stretch>
            <a:fillRect/>
          </a:stretch>
        </p:blipFill>
        <p:spPr bwMode="auto">
          <a:xfrm>
            <a:off x="1000100" y="2285992"/>
            <a:ext cx="7934350" cy="2900583"/>
          </a:xfrm>
          <a:prstGeom prst="rect">
            <a:avLst/>
          </a:prstGeom>
          <a:noFill/>
          <a:ln w="9525">
            <a:noFill/>
            <a:miter lim="800000"/>
            <a:headEnd/>
            <a:tailEnd/>
          </a:ln>
          <a:effectLst/>
        </p:spPr>
      </p:pic>
      <p:cxnSp>
        <p:nvCxnSpPr>
          <p:cNvPr id="4" name="Straight Arrow Connector 3"/>
          <p:cNvCxnSpPr/>
          <p:nvPr/>
        </p:nvCxnSpPr>
        <p:spPr>
          <a:xfrm rot="5400000" flipH="1" flipV="1">
            <a:off x="4679157" y="4107661"/>
            <a:ext cx="215108" cy="794"/>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flipH="1" flipV="1">
            <a:off x="6465107" y="4107661"/>
            <a:ext cx="215108" cy="794"/>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6146" name="Picture 2"/>
          <p:cNvPicPr>
            <a:picLocks noGrp="1" noChangeAspect="1" noChangeArrowheads="1"/>
          </p:cNvPicPr>
          <p:nvPr>
            <p:ph idx="1"/>
          </p:nvPr>
        </p:nvPicPr>
        <p:blipFill>
          <a:blip r:embed="rId2"/>
          <a:srcRect/>
          <a:stretch>
            <a:fillRect/>
          </a:stretch>
        </p:blipFill>
        <p:spPr bwMode="auto">
          <a:xfrm>
            <a:off x="0" y="1714488"/>
            <a:ext cx="9144000" cy="1285884"/>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0" y="142852"/>
            <a:ext cx="9144000" cy="15525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0" y="3429000"/>
            <a:ext cx="9144000" cy="1000125"/>
          </a:xfrm>
          <a:prstGeom prst="rect">
            <a:avLst/>
          </a:prstGeom>
          <a:noFill/>
          <a:ln w="9525">
            <a:noFill/>
            <a:miter lim="800000"/>
            <a:headEnd/>
            <a:tailEnd/>
          </a:ln>
          <a:effectLst/>
        </p:spPr>
      </p:pic>
      <p:cxnSp>
        <p:nvCxnSpPr>
          <p:cNvPr id="7" name="Straight Arrow Connector 6"/>
          <p:cNvCxnSpPr/>
          <p:nvPr/>
        </p:nvCxnSpPr>
        <p:spPr>
          <a:xfrm rot="5400000" flipH="1" flipV="1">
            <a:off x="2678893" y="3750471"/>
            <a:ext cx="215108" cy="794"/>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8179619" y="3750471"/>
            <a:ext cx="215108" cy="794"/>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5429653" y="2142719"/>
            <a:ext cx="285752" cy="794"/>
          </a:xfrm>
          <a:prstGeom prst="straightConnector1">
            <a:avLst/>
          </a:prstGeom>
          <a:ln w="254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generation</a:t>
            </a:r>
            <a:endParaRPr lang="fa-IR" dirty="0"/>
          </a:p>
        </p:txBody>
      </p:sp>
      <p:pic>
        <p:nvPicPr>
          <p:cNvPr id="4" name="Picture 6" descr="C:\Users\shegerf\Pictures\New folder\965YOKDJ\IMG_2026.JPG"/>
          <p:cNvPicPr>
            <a:picLocks noGrp="1" noChangeAspect="1" noChangeArrowheads="1"/>
          </p:cNvPicPr>
          <p:nvPr>
            <p:ph idx="1"/>
          </p:nvPr>
        </p:nvPicPr>
        <p:blipFill>
          <a:blip r:embed="rId2" cstate="print"/>
          <a:srcRect/>
          <a:stretch>
            <a:fillRect/>
          </a:stretch>
        </p:blipFill>
        <p:spPr bwMode="auto">
          <a:xfrm>
            <a:off x="1071538" y="1285860"/>
            <a:ext cx="3214710" cy="2412508"/>
          </a:xfrm>
          <a:prstGeom prst="rect">
            <a:avLst/>
          </a:prstGeom>
          <a:noFill/>
        </p:spPr>
      </p:pic>
      <p:pic>
        <p:nvPicPr>
          <p:cNvPr id="5" name="Picture 4" descr="C:\Users\shegerf\Pictures\New folder\IMG_1963.JPG"/>
          <p:cNvPicPr>
            <a:picLocks noChangeAspect="1" noChangeArrowheads="1"/>
          </p:cNvPicPr>
          <p:nvPr/>
        </p:nvPicPr>
        <p:blipFill>
          <a:blip r:embed="rId3" cstate="print"/>
          <a:srcRect/>
          <a:stretch>
            <a:fillRect/>
          </a:stretch>
        </p:blipFill>
        <p:spPr bwMode="auto">
          <a:xfrm>
            <a:off x="2571736" y="4000504"/>
            <a:ext cx="3286148" cy="2678901"/>
          </a:xfrm>
          <a:prstGeom prst="rect">
            <a:avLst/>
          </a:prstGeom>
          <a:noFill/>
        </p:spPr>
      </p:pic>
      <p:pic>
        <p:nvPicPr>
          <p:cNvPr id="6" name="Picture 4" descr="C:\Users\shegerf\Pictures\New folder\IMG_1983.JPG"/>
          <p:cNvPicPr>
            <a:picLocks noChangeAspect="1" noChangeArrowheads="1"/>
          </p:cNvPicPr>
          <p:nvPr/>
        </p:nvPicPr>
        <p:blipFill>
          <a:blip r:embed="rId4" cstate="print"/>
          <a:srcRect/>
          <a:stretch>
            <a:fillRect/>
          </a:stretch>
        </p:blipFill>
        <p:spPr bwMode="auto">
          <a:xfrm>
            <a:off x="5072066" y="1285860"/>
            <a:ext cx="3214710" cy="2428892"/>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50000"/>
                  </a:schemeClr>
                </a:solidFill>
              </a:rPr>
              <a:t>Key massage</a:t>
            </a:r>
            <a:endParaRPr lang="fa-IR" dirty="0"/>
          </a:p>
        </p:txBody>
      </p:sp>
      <p:sp>
        <p:nvSpPr>
          <p:cNvPr id="3" name="Content Placeholder 2"/>
          <p:cNvSpPr>
            <a:spLocks noGrp="1"/>
          </p:cNvSpPr>
          <p:nvPr>
            <p:ph idx="1"/>
          </p:nvPr>
        </p:nvSpPr>
        <p:spPr>
          <a:xfrm>
            <a:off x="1071538" y="1447800"/>
            <a:ext cx="7862150" cy="4800600"/>
          </a:xfrm>
        </p:spPr>
        <p:txBody>
          <a:bodyPr>
            <a:normAutofit/>
          </a:bodyPr>
          <a:lstStyle/>
          <a:p>
            <a:pPr algn="l" rtl="0">
              <a:buNone/>
            </a:pPr>
            <a:r>
              <a:rPr lang="en-US" dirty="0" smtClean="0"/>
              <a:t> </a:t>
            </a:r>
          </a:p>
          <a:p>
            <a:pPr algn="l" rtl="0">
              <a:buNone/>
            </a:pPr>
            <a:r>
              <a:rPr lang="en-US" dirty="0" smtClean="0"/>
              <a:t>PCOS and associated PCOS-related symptoms/ </a:t>
            </a:r>
            <a:r>
              <a:rPr lang="en-US" dirty="0" err="1" smtClean="0"/>
              <a:t>sequelae</a:t>
            </a:r>
            <a:r>
              <a:rPr lang="en-US" dirty="0" smtClean="0"/>
              <a:t> including OC use may play a role in the development of premenopausal breast cancer. </a:t>
            </a:r>
          </a:p>
          <a:p>
            <a:pPr algn="l" rtl="0">
              <a:buNone/>
            </a:pPr>
            <a:r>
              <a:rPr lang="en-US" dirty="0" smtClean="0"/>
              <a:t>Our findings require confirmation in studies with a larger number of premenopausal women with systematically applied diagnostic criteria for PCOS.</a:t>
            </a:r>
            <a:endParaRPr lang="fa-IR" dirty="0" smtClean="0"/>
          </a:p>
          <a:p>
            <a:endParaRPr lang="fa-I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14414" y="1447800"/>
            <a:ext cx="7719274" cy="4800600"/>
          </a:xfrm>
        </p:spPr>
        <p:txBody>
          <a:bodyPr/>
          <a:lstStyle/>
          <a:p>
            <a:pPr algn="ctr">
              <a:buNone/>
            </a:pPr>
            <a:r>
              <a:rPr lang="en-US" b="1" dirty="0" smtClean="0"/>
              <a:t>OVERALL MORTALITY</a:t>
            </a:r>
            <a:endParaRPr lang="fa-I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13315" name="Picture 3"/>
          <p:cNvPicPr>
            <a:picLocks noGrp="1" noChangeAspect="1" noChangeArrowheads="1"/>
          </p:cNvPicPr>
          <p:nvPr>
            <p:ph idx="1"/>
          </p:nvPr>
        </p:nvPicPr>
        <p:blipFill>
          <a:blip r:embed="rId2"/>
          <a:srcRect/>
          <a:stretch>
            <a:fillRect/>
          </a:stretch>
        </p:blipFill>
        <p:spPr bwMode="auto">
          <a:xfrm>
            <a:off x="0" y="0"/>
            <a:ext cx="6500826" cy="2071678"/>
          </a:xfrm>
          <a:prstGeom prst="rect">
            <a:avLst/>
          </a:prstGeom>
          <a:noFill/>
          <a:ln w="9525">
            <a:noFill/>
            <a:miter lim="800000"/>
            <a:headEnd/>
            <a:tailEnd/>
          </a:ln>
          <a:effectLst/>
        </p:spPr>
      </p:pic>
      <p:pic>
        <p:nvPicPr>
          <p:cNvPr id="13317" name="Picture 5"/>
          <p:cNvPicPr>
            <a:picLocks noChangeAspect="1" noChangeArrowheads="1"/>
          </p:cNvPicPr>
          <p:nvPr/>
        </p:nvPicPr>
        <p:blipFill>
          <a:blip r:embed="rId3"/>
          <a:srcRect/>
          <a:stretch>
            <a:fillRect/>
          </a:stretch>
        </p:blipFill>
        <p:spPr bwMode="auto">
          <a:xfrm>
            <a:off x="6643670" y="1142984"/>
            <a:ext cx="2500330" cy="857255"/>
          </a:xfrm>
          <a:prstGeom prst="rect">
            <a:avLst/>
          </a:prstGeom>
          <a:noFill/>
          <a:ln w="9525">
            <a:noFill/>
            <a:miter lim="800000"/>
            <a:headEnd/>
            <a:tailEnd/>
          </a:ln>
          <a:effectLst/>
        </p:spPr>
      </p:pic>
      <p:sp>
        <p:nvSpPr>
          <p:cNvPr id="5" name="Rectangle 4"/>
          <p:cNvSpPr/>
          <p:nvPr/>
        </p:nvSpPr>
        <p:spPr>
          <a:xfrm>
            <a:off x="285720" y="2500306"/>
            <a:ext cx="8643998" cy="3416320"/>
          </a:xfrm>
          <a:prstGeom prst="rect">
            <a:avLst/>
          </a:prstGeom>
        </p:spPr>
        <p:txBody>
          <a:bodyPr wrap="square">
            <a:spAutoFit/>
          </a:bodyPr>
          <a:lstStyle/>
          <a:p>
            <a:pPr algn="l" rtl="0">
              <a:buNone/>
            </a:pPr>
            <a:r>
              <a:rPr lang="en-US" b="1" dirty="0" smtClean="0"/>
              <a:t>Objective: </a:t>
            </a:r>
            <a:r>
              <a:rPr lang="en-US" dirty="0" smtClean="0"/>
              <a:t>To see if the mortality risk among women </a:t>
            </a:r>
            <a:r>
              <a:rPr lang="en-US" dirty="0" smtClean="0"/>
              <a:t>who have </a:t>
            </a:r>
            <a:r>
              <a:rPr lang="en-US" dirty="0" smtClean="0"/>
              <a:t>used oral contraceptives differs from that of never users.</a:t>
            </a:r>
          </a:p>
          <a:p>
            <a:pPr algn="l" rtl="0">
              <a:buNone/>
            </a:pPr>
            <a:endParaRPr lang="en-US" b="1" dirty="0" smtClean="0"/>
          </a:p>
          <a:p>
            <a:pPr algn="l" rtl="0">
              <a:buNone/>
            </a:pPr>
            <a:r>
              <a:rPr lang="en-US" b="1" dirty="0" smtClean="0"/>
              <a:t>Design</a:t>
            </a:r>
            <a:r>
              <a:rPr lang="en-US" b="1" dirty="0" smtClean="0"/>
              <a:t>: </a:t>
            </a:r>
            <a:r>
              <a:rPr lang="en-US" dirty="0" smtClean="0"/>
              <a:t>Prospective cohort study started in 1968 with mortality data supplied by participating general practitioners, National Health Service central registries, or both.</a:t>
            </a:r>
          </a:p>
          <a:p>
            <a:pPr algn="l" rtl="0">
              <a:buNone/>
            </a:pPr>
            <a:endParaRPr lang="en-US" b="1" dirty="0" smtClean="0"/>
          </a:p>
          <a:p>
            <a:pPr algn="l" rtl="0">
              <a:buNone/>
            </a:pPr>
            <a:r>
              <a:rPr lang="en-US" b="1" dirty="0" smtClean="0"/>
              <a:t>Participants</a:t>
            </a:r>
            <a:r>
              <a:rPr lang="en-US" b="1" dirty="0" smtClean="0"/>
              <a:t>: </a:t>
            </a:r>
            <a:r>
              <a:rPr lang="en-US" dirty="0" smtClean="0"/>
              <a:t>46 112 women observed for up to 39 years, resulting in 378 006 woman years of observation among never users of oral contraception and 819 175 among ever users.</a:t>
            </a:r>
          </a:p>
          <a:p>
            <a:pPr algn="l" rtl="0">
              <a:buNone/>
            </a:pPr>
            <a:endParaRPr lang="en-US" b="1" dirty="0" smtClean="0"/>
          </a:p>
          <a:p>
            <a:pPr algn="l" rtl="0">
              <a:buNone/>
            </a:pPr>
            <a:r>
              <a:rPr lang="en-US" b="1" dirty="0" smtClean="0"/>
              <a:t>Main </a:t>
            </a:r>
            <a:r>
              <a:rPr lang="en-US" b="1" dirty="0" smtClean="0"/>
              <a:t>outcome: </a:t>
            </a:r>
            <a:r>
              <a:rPr lang="en-US" dirty="0" smtClean="0"/>
              <a:t>measures Directly </a:t>
            </a:r>
            <a:r>
              <a:rPr lang="en-US" dirty="0" err="1" smtClean="0"/>
              <a:t>standardised</a:t>
            </a:r>
            <a:r>
              <a:rPr lang="en-US" dirty="0" smtClean="0"/>
              <a:t> adjusted relative risks between never and ever users for all cause and cause specific mortality.</a:t>
            </a:r>
            <a:endParaRPr lang="fa-I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4338" name="Picture 2"/>
          <p:cNvPicPr>
            <a:picLocks noGrp="1" noChangeAspect="1" noChangeArrowheads="1"/>
          </p:cNvPicPr>
          <p:nvPr>
            <p:ph idx="1"/>
          </p:nvPr>
        </p:nvPicPr>
        <p:blipFill>
          <a:blip r:embed="rId2"/>
          <a:srcRect/>
          <a:stretch>
            <a:fillRect/>
          </a:stretch>
        </p:blipFill>
        <p:spPr bwMode="auto">
          <a:xfrm>
            <a:off x="1285852" y="285728"/>
            <a:ext cx="5429288" cy="5286412"/>
          </a:xfrm>
          <a:prstGeom prst="rect">
            <a:avLst/>
          </a:prstGeom>
          <a:noFill/>
          <a:ln w="9525">
            <a:noFill/>
            <a:miter lim="800000"/>
            <a:headEnd/>
            <a:tailEnd/>
          </a:ln>
          <a:effectLst/>
        </p:spPr>
      </p:pic>
      <p:sp>
        <p:nvSpPr>
          <p:cNvPr id="5" name="Rectangle 4"/>
          <p:cNvSpPr/>
          <p:nvPr/>
        </p:nvSpPr>
        <p:spPr>
          <a:xfrm>
            <a:off x="928662" y="5786454"/>
            <a:ext cx="7358114" cy="923330"/>
          </a:xfrm>
          <a:prstGeom prst="rect">
            <a:avLst/>
          </a:prstGeom>
        </p:spPr>
        <p:txBody>
          <a:bodyPr wrap="square">
            <a:spAutoFit/>
          </a:bodyPr>
          <a:lstStyle/>
          <a:p>
            <a:pPr algn="l" rtl="0"/>
            <a:r>
              <a:rPr lang="en-US" dirty="0" smtClean="0"/>
              <a:t>Compared with never users, ever users tended to be younger, smokers, and of higher parity and manual social class at recruitment and to have used hormone replacement therapy while under general practice observation</a:t>
            </a:r>
            <a:endParaRPr lang="fa-I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9458" name="Picture 2"/>
          <p:cNvPicPr>
            <a:picLocks noGrp="1" noChangeAspect="1" noChangeArrowheads="1"/>
          </p:cNvPicPr>
          <p:nvPr>
            <p:ph idx="1"/>
          </p:nvPr>
        </p:nvPicPr>
        <p:blipFill>
          <a:blip r:embed="rId2"/>
          <a:srcRect/>
          <a:stretch>
            <a:fillRect/>
          </a:stretch>
        </p:blipFill>
        <p:spPr bwMode="auto">
          <a:xfrm>
            <a:off x="500034" y="0"/>
            <a:ext cx="8643966" cy="6858000"/>
          </a:xfrm>
          <a:prstGeom prst="rect">
            <a:avLst/>
          </a:prstGeom>
          <a:noFill/>
          <a:ln w="9525">
            <a:noFill/>
            <a:miter lim="800000"/>
            <a:headEnd/>
            <a:tailEnd/>
          </a:ln>
          <a:effectLst/>
        </p:spPr>
      </p:pic>
      <p:cxnSp>
        <p:nvCxnSpPr>
          <p:cNvPr id="6" name="Straight Arrow Connector 5"/>
          <p:cNvCxnSpPr/>
          <p:nvPr/>
        </p:nvCxnSpPr>
        <p:spPr>
          <a:xfrm>
            <a:off x="0" y="1142984"/>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0" y="1357298"/>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8001024" y="1000108"/>
            <a:ext cx="1142976" cy="28575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ounded Rectangle 8"/>
          <p:cNvSpPr/>
          <p:nvPr/>
        </p:nvSpPr>
        <p:spPr>
          <a:xfrm>
            <a:off x="8001024" y="1285860"/>
            <a:ext cx="1142976" cy="21431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Oval 9"/>
          <p:cNvSpPr/>
          <p:nvPr/>
        </p:nvSpPr>
        <p:spPr>
          <a:xfrm>
            <a:off x="571472" y="1500174"/>
            <a:ext cx="1571636" cy="2857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Oval 10"/>
          <p:cNvSpPr/>
          <p:nvPr/>
        </p:nvSpPr>
        <p:spPr>
          <a:xfrm>
            <a:off x="500034" y="3214686"/>
            <a:ext cx="785818" cy="214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p:cNvSpPr/>
          <p:nvPr/>
        </p:nvSpPr>
        <p:spPr>
          <a:xfrm>
            <a:off x="357158" y="4429132"/>
            <a:ext cx="1643074" cy="2857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ight Arrow 19"/>
          <p:cNvSpPr/>
          <p:nvPr/>
        </p:nvSpPr>
        <p:spPr>
          <a:xfrm>
            <a:off x="7715272" y="4500570"/>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Oval 20"/>
          <p:cNvSpPr/>
          <p:nvPr/>
        </p:nvSpPr>
        <p:spPr>
          <a:xfrm>
            <a:off x="571472" y="2928934"/>
            <a:ext cx="857256" cy="2857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Oval 21"/>
          <p:cNvSpPr/>
          <p:nvPr/>
        </p:nvSpPr>
        <p:spPr>
          <a:xfrm>
            <a:off x="500034" y="3500438"/>
            <a:ext cx="1500198" cy="214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ight Arrow 22"/>
          <p:cNvSpPr/>
          <p:nvPr/>
        </p:nvSpPr>
        <p:spPr>
          <a:xfrm>
            <a:off x="7715272" y="3286124"/>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Right Arrow 23"/>
          <p:cNvSpPr/>
          <p:nvPr/>
        </p:nvSpPr>
        <p:spPr>
          <a:xfrm>
            <a:off x="7715272" y="3000372"/>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ight Arrow 24"/>
          <p:cNvSpPr/>
          <p:nvPr/>
        </p:nvSpPr>
        <p:spPr>
          <a:xfrm>
            <a:off x="7715272" y="3500438"/>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ight Arrow 25"/>
          <p:cNvSpPr/>
          <p:nvPr/>
        </p:nvSpPr>
        <p:spPr>
          <a:xfrm>
            <a:off x="7715272" y="6715124"/>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Oval 26"/>
          <p:cNvSpPr/>
          <p:nvPr/>
        </p:nvSpPr>
        <p:spPr>
          <a:xfrm>
            <a:off x="428596" y="6643710"/>
            <a:ext cx="1143008" cy="2142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ight Arrow 18"/>
          <p:cNvSpPr/>
          <p:nvPr/>
        </p:nvSpPr>
        <p:spPr>
          <a:xfrm>
            <a:off x="7715272" y="4714884"/>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6386" name="Picture 2"/>
          <p:cNvPicPr>
            <a:picLocks noGrp="1" noChangeAspect="1" noChangeArrowheads="1"/>
          </p:cNvPicPr>
          <p:nvPr>
            <p:ph idx="1"/>
          </p:nvPr>
        </p:nvPicPr>
        <p:blipFill>
          <a:blip r:embed="rId2"/>
          <a:srcRect/>
          <a:stretch>
            <a:fillRect/>
          </a:stretch>
        </p:blipFill>
        <p:spPr bwMode="auto">
          <a:xfrm>
            <a:off x="500034" y="0"/>
            <a:ext cx="8358246" cy="6858000"/>
          </a:xfrm>
          <a:prstGeom prst="rect">
            <a:avLst/>
          </a:prstGeom>
          <a:noFill/>
          <a:ln w="9525">
            <a:noFill/>
            <a:miter lim="800000"/>
            <a:headEnd/>
            <a:tailEnd/>
          </a:ln>
          <a:effectLst/>
        </p:spPr>
      </p:pic>
      <p:cxnSp>
        <p:nvCxnSpPr>
          <p:cNvPr id="4" name="Straight Arrow Connector 3"/>
          <p:cNvCxnSpPr/>
          <p:nvPr/>
        </p:nvCxnSpPr>
        <p:spPr>
          <a:xfrm>
            <a:off x="0" y="1071546"/>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0" y="1285860"/>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7643834" y="928670"/>
            <a:ext cx="1143008" cy="4286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ight Arrow 6"/>
          <p:cNvSpPr/>
          <p:nvPr/>
        </p:nvSpPr>
        <p:spPr>
          <a:xfrm>
            <a:off x="7429520" y="2928934"/>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ight Arrow 7"/>
          <p:cNvSpPr/>
          <p:nvPr/>
        </p:nvSpPr>
        <p:spPr>
          <a:xfrm>
            <a:off x="7429520" y="3143248"/>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ight Arrow 8"/>
          <p:cNvSpPr/>
          <p:nvPr/>
        </p:nvSpPr>
        <p:spPr>
          <a:xfrm>
            <a:off x="7429520" y="4000504"/>
            <a:ext cx="214314" cy="1428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ight Arrow 9"/>
          <p:cNvSpPr/>
          <p:nvPr/>
        </p:nvSpPr>
        <p:spPr>
          <a:xfrm>
            <a:off x="7429520" y="6000768"/>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p:cNvSpPr/>
          <p:nvPr/>
        </p:nvSpPr>
        <p:spPr>
          <a:xfrm>
            <a:off x="428596" y="4000504"/>
            <a:ext cx="142876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ight Arrow 13"/>
          <p:cNvSpPr/>
          <p:nvPr/>
        </p:nvSpPr>
        <p:spPr>
          <a:xfrm>
            <a:off x="7429520" y="4929198"/>
            <a:ext cx="214314" cy="1428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ight Arrow 18"/>
          <p:cNvSpPr/>
          <p:nvPr/>
        </p:nvSpPr>
        <p:spPr>
          <a:xfrm>
            <a:off x="7429520" y="4500570"/>
            <a:ext cx="214314" cy="1428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7410" name="Picture 2"/>
          <p:cNvPicPr>
            <a:picLocks noGrp="1" noChangeAspect="1" noChangeArrowheads="1"/>
          </p:cNvPicPr>
          <p:nvPr>
            <p:ph idx="1"/>
          </p:nvPr>
        </p:nvPicPr>
        <p:blipFill>
          <a:blip r:embed="rId2"/>
          <a:srcRect/>
          <a:stretch>
            <a:fillRect/>
          </a:stretch>
        </p:blipFill>
        <p:spPr bwMode="auto">
          <a:xfrm>
            <a:off x="428596" y="0"/>
            <a:ext cx="8286808" cy="5286388"/>
          </a:xfrm>
          <a:prstGeom prst="rect">
            <a:avLst/>
          </a:prstGeom>
          <a:noFill/>
          <a:ln w="9525">
            <a:noFill/>
            <a:miter lim="800000"/>
            <a:headEnd/>
            <a:tailEnd/>
          </a:ln>
          <a:effectLst/>
        </p:spPr>
      </p:pic>
      <p:sp>
        <p:nvSpPr>
          <p:cNvPr id="4" name="Rectangle 3"/>
          <p:cNvSpPr/>
          <p:nvPr/>
        </p:nvSpPr>
        <p:spPr>
          <a:xfrm>
            <a:off x="285720" y="5286388"/>
            <a:ext cx="8572560" cy="1477328"/>
          </a:xfrm>
          <a:prstGeom prst="rect">
            <a:avLst/>
          </a:prstGeom>
        </p:spPr>
        <p:txBody>
          <a:bodyPr wrap="square">
            <a:spAutoFit/>
          </a:bodyPr>
          <a:lstStyle/>
          <a:p>
            <a:pPr algn="l" rtl="0"/>
            <a:r>
              <a:rPr lang="en-US" dirty="0" smtClean="0"/>
              <a:t>No difference in  </a:t>
            </a:r>
            <a:r>
              <a:rPr lang="en-US" dirty="0" smtClean="0"/>
              <a:t>all cause </a:t>
            </a:r>
            <a:endParaRPr lang="en-US" dirty="0" smtClean="0"/>
          </a:p>
          <a:p>
            <a:pPr algn="l" rtl="0"/>
            <a:r>
              <a:rPr lang="en-US" dirty="0" smtClean="0"/>
              <a:t>Trends of </a:t>
            </a:r>
            <a:r>
              <a:rPr lang="en-US" dirty="0" smtClean="0">
                <a:solidFill>
                  <a:srgbClr val="00B050"/>
                </a:solidFill>
              </a:rPr>
              <a:t>decreasing rates </a:t>
            </a:r>
            <a:r>
              <a:rPr lang="en-US" dirty="0" smtClean="0"/>
              <a:t>of </a:t>
            </a:r>
            <a:r>
              <a:rPr lang="en-US" dirty="0" smtClean="0">
                <a:solidFill>
                  <a:srgbClr val="00B050"/>
                </a:solidFill>
              </a:rPr>
              <a:t>death</a:t>
            </a:r>
            <a:r>
              <a:rPr lang="en-US" dirty="0" smtClean="0"/>
              <a:t> from </a:t>
            </a:r>
            <a:r>
              <a:rPr lang="en-US" dirty="0" smtClean="0">
                <a:solidFill>
                  <a:srgbClr val="00B050"/>
                </a:solidFill>
              </a:rPr>
              <a:t>large </a:t>
            </a:r>
            <a:r>
              <a:rPr lang="en-US" dirty="0" smtClean="0">
                <a:solidFill>
                  <a:srgbClr val="00B050"/>
                </a:solidFill>
              </a:rPr>
              <a:t>bowel/rectum</a:t>
            </a:r>
            <a:r>
              <a:rPr lang="en-US" dirty="0" smtClean="0"/>
              <a:t>, </a:t>
            </a:r>
            <a:r>
              <a:rPr lang="en-US" dirty="0" smtClean="0">
                <a:solidFill>
                  <a:srgbClr val="00B050"/>
                </a:solidFill>
              </a:rPr>
              <a:t>uterine </a:t>
            </a:r>
            <a:r>
              <a:rPr lang="en-US" dirty="0" smtClean="0">
                <a:solidFill>
                  <a:srgbClr val="00B050"/>
                </a:solidFill>
              </a:rPr>
              <a:t>body</a:t>
            </a:r>
            <a:r>
              <a:rPr lang="en-US" dirty="0" smtClean="0"/>
              <a:t>, and </a:t>
            </a:r>
            <a:r>
              <a:rPr lang="en-US" dirty="0" smtClean="0">
                <a:solidFill>
                  <a:srgbClr val="00B050"/>
                </a:solidFill>
              </a:rPr>
              <a:t>ovarian </a:t>
            </a:r>
            <a:r>
              <a:rPr lang="en-US" dirty="0" smtClean="0">
                <a:solidFill>
                  <a:srgbClr val="00B050"/>
                </a:solidFill>
              </a:rPr>
              <a:t>cancers</a:t>
            </a:r>
            <a:endParaRPr lang="en-US" dirty="0" smtClean="0"/>
          </a:p>
          <a:p>
            <a:pPr algn="l" rtl="0"/>
            <a:r>
              <a:rPr lang="en-US" dirty="0" smtClean="0">
                <a:solidFill>
                  <a:srgbClr val="FF0000"/>
                </a:solidFill>
              </a:rPr>
              <a:t>increasing rates </a:t>
            </a:r>
            <a:r>
              <a:rPr lang="en-US" dirty="0" smtClean="0"/>
              <a:t>of </a:t>
            </a:r>
            <a:r>
              <a:rPr lang="en-US" dirty="0" smtClean="0">
                <a:solidFill>
                  <a:srgbClr val="FF0000"/>
                </a:solidFill>
              </a:rPr>
              <a:t>other circulatory disease </a:t>
            </a:r>
            <a:r>
              <a:rPr lang="en-US" dirty="0" smtClean="0"/>
              <a:t>and </a:t>
            </a:r>
            <a:r>
              <a:rPr lang="en-US" dirty="0" smtClean="0">
                <a:solidFill>
                  <a:srgbClr val="FF0000"/>
                </a:solidFill>
              </a:rPr>
              <a:t>violent deaths </a:t>
            </a:r>
            <a:r>
              <a:rPr lang="en-US" dirty="0" smtClean="0"/>
              <a:t>among women </a:t>
            </a:r>
            <a:r>
              <a:rPr lang="en-US" dirty="0" smtClean="0"/>
              <a:t>who used oral contraception for longer durations.</a:t>
            </a:r>
            <a:endParaRPr lang="fa-IR" dirty="0"/>
          </a:p>
        </p:txBody>
      </p:sp>
      <p:sp>
        <p:nvSpPr>
          <p:cNvPr id="5" name="Rounded Rectangle 4"/>
          <p:cNvSpPr/>
          <p:nvPr/>
        </p:nvSpPr>
        <p:spPr>
          <a:xfrm>
            <a:off x="571472" y="3714752"/>
            <a:ext cx="8143932" cy="1428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6" name="Straight Arrow Connector 5"/>
          <p:cNvCxnSpPr/>
          <p:nvPr/>
        </p:nvCxnSpPr>
        <p:spPr>
          <a:xfrm>
            <a:off x="0" y="1142984"/>
            <a:ext cx="428596" cy="1588"/>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0" y="2285992"/>
            <a:ext cx="428596"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0" y="2143116"/>
            <a:ext cx="428596" cy="15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50000"/>
                  </a:schemeClr>
                </a:solidFill>
              </a:rPr>
              <a:t>Key massage</a:t>
            </a:r>
            <a:endParaRPr lang="fa-IR" dirty="0"/>
          </a:p>
        </p:txBody>
      </p:sp>
      <p:sp>
        <p:nvSpPr>
          <p:cNvPr id="3" name="Content Placeholder 2"/>
          <p:cNvSpPr>
            <a:spLocks noGrp="1"/>
          </p:cNvSpPr>
          <p:nvPr>
            <p:ph idx="1"/>
          </p:nvPr>
        </p:nvSpPr>
        <p:spPr>
          <a:xfrm>
            <a:off x="1071538" y="1447800"/>
            <a:ext cx="7862150" cy="4800600"/>
          </a:xfrm>
        </p:spPr>
        <p:txBody>
          <a:bodyPr>
            <a:normAutofit/>
          </a:bodyPr>
          <a:lstStyle/>
          <a:p>
            <a:pPr algn="l" rtl="0">
              <a:buNone/>
            </a:pPr>
            <a:r>
              <a:rPr lang="en-US" dirty="0" smtClean="0"/>
              <a:t>Oral contraception was not associated with </a:t>
            </a:r>
            <a:r>
              <a:rPr lang="en-US" dirty="0" smtClean="0"/>
              <a:t>an increased </a:t>
            </a:r>
            <a:r>
              <a:rPr lang="en-US" dirty="0" smtClean="0"/>
              <a:t>long term risk of death in this large UK </a:t>
            </a:r>
            <a:r>
              <a:rPr lang="en-US" dirty="0" smtClean="0"/>
              <a:t>cohort; indeed</a:t>
            </a:r>
            <a:r>
              <a:rPr lang="en-US" dirty="0" smtClean="0"/>
              <a:t>, a net benefit was apparent. </a:t>
            </a:r>
            <a:endParaRPr lang="en-US" dirty="0" smtClean="0"/>
          </a:p>
          <a:p>
            <a:pPr algn="l" rtl="0">
              <a:buNone/>
            </a:pPr>
            <a:r>
              <a:rPr lang="en-US" dirty="0" smtClean="0"/>
              <a:t>The </a:t>
            </a:r>
            <a:r>
              <a:rPr lang="en-US" dirty="0" smtClean="0"/>
              <a:t>balance of </a:t>
            </a:r>
            <a:r>
              <a:rPr lang="en-US" dirty="0" smtClean="0"/>
              <a:t>risks and </a:t>
            </a:r>
            <a:r>
              <a:rPr lang="en-US" dirty="0" smtClean="0"/>
              <a:t>benefits, however, may vary globally, depending </a:t>
            </a:r>
            <a:r>
              <a:rPr lang="en-US" dirty="0" smtClean="0"/>
              <a:t>on patterns </a:t>
            </a:r>
            <a:r>
              <a:rPr lang="en-US" dirty="0" smtClean="0"/>
              <a:t>of oral contraception usage and background </a:t>
            </a:r>
            <a:r>
              <a:rPr lang="en-US" dirty="0" smtClean="0"/>
              <a:t>risk of </a:t>
            </a:r>
            <a:r>
              <a:rPr lang="en-US" dirty="0" smtClean="0"/>
              <a:t>disease.</a:t>
            </a:r>
            <a:endParaRPr lang="fa-I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868346"/>
          </a:xfrm>
        </p:spPr>
        <p:txBody>
          <a:bodyPr>
            <a:normAutofit fontScale="90000"/>
          </a:bodyPr>
          <a:lstStyle/>
          <a:p>
            <a:pPr rtl="0"/>
            <a:r>
              <a:rPr lang="en-US" sz="4000" b="1" dirty="0" smtClean="0"/>
              <a:t>Carbohydrate and lipid metabolism</a:t>
            </a:r>
            <a:endParaRPr lang="fa-IR" sz="4000" dirty="0"/>
          </a:p>
        </p:txBody>
      </p:sp>
      <p:sp>
        <p:nvSpPr>
          <p:cNvPr id="3" name="Content Placeholder 2"/>
          <p:cNvSpPr>
            <a:spLocks noGrp="1"/>
          </p:cNvSpPr>
          <p:nvPr>
            <p:ph idx="1"/>
          </p:nvPr>
        </p:nvSpPr>
        <p:spPr>
          <a:xfrm>
            <a:off x="1000100" y="1357298"/>
            <a:ext cx="7686700" cy="5286412"/>
          </a:xfrm>
        </p:spPr>
        <p:txBody>
          <a:bodyPr>
            <a:normAutofit/>
          </a:bodyPr>
          <a:lstStyle/>
          <a:p>
            <a:pPr algn="l" rtl="0">
              <a:buFont typeface="Wingdings" pitchFamily="2" charset="2"/>
              <a:buChar char="Ø"/>
            </a:pPr>
            <a:r>
              <a:rPr lang="en-US" dirty="0" smtClean="0"/>
              <a:t>Available data in a healthy population do not support a significant influence of OCs on glucose and insulin homeostasis. </a:t>
            </a:r>
          </a:p>
          <a:p>
            <a:pPr algn="l" rtl="0">
              <a:buFont typeface="Wingdings" pitchFamily="2" charset="2"/>
              <a:buChar char="Ø"/>
            </a:pPr>
            <a:r>
              <a:rPr lang="en-US" dirty="0" smtClean="0"/>
              <a:t>There </a:t>
            </a:r>
            <a:r>
              <a:rPr lang="en-US" dirty="0" smtClean="0"/>
              <a:t>are no major differences between different OCs regarding their effects on carbohydrate metabolism</a:t>
            </a:r>
            <a:r>
              <a:rPr lang="en-US" dirty="0" smtClean="0"/>
              <a:t>.</a:t>
            </a:r>
          </a:p>
          <a:p>
            <a:pPr algn="l" rtl="0">
              <a:buFont typeface="Wingdings" pitchFamily="2" charset="2"/>
              <a:buChar char="Ø"/>
            </a:pPr>
            <a:r>
              <a:rPr lang="en-US" dirty="0" smtClean="0"/>
              <a:t>OC use is not associated with any significant change of </a:t>
            </a:r>
            <a:r>
              <a:rPr lang="en-US" i="1" dirty="0" smtClean="0"/>
              <a:t>fasting glucose</a:t>
            </a:r>
            <a:r>
              <a:rPr lang="en-US" dirty="0" smtClean="0"/>
              <a:t>, </a:t>
            </a:r>
            <a:r>
              <a:rPr lang="en-US" i="1" dirty="0" smtClean="0"/>
              <a:t>fasting </a:t>
            </a:r>
            <a:r>
              <a:rPr lang="en-US" i="1" dirty="0" smtClean="0"/>
              <a:t>insulin </a:t>
            </a:r>
            <a:r>
              <a:rPr lang="en-US" dirty="0" smtClean="0"/>
              <a:t>or </a:t>
            </a:r>
            <a:r>
              <a:rPr lang="en-US" i="1" dirty="0" smtClean="0"/>
              <a:t>homeostasis </a:t>
            </a:r>
            <a:r>
              <a:rPr lang="en-US" i="1" dirty="0" smtClean="0"/>
              <a:t>model assessment of insulin </a:t>
            </a:r>
            <a:r>
              <a:rPr lang="en-US" i="1" dirty="0" smtClean="0"/>
              <a:t>resistance </a:t>
            </a:r>
            <a:r>
              <a:rPr lang="en-US" dirty="0" smtClean="0"/>
              <a:t>in </a:t>
            </a:r>
            <a:r>
              <a:rPr lang="en-US" dirty="0" smtClean="0">
                <a:solidFill>
                  <a:srgbClr val="0070C0"/>
                </a:solidFill>
              </a:rPr>
              <a:t>women with PCOS</a:t>
            </a:r>
            <a:r>
              <a:rPr lang="en-US" dirty="0" smtClean="0"/>
              <a:t>. </a:t>
            </a:r>
          </a:p>
          <a:p>
            <a:pPr algn="l" rtl="0">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357166"/>
            <a:ext cx="7862150" cy="6072230"/>
          </a:xfrm>
        </p:spPr>
        <p:txBody>
          <a:bodyPr>
            <a:normAutofit fontScale="85000" lnSpcReduction="20000"/>
          </a:bodyPr>
          <a:lstStyle/>
          <a:p>
            <a:pPr algn="l" rtl="0">
              <a:buFont typeface="Wingdings" pitchFamily="2" charset="2"/>
              <a:buChar char="Ø"/>
            </a:pPr>
            <a:r>
              <a:rPr lang="en-US" dirty="0" smtClean="0"/>
              <a:t>The effect of OCs on serum lipid values depends upon the estrogen dose and the </a:t>
            </a:r>
            <a:r>
              <a:rPr lang="en-US" dirty="0" err="1" smtClean="0"/>
              <a:t>androgenicity</a:t>
            </a:r>
            <a:r>
              <a:rPr lang="en-US" dirty="0" smtClean="0"/>
              <a:t> of the progestin.</a:t>
            </a:r>
          </a:p>
          <a:p>
            <a:pPr algn="l" rtl="0">
              <a:buFont typeface="Wingdings" pitchFamily="2" charset="2"/>
              <a:buChar char="Ø"/>
            </a:pPr>
            <a:r>
              <a:rPr lang="en-US" dirty="0" smtClean="0"/>
              <a:t>In </a:t>
            </a:r>
            <a:r>
              <a:rPr lang="en-US" dirty="0" smtClean="0">
                <a:solidFill>
                  <a:srgbClr val="7030A0"/>
                </a:solidFill>
              </a:rPr>
              <a:t>genera</a:t>
            </a:r>
            <a:r>
              <a:rPr lang="en-US" dirty="0" smtClean="0"/>
              <a:t>l, </a:t>
            </a:r>
            <a:r>
              <a:rPr lang="en-US" dirty="0" smtClean="0">
                <a:solidFill>
                  <a:srgbClr val="7030A0"/>
                </a:solidFill>
              </a:rPr>
              <a:t>serum triglyceride </a:t>
            </a:r>
            <a:r>
              <a:rPr lang="en-US" dirty="0" smtClean="0"/>
              <a:t>concentrations </a:t>
            </a:r>
            <a:r>
              <a:rPr lang="en-US" dirty="0" smtClean="0">
                <a:solidFill>
                  <a:srgbClr val="7030A0"/>
                </a:solidFill>
              </a:rPr>
              <a:t>rise </a:t>
            </a:r>
            <a:r>
              <a:rPr lang="en-US" dirty="0" smtClean="0">
                <a:solidFill>
                  <a:srgbClr val="7030A0"/>
                </a:solidFill>
              </a:rPr>
              <a:t>slightly </a:t>
            </a:r>
            <a:r>
              <a:rPr lang="en-US" dirty="0" smtClean="0"/>
              <a:t>(</a:t>
            </a:r>
            <a:r>
              <a:rPr lang="en-US" dirty="0" smtClean="0"/>
              <a:t>Oral </a:t>
            </a:r>
            <a:r>
              <a:rPr lang="en-US" dirty="0" smtClean="0"/>
              <a:t>but not </a:t>
            </a:r>
            <a:r>
              <a:rPr lang="en-US" dirty="0" err="1" smtClean="0"/>
              <a:t>transdermal</a:t>
            </a:r>
            <a:r>
              <a:rPr lang="en-US" dirty="0" smtClean="0"/>
              <a:t> </a:t>
            </a:r>
            <a:r>
              <a:rPr lang="en-US" dirty="0" smtClean="0"/>
              <a:t>preparations)</a:t>
            </a:r>
          </a:p>
          <a:p>
            <a:pPr algn="l" rtl="0">
              <a:buNone/>
            </a:pPr>
            <a:r>
              <a:rPr lang="en-US" dirty="0" smtClean="0">
                <a:solidFill>
                  <a:srgbClr val="7030A0"/>
                </a:solidFill>
              </a:rPr>
              <a:t> </a:t>
            </a:r>
            <a:r>
              <a:rPr lang="en-US" dirty="0" smtClean="0">
                <a:solidFill>
                  <a:srgbClr val="7030A0"/>
                </a:solidFill>
              </a:rPr>
              <a:t>  no </a:t>
            </a:r>
            <a:r>
              <a:rPr lang="en-US" dirty="0" smtClean="0"/>
              <a:t>consistent </a:t>
            </a:r>
            <a:r>
              <a:rPr lang="en-US" dirty="0" smtClean="0">
                <a:solidFill>
                  <a:srgbClr val="7030A0"/>
                </a:solidFill>
              </a:rPr>
              <a:t>changes</a:t>
            </a:r>
            <a:r>
              <a:rPr lang="en-US" dirty="0" smtClean="0"/>
              <a:t> in serum </a:t>
            </a:r>
            <a:r>
              <a:rPr lang="en-US" dirty="0" smtClean="0"/>
              <a:t>(</a:t>
            </a:r>
            <a:r>
              <a:rPr lang="en-US" dirty="0" smtClean="0">
                <a:solidFill>
                  <a:srgbClr val="7030A0"/>
                </a:solidFill>
              </a:rPr>
              <a:t>HDL</a:t>
            </a:r>
            <a:r>
              <a:rPr lang="en-US" dirty="0" smtClean="0"/>
              <a:t>) or </a:t>
            </a:r>
            <a:r>
              <a:rPr lang="en-US" dirty="0" smtClean="0"/>
              <a:t>(</a:t>
            </a:r>
            <a:r>
              <a:rPr lang="en-US" dirty="0" smtClean="0">
                <a:solidFill>
                  <a:srgbClr val="7030A0"/>
                </a:solidFill>
              </a:rPr>
              <a:t>LDL</a:t>
            </a:r>
            <a:r>
              <a:rPr lang="en-US" dirty="0" smtClean="0"/>
              <a:t>) cholesterol </a:t>
            </a:r>
            <a:r>
              <a:rPr lang="en-US" dirty="0" smtClean="0"/>
              <a:t>concentrations.</a:t>
            </a:r>
            <a:endParaRPr lang="en-US" dirty="0" smtClean="0"/>
          </a:p>
          <a:p>
            <a:pPr algn="l" rtl="0">
              <a:buFont typeface="Wingdings" pitchFamily="2" charset="2"/>
              <a:buChar char="Ø"/>
            </a:pPr>
            <a:r>
              <a:rPr lang="en-US" dirty="0" smtClean="0"/>
              <a:t>The </a:t>
            </a:r>
            <a:r>
              <a:rPr lang="en-US" dirty="0" smtClean="0">
                <a:solidFill>
                  <a:srgbClr val="0070C0"/>
                </a:solidFill>
              </a:rPr>
              <a:t>estrogen</a:t>
            </a:r>
            <a:r>
              <a:rPr lang="en-US" dirty="0" smtClean="0"/>
              <a:t> component of OCs </a:t>
            </a:r>
            <a:r>
              <a:rPr lang="en-US" dirty="0" smtClean="0">
                <a:solidFill>
                  <a:srgbClr val="0070C0"/>
                </a:solidFill>
              </a:rPr>
              <a:t>increases</a:t>
            </a:r>
            <a:r>
              <a:rPr lang="en-US" dirty="0" smtClean="0"/>
              <a:t> serum </a:t>
            </a:r>
            <a:r>
              <a:rPr lang="en-US" dirty="0" smtClean="0">
                <a:solidFill>
                  <a:srgbClr val="0070C0"/>
                </a:solidFill>
              </a:rPr>
              <a:t>triglycerides and HDL </a:t>
            </a:r>
            <a:r>
              <a:rPr lang="en-US" dirty="0" smtClean="0"/>
              <a:t>concentrations and </a:t>
            </a:r>
            <a:r>
              <a:rPr lang="en-US" dirty="0" smtClean="0">
                <a:solidFill>
                  <a:srgbClr val="0070C0"/>
                </a:solidFill>
              </a:rPr>
              <a:t>lowers serum LDL </a:t>
            </a:r>
            <a:r>
              <a:rPr lang="en-US" dirty="0" smtClean="0"/>
              <a:t>cholesterol concentrations.</a:t>
            </a:r>
          </a:p>
          <a:p>
            <a:pPr algn="l" rtl="0">
              <a:buFont typeface="Wingdings" pitchFamily="2" charset="2"/>
              <a:buChar char="Ø"/>
            </a:pPr>
            <a:r>
              <a:rPr lang="en-US" dirty="0" smtClean="0"/>
              <a:t>The </a:t>
            </a:r>
            <a:r>
              <a:rPr lang="en-US" dirty="0" smtClean="0">
                <a:solidFill>
                  <a:srgbClr val="00B050"/>
                </a:solidFill>
              </a:rPr>
              <a:t>progestin</a:t>
            </a:r>
            <a:r>
              <a:rPr lang="en-US" dirty="0" smtClean="0"/>
              <a:t> usually </a:t>
            </a:r>
            <a:r>
              <a:rPr lang="en-US" dirty="0" smtClean="0">
                <a:solidFill>
                  <a:srgbClr val="00B050"/>
                </a:solidFill>
              </a:rPr>
              <a:t>increases serum LDL </a:t>
            </a:r>
            <a:r>
              <a:rPr lang="en-US" dirty="0" smtClean="0"/>
              <a:t>cholesterol and </a:t>
            </a:r>
            <a:r>
              <a:rPr lang="en-US" dirty="0" smtClean="0">
                <a:solidFill>
                  <a:srgbClr val="00B050"/>
                </a:solidFill>
              </a:rPr>
              <a:t>lowers serum HDL </a:t>
            </a:r>
            <a:r>
              <a:rPr lang="en-US" dirty="0" smtClean="0"/>
              <a:t>cholesterol concentrations, </a:t>
            </a:r>
            <a:r>
              <a:rPr lang="en-US" dirty="0" smtClean="0">
                <a:solidFill>
                  <a:srgbClr val="00B050"/>
                </a:solidFill>
              </a:rPr>
              <a:t>particularly the androgenic </a:t>
            </a:r>
            <a:r>
              <a:rPr lang="en-US" dirty="0" err="1" smtClean="0"/>
              <a:t>progestins</a:t>
            </a:r>
            <a:r>
              <a:rPr lang="en-US" dirty="0" smtClean="0"/>
              <a:t>.</a:t>
            </a:r>
            <a:endParaRPr lang="en-US" dirty="0" smtClean="0"/>
          </a:p>
          <a:p>
            <a:pPr algn="l" rtl="0">
              <a:buFont typeface="Wingdings" pitchFamily="2" charset="2"/>
              <a:buChar char="Ø"/>
            </a:pPr>
            <a:r>
              <a:rPr lang="en-US" dirty="0" smtClean="0"/>
              <a:t>The </a:t>
            </a:r>
            <a:r>
              <a:rPr lang="en-US" dirty="0" smtClean="0"/>
              <a:t>newer </a:t>
            </a:r>
            <a:r>
              <a:rPr lang="en-US" dirty="0" err="1" smtClean="0"/>
              <a:t>progestins</a:t>
            </a:r>
            <a:r>
              <a:rPr lang="en-US" dirty="0" smtClean="0"/>
              <a:t>, such as </a:t>
            </a:r>
            <a:r>
              <a:rPr lang="en-US" dirty="0" err="1" smtClean="0"/>
              <a:t>desogestrel</a:t>
            </a:r>
            <a:r>
              <a:rPr lang="en-US" dirty="0" smtClean="0"/>
              <a:t>, tend to raise serum HDL cholesterol and lower LDL cholesterol concentrations.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generation</a:t>
            </a:r>
            <a:endParaRPr lang="fa-IR" dirty="0"/>
          </a:p>
        </p:txBody>
      </p:sp>
      <p:pic>
        <p:nvPicPr>
          <p:cNvPr id="2050" name="Picture 2" descr="C:\Users\shegerf\Pictures\New folder\965YOKDJ\IMG_2003.JPG"/>
          <p:cNvPicPr>
            <a:picLocks noGrp="1" noChangeAspect="1" noChangeArrowheads="1"/>
          </p:cNvPicPr>
          <p:nvPr>
            <p:ph idx="1"/>
          </p:nvPr>
        </p:nvPicPr>
        <p:blipFill>
          <a:blip r:embed="rId2" cstate="print"/>
          <a:srcRect/>
          <a:stretch>
            <a:fillRect/>
          </a:stretch>
        </p:blipFill>
        <p:spPr bwMode="auto">
          <a:xfrm>
            <a:off x="357158" y="1214422"/>
            <a:ext cx="4357718" cy="2876320"/>
          </a:xfrm>
          <a:prstGeom prst="rect">
            <a:avLst/>
          </a:prstGeom>
          <a:noFill/>
        </p:spPr>
      </p:pic>
      <p:pic>
        <p:nvPicPr>
          <p:cNvPr id="9" name="Picture 3" descr="C:\Users\shegerf\Pictures\New folder\IMG_1980.JPG"/>
          <p:cNvPicPr>
            <a:picLocks noChangeAspect="1" noChangeArrowheads="1"/>
          </p:cNvPicPr>
          <p:nvPr/>
        </p:nvPicPr>
        <p:blipFill>
          <a:blip r:embed="rId3" cstate="print"/>
          <a:srcRect/>
          <a:stretch>
            <a:fillRect/>
          </a:stretch>
        </p:blipFill>
        <p:spPr bwMode="auto">
          <a:xfrm>
            <a:off x="4786314" y="1214422"/>
            <a:ext cx="3857652" cy="2825561"/>
          </a:xfrm>
          <a:prstGeom prst="rect">
            <a:avLst/>
          </a:prstGeom>
          <a:noFill/>
        </p:spPr>
      </p:pic>
      <p:pic>
        <p:nvPicPr>
          <p:cNvPr id="10" name="Picture 5" descr="C:\Users\shegerf\Pictures\New folder\IMG_1988.JPG"/>
          <p:cNvPicPr>
            <a:picLocks noChangeAspect="1" noChangeArrowheads="1"/>
          </p:cNvPicPr>
          <p:nvPr/>
        </p:nvPicPr>
        <p:blipFill>
          <a:blip r:embed="rId4" cstate="print"/>
          <a:srcRect/>
          <a:stretch>
            <a:fillRect/>
          </a:stretch>
        </p:blipFill>
        <p:spPr bwMode="auto">
          <a:xfrm>
            <a:off x="2054860" y="4357694"/>
            <a:ext cx="4303089" cy="2286016"/>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642918"/>
            <a:ext cx="7933588" cy="5605482"/>
          </a:xfrm>
        </p:spPr>
        <p:txBody>
          <a:bodyPr>
            <a:normAutofit fontScale="85000" lnSpcReduction="10000"/>
          </a:bodyPr>
          <a:lstStyle/>
          <a:p>
            <a:pPr algn="l" rtl="0">
              <a:buNone/>
            </a:pPr>
            <a:r>
              <a:rPr lang="en-US" b="1" dirty="0" smtClean="0"/>
              <a:t>Liver disorders</a:t>
            </a:r>
            <a:r>
              <a:rPr lang="en-US" dirty="0" smtClean="0"/>
              <a:t>:</a:t>
            </a:r>
          </a:p>
          <a:p>
            <a:pPr algn="l" rtl="0">
              <a:buFont typeface="Wingdings" pitchFamily="2" charset="2"/>
              <a:buChar char="v"/>
            </a:pPr>
            <a:r>
              <a:rPr lang="en-US" dirty="0" smtClean="0"/>
              <a:t>Association </a:t>
            </a:r>
            <a:r>
              <a:rPr lang="en-US" dirty="0" smtClean="0"/>
              <a:t>with hepatic adenoma is good, </a:t>
            </a:r>
            <a:endParaRPr lang="en-US" dirty="0" smtClean="0"/>
          </a:p>
          <a:p>
            <a:pPr algn="l" rtl="0">
              <a:buFont typeface="Wingdings" pitchFamily="2" charset="2"/>
              <a:buChar char="v"/>
            </a:pPr>
            <a:r>
              <a:rPr lang="en-US" dirty="0" smtClean="0"/>
              <a:t>Association </a:t>
            </a:r>
            <a:r>
              <a:rPr lang="en-US" dirty="0" smtClean="0"/>
              <a:t>with focal nodular hyperplasia (FNH) and </a:t>
            </a:r>
            <a:r>
              <a:rPr lang="en-US" dirty="0" err="1" smtClean="0"/>
              <a:t>hepatocellular</a:t>
            </a:r>
            <a:r>
              <a:rPr lang="en-US" dirty="0" smtClean="0"/>
              <a:t> carcinoma (HCC) is inconclusive. </a:t>
            </a:r>
          </a:p>
          <a:p>
            <a:pPr algn="l" rtl="0">
              <a:buFont typeface="Wingdings" pitchFamily="2" charset="2"/>
              <a:buChar char="Ø"/>
            </a:pPr>
            <a:r>
              <a:rPr lang="en-US" dirty="0" smtClean="0"/>
              <a:t>Estrogen-progestin contraceptives containing ≤35 mcg of </a:t>
            </a:r>
            <a:r>
              <a:rPr lang="en-US" dirty="0" err="1" smtClean="0"/>
              <a:t>ethinyl</a:t>
            </a:r>
            <a:r>
              <a:rPr lang="en-US" dirty="0" smtClean="0"/>
              <a:t> </a:t>
            </a:r>
            <a:r>
              <a:rPr lang="en-US" dirty="0" err="1" smtClean="0"/>
              <a:t>estradiol</a:t>
            </a:r>
            <a:r>
              <a:rPr lang="en-US" dirty="0" smtClean="0"/>
              <a:t> have not been shown to have an adverse effect on liver function </a:t>
            </a:r>
            <a:r>
              <a:rPr lang="en-US" dirty="0" smtClean="0"/>
              <a:t>tests.</a:t>
            </a:r>
            <a:endParaRPr lang="en-US" b="1" dirty="0" smtClean="0"/>
          </a:p>
          <a:p>
            <a:pPr algn="l" rtl="0">
              <a:buNone/>
            </a:pPr>
            <a:r>
              <a:rPr lang="en-US" b="1" dirty="0" smtClean="0"/>
              <a:t>Pancreatitis</a:t>
            </a:r>
            <a:r>
              <a:rPr lang="en-US" dirty="0" smtClean="0"/>
              <a:t> </a:t>
            </a:r>
            <a:r>
              <a:rPr lang="en-US" dirty="0" smtClean="0"/>
              <a:t>:</a:t>
            </a:r>
            <a:endParaRPr lang="en-US" dirty="0" smtClean="0"/>
          </a:p>
          <a:p>
            <a:pPr algn="l" rtl="0">
              <a:buFont typeface="Wingdings" pitchFamily="2" charset="2"/>
              <a:buChar char="Ø"/>
            </a:pPr>
            <a:r>
              <a:rPr lang="en-US" dirty="0" smtClean="0"/>
              <a:t>recommend against use of </a:t>
            </a:r>
            <a:r>
              <a:rPr lang="en-US" dirty="0" err="1" smtClean="0"/>
              <a:t>Ocs</a:t>
            </a:r>
            <a:r>
              <a:rPr lang="en-US" dirty="0" smtClean="0"/>
              <a:t> :triglyceride levels </a:t>
            </a:r>
            <a:r>
              <a:rPr lang="en-US" dirty="0" smtClean="0">
                <a:solidFill>
                  <a:srgbClr val="0070C0"/>
                </a:solidFill>
              </a:rPr>
              <a:t>&gt;500</a:t>
            </a:r>
            <a:r>
              <a:rPr lang="en-US" dirty="0" smtClean="0"/>
              <a:t> mg/</a:t>
            </a:r>
            <a:r>
              <a:rPr lang="en-US" dirty="0" err="1" smtClean="0"/>
              <a:t>dL</a:t>
            </a:r>
            <a:r>
              <a:rPr lang="en-US" dirty="0" smtClean="0"/>
              <a:t> </a:t>
            </a:r>
            <a:endParaRPr lang="en-US" dirty="0" smtClean="0"/>
          </a:p>
          <a:p>
            <a:pPr algn="l" rtl="0">
              <a:buNone/>
            </a:pPr>
            <a:r>
              <a:rPr lang="en-US" b="1" dirty="0" smtClean="0"/>
              <a:t>weight gain</a:t>
            </a:r>
            <a:endParaRPr lang="en-US" b="1" dirty="0" smtClean="0"/>
          </a:p>
          <a:p>
            <a:pPr algn="l" rtl="0">
              <a:buFont typeface="Wingdings" pitchFamily="2" charset="2"/>
              <a:buChar char="Ø"/>
            </a:pPr>
            <a:r>
              <a:rPr lang="en-US" dirty="0" smtClean="0">
                <a:solidFill>
                  <a:srgbClr val="0070C0"/>
                </a:solidFill>
              </a:rPr>
              <a:t>No</a:t>
            </a:r>
            <a:r>
              <a:rPr lang="en-US" dirty="0" smtClean="0"/>
              <a:t> evidence supporting a </a:t>
            </a:r>
            <a:r>
              <a:rPr lang="en-US" dirty="0" smtClean="0">
                <a:solidFill>
                  <a:srgbClr val="0070C0"/>
                </a:solidFill>
              </a:rPr>
              <a:t>causal association </a:t>
            </a:r>
            <a:r>
              <a:rPr lang="en-US" dirty="0" smtClean="0"/>
              <a:t>between </a:t>
            </a:r>
            <a:r>
              <a:rPr lang="en-US" dirty="0" err="1" smtClean="0">
                <a:solidFill>
                  <a:srgbClr val="0070C0"/>
                </a:solidFill>
              </a:rPr>
              <a:t>Ocs</a:t>
            </a:r>
            <a:r>
              <a:rPr lang="en-US" dirty="0" smtClean="0">
                <a:solidFill>
                  <a:srgbClr val="0070C0"/>
                </a:solidFill>
              </a:rPr>
              <a:t> and weight gain.</a:t>
            </a:r>
            <a:endParaRPr lang="fa-IR" dirty="0" smtClean="0">
              <a:solidFill>
                <a:srgbClr val="0070C0"/>
              </a:solidFill>
            </a:endParaRPr>
          </a:p>
          <a:p>
            <a:pPr algn="l" rtl="0">
              <a:buFont typeface="Wingdings" pitchFamily="2" charset="2"/>
              <a:buChar char="Ø"/>
            </a:pPr>
            <a:endParaRPr lang="fa-I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642918"/>
            <a:ext cx="7933588" cy="5929354"/>
          </a:xfrm>
        </p:spPr>
        <p:txBody>
          <a:bodyPr>
            <a:normAutofit fontScale="85000" lnSpcReduction="20000"/>
          </a:bodyPr>
          <a:lstStyle/>
          <a:p>
            <a:pPr algn="l" rtl="0">
              <a:buNone/>
            </a:pPr>
            <a:r>
              <a:rPr lang="en-US" b="1" dirty="0" smtClean="0"/>
              <a:t>Headaches</a:t>
            </a:r>
            <a:r>
              <a:rPr lang="en-US" dirty="0" smtClean="0"/>
              <a:t> </a:t>
            </a:r>
            <a:r>
              <a:rPr lang="en-US" dirty="0" smtClean="0"/>
              <a:t>:</a:t>
            </a:r>
            <a:endParaRPr lang="en-US" dirty="0" smtClean="0"/>
          </a:p>
          <a:p>
            <a:pPr algn="l" rtl="0">
              <a:buNone/>
            </a:pPr>
            <a:r>
              <a:rPr lang="en-US" dirty="0" smtClean="0"/>
              <a:t>●</a:t>
            </a:r>
            <a:r>
              <a:rPr lang="en-US" dirty="0" smtClean="0"/>
              <a:t>There does not appear to be a strong relationship between OC use and headache for most women</a:t>
            </a:r>
            <a:r>
              <a:rPr lang="en-US" dirty="0" smtClean="0"/>
              <a:t>.</a:t>
            </a:r>
            <a:endParaRPr lang="en-US" dirty="0" smtClean="0"/>
          </a:p>
          <a:p>
            <a:pPr algn="l" rtl="0">
              <a:buNone/>
            </a:pPr>
            <a:r>
              <a:rPr lang="en-US" dirty="0" smtClean="0"/>
              <a:t>●Women with a strong personal or family history of troublesome headaches (in particular, migraine) did appear to be at higher risk for new-onset headache related to OC use. However, most women with this history reported no change in overall headache history.</a:t>
            </a:r>
          </a:p>
          <a:p>
            <a:pPr algn="l" rtl="0">
              <a:buNone/>
            </a:pPr>
            <a:r>
              <a:rPr lang="en-US" dirty="0" smtClean="0"/>
              <a:t>●The dose or type of progestin did not appear to affect headache risk. The effect of estrogen dose was unclear.</a:t>
            </a:r>
          </a:p>
          <a:p>
            <a:pPr algn="l" rtl="0">
              <a:buNone/>
            </a:pPr>
            <a:r>
              <a:rPr lang="en-US" dirty="0" smtClean="0"/>
              <a:t>●Regardless of cause, when headaches started or worsened with OC use, they tended to improve despite continued use.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Migraine headaches</a:t>
            </a:r>
            <a:r>
              <a:rPr lang="en-US" dirty="0" smtClean="0"/>
              <a:t> : </a:t>
            </a:r>
            <a:endParaRPr lang="fa-IR" dirty="0"/>
          </a:p>
        </p:txBody>
      </p:sp>
      <p:sp>
        <p:nvSpPr>
          <p:cNvPr id="3" name="Content Placeholder 2"/>
          <p:cNvSpPr>
            <a:spLocks noGrp="1"/>
          </p:cNvSpPr>
          <p:nvPr>
            <p:ph idx="1"/>
          </p:nvPr>
        </p:nvSpPr>
        <p:spPr>
          <a:xfrm>
            <a:off x="1071538" y="1447800"/>
            <a:ext cx="7862150" cy="4800600"/>
          </a:xfrm>
        </p:spPr>
        <p:txBody>
          <a:bodyPr>
            <a:normAutofit fontScale="85000" lnSpcReduction="20000"/>
          </a:bodyPr>
          <a:lstStyle/>
          <a:p>
            <a:pPr algn="l" rtl="0">
              <a:buNone/>
            </a:pPr>
            <a:r>
              <a:rPr lang="en-US" dirty="0" smtClean="0"/>
              <a:t>The WHO and ACOG conclude from the literature that women with a history of migraine headaches who take OCs are at increased risk for cerebral </a:t>
            </a:r>
            <a:r>
              <a:rPr lang="en-US" dirty="0" err="1" smtClean="0"/>
              <a:t>thromboembolism</a:t>
            </a:r>
            <a:r>
              <a:rPr lang="en-US" dirty="0" smtClean="0"/>
              <a:t>, and that the risks of OC use usually outweigh the benefits in women </a:t>
            </a:r>
            <a:r>
              <a:rPr lang="en-US" dirty="0" smtClean="0">
                <a:solidFill>
                  <a:srgbClr val="0070C0"/>
                </a:solidFill>
              </a:rPr>
              <a:t>over age 35 </a:t>
            </a:r>
            <a:r>
              <a:rPr lang="en-US" dirty="0" smtClean="0"/>
              <a:t>years with migraines. </a:t>
            </a:r>
          </a:p>
          <a:p>
            <a:pPr algn="l" rtl="0">
              <a:buNone/>
            </a:pPr>
            <a:r>
              <a:rPr lang="en-US" dirty="0" smtClean="0"/>
              <a:t>In addition, they suggest that for women of </a:t>
            </a:r>
            <a:r>
              <a:rPr lang="en-US" dirty="0" smtClean="0">
                <a:solidFill>
                  <a:srgbClr val="0070C0"/>
                </a:solidFill>
              </a:rPr>
              <a:t>any age </a:t>
            </a:r>
            <a:r>
              <a:rPr lang="en-US" dirty="0" smtClean="0"/>
              <a:t>with </a:t>
            </a:r>
            <a:r>
              <a:rPr lang="en-US" dirty="0" smtClean="0">
                <a:solidFill>
                  <a:srgbClr val="0070C0"/>
                </a:solidFill>
              </a:rPr>
              <a:t>migraines associated with aura or focal symptoms</a:t>
            </a:r>
            <a:r>
              <a:rPr lang="en-US" dirty="0" smtClean="0"/>
              <a:t>, the risk of OC use is unacceptable. </a:t>
            </a:r>
          </a:p>
          <a:p>
            <a:pPr algn="l" rtl="0">
              <a:buNone/>
            </a:pPr>
            <a:r>
              <a:rPr lang="en-US" dirty="0" smtClean="0"/>
              <a:t>In women with migraines without aura, other modifiable risk factors for stroke such as smoking, hypertension, and </a:t>
            </a:r>
            <a:r>
              <a:rPr lang="en-US" dirty="0" err="1" smtClean="0"/>
              <a:t>dyslipidemia</a:t>
            </a:r>
            <a:r>
              <a:rPr lang="en-US" dirty="0" smtClean="0"/>
              <a:t> should be identified and treated before considering using an OC.</a:t>
            </a:r>
          </a:p>
          <a:p>
            <a:pPr>
              <a:buNone/>
            </a:pPr>
            <a:endParaRPr lang="fa-I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42" name="Picture 2"/>
          <p:cNvPicPr>
            <a:picLocks noGrp="1" noChangeAspect="1" noChangeArrowheads="1"/>
          </p:cNvPicPr>
          <p:nvPr>
            <p:ph idx="1"/>
          </p:nvPr>
        </p:nvPicPr>
        <p:blipFill>
          <a:blip r:embed="rId2"/>
          <a:srcRect/>
          <a:stretch>
            <a:fillRect/>
          </a:stretch>
        </p:blipFill>
        <p:spPr bwMode="auto">
          <a:xfrm>
            <a:off x="857224" y="357166"/>
            <a:ext cx="8001056" cy="262149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2285984" y="4429132"/>
            <a:ext cx="4714875" cy="333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500042"/>
            <a:ext cx="7786742" cy="5786478"/>
          </a:xfrm>
        </p:spPr>
        <p:txBody>
          <a:bodyPr>
            <a:normAutofit fontScale="92500" lnSpcReduction="10000"/>
          </a:bodyPr>
          <a:lstStyle/>
          <a:p>
            <a:pPr algn="l" rtl="0">
              <a:buNone/>
            </a:pPr>
            <a:r>
              <a:rPr lang="en-US" b="1" dirty="0" smtClean="0"/>
              <a:t>Objective</a:t>
            </a:r>
            <a:r>
              <a:rPr lang="en-US" b="1" dirty="0" smtClean="0"/>
              <a:t>: </a:t>
            </a:r>
            <a:r>
              <a:rPr lang="en-US" dirty="0" smtClean="0"/>
              <a:t>We summarized the evidence about the side effects of oral contraceptive pills, </a:t>
            </a:r>
            <a:r>
              <a:rPr lang="en-US" dirty="0" err="1" smtClean="0"/>
              <a:t>metformin</a:t>
            </a:r>
            <a:r>
              <a:rPr lang="en-US" dirty="0" smtClean="0"/>
              <a:t>, and anti-androgens in women with PCOS.</a:t>
            </a:r>
          </a:p>
          <a:p>
            <a:pPr algn="l" rtl="0">
              <a:buNone/>
            </a:pPr>
            <a:r>
              <a:rPr lang="en-US" b="1" dirty="0" smtClean="0"/>
              <a:t>Data Source: </a:t>
            </a:r>
            <a:r>
              <a:rPr lang="en-US" dirty="0" smtClean="0"/>
              <a:t>Sources included Ovid Medline, OVID EMBASE, OVID Cochrane Library, Web of Science, Scopus, </a:t>
            </a:r>
            <a:r>
              <a:rPr lang="en-US" dirty="0" err="1" smtClean="0"/>
              <a:t>PsycInfo</a:t>
            </a:r>
            <a:r>
              <a:rPr lang="en-US" dirty="0" smtClean="0"/>
              <a:t>, and CINAHL from inception through April 2011.</a:t>
            </a:r>
          </a:p>
          <a:p>
            <a:pPr algn="l" rtl="0">
              <a:buNone/>
            </a:pPr>
            <a:r>
              <a:rPr lang="en-US" b="1" dirty="0" smtClean="0"/>
              <a:t>Study Selection: </a:t>
            </a:r>
            <a:r>
              <a:rPr lang="en-US" dirty="0" smtClean="0"/>
              <a:t>We included comparative observational studies enrolling women with PCOS who received the agents of choice for at least 6 months and reported adverse effects.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218" name="Picture 2"/>
          <p:cNvPicPr>
            <a:picLocks noGrp="1" noChangeAspect="1" noChangeArrowheads="1"/>
          </p:cNvPicPr>
          <p:nvPr>
            <p:ph idx="1"/>
          </p:nvPr>
        </p:nvPicPr>
        <p:blipFill>
          <a:blip r:embed="rId2"/>
          <a:stretch>
            <a:fillRect/>
          </a:stretch>
        </p:blipFill>
        <p:spPr bwMode="auto">
          <a:xfrm>
            <a:off x="214282" y="285728"/>
            <a:ext cx="8929718" cy="571504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214282" y="2786058"/>
            <a:ext cx="8929719"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142976" y="857232"/>
            <a:ext cx="7143800" cy="5333691"/>
          </a:xfrm>
          <a:prstGeom prst="rect">
            <a:avLst/>
          </a:prstGeom>
          <a:noFill/>
          <a:ln w="9525">
            <a:noFill/>
            <a:miter lim="800000"/>
            <a:headEnd/>
            <a:tailEnd/>
          </a:ln>
          <a:effectLst/>
        </p:spPr>
      </p:pic>
      <p:sp>
        <p:nvSpPr>
          <p:cNvPr id="3" name="Rectangle 2"/>
          <p:cNvSpPr/>
          <p:nvPr/>
        </p:nvSpPr>
        <p:spPr>
          <a:xfrm>
            <a:off x="1142976" y="214290"/>
            <a:ext cx="7572428" cy="523220"/>
          </a:xfrm>
          <a:prstGeom prst="rect">
            <a:avLst/>
          </a:prstGeom>
        </p:spPr>
        <p:txBody>
          <a:bodyPr wrap="square">
            <a:spAutoFit/>
          </a:bodyPr>
          <a:lstStyle/>
          <a:p>
            <a:pPr algn="l" rtl="0">
              <a:buNone/>
            </a:pPr>
            <a:r>
              <a:rPr lang="en-US" sz="2800" b="1" dirty="0" smtClean="0"/>
              <a:t>How to start an OC in a patient with PCOS?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714356"/>
            <a:ext cx="7862150" cy="5534044"/>
          </a:xfrm>
        </p:spPr>
        <p:txBody>
          <a:bodyPr>
            <a:normAutofit fontScale="70000" lnSpcReduction="20000"/>
          </a:bodyPr>
          <a:lstStyle/>
          <a:p>
            <a:pPr algn="l" rtl="0">
              <a:buFont typeface="Wingdings" pitchFamily="2" charset="2"/>
              <a:buChar char="Ø"/>
            </a:pPr>
            <a:r>
              <a:rPr lang="en-US" dirty="0" smtClean="0"/>
              <a:t>Breast examination, pelvic and genital examination, and cervical cytology screening are not routinely </a:t>
            </a:r>
            <a:r>
              <a:rPr lang="en-US" dirty="0" smtClean="0"/>
              <a:t>recommended. </a:t>
            </a:r>
            <a:endParaRPr lang="en-US" dirty="0" smtClean="0"/>
          </a:p>
          <a:p>
            <a:pPr algn="l" rtl="0">
              <a:buFont typeface="Wingdings" pitchFamily="2" charset="2"/>
              <a:buChar char="Ø"/>
            </a:pPr>
            <a:r>
              <a:rPr lang="en-US" dirty="0" err="1" smtClean="0"/>
              <a:t>Cardiometabolic</a:t>
            </a:r>
            <a:r>
              <a:rPr lang="en-US" dirty="0" smtClean="0"/>
              <a:t> risk assessment needs to be performed, including a 75-g standard 2-hour OGTT and lipid profile at baseline and during follow-up with regular intervals.</a:t>
            </a:r>
            <a:endParaRPr lang="fa-IR" dirty="0" smtClean="0"/>
          </a:p>
          <a:p>
            <a:pPr algn="l" rtl="0">
              <a:buFont typeface="Wingdings" pitchFamily="2" charset="2"/>
              <a:buChar char="Ø"/>
            </a:pPr>
            <a:r>
              <a:rPr lang="en-US" dirty="0" smtClean="0"/>
              <a:t>A </a:t>
            </a:r>
            <a:r>
              <a:rPr lang="en-US" dirty="0" err="1" smtClean="0"/>
              <a:t>thrombophilia</a:t>
            </a:r>
            <a:r>
              <a:rPr lang="en-US" dirty="0" smtClean="0"/>
              <a:t> screen is not recommended routinely</a:t>
            </a:r>
          </a:p>
          <a:p>
            <a:pPr algn="l" rtl="0">
              <a:buFont typeface="Wingdings" pitchFamily="2" charset="2"/>
              <a:buChar char="Ø"/>
            </a:pPr>
            <a:r>
              <a:rPr lang="en-US" dirty="0" smtClean="0"/>
              <a:t>Women with a family history of VTE in a first-degree relative 45 years of age may indicate an increased likelihood of hereditary </a:t>
            </a:r>
            <a:r>
              <a:rPr lang="en-US" dirty="0" err="1" smtClean="0"/>
              <a:t>thrombophilia</a:t>
            </a:r>
            <a:r>
              <a:rPr lang="en-US" dirty="0" smtClean="0"/>
              <a:t>.</a:t>
            </a:r>
          </a:p>
          <a:p>
            <a:pPr algn="l" rtl="0">
              <a:buFont typeface="Wingdings" pitchFamily="2" charset="2"/>
              <a:buChar char="Ø"/>
            </a:pPr>
            <a:r>
              <a:rPr lang="en-US" dirty="0" smtClean="0"/>
              <a:t>In PCOS patients with a personal history of </a:t>
            </a:r>
            <a:r>
              <a:rPr lang="en-US" dirty="0" err="1" smtClean="0"/>
              <a:t>thrombophilia</a:t>
            </a:r>
            <a:r>
              <a:rPr lang="en-US" dirty="0" smtClean="0"/>
              <a:t>, progesterone-only pills would be an option.</a:t>
            </a:r>
          </a:p>
          <a:p>
            <a:pPr algn="l" rtl="0">
              <a:buFont typeface="Wingdings" pitchFamily="2" charset="2"/>
              <a:buChar char="Ø"/>
            </a:pPr>
            <a:r>
              <a:rPr lang="en-US" dirty="0" smtClean="0"/>
              <a:t>Contraceptive pills containing progestin only (referred to as the mini-pill) do not have a significant impact on coagulation or </a:t>
            </a:r>
            <a:r>
              <a:rPr lang="en-US" dirty="0" err="1" smtClean="0"/>
              <a:t>fibrinolysis</a:t>
            </a:r>
            <a:r>
              <a:rPr lang="en-US" dirty="0" smtClean="0"/>
              <a:t> and do not significantly alter carbohydrate or lipid metabolism.</a:t>
            </a:r>
          </a:p>
          <a:p>
            <a:pPr algn="l" rtl="0">
              <a:buNone/>
            </a:pPr>
            <a:endParaRPr lang="fa-I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500042"/>
            <a:ext cx="7862150" cy="5748358"/>
          </a:xfrm>
        </p:spPr>
        <p:txBody>
          <a:bodyPr>
            <a:normAutofit fontScale="70000" lnSpcReduction="20000"/>
          </a:bodyPr>
          <a:lstStyle/>
          <a:p>
            <a:pPr algn="l" rtl="0">
              <a:buNone/>
            </a:pPr>
            <a:r>
              <a:rPr lang="en-US" b="1" dirty="0" smtClean="0"/>
              <a:t>Controversies and Areas of Uncertainty</a:t>
            </a:r>
          </a:p>
          <a:p>
            <a:pPr algn="l" rtl="0">
              <a:buFont typeface="Wingdings" pitchFamily="2" charset="2"/>
              <a:buChar char="Ø"/>
            </a:pPr>
            <a:r>
              <a:rPr lang="en-US" dirty="0" smtClean="0"/>
              <a:t>Definition of PCOS by different diagnostic criteria brings significant heterogeneity to the clinical phenotypes, with potentially varying degrees of </a:t>
            </a:r>
            <a:r>
              <a:rPr lang="en-US" dirty="0" err="1" smtClean="0"/>
              <a:t>cardiometabolic</a:t>
            </a:r>
            <a:r>
              <a:rPr lang="en-US" dirty="0" smtClean="0"/>
              <a:t> risk starting from the diagnosis. </a:t>
            </a:r>
          </a:p>
          <a:p>
            <a:pPr algn="l" rtl="0">
              <a:buFont typeface="Wingdings" pitchFamily="2" charset="2"/>
              <a:buChar char="Ø"/>
            </a:pPr>
            <a:r>
              <a:rPr lang="en-US" dirty="0" smtClean="0"/>
              <a:t>Head-to-head blinded trials comparing different OCs are lacking. Longitudinal follow-up data on benefits and risks of </a:t>
            </a:r>
            <a:r>
              <a:rPr lang="en-US" dirty="0" err="1" smtClean="0"/>
              <a:t>Ocs</a:t>
            </a:r>
            <a:r>
              <a:rPr lang="en-US" dirty="0" smtClean="0"/>
              <a:t> are not available.  </a:t>
            </a:r>
          </a:p>
          <a:p>
            <a:pPr algn="l" rtl="0">
              <a:buFont typeface="Wingdings" pitchFamily="2" charset="2"/>
              <a:buChar char="Ø"/>
            </a:pPr>
            <a:r>
              <a:rPr lang="en-US" dirty="0" smtClean="0"/>
              <a:t>It should be emphasized that most of the risk estimates of venous and arterial thrombosis associated with OC use in the general population are derived from case-control and cohort studies providing a RR increase in users compared with nonusers.</a:t>
            </a:r>
          </a:p>
          <a:p>
            <a:pPr algn="l" rtl="0">
              <a:buFont typeface="Wingdings" pitchFamily="2" charset="2"/>
              <a:buChar char="Ø"/>
            </a:pPr>
            <a:r>
              <a:rPr lang="en-US" dirty="0" smtClean="0"/>
              <a:t>It is not feasible to conduct randomized controlled trials in PCOS that are large enough to detect differences between various OCs in terms of rare adverse events such as venous and arterial thrombosis. Alternatively, well-designed observational studies with sufficient long-term follow-up deserve more attention.</a:t>
            </a:r>
            <a:endParaRPr lang="fa-I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Conclusion</a:t>
            </a:r>
            <a:endParaRPr lang="fa-IR" dirty="0"/>
          </a:p>
        </p:txBody>
      </p:sp>
      <p:sp>
        <p:nvSpPr>
          <p:cNvPr id="3" name="Content Placeholder 2"/>
          <p:cNvSpPr>
            <a:spLocks noGrp="1"/>
          </p:cNvSpPr>
          <p:nvPr>
            <p:ph idx="1"/>
          </p:nvPr>
        </p:nvSpPr>
        <p:spPr>
          <a:xfrm>
            <a:off x="1071538" y="1447800"/>
            <a:ext cx="7862150" cy="4800600"/>
          </a:xfrm>
        </p:spPr>
        <p:txBody>
          <a:bodyPr>
            <a:normAutofit fontScale="92500" lnSpcReduction="20000"/>
          </a:bodyPr>
          <a:lstStyle/>
          <a:p>
            <a:pPr algn="l" rtl="0">
              <a:buFont typeface="Wingdings" pitchFamily="2" charset="2"/>
              <a:buChar char="Ø"/>
            </a:pPr>
            <a:r>
              <a:rPr lang="en-US" dirty="0" smtClean="0"/>
              <a:t>OCs are a key component of the chronic treatment of PCOS.</a:t>
            </a:r>
          </a:p>
          <a:p>
            <a:pPr algn="l" rtl="0">
              <a:buFont typeface="Wingdings" pitchFamily="2" charset="2"/>
              <a:buChar char="Ø"/>
            </a:pPr>
            <a:r>
              <a:rPr lang="en-US" dirty="0" smtClean="0"/>
              <a:t>Although guidelines do not suggest one OC formulation over another in terms of effectiveness, low-dose OCs containing neutral or </a:t>
            </a:r>
            <a:r>
              <a:rPr lang="en-US" dirty="0" err="1" smtClean="0"/>
              <a:t>antiandrogenic</a:t>
            </a:r>
            <a:r>
              <a:rPr lang="en-US" dirty="0" smtClean="0"/>
              <a:t> </a:t>
            </a:r>
            <a:r>
              <a:rPr lang="en-US" dirty="0" err="1" smtClean="0"/>
              <a:t>progestins</a:t>
            </a:r>
            <a:r>
              <a:rPr lang="en-US" dirty="0" smtClean="0"/>
              <a:t> may be the choice in the treatment of PCOS.</a:t>
            </a:r>
          </a:p>
          <a:p>
            <a:pPr algn="l" rtl="0">
              <a:buFont typeface="Wingdings" pitchFamily="2" charset="2"/>
              <a:buChar char="Ø"/>
            </a:pPr>
            <a:r>
              <a:rPr lang="en-US" dirty="0" smtClean="0"/>
              <a:t>Potential adverse cardiovascular and metabolic effects of OCs present.</a:t>
            </a:r>
          </a:p>
          <a:p>
            <a:pPr algn="l" rtl="0">
              <a:buFont typeface="Wingdings" pitchFamily="2" charset="2"/>
              <a:buChar char="Ø"/>
            </a:pPr>
            <a:r>
              <a:rPr lang="en-US" dirty="0" smtClean="0"/>
              <a:t>current evidence suggests that the benefits of oral contraception outweigh the risks in the vast majority of women with PCOS. </a:t>
            </a:r>
          </a:p>
          <a:p>
            <a:pPr algn="l" rtl="0">
              <a:buNone/>
            </a:pPr>
            <a:endParaRPr lang="en-US" dirty="0" smtClean="0"/>
          </a:p>
          <a:p>
            <a:pPr algn="l" rtl="0">
              <a:buFont typeface="Wingdings" pitchFamily="2" charset="2"/>
              <a:buChar char="Ø"/>
            </a:pPr>
            <a:endParaRPr lang="fa-I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Antiandrogenic</a:t>
            </a:r>
            <a:endParaRPr lang="fa-IR" dirty="0"/>
          </a:p>
        </p:txBody>
      </p:sp>
      <p:pic>
        <p:nvPicPr>
          <p:cNvPr id="9" name="Picture 3" descr="C:\Users\shegerf\Pictures\New folder\IMG_1956.JPG"/>
          <p:cNvPicPr>
            <a:picLocks noGrp="1" noChangeAspect="1" noChangeArrowheads="1"/>
          </p:cNvPicPr>
          <p:nvPr>
            <p:ph idx="1"/>
          </p:nvPr>
        </p:nvPicPr>
        <p:blipFill>
          <a:blip r:embed="rId2" cstate="print"/>
          <a:srcRect/>
          <a:stretch>
            <a:fillRect/>
          </a:stretch>
        </p:blipFill>
        <p:spPr bwMode="auto">
          <a:xfrm>
            <a:off x="214282" y="4143380"/>
            <a:ext cx="2571768" cy="2357454"/>
          </a:xfrm>
          <a:prstGeom prst="rect">
            <a:avLst/>
          </a:prstGeom>
          <a:noFill/>
        </p:spPr>
      </p:pic>
      <p:pic>
        <p:nvPicPr>
          <p:cNvPr id="6" name="Picture 5" descr="C:\Users\shegerf\Pictures\New folder\IMG_1976.JPG"/>
          <p:cNvPicPr>
            <a:picLocks noChangeAspect="1" noChangeArrowheads="1"/>
          </p:cNvPicPr>
          <p:nvPr/>
        </p:nvPicPr>
        <p:blipFill>
          <a:blip r:embed="rId3" cstate="print"/>
          <a:srcRect/>
          <a:stretch>
            <a:fillRect/>
          </a:stretch>
        </p:blipFill>
        <p:spPr bwMode="auto">
          <a:xfrm>
            <a:off x="214282" y="1500174"/>
            <a:ext cx="2714644" cy="2411033"/>
          </a:xfrm>
          <a:prstGeom prst="rect">
            <a:avLst/>
          </a:prstGeom>
          <a:noFill/>
        </p:spPr>
      </p:pic>
      <p:pic>
        <p:nvPicPr>
          <p:cNvPr id="10" name="Picture 2" descr="C:\Users\shegerf\Pictures\New folder\IMG_1978.JPG"/>
          <p:cNvPicPr>
            <a:picLocks noChangeAspect="1" noChangeArrowheads="1"/>
          </p:cNvPicPr>
          <p:nvPr/>
        </p:nvPicPr>
        <p:blipFill>
          <a:blip r:embed="rId4" cstate="print"/>
          <a:srcRect/>
          <a:stretch>
            <a:fillRect/>
          </a:stretch>
        </p:blipFill>
        <p:spPr bwMode="auto">
          <a:xfrm>
            <a:off x="3000364" y="1571612"/>
            <a:ext cx="3105659" cy="2329244"/>
          </a:xfrm>
          <a:prstGeom prst="rect">
            <a:avLst/>
          </a:prstGeom>
          <a:noFill/>
        </p:spPr>
      </p:pic>
      <p:pic>
        <p:nvPicPr>
          <p:cNvPr id="11" name="Picture 2" descr="C:\Users\shegerf\Pictures\New folder\IMG_1986.JPG"/>
          <p:cNvPicPr>
            <a:picLocks noChangeAspect="1" noChangeArrowheads="1"/>
          </p:cNvPicPr>
          <p:nvPr/>
        </p:nvPicPr>
        <p:blipFill>
          <a:blip r:embed="rId5" cstate="print"/>
          <a:srcRect/>
          <a:stretch>
            <a:fillRect/>
          </a:stretch>
        </p:blipFill>
        <p:spPr bwMode="auto">
          <a:xfrm>
            <a:off x="3000364" y="4143380"/>
            <a:ext cx="2660118" cy="2357454"/>
          </a:xfrm>
          <a:prstGeom prst="rect">
            <a:avLst/>
          </a:prstGeom>
          <a:noFill/>
        </p:spPr>
      </p:pic>
      <p:pic>
        <p:nvPicPr>
          <p:cNvPr id="12" name="Picture 3" descr="C:\Users\shegerf\Pictures\New folder\IMG_1995.JPG"/>
          <p:cNvPicPr>
            <a:picLocks noChangeAspect="1" noChangeArrowheads="1"/>
          </p:cNvPicPr>
          <p:nvPr/>
        </p:nvPicPr>
        <p:blipFill>
          <a:blip r:embed="rId6" cstate="print"/>
          <a:srcRect/>
          <a:stretch>
            <a:fillRect/>
          </a:stretch>
        </p:blipFill>
        <p:spPr bwMode="auto">
          <a:xfrm>
            <a:off x="6191261" y="1571612"/>
            <a:ext cx="2952739" cy="2357430"/>
          </a:xfrm>
          <a:prstGeom prst="rect">
            <a:avLst/>
          </a:prstGeom>
          <a:noFill/>
        </p:spPr>
      </p:pic>
      <p:pic>
        <p:nvPicPr>
          <p:cNvPr id="1027" name="Picture 3" descr="C:\Users\shegerf\Pictures\New folder\965YOKDJ\IMG_2009.JPG"/>
          <p:cNvPicPr>
            <a:picLocks noChangeAspect="1" noChangeArrowheads="1"/>
          </p:cNvPicPr>
          <p:nvPr/>
        </p:nvPicPr>
        <p:blipFill>
          <a:blip r:embed="rId7" cstate="print"/>
          <a:srcRect/>
          <a:stretch>
            <a:fillRect/>
          </a:stretch>
        </p:blipFill>
        <p:spPr bwMode="auto">
          <a:xfrm>
            <a:off x="5929322" y="4143380"/>
            <a:ext cx="3214678" cy="2411009"/>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descr="C:\Users\shegerf\Pictures\965YOKDJ\IMG_2034.JPG"/>
          <p:cNvPicPr>
            <a:picLocks noGrp="1" noChangeAspect="1" noChangeArrowheads="1"/>
          </p:cNvPicPr>
          <p:nvPr>
            <p:ph idx="1"/>
          </p:nvPr>
        </p:nvPicPr>
        <p:blipFill>
          <a:blip r:embed="rId2"/>
          <a:srcRect/>
          <a:stretch>
            <a:fillRect/>
          </a:stretch>
        </p:blipFill>
        <p:spPr bwMode="auto">
          <a:xfrm>
            <a:off x="1285852" y="1428736"/>
            <a:ext cx="2673668" cy="4800600"/>
          </a:xfrm>
          <a:prstGeom prst="rect">
            <a:avLst/>
          </a:prstGeom>
          <a:noFill/>
        </p:spPr>
      </p:pic>
      <p:sp>
        <p:nvSpPr>
          <p:cNvPr id="5" name="TextBox 4"/>
          <p:cNvSpPr txBox="1"/>
          <p:nvPr/>
        </p:nvSpPr>
        <p:spPr>
          <a:xfrm>
            <a:off x="5857884" y="4643446"/>
            <a:ext cx="2899375" cy="369332"/>
          </a:xfrm>
          <a:prstGeom prst="rect">
            <a:avLst/>
          </a:prstGeom>
          <a:noFill/>
        </p:spPr>
        <p:txBody>
          <a:bodyPr wrap="square" rtlCol="1">
            <a:spAutoFit/>
          </a:bodyPr>
          <a:lstStyle/>
          <a:p>
            <a:r>
              <a:rPr lang="en-US" dirty="0" smtClean="0"/>
              <a:t>Thank you</a:t>
            </a: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071538" y="1500174"/>
            <a:ext cx="7615262" cy="5072098"/>
          </a:xfrm>
        </p:spPr>
        <p:txBody>
          <a:bodyPr>
            <a:normAutofit fontScale="85000" lnSpcReduction="20000"/>
          </a:bodyPr>
          <a:lstStyle/>
          <a:p>
            <a:pPr algn="l" rtl="0">
              <a:buFont typeface="Wingdings" pitchFamily="2" charset="2"/>
              <a:buChar char="Ø"/>
            </a:pPr>
            <a:r>
              <a:rPr lang="en-US" dirty="0" smtClean="0"/>
              <a:t>Pills containing </a:t>
            </a:r>
            <a:r>
              <a:rPr lang="en-US" dirty="0"/>
              <a:t>less than 50 </a:t>
            </a:r>
            <a:r>
              <a:rPr lang="en-US" dirty="0" smtClean="0"/>
              <a:t>µg </a:t>
            </a:r>
            <a:r>
              <a:rPr lang="en-US" dirty="0"/>
              <a:t>of EE are called “</a:t>
            </a:r>
            <a:r>
              <a:rPr lang="en-US" dirty="0" smtClean="0"/>
              <a:t>low-dose” OCs</a:t>
            </a:r>
            <a:r>
              <a:rPr lang="en-US" dirty="0"/>
              <a:t>. </a:t>
            </a:r>
            <a:endParaRPr lang="en-US" dirty="0" smtClean="0"/>
          </a:p>
          <a:p>
            <a:pPr algn="l" rtl="0">
              <a:buFont typeface="Wingdings" pitchFamily="2" charset="2"/>
              <a:buChar char="Ø"/>
            </a:pPr>
            <a:r>
              <a:rPr lang="en-US" dirty="0" smtClean="0"/>
              <a:t>Virtually </a:t>
            </a:r>
            <a:r>
              <a:rPr lang="en-US" dirty="0"/>
              <a:t>all low-dose OCs contain 35 </a:t>
            </a:r>
            <a:r>
              <a:rPr lang="en-US" dirty="0" smtClean="0"/>
              <a:t>µg </a:t>
            </a:r>
            <a:r>
              <a:rPr lang="en-US" dirty="0"/>
              <a:t>EE, </a:t>
            </a:r>
            <a:r>
              <a:rPr lang="en-US" dirty="0" smtClean="0"/>
              <a:t>and the </a:t>
            </a:r>
            <a:r>
              <a:rPr lang="en-US" dirty="0"/>
              <a:t>dose of synthetic progestin ranges between 0.1 and </a:t>
            </a:r>
            <a:r>
              <a:rPr lang="en-US" dirty="0" smtClean="0"/>
              <a:t>3 mg</a:t>
            </a:r>
            <a:r>
              <a:rPr lang="en-US" dirty="0"/>
              <a:t>. </a:t>
            </a:r>
            <a:endParaRPr lang="en-US" dirty="0" smtClean="0"/>
          </a:p>
          <a:p>
            <a:pPr algn="l" rtl="0">
              <a:buFont typeface="Wingdings" pitchFamily="2" charset="2"/>
              <a:buChar char="Ø"/>
            </a:pPr>
            <a:r>
              <a:rPr lang="en-US" dirty="0" smtClean="0"/>
              <a:t>The </a:t>
            </a:r>
            <a:r>
              <a:rPr lang="en-US" dirty="0"/>
              <a:t>initial OCs in the 1960s contained </a:t>
            </a:r>
            <a:r>
              <a:rPr lang="en-US" dirty="0" err="1"/>
              <a:t>mestranol</a:t>
            </a:r>
            <a:r>
              <a:rPr lang="en-US" dirty="0"/>
              <a:t> </a:t>
            </a:r>
            <a:r>
              <a:rPr lang="en-US" dirty="0" smtClean="0"/>
              <a:t>in doses </a:t>
            </a:r>
            <a:r>
              <a:rPr lang="en-US" dirty="0"/>
              <a:t>as high as 150 </a:t>
            </a:r>
            <a:r>
              <a:rPr lang="en-US" dirty="0" smtClean="0"/>
              <a:t>µg</a:t>
            </a:r>
            <a:r>
              <a:rPr lang="en-US" dirty="0"/>
              <a:t>. </a:t>
            </a:r>
            <a:endParaRPr lang="en-US" dirty="0" smtClean="0"/>
          </a:p>
          <a:p>
            <a:pPr algn="l" rtl="0">
              <a:buFont typeface="Wingdings" pitchFamily="2" charset="2"/>
              <a:buChar char="Ø"/>
            </a:pPr>
            <a:r>
              <a:rPr lang="en-US" dirty="0" smtClean="0"/>
              <a:t>EE </a:t>
            </a:r>
            <a:r>
              <a:rPr lang="en-US" dirty="0"/>
              <a:t>has stronger effects than natural </a:t>
            </a:r>
            <a:r>
              <a:rPr lang="en-US" dirty="0" err="1"/>
              <a:t>estradiol</a:t>
            </a:r>
            <a:r>
              <a:rPr lang="en-US" dirty="0"/>
              <a:t> on </a:t>
            </a:r>
            <a:r>
              <a:rPr lang="en-US" dirty="0" smtClean="0"/>
              <a:t>hepatic metabolism</a:t>
            </a:r>
            <a:r>
              <a:rPr lang="en-US" dirty="0"/>
              <a:t>, including synthesis of SHBG, </a:t>
            </a:r>
            <a:r>
              <a:rPr lang="en-US" dirty="0" smtClean="0"/>
              <a:t>lipoproteins, </a:t>
            </a:r>
            <a:r>
              <a:rPr lang="en-US" dirty="0" err="1" smtClean="0"/>
              <a:t>angiotensinogen</a:t>
            </a:r>
            <a:r>
              <a:rPr lang="en-US" dirty="0"/>
              <a:t>, and some </a:t>
            </a:r>
            <a:r>
              <a:rPr lang="en-US" dirty="0" smtClean="0"/>
              <a:t>estrogen-dependent clotting factors. </a:t>
            </a:r>
          </a:p>
          <a:p>
            <a:pPr algn="l" rtl="0">
              <a:buFont typeface="Wingdings" pitchFamily="2" charset="2"/>
              <a:buChar char="Ø"/>
            </a:pPr>
            <a:r>
              <a:rPr lang="en-US" dirty="0" smtClean="0">
                <a:solidFill>
                  <a:srgbClr val="0070C0"/>
                </a:solidFill>
              </a:rPr>
              <a:t>17-estradiol</a:t>
            </a:r>
            <a:r>
              <a:rPr lang="en-US" dirty="0" smtClean="0"/>
              <a:t>, </a:t>
            </a:r>
            <a:r>
              <a:rPr lang="en-US" dirty="0" err="1" smtClean="0">
                <a:solidFill>
                  <a:srgbClr val="0070C0"/>
                </a:solidFill>
              </a:rPr>
              <a:t>estradiol</a:t>
            </a:r>
            <a:r>
              <a:rPr lang="en-US" dirty="0" smtClean="0">
                <a:solidFill>
                  <a:srgbClr val="0070C0"/>
                </a:solidFill>
              </a:rPr>
              <a:t> </a:t>
            </a:r>
            <a:r>
              <a:rPr lang="en-US" dirty="0" err="1">
                <a:solidFill>
                  <a:srgbClr val="0070C0"/>
                </a:solidFill>
              </a:rPr>
              <a:t>valerate</a:t>
            </a:r>
            <a:r>
              <a:rPr lang="en-US" dirty="0"/>
              <a:t>, and </a:t>
            </a:r>
            <a:r>
              <a:rPr lang="en-US" dirty="0" err="1" smtClean="0">
                <a:solidFill>
                  <a:srgbClr val="0070C0"/>
                </a:solidFill>
              </a:rPr>
              <a:t>estetrol</a:t>
            </a:r>
            <a:r>
              <a:rPr lang="en-US" dirty="0" smtClean="0"/>
              <a:t>(less </a:t>
            </a:r>
            <a:r>
              <a:rPr lang="en-US" dirty="0"/>
              <a:t>metabolic changes </a:t>
            </a:r>
            <a:r>
              <a:rPr lang="en-US" dirty="0" smtClean="0"/>
              <a:t>than OCs </a:t>
            </a:r>
            <a:r>
              <a:rPr lang="en-US" dirty="0"/>
              <a:t>containing </a:t>
            </a:r>
            <a:r>
              <a:rPr lang="en-US" dirty="0" smtClean="0"/>
              <a:t>EE).</a:t>
            </a:r>
            <a:endParaRPr lang="fa-I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2673</TotalTime>
  <Words>3562</Words>
  <Application>Microsoft Office PowerPoint</Application>
  <PresentationFormat>On-screen Show (4:3)</PresentationFormat>
  <Paragraphs>244</Paragraphs>
  <Slides>80</Slides>
  <Notes>5</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Solstice</vt:lpstr>
      <vt:lpstr>Contraception in Women With Polycystic Ovary Syndrome</vt:lpstr>
      <vt:lpstr>AGENDA</vt:lpstr>
      <vt:lpstr>Slide 3</vt:lpstr>
      <vt:lpstr>Oral contraceptives</vt:lpstr>
      <vt:lpstr>Currently Available Low-Dose  Combined OC Pills According to Type of Progestin and EE Dose</vt:lpstr>
      <vt:lpstr>Second generation</vt:lpstr>
      <vt:lpstr>Third generation</vt:lpstr>
      <vt:lpstr>Antiandrogenic</vt:lpstr>
      <vt:lpstr>Slide 9</vt:lpstr>
      <vt:lpstr>Slide 10</vt:lpstr>
      <vt:lpstr>Slide 11</vt:lpstr>
      <vt:lpstr>Noncontraceptive benefits and side effects of OCs</vt:lpstr>
      <vt:lpstr>Absolute and relative contraindications to the use of low-dose OCs according to the WHO guideline</vt:lpstr>
      <vt:lpstr>Slide 14</vt:lpstr>
      <vt:lpstr>Slide 15</vt:lpstr>
      <vt:lpstr>Slide 16</vt:lpstr>
      <vt:lpstr>Adverse effects</vt:lpstr>
      <vt:lpstr>Slide 18</vt:lpstr>
      <vt:lpstr>Slide 19</vt:lpstr>
      <vt:lpstr>Slide 20</vt:lpstr>
      <vt:lpstr>Slide 21</vt:lpstr>
      <vt:lpstr>Slide 22</vt:lpstr>
      <vt:lpstr>Slide 23</vt:lpstr>
      <vt:lpstr>Key massage</vt:lpstr>
      <vt:lpstr>Slide 25</vt:lpstr>
      <vt:lpstr>Slide 26</vt:lpstr>
      <vt:lpstr>Slide 27</vt:lpstr>
      <vt:lpstr>Slide 28</vt:lpstr>
      <vt:lpstr>Key massage</vt:lpstr>
      <vt:lpstr>Slide 30</vt:lpstr>
      <vt:lpstr>Slide 31</vt:lpstr>
      <vt:lpstr>Slide 32</vt:lpstr>
      <vt:lpstr>Slide 33</vt:lpstr>
      <vt:lpstr>Methods</vt:lpstr>
      <vt:lpstr>Slide 35</vt:lpstr>
      <vt:lpstr>Slide 36</vt:lpstr>
      <vt:lpstr>Slide 37</vt:lpstr>
      <vt:lpstr>Slide 38</vt:lpstr>
      <vt:lpstr>Slide 39</vt:lpstr>
      <vt:lpstr>Key massage</vt:lpstr>
      <vt:lpstr>Slide 41</vt:lpstr>
      <vt:lpstr>Hypertension</vt:lpstr>
      <vt:lpstr>Slide 43</vt:lpstr>
      <vt:lpstr>Slide 44</vt:lpstr>
      <vt:lpstr>Slide 45</vt:lpstr>
      <vt:lpstr>Slide 46</vt:lpstr>
      <vt:lpstr>Slide 47</vt:lpstr>
      <vt:lpstr>Slide 48</vt:lpstr>
      <vt:lpstr>Slide 49</vt:lpstr>
      <vt:lpstr>Key massage</vt:lpstr>
      <vt:lpstr>Slide 51</vt:lpstr>
      <vt:lpstr>Slide 52</vt:lpstr>
      <vt:lpstr>Fig 2. Forest plots for associations between oral contraceptives and ovarian cancer among (A) BRCA1 mutation carriers, (B) BRCA2 mutation carriers, and (C) BRCA1 and BRCA2 mutation carriers combined. There was no significant heterogeneity in these analyses. (A) Q-value of 1.24 for 3 df, P  .743. (B) Q-value of 4.68 for 2 df, P  .096. (C) Q-value of 3.12 for 2 df, P  .210. OC, oral contraceptive.</vt:lpstr>
      <vt:lpstr>Fig 3. Forest plots for association between oral contraceptives and breast cancer among (A) BRCA1 mutation carriers, (B) BRCA2 mutation carriers, and (C) BRCA1 and BRCA2 mutation carriers combined. There was evidence of heterogeneity in these analyses. (A) Q-value  15.1117 for 4 df, P  .004. (B) Q-value was 9.618 for 3 df, P  .022. (C) Q-value of 20.005 for 4 df, P  .001. OC, oral contraceptive.</vt:lpstr>
      <vt:lpstr>Key massage</vt:lpstr>
      <vt:lpstr>Slide 56</vt:lpstr>
      <vt:lpstr>Slide 57</vt:lpstr>
      <vt:lpstr>Slide 58</vt:lpstr>
      <vt:lpstr>Slide 59</vt:lpstr>
      <vt:lpstr>Key massage</vt:lpstr>
      <vt:lpstr>Slide 61</vt:lpstr>
      <vt:lpstr>Slide 62</vt:lpstr>
      <vt:lpstr>Slide 63</vt:lpstr>
      <vt:lpstr>Slide 64</vt:lpstr>
      <vt:lpstr>Slide 65</vt:lpstr>
      <vt:lpstr>Slide 66</vt:lpstr>
      <vt:lpstr>Key massage</vt:lpstr>
      <vt:lpstr>Carbohydrate and lipid metabolism</vt:lpstr>
      <vt:lpstr>Slide 69</vt:lpstr>
      <vt:lpstr>Slide 70</vt:lpstr>
      <vt:lpstr>Slide 71</vt:lpstr>
      <vt:lpstr>Migraine headaches : </vt:lpstr>
      <vt:lpstr>Slide 73</vt:lpstr>
      <vt:lpstr>Slide 74</vt:lpstr>
      <vt:lpstr>Slide 75</vt:lpstr>
      <vt:lpstr>Slide 76</vt:lpstr>
      <vt:lpstr>Slide 77</vt:lpstr>
      <vt:lpstr>Slide 78</vt:lpstr>
      <vt:lpstr>Conclusion</vt:lpstr>
      <vt:lpstr>Slide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 in Women With Polycystic Ovary Syndrome</dc:title>
  <dc:creator>shegerf</dc:creator>
  <cp:lastModifiedBy>shegerf</cp:lastModifiedBy>
  <cp:revision>48</cp:revision>
  <dcterms:created xsi:type="dcterms:W3CDTF">2016-02-22T03:47:14Z</dcterms:created>
  <dcterms:modified xsi:type="dcterms:W3CDTF">2016-04-10T22:07:47Z</dcterms:modified>
</cp:coreProperties>
</file>