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2"/>
  </p:notesMasterIdLst>
  <p:sldIdLst>
    <p:sldId id="286" r:id="rId2"/>
    <p:sldId id="318" r:id="rId3"/>
    <p:sldId id="269" r:id="rId4"/>
    <p:sldId id="273" r:id="rId5"/>
    <p:sldId id="272" r:id="rId6"/>
    <p:sldId id="317" r:id="rId7"/>
    <p:sldId id="310" r:id="rId8"/>
    <p:sldId id="311" r:id="rId9"/>
    <p:sldId id="308" r:id="rId10"/>
    <p:sldId id="270" r:id="rId11"/>
    <p:sldId id="263" r:id="rId12"/>
    <p:sldId id="300" r:id="rId13"/>
    <p:sldId id="302" r:id="rId14"/>
    <p:sldId id="305" r:id="rId15"/>
    <p:sldId id="264" r:id="rId16"/>
    <p:sldId id="306" r:id="rId17"/>
    <p:sldId id="268" r:id="rId18"/>
    <p:sldId id="316" r:id="rId19"/>
    <p:sldId id="274" r:id="rId20"/>
    <p:sldId id="312" r:id="rId21"/>
    <p:sldId id="307" r:id="rId22"/>
    <p:sldId id="256" r:id="rId23"/>
    <p:sldId id="257" r:id="rId24"/>
    <p:sldId id="277" r:id="rId25"/>
    <p:sldId id="278" r:id="rId26"/>
    <p:sldId id="280" r:id="rId27"/>
    <p:sldId id="258" r:id="rId28"/>
    <p:sldId id="261" r:id="rId29"/>
    <p:sldId id="275" r:id="rId30"/>
    <p:sldId id="285" r:id="rId31"/>
    <p:sldId id="281" r:id="rId32"/>
    <p:sldId id="309" r:id="rId33"/>
    <p:sldId id="282" r:id="rId34"/>
    <p:sldId id="284" r:id="rId35"/>
    <p:sldId id="319" r:id="rId36"/>
    <p:sldId id="321" r:id="rId37"/>
    <p:sldId id="320" r:id="rId38"/>
    <p:sldId id="323" r:id="rId39"/>
    <p:sldId id="298" r:id="rId40"/>
    <p:sldId id="287" r:id="rId41"/>
    <p:sldId id="297" r:id="rId42"/>
    <p:sldId id="295" r:id="rId43"/>
    <p:sldId id="296" r:id="rId44"/>
    <p:sldId id="288" r:id="rId45"/>
    <p:sldId id="289" r:id="rId46"/>
    <p:sldId id="290" r:id="rId47"/>
    <p:sldId id="291" r:id="rId48"/>
    <p:sldId id="292" r:id="rId49"/>
    <p:sldId id="293" r:id="rId50"/>
    <p:sldId id="294" r:id="rId5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0" d="100"/>
          <a:sy n="40" d="100"/>
        </p:scale>
        <p:origin x="-138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975031A-20ED-4762-A331-3023E1A9B6F2}" type="datetimeFigureOut">
              <a:rPr lang="fa-IR" smtClean="0"/>
              <a:pPr/>
              <a:t>03/13/1435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B8A1A2-8268-4EDA-8251-18135689D69D}" type="slidenum">
              <a:rPr lang="fa-IR" smtClean="0"/>
              <a:pPr/>
              <a:t>‹#›</a:t>
            </a:fld>
            <a:endParaRPr lang="fa-IR"/>
          </a:p>
        </p:txBody>
      </p:sp>
    </p:spTree>
    <p:extLst>
      <p:ext uri="{BB962C8B-B14F-4D97-AF65-F5344CB8AC3E}">
        <p14:creationId xmlns:p14="http://schemas.microsoft.com/office/powerpoint/2010/main" val="7593191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BB8A1A2-8268-4EDA-8251-18135689D69D}" type="slidenum">
              <a:rPr lang="fa-IR" smtClean="0"/>
              <a:pPr/>
              <a:t>27</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03/13/1435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4A61FE-FC94-4100-A224-1DDC615DE5BF}" type="datetimeFigureOut">
              <a:rPr lang="fa-IR" smtClean="0"/>
              <a:pPr/>
              <a:t>03/13/1435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55E135-6430-4C79-8A7D-EFBB0320F37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3600450"/>
          </a:xfrm>
          <a:solidFill>
            <a:srgbClr val="99FFCC"/>
          </a:solidFill>
        </p:spPr>
        <p:txBody>
          <a:bodyPr/>
          <a:lstStyle/>
          <a:p>
            <a:r>
              <a:rPr lang="en-US" dirty="0" smtClean="0"/>
              <a:t>Diabetic Neuropathy</a:t>
            </a:r>
            <a:endParaRPr lang="fa-IR" dirty="0"/>
          </a:p>
        </p:txBody>
      </p:sp>
      <p:sp>
        <p:nvSpPr>
          <p:cNvPr id="4" name="Subtitle 3"/>
          <p:cNvSpPr>
            <a:spLocks noGrp="1"/>
          </p:cNvSpPr>
          <p:nvPr>
            <p:ph type="subTitle" idx="1"/>
          </p:nvPr>
        </p:nvSpPr>
        <p:spPr>
          <a:xfrm>
            <a:off x="0" y="3581400"/>
            <a:ext cx="9144000" cy="3276600"/>
          </a:xfrm>
          <a:solidFill>
            <a:srgbClr val="F6F49E"/>
          </a:solidFill>
        </p:spPr>
        <p:txBody>
          <a:bodyPr/>
          <a:lstStyle/>
          <a:p>
            <a:r>
              <a:rPr lang="en-US" dirty="0" smtClean="0"/>
              <a:t>N.Beladimoghadam.MD</a:t>
            </a:r>
          </a:p>
          <a:p>
            <a:r>
              <a:rPr lang="en-US" dirty="0" err="1" smtClean="0"/>
              <a:t>Shahid</a:t>
            </a:r>
            <a:r>
              <a:rPr lang="en-US" dirty="0" smtClean="0"/>
              <a:t> </a:t>
            </a:r>
            <a:r>
              <a:rPr lang="en-US" dirty="0" err="1" smtClean="0"/>
              <a:t>Beheshti</a:t>
            </a:r>
            <a:r>
              <a:rPr lang="en-US" dirty="0" smtClean="0"/>
              <a:t> University of Medical Science</a:t>
            </a:r>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Classification of neuropathies</a:t>
            </a:r>
            <a:r>
              <a:rPr lang="en-US" dirty="0" smtClean="0"/>
              <a:t>:</a:t>
            </a:r>
            <a:endParaRPr lang="fa-IR" dirty="0"/>
          </a:p>
        </p:txBody>
      </p:sp>
      <p:sp>
        <p:nvSpPr>
          <p:cNvPr id="3" name="Content Placeholder 2"/>
          <p:cNvSpPr>
            <a:spLocks noGrp="1"/>
          </p:cNvSpPr>
          <p:nvPr>
            <p:ph idx="1"/>
          </p:nvPr>
        </p:nvSpPr>
        <p:spPr>
          <a:xfrm>
            <a:off x="0" y="1124744"/>
            <a:ext cx="9144000" cy="573325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l" rtl="0"/>
            <a:r>
              <a:rPr lang="en-US" b="1" dirty="0" smtClean="0"/>
              <a:t>1-By duration</a:t>
            </a:r>
            <a:r>
              <a:rPr lang="en-US" dirty="0" smtClean="0"/>
              <a:t>: Acute-</a:t>
            </a:r>
            <a:r>
              <a:rPr lang="en-US" dirty="0" err="1" smtClean="0"/>
              <a:t>subacute</a:t>
            </a:r>
            <a:r>
              <a:rPr lang="en-US" dirty="0" smtClean="0"/>
              <a:t>-chronic</a:t>
            </a:r>
          </a:p>
          <a:p>
            <a:pPr algn="l" rtl="0"/>
            <a:r>
              <a:rPr lang="en-US" b="1" dirty="0" smtClean="0"/>
              <a:t>2-By type of involved nerves </a:t>
            </a:r>
            <a:r>
              <a:rPr lang="en-US" dirty="0" smtClean="0"/>
              <a:t>:sensory-motor-</a:t>
            </a:r>
            <a:r>
              <a:rPr lang="en-US" dirty="0" err="1" smtClean="0"/>
              <a:t>sensorymotor</a:t>
            </a:r>
            <a:endParaRPr lang="en-US" dirty="0" smtClean="0"/>
          </a:p>
          <a:p>
            <a:pPr algn="l" rtl="0"/>
            <a:r>
              <a:rPr lang="en-US" sz="3500" b="1" dirty="0" smtClean="0"/>
              <a:t>3-By </a:t>
            </a:r>
            <a:r>
              <a:rPr lang="en-US" sz="3500" b="1" dirty="0" err="1" smtClean="0"/>
              <a:t>pathology</a:t>
            </a:r>
            <a:r>
              <a:rPr lang="en-US" dirty="0" err="1" smtClean="0"/>
              <a:t>:Axonal</a:t>
            </a:r>
            <a:r>
              <a:rPr lang="en-US" dirty="0" smtClean="0"/>
              <a:t>-</a:t>
            </a:r>
            <a:r>
              <a:rPr lang="en-US" dirty="0" err="1" smtClean="0"/>
              <a:t>Demyelinatig</a:t>
            </a:r>
            <a:r>
              <a:rPr lang="en-US" dirty="0" smtClean="0"/>
              <a:t>-Mixed axonal &amp; </a:t>
            </a:r>
            <a:r>
              <a:rPr lang="en-US" dirty="0" err="1" smtClean="0"/>
              <a:t>Demyelinatig</a:t>
            </a:r>
            <a:r>
              <a:rPr lang="en-US" dirty="0" smtClean="0"/>
              <a:t>.</a:t>
            </a:r>
          </a:p>
          <a:p>
            <a:pPr algn="l" rtl="0"/>
            <a:r>
              <a:rPr lang="en-US" b="1" dirty="0" smtClean="0"/>
              <a:t>4-Cranial or Peripheral nerves involvement or both</a:t>
            </a:r>
          </a:p>
          <a:p>
            <a:pPr algn="l" rtl="0"/>
            <a:r>
              <a:rPr lang="en-US" b="1" dirty="0" smtClean="0"/>
              <a:t>5-By distribution of  involvement </a:t>
            </a:r>
            <a:r>
              <a:rPr lang="en-US" dirty="0" smtClean="0"/>
              <a:t>(</a:t>
            </a:r>
            <a:r>
              <a:rPr lang="en-US" dirty="0" err="1" smtClean="0"/>
              <a:t>Mononeuropathy</a:t>
            </a:r>
            <a:r>
              <a:rPr lang="en-US" dirty="0" smtClean="0"/>
              <a:t> such as CTS-Asymmetric involvement of 2 or more  nerves : </a:t>
            </a:r>
            <a:r>
              <a:rPr lang="en-US" dirty="0" err="1" smtClean="0"/>
              <a:t>Mononeurit</a:t>
            </a:r>
            <a:r>
              <a:rPr lang="en-US" dirty="0" smtClean="0"/>
              <a:t> multiplex---Symmetric involvement of peripheral nerves in 4 </a:t>
            </a:r>
            <a:r>
              <a:rPr lang="en-US" dirty="0" err="1" smtClean="0"/>
              <a:t>limbs:Polyneuropathy</a:t>
            </a:r>
            <a:r>
              <a:rPr lang="en-US" dirty="0" smtClean="0"/>
              <a:t>)</a:t>
            </a:r>
          </a:p>
          <a:p>
            <a:pPr algn="l" rtl="0"/>
            <a:r>
              <a:rPr lang="en-US" b="1" dirty="0" smtClean="0">
                <a:solidFill>
                  <a:srgbClr val="FF0000"/>
                </a:solidFill>
              </a:rPr>
              <a:t> Diabetic neuropathy could be presented in all  above forms</a:t>
            </a:r>
          </a:p>
          <a:p>
            <a:pPr algn="l" rtl="0"/>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0"/>
            <a:ext cx="9144000" cy="1447800"/>
          </a:xfrm>
          <a:blipFill>
            <a:blip r:embed="rId2" cstate="print"/>
            <a:tile tx="0" ty="0" sx="100000" sy="100000" flip="none" algn="tl"/>
          </a:blipFill>
        </p:spPr>
        <p:txBody>
          <a:bodyPr/>
          <a:lstStyle/>
          <a:p>
            <a:r>
              <a:rPr lang="en-US" sz="4000" dirty="0"/>
              <a:t>Diabetic neuropathy is </a:t>
            </a:r>
            <a:r>
              <a:rPr lang="en-US" b="1" dirty="0">
                <a:solidFill>
                  <a:srgbClr val="FF5050"/>
                </a:solidFill>
              </a:rPr>
              <a:t>defined</a:t>
            </a:r>
            <a:r>
              <a:rPr lang="en-US" sz="4000" dirty="0"/>
              <a:t> as :</a:t>
            </a:r>
          </a:p>
        </p:txBody>
      </p:sp>
      <p:sp>
        <p:nvSpPr>
          <p:cNvPr id="4099" name="Rectangle 3"/>
          <p:cNvSpPr>
            <a:spLocks noGrp="1" noChangeArrowheads="1"/>
          </p:cNvSpPr>
          <p:nvPr>
            <p:ph type="body" idx="4294967295"/>
          </p:nvPr>
        </p:nvSpPr>
        <p:spPr>
          <a:xfrm>
            <a:off x="0" y="1447800"/>
            <a:ext cx="9144000" cy="5410200"/>
          </a:xfrm>
          <a:solidFill>
            <a:srgbClr val="F9C7F2"/>
          </a:solidFill>
        </p:spPr>
        <p:txBody>
          <a:bodyPr/>
          <a:lstStyle/>
          <a:p>
            <a:pPr algn="l" rtl="0">
              <a:buFontTx/>
              <a:buNone/>
            </a:pPr>
            <a:r>
              <a:rPr lang="en-US" b="1" dirty="0"/>
              <a:t>The presence of </a:t>
            </a:r>
            <a:r>
              <a:rPr lang="en-US" b="1" dirty="0" smtClean="0"/>
              <a:t>symptoms and </a:t>
            </a:r>
            <a:r>
              <a:rPr lang="en-US" b="1" dirty="0"/>
              <a:t>signs of peripheral </a:t>
            </a:r>
            <a:r>
              <a:rPr lang="en-US" b="1" dirty="0" smtClean="0"/>
              <a:t> or cranial nerve </a:t>
            </a:r>
            <a:r>
              <a:rPr lang="en-US" b="1" dirty="0"/>
              <a:t>dysfunction in individuals </a:t>
            </a:r>
            <a:r>
              <a:rPr lang="en-US" b="1" dirty="0" smtClean="0"/>
              <a:t>with diabetes </a:t>
            </a:r>
            <a:r>
              <a:rPr lang="en-US" b="1" i="1" dirty="0"/>
              <a:t>after the </a:t>
            </a:r>
            <a:r>
              <a:rPr lang="en-US" sz="4800" b="1" i="1" dirty="0">
                <a:solidFill>
                  <a:srgbClr val="FF0000"/>
                </a:solidFill>
              </a:rPr>
              <a:t>exclusion</a:t>
            </a:r>
            <a:r>
              <a:rPr lang="en-US" b="1" i="1" dirty="0"/>
              <a:t> of other causes</a:t>
            </a:r>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9144000" cy="2743200"/>
          </a:xfrm>
          <a:blipFill>
            <a:blip r:embed="rId2" cstate="print"/>
            <a:tile tx="0" ty="0" sx="100000" sy="100000" flip="none" algn="tl"/>
          </a:blipFill>
        </p:spPr>
        <p:txBody>
          <a:bodyPr/>
          <a:lstStyle/>
          <a:p>
            <a:pPr algn="just" rtl="0"/>
            <a:r>
              <a:rPr lang="en-US" sz="3600" b="1" dirty="0"/>
              <a:t>Longer duration </a:t>
            </a:r>
            <a:r>
              <a:rPr lang="en-US" sz="3200" dirty="0"/>
              <a:t>of diabetes and</a:t>
            </a:r>
            <a:br>
              <a:rPr lang="en-US" sz="3200" dirty="0"/>
            </a:br>
            <a:r>
              <a:rPr lang="en-US" sz="3600" b="1" dirty="0"/>
              <a:t>male gender </a:t>
            </a:r>
            <a:r>
              <a:rPr lang="en-US" b="1" dirty="0">
                <a:solidFill>
                  <a:srgbClr val="FF0000"/>
                </a:solidFill>
              </a:rPr>
              <a:t>may predispose </a:t>
            </a:r>
            <a:r>
              <a:rPr lang="en-US" sz="3200" dirty="0"/>
              <a:t>to the </a:t>
            </a:r>
            <a:r>
              <a:rPr lang="en-US" sz="3200" dirty="0" smtClean="0"/>
              <a:t>development of neuropathy.</a:t>
            </a:r>
            <a:r>
              <a:rPr lang="en-US" sz="3200" dirty="0"/>
              <a:t/>
            </a:r>
            <a:br>
              <a:rPr lang="en-US" sz="3200" dirty="0"/>
            </a:br>
            <a:r>
              <a:rPr lang="en-US" sz="3200" dirty="0"/>
              <a:t>..</a:t>
            </a:r>
          </a:p>
        </p:txBody>
      </p:sp>
      <p:sp>
        <p:nvSpPr>
          <p:cNvPr id="12291" name="Rectangle 3"/>
          <p:cNvSpPr>
            <a:spLocks noGrp="1" noChangeArrowheads="1"/>
          </p:cNvSpPr>
          <p:nvPr>
            <p:ph type="body" idx="4294967295"/>
          </p:nvPr>
        </p:nvSpPr>
        <p:spPr>
          <a:xfrm>
            <a:off x="0" y="2743200"/>
            <a:ext cx="9144000" cy="4114800"/>
          </a:xfrm>
          <a:blipFill>
            <a:blip r:embed="rId2" cstate="print"/>
            <a:tile tx="0" ty="0" sx="100000" sy="100000" flip="none" algn="tl"/>
          </a:blipFill>
        </p:spPr>
        <p:txBody>
          <a:bodyPr/>
          <a:lstStyle/>
          <a:p>
            <a:pPr algn="just" rtl="0">
              <a:buFontTx/>
              <a:buNone/>
            </a:pPr>
            <a:r>
              <a:rPr lang="en-US" dirty="0"/>
              <a:t>Consume excessive amounts of </a:t>
            </a:r>
            <a:r>
              <a:rPr lang="en-US" sz="3600" b="1" dirty="0"/>
              <a:t>alcohol. Tobacco use  </a:t>
            </a:r>
            <a:r>
              <a:rPr lang="en-US" dirty="0"/>
              <a:t>, </a:t>
            </a:r>
            <a:r>
              <a:rPr lang="en-US" sz="3600" b="1" dirty="0"/>
              <a:t>height</a:t>
            </a:r>
            <a:r>
              <a:rPr lang="en-US" dirty="0"/>
              <a:t>, and </a:t>
            </a:r>
            <a:r>
              <a:rPr lang="en-US" sz="3600" b="1" dirty="0"/>
              <a:t>age</a:t>
            </a:r>
            <a:r>
              <a:rPr lang="en-US" dirty="0"/>
              <a:t>,  </a:t>
            </a:r>
            <a:r>
              <a:rPr lang="en-US" sz="3600" b="1" dirty="0"/>
              <a:t>poor </a:t>
            </a:r>
            <a:r>
              <a:rPr lang="en-US" sz="3600" b="1" dirty="0" err="1"/>
              <a:t>glycemic</a:t>
            </a:r>
            <a:r>
              <a:rPr lang="en-US" sz="3600" b="1" dirty="0"/>
              <a:t> control</a:t>
            </a:r>
            <a:r>
              <a:rPr lang="en-US" dirty="0"/>
              <a:t>  </a:t>
            </a:r>
            <a:r>
              <a:rPr lang="en-US" sz="4800" b="1" dirty="0" smtClean="0">
                <a:solidFill>
                  <a:srgbClr val="FF5050"/>
                </a:solidFill>
              </a:rPr>
              <a:t>may predispose</a:t>
            </a:r>
            <a:r>
              <a:rPr lang="en-US" sz="4800" b="1" dirty="0" smtClean="0"/>
              <a:t> </a:t>
            </a:r>
            <a:r>
              <a:rPr lang="en-US" dirty="0"/>
              <a:t>to earlier development and more severe </a:t>
            </a:r>
            <a:r>
              <a:rPr lang="en-US" dirty="0" smtClean="0"/>
              <a:t>symptoms of </a:t>
            </a:r>
            <a:r>
              <a:rPr lang="en-US" dirty="0"/>
              <a:t>neuropathy, presumably by inducing vasoconstriction and nerve </a:t>
            </a:r>
            <a:r>
              <a:rPr lang="en-US" dirty="0" smtClean="0"/>
              <a:t>ischemia.</a:t>
            </a:r>
            <a:endParaRPr lang="en-US" dirty="0"/>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just" rtl="0">
              <a:lnSpc>
                <a:spcPct val="90000"/>
              </a:lnSpc>
              <a:buFontTx/>
              <a:buNone/>
            </a:pPr>
            <a:r>
              <a:rPr lang="en-US" sz="3600" dirty="0"/>
              <a:t>Several recent studies have shown that patients </a:t>
            </a:r>
            <a:r>
              <a:rPr lang="en-US" sz="3600" dirty="0" smtClean="0"/>
              <a:t>presenting with </a:t>
            </a:r>
            <a:r>
              <a:rPr lang="en-US" sz="3600" dirty="0"/>
              <a:t>a chronic </a:t>
            </a:r>
            <a:r>
              <a:rPr lang="en-US" dirty="0"/>
              <a:t>"</a:t>
            </a:r>
            <a:r>
              <a:rPr lang="en-US" sz="4000" b="1" dirty="0">
                <a:solidFill>
                  <a:srgbClr val="FF5050"/>
                </a:solidFill>
              </a:rPr>
              <a:t>idiopathic" axonal </a:t>
            </a:r>
            <a:r>
              <a:rPr lang="en-US" sz="4000" b="1" dirty="0" err="1">
                <a:solidFill>
                  <a:srgbClr val="FF5050"/>
                </a:solidFill>
              </a:rPr>
              <a:t>polyneuropathy</a:t>
            </a:r>
            <a:r>
              <a:rPr lang="en-US" sz="4000" b="1" dirty="0"/>
              <a:t> </a:t>
            </a:r>
            <a:r>
              <a:rPr lang="en-US" sz="3600" dirty="0"/>
              <a:t>have nearly a twofold higher frequency </a:t>
            </a:r>
            <a:r>
              <a:rPr lang="en-US" sz="3600" dirty="0" smtClean="0"/>
              <a:t>of </a:t>
            </a:r>
            <a:r>
              <a:rPr lang="en-US" sz="4400" b="1" dirty="0">
                <a:solidFill>
                  <a:srgbClr val="FF5050"/>
                </a:solidFill>
              </a:rPr>
              <a:t>undiagnosed diabetes</a:t>
            </a:r>
            <a:r>
              <a:rPr lang="en-US" sz="4400" b="1" dirty="0"/>
              <a:t> </a:t>
            </a:r>
            <a:r>
              <a:rPr lang="en-US" sz="3600" dirty="0"/>
              <a:t>mellitus and impaired fasting blood glucose than age-matched controls.</a:t>
            </a:r>
          </a:p>
          <a:p>
            <a:pPr algn="just" rtl="0">
              <a:lnSpc>
                <a:spcPct val="90000"/>
              </a:lnSpc>
              <a:buFontTx/>
              <a:buNone/>
            </a:pPr>
            <a:r>
              <a:rPr lang="en-US" sz="3600" dirty="0"/>
              <a:t>These studies suggest that an axonal neuropathy </a:t>
            </a:r>
            <a:r>
              <a:rPr lang="en-US" sz="3600" dirty="0" smtClean="0"/>
              <a:t>may </a:t>
            </a:r>
            <a:r>
              <a:rPr lang="en-US" sz="3600" dirty="0"/>
              <a:t>be the </a:t>
            </a:r>
            <a:r>
              <a:rPr lang="en-US" sz="4000" b="1" i="1" dirty="0">
                <a:solidFill>
                  <a:srgbClr val="FF5050"/>
                </a:solidFill>
              </a:rPr>
              <a:t>presenting</a:t>
            </a:r>
            <a:r>
              <a:rPr lang="en-US" sz="4000" b="1" i="1" dirty="0"/>
              <a:t> </a:t>
            </a:r>
            <a:r>
              <a:rPr lang="en-US" sz="3600" dirty="0"/>
              <a:t>or the earliest </a:t>
            </a:r>
            <a:r>
              <a:rPr lang="en-US" sz="3600" dirty="0" smtClean="0"/>
              <a:t>manifestation in </a:t>
            </a:r>
            <a:r>
              <a:rPr lang="en-US" sz="3600" dirty="0"/>
              <a:t>diabetes.</a:t>
            </a:r>
          </a:p>
        </p:txBody>
      </p:sp>
      <p:sp>
        <p:nvSpPr>
          <p:cNvPr id="13317" name="Rectangle 5"/>
          <p:cNvSpPr>
            <a:spLocks noChangeArrowheads="1"/>
          </p:cNvSpPr>
          <p:nvPr/>
        </p:nvSpPr>
        <p:spPr bwMode="auto">
          <a:xfrm>
            <a:off x="646113" y="2682875"/>
            <a:ext cx="184150" cy="366713"/>
          </a:xfrm>
          <a:prstGeom prst="rect">
            <a:avLst/>
          </a:prstGeom>
          <a:noFill/>
          <a:ln w="9525">
            <a:noFill/>
            <a:miter lim="800000"/>
            <a:headEnd/>
            <a:tailEnd/>
          </a:ln>
          <a:effectLst/>
        </p:spPr>
        <p:txBody>
          <a:bodyPr wrap="none">
            <a:spAutoFit/>
          </a:bodyPr>
          <a:lstStyle/>
          <a:p>
            <a:pPr algn="ctr"/>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417638"/>
          </a:xfrm>
          <a:blipFill>
            <a:blip r:embed="rId2" cstate="print"/>
            <a:tile tx="0" ty="0" sx="100000" sy="100000" flip="none" algn="tl"/>
          </a:blipFill>
        </p:spPr>
        <p:txBody>
          <a:bodyPr/>
          <a:lstStyle/>
          <a:p>
            <a:r>
              <a:rPr lang="en-US" b="1" i="1" dirty="0" smtClean="0"/>
              <a:t>T</a:t>
            </a:r>
            <a:r>
              <a:rPr lang="en-US" b="1" i="1" dirty="0" smtClean="0">
                <a:solidFill>
                  <a:schemeClr val="tx1"/>
                </a:solidFill>
              </a:rPr>
              <a:t>reatment-induced </a:t>
            </a:r>
            <a:r>
              <a:rPr lang="en-US" b="1" i="1" dirty="0">
                <a:solidFill>
                  <a:schemeClr val="tx1"/>
                </a:solidFill>
              </a:rPr>
              <a:t>neuropathy</a:t>
            </a:r>
          </a:p>
        </p:txBody>
      </p:sp>
      <p:sp>
        <p:nvSpPr>
          <p:cNvPr id="44035" name="Rectangle 3"/>
          <p:cNvSpPr>
            <a:spLocks noGrp="1" noChangeArrowheads="1"/>
          </p:cNvSpPr>
          <p:nvPr>
            <p:ph type="body" idx="1"/>
          </p:nvPr>
        </p:nvSpPr>
        <p:spPr>
          <a:xfrm>
            <a:off x="0" y="1371600"/>
            <a:ext cx="9144000" cy="5486400"/>
          </a:xfrm>
          <a:blipFill>
            <a:blip r:embed="rId3" cstate="print"/>
            <a:tile tx="0" ty="0" sx="100000" sy="100000" flip="none" algn="tl"/>
          </a:blipFill>
        </p:spPr>
        <p:txBody>
          <a:bodyPr/>
          <a:lstStyle/>
          <a:p>
            <a:pPr algn="l" rtl="0">
              <a:buFontTx/>
              <a:buNone/>
            </a:pPr>
            <a:r>
              <a:rPr lang="en-US" sz="3600" dirty="0" smtClean="0"/>
              <a:t>   Burning </a:t>
            </a:r>
            <a:r>
              <a:rPr lang="en-US" sz="3600" dirty="0"/>
              <a:t>pain and </a:t>
            </a:r>
            <a:r>
              <a:rPr lang="en-US" sz="3600" dirty="0" err="1" smtClean="0"/>
              <a:t>paresthesias</a:t>
            </a:r>
            <a:r>
              <a:rPr lang="en-US" sz="3600" dirty="0" smtClean="0"/>
              <a:t> develop </a:t>
            </a:r>
            <a:r>
              <a:rPr lang="en-US" sz="3600" dirty="0"/>
              <a:t>in the distal lower extremities after </a:t>
            </a:r>
            <a:r>
              <a:rPr lang="en-US" sz="3600" dirty="0" err="1" smtClean="0"/>
              <a:t>th</a:t>
            </a:r>
            <a:r>
              <a:rPr lang="en-US" sz="3600" dirty="0" smtClean="0"/>
              <a:t> establishment </a:t>
            </a:r>
            <a:r>
              <a:rPr lang="en-US" sz="3600" dirty="0"/>
              <a:t>of glucose control</a:t>
            </a:r>
            <a:r>
              <a:rPr lang="en-US" dirty="0"/>
              <a:t>.</a:t>
            </a:r>
          </a:p>
          <a:p>
            <a:pPr algn="l" rtl="0">
              <a:buFontTx/>
              <a:buNone/>
            </a:pPr>
            <a:r>
              <a:rPr lang="en-US" dirty="0"/>
              <a:t> </a:t>
            </a:r>
          </a:p>
        </p:txBody>
      </p:sp>
      <p:sp>
        <p:nvSpPr>
          <p:cNvPr id="44036" name="Rectangle 4"/>
          <p:cNvSpPr>
            <a:spLocks noChangeArrowheads="1"/>
          </p:cNvSpPr>
          <p:nvPr/>
        </p:nvSpPr>
        <p:spPr bwMode="auto">
          <a:xfrm>
            <a:off x="-990600" y="3743236"/>
            <a:ext cx="10134600" cy="1200329"/>
          </a:xfrm>
          <a:prstGeom prst="rect">
            <a:avLst/>
          </a:prstGeom>
          <a:noFill/>
          <a:ln w="9525">
            <a:noFill/>
            <a:miter lim="800000"/>
            <a:headEnd/>
            <a:tailEnd/>
          </a:ln>
          <a:effectLst/>
        </p:spPr>
        <p:txBody>
          <a:bodyPr anchor="ctr">
            <a:spAutoFit/>
          </a:bodyPr>
          <a:lstStyle/>
          <a:p>
            <a:pPr algn="ctr"/>
            <a:r>
              <a:rPr lang="en-US" sz="3600" b="1" dirty="0"/>
              <a:t>Pain persists for weeks or up to several</a:t>
            </a:r>
          </a:p>
          <a:p>
            <a:pPr algn="ctr"/>
            <a:r>
              <a:rPr lang="en-US" sz="3600" b="1" dirty="0"/>
              <a:t>months with spontaneous resolution</a:t>
            </a:r>
            <a:r>
              <a:rPr lang="en-US" sz="32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417638"/>
          </a:xfrm>
          <a:solidFill>
            <a:srgbClr val="F6F49E"/>
          </a:solidFill>
        </p:spPr>
        <p:txBody>
          <a:bodyPr/>
          <a:lstStyle/>
          <a:p>
            <a:r>
              <a:rPr lang="en-US" b="1" dirty="0" smtClean="0">
                <a:solidFill>
                  <a:srgbClr val="FF5050"/>
                </a:solidFill>
              </a:rPr>
              <a:t>May coincide with</a:t>
            </a:r>
            <a:endParaRPr lang="fa-IR" dirty="0"/>
          </a:p>
        </p:txBody>
      </p:sp>
      <p:sp>
        <p:nvSpPr>
          <p:cNvPr id="9219" name="Rectangle 3"/>
          <p:cNvSpPr>
            <a:spLocks noGrp="1" noChangeArrowheads="1"/>
          </p:cNvSpPr>
          <p:nvPr>
            <p:ph type="body" idx="1"/>
          </p:nvPr>
        </p:nvSpPr>
        <p:spPr>
          <a:xfrm>
            <a:off x="0" y="1447800"/>
            <a:ext cx="9144000" cy="5410200"/>
          </a:xfrm>
          <a:solidFill>
            <a:schemeClr val="accent4">
              <a:lumMod val="40000"/>
              <a:lumOff val="60000"/>
            </a:schemeClr>
          </a:solidFill>
        </p:spPr>
        <p:txBody>
          <a:bodyPr/>
          <a:lstStyle/>
          <a:p>
            <a:pPr algn="just" rtl="0">
              <a:lnSpc>
                <a:spcPct val="90000"/>
              </a:lnSpc>
              <a:buFontTx/>
              <a:buNone/>
            </a:pPr>
            <a:r>
              <a:rPr lang="en-US" sz="4000" dirty="0" smtClean="0"/>
              <a:t>other </a:t>
            </a:r>
            <a:r>
              <a:rPr lang="en-US" sz="4000" dirty="0"/>
              <a:t>conditions that cause </a:t>
            </a:r>
            <a:r>
              <a:rPr lang="en-US" sz="4000" dirty="0" smtClean="0"/>
              <a:t>similar manifestations </a:t>
            </a:r>
            <a:r>
              <a:rPr lang="en-US" sz="4000" dirty="0"/>
              <a:t>including CIDP, vitamin Bl2 </a:t>
            </a:r>
            <a:r>
              <a:rPr lang="en-US" sz="4000" dirty="0" smtClean="0"/>
              <a:t>deficiency, alcoholic </a:t>
            </a:r>
            <a:r>
              <a:rPr lang="en-US" sz="4000" dirty="0"/>
              <a:t>neuropathy, and endocrine neuropathies. </a:t>
            </a:r>
            <a:endParaRPr lang="en-US" sz="4000" dirty="0" smtClean="0"/>
          </a:p>
          <a:p>
            <a:pPr algn="just" rtl="0">
              <a:lnSpc>
                <a:spcPct val="90000"/>
              </a:lnSpc>
              <a:buFontTx/>
              <a:buNone/>
            </a:pPr>
            <a:r>
              <a:rPr lang="en-US" sz="4000" dirty="0" smtClean="0"/>
              <a:t>Additional causes </a:t>
            </a:r>
            <a:r>
              <a:rPr lang="en-US" sz="4000" dirty="0"/>
              <a:t>of </a:t>
            </a:r>
            <a:r>
              <a:rPr lang="en-US" sz="4000" dirty="0" err="1"/>
              <a:t>polyneuropathy</a:t>
            </a:r>
            <a:r>
              <a:rPr lang="en-US" sz="4000" dirty="0"/>
              <a:t> may be present in 10% and up to </a:t>
            </a:r>
            <a:r>
              <a:rPr lang="en-US" sz="4000" dirty="0" smtClean="0"/>
              <a:t>55% of </a:t>
            </a:r>
            <a:r>
              <a:rPr lang="en-US" sz="4000" dirty="0"/>
              <a:t>patients with diabetes mellitus </a:t>
            </a:r>
            <a:r>
              <a:rPr lang="en-US" sz="4000" dirty="0" smtClean="0"/>
              <a:t>.</a:t>
            </a:r>
            <a:endParaRPr lang="en-US" sz="4000" dirty="0"/>
          </a:p>
        </p:txBody>
      </p:sp>
      <p:sp>
        <p:nvSpPr>
          <p:cNvPr id="9220" name="Rectangle 4"/>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2" name="Rectangle 6"/>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3" name="Rectangle 7"/>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5" name="Rectangle 9"/>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0"/>
            <a:ext cx="9144000" cy="6858000"/>
          </a:xfrm>
          <a:solidFill>
            <a:schemeClr val="accent2">
              <a:lumMod val="20000"/>
              <a:lumOff val="80000"/>
            </a:schemeClr>
          </a:solidFill>
        </p:spPr>
        <p:txBody>
          <a:bodyPr/>
          <a:lstStyle/>
          <a:p>
            <a:pPr algn="l" rtl="0">
              <a:buFontTx/>
              <a:buNone/>
            </a:pPr>
            <a:r>
              <a:rPr lang="en-US" sz="4400" dirty="0"/>
              <a:t>A useful </a:t>
            </a:r>
            <a:r>
              <a:rPr lang="en-US" sz="6600" b="1" dirty="0">
                <a:solidFill>
                  <a:srgbClr val="FF5050"/>
                </a:solidFill>
              </a:rPr>
              <a:t>classification</a:t>
            </a:r>
            <a:r>
              <a:rPr lang="en-US" sz="4400" dirty="0"/>
              <a:t> divides the diabetic </a:t>
            </a:r>
            <a:r>
              <a:rPr lang="en-US" sz="4400" dirty="0" smtClean="0"/>
              <a:t> neuropathies into </a:t>
            </a:r>
            <a:r>
              <a:rPr lang="en-US" sz="4800" b="1" dirty="0" smtClean="0">
                <a:solidFill>
                  <a:srgbClr val="3333CC"/>
                </a:solidFill>
              </a:rPr>
              <a:t>symmetrical </a:t>
            </a:r>
            <a:r>
              <a:rPr lang="en-US" sz="4800" b="1" dirty="0" err="1" smtClean="0">
                <a:solidFill>
                  <a:srgbClr val="3333CC"/>
                </a:solidFill>
              </a:rPr>
              <a:t>polyneuropathies</a:t>
            </a:r>
            <a:r>
              <a:rPr lang="en-US" sz="5400" b="1" dirty="0" smtClean="0"/>
              <a:t> </a:t>
            </a:r>
            <a:r>
              <a:rPr lang="en-US" sz="7200" b="1" dirty="0"/>
              <a:t>versus</a:t>
            </a:r>
            <a:r>
              <a:rPr lang="en-US" sz="5400" dirty="0"/>
              <a:t> </a:t>
            </a:r>
            <a:r>
              <a:rPr lang="en-US" sz="4800" b="1" dirty="0">
                <a:solidFill>
                  <a:srgbClr val="3333CC"/>
                </a:solidFill>
              </a:rPr>
              <a:t>focal or multifocal </a:t>
            </a:r>
            <a:r>
              <a:rPr lang="en-US" sz="4800" b="1" dirty="0" smtClean="0">
                <a:solidFill>
                  <a:srgbClr val="3333CC"/>
                </a:solidFill>
              </a:rPr>
              <a:t>neuropathies</a:t>
            </a:r>
            <a:r>
              <a:rPr lang="en-US" sz="4000" b="1" dirty="0" smtClean="0">
                <a:solidFill>
                  <a:srgbClr val="3333CC"/>
                </a:solidFill>
              </a:rPr>
              <a:t> </a:t>
            </a:r>
            <a:r>
              <a:rPr lang="en-US" sz="4400" dirty="0" smtClean="0"/>
              <a:t>However</a:t>
            </a:r>
            <a:r>
              <a:rPr lang="en-US" sz="4400" dirty="0"/>
              <a:t>, there is significant overlap between these syndromes.</a:t>
            </a:r>
          </a:p>
          <a:p>
            <a:pPr>
              <a:buFontTx/>
              <a:buNone/>
            </a:pP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96752"/>
          </a:xfrm>
        </p:spPr>
        <p:txBody>
          <a:bodyPr>
            <a:normAutofit fontScale="90000"/>
          </a:bodyPr>
          <a:lstStyle/>
          <a:p>
            <a:r>
              <a:rPr lang="en-US" sz="4900" b="1" dirty="0" smtClean="0">
                <a:solidFill>
                  <a:srgbClr val="FF5050"/>
                </a:solidFill>
              </a:rPr>
              <a:t>Classification of Diabetic Neuropathies</a:t>
            </a:r>
            <a:r>
              <a:rPr lang="en-US" b="1" dirty="0" smtClean="0">
                <a:solidFill>
                  <a:srgbClr val="FF5050"/>
                </a:solidFill>
              </a:rPr>
              <a:t/>
            </a:r>
            <a:br>
              <a:rPr lang="en-US" b="1" dirty="0" smtClean="0">
                <a:solidFill>
                  <a:srgbClr val="FF5050"/>
                </a:solidFill>
              </a:rPr>
            </a:br>
            <a:endParaRPr lang="fa-IR" dirty="0"/>
          </a:p>
        </p:txBody>
      </p:sp>
      <p:sp>
        <p:nvSpPr>
          <p:cNvPr id="16387" name="Rectangle 3"/>
          <p:cNvSpPr>
            <a:spLocks noGrp="1" noChangeArrowheads="1"/>
          </p:cNvSpPr>
          <p:nvPr>
            <p:ph idx="1"/>
          </p:nvPr>
        </p:nvSpPr>
        <p:spPr>
          <a:xfrm>
            <a:off x="0" y="980728"/>
            <a:ext cx="9144000" cy="5877272"/>
          </a:xfrm>
          <a:solidFill>
            <a:schemeClr val="accent2">
              <a:lumMod val="20000"/>
              <a:lumOff val="80000"/>
            </a:schemeClr>
          </a:solidFill>
        </p:spPr>
        <p:txBody>
          <a:bodyPr>
            <a:normAutofit/>
          </a:bodyPr>
          <a:lstStyle/>
          <a:p>
            <a:pPr algn="l" rtl="0">
              <a:lnSpc>
                <a:spcPct val="80000"/>
              </a:lnSpc>
              <a:buFontTx/>
              <a:buNone/>
            </a:pPr>
            <a:r>
              <a:rPr lang="en-US" sz="2400" b="1" dirty="0" smtClean="0"/>
              <a:t>SYMMETRICAL </a:t>
            </a:r>
            <a:r>
              <a:rPr lang="en-US" sz="2400" b="1" dirty="0"/>
              <a:t>POLYNEUROPATHIES</a:t>
            </a:r>
            <a:endParaRPr lang="en-US" sz="2400" dirty="0"/>
          </a:p>
          <a:p>
            <a:pPr algn="l" rtl="0">
              <a:lnSpc>
                <a:spcPct val="80000"/>
              </a:lnSpc>
              <a:buFontTx/>
              <a:buNone/>
            </a:pPr>
            <a:r>
              <a:rPr lang="en-US" sz="2400" dirty="0"/>
              <a:t>Distal sensory or </a:t>
            </a:r>
            <a:r>
              <a:rPr lang="en-US" sz="2400" dirty="0" err="1"/>
              <a:t>sensorimotor</a:t>
            </a:r>
            <a:r>
              <a:rPr lang="en-US" sz="2400" dirty="0"/>
              <a:t> </a:t>
            </a:r>
            <a:r>
              <a:rPr lang="en-US" sz="2400" dirty="0" err="1"/>
              <a:t>polyneuropathy</a:t>
            </a:r>
            <a:endParaRPr lang="en-US" sz="2400" dirty="0"/>
          </a:p>
          <a:p>
            <a:pPr algn="l" rtl="0">
              <a:lnSpc>
                <a:spcPct val="80000"/>
              </a:lnSpc>
              <a:buFontTx/>
              <a:buNone/>
            </a:pPr>
            <a:r>
              <a:rPr lang="en-US" sz="2400" dirty="0"/>
              <a:t>Small-fiber neuropathy</a:t>
            </a:r>
          </a:p>
          <a:p>
            <a:pPr algn="l" rtl="0">
              <a:lnSpc>
                <a:spcPct val="80000"/>
              </a:lnSpc>
              <a:buFontTx/>
              <a:buNone/>
            </a:pPr>
            <a:r>
              <a:rPr lang="en-US" sz="2400" dirty="0" err="1"/>
              <a:t>Autonom</a:t>
            </a:r>
            <a:r>
              <a:rPr lang="en-US" sz="2400" dirty="0"/>
              <a:t> </a:t>
            </a:r>
            <a:r>
              <a:rPr lang="en-US" sz="2400" dirty="0" err="1"/>
              <a:t>ic</a:t>
            </a:r>
            <a:r>
              <a:rPr lang="en-US" sz="2400" dirty="0"/>
              <a:t> neuropathy</a:t>
            </a:r>
          </a:p>
          <a:p>
            <a:pPr algn="l" rtl="0">
              <a:lnSpc>
                <a:spcPct val="80000"/>
              </a:lnSpc>
              <a:buFontTx/>
              <a:buNone/>
            </a:pPr>
            <a:r>
              <a:rPr lang="en-US" sz="2400" dirty="0"/>
              <a:t>Large-fib </a:t>
            </a:r>
            <a:r>
              <a:rPr lang="en-US" sz="2400" dirty="0" err="1"/>
              <a:t>er</a:t>
            </a:r>
            <a:r>
              <a:rPr lang="en-US" sz="2400" dirty="0"/>
              <a:t> </a:t>
            </a:r>
            <a:r>
              <a:rPr lang="en-US" sz="2400" dirty="0" err="1"/>
              <a:t>neurop</a:t>
            </a:r>
            <a:r>
              <a:rPr lang="en-US" sz="2400" dirty="0"/>
              <a:t> </a:t>
            </a:r>
            <a:r>
              <a:rPr lang="en-US" sz="2400" dirty="0" err="1"/>
              <a:t>athy</a:t>
            </a:r>
            <a:endParaRPr lang="en-US" sz="2400" b="1" dirty="0"/>
          </a:p>
          <a:p>
            <a:pPr algn="l" rtl="0">
              <a:lnSpc>
                <a:spcPct val="80000"/>
              </a:lnSpc>
              <a:buFontTx/>
              <a:buNone/>
            </a:pPr>
            <a:r>
              <a:rPr lang="en-US" sz="2400" b="1" dirty="0"/>
              <a:t>ASYMMETRICAL NEUROPATHIES</a:t>
            </a:r>
            <a:endParaRPr lang="en-US" sz="2400" dirty="0"/>
          </a:p>
          <a:p>
            <a:pPr algn="l" rtl="0">
              <a:lnSpc>
                <a:spcPct val="80000"/>
              </a:lnSpc>
              <a:buFontTx/>
              <a:buNone/>
            </a:pPr>
            <a:r>
              <a:rPr lang="en-US" sz="2400" dirty="0"/>
              <a:t>Cranial neuropathy (single or multiple )</a:t>
            </a:r>
          </a:p>
          <a:p>
            <a:pPr algn="l" rtl="0">
              <a:lnSpc>
                <a:spcPct val="80000"/>
              </a:lnSpc>
              <a:buFontTx/>
              <a:buNone/>
            </a:pPr>
            <a:r>
              <a:rPr lang="en-US" sz="2400" dirty="0" err="1"/>
              <a:t>Truncal</a:t>
            </a:r>
            <a:r>
              <a:rPr lang="en-US" sz="2400" dirty="0"/>
              <a:t> neuropathy (thoracic </a:t>
            </a:r>
            <a:r>
              <a:rPr lang="en-US" sz="2400" dirty="0" err="1"/>
              <a:t>radiculopathy</a:t>
            </a:r>
            <a:r>
              <a:rPr lang="en-US" sz="2400" dirty="0"/>
              <a:t>)</a:t>
            </a:r>
          </a:p>
          <a:p>
            <a:pPr algn="l" rtl="0">
              <a:lnSpc>
                <a:spcPct val="80000"/>
              </a:lnSpc>
              <a:buFontTx/>
              <a:buNone/>
            </a:pPr>
            <a:r>
              <a:rPr lang="en-US" sz="2400" dirty="0"/>
              <a:t>Limb </a:t>
            </a:r>
            <a:r>
              <a:rPr lang="en-US" sz="2400" dirty="0" err="1"/>
              <a:t>mononeuropathy</a:t>
            </a:r>
            <a:r>
              <a:rPr lang="en-US" sz="2400" dirty="0"/>
              <a:t> (single or multiple)</a:t>
            </a:r>
          </a:p>
          <a:p>
            <a:pPr algn="l" rtl="0">
              <a:lnSpc>
                <a:spcPct val="80000"/>
              </a:lnSpc>
              <a:buFontTx/>
              <a:buNone/>
            </a:pPr>
            <a:r>
              <a:rPr lang="en-US" sz="2400" dirty="0" err="1"/>
              <a:t>Lumbosacral</a:t>
            </a:r>
            <a:r>
              <a:rPr lang="en-US" sz="2400" dirty="0"/>
              <a:t> </a:t>
            </a:r>
            <a:r>
              <a:rPr lang="en-US" sz="2400" dirty="0" err="1"/>
              <a:t>radiculoplexopathy</a:t>
            </a:r>
            <a:r>
              <a:rPr lang="en-US" sz="2400" dirty="0"/>
              <a:t> (asymmetrical proximal motor</a:t>
            </a:r>
          </a:p>
          <a:p>
            <a:pPr algn="l" rtl="0">
              <a:lnSpc>
                <a:spcPct val="80000"/>
              </a:lnSpc>
              <a:buFontTx/>
              <a:buNone/>
            </a:pPr>
            <a:r>
              <a:rPr lang="en-US" sz="2400" dirty="0"/>
              <a:t>neuropathy )</a:t>
            </a:r>
          </a:p>
          <a:p>
            <a:pPr algn="l" rtl="0">
              <a:lnSpc>
                <a:spcPct val="80000"/>
              </a:lnSpc>
              <a:buFontTx/>
              <a:buNone/>
            </a:pPr>
            <a:r>
              <a:rPr lang="en-US" sz="2400" dirty="0"/>
              <a:t>Entrapment neuropathy</a:t>
            </a:r>
            <a:endParaRPr lang="en-US" sz="2400" b="1" dirty="0"/>
          </a:p>
          <a:p>
            <a:pPr algn="l" rtl="0">
              <a:lnSpc>
                <a:spcPct val="80000"/>
              </a:lnSpc>
              <a:buFontTx/>
              <a:buNone/>
            </a:pPr>
            <a:r>
              <a:rPr lang="en-US" sz="2400" b="1" dirty="0"/>
              <a:t>COMBINATIONS</a:t>
            </a:r>
            <a:endParaRPr lang="en-US" sz="2400" dirty="0"/>
          </a:p>
          <a:p>
            <a:pPr algn="l" rtl="0">
              <a:lnSpc>
                <a:spcPct val="80000"/>
              </a:lnSpc>
              <a:buFontTx/>
              <a:buNone/>
            </a:pPr>
            <a:r>
              <a:rPr lang="en-US" sz="2400" dirty="0" err="1"/>
              <a:t>Polyradiculoneuropathy</a:t>
            </a:r>
            <a:endParaRPr lang="en-US" sz="2400" dirty="0"/>
          </a:p>
          <a:p>
            <a:pPr algn="l" rtl="0">
              <a:lnSpc>
                <a:spcPct val="80000"/>
              </a:lnSpc>
              <a:buFontTx/>
              <a:buNone/>
            </a:pPr>
            <a:r>
              <a:rPr lang="en-US" sz="2400" dirty="0"/>
              <a:t>Diabetic neuropathic </a:t>
            </a:r>
            <a:r>
              <a:rPr lang="en-US" sz="2400" dirty="0" err="1"/>
              <a:t>cachexia</a:t>
            </a:r>
            <a:endParaRPr lang="en-US" sz="2400" dirty="0"/>
          </a:p>
          <a:p>
            <a:pPr algn="l" rtl="0">
              <a:lnSpc>
                <a:spcPct val="80000"/>
              </a:lnSpc>
              <a:buFontTx/>
              <a:buNone/>
            </a:pPr>
            <a:r>
              <a:rPr lang="en-US" sz="2400" dirty="0"/>
              <a:t>Symmetrical </a:t>
            </a:r>
            <a:r>
              <a:rPr lang="en-US" sz="2400" dirty="0" err="1"/>
              <a:t>polyneuropathies</a:t>
            </a:r>
            <a:endParaRPr lang="en-US" sz="2400" dirty="0"/>
          </a:p>
        </p:txBody>
      </p:sp>
      <p:pic>
        <p:nvPicPr>
          <p:cNvPr id="1027" name="Picture 3" descr="C:\Program Files\Microsoft Office\MEDIA\CAGCAT10\j0195812.wmf"/>
          <p:cNvPicPr>
            <a:picLocks noChangeAspect="1" noChangeArrowheads="1"/>
          </p:cNvPicPr>
          <p:nvPr/>
        </p:nvPicPr>
        <p:blipFill>
          <a:blip r:embed="rId2" cstate="print"/>
          <a:srcRect/>
          <a:stretch>
            <a:fillRect/>
          </a:stretch>
        </p:blipFill>
        <p:spPr bwMode="auto">
          <a:xfrm>
            <a:off x="6156176" y="5016369"/>
            <a:ext cx="1773022" cy="18242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891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normAutofit/>
          </a:bodyPr>
          <a:lstStyle/>
          <a:p>
            <a:pPr algn="l" rtl="0">
              <a:lnSpc>
                <a:spcPct val="80000"/>
              </a:lnSpc>
              <a:buFontTx/>
              <a:buNone/>
            </a:pPr>
            <a:r>
              <a:rPr lang="en-US" sz="2800" dirty="0"/>
              <a:t>The </a:t>
            </a:r>
            <a:r>
              <a:rPr lang="en-US" sz="4000" b="1" dirty="0"/>
              <a:t>large-fiber variant </a:t>
            </a:r>
            <a:r>
              <a:rPr lang="en-US" sz="2800" dirty="0"/>
              <a:t>presents with </a:t>
            </a:r>
            <a:r>
              <a:rPr lang="en-US" b="1" dirty="0">
                <a:solidFill>
                  <a:srgbClr val="FF5050"/>
                </a:solidFill>
              </a:rPr>
              <a:t>painless</a:t>
            </a:r>
            <a:r>
              <a:rPr lang="en-US" sz="2800" dirty="0">
                <a:solidFill>
                  <a:srgbClr val="FF5050"/>
                </a:solidFill>
              </a:rPr>
              <a:t> </a:t>
            </a:r>
            <a:r>
              <a:rPr lang="en-US" sz="2800" dirty="0" err="1" smtClean="0"/>
              <a:t>paresthesias</a:t>
            </a:r>
            <a:r>
              <a:rPr lang="en-US" sz="2800" dirty="0" smtClean="0"/>
              <a:t> beginning </a:t>
            </a:r>
            <a:r>
              <a:rPr lang="en-US" sz="2800" dirty="0"/>
              <a:t>at the toes and feet, impairment of vibration </a:t>
            </a:r>
            <a:r>
              <a:rPr lang="en-US" sz="2800" dirty="0" smtClean="0"/>
              <a:t>and joint </a:t>
            </a:r>
            <a:r>
              <a:rPr lang="en-US" sz="2800" dirty="0"/>
              <a:t>position sense, and diminished muscle stretch reflexes. </a:t>
            </a:r>
          </a:p>
          <a:p>
            <a:pPr algn="l" rtl="0">
              <a:lnSpc>
                <a:spcPct val="80000"/>
              </a:lnSpc>
              <a:buFontTx/>
              <a:buNone/>
            </a:pPr>
            <a:r>
              <a:rPr lang="en-US" sz="2800" dirty="0"/>
              <a:t>In advanced cases, significant ataxia may develop due to sensory </a:t>
            </a:r>
            <a:r>
              <a:rPr lang="en-US" sz="2800" dirty="0" err="1"/>
              <a:t>deafferentation</a:t>
            </a:r>
            <a:r>
              <a:rPr lang="en-US" sz="2800" dirty="0" smtClean="0"/>
              <a:t>.  </a:t>
            </a:r>
            <a:r>
              <a:rPr lang="en-US" sz="2800" dirty="0"/>
              <a:t>Large-fiber involvement is often </a:t>
            </a:r>
            <a:r>
              <a:rPr lang="en-US" b="1" dirty="0" smtClean="0">
                <a:solidFill>
                  <a:srgbClr val="FF5050"/>
                </a:solidFill>
              </a:rPr>
              <a:t>asymptomatic</a:t>
            </a:r>
            <a:r>
              <a:rPr lang="en-US" b="1" dirty="0" smtClean="0"/>
              <a:t>, </a:t>
            </a:r>
            <a:r>
              <a:rPr lang="en-US" sz="2800" dirty="0" smtClean="0"/>
              <a:t>but </a:t>
            </a:r>
            <a:r>
              <a:rPr lang="en-US" sz="2800" dirty="0"/>
              <a:t>sensory deficit may be detected by careful examination</a:t>
            </a:r>
            <a:r>
              <a:rPr lang="en-US" sz="2400" dirty="0"/>
              <a:t> .</a:t>
            </a:r>
          </a:p>
        </p:txBody>
      </p:sp>
      <p:sp>
        <p:nvSpPr>
          <p:cNvPr id="41988" name="Rectangle 4"/>
          <p:cNvSpPr>
            <a:spLocks noChangeArrowheads="1"/>
          </p:cNvSpPr>
          <p:nvPr/>
        </p:nvSpPr>
        <p:spPr bwMode="auto">
          <a:xfrm>
            <a:off x="0" y="3073324"/>
            <a:ext cx="9144000" cy="3724096"/>
          </a:xfrm>
          <a:prstGeom prst="rect">
            <a:avLst/>
          </a:prstGeom>
          <a:noFill/>
          <a:ln w="9525">
            <a:noFill/>
            <a:miter lim="800000"/>
            <a:headEnd/>
            <a:tailEnd/>
          </a:ln>
          <a:effectLst/>
        </p:spPr>
        <p:txBody>
          <a:bodyPr wrap="square" anchor="ctr">
            <a:spAutoFit/>
          </a:bodyPr>
          <a:lstStyle/>
          <a:p>
            <a:pPr algn="l" rtl="0"/>
            <a:r>
              <a:rPr lang="en-US" sz="2400" dirty="0"/>
              <a:t>In contrast to the large-fiber neuropathy</a:t>
            </a:r>
            <a:r>
              <a:rPr lang="en-US" sz="2800" b="1" dirty="0"/>
              <a:t>, </a:t>
            </a:r>
            <a:r>
              <a:rPr lang="en-US" sz="3600" b="1" dirty="0"/>
              <a:t>the small-fiber </a:t>
            </a:r>
            <a:r>
              <a:rPr lang="en-US" sz="3600" b="1" dirty="0" smtClean="0"/>
              <a:t>variant</a:t>
            </a:r>
            <a:r>
              <a:rPr lang="en-US" sz="3200" b="1" dirty="0" smtClean="0"/>
              <a:t> </a:t>
            </a:r>
            <a:r>
              <a:rPr lang="en-US" sz="2400" dirty="0" smtClean="0"/>
              <a:t>frequently </a:t>
            </a:r>
            <a:r>
              <a:rPr lang="en-US" sz="2400" dirty="0"/>
              <a:t>presents with</a:t>
            </a:r>
            <a:r>
              <a:rPr lang="en-US" sz="2800" b="1" dirty="0"/>
              <a:t> </a:t>
            </a:r>
            <a:r>
              <a:rPr lang="en-US" sz="2800" b="1" dirty="0">
                <a:solidFill>
                  <a:srgbClr val="FF5050"/>
                </a:solidFill>
              </a:rPr>
              <a:t>pain </a:t>
            </a:r>
            <a:r>
              <a:rPr lang="en-US" sz="2400" dirty="0"/>
              <a:t>of a deep, burning, </a:t>
            </a:r>
            <a:r>
              <a:rPr lang="en-US" sz="2400" dirty="0" smtClean="0"/>
              <a:t>stinging, aching </a:t>
            </a:r>
            <a:r>
              <a:rPr lang="en-US" sz="2400" dirty="0"/>
              <a:t>character, often associated with spontaneous shooting </a:t>
            </a:r>
            <a:r>
              <a:rPr lang="en-US" sz="2400" dirty="0" smtClean="0"/>
              <a:t> pains </a:t>
            </a:r>
            <a:r>
              <a:rPr lang="en-US" sz="2400" dirty="0"/>
              <a:t>and </a:t>
            </a:r>
            <a:r>
              <a:rPr lang="en-US" sz="2400" dirty="0" err="1"/>
              <a:t>allodynia</a:t>
            </a:r>
            <a:r>
              <a:rPr lang="en-US" sz="2400" dirty="0"/>
              <a:t> to light touch. Pain and temperature </a:t>
            </a:r>
            <a:r>
              <a:rPr lang="en-US" sz="2400" dirty="0" smtClean="0"/>
              <a:t>modalities are </a:t>
            </a:r>
            <a:r>
              <a:rPr lang="en-US" sz="2400" dirty="0"/>
              <a:t>impaired with relative preservation of vibration and</a:t>
            </a:r>
          </a:p>
          <a:p>
            <a:pPr algn="l" rtl="0"/>
            <a:r>
              <a:rPr lang="en-US" sz="2400" dirty="0"/>
              <a:t>joint position sensation and muscle stretch reflexes. </a:t>
            </a:r>
            <a:r>
              <a:rPr lang="en-US" sz="2400" dirty="0" smtClean="0"/>
              <a:t>The small-fiber </a:t>
            </a:r>
            <a:r>
              <a:rPr lang="en-US" sz="2000" dirty="0"/>
              <a:t>variant is </a:t>
            </a:r>
            <a:r>
              <a:rPr lang="en-US" sz="2800" b="1" dirty="0">
                <a:solidFill>
                  <a:srgbClr val="FF5050"/>
                </a:solidFill>
              </a:rPr>
              <a:t>often accompanied by autonomic neuropathy</a:t>
            </a:r>
            <a:endParaRPr lang="en-US" sz="2000" b="1" dirty="0">
              <a:solidFill>
                <a:srgbClr val="FF5050"/>
              </a:solidFill>
            </a:endParaRPr>
          </a:p>
          <a:p>
            <a:endParaRPr lang="en-US" sz="2000" dirty="0">
              <a:solidFill>
                <a:srgbClr val="FF5050"/>
              </a:solidFill>
            </a:endParaRPr>
          </a:p>
          <a:p>
            <a:endParaRPr lang="en-US" sz="2000" dirty="0">
              <a:solidFill>
                <a:srgbClr val="FF5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8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368" y="0"/>
            <a:ext cx="9279367" cy="729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681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fa-IR"/>
          </a:p>
        </p:txBody>
      </p:sp>
      <p:sp>
        <p:nvSpPr>
          <p:cNvPr id="39939" name="Rectangle 3"/>
          <p:cNvSpPr>
            <a:spLocks noGrp="1" noChangeArrowheads="1"/>
          </p:cNvSpPr>
          <p:nvPr>
            <p:ph idx="1"/>
          </p:nvPr>
        </p:nvSpPr>
        <p:spPr>
          <a:xfrm>
            <a:off x="0" y="1143000"/>
            <a:ext cx="9144000" cy="5715000"/>
          </a:xfrm>
          <a:blipFill>
            <a:blip r:embed="rId2" cstate="print"/>
            <a:tile tx="0" ty="0" sx="100000" sy="100000" flip="none" algn="tl"/>
          </a:blipFill>
        </p:spPr>
        <p:txBody>
          <a:bodyPr/>
          <a:lstStyle/>
          <a:p>
            <a:pPr>
              <a:buFontTx/>
              <a:buNone/>
            </a:pPr>
            <a:r>
              <a:rPr lang="en-US" sz="3600" dirty="0" smtClean="0"/>
              <a:t>.</a:t>
            </a:r>
            <a:endParaRPr lang="en-US" sz="2800" dirty="0"/>
          </a:p>
          <a:p>
            <a:pPr>
              <a:buFontTx/>
              <a:buNone/>
            </a:pPr>
            <a:endParaRPr lang="en-US" dirty="0"/>
          </a:p>
          <a:p>
            <a:endParaRPr lang="en-US" dirty="0"/>
          </a:p>
        </p:txBody>
      </p:sp>
      <p:sp>
        <p:nvSpPr>
          <p:cNvPr id="39940" name="Rectangle 4"/>
          <p:cNvSpPr>
            <a:spLocks noChangeArrowheads="1"/>
          </p:cNvSpPr>
          <p:nvPr/>
        </p:nvSpPr>
        <p:spPr bwMode="auto">
          <a:xfrm>
            <a:off x="0" y="930514"/>
            <a:ext cx="9143999" cy="6001643"/>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pPr algn="just" rtl="0"/>
            <a:r>
              <a:rPr lang="en-US" sz="3200" b="1" dirty="0"/>
              <a:t>sensory deficits predominate, and autonomic</a:t>
            </a:r>
          </a:p>
          <a:p>
            <a:pPr algn="just" rtl="0"/>
            <a:r>
              <a:rPr lang="en-US" sz="3200" b="1" dirty="0"/>
              <a:t>symptoms usually correlate with the severity of the neuropathy.</a:t>
            </a:r>
          </a:p>
          <a:p>
            <a:pPr algn="just" rtl="0"/>
            <a:r>
              <a:rPr lang="en-US" sz="3200" b="1" dirty="0"/>
              <a:t>Most patients will develop only a minor motor </a:t>
            </a:r>
            <a:r>
              <a:rPr lang="en-US" sz="3200" b="1" dirty="0" smtClean="0"/>
              <a:t>involvement affecting </a:t>
            </a:r>
            <a:r>
              <a:rPr lang="en-US" sz="3200" b="1" dirty="0"/>
              <a:t>the distal muscles of the lower extremities.</a:t>
            </a:r>
          </a:p>
          <a:p>
            <a:pPr algn="just" rtl="0"/>
            <a:r>
              <a:rPr lang="en-US" sz="3200" b="1" dirty="0"/>
              <a:t>Sensory disturbances have a stocking-glove </a:t>
            </a:r>
            <a:r>
              <a:rPr lang="en-US" sz="3200" b="1" dirty="0" err="1"/>
              <a:t>distrib</a:t>
            </a:r>
            <a:r>
              <a:rPr lang="en-US" sz="3200" b="1" dirty="0"/>
              <a:t> </a:t>
            </a:r>
            <a:r>
              <a:rPr lang="en-US" sz="3200" b="1" dirty="0" err="1"/>
              <a:t>ution</a:t>
            </a:r>
            <a:r>
              <a:rPr lang="en-US" sz="3200" b="1" dirty="0"/>
              <a:t> </a:t>
            </a:r>
            <a:r>
              <a:rPr lang="en-US" sz="3200" b="1" dirty="0" smtClean="0"/>
              <a:t>following a </a:t>
            </a:r>
            <a:r>
              <a:rPr lang="en-US" sz="3200" b="1" dirty="0"/>
              <a:t>length-dependent pattern. </a:t>
            </a:r>
            <a:endParaRPr lang="en-US" sz="3200" b="1" dirty="0" smtClean="0"/>
          </a:p>
          <a:p>
            <a:pPr algn="just" rtl="0"/>
            <a:r>
              <a:rPr lang="en-US" sz="3200" b="1" dirty="0" smtClean="0"/>
              <a:t>Early </a:t>
            </a:r>
            <a:r>
              <a:rPr lang="en-US" sz="3200" b="1" dirty="0"/>
              <a:t>sensory </a:t>
            </a:r>
            <a:r>
              <a:rPr lang="en-US" sz="3200" b="1" dirty="0" smtClean="0"/>
              <a:t>manifestations begin </a:t>
            </a:r>
            <a:r>
              <a:rPr lang="en-US" sz="3200" b="1" dirty="0"/>
              <a:t>in the toes, gradually spreading proximally; when </a:t>
            </a:r>
            <a:r>
              <a:rPr lang="en-US" sz="3200" b="1" dirty="0" smtClean="0"/>
              <a:t>these reach </a:t>
            </a:r>
            <a:r>
              <a:rPr lang="en-US" sz="3200" b="1" dirty="0"/>
              <a:t>above knee level, the fingers and hands become affected </a:t>
            </a:r>
            <a:r>
              <a:rPr lang="en-US" sz="2000" dirty="0"/>
              <a:t>.</a:t>
            </a:r>
          </a:p>
        </p:txBody>
      </p:sp>
      <p:sp>
        <p:nvSpPr>
          <p:cNvPr id="39948" name="Rectangle 12"/>
          <p:cNvSpPr>
            <a:spLocks noChangeArrowheads="1"/>
          </p:cNvSpPr>
          <p:nvPr/>
        </p:nvSpPr>
        <p:spPr bwMode="auto">
          <a:xfrm>
            <a:off x="0" y="0"/>
            <a:ext cx="9144000" cy="1143000"/>
          </a:xfrm>
          <a:prstGeom prst="rect">
            <a:avLst/>
          </a:prstGeom>
          <a:solidFill>
            <a:srgbClr val="F9C7F2"/>
          </a:solidFill>
          <a:ln w="9525">
            <a:noFill/>
            <a:miter lim="800000"/>
            <a:headEnd/>
            <a:tailEnd/>
          </a:ln>
          <a:effectLst/>
        </p:spPr>
        <p:txBody>
          <a:bodyPr anchor="ctr"/>
          <a:lstStyle/>
          <a:p>
            <a:pPr algn="ctr"/>
            <a:r>
              <a:rPr lang="en-US" sz="3600" b="1" i="1" dirty="0">
                <a:solidFill>
                  <a:schemeClr val="tx2"/>
                </a:solidFill>
              </a:rPr>
              <a:t>Distal Symmetrical </a:t>
            </a:r>
            <a:r>
              <a:rPr lang="en-US" sz="3600" b="1" i="1" dirty="0" err="1">
                <a:solidFill>
                  <a:schemeClr val="tx2"/>
                </a:solidFill>
              </a:rPr>
              <a:t>Polyneuropathy</a:t>
            </a:r>
            <a:r>
              <a:rPr lang="en-US" sz="4400" b="1" dirty="0">
                <a:solidFill>
                  <a:schemeClr val="tx2"/>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52736"/>
          </a:xfrm>
          <a:solidFill>
            <a:schemeClr val="accent2">
              <a:lumMod val="20000"/>
              <a:lumOff val="80000"/>
            </a:schemeClr>
          </a:solidFill>
        </p:spPr>
        <p:txBody>
          <a:bodyPr>
            <a:normAutofit fontScale="90000"/>
          </a:bodyPr>
          <a:lstStyle/>
          <a:p>
            <a:r>
              <a:rPr lang="en-US" b="1" dirty="0" smtClean="0"/>
              <a:t>Asymmetric Leg Weakness and Diabetes</a:t>
            </a:r>
            <a:br>
              <a:rPr lang="en-US" b="1" dirty="0" smtClean="0"/>
            </a:br>
            <a:endParaRPr lang="fa-IR" b="1" dirty="0"/>
          </a:p>
        </p:txBody>
      </p:sp>
      <p:sp>
        <p:nvSpPr>
          <p:cNvPr id="6" name="Content Placeholder 5"/>
          <p:cNvSpPr>
            <a:spLocks noGrp="1"/>
          </p:cNvSpPr>
          <p:nvPr>
            <p:ph sz="half" idx="1"/>
          </p:nvPr>
        </p:nvSpPr>
        <p:spPr>
          <a:xfrm>
            <a:off x="0" y="1052736"/>
            <a:ext cx="4495800" cy="5805264"/>
          </a:xfrm>
          <a:solidFill>
            <a:schemeClr val="accent5">
              <a:lumMod val="20000"/>
              <a:lumOff val="80000"/>
            </a:schemeClr>
          </a:solidFill>
        </p:spPr>
        <p:txBody>
          <a:bodyPr>
            <a:normAutofit fontScale="77500" lnSpcReduction="20000"/>
          </a:bodyPr>
          <a:lstStyle/>
          <a:p>
            <a:pPr algn="l" rtl="0"/>
            <a:r>
              <a:rPr lang="en-US" dirty="0" smtClean="0"/>
              <a:t>A 56-year-old diabetic woman developed gait difficulty over a 7-month period.</a:t>
            </a:r>
          </a:p>
          <a:p>
            <a:pPr algn="l" rtl="0"/>
            <a:r>
              <a:rPr lang="en-US" dirty="0" smtClean="0"/>
              <a:t> She had pain &amp; had occasional hand numbness. There was a medical history of hypertension.</a:t>
            </a:r>
          </a:p>
          <a:p>
            <a:pPr algn="l" rtl="0"/>
            <a:r>
              <a:rPr lang="en-US" b="1" dirty="0" smtClean="0"/>
              <a:t>PHYSICAL EXAMINATION</a:t>
            </a:r>
            <a:r>
              <a:rPr lang="en-US" dirty="0" smtClean="0"/>
              <a:t>. Cranial nerves and </a:t>
            </a:r>
            <a:r>
              <a:rPr lang="en-US" dirty="0" err="1" smtClean="0"/>
              <a:t>cerebellar</a:t>
            </a:r>
            <a:r>
              <a:rPr lang="en-US" dirty="0" smtClean="0"/>
              <a:t> and sensory function were normal.</a:t>
            </a:r>
          </a:p>
          <a:p>
            <a:pPr algn="l" rtl="0"/>
            <a:r>
              <a:rPr lang="en-US" dirty="0" smtClean="0"/>
              <a:t> </a:t>
            </a:r>
            <a:r>
              <a:rPr lang="en-US" dirty="0" smtClean="0">
                <a:solidFill>
                  <a:srgbClr val="FF0000"/>
                </a:solidFill>
              </a:rPr>
              <a:t>There was isolated weakness and atrophy of the left quadriceps. </a:t>
            </a:r>
            <a:r>
              <a:rPr lang="en-US" b="1" dirty="0" smtClean="0">
                <a:solidFill>
                  <a:srgbClr val="FF0000"/>
                </a:solidFill>
              </a:rPr>
              <a:t>DTRs were active and symmetric, except </a:t>
            </a:r>
            <a:r>
              <a:rPr lang="en-US" dirty="0" smtClean="0">
                <a:solidFill>
                  <a:srgbClr val="FF0000"/>
                </a:solidFill>
              </a:rPr>
              <a:t>for absence of the left knee jerk and ankle jerks. Plantar responses were normal.</a:t>
            </a:r>
          </a:p>
          <a:p>
            <a:endParaRPr lang="fa-IR" dirty="0"/>
          </a:p>
        </p:txBody>
      </p:sp>
      <p:sp>
        <p:nvSpPr>
          <p:cNvPr id="7" name="Content Placeholder 6"/>
          <p:cNvSpPr>
            <a:spLocks noGrp="1"/>
          </p:cNvSpPr>
          <p:nvPr>
            <p:ph sz="half" idx="2"/>
          </p:nvPr>
        </p:nvSpPr>
        <p:spPr>
          <a:xfrm>
            <a:off x="4648200" y="1124744"/>
            <a:ext cx="4495800" cy="5733256"/>
          </a:xfrm>
          <a:solidFill>
            <a:schemeClr val="tx2">
              <a:lumMod val="20000"/>
              <a:lumOff val="80000"/>
            </a:schemeClr>
          </a:solidFill>
        </p:spPr>
        <p:txBody>
          <a:bodyPr>
            <a:normAutofit fontScale="77500" lnSpcReduction="20000"/>
          </a:bodyPr>
          <a:lstStyle/>
          <a:p>
            <a:pPr algn="l" rtl="0"/>
            <a:endParaRPr lang="en-US" dirty="0" smtClean="0"/>
          </a:p>
          <a:p>
            <a:pPr algn="l" rtl="0"/>
            <a:r>
              <a:rPr lang="en-US" sz="3100" b="1" dirty="0" smtClean="0"/>
              <a:t>1-Where is the lesion?</a:t>
            </a:r>
          </a:p>
          <a:p>
            <a:pPr algn="l" rtl="0"/>
            <a:r>
              <a:rPr lang="en-US" dirty="0" smtClean="0">
                <a:solidFill>
                  <a:srgbClr val="FF0000"/>
                </a:solidFill>
              </a:rPr>
              <a:t>UMN?-LMN?(Ant horn cell?-Radiculopathy?-</a:t>
            </a:r>
            <a:r>
              <a:rPr lang="en-US" dirty="0" err="1" smtClean="0">
                <a:solidFill>
                  <a:srgbClr val="FF0000"/>
                </a:solidFill>
              </a:rPr>
              <a:t>Plexopathy</a:t>
            </a:r>
            <a:r>
              <a:rPr lang="en-US" dirty="0" smtClean="0">
                <a:solidFill>
                  <a:srgbClr val="FF0000"/>
                </a:solidFill>
              </a:rPr>
              <a:t>?-Neuropathy?)-NMJ ?-Myopathy?)</a:t>
            </a:r>
            <a:endParaRPr lang="en-US" dirty="0">
              <a:solidFill>
                <a:srgbClr val="FF0000"/>
              </a:solidFill>
            </a:endParaRPr>
          </a:p>
          <a:p>
            <a:pPr algn="l" rtl="0"/>
            <a:endParaRPr lang="en-US" dirty="0" smtClean="0">
              <a:solidFill>
                <a:srgbClr val="FF0000"/>
              </a:solidFill>
            </a:endParaRPr>
          </a:p>
          <a:p>
            <a:pPr algn="l" rtl="0"/>
            <a:r>
              <a:rPr lang="en-US" sz="3100" b="1" dirty="0" smtClean="0"/>
              <a:t>2. What are the neurological complications of diabetes?</a:t>
            </a:r>
          </a:p>
          <a:p>
            <a:pPr algn="l" rtl="0"/>
            <a:endParaRPr lang="en-US" sz="3100" b="1" dirty="0" smtClean="0"/>
          </a:p>
          <a:p>
            <a:pPr algn="l" rtl="0"/>
            <a:r>
              <a:rPr lang="en-US" sz="3100" b="1" dirty="0" smtClean="0"/>
              <a:t>3-Comment on the syndrome of diabetic </a:t>
            </a:r>
            <a:r>
              <a:rPr lang="en-US" sz="3100" b="1" dirty="0" err="1" smtClean="0"/>
              <a:t>amyotrophy</a:t>
            </a:r>
            <a:r>
              <a:rPr lang="en-US" sz="3100" b="1" dirty="0" smtClean="0"/>
              <a:t>.</a:t>
            </a:r>
          </a:p>
          <a:p>
            <a:pPr algn="l" rtl="0"/>
            <a:endParaRPr lang="en-US" sz="3100" b="1" dirty="0"/>
          </a:p>
          <a:p>
            <a:pPr algn="l" rtl="0"/>
            <a:r>
              <a:rPr lang="en-US" sz="4700" b="1" dirty="0" smtClean="0"/>
              <a:t>Plan</a:t>
            </a:r>
          </a:p>
          <a:p>
            <a:pPr algn="l" rtl="0"/>
            <a:r>
              <a:rPr lang="en-US" dirty="0" smtClean="0"/>
              <a:t>Screen for </a:t>
            </a:r>
            <a:r>
              <a:rPr lang="en-US" dirty="0" err="1" smtClean="0"/>
              <a:t>polyneuropathy</a:t>
            </a:r>
            <a:r>
              <a:rPr lang="en-US" dirty="0" smtClean="0"/>
              <a:t>.</a:t>
            </a:r>
          </a:p>
          <a:p>
            <a:pPr algn="l" rtl="0"/>
            <a:r>
              <a:rPr lang="en-US" dirty="0" smtClean="0"/>
              <a:t>Delineate the pattern of abnormality.</a:t>
            </a:r>
          </a:p>
          <a:p>
            <a:pPr algn="l" rtl="0"/>
            <a:endParaRPr lang="fa-IR" dirty="0"/>
          </a:p>
        </p:txBody>
      </p:sp>
      <p:sp>
        <p:nvSpPr>
          <p:cNvPr id="8" name="Sun 7"/>
          <p:cNvSpPr/>
          <p:nvPr/>
        </p:nvSpPr>
        <p:spPr>
          <a:xfrm>
            <a:off x="0" y="476672"/>
            <a:ext cx="914400" cy="581744"/>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a:solidFill>
            <a:schemeClr val="accent2">
              <a:lumMod val="20000"/>
              <a:lumOff val="80000"/>
            </a:schemeClr>
          </a:solidFill>
        </p:spPr>
        <p:txBody>
          <a:bodyPr>
            <a:noAutofit/>
          </a:bodyPr>
          <a:lstStyle/>
          <a:p>
            <a:r>
              <a:rPr lang="en-US" sz="4000" b="1" dirty="0" err="1" smtClean="0"/>
              <a:t>Electrodiagnostic</a:t>
            </a:r>
            <a:r>
              <a:rPr lang="en-US" sz="4000" b="1" dirty="0" smtClean="0"/>
              <a:t> </a:t>
            </a:r>
            <a:r>
              <a:rPr lang="en-US" sz="4000" b="1" dirty="0" err="1" smtClean="0"/>
              <a:t>Examination:EMG</a:t>
            </a:r>
            <a:r>
              <a:rPr lang="en-US" sz="4000" b="1" dirty="0" smtClean="0"/>
              <a:t>-NCS</a:t>
            </a:r>
            <a:r>
              <a:rPr lang="en-US" sz="4800" b="1" dirty="0" smtClean="0"/>
              <a:t/>
            </a:r>
            <a:br>
              <a:rPr lang="en-US" sz="4800" b="1" dirty="0" smtClean="0"/>
            </a:br>
            <a:endParaRPr lang="fa-IR" sz="4800" b="1" dirty="0"/>
          </a:p>
        </p:txBody>
      </p:sp>
      <p:sp>
        <p:nvSpPr>
          <p:cNvPr id="6" name="Content Placeholder 5"/>
          <p:cNvSpPr>
            <a:spLocks noGrp="1"/>
          </p:cNvSpPr>
          <p:nvPr>
            <p:ph idx="1"/>
          </p:nvPr>
        </p:nvSpPr>
        <p:spPr>
          <a:xfrm>
            <a:off x="0" y="980728"/>
            <a:ext cx="9144000" cy="5877272"/>
          </a:xfrm>
          <a:solidFill>
            <a:schemeClr val="tx2">
              <a:lumMod val="20000"/>
              <a:lumOff val="80000"/>
            </a:schemeClr>
          </a:solidFill>
        </p:spPr>
        <p:txBody>
          <a:bodyPr>
            <a:normAutofit fontScale="70000" lnSpcReduction="20000"/>
          </a:bodyPr>
          <a:lstStyle/>
          <a:p>
            <a:pPr algn="l" rtl="0"/>
            <a:r>
              <a:rPr lang="en-US" sz="4400" b="1" dirty="0" err="1" smtClean="0">
                <a:solidFill>
                  <a:srgbClr val="FF0000"/>
                </a:solidFill>
              </a:rPr>
              <a:t>NCS</a:t>
            </a:r>
            <a:r>
              <a:rPr lang="en-US" sz="3500" b="1" dirty="0" err="1" smtClean="0"/>
              <a:t>:Distal</a:t>
            </a:r>
            <a:r>
              <a:rPr lang="en-US" sz="3500" b="1" dirty="0" smtClean="0"/>
              <a:t> latency-CMAP Amplitude-NCV</a:t>
            </a:r>
          </a:p>
          <a:p>
            <a:pPr algn="l" rtl="0">
              <a:buNone/>
            </a:pPr>
            <a:r>
              <a:rPr lang="en-US" sz="3500" b="1" dirty="0">
                <a:solidFill>
                  <a:srgbClr val="7030A0"/>
                </a:solidFill>
              </a:rPr>
              <a:t> </a:t>
            </a:r>
            <a:r>
              <a:rPr lang="en-US" sz="3500" b="1" dirty="0" smtClean="0">
                <a:solidFill>
                  <a:srgbClr val="7030A0"/>
                </a:solidFill>
              </a:rPr>
              <a:t>  Motor Conduction </a:t>
            </a:r>
            <a:r>
              <a:rPr lang="en-US" sz="3500" b="1" dirty="0" smtClean="0"/>
              <a:t>:</a:t>
            </a:r>
          </a:p>
          <a:p>
            <a:pPr algn="l" rtl="0"/>
            <a:r>
              <a:rPr lang="en-US" sz="3500" b="1" dirty="0" err="1" smtClean="0"/>
              <a:t>Tibial</a:t>
            </a:r>
            <a:r>
              <a:rPr lang="en-US" sz="3500" b="1" dirty="0" smtClean="0"/>
              <a:t> :</a:t>
            </a:r>
            <a:r>
              <a:rPr lang="en-US" sz="3500" dirty="0" smtClean="0"/>
              <a:t>No response</a:t>
            </a:r>
            <a:r>
              <a:rPr lang="en-US" sz="3500" b="1" dirty="0" smtClean="0"/>
              <a:t>-</a:t>
            </a:r>
            <a:r>
              <a:rPr lang="en-US" sz="3500" b="1" dirty="0" err="1" smtClean="0"/>
              <a:t>peroneal:</a:t>
            </a:r>
            <a:r>
              <a:rPr lang="en-US" sz="3500" dirty="0" err="1" smtClean="0"/>
              <a:t>NCV</a:t>
            </a:r>
            <a:r>
              <a:rPr lang="en-US" sz="3500" dirty="0" smtClean="0"/>
              <a:t>: </a:t>
            </a:r>
            <a:r>
              <a:rPr lang="en-US" sz="3600" dirty="0" smtClean="0"/>
              <a:t>slow-</a:t>
            </a:r>
            <a:r>
              <a:rPr lang="en-US" sz="3600" b="1" dirty="0" err="1" smtClean="0"/>
              <a:t>Femoral</a:t>
            </a:r>
            <a:r>
              <a:rPr lang="en-US" sz="3600" dirty="0" err="1" smtClean="0"/>
              <a:t>:No</a:t>
            </a:r>
            <a:r>
              <a:rPr lang="en-US" sz="3600" dirty="0" smtClean="0"/>
              <a:t> response</a:t>
            </a:r>
          </a:p>
          <a:p>
            <a:pPr algn="l" rtl="0">
              <a:buNone/>
            </a:pPr>
            <a:r>
              <a:rPr lang="en-US" sz="3500" b="1" dirty="0" smtClean="0"/>
              <a:t> </a:t>
            </a:r>
            <a:r>
              <a:rPr lang="en-US" sz="3500" b="1" dirty="0" smtClean="0">
                <a:solidFill>
                  <a:srgbClr val="7030A0"/>
                </a:solidFill>
              </a:rPr>
              <a:t>Sensory Nerve Action</a:t>
            </a:r>
            <a:r>
              <a:rPr lang="en-US" sz="3500" b="1" dirty="0" smtClean="0"/>
              <a:t>: </a:t>
            </a:r>
            <a:r>
              <a:rPr lang="en-US" sz="3500" b="1" dirty="0" err="1" smtClean="0"/>
              <a:t>Median:</a:t>
            </a:r>
            <a:r>
              <a:rPr lang="en-US" sz="3500" dirty="0" err="1" smtClean="0"/>
              <a:t>Low</a:t>
            </a:r>
            <a:r>
              <a:rPr lang="en-US" sz="3500" dirty="0" smtClean="0"/>
              <a:t> amplitude SNAPS-</a:t>
            </a:r>
          </a:p>
          <a:p>
            <a:pPr algn="l" rtl="0">
              <a:buNone/>
            </a:pPr>
            <a:r>
              <a:rPr lang="en-US" sz="3500" dirty="0" smtClean="0"/>
              <a:t>    absent SNAPS in lower limbs-</a:t>
            </a:r>
          </a:p>
          <a:p>
            <a:pPr algn="l" rtl="0"/>
            <a:r>
              <a:rPr lang="en-US" sz="3900" b="1" dirty="0" smtClean="0">
                <a:solidFill>
                  <a:srgbClr val="FF0000"/>
                </a:solidFill>
              </a:rPr>
              <a:t>EMG(Electromyography</a:t>
            </a:r>
            <a:r>
              <a:rPr lang="en-US" dirty="0" smtClean="0"/>
              <a:t> </a:t>
            </a:r>
            <a:r>
              <a:rPr lang="en-US" dirty="0" smtClean="0">
                <a:solidFill>
                  <a:srgbClr val="FF0000"/>
                </a:solidFill>
              </a:rPr>
              <a:t>)</a:t>
            </a:r>
            <a:r>
              <a:rPr lang="en-US" dirty="0" smtClean="0"/>
              <a:t>:The EMG reveals disproportionate </a:t>
            </a:r>
            <a:r>
              <a:rPr lang="en-US" dirty="0" err="1" smtClean="0"/>
              <a:t>denervation</a:t>
            </a:r>
            <a:r>
              <a:rPr lang="en-US" dirty="0" smtClean="0"/>
              <a:t> in the Left  quadriceps-and also </a:t>
            </a:r>
            <a:r>
              <a:rPr lang="en-US" dirty="0" err="1" smtClean="0"/>
              <a:t>neurogenic</a:t>
            </a:r>
            <a:r>
              <a:rPr lang="en-US" dirty="0" smtClean="0"/>
              <a:t> in  </a:t>
            </a:r>
            <a:r>
              <a:rPr lang="en-US" dirty="0" err="1" smtClean="0"/>
              <a:t>paravertebral,Ant.Tibialis</a:t>
            </a:r>
            <a:r>
              <a:rPr lang="en-US" dirty="0" smtClean="0"/>
              <a:t> –</a:t>
            </a:r>
            <a:r>
              <a:rPr lang="en-US" dirty="0" err="1" smtClean="0"/>
              <a:t>Gastrocnemious</a:t>
            </a:r>
            <a:r>
              <a:rPr lang="en-US" dirty="0" smtClean="0"/>
              <a:t>-Adductors-bilateral asymmetrically .</a:t>
            </a:r>
          </a:p>
          <a:p>
            <a:pPr algn="l" rtl="0"/>
            <a:r>
              <a:rPr lang="en-US" sz="3600" b="1" dirty="0" smtClean="0"/>
              <a:t>1-Does patient have a </a:t>
            </a:r>
            <a:r>
              <a:rPr lang="en-US" sz="3600" b="1" dirty="0" err="1" smtClean="0"/>
              <a:t>polyneuropathy</a:t>
            </a:r>
            <a:r>
              <a:rPr lang="en-US" sz="3600" b="1" dirty="0" smtClean="0"/>
              <a:t>?</a:t>
            </a:r>
          </a:p>
          <a:p>
            <a:pPr algn="l" rtl="0"/>
            <a:r>
              <a:rPr lang="en-US" b="1" dirty="0" smtClean="0"/>
              <a:t>2. </a:t>
            </a:r>
            <a:r>
              <a:rPr lang="en-US" sz="3400" b="1" dirty="0" smtClean="0"/>
              <a:t>Patient was referred with a diagnosis of femoral neuropathy.  </a:t>
            </a:r>
          </a:p>
          <a:p>
            <a:pPr algn="l" rtl="0"/>
            <a:r>
              <a:rPr lang="en-US" sz="3400" b="1" dirty="0" smtClean="0"/>
              <a:t>Any  Comment ?.</a:t>
            </a:r>
          </a:p>
          <a:p>
            <a:pPr algn="l" rtl="0"/>
            <a:endParaRPr lang="en-US" sz="3600" b="1" dirty="0" smtClean="0"/>
          </a:p>
          <a:p>
            <a:pPr algn="l" rtl="0"/>
            <a:r>
              <a:rPr lang="en-US" sz="3600" b="1" dirty="0" err="1" smtClean="0"/>
              <a:t>Electrodiagnostic</a:t>
            </a:r>
            <a:r>
              <a:rPr lang="en-US" sz="3600" b="1" dirty="0" smtClean="0"/>
              <a:t> Interpretation</a:t>
            </a:r>
          </a:p>
          <a:p>
            <a:pPr algn="l" rtl="0"/>
            <a:r>
              <a:rPr lang="en-US" sz="3600" b="1" dirty="0" smtClean="0">
                <a:solidFill>
                  <a:srgbClr val="FF0000"/>
                </a:solidFill>
              </a:rPr>
              <a:t>Left L</a:t>
            </a:r>
            <a:r>
              <a:rPr lang="en-US" sz="3600" b="1" baseline="-25000" dirty="0" smtClean="0">
                <a:solidFill>
                  <a:srgbClr val="FF0000"/>
                </a:solidFill>
              </a:rPr>
              <a:t>2,3,4 </a:t>
            </a:r>
            <a:r>
              <a:rPr lang="en-US" sz="3600" b="1" dirty="0" err="1" smtClean="0">
                <a:solidFill>
                  <a:srgbClr val="FF0000"/>
                </a:solidFill>
              </a:rPr>
              <a:t>radiculopathy</a:t>
            </a:r>
            <a:r>
              <a:rPr lang="en-US" sz="3600" dirty="0" smtClean="0"/>
              <a:t>. This is superimposed on a </a:t>
            </a:r>
            <a:r>
              <a:rPr lang="en-US" sz="3600" b="1" dirty="0" err="1" smtClean="0">
                <a:solidFill>
                  <a:srgbClr val="FF0000"/>
                </a:solidFill>
              </a:rPr>
              <a:t>sensorimotor</a:t>
            </a:r>
            <a:r>
              <a:rPr lang="en-US" sz="3600" b="1" dirty="0" smtClean="0">
                <a:solidFill>
                  <a:srgbClr val="FF0000"/>
                </a:solidFill>
              </a:rPr>
              <a:t> axonal </a:t>
            </a:r>
            <a:r>
              <a:rPr lang="en-US" sz="3600" b="1" dirty="0" err="1" smtClean="0">
                <a:solidFill>
                  <a:srgbClr val="FF0000"/>
                </a:solidFill>
              </a:rPr>
              <a:t>polyneuropathy</a:t>
            </a:r>
            <a:r>
              <a:rPr lang="en-US" sz="3600" b="1" dirty="0" smtClean="0">
                <a:solidFill>
                  <a:srgbClr val="FF0000"/>
                </a:solidFill>
              </a:rPr>
              <a:t> in a </a:t>
            </a:r>
            <a:r>
              <a:rPr lang="en-US" sz="3600" b="1" dirty="0" err="1" smtClean="0">
                <a:solidFill>
                  <a:srgbClr val="FF0000"/>
                </a:solidFill>
              </a:rPr>
              <a:t>mononeuritis</a:t>
            </a:r>
            <a:r>
              <a:rPr lang="en-US" sz="3600" b="1" dirty="0" smtClean="0">
                <a:solidFill>
                  <a:srgbClr val="FF0000"/>
                </a:solidFill>
              </a:rPr>
              <a:t> multiplex pattern.</a:t>
            </a:r>
          </a:p>
          <a:p>
            <a:pPr algn="l" rtl="0"/>
            <a:endParaRPr lang="en-US" sz="36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0" y="0"/>
            <a:ext cx="9144000" cy="2362199"/>
          </a:xfrm>
          <a:solidFill>
            <a:srgbClr val="F6F49E"/>
          </a:solidFill>
        </p:spPr>
        <p:txBody>
          <a:bodyPr>
            <a:normAutofit fontScale="90000"/>
          </a:bodyPr>
          <a:lstStyle/>
          <a:p>
            <a:r>
              <a:rPr lang="en-US" sz="4000" b="1" i="1" dirty="0">
                <a:solidFill>
                  <a:schemeClr val="tx1"/>
                </a:solidFill>
              </a:rPr>
              <a:t>Asymmetrical Proximal Diabetic Neuropathy </a:t>
            </a:r>
            <a:r>
              <a:rPr lang="en-US" sz="4000" b="1" i="1" dirty="0">
                <a:solidFill>
                  <a:srgbClr val="FF0000"/>
                </a:solidFill>
              </a:rPr>
              <a:t>or</a:t>
            </a:r>
            <a:r>
              <a:rPr lang="en-US" sz="4000" b="1" i="1" dirty="0">
                <a:solidFill>
                  <a:schemeClr val="tx1"/>
                </a:solidFill>
              </a:rPr>
              <a:t/>
            </a:r>
            <a:br>
              <a:rPr lang="en-US" sz="4000" b="1" i="1" dirty="0">
                <a:solidFill>
                  <a:schemeClr val="tx1"/>
                </a:solidFill>
              </a:rPr>
            </a:br>
            <a:r>
              <a:rPr lang="en-US" sz="4000" b="1" i="1" dirty="0" err="1">
                <a:solidFill>
                  <a:schemeClr val="tx1"/>
                </a:solidFill>
              </a:rPr>
              <a:t>Lumbosacral</a:t>
            </a:r>
            <a:r>
              <a:rPr lang="en-US" sz="4000" b="1" i="1" dirty="0">
                <a:solidFill>
                  <a:schemeClr val="tx1"/>
                </a:solidFill>
              </a:rPr>
              <a:t> </a:t>
            </a:r>
            <a:r>
              <a:rPr lang="en-US" sz="4000" b="1" i="1" dirty="0" err="1">
                <a:solidFill>
                  <a:schemeClr val="tx1"/>
                </a:solidFill>
              </a:rPr>
              <a:t>Radiculoplexopathy</a:t>
            </a:r>
            <a:r>
              <a:rPr lang="en-US" sz="4000" b="1" i="1" dirty="0">
                <a:solidFill>
                  <a:schemeClr val="tx1"/>
                </a:solidFill>
              </a:rPr>
              <a:t>  </a:t>
            </a:r>
            <a:r>
              <a:rPr lang="en-US" sz="4000" i="1" dirty="0">
                <a:solidFill>
                  <a:srgbClr val="3333CC"/>
                </a:solidFill>
              </a:rPr>
              <a:t>(</a:t>
            </a:r>
            <a:r>
              <a:rPr lang="en-US" b="1" i="1" dirty="0">
                <a:solidFill>
                  <a:srgbClr val="3333CC"/>
                </a:solidFill>
              </a:rPr>
              <a:t>diabetic </a:t>
            </a:r>
            <a:r>
              <a:rPr lang="en-US" b="1" i="1" dirty="0" err="1">
                <a:solidFill>
                  <a:srgbClr val="3333CC"/>
                </a:solidFill>
              </a:rPr>
              <a:t>amyotrophy</a:t>
            </a:r>
            <a:r>
              <a:rPr lang="en-US" sz="4000" i="1" dirty="0">
                <a:solidFill>
                  <a:srgbClr val="3333CC"/>
                </a:solidFill>
              </a:rPr>
              <a:t>)</a:t>
            </a:r>
          </a:p>
        </p:txBody>
      </p:sp>
      <p:sp>
        <p:nvSpPr>
          <p:cNvPr id="68611" name="Rectangle 3"/>
          <p:cNvSpPr>
            <a:spLocks noGrp="1" noChangeArrowheads="1"/>
          </p:cNvSpPr>
          <p:nvPr>
            <p:ph type="subTitle" idx="1"/>
          </p:nvPr>
        </p:nvSpPr>
        <p:spPr>
          <a:xfrm>
            <a:off x="0" y="2438400"/>
            <a:ext cx="9144000" cy="4419600"/>
          </a:xfrm>
          <a:blipFill>
            <a:blip r:embed="rId2" cstate="print"/>
            <a:tile tx="0" ty="0" sx="100000" sy="100000" flip="none" algn="tl"/>
          </a:blipFill>
        </p:spPr>
        <p:txBody>
          <a:bodyPr>
            <a:normAutofit/>
          </a:bodyPr>
          <a:lstStyle/>
          <a:p>
            <a:pPr algn="l">
              <a:lnSpc>
                <a:spcPct val="80000"/>
              </a:lnSpc>
            </a:pPr>
            <a:r>
              <a:rPr lang="en-US" sz="3600" dirty="0">
                <a:solidFill>
                  <a:schemeClr val="tx1"/>
                </a:solidFill>
              </a:rPr>
              <a:t>Clinically, asymmetrical weakness and wasting of </a:t>
            </a:r>
            <a:r>
              <a:rPr lang="en-US" sz="3600" dirty="0" err="1">
                <a:solidFill>
                  <a:schemeClr val="tx1"/>
                </a:solidFill>
              </a:rPr>
              <a:t>pelvifemoral</a:t>
            </a:r>
            <a:r>
              <a:rPr lang="en-US" sz="3600" dirty="0">
                <a:solidFill>
                  <a:schemeClr val="tx1"/>
                </a:solidFill>
              </a:rPr>
              <a:t> muscles may occur either abruptly or in a stepwise </a:t>
            </a:r>
            <a:r>
              <a:rPr lang="en-US" sz="3600" dirty="0" smtClean="0">
                <a:solidFill>
                  <a:schemeClr val="tx1"/>
                </a:solidFill>
              </a:rPr>
              <a:t>progression </a:t>
            </a:r>
            <a:r>
              <a:rPr lang="en-US" sz="3600" dirty="0">
                <a:solidFill>
                  <a:schemeClr val="tx1"/>
                </a:solidFill>
              </a:rPr>
              <a:t>in individuals with </a:t>
            </a:r>
            <a:r>
              <a:rPr lang="en-US" sz="3600" dirty="0" smtClean="0">
                <a:solidFill>
                  <a:schemeClr val="tx1"/>
                </a:solidFill>
              </a:rPr>
              <a:t>diabetes </a:t>
            </a:r>
            <a:r>
              <a:rPr lang="en-US" sz="3600" dirty="0">
                <a:solidFill>
                  <a:schemeClr val="tx1"/>
                </a:solidFill>
              </a:rPr>
              <a:t>who are older than 50 years.</a:t>
            </a:r>
            <a:r>
              <a:rPr lang="en-US" sz="4400" dirty="0">
                <a:solidFill>
                  <a:schemeClr val="tx1"/>
                </a:solidFill>
              </a:rPr>
              <a:t> </a:t>
            </a:r>
            <a:endParaRPr lang="en-US" sz="4400" dirty="0" smtClean="0">
              <a:solidFill>
                <a:schemeClr val="tx1"/>
              </a:solidFill>
            </a:endParaRPr>
          </a:p>
          <a:p>
            <a:pPr algn="l">
              <a:lnSpc>
                <a:spcPct val="80000"/>
              </a:lnSpc>
            </a:pPr>
            <a:r>
              <a:rPr lang="en-US" sz="4400" dirty="0" smtClean="0">
                <a:solidFill>
                  <a:schemeClr val="tx1"/>
                </a:solidFill>
              </a:rPr>
              <a:t>Most </a:t>
            </a:r>
            <a:r>
              <a:rPr lang="en-US" sz="4400" dirty="0">
                <a:solidFill>
                  <a:schemeClr val="tx1"/>
                </a:solidFill>
              </a:rPr>
              <a:t>patients have NIDDM, </a:t>
            </a:r>
            <a:r>
              <a:rPr lang="en-US" sz="4400" dirty="0" smtClean="0">
                <a:solidFill>
                  <a:schemeClr val="tx1"/>
                </a:solidFill>
              </a:rPr>
              <a:t>but </a:t>
            </a:r>
            <a:r>
              <a:rPr lang="en-US" sz="4400" dirty="0">
                <a:solidFill>
                  <a:schemeClr val="tx1"/>
                </a:solidFill>
              </a:rPr>
              <a:t>the onset is unrelated to the duration of diabetes .</a:t>
            </a:r>
          </a:p>
          <a:p>
            <a:pPr algn="l">
              <a:lnSpc>
                <a:spcPct val="80000"/>
              </a:lnSpc>
            </a:pP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just" rtl="0">
              <a:lnSpc>
                <a:spcPct val="90000"/>
              </a:lnSpc>
              <a:buFontTx/>
              <a:buNone/>
            </a:pPr>
            <a:r>
              <a:rPr lang="en-US" sz="4400" dirty="0"/>
              <a:t>In some cases, the opposite leg becomes affected after a latency of days to months </a:t>
            </a:r>
            <a:r>
              <a:rPr lang="en-US" sz="4400" dirty="0" smtClean="0"/>
              <a:t>.</a:t>
            </a:r>
          </a:p>
          <a:p>
            <a:pPr algn="just" rtl="0">
              <a:lnSpc>
                <a:spcPct val="90000"/>
              </a:lnSpc>
              <a:buFontTx/>
              <a:buNone/>
            </a:pPr>
            <a:r>
              <a:rPr lang="en-US" sz="4400" dirty="0" smtClean="0"/>
              <a:t>Reduction </a:t>
            </a:r>
            <a:r>
              <a:rPr lang="en-US" sz="4400" dirty="0"/>
              <a:t>or absence of knee </a:t>
            </a:r>
            <a:r>
              <a:rPr lang="en-US" sz="4400" dirty="0" smtClean="0"/>
              <a:t>and ankle </a:t>
            </a:r>
            <a:r>
              <a:rPr lang="en-US" sz="4400" dirty="0"/>
              <a:t>jerks </a:t>
            </a:r>
            <a:r>
              <a:rPr lang="en-US" sz="4800" b="1" dirty="0"/>
              <a:t>is the rule</a:t>
            </a:r>
            <a:r>
              <a:rPr lang="en-US" sz="4400" dirty="0"/>
              <a:t>.</a:t>
            </a:r>
          </a:p>
          <a:p>
            <a:pPr algn="just" rtl="0">
              <a:lnSpc>
                <a:spcPct val="90000"/>
              </a:lnSpc>
              <a:buFontTx/>
              <a:buNone/>
            </a:pPr>
            <a:r>
              <a:rPr lang="en-US" sz="4400" dirty="0"/>
              <a:t> Numbness or </a:t>
            </a:r>
            <a:r>
              <a:rPr lang="en-US" sz="4400" dirty="0" err="1"/>
              <a:t>paresthesias</a:t>
            </a:r>
            <a:r>
              <a:rPr lang="en-US" sz="4400" dirty="0"/>
              <a:t> are minor complaints. </a:t>
            </a:r>
          </a:p>
          <a:p>
            <a:pPr algn="just" rtl="0">
              <a:lnSpc>
                <a:spcPct val="90000"/>
              </a:lnSpc>
              <a:buFontTx/>
              <a:buNone/>
            </a:pPr>
            <a:r>
              <a:rPr lang="en-US" sz="4400" dirty="0"/>
              <a:t>Weight loss occurs in more than half of patients . </a:t>
            </a:r>
          </a:p>
          <a:p>
            <a:pPr algn="just" rtl="0">
              <a:lnSpc>
                <a:spcPct val="90000"/>
              </a:lnSpc>
              <a:buFontTx/>
              <a:buNone/>
            </a:pPr>
            <a:r>
              <a:rPr lang="en-US" sz="4400" b="1" dirty="0"/>
              <a:t>Recovery takes up to 24 months ,</a:t>
            </a:r>
          </a:p>
          <a:p>
            <a:pPr>
              <a:lnSpc>
                <a:spcPct val="90000"/>
              </a:lnSpc>
              <a:buFontTx/>
              <a:buNone/>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a:solidFill>
            <a:srgbClr val="F9C7F2"/>
          </a:solidFill>
        </p:spPr>
        <p:txBody>
          <a:bodyPr/>
          <a:lstStyle/>
          <a:p>
            <a:r>
              <a:rPr lang="en-US" dirty="0" smtClean="0"/>
              <a:t>Where is the lesion?</a:t>
            </a:r>
            <a:endParaRPr lang="en-US" b="1" i="1" dirty="0">
              <a:solidFill>
                <a:schemeClr val="tx1"/>
              </a:solidFill>
            </a:endParaRPr>
          </a:p>
        </p:txBody>
      </p:sp>
      <p:sp>
        <p:nvSpPr>
          <p:cNvPr id="58371" name="Rectangle 3"/>
          <p:cNvSpPr>
            <a:spLocks noGrp="1" noChangeArrowheads="1"/>
          </p:cNvSpPr>
          <p:nvPr>
            <p:ph type="body" idx="1"/>
          </p:nvPr>
        </p:nvSpPr>
        <p:spPr>
          <a:xfrm>
            <a:off x="0" y="1219200"/>
            <a:ext cx="9144000" cy="5638800"/>
          </a:xfrm>
          <a:blipFill>
            <a:blip r:embed="rId2" cstate="print"/>
            <a:tile tx="0" ty="0" sx="100000" sy="100000" flip="none" algn="tl"/>
          </a:blipFill>
        </p:spPr>
        <p:txBody>
          <a:bodyPr>
            <a:normAutofit fontScale="77500" lnSpcReduction="20000"/>
          </a:bodyPr>
          <a:lstStyle/>
          <a:p>
            <a:pPr algn="l" rtl="0"/>
            <a:r>
              <a:rPr lang="en-US" dirty="0"/>
              <a:t> </a:t>
            </a:r>
            <a:r>
              <a:rPr lang="en-US" dirty="0" smtClean="0"/>
              <a:t> There is not any other symptoms and </a:t>
            </a:r>
            <a:r>
              <a:rPr lang="en-US" dirty="0" err="1" smtClean="0"/>
              <a:t>signs,so</a:t>
            </a:r>
            <a:r>
              <a:rPr lang="en-US" dirty="0" smtClean="0"/>
              <a:t> it is unlikely to  be an intra-axial(brain stem) lesion.</a:t>
            </a:r>
          </a:p>
          <a:p>
            <a:pPr algn="l" rtl="0"/>
            <a:r>
              <a:rPr lang="en-US" dirty="0" smtClean="0"/>
              <a:t>A lesion in the pathway of the 3th cranial nerve  between brain stem and globe is possible without any other abnormality so it is an isolated 3th nerve cranial neuropathy due to ischemic etiology.</a:t>
            </a:r>
          </a:p>
          <a:p>
            <a:pPr algn="l" rtl="0">
              <a:buFontTx/>
              <a:buNone/>
            </a:pPr>
            <a:endParaRPr lang="en-US" dirty="0" smtClean="0"/>
          </a:p>
          <a:p>
            <a:pPr algn="l" rtl="0">
              <a:buFontTx/>
              <a:buNone/>
            </a:pPr>
            <a:r>
              <a:rPr lang="en-US" sz="4000" b="1" i="1" dirty="0" smtClean="0"/>
              <a:t>           </a:t>
            </a:r>
            <a:r>
              <a:rPr lang="en-US" sz="5200" b="1" i="1" dirty="0" smtClean="0"/>
              <a:t>Diabetic Cranial </a:t>
            </a:r>
            <a:r>
              <a:rPr lang="en-US" sz="5200" b="1" i="1" dirty="0" err="1" smtClean="0"/>
              <a:t>Mononeuropathy</a:t>
            </a:r>
            <a:r>
              <a:rPr lang="en-US" sz="5200" b="1" i="1" dirty="0" smtClean="0"/>
              <a:t>.</a:t>
            </a:r>
            <a:endParaRPr lang="en-US" sz="4000" b="1" i="1" dirty="0" smtClean="0"/>
          </a:p>
          <a:p>
            <a:pPr algn="l" rtl="0">
              <a:buFontTx/>
              <a:buNone/>
            </a:pPr>
            <a:r>
              <a:rPr lang="en-US" sz="4000" dirty="0" smtClean="0"/>
              <a:t>           3th </a:t>
            </a:r>
            <a:r>
              <a:rPr lang="en-US" sz="4000" dirty="0"/>
              <a:t>nerve palsy is the most </a:t>
            </a:r>
            <a:r>
              <a:rPr lang="en-US" sz="4000" dirty="0" smtClean="0"/>
              <a:t>common</a:t>
            </a:r>
            <a:r>
              <a:rPr lang="en-US" dirty="0" smtClean="0"/>
              <a:t>.</a:t>
            </a:r>
          </a:p>
          <a:p>
            <a:pPr algn="l" rtl="0">
              <a:buFontTx/>
              <a:buNone/>
            </a:pPr>
            <a:r>
              <a:rPr lang="en-US" sz="4000" b="1" dirty="0" err="1" smtClean="0"/>
              <a:t>PupiIlary</a:t>
            </a:r>
            <a:r>
              <a:rPr lang="en-US" sz="4000" b="1" dirty="0" smtClean="0"/>
              <a:t> </a:t>
            </a:r>
            <a:r>
              <a:rPr lang="en-US" sz="4000" b="1" dirty="0"/>
              <a:t>sparing</a:t>
            </a:r>
            <a:r>
              <a:rPr lang="en-US" sz="3600" dirty="0"/>
              <a:t>: the hallmark of </a:t>
            </a:r>
            <a:r>
              <a:rPr lang="en-US" sz="3600" dirty="0" smtClean="0"/>
              <a:t>diabetic third-nerve </a:t>
            </a:r>
            <a:r>
              <a:rPr lang="en-US" sz="3600" dirty="0"/>
              <a:t>palsy </a:t>
            </a:r>
            <a:r>
              <a:rPr lang="en-US" dirty="0"/>
              <a:t>.</a:t>
            </a:r>
          </a:p>
          <a:p>
            <a:pPr algn="l" rtl="0">
              <a:buFontTx/>
              <a:buNone/>
            </a:pPr>
            <a:r>
              <a:rPr lang="en-US" dirty="0"/>
              <a:t>With decreasing frequency, </a:t>
            </a:r>
            <a:r>
              <a:rPr lang="en-US" dirty="0" smtClean="0"/>
              <a:t>the fourth </a:t>
            </a:r>
            <a:r>
              <a:rPr lang="en-US" dirty="0"/>
              <a:t>, sixth, and seventh nerves are also affected.</a:t>
            </a:r>
          </a:p>
          <a:p>
            <a:pPr algn="l" rtl="0">
              <a:buFontTx/>
              <a:buNone/>
            </a:pPr>
            <a:endParaRPr lang="en-US" dirty="0"/>
          </a:p>
          <a:p>
            <a:pPr>
              <a:buFontTx/>
              <a:buNone/>
            </a:pPr>
            <a:endParaRPr lang="en-US" dirty="0"/>
          </a:p>
        </p:txBody>
      </p:sp>
      <p:pic>
        <p:nvPicPr>
          <p:cNvPr id="2050" name="Picture 2" descr="C:\Users\Asus\photos for slides\1386 pictures 090.jpg"/>
          <p:cNvPicPr>
            <a:picLocks noChangeAspect="1" noChangeArrowheads="1"/>
          </p:cNvPicPr>
          <p:nvPr/>
        </p:nvPicPr>
        <p:blipFill>
          <a:blip r:embed="rId3" cstate="print"/>
          <a:srcRect/>
          <a:stretch>
            <a:fillRect/>
          </a:stretch>
        </p:blipFill>
        <p:spPr bwMode="auto">
          <a:xfrm>
            <a:off x="-4572000" y="-1714500"/>
            <a:ext cx="18288000" cy="10287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19"/>
          </a:xfrm>
        </p:spPr>
        <p:txBody>
          <a:bodyPr>
            <a:normAutofit fontScale="90000"/>
          </a:bodyPr>
          <a:lstStyle/>
          <a:p>
            <a:r>
              <a:rPr lang="en-US" dirty="0" smtClean="0"/>
              <a:t/>
            </a:r>
            <a:br>
              <a:rPr lang="en-US" dirty="0" smtClean="0"/>
            </a:br>
            <a:endParaRPr lang="fa-IR" dirty="0"/>
          </a:p>
        </p:txBody>
      </p:sp>
      <p:sp>
        <p:nvSpPr>
          <p:cNvPr id="3" name="Content Placeholder 2"/>
          <p:cNvSpPr>
            <a:spLocks noGrp="1"/>
          </p:cNvSpPr>
          <p:nvPr>
            <p:ph sz="half" idx="1"/>
          </p:nvPr>
        </p:nvSpPr>
        <p:spPr>
          <a:xfrm>
            <a:off x="0" y="0"/>
            <a:ext cx="4495800" cy="6858000"/>
          </a:xfrm>
        </p:spPr>
        <p:style>
          <a:lnRef idx="1">
            <a:schemeClr val="accent5"/>
          </a:lnRef>
          <a:fillRef idx="2">
            <a:schemeClr val="accent5"/>
          </a:fillRef>
          <a:effectRef idx="1">
            <a:schemeClr val="accent5"/>
          </a:effectRef>
          <a:fontRef idx="minor">
            <a:schemeClr val="dk1"/>
          </a:fontRef>
        </p:style>
        <p:txBody>
          <a:bodyPr>
            <a:noAutofit/>
          </a:bodyPr>
          <a:lstStyle/>
          <a:p>
            <a:pPr algn="l" rtl="0"/>
            <a:r>
              <a:rPr lang="en-US" b="1" dirty="0" smtClean="0">
                <a:solidFill>
                  <a:srgbClr val="FF0000"/>
                </a:solidFill>
              </a:rPr>
              <a:t>For 6 years, a 73-year-old woman experienced low back pain radiating into her right leg.</a:t>
            </a:r>
          </a:p>
          <a:p>
            <a:pPr algn="l" rtl="0"/>
            <a:r>
              <a:rPr lang="en-US" sz="2000" b="1" dirty="0" smtClean="0"/>
              <a:t> She denied numbness, weakness, and bladder problems. </a:t>
            </a:r>
            <a:r>
              <a:rPr lang="en-US" sz="2000" b="1" dirty="0" smtClean="0">
                <a:solidFill>
                  <a:schemeClr val="accent1">
                    <a:lumMod val="75000"/>
                  </a:schemeClr>
                </a:solidFill>
              </a:rPr>
              <a:t>Symptoms were not increased by </a:t>
            </a:r>
            <a:r>
              <a:rPr lang="en-US" sz="2000" b="1" dirty="0" err="1" smtClean="0">
                <a:solidFill>
                  <a:schemeClr val="accent1">
                    <a:lumMod val="75000"/>
                  </a:schemeClr>
                </a:solidFill>
              </a:rPr>
              <a:t>Valsalva's</a:t>
            </a:r>
            <a:r>
              <a:rPr lang="en-US" sz="2000" b="1" dirty="0" smtClean="0">
                <a:solidFill>
                  <a:schemeClr val="accent1">
                    <a:lumMod val="75000"/>
                  </a:schemeClr>
                </a:solidFill>
              </a:rPr>
              <a:t> maneuve</a:t>
            </a:r>
            <a:r>
              <a:rPr lang="en-US" sz="2000" b="1" dirty="0" smtClean="0"/>
              <a:t>r. Medical history included </a:t>
            </a:r>
            <a:r>
              <a:rPr lang="en-US" sz="2000" dirty="0" smtClean="0"/>
              <a:t>insulin-dependent diabetes mellitus, hypertension, and removal of a benign colon tumor 4 years ago.</a:t>
            </a:r>
          </a:p>
          <a:p>
            <a:pPr algn="l" rtl="0"/>
            <a:r>
              <a:rPr lang="en-US" sz="2400" b="1" dirty="0" smtClean="0"/>
              <a:t>PHYSICAL EXAMINATION. </a:t>
            </a:r>
            <a:r>
              <a:rPr lang="en-US" sz="2400" dirty="0" smtClean="0"/>
              <a:t>Cranial nerves and </a:t>
            </a:r>
            <a:r>
              <a:rPr lang="en-US" sz="2400" dirty="0" err="1" smtClean="0"/>
              <a:t>cerebellar</a:t>
            </a:r>
            <a:r>
              <a:rPr lang="en-US" sz="2400" dirty="0" smtClean="0"/>
              <a:t> function were normal. </a:t>
            </a:r>
            <a:r>
              <a:rPr lang="en-US" sz="2400" b="1" dirty="0" smtClean="0">
                <a:solidFill>
                  <a:srgbClr val="FF0000"/>
                </a:solidFill>
              </a:rPr>
              <a:t>No weakness or sensory deficit was found. DTRs were absent and Plantar responses flexor. There was no </a:t>
            </a:r>
            <a:r>
              <a:rPr lang="en-US" sz="2400" b="1" dirty="0" err="1" smtClean="0">
                <a:solidFill>
                  <a:srgbClr val="FF0000"/>
                </a:solidFill>
              </a:rPr>
              <a:t>Lasegue's</a:t>
            </a:r>
            <a:r>
              <a:rPr lang="en-US" sz="2400" b="1" dirty="0" smtClean="0">
                <a:solidFill>
                  <a:srgbClr val="FF0000"/>
                </a:solidFill>
              </a:rPr>
              <a:t> sign</a:t>
            </a:r>
          </a:p>
          <a:p>
            <a:pPr algn="l" rtl="0"/>
            <a:endParaRPr lang="fa-IR" sz="2000" dirty="0"/>
          </a:p>
        </p:txBody>
      </p:sp>
      <p:sp>
        <p:nvSpPr>
          <p:cNvPr id="4" name="Content Placeholder 3"/>
          <p:cNvSpPr>
            <a:spLocks noGrp="1"/>
          </p:cNvSpPr>
          <p:nvPr>
            <p:ph sz="half" idx="2"/>
          </p:nvPr>
        </p:nvSpPr>
        <p:spPr>
          <a:xfrm>
            <a:off x="4499992" y="0"/>
            <a:ext cx="4644008" cy="6858000"/>
          </a:xfrm>
          <a:solidFill>
            <a:schemeClr val="accent2">
              <a:lumMod val="20000"/>
              <a:lumOff val="80000"/>
            </a:schemeClr>
          </a:solidFill>
        </p:spPr>
        <p:txBody>
          <a:bodyPr>
            <a:noAutofit/>
          </a:bodyPr>
          <a:lstStyle/>
          <a:p>
            <a:pPr algn="l" rtl="0"/>
            <a:r>
              <a:rPr lang="en-US" sz="2000" b="1" dirty="0" smtClean="0"/>
              <a:t>1. What do the patient's symptoms suggest?</a:t>
            </a:r>
          </a:p>
          <a:p>
            <a:pPr algn="l" rtl="0"/>
            <a:r>
              <a:rPr lang="en-US" sz="1600" dirty="0" smtClean="0"/>
              <a:t>The symptoms of low back pain with radiation to a leg are suggestive of </a:t>
            </a:r>
            <a:r>
              <a:rPr lang="en-US" sz="1600" dirty="0" err="1" smtClean="0"/>
              <a:t>lumbosacral</a:t>
            </a:r>
            <a:r>
              <a:rPr lang="en-US" sz="1600" dirty="0" smtClean="0"/>
              <a:t> </a:t>
            </a:r>
            <a:r>
              <a:rPr lang="en-US" sz="1600" dirty="0" err="1" smtClean="0"/>
              <a:t>radiculopathy</a:t>
            </a:r>
            <a:r>
              <a:rPr lang="en-US" sz="1600" dirty="0" smtClean="0"/>
              <a:t>.</a:t>
            </a:r>
          </a:p>
          <a:p>
            <a:pPr algn="l" rtl="0"/>
            <a:r>
              <a:rPr lang="en-US" sz="1600" dirty="0" smtClean="0"/>
              <a:t>There was no supportive clinical evidence, such as </a:t>
            </a:r>
            <a:r>
              <a:rPr lang="en-US" sz="1600" dirty="0" err="1" smtClean="0"/>
              <a:t>Lasegue's</a:t>
            </a:r>
            <a:r>
              <a:rPr lang="en-US" sz="1600" dirty="0" smtClean="0"/>
              <a:t> sign, sensory deficit, or motor deficit, but this is often the case.</a:t>
            </a:r>
          </a:p>
          <a:p>
            <a:pPr algn="l" rtl="0"/>
            <a:r>
              <a:rPr lang="en-US" sz="2000" b="1" dirty="0" smtClean="0"/>
              <a:t>2. In view of the diabetes mellitus, what else has to be considered?</a:t>
            </a:r>
          </a:p>
          <a:p>
            <a:pPr algn="l" rtl="0"/>
            <a:r>
              <a:rPr lang="en-US" sz="1800" dirty="0" smtClean="0"/>
              <a:t>Diabetes can affect the peripheral nervous system in many patterns, including</a:t>
            </a:r>
            <a:r>
              <a:rPr lang="en-US" sz="1800" b="1" dirty="0" smtClean="0"/>
              <a:t> (1) focal</a:t>
            </a:r>
            <a:r>
              <a:rPr lang="en-US" sz="1800" dirty="0" smtClean="0"/>
              <a:t>, or multiple nerve lesions (</a:t>
            </a:r>
            <a:r>
              <a:rPr lang="en-US" sz="1800" dirty="0" err="1" smtClean="0"/>
              <a:t>mononeuritis</a:t>
            </a:r>
            <a:r>
              <a:rPr lang="en-US" sz="1800" dirty="0" smtClean="0"/>
              <a:t> multiplex) possibly on a vascular basis</a:t>
            </a:r>
          </a:p>
          <a:p>
            <a:pPr algn="l" rtl="0"/>
            <a:r>
              <a:rPr lang="en-US" sz="1800" b="1" dirty="0" smtClean="0"/>
              <a:t>; (2) diffuse symmetrical </a:t>
            </a:r>
            <a:r>
              <a:rPr lang="en-US" sz="1800" b="1" dirty="0" err="1" smtClean="0"/>
              <a:t>polyneuropathy</a:t>
            </a:r>
            <a:r>
              <a:rPr lang="en-US" sz="1800" b="1" dirty="0" smtClean="0"/>
              <a:t> </a:t>
            </a:r>
            <a:r>
              <a:rPr lang="en-US" sz="1800" dirty="0" smtClean="0"/>
              <a:t>suggesting a metabolic process; or </a:t>
            </a:r>
          </a:p>
          <a:p>
            <a:pPr algn="l" rtl="0"/>
            <a:r>
              <a:rPr lang="en-US" sz="2000" b="1" dirty="0" smtClean="0"/>
              <a:t>(3) </a:t>
            </a:r>
            <a:r>
              <a:rPr lang="en-US" sz="1800" b="1" dirty="0" smtClean="0"/>
              <a:t>lesions of the proximal </a:t>
            </a:r>
            <a:r>
              <a:rPr lang="en-US" sz="1800" b="1" dirty="0" err="1" smtClean="0"/>
              <a:t>neuraxis</a:t>
            </a:r>
            <a:r>
              <a:rPr lang="en-US" sz="1800" b="1" dirty="0" smtClean="0"/>
              <a:t> (</a:t>
            </a:r>
            <a:r>
              <a:rPr lang="en-US" sz="1800" b="1" dirty="0" err="1" smtClean="0"/>
              <a:t>radiculopathy</a:t>
            </a:r>
            <a:r>
              <a:rPr lang="en-US" sz="1800" b="1" dirty="0" smtClean="0"/>
              <a:t>, or </a:t>
            </a:r>
            <a:r>
              <a:rPr lang="en-US" sz="1800" b="1" dirty="0" err="1" smtClean="0"/>
              <a:t>polyradiculopathy</a:t>
            </a:r>
            <a:r>
              <a:rPr lang="en-US" sz="1800" dirty="0" smtClean="0"/>
              <a:t>). The last occurs in varying patterns depending on the roots involved (diabetic </a:t>
            </a:r>
            <a:r>
              <a:rPr lang="en-US" sz="1800" dirty="0" err="1" smtClean="0"/>
              <a:t>amyotrophy</a:t>
            </a:r>
            <a:r>
              <a:rPr lang="en-US" sz="1800" dirty="0" smtClean="0"/>
              <a:t>, </a:t>
            </a:r>
            <a:r>
              <a:rPr lang="en-US" sz="1800" dirty="0" err="1" smtClean="0"/>
              <a:t>thoracoabdominal</a:t>
            </a:r>
            <a:r>
              <a:rPr lang="en-US" sz="1800" dirty="0" smtClean="0"/>
              <a:t> neuropathy, </a:t>
            </a:r>
            <a:r>
              <a:rPr lang="en-US" sz="1800" dirty="0" err="1" smtClean="0"/>
              <a:t>truncal</a:t>
            </a:r>
            <a:r>
              <a:rPr lang="en-US" sz="1800" dirty="0" smtClean="0"/>
              <a:t> mono-neuropathy).</a:t>
            </a:r>
          </a:p>
          <a:p>
            <a:pPr algn="l" rtl="0"/>
            <a:r>
              <a:rPr lang="en-US" sz="1600" b="1" dirty="0" smtClean="0"/>
              <a:t>In this case, the global absence of DTRs (although of lesser significance with advancing age) can alert the examiner to a diffuse problem.</a:t>
            </a:r>
          </a:p>
          <a:p>
            <a:endParaRPr lang="fa-I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5496"/>
            <a:ext cx="9144000" cy="2664296"/>
          </a:xfrm>
          <a:solidFill>
            <a:schemeClr val="accent2">
              <a:lumMod val="40000"/>
              <a:lumOff val="60000"/>
            </a:schemeClr>
          </a:solidFill>
        </p:spPr>
        <p:txBody>
          <a:bodyPr>
            <a:normAutofit/>
          </a:bodyPr>
          <a:lstStyle/>
          <a:p>
            <a:r>
              <a:rPr lang="en-US" sz="3100" dirty="0" smtClean="0"/>
              <a:t/>
            </a:r>
            <a:br>
              <a:rPr lang="en-US" sz="3100" dirty="0" smtClean="0"/>
            </a:br>
            <a:r>
              <a:rPr lang="en-US" sz="4900" b="1" dirty="0" err="1" smtClean="0"/>
              <a:t>Plan</a:t>
            </a:r>
            <a:r>
              <a:rPr lang="en-US" sz="3100" dirty="0" err="1" smtClean="0"/>
              <a:t>:Look</a:t>
            </a:r>
            <a:r>
              <a:rPr lang="en-US" sz="3100" dirty="0" smtClean="0"/>
              <a:t> for right-sided </a:t>
            </a:r>
            <a:r>
              <a:rPr lang="en-US" sz="3100" dirty="0" err="1" smtClean="0"/>
              <a:t>lumbosacral</a:t>
            </a:r>
            <a:r>
              <a:rPr lang="en-US" sz="3100" dirty="0" smtClean="0"/>
              <a:t> </a:t>
            </a:r>
            <a:r>
              <a:rPr lang="en-US" sz="3100" dirty="0" err="1" smtClean="0"/>
              <a:t>radiculopathy</a:t>
            </a:r>
            <a:r>
              <a:rPr lang="en-US" sz="3100" dirty="0" smtClean="0"/>
              <a:t>.</a:t>
            </a:r>
            <a:br>
              <a:rPr lang="en-US" sz="3100" dirty="0" smtClean="0"/>
            </a:br>
            <a:r>
              <a:rPr lang="en-US" sz="3100" dirty="0" smtClean="0"/>
              <a:t>Screen for more diffuse problems</a:t>
            </a:r>
            <a:r>
              <a:rPr lang="fa-IR" sz="3100" dirty="0" smtClean="0"/>
              <a:t>)</a:t>
            </a:r>
            <a:endParaRPr lang="fa-IR" dirty="0"/>
          </a:p>
        </p:txBody>
      </p:sp>
      <p:sp>
        <p:nvSpPr>
          <p:cNvPr id="3" name="Content Placeholder 2"/>
          <p:cNvSpPr>
            <a:spLocks noGrp="1"/>
          </p:cNvSpPr>
          <p:nvPr>
            <p:ph idx="1"/>
          </p:nvPr>
        </p:nvSpPr>
        <p:spPr>
          <a:xfrm>
            <a:off x="0" y="1268760"/>
            <a:ext cx="9144000" cy="5589240"/>
          </a:xfrm>
          <a:solidFill>
            <a:schemeClr val="accent4">
              <a:lumMod val="20000"/>
              <a:lumOff val="80000"/>
            </a:schemeClr>
          </a:solidFill>
        </p:spPr>
        <p:txBody>
          <a:bodyPr>
            <a:normAutofit fontScale="77500" lnSpcReduction="20000"/>
          </a:bodyPr>
          <a:lstStyle/>
          <a:p>
            <a:pPr algn="l" rtl="0"/>
            <a:r>
              <a:rPr lang="en-US" b="1" dirty="0" smtClean="0">
                <a:solidFill>
                  <a:srgbClr val="FF0000"/>
                </a:solidFill>
              </a:rPr>
              <a:t>Motor NCS</a:t>
            </a:r>
            <a:r>
              <a:rPr lang="en-US" dirty="0" smtClean="0"/>
              <a:t>: </a:t>
            </a:r>
            <a:r>
              <a:rPr lang="en-US" b="1" dirty="0" err="1" smtClean="0"/>
              <a:t>Rt</a:t>
            </a:r>
            <a:r>
              <a:rPr lang="en-US" b="1" dirty="0" smtClean="0"/>
              <a:t> </a:t>
            </a:r>
            <a:r>
              <a:rPr lang="en-US" b="1" dirty="0" err="1" smtClean="0"/>
              <a:t>Tibial</a:t>
            </a:r>
            <a:r>
              <a:rPr lang="en-US" b="1" dirty="0" smtClean="0"/>
              <a:t> &amp; </a:t>
            </a:r>
            <a:r>
              <a:rPr lang="en-US" b="1" dirty="0" err="1" smtClean="0"/>
              <a:t>Peroneal</a:t>
            </a:r>
            <a:r>
              <a:rPr lang="en-US" dirty="0" err="1" smtClean="0"/>
              <a:t>:Low</a:t>
            </a:r>
            <a:r>
              <a:rPr lang="en-US" dirty="0" smtClean="0"/>
              <a:t> amplitude CMAPs-NCV slowing-and the same on </a:t>
            </a:r>
            <a:r>
              <a:rPr lang="en-US" b="1" dirty="0" smtClean="0"/>
              <a:t>Left side</a:t>
            </a:r>
          </a:p>
          <a:p>
            <a:pPr algn="l" rtl="0"/>
            <a:r>
              <a:rPr lang="en-US" b="1" dirty="0" smtClean="0">
                <a:solidFill>
                  <a:srgbClr val="FF0000"/>
                </a:solidFill>
              </a:rPr>
              <a:t>Sensory </a:t>
            </a:r>
            <a:r>
              <a:rPr lang="en-US" b="1" dirty="0" err="1" smtClean="0">
                <a:solidFill>
                  <a:srgbClr val="FF0000"/>
                </a:solidFill>
              </a:rPr>
              <a:t>NCS:</a:t>
            </a:r>
            <a:r>
              <a:rPr lang="en-US" b="1" dirty="0" err="1" smtClean="0"/>
              <a:t>Absent</a:t>
            </a:r>
            <a:r>
              <a:rPr lang="en-US" b="1" dirty="0" smtClean="0"/>
              <a:t> SNAPs in 4 limbs</a:t>
            </a:r>
          </a:p>
          <a:p>
            <a:pPr algn="l" rtl="0"/>
            <a:r>
              <a:rPr lang="en-US" b="1" dirty="0" err="1" smtClean="0">
                <a:solidFill>
                  <a:srgbClr val="FF0000"/>
                </a:solidFill>
              </a:rPr>
              <a:t>EMG:</a:t>
            </a:r>
            <a:r>
              <a:rPr lang="en-US" b="1" dirty="0" err="1" smtClean="0"/>
              <a:t>Neurogenic</a:t>
            </a:r>
            <a:r>
              <a:rPr lang="en-US" b="1" dirty="0" smtClean="0"/>
              <a:t> pattern in all </a:t>
            </a:r>
            <a:r>
              <a:rPr lang="en-US" b="1" dirty="0" err="1" smtClean="0"/>
              <a:t>paravertebral</a:t>
            </a:r>
            <a:r>
              <a:rPr lang="en-US" b="1" dirty="0" smtClean="0"/>
              <a:t> and lower limbs muscles</a:t>
            </a:r>
          </a:p>
          <a:p>
            <a:pPr algn="l" rtl="0"/>
            <a:r>
              <a:rPr lang="en-US" sz="3600" b="1" dirty="0" smtClean="0">
                <a:solidFill>
                  <a:srgbClr val="FF0000"/>
                </a:solidFill>
              </a:rPr>
              <a:t> </a:t>
            </a:r>
            <a:r>
              <a:rPr lang="en-US" sz="3600" b="1" dirty="0" err="1" smtClean="0">
                <a:solidFill>
                  <a:srgbClr val="FF0000"/>
                </a:solidFill>
              </a:rPr>
              <a:t>Electrodiagnostic</a:t>
            </a:r>
            <a:r>
              <a:rPr lang="en-US" sz="3600" b="1" dirty="0" smtClean="0">
                <a:solidFill>
                  <a:srgbClr val="FF0000"/>
                </a:solidFill>
              </a:rPr>
              <a:t> Interpretation </a:t>
            </a:r>
            <a:r>
              <a:rPr lang="en-US" b="1" dirty="0" smtClean="0"/>
              <a:t>:diffuse </a:t>
            </a:r>
            <a:r>
              <a:rPr lang="en-US" b="1" dirty="0" err="1" smtClean="0"/>
              <a:t>polyradiculoneuropathy</a:t>
            </a:r>
            <a:endParaRPr lang="en-US" b="1" dirty="0" smtClean="0"/>
          </a:p>
          <a:p>
            <a:pPr algn="l" rtl="0"/>
            <a:r>
              <a:rPr lang="en-US" b="1" dirty="0" smtClean="0">
                <a:solidFill>
                  <a:schemeClr val="accent4">
                    <a:lumMod val="75000"/>
                  </a:schemeClr>
                </a:solidFill>
              </a:rPr>
              <a:t>1-Why were other limbs &amp; lumbar </a:t>
            </a:r>
            <a:r>
              <a:rPr lang="en-US" b="1" dirty="0" err="1" smtClean="0">
                <a:solidFill>
                  <a:schemeClr val="accent4">
                    <a:lumMod val="75000"/>
                  </a:schemeClr>
                </a:solidFill>
              </a:rPr>
              <a:t>paraspinal</a:t>
            </a:r>
            <a:r>
              <a:rPr lang="en-US" b="1" dirty="0" smtClean="0">
                <a:solidFill>
                  <a:schemeClr val="accent4">
                    <a:lumMod val="75000"/>
                  </a:schemeClr>
                </a:solidFill>
              </a:rPr>
              <a:t> muscles sampled? 2-Are there any clues to suggest this diffuse pled?</a:t>
            </a:r>
          </a:p>
          <a:p>
            <a:pPr algn="l" rtl="0"/>
            <a:r>
              <a:rPr lang="en-US" dirty="0" smtClean="0"/>
              <a:t> </a:t>
            </a:r>
            <a:r>
              <a:rPr lang="en-US" b="1" dirty="0" smtClean="0">
                <a:solidFill>
                  <a:schemeClr val="accent4">
                    <a:lumMod val="75000"/>
                  </a:schemeClr>
                </a:solidFill>
              </a:rPr>
              <a:t>With what conditions is this diffuse pattern associated?</a:t>
            </a:r>
            <a:r>
              <a:rPr lang="en-US" dirty="0" smtClean="0"/>
              <a:t> The </a:t>
            </a:r>
            <a:r>
              <a:rPr lang="en-US" dirty="0" err="1" smtClean="0"/>
              <a:t>polyradiculopathy</a:t>
            </a:r>
            <a:r>
              <a:rPr lang="en-US" dirty="0" smtClean="0"/>
              <a:t> pattern of diffuse </a:t>
            </a:r>
            <a:r>
              <a:rPr lang="en-US" dirty="0" err="1" smtClean="0"/>
              <a:t>paraspinal</a:t>
            </a:r>
            <a:r>
              <a:rPr lang="en-US" dirty="0" smtClean="0"/>
              <a:t> abnormalities is not specific to diabetes mellitus.</a:t>
            </a:r>
          </a:p>
          <a:p>
            <a:pPr algn="l" rtl="0"/>
            <a:r>
              <a:rPr lang="en-US" dirty="0" smtClean="0"/>
              <a:t>/Other conditions noted in the literature associated with diffuse </a:t>
            </a:r>
            <a:r>
              <a:rPr lang="en-US" dirty="0" err="1" smtClean="0"/>
              <a:t>paravertebral</a:t>
            </a:r>
            <a:r>
              <a:rPr lang="en-US" dirty="0" smtClean="0"/>
              <a:t> muscle abnormalities include </a:t>
            </a:r>
            <a:r>
              <a:rPr lang="en-US" dirty="0" err="1" smtClean="0"/>
              <a:t>leptomeningeal</a:t>
            </a:r>
            <a:r>
              <a:rPr lang="en-US" dirty="0" smtClean="0"/>
              <a:t> </a:t>
            </a:r>
            <a:r>
              <a:rPr lang="en-US" dirty="0" err="1" smtClean="0"/>
              <a:t>carcinomatosis</a:t>
            </a:r>
            <a:r>
              <a:rPr lang="en-US" dirty="0" smtClean="0"/>
              <a:t> (metastatic cancer, leukemia), AIDS, Lyme disease, </a:t>
            </a:r>
            <a:r>
              <a:rPr lang="en-US" dirty="0" err="1" smtClean="0"/>
              <a:t>sarcoidosis</a:t>
            </a:r>
            <a:r>
              <a:rPr lang="en-US" dirty="0" smtClean="0"/>
              <a:t>, and </a:t>
            </a:r>
            <a:r>
              <a:rPr lang="en-US" dirty="0" err="1" smtClean="0"/>
              <a:t>eosinophilia-myalgia</a:t>
            </a:r>
            <a:r>
              <a:rPr lang="en-US" dirty="0" smtClean="0"/>
              <a:t> syndrome</a:t>
            </a:r>
            <a:endParaRPr lang="fa-IR"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99"/>
          </a:solidFill>
        </p:spPr>
        <p:txBody>
          <a:bodyPr>
            <a:normAutofit/>
          </a:bodyPr>
          <a:lstStyle/>
          <a:p>
            <a:r>
              <a:rPr lang="en-US" dirty="0" smtClean="0"/>
              <a:t>A 70 years old man with diabetes and acute left side </a:t>
            </a:r>
            <a:r>
              <a:rPr lang="en-US" dirty="0" err="1" smtClean="0"/>
              <a:t>ptosis</a:t>
            </a:r>
            <a:r>
              <a:rPr lang="en-US" dirty="0" smtClean="0"/>
              <a:t> + </a:t>
            </a:r>
            <a:r>
              <a:rPr lang="en-US" dirty="0" err="1" smtClean="0"/>
              <a:t>diplopia</a:t>
            </a:r>
            <a:endParaRPr lang="fa-IR" dirty="0"/>
          </a:p>
        </p:txBody>
      </p:sp>
      <p:pic>
        <p:nvPicPr>
          <p:cNvPr id="4" name="Picture 4" descr="Scan10004"/>
          <p:cNvPicPr>
            <a:picLocks noGrp="1" noChangeAspect="1" noChangeArrowheads="1"/>
          </p:cNvPicPr>
          <p:nvPr>
            <p:ph idx="1"/>
          </p:nvPr>
        </p:nvPicPr>
        <p:blipFill>
          <a:blip r:embed="rId2" cstate="print"/>
          <a:srcRect/>
          <a:stretch>
            <a:fillRect/>
          </a:stretch>
        </p:blipFill>
        <p:spPr bwMode="auto">
          <a:xfrm>
            <a:off x="0" y="1744903"/>
            <a:ext cx="9144000" cy="486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2">
              <a:lumMod val="20000"/>
              <a:lumOff val="80000"/>
            </a:schemeClr>
          </a:solidFill>
        </p:spPr>
        <p:txBody>
          <a:bodyPr/>
          <a:lstStyle/>
          <a:p>
            <a:r>
              <a:rPr lang="en-US" dirty="0" err="1" smtClean="0"/>
              <a:t>Semiology</a:t>
            </a:r>
            <a:r>
              <a:rPr lang="en-US" dirty="0" smtClean="0"/>
              <a:t> of </a:t>
            </a:r>
            <a:r>
              <a:rPr lang="en-US" dirty="0" err="1" smtClean="0"/>
              <a:t>neuropathyies</a:t>
            </a:r>
            <a:endParaRPr lang="fa-IR" dirty="0"/>
          </a:p>
        </p:txBody>
      </p:sp>
      <p:sp>
        <p:nvSpPr>
          <p:cNvPr id="3" name="Content Placeholder 2"/>
          <p:cNvSpPr>
            <a:spLocks noGrp="1"/>
          </p:cNvSpPr>
          <p:nvPr>
            <p:ph idx="1"/>
          </p:nvPr>
        </p:nvSpPr>
        <p:spPr>
          <a:xfrm>
            <a:off x="0" y="1196752"/>
            <a:ext cx="9144000" cy="5661248"/>
          </a:xfrm>
          <a:solidFill>
            <a:schemeClr val="accent1">
              <a:lumMod val="20000"/>
              <a:lumOff val="80000"/>
            </a:schemeClr>
          </a:solidFill>
        </p:spPr>
        <p:txBody>
          <a:bodyPr>
            <a:normAutofit lnSpcReduction="10000"/>
          </a:bodyPr>
          <a:lstStyle/>
          <a:p>
            <a:pPr algn="l" rtl="0"/>
            <a:r>
              <a:rPr lang="en-US" b="1" dirty="0" smtClean="0">
                <a:solidFill>
                  <a:srgbClr val="FF0000"/>
                </a:solidFill>
              </a:rPr>
              <a:t>1-Motor symptoms &amp; signs:</a:t>
            </a:r>
          </a:p>
          <a:p>
            <a:pPr algn="l" rtl="0"/>
            <a:r>
              <a:rPr lang="en-US" b="1" dirty="0" err="1" smtClean="0"/>
              <a:t>Weakness:distal</a:t>
            </a:r>
            <a:r>
              <a:rPr lang="en-US" b="1" dirty="0" smtClean="0"/>
              <a:t> muscles  (occasionally :</a:t>
            </a:r>
            <a:r>
              <a:rPr lang="en-US" b="1" dirty="0" err="1" smtClean="0"/>
              <a:t>proximal+distal,such</a:t>
            </a:r>
            <a:r>
              <a:rPr lang="en-US" b="1" dirty="0" smtClean="0"/>
              <a:t> as </a:t>
            </a:r>
            <a:r>
              <a:rPr lang="en-US" b="1" dirty="0" err="1" smtClean="0"/>
              <a:t>GBS,Diabet,CIDP</a:t>
            </a:r>
            <a:r>
              <a:rPr lang="en-US" b="1" dirty="0" smtClean="0"/>
              <a:t>,…) –May be accompanied with cranial neuropathies so related cranial muscles weakness is added.</a:t>
            </a:r>
          </a:p>
          <a:p>
            <a:pPr algn="l" rtl="0"/>
            <a:r>
              <a:rPr lang="en-US" b="1" dirty="0" err="1" smtClean="0"/>
              <a:t>Atrophy+decreased</a:t>
            </a:r>
            <a:r>
              <a:rPr lang="en-US" b="1" dirty="0" smtClean="0"/>
              <a:t> or absent reflexes</a:t>
            </a:r>
          </a:p>
          <a:p>
            <a:pPr algn="l" rtl="0"/>
            <a:r>
              <a:rPr lang="en-US" b="1" dirty="0" smtClean="0">
                <a:solidFill>
                  <a:srgbClr val="FF0000"/>
                </a:solidFill>
              </a:rPr>
              <a:t>2-Sensory symptoms &amp; signs: </a:t>
            </a:r>
            <a:r>
              <a:rPr lang="en-US" b="1" dirty="0" err="1" smtClean="0"/>
              <a:t>Paresthesia+Numbness+Dysesthesia+Burning</a:t>
            </a:r>
            <a:r>
              <a:rPr lang="en-US" b="1" dirty="0" smtClean="0"/>
              <a:t> pain</a:t>
            </a:r>
          </a:p>
          <a:p>
            <a:pPr algn="l" rtl="0"/>
            <a:r>
              <a:rPr lang="en-US" b="1" dirty="0" smtClean="0"/>
              <a:t>Stocking &amp; gloves pattern sensory impairment</a:t>
            </a:r>
          </a:p>
          <a:p>
            <a:pPr algn="l" rtl="0"/>
            <a:r>
              <a:rPr lang="en-US" b="1" dirty="0" err="1" smtClean="0"/>
              <a:t>Proprioceptive</a:t>
            </a:r>
            <a:r>
              <a:rPr lang="en-US" b="1" dirty="0" smtClean="0"/>
              <a:t> &amp; vibration impairment (</a:t>
            </a:r>
            <a:r>
              <a:rPr lang="en-US" dirty="0" smtClean="0"/>
              <a:t>-Romberg sign)</a:t>
            </a:r>
          </a:p>
          <a:p>
            <a:pPr algn="l" rtl="0"/>
            <a:endParaRPr lang="fa-I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FFFF99"/>
          </a:solidFill>
        </p:spPr>
        <p:txBody>
          <a:bodyPr>
            <a:normAutofit fontScale="90000"/>
          </a:bodyPr>
          <a:lstStyle/>
          <a:p>
            <a:r>
              <a:rPr lang="en-US" sz="4000" b="1" dirty="0" smtClean="0"/>
              <a:t>Diabetic Neuropathic Pain Management</a:t>
            </a:r>
            <a:r>
              <a:rPr lang="en-US" b="1" dirty="0" smtClean="0"/>
              <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6">
              <a:lumMod val="20000"/>
              <a:lumOff val="80000"/>
            </a:schemeClr>
          </a:solidFill>
        </p:spPr>
        <p:txBody>
          <a:bodyPr>
            <a:normAutofit fontScale="92500"/>
          </a:bodyPr>
          <a:lstStyle/>
          <a:p>
            <a:pPr algn="just" rtl="0"/>
            <a:r>
              <a:rPr lang="en-US" dirty="0"/>
              <a:t>According to the </a:t>
            </a:r>
            <a:r>
              <a:rPr lang="en-US" sz="3500" b="1" dirty="0"/>
              <a:t>2011</a:t>
            </a:r>
            <a:r>
              <a:rPr lang="en-US" dirty="0"/>
              <a:t> AAN/AANEM/AAPMR guideline, </a:t>
            </a:r>
            <a:r>
              <a:rPr lang="en-US" b="1" dirty="0" err="1"/>
              <a:t>dextromethorphan</a:t>
            </a:r>
            <a:r>
              <a:rPr lang="en-US" b="1" dirty="0"/>
              <a:t>, morphine sulfate, </a:t>
            </a:r>
            <a:r>
              <a:rPr lang="en-US" b="1" dirty="0" err="1"/>
              <a:t>tramadol</a:t>
            </a:r>
            <a:r>
              <a:rPr lang="en-US" b="1" dirty="0"/>
              <a:t>, and </a:t>
            </a:r>
            <a:r>
              <a:rPr lang="en-US" b="1" dirty="0" err="1"/>
              <a:t>oxycodone</a:t>
            </a:r>
            <a:r>
              <a:rPr lang="en-US" b="1" dirty="0"/>
              <a:t> </a:t>
            </a:r>
            <a:r>
              <a:rPr lang="en-US" dirty="0"/>
              <a:t>should be considered for PDN treatment. No one </a:t>
            </a:r>
            <a:r>
              <a:rPr lang="en-US" dirty="0" err="1"/>
              <a:t>opioid</a:t>
            </a:r>
            <a:r>
              <a:rPr lang="en-US" dirty="0"/>
              <a:t> is recommended over </a:t>
            </a:r>
            <a:r>
              <a:rPr lang="en-US" dirty="0" smtClean="0"/>
              <a:t>another.</a:t>
            </a:r>
          </a:p>
          <a:p>
            <a:pPr algn="just" rtl="0"/>
            <a:r>
              <a:rPr lang="en-US" dirty="0"/>
              <a:t>Topical therapy with capsaicin or </a:t>
            </a:r>
            <a:r>
              <a:rPr lang="en-US" b="1" dirty="0" err="1"/>
              <a:t>transdermal</a:t>
            </a:r>
            <a:r>
              <a:rPr lang="en-US" b="1" dirty="0"/>
              <a:t> </a:t>
            </a:r>
            <a:r>
              <a:rPr lang="en-US" b="1" dirty="0" err="1"/>
              <a:t>lidocaine</a:t>
            </a:r>
            <a:r>
              <a:rPr lang="en-US" b="1" dirty="0"/>
              <a:t> </a:t>
            </a:r>
            <a:r>
              <a:rPr lang="en-US" dirty="0"/>
              <a:t>may be useful in some patients, </a:t>
            </a:r>
            <a:r>
              <a:rPr lang="en-US" b="1" dirty="0"/>
              <a:t>especially those with more localized pain or those in whom interactions with existing oral medications is a concern</a:t>
            </a:r>
            <a:r>
              <a:rPr lang="en-US" dirty="0"/>
              <a:t>. The 2011 AAN/AANEM/AAPMR guideline recommends that both of these agents be considered in for treatment of </a:t>
            </a:r>
            <a:r>
              <a:rPr lang="en-US" dirty="0" smtClean="0"/>
              <a:t>PDN.</a:t>
            </a:r>
            <a:r>
              <a:rPr lang="en-US" dirty="0"/>
              <a:t> Any of these medications may be associated with adverse effects, and patients should be counseled about possible problems before initiating treatment</a:t>
            </a:r>
            <a:endParaRPr lang="en-US" dirty="0" smtClean="0"/>
          </a:p>
          <a:p>
            <a:pPr algn="just" rtl="0"/>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1"/>
          </a:solidFill>
        </p:spPr>
        <p:txBody>
          <a:bodyPr>
            <a:normAutofit fontScale="90000"/>
          </a:bodyPr>
          <a:lstStyle/>
          <a:p>
            <a:r>
              <a:rPr lang="en-US" sz="4000" b="1" dirty="0"/>
              <a:t>Diabetic Neuropathic Pain Management</a:t>
            </a:r>
            <a:r>
              <a:rPr lang="en-US" b="1" dirty="0"/>
              <a:t/>
            </a:r>
            <a:br>
              <a:rPr lang="en-US" b="1" dirty="0"/>
            </a:br>
            <a:endParaRPr lang="fa-IR" dirty="0"/>
          </a:p>
        </p:txBody>
      </p:sp>
      <p:sp>
        <p:nvSpPr>
          <p:cNvPr id="3" name="Content Placeholder 2"/>
          <p:cNvSpPr>
            <a:spLocks noGrp="1"/>
          </p:cNvSpPr>
          <p:nvPr>
            <p:ph idx="1"/>
          </p:nvPr>
        </p:nvSpPr>
        <p:spPr>
          <a:xfrm>
            <a:off x="0" y="764704"/>
            <a:ext cx="9144000" cy="6093296"/>
          </a:xfrm>
          <a:solidFill>
            <a:srgbClr val="F9C7F2"/>
          </a:solidFill>
        </p:spPr>
        <p:txBody>
          <a:bodyPr>
            <a:normAutofit fontScale="85000" lnSpcReduction="10000"/>
          </a:bodyPr>
          <a:lstStyle/>
          <a:p>
            <a:pPr algn="just" rtl="0"/>
            <a:r>
              <a:rPr lang="en-US" sz="3300" b="1" dirty="0"/>
              <a:t>Oral agents include antidepressants and anticonvulsant drugs</a:t>
            </a:r>
            <a:r>
              <a:rPr lang="en-US" dirty="0"/>
              <a:t>. </a:t>
            </a:r>
            <a:endParaRPr lang="en-US" dirty="0" smtClean="0"/>
          </a:p>
          <a:p>
            <a:pPr algn="just" rtl="0"/>
            <a:r>
              <a:rPr lang="en-US" dirty="0"/>
              <a:t>According to the 2011 guideline issued by the American Academy of Neurology (AAN), American Academy of Physical Medicine and Rehabilitation (AANEM) and the American Academy of Physical Medicine and Rehabilitation (AAPMR) guideline for the treatment of painful diabetic neuropathy (PDN), </a:t>
            </a:r>
            <a:r>
              <a:rPr lang="en-US" sz="3800" b="1" dirty="0" err="1"/>
              <a:t>pregabalin</a:t>
            </a:r>
            <a:r>
              <a:rPr lang="en-US" dirty="0"/>
              <a:t> is recommended for treatment of diabetic neuropathic pain</a:t>
            </a:r>
            <a:r>
              <a:rPr lang="en-US" dirty="0" smtClean="0"/>
              <a:t>.</a:t>
            </a:r>
          </a:p>
          <a:p>
            <a:pPr algn="just" rtl="0"/>
            <a:r>
              <a:rPr lang="en-US" dirty="0" smtClean="0"/>
              <a:t> </a:t>
            </a:r>
            <a:r>
              <a:rPr lang="en-US" dirty="0"/>
              <a:t>The drug has been proven effective and can improve quality of life. However, physicians should determine if the drug is clinically appropriate for their patients on a case-by-case basis</a:t>
            </a:r>
            <a:r>
              <a:rPr lang="en-US" dirty="0" smtClean="0"/>
              <a:t>.</a:t>
            </a:r>
          </a:p>
          <a:p>
            <a:pPr algn="just" rtl="0"/>
            <a:r>
              <a:rPr lang="en-US" sz="3800" b="1" dirty="0" smtClean="0"/>
              <a:t> </a:t>
            </a:r>
            <a:r>
              <a:rPr lang="en-US" sz="3800" b="1" dirty="0" err="1"/>
              <a:t>Gabapentin</a:t>
            </a:r>
            <a:r>
              <a:rPr lang="en-US" sz="3800" b="1" dirty="0"/>
              <a:t> </a:t>
            </a:r>
            <a:r>
              <a:rPr lang="en-US" dirty="0"/>
              <a:t>and </a:t>
            </a:r>
            <a:r>
              <a:rPr lang="en-US" sz="3800" b="1" dirty="0"/>
              <a:t>sodium </a:t>
            </a:r>
            <a:r>
              <a:rPr lang="en-US" sz="3800" b="1" dirty="0" err="1"/>
              <a:t>valproate</a:t>
            </a:r>
            <a:r>
              <a:rPr lang="en-US" dirty="0"/>
              <a:t> should also be considered for diabetic neuropathy pain management</a:t>
            </a:r>
            <a:endParaRPr lang="fa-I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4976" cy="688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781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99"/>
          </a:solidFill>
        </p:spPr>
        <p:txBody>
          <a:bodyPr>
            <a:noAutofit/>
          </a:bodyPr>
          <a:lstStyle/>
          <a:p>
            <a:r>
              <a:rPr lang="en-US" b="1" dirty="0" smtClean="0"/>
              <a:t>Anticonvulsant</a:t>
            </a:r>
            <a:br>
              <a:rPr lang="en-US" b="1" dirty="0" smtClean="0"/>
            </a:br>
            <a:endParaRPr lang="fa-IR" dirty="0"/>
          </a:p>
        </p:txBody>
      </p:sp>
      <p:sp>
        <p:nvSpPr>
          <p:cNvPr id="3" name="Content Placeholder 2"/>
          <p:cNvSpPr>
            <a:spLocks noGrp="1"/>
          </p:cNvSpPr>
          <p:nvPr>
            <p:ph idx="1"/>
          </p:nvPr>
        </p:nvSpPr>
        <p:spPr>
          <a:xfrm>
            <a:off x="0" y="1143000"/>
            <a:ext cx="9144000" cy="5715000"/>
          </a:xfrm>
          <a:solidFill>
            <a:srgbClr val="99FFCC"/>
          </a:solidFill>
        </p:spPr>
        <p:txBody>
          <a:bodyPr>
            <a:normAutofit fontScale="92500"/>
          </a:bodyPr>
          <a:lstStyle/>
          <a:p>
            <a:pPr algn="just" rtl="0"/>
            <a:r>
              <a:rPr lang="en-US" sz="3500" b="1" dirty="0" err="1" smtClean="0"/>
              <a:t>Gabapentin</a:t>
            </a:r>
            <a:r>
              <a:rPr lang="en-US" sz="3500" b="1" dirty="0" smtClean="0"/>
              <a:t> (</a:t>
            </a:r>
            <a:r>
              <a:rPr lang="en-US" sz="3500" b="1" dirty="0" err="1" smtClean="0"/>
              <a:t>Neurontin</a:t>
            </a:r>
            <a:r>
              <a:rPr lang="en-US" sz="3500" b="1" dirty="0" smtClean="0"/>
              <a:t>) </a:t>
            </a:r>
            <a:r>
              <a:rPr lang="en-US" dirty="0" smtClean="0"/>
              <a:t>has been reported to work excellently in the treatment of </a:t>
            </a:r>
            <a:r>
              <a:rPr lang="en-US" dirty="0" err="1" smtClean="0"/>
              <a:t>dysesthetic</a:t>
            </a:r>
            <a:r>
              <a:rPr lang="en-US" dirty="0" smtClean="0"/>
              <a:t> pain.</a:t>
            </a:r>
          </a:p>
          <a:p>
            <a:pPr algn="just" rtl="0"/>
            <a:r>
              <a:rPr lang="en-US" sz="3600" b="1" dirty="0" err="1" smtClean="0"/>
              <a:t>Carbamazepine</a:t>
            </a:r>
            <a:r>
              <a:rPr lang="en-US" sz="3600" b="1" dirty="0" smtClean="0"/>
              <a:t> (</a:t>
            </a:r>
            <a:r>
              <a:rPr lang="en-US" sz="3600" b="1" dirty="0" err="1" smtClean="0"/>
              <a:t>Tegretol</a:t>
            </a:r>
            <a:r>
              <a:rPr lang="en-US" sz="3600" b="1" dirty="0" smtClean="0"/>
              <a:t>) </a:t>
            </a:r>
            <a:r>
              <a:rPr lang="en-US" dirty="0" smtClean="0"/>
              <a:t>has been used mainly for partial seizures and can be used in peripheral neuropathy as a </a:t>
            </a:r>
            <a:r>
              <a:rPr lang="en-US" b="1" dirty="0" smtClean="0"/>
              <a:t>third-line</a:t>
            </a:r>
            <a:r>
              <a:rPr lang="en-US" dirty="0" smtClean="0"/>
              <a:t> agent if all other agents fail to reduce or improve symptoms of diabetic neuropathy. </a:t>
            </a:r>
          </a:p>
          <a:p>
            <a:pPr algn="just" rtl="0"/>
            <a:r>
              <a:rPr lang="en-US" sz="3900" b="1" dirty="0" err="1" smtClean="0"/>
              <a:t>Pregabalin</a:t>
            </a:r>
            <a:r>
              <a:rPr lang="en-US" sz="3900" b="1" dirty="0" smtClean="0"/>
              <a:t> (</a:t>
            </a:r>
            <a:r>
              <a:rPr lang="en-US" sz="3900" b="1" dirty="0" err="1" smtClean="0"/>
              <a:t>Lyrica</a:t>
            </a:r>
            <a:r>
              <a:rPr lang="en-US" dirty="0" smtClean="0"/>
              <a:t>) is approved for the treatment of pain due to generalized diabetic peripheral neuropathy and may be considered as a </a:t>
            </a:r>
            <a:r>
              <a:rPr lang="en-US" sz="3500" b="1" dirty="0" smtClean="0"/>
              <a:t>first-line agent </a:t>
            </a:r>
            <a:r>
              <a:rPr lang="en-US" dirty="0" smtClean="0"/>
              <a:t>in diabetic peripheral neuropathic pain.</a:t>
            </a:r>
            <a:endParaRPr lang="fa-IR" dirty="0" smtClean="0"/>
          </a:p>
          <a:p>
            <a:endParaRPr lang="fa-IR" dirty="0"/>
          </a:p>
        </p:txBody>
      </p:sp>
      <p:pic>
        <p:nvPicPr>
          <p:cNvPr id="3074" name="Picture 2" descr="C:\Program Files\Microsoft Office\MEDIA\CAGCAT10\j0199755.wmf"/>
          <p:cNvPicPr>
            <a:picLocks noChangeAspect="1" noChangeArrowheads="1"/>
          </p:cNvPicPr>
          <p:nvPr/>
        </p:nvPicPr>
        <p:blipFill>
          <a:blip r:embed="rId2" cstate="print"/>
          <a:srcRect/>
          <a:stretch>
            <a:fillRect/>
          </a:stretch>
        </p:blipFill>
        <p:spPr bwMode="auto">
          <a:xfrm>
            <a:off x="6732240" y="0"/>
            <a:ext cx="1364518" cy="119675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blipFill>
            <a:blip r:embed="rId2" cstate="print"/>
            <a:tile tx="0" ty="0" sx="100000" sy="100000" flip="none" algn="tl"/>
          </a:blipFill>
        </p:spPr>
        <p:txBody>
          <a:bodyPr>
            <a:normAutofit/>
          </a:bodyPr>
          <a:lstStyle/>
          <a:p>
            <a:r>
              <a:rPr lang="en-US" b="1" dirty="0" smtClean="0"/>
              <a:t>Antidepressants</a:t>
            </a:r>
            <a:endParaRPr lang="fa-IR" dirty="0"/>
          </a:p>
        </p:txBody>
      </p:sp>
      <p:sp>
        <p:nvSpPr>
          <p:cNvPr id="3" name="Content Placeholder 2"/>
          <p:cNvSpPr>
            <a:spLocks noGrp="1"/>
          </p:cNvSpPr>
          <p:nvPr>
            <p:ph idx="1"/>
          </p:nvPr>
        </p:nvSpPr>
        <p:spPr>
          <a:xfrm>
            <a:off x="0" y="980728"/>
            <a:ext cx="9144000" cy="5877272"/>
          </a:xfrm>
          <a:blipFill>
            <a:blip r:embed="rId3" cstate="print"/>
            <a:tile tx="0" ty="0" sx="100000" sy="100000" flip="none" algn="tl"/>
          </a:blipFill>
        </p:spPr>
        <p:txBody>
          <a:bodyPr>
            <a:normAutofit fontScale="70000" lnSpcReduction="20000"/>
          </a:bodyPr>
          <a:lstStyle/>
          <a:p>
            <a:pPr algn="just" rtl="0"/>
            <a:r>
              <a:rPr lang="en-US" sz="5100" b="1" dirty="0" err="1" smtClean="0"/>
              <a:t>Tricycli</a:t>
            </a:r>
            <a:r>
              <a:rPr lang="en-US" sz="4700" b="1" dirty="0" err="1" smtClean="0"/>
              <a:t>c</a:t>
            </a:r>
            <a:r>
              <a:rPr lang="en-US" b="1" dirty="0" smtClean="0"/>
              <a:t> </a:t>
            </a:r>
          </a:p>
          <a:p>
            <a:pPr algn="just" rtl="0"/>
            <a:r>
              <a:rPr lang="en-US" dirty="0" smtClean="0"/>
              <a:t>For </a:t>
            </a:r>
            <a:r>
              <a:rPr lang="en-US" dirty="0" err="1" smtClean="0"/>
              <a:t>paresthetic</a:t>
            </a:r>
            <a:r>
              <a:rPr lang="en-US" dirty="0" smtClean="0"/>
              <a:t> pain, </a:t>
            </a:r>
            <a:r>
              <a:rPr lang="en-US" dirty="0" err="1" smtClean="0"/>
              <a:t>tricyclic</a:t>
            </a:r>
            <a:r>
              <a:rPr lang="en-US" dirty="0" smtClean="0"/>
              <a:t> antidepressants such as </a:t>
            </a:r>
            <a:r>
              <a:rPr lang="en-US" sz="3400" dirty="0" err="1" smtClean="0">
                <a:solidFill>
                  <a:srgbClr val="FF0000"/>
                </a:solidFill>
              </a:rPr>
              <a:t>imipramine</a:t>
            </a:r>
            <a:r>
              <a:rPr lang="en-US" dirty="0" smtClean="0"/>
              <a:t> (</a:t>
            </a:r>
            <a:r>
              <a:rPr lang="en-US" dirty="0" err="1" smtClean="0"/>
              <a:t>Tofranil</a:t>
            </a:r>
            <a:r>
              <a:rPr lang="en-US" dirty="0" smtClean="0"/>
              <a:t>), </a:t>
            </a:r>
            <a:r>
              <a:rPr lang="en-US" sz="3400" dirty="0" err="1" smtClean="0">
                <a:solidFill>
                  <a:srgbClr val="FF0000"/>
                </a:solidFill>
              </a:rPr>
              <a:t>nortriptyline</a:t>
            </a:r>
            <a:r>
              <a:rPr lang="en-US" dirty="0" smtClean="0"/>
              <a:t> (</a:t>
            </a:r>
            <a:r>
              <a:rPr lang="en-US" dirty="0" err="1" smtClean="0"/>
              <a:t>Pamelor</a:t>
            </a:r>
            <a:r>
              <a:rPr lang="en-US" dirty="0" smtClean="0"/>
              <a:t>, </a:t>
            </a:r>
            <a:r>
              <a:rPr lang="en-US" dirty="0" err="1" smtClean="0"/>
              <a:t>Aventyl</a:t>
            </a:r>
            <a:r>
              <a:rPr lang="en-US" dirty="0" smtClean="0"/>
              <a:t>), and </a:t>
            </a:r>
            <a:r>
              <a:rPr lang="en-US" sz="3400" dirty="0" err="1" smtClean="0">
                <a:solidFill>
                  <a:srgbClr val="FF0000"/>
                </a:solidFill>
              </a:rPr>
              <a:t>amitriptyline</a:t>
            </a:r>
            <a:r>
              <a:rPr lang="en-US" dirty="0" smtClean="0"/>
              <a:t> (</a:t>
            </a:r>
            <a:r>
              <a:rPr lang="en-US" dirty="0" err="1" smtClean="0"/>
              <a:t>Elavil</a:t>
            </a:r>
            <a:r>
              <a:rPr lang="en-US" dirty="0" smtClean="0"/>
              <a:t>) have been shown to be useful as analgesics for </a:t>
            </a:r>
            <a:r>
              <a:rPr lang="en-US" dirty="0" err="1" smtClean="0"/>
              <a:t>paresthetic</a:t>
            </a:r>
            <a:r>
              <a:rPr lang="en-US" dirty="0" smtClean="0"/>
              <a:t> pain</a:t>
            </a:r>
            <a:r>
              <a:rPr lang="en-US" b="1" dirty="0" smtClean="0"/>
              <a:t>, </a:t>
            </a:r>
          </a:p>
          <a:p>
            <a:pPr algn="just" rtl="0"/>
            <a:r>
              <a:rPr lang="en-US" sz="4600" b="1" dirty="0" smtClean="0"/>
              <a:t>Selective Serotonin/</a:t>
            </a:r>
            <a:r>
              <a:rPr lang="en-US" sz="4600" b="1" dirty="0" err="1" smtClean="0"/>
              <a:t>norepinephrine</a:t>
            </a:r>
            <a:r>
              <a:rPr lang="en-US" sz="4600" b="1" dirty="0" smtClean="0"/>
              <a:t> Reuptake Inhibitor (</a:t>
            </a:r>
            <a:r>
              <a:rPr lang="en-US" sz="4600" b="1" dirty="0" err="1" smtClean="0"/>
              <a:t>ssnri</a:t>
            </a:r>
            <a:r>
              <a:rPr lang="en-US" sz="3800" b="1" dirty="0" smtClean="0"/>
              <a:t>)</a:t>
            </a:r>
          </a:p>
          <a:p>
            <a:pPr algn="just" rtl="0"/>
            <a:r>
              <a:rPr lang="en-US" sz="3400" dirty="0" err="1" smtClean="0">
                <a:solidFill>
                  <a:srgbClr val="FF0000"/>
                </a:solidFill>
              </a:rPr>
              <a:t>Duloxetine</a:t>
            </a:r>
            <a:r>
              <a:rPr lang="en-US" sz="3400" dirty="0" smtClean="0">
                <a:solidFill>
                  <a:srgbClr val="FF0000"/>
                </a:solidFill>
              </a:rPr>
              <a:t> (</a:t>
            </a:r>
            <a:r>
              <a:rPr lang="en-US" sz="3400" dirty="0" err="1" smtClean="0">
                <a:solidFill>
                  <a:srgbClr val="FF0000"/>
                </a:solidFill>
              </a:rPr>
              <a:t>Cymbalta</a:t>
            </a:r>
            <a:r>
              <a:rPr lang="en-US" sz="3400" dirty="0" smtClean="0">
                <a:solidFill>
                  <a:srgbClr val="FF0000"/>
                </a:solidFill>
              </a:rPr>
              <a:t>) </a:t>
            </a:r>
            <a:r>
              <a:rPr lang="en-US" dirty="0" smtClean="0"/>
              <a:t>was the first medication to be approved specifically for the treatment of diabetic neuropathy. </a:t>
            </a:r>
            <a:r>
              <a:rPr lang="en-US" sz="3400" dirty="0" err="1" smtClean="0">
                <a:solidFill>
                  <a:srgbClr val="FF0000"/>
                </a:solidFill>
              </a:rPr>
              <a:t>Venlafaxine</a:t>
            </a:r>
            <a:r>
              <a:rPr lang="en-US" dirty="0" smtClean="0"/>
              <a:t> (</a:t>
            </a:r>
            <a:r>
              <a:rPr lang="en-US" dirty="0" err="1" smtClean="0"/>
              <a:t>Effexor</a:t>
            </a:r>
            <a:r>
              <a:rPr lang="en-US" dirty="0" smtClean="0"/>
              <a:t>) has been recommended by the AAN/AANEM/AAPMR guidelines for consideration in diabetic neuropathy pain management. </a:t>
            </a:r>
          </a:p>
          <a:p>
            <a:pPr algn="just" rtl="0"/>
            <a:r>
              <a:rPr lang="en-US" sz="5100" b="1" dirty="0" smtClean="0"/>
              <a:t>Serotonin Reuptake Inhibitor</a:t>
            </a:r>
          </a:p>
          <a:p>
            <a:pPr algn="just" rtl="0"/>
            <a:r>
              <a:rPr lang="en-US" sz="3600" dirty="0" err="1" smtClean="0">
                <a:solidFill>
                  <a:srgbClr val="FF0000"/>
                </a:solidFill>
              </a:rPr>
              <a:t>Paroxetine</a:t>
            </a:r>
            <a:r>
              <a:rPr lang="en-US" sz="3600" dirty="0" smtClean="0">
                <a:solidFill>
                  <a:srgbClr val="FF0000"/>
                </a:solidFill>
              </a:rPr>
              <a:t>-- </a:t>
            </a:r>
            <a:r>
              <a:rPr lang="en-US" sz="3600" dirty="0" err="1" smtClean="0">
                <a:solidFill>
                  <a:srgbClr val="FF0000"/>
                </a:solidFill>
              </a:rPr>
              <a:t>Citalopram</a:t>
            </a:r>
            <a:endParaRPr lang="en-US" sz="3600" dirty="0" smtClean="0">
              <a:solidFill>
                <a:srgbClr val="FF0000"/>
              </a:solidFill>
            </a:endParaRPr>
          </a:p>
          <a:p>
            <a:pPr algn="just" rtl="0"/>
            <a:r>
              <a:rPr lang="en-US" sz="5700" b="1" dirty="0" err="1" smtClean="0"/>
              <a:t>Tetracyclic</a:t>
            </a:r>
            <a:endParaRPr lang="en-US" sz="5700" b="1" dirty="0" smtClean="0"/>
          </a:p>
          <a:p>
            <a:pPr algn="just" rtl="0"/>
            <a:r>
              <a:rPr lang="en-US" sz="4000" dirty="0" err="1" smtClean="0">
                <a:solidFill>
                  <a:srgbClr val="FF0000"/>
                </a:solidFill>
              </a:rPr>
              <a:t>Desipramine</a:t>
            </a:r>
            <a:endParaRPr lang="en-US" sz="4200" b="1" dirty="0" smtClean="0">
              <a:solidFill>
                <a:srgbClr val="FF0000"/>
              </a:solidFill>
            </a:endParaRPr>
          </a:p>
          <a:p>
            <a:pPr algn="just" rtl="0"/>
            <a:endParaRPr lang="en-US" b="1" dirty="0" smtClean="0"/>
          </a:p>
          <a:p>
            <a:endParaRPr lang="fa-IR" dirty="0"/>
          </a:p>
        </p:txBody>
      </p:sp>
      <p:pic>
        <p:nvPicPr>
          <p:cNvPr id="2050" name="Picture 2" descr="C:\Program Files\Microsoft Office\MEDIA\CAGCAT10\j0199755.wmf"/>
          <p:cNvPicPr>
            <a:picLocks noChangeAspect="1" noChangeArrowheads="1"/>
          </p:cNvPicPr>
          <p:nvPr/>
        </p:nvPicPr>
        <p:blipFill>
          <a:blip r:embed="rId4" cstate="print"/>
          <a:srcRect/>
          <a:stretch>
            <a:fillRect/>
          </a:stretch>
        </p:blipFill>
        <p:spPr bwMode="auto">
          <a:xfrm>
            <a:off x="6732240" y="4365104"/>
            <a:ext cx="1724558" cy="176022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631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243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370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010"/>
            <a:ext cx="9264013" cy="69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532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512"/>
          </a:xfrm>
          <a:solidFill>
            <a:srgbClr val="F9C7F2"/>
          </a:solidFill>
        </p:spPr>
        <p:txBody>
          <a:bodyPr>
            <a:normAutofit fontScale="90000"/>
          </a:bodyPr>
          <a:lstStyle/>
          <a:p>
            <a:r>
              <a:rPr lang="en-US" b="1" dirty="0" err="1"/>
              <a:t>Glycemic</a:t>
            </a:r>
            <a:r>
              <a:rPr lang="en-US" b="1" dirty="0"/>
              <a:t> Control</a:t>
            </a:r>
            <a:r>
              <a:rPr lang="en-US" dirty="0"/>
              <a:t/>
            </a:r>
            <a:br>
              <a:rPr lang="en-US" dirty="0"/>
            </a:br>
            <a:endParaRPr lang="fa-IR" dirty="0"/>
          </a:p>
        </p:txBody>
      </p:sp>
      <p:sp>
        <p:nvSpPr>
          <p:cNvPr id="3" name="Content Placeholder 2"/>
          <p:cNvSpPr>
            <a:spLocks noGrp="1"/>
          </p:cNvSpPr>
          <p:nvPr>
            <p:ph idx="1"/>
          </p:nvPr>
        </p:nvSpPr>
        <p:spPr>
          <a:xfrm>
            <a:off x="0" y="609600"/>
            <a:ext cx="9144000" cy="6248400"/>
          </a:xfrm>
          <a:solidFill>
            <a:schemeClr val="accent5"/>
          </a:solidFill>
        </p:spPr>
        <p:txBody>
          <a:bodyPr>
            <a:normAutofit fontScale="85000" lnSpcReduction="10000"/>
          </a:bodyPr>
          <a:lstStyle/>
          <a:p>
            <a:pPr algn="just" rtl="0"/>
            <a:r>
              <a:rPr lang="en-US" dirty="0"/>
              <a:t>Of all treatments, </a:t>
            </a:r>
            <a:r>
              <a:rPr lang="en-US" sz="3800" b="1" dirty="0"/>
              <a:t>tight and stable </a:t>
            </a:r>
            <a:r>
              <a:rPr lang="en-US" sz="3800" b="1" dirty="0" err="1"/>
              <a:t>glycemic</a:t>
            </a:r>
            <a:r>
              <a:rPr lang="en-US" sz="3800" b="1" dirty="0"/>
              <a:t> control </a:t>
            </a:r>
            <a:r>
              <a:rPr lang="en-US" dirty="0"/>
              <a:t>is probably the most important for slowing the progression of </a:t>
            </a:r>
            <a:r>
              <a:rPr lang="en-US" dirty="0" smtClean="0"/>
              <a:t>neuropathy.</a:t>
            </a:r>
          </a:p>
          <a:p>
            <a:pPr algn="just" rtl="0"/>
            <a:r>
              <a:rPr lang="en-US" dirty="0" smtClean="0"/>
              <a:t>Because </a:t>
            </a:r>
            <a:r>
              <a:rPr lang="en-US" dirty="0"/>
              <a:t>rapid swings from hypoglycemia to hyperglycemia have been suggested to induce and aggravate neuropathic pain, the stability of </a:t>
            </a:r>
            <a:r>
              <a:rPr lang="en-US" dirty="0" err="1"/>
              <a:t>glycemic</a:t>
            </a:r>
            <a:r>
              <a:rPr lang="en-US" dirty="0"/>
              <a:t> control may be as important as the actual level of control in </a:t>
            </a:r>
            <a:r>
              <a:rPr lang="en-US" sz="3300" b="1" dirty="0"/>
              <a:t>relieving neuropathic pain</a:t>
            </a:r>
            <a:r>
              <a:rPr lang="en-US" dirty="0"/>
              <a:t>. </a:t>
            </a:r>
            <a:endParaRPr lang="en-US" dirty="0" smtClean="0"/>
          </a:p>
          <a:p>
            <a:pPr algn="just" rtl="0"/>
            <a:r>
              <a:rPr lang="en-US" dirty="0" smtClean="0"/>
              <a:t>The </a:t>
            </a:r>
            <a:r>
              <a:rPr lang="en-US" dirty="0"/>
              <a:t>Diabetes Control and Complications Trial (DCCT) demonstrated that tight blood sugar control in patients with </a:t>
            </a:r>
            <a:r>
              <a:rPr lang="en-US" b="1" dirty="0"/>
              <a:t>type 1 </a:t>
            </a:r>
            <a:r>
              <a:rPr lang="en-US" dirty="0"/>
              <a:t>diabetes </a:t>
            </a:r>
            <a:r>
              <a:rPr lang="en-US" b="1" dirty="0"/>
              <a:t>decreased the risk of neuropathy by 60% in 5 years</a:t>
            </a:r>
            <a:r>
              <a:rPr lang="en-US" b="1" dirty="0" smtClean="0"/>
              <a:t>.</a:t>
            </a:r>
          </a:p>
          <a:p>
            <a:pPr algn="just" rtl="0"/>
            <a:r>
              <a:rPr lang="en-US" baseline="30000" dirty="0" smtClean="0"/>
              <a:t> </a:t>
            </a:r>
            <a:r>
              <a:rPr lang="en-US" dirty="0" smtClean="0"/>
              <a:t>The </a:t>
            </a:r>
            <a:r>
              <a:rPr lang="en-US" dirty="0"/>
              <a:t>effect of tight </a:t>
            </a:r>
            <a:r>
              <a:rPr lang="en-US" dirty="0" err="1"/>
              <a:t>glycemic</a:t>
            </a:r>
            <a:r>
              <a:rPr lang="en-US" dirty="0"/>
              <a:t> control on </a:t>
            </a:r>
            <a:r>
              <a:rPr lang="en-US" dirty="0" err="1"/>
              <a:t>polyneuropathy</a:t>
            </a:r>
            <a:r>
              <a:rPr lang="en-US" dirty="0"/>
              <a:t> in patients with </a:t>
            </a:r>
            <a:r>
              <a:rPr lang="en-US" b="1" dirty="0"/>
              <a:t>type 2 </a:t>
            </a:r>
            <a:r>
              <a:rPr lang="en-US" dirty="0"/>
              <a:t>diabetes or those with</a:t>
            </a:r>
            <a:r>
              <a:rPr lang="en-US" b="1" dirty="0"/>
              <a:t> impaired glucose tolerance/impaired fasting glucose </a:t>
            </a:r>
            <a:r>
              <a:rPr lang="en-US" dirty="0"/>
              <a:t>is not as clear and requires further prospective study</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fa-IR" smtClean="0"/>
          </a:p>
        </p:txBody>
      </p:sp>
      <p:sp>
        <p:nvSpPr>
          <p:cNvPr id="32771" name="Content Placeholder 2"/>
          <p:cNvSpPr>
            <a:spLocks noGrp="1"/>
          </p:cNvSpPr>
          <p:nvPr>
            <p:ph idx="1"/>
          </p:nvPr>
        </p:nvSpPr>
        <p:spPr/>
        <p:txBody>
          <a:bodyPr/>
          <a:lstStyle/>
          <a:p>
            <a:pPr eaLnBrk="1" hangingPunct="1"/>
            <a:endParaRPr lang="fa-IR" smtClean="0"/>
          </a:p>
        </p:txBody>
      </p:sp>
      <p:pic>
        <p:nvPicPr>
          <p:cNvPr id="32772" name="Picture 2" descr="C:\Users\Asus\Desktop\semiology slides\Img004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371600"/>
          </a:xfrm>
          <a:solidFill>
            <a:schemeClr val="accent3"/>
          </a:solidFill>
        </p:spPr>
        <p:txBody>
          <a:bodyPr/>
          <a:lstStyle/>
          <a:p>
            <a:r>
              <a:rPr lang="en-US" sz="5400" b="1" i="1" dirty="0">
                <a:solidFill>
                  <a:srgbClr val="FF0000"/>
                </a:solidFill>
              </a:rPr>
              <a:t>Pathology</a:t>
            </a:r>
          </a:p>
        </p:txBody>
      </p:sp>
      <p:sp>
        <p:nvSpPr>
          <p:cNvPr id="59395" name="Rectangle 3"/>
          <p:cNvSpPr>
            <a:spLocks noGrp="1" noChangeArrowheads="1"/>
          </p:cNvSpPr>
          <p:nvPr>
            <p:ph type="body" idx="1"/>
          </p:nvPr>
        </p:nvSpPr>
        <p:spPr>
          <a:xfrm>
            <a:off x="0" y="1447800"/>
            <a:ext cx="9144000" cy="5410200"/>
          </a:xfrm>
          <a:solidFill>
            <a:schemeClr val="accent3">
              <a:lumMod val="40000"/>
              <a:lumOff val="60000"/>
            </a:schemeClr>
          </a:solidFill>
        </p:spPr>
        <p:txBody>
          <a:bodyPr>
            <a:normAutofit fontScale="92500" lnSpcReduction="10000"/>
          </a:bodyPr>
          <a:lstStyle/>
          <a:p>
            <a:pPr algn="just" rtl="0">
              <a:buFontTx/>
              <a:buNone/>
            </a:pPr>
            <a:r>
              <a:rPr lang="en-US" sz="4000" b="1" dirty="0"/>
              <a:t>Cranial and limb </a:t>
            </a:r>
            <a:r>
              <a:rPr lang="en-US" sz="4000" b="1" dirty="0" err="1"/>
              <a:t>mononeuropathy</a:t>
            </a:r>
            <a:endParaRPr lang="en-US" sz="4000" b="1" dirty="0"/>
          </a:p>
          <a:p>
            <a:pPr algn="just" rtl="0">
              <a:buFontTx/>
              <a:buNone/>
            </a:pPr>
            <a:r>
              <a:rPr lang="en-US" sz="4000" b="1" dirty="0"/>
              <a:t>and multiple </a:t>
            </a:r>
            <a:r>
              <a:rPr lang="en-US" sz="4000" b="1" dirty="0" err="1"/>
              <a:t>mononeuropathies</a:t>
            </a:r>
            <a:r>
              <a:rPr lang="en-US" sz="4000" b="1" dirty="0"/>
              <a:t> </a:t>
            </a:r>
            <a:r>
              <a:rPr lang="en-US" sz="3600" dirty="0"/>
              <a:t>are thought to be caused by small-vessel occlusive </a:t>
            </a:r>
            <a:r>
              <a:rPr lang="en-US" sz="3600" dirty="0" err="1"/>
              <a:t>disese</a:t>
            </a:r>
            <a:r>
              <a:rPr lang="en-US" sz="3600" dirty="0" smtClean="0"/>
              <a:t>.</a:t>
            </a:r>
          </a:p>
          <a:p>
            <a:pPr algn="just" rtl="0">
              <a:buFontTx/>
              <a:buNone/>
            </a:pPr>
            <a:endParaRPr lang="en-US" sz="3600" dirty="0"/>
          </a:p>
          <a:p>
            <a:pPr algn="just" rtl="0">
              <a:buFontTx/>
              <a:buNone/>
            </a:pPr>
            <a:r>
              <a:rPr lang="en-US" sz="3600" b="1" dirty="0"/>
              <a:t>In multiple lumbar roots, plexus, or proximal nerve segments:</a:t>
            </a:r>
            <a:r>
              <a:rPr lang="en-US" sz="3600" dirty="0"/>
              <a:t> Whether ischemic or inflammatory lesions</a:t>
            </a:r>
            <a:r>
              <a:rPr lang="en-US" sz="3600" dirty="0">
                <a:solidFill>
                  <a:srgbClr val="FF0000"/>
                </a:solidFill>
              </a:rPr>
              <a:t>?</a:t>
            </a:r>
          </a:p>
          <a:p>
            <a:endParaRPr lang="en-US" sz="2800" dirty="0"/>
          </a:p>
          <a:p>
            <a:pPr>
              <a:buFontTx/>
              <a:buNone/>
            </a:pPr>
            <a:r>
              <a:rPr lang="en-US" sz="2800" dirty="0"/>
              <a:t> </a:t>
            </a:r>
          </a:p>
          <a:p>
            <a:r>
              <a:rPr lang="en-US" sz="2800"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a:solidFill>
            <a:schemeClr val="tx2">
              <a:lumMod val="20000"/>
              <a:lumOff val="80000"/>
            </a:schemeClr>
          </a:solidFill>
        </p:spPr>
        <p:txBody>
          <a:bodyPr/>
          <a:lstStyle/>
          <a:p>
            <a:r>
              <a:rPr lang="en-US" b="1" i="1" dirty="0">
                <a:solidFill>
                  <a:srgbClr val="FF0000"/>
                </a:solidFill>
              </a:rPr>
              <a:t>Pathogenesis of Diabetic Neuropathy</a:t>
            </a:r>
          </a:p>
        </p:txBody>
      </p:sp>
      <p:sp>
        <p:nvSpPr>
          <p:cNvPr id="60419" name="Rectangle 3"/>
          <p:cNvSpPr>
            <a:spLocks noGrp="1" noChangeArrowheads="1"/>
          </p:cNvSpPr>
          <p:nvPr>
            <p:ph type="body" idx="1"/>
          </p:nvPr>
        </p:nvSpPr>
        <p:spPr>
          <a:xfrm>
            <a:off x="0" y="1447800"/>
            <a:ext cx="9144000" cy="5410200"/>
          </a:xfrm>
          <a:solidFill>
            <a:srgbClr val="FFFF99"/>
          </a:solidFill>
        </p:spPr>
        <p:txBody>
          <a:bodyPr/>
          <a:lstStyle/>
          <a:p>
            <a:pPr algn="l" rtl="0">
              <a:lnSpc>
                <a:spcPct val="90000"/>
              </a:lnSpc>
              <a:buFontTx/>
              <a:buNone/>
            </a:pPr>
            <a:r>
              <a:rPr lang="en-US" sz="2400" b="1" dirty="0"/>
              <a:t>Currently accepted hypotheses focus on the possibilities of </a:t>
            </a:r>
            <a:r>
              <a:rPr lang="en-US" sz="2400" b="1" dirty="0">
                <a:solidFill>
                  <a:srgbClr val="3333CC"/>
                </a:solidFill>
              </a:rPr>
              <a:t>metabolic and ischemic factors </a:t>
            </a:r>
            <a:r>
              <a:rPr lang="en-US" sz="2400" b="1" dirty="0"/>
              <a:t>and their interactions in causing nerve injury .</a:t>
            </a:r>
          </a:p>
          <a:p>
            <a:pPr algn="l" rtl="0">
              <a:lnSpc>
                <a:spcPct val="90000"/>
              </a:lnSpc>
              <a:buFontTx/>
              <a:buNone/>
            </a:pPr>
            <a:endParaRPr lang="en-US" sz="2400" b="1" dirty="0"/>
          </a:p>
          <a:p>
            <a:pPr algn="l" rtl="0">
              <a:lnSpc>
                <a:spcPct val="90000"/>
              </a:lnSpc>
              <a:buFontTx/>
              <a:buNone/>
            </a:pPr>
            <a:r>
              <a:rPr lang="en-US" sz="2400" b="1" dirty="0"/>
              <a:t>Hyperglycemia increase </a:t>
            </a:r>
            <a:r>
              <a:rPr lang="en-US" sz="2400" b="1" dirty="0" err="1"/>
              <a:t>endoneurial</a:t>
            </a:r>
            <a:r>
              <a:rPr lang="en-US" sz="2400" b="1" dirty="0"/>
              <a:t> vascular resistance and </a:t>
            </a:r>
            <a:r>
              <a:rPr lang="en-US" sz="2400" b="1" dirty="0">
                <a:solidFill>
                  <a:srgbClr val="3333CC"/>
                </a:solidFill>
              </a:rPr>
              <a:t>reduce nerve blood flow</a:t>
            </a:r>
            <a:r>
              <a:rPr lang="en-US" sz="2400" b="1" dirty="0"/>
              <a:t>.</a:t>
            </a:r>
          </a:p>
          <a:p>
            <a:pPr algn="l" rtl="0">
              <a:lnSpc>
                <a:spcPct val="90000"/>
              </a:lnSpc>
              <a:buFontTx/>
              <a:buNone/>
            </a:pPr>
            <a:r>
              <a:rPr lang="en-US" sz="2400" b="1" dirty="0"/>
              <a:t>Hyperglycemia also causes </a:t>
            </a:r>
            <a:r>
              <a:rPr lang="en-US" sz="2400" b="1" dirty="0">
                <a:solidFill>
                  <a:srgbClr val="3333CC"/>
                </a:solidFill>
              </a:rPr>
              <a:t>depletion of nerve </a:t>
            </a:r>
            <a:r>
              <a:rPr lang="en-US" sz="2400" b="1" dirty="0" err="1">
                <a:solidFill>
                  <a:srgbClr val="3333CC"/>
                </a:solidFill>
              </a:rPr>
              <a:t>myoinositol</a:t>
            </a:r>
            <a:r>
              <a:rPr lang="en-US" sz="2400" b="1" dirty="0" smtClean="0"/>
              <a:t>.</a:t>
            </a:r>
          </a:p>
          <a:p>
            <a:pPr algn="l" rtl="0">
              <a:lnSpc>
                <a:spcPct val="90000"/>
              </a:lnSpc>
              <a:buFontTx/>
              <a:buNone/>
            </a:pPr>
            <a:r>
              <a:rPr lang="en-US" sz="2400" b="1" dirty="0" smtClean="0"/>
              <a:t> </a:t>
            </a:r>
            <a:endParaRPr lang="en-US" sz="2400" b="1" dirty="0"/>
          </a:p>
          <a:p>
            <a:pPr algn="l" rtl="0">
              <a:lnSpc>
                <a:spcPct val="90000"/>
              </a:lnSpc>
              <a:buFontTx/>
              <a:buNone/>
            </a:pPr>
            <a:r>
              <a:rPr lang="en-US" sz="2400" b="1" dirty="0" err="1"/>
              <a:t>Persistant</a:t>
            </a:r>
            <a:r>
              <a:rPr lang="en-US" sz="2400" b="1" dirty="0"/>
              <a:t> hyperglycemia </a:t>
            </a:r>
            <a:r>
              <a:rPr lang="en-US" sz="2400" b="1" dirty="0">
                <a:solidFill>
                  <a:srgbClr val="3333CC"/>
                </a:solidFill>
              </a:rPr>
              <a:t>enhances the </a:t>
            </a:r>
            <a:r>
              <a:rPr lang="en-US" sz="2400" b="1" dirty="0" err="1">
                <a:solidFill>
                  <a:srgbClr val="3333CC"/>
                </a:solidFill>
              </a:rPr>
              <a:t>polyol</a:t>
            </a:r>
            <a:r>
              <a:rPr lang="en-US" sz="2400" b="1" dirty="0">
                <a:solidFill>
                  <a:srgbClr val="3333CC"/>
                </a:solidFill>
              </a:rPr>
              <a:t> pathway </a:t>
            </a:r>
            <a:r>
              <a:rPr lang="en-US" sz="2400" b="1" dirty="0"/>
              <a:t>in nerve tissue through the enzyme </a:t>
            </a:r>
            <a:r>
              <a:rPr lang="en-US" sz="2400" b="1" dirty="0" err="1" smtClean="0"/>
              <a:t>aldose</a:t>
            </a:r>
            <a:r>
              <a:rPr lang="en-US" sz="2400" b="1" dirty="0"/>
              <a:t> </a:t>
            </a:r>
            <a:r>
              <a:rPr lang="en-US" sz="2400" b="1" dirty="0" err="1" smtClean="0"/>
              <a:t>reductase</a:t>
            </a:r>
            <a:r>
              <a:rPr lang="en-US" sz="2400" b="1" dirty="0"/>
              <a:t>, which leads to the </a:t>
            </a:r>
            <a:r>
              <a:rPr lang="en-US" sz="2400" b="1" dirty="0">
                <a:solidFill>
                  <a:srgbClr val="3333CC"/>
                </a:solidFill>
              </a:rPr>
              <a:t>accumulation of </a:t>
            </a:r>
            <a:r>
              <a:rPr lang="en-US" sz="2400" b="1" dirty="0" err="1">
                <a:solidFill>
                  <a:srgbClr val="3333CC"/>
                </a:solidFill>
              </a:rPr>
              <a:t>sorbitol</a:t>
            </a:r>
            <a:r>
              <a:rPr lang="en-US" sz="2400" b="1" dirty="0">
                <a:solidFill>
                  <a:srgbClr val="3333CC"/>
                </a:solidFill>
              </a:rPr>
              <a:t> and fructose in nerve </a:t>
            </a:r>
            <a:r>
              <a:rPr lang="en-US" sz="2400" b="1" dirty="0"/>
              <a:t>and enhancement of </a:t>
            </a:r>
            <a:r>
              <a:rPr lang="en-US" sz="2400" b="1" dirty="0" err="1"/>
              <a:t>nonenzymatic</a:t>
            </a:r>
            <a:r>
              <a:rPr lang="en-US" sz="2400" b="1" dirty="0"/>
              <a:t> </a:t>
            </a:r>
            <a:r>
              <a:rPr lang="en-US" sz="2400" b="1" dirty="0" err="1"/>
              <a:t>glycosylation</a:t>
            </a:r>
            <a:r>
              <a:rPr lang="en-US" sz="2400" b="1" dirty="0"/>
              <a:t> of structural nerve </a:t>
            </a:r>
            <a:r>
              <a:rPr lang="en-US" sz="2400" b="1" dirty="0" smtClean="0"/>
              <a:t>proteins.</a:t>
            </a:r>
            <a:endParaRPr lang="en-US" sz="2800" b="1" dirty="0"/>
          </a:p>
          <a:p>
            <a:pPr algn="l" rtl="0">
              <a:lnSpc>
                <a:spcPct val="90000"/>
              </a:lnSpc>
              <a:buFontTx/>
              <a:buNone/>
            </a:pPr>
            <a:endParaRPr lang="en-US" sz="2800" b="1" dirty="0"/>
          </a:p>
          <a:p>
            <a:pPr algn="l" rtl="0">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47800"/>
          </a:xfrm>
          <a:solidFill>
            <a:schemeClr val="accent1">
              <a:lumMod val="20000"/>
              <a:lumOff val="80000"/>
            </a:schemeClr>
          </a:solidFill>
        </p:spPr>
        <p:txBody>
          <a:bodyPr>
            <a:normAutofit/>
          </a:bodyPr>
          <a:lstStyle/>
          <a:p>
            <a:r>
              <a:rPr lang="en-US" sz="4000" dirty="0">
                <a:solidFill>
                  <a:srgbClr val="FF0000"/>
                </a:solidFill>
              </a:rPr>
              <a:t>Symptomatic treatment for autonomic manifestations</a:t>
            </a:r>
            <a:r>
              <a:rPr lang="en-US" sz="4000" dirty="0"/>
              <a:t> </a:t>
            </a:r>
          </a:p>
        </p:txBody>
      </p:sp>
      <p:sp>
        <p:nvSpPr>
          <p:cNvPr id="62467" name="Rectangle 3"/>
          <p:cNvSpPr>
            <a:spLocks noGrp="1" noChangeArrowheads="1"/>
          </p:cNvSpPr>
          <p:nvPr>
            <p:ph type="body" idx="1"/>
          </p:nvPr>
        </p:nvSpPr>
        <p:spPr>
          <a:xfrm>
            <a:off x="0" y="1447800"/>
            <a:ext cx="9144000" cy="5410200"/>
          </a:xfrm>
          <a:solidFill>
            <a:srgbClr val="FFFF99"/>
          </a:solidFill>
        </p:spPr>
        <p:txBody>
          <a:bodyPr/>
          <a:lstStyle/>
          <a:p>
            <a:pPr algn="l" rtl="0">
              <a:lnSpc>
                <a:spcPct val="80000"/>
              </a:lnSpc>
              <a:buFontTx/>
              <a:buNone/>
            </a:pPr>
            <a:r>
              <a:rPr lang="en-US" sz="2800" dirty="0"/>
              <a:t>Patient s </a:t>
            </a:r>
            <a:r>
              <a:rPr lang="en-US" sz="2800" b="1" dirty="0"/>
              <a:t>with </a:t>
            </a:r>
            <a:r>
              <a:rPr lang="en-US" b="1" dirty="0">
                <a:solidFill>
                  <a:srgbClr val="3333CC"/>
                </a:solidFill>
              </a:rPr>
              <a:t>symptomatic orthostatic hypotension </a:t>
            </a:r>
            <a:r>
              <a:rPr lang="en-US" sz="2800" dirty="0"/>
              <a:t>are advised to sleep with the head of the bed elevated 6 to 10 inches . </a:t>
            </a:r>
          </a:p>
          <a:p>
            <a:pPr algn="l" rtl="0">
              <a:lnSpc>
                <a:spcPct val="80000"/>
              </a:lnSpc>
              <a:buFontTx/>
              <a:buNone/>
            </a:pPr>
            <a:r>
              <a:rPr lang="en-US" sz="2800" dirty="0"/>
              <a:t>. </a:t>
            </a:r>
            <a:endParaRPr lang="en-US" sz="2800" dirty="0" smtClean="0"/>
          </a:p>
          <a:p>
            <a:pPr algn="l" rtl="0">
              <a:lnSpc>
                <a:spcPct val="80000"/>
              </a:lnSpc>
              <a:buFontTx/>
              <a:buNone/>
            </a:pPr>
            <a:endParaRPr lang="en-US" sz="2800" dirty="0"/>
          </a:p>
          <a:p>
            <a:pPr algn="l" rtl="0">
              <a:lnSpc>
                <a:spcPct val="80000"/>
              </a:lnSpc>
              <a:buFontTx/>
              <a:buNone/>
            </a:pPr>
            <a:r>
              <a:rPr lang="en-US" sz="2800" dirty="0"/>
              <a:t>Practical suggestions include </a:t>
            </a:r>
            <a:r>
              <a:rPr lang="en-US" sz="2800" b="1" dirty="0">
                <a:solidFill>
                  <a:srgbClr val="3333CC"/>
                </a:solidFill>
              </a:rPr>
              <a:t>drinking two cups of strong </a:t>
            </a:r>
            <a:r>
              <a:rPr lang="en-US" sz="2800" b="1" dirty="0" smtClean="0">
                <a:solidFill>
                  <a:srgbClr val="3333CC"/>
                </a:solidFill>
              </a:rPr>
              <a:t>coffee or </a:t>
            </a:r>
            <a:r>
              <a:rPr lang="en-US" sz="2800" b="1" dirty="0">
                <a:solidFill>
                  <a:srgbClr val="3333CC"/>
                </a:solidFill>
              </a:rPr>
              <a:t>tea </a:t>
            </a:r>
            <a:r>
              <a:rPr lang="en-US" sz="2800" dirty="0"/>
              <a:t>with meals, </a:t>
            </a:r>
            <a:r>
              <a:rPr lang="en-US" sz="2800" b="1" dirty="0">
                <a:solidFill>
                  <a:srgbClr val="3333CC"/>
                </a:solidFill>
              </a:rPr>
              <a:t>eating more frequent small meals </a:t>
            </a:r>
            <a:r>
              <a:rPr lang="en-US" sz="2800" dirty="0" smtClean="0"/>
              <a:t>rather than </a:t>
            </a:r>
            <a:r>
              <a:rPr lang="en-US" sz="2800" dirty="0"/>
              <a:t>a few large ones , and increasing the </a:t>
            </a:r>
            <a:r>
              <a:rPr lang="en-US" sz="2800" b="1" dirty="0">
                <a:solidFill>
                  <a:srgbClr val="3333CC"/>
                </a:solidFill>
              </a:rPr>
              <a:t>daily fluid </a:t>
            </a:r>
            <a:r>
              <a:rPr lang="en-US" sz="2800" b="1" dirty="0" smtClean="0">
                <a:solidFill>
                  <a:srgbClr val="3333CC"/>
                </a:solidFill>
              </a:rPr>
              <a:t>intake </a:t>
            </a:r>
            <a:r>
              <a:rPr lang="en-US" sz="2800" dirty="0" smtClean="0"/>
              <a:t>(&gt;</a:t>
            </a:r>
            <a:r>
              <a:rPr lang="en-US" sz="2800" dirty="0"/>
              <a:t>20 0z/day) and </a:t>
            </a:r>
            <a:r>
              <a:rPr lang="en-US" sz="2800" b="1" dirty="0">
                <a:solidFill>
                  <a:srgbClr val="3333CC"/>
                </a:solidFill>
              </a:rPr>
              <a:t>salt ingestion </a:t>
            </a:r>
            <a:r>
              <a:rPr lang="en-US" sz="2800" dirty="0"/>
              <a:t>(10 to 20 g/day). </a:t>
            </a:r>
            <a:r>
              <a:rPr lang="en-US" sz="2800" b="1" dirty="0">
                <a:solidFill>
                  <a:srgbClr val="3333CC"/>
                </a:solidFill>
              </a:rPr>
              <a:t>Elastic </a:t>
            </a:r>
            <a:r>
              <a:rPr lang="en-US" sz="2800" b="1" dirty="0" smtClean="0">
                <a:solidFill>
                  <a:srgbClr val="3333CC"/>
                </a:solidFill>
              </a:rPr>
              <a:t>body stockings</a:t>
            </a:r>
            <a:r>
              <a:rPr lang="en-US" sz="2800" dirty="0" smtClean="0"/>
              <a:t> </a:t>
            </a:r>
            <a:r>
              <a:rPr lang="en-US" sz="2800" dirty="0"/>
              <a:t>may be beneficial by reducing the venous </a:t>
            </a:r>
            <a:r>
              <a:rPr lang="en-US" sz="2800" dirty="0" smtClean="0"/>
              <a:t>capacitance in </a:t>
            </a:r>
            <a:r>
              <a:rPr lang="en-US" sz="2800" dirty="0"/>
              <a:t>bed but are poorly tolerated by many patients. </a:t>
            </a:r>
            <a:r>
              <a:rPr lang="en-US" sz="2800" dirty="0" smtClean="0"/>
              <a:t>Plasma volume </a:t>
            </a:r>
            <a:r>
              <a:rPr lang="en-US" sz="2800" dirty="0"/>
              <a:t>expansion can be achieved by </a:t>
            </a:r>
            <a:r>
              <a:rPr lang="en-US" sz="2800" b="1" dirty="0" err="1">
                <a:solidFill>
                  <a:srgbClr val="3333CC"/>
                </a:solidFill>
              </a:rPr>
              <a:t>fludrocortisone</a:t>
            </a:r>
            <a:r>
              <a:rPr lang="en-US" sz="2800" dirty="0"/>
              <a:t> (0.1 </a:t>
            </a:r>
            <a:r>
              <a:rPr lang="en-US" sz="2800" dirty="0" smtClean="0"/>
              <a:t>to 0.6 mg/da</a:t>
            </a:r>
            <a:r>
              <a:rPr lang="en-US" sz="2400"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360"/>
          </a:xfrm>
          <a:solidFill>
            <a:schemeClr val="accent2">
              <a:lumMod val="20000"/>
              <a:lumOff val="80000"/>
            </a:schemeClr>
          </a:solidFill>
        </p:spPr>
        <p:txBody>
          <a:bodyPr>
            <a:normAutofit fontScale="90000"/>
          </a:bodyPr>
          <a:lstStyle/>
          <a:p>
            <a:r>
              <a:rPr lang="en-US" sz="4000" b="1" dirty="0"/>
              <a:t>Treatment of Autonomic Dysfunction</a:t>
            </a:r>
            <a:r>
              <a:rPr lang="en-US" b="1" dirty="0"/>
              <a:t/>
            </a:r>
            <a:br>
              <a:rPr lang="en-US" b="1" dirty="0"/>
            </a:br>
            <a:endParaRPr lang="fa-IR" dirty="0"/>
          </a:p>
        </p:txBody>
      </p:sp>
      <p:sp>
        <p:nvSpPr>
          <p:cNvPr id="3" name="Content Placeholder 2"/>
          <p:cNvSpPr>
            <a:spLocks noGrp="1"/>
          </p:cNvSpPr>
          <p:nvPr>
            <p:ph idx="1"/>
          </p:nvPr>
        </p:nvSpPr>
        <p:spPr>
          <a:xfrm>
            <a:off x="0" y="476672"/>
            <a:ext cx="9144000" cy="7295728"/>
          </a:xfrm>
          <a:solidFill>
            <a:schemeClr val="accent5">
              <a:lumMod val="20000"/>
              <a:lumOff val="80000"/>
            </a:schemeClr>
          </a:solidFill>
        </p:spPr>
        <p:txBody>
          <a:bodyPr>
            <a:noAutofit/>
          </a:bodyPr>
          <a:lstStyle/>
          <a:p>
            <a:pPr algn="just" rtl="0">
              <a:buNone/>
            </a:pPr>
            <a:r>
              <a:rPr lang="en-US" sz="2800" b="1" dirty="0"/>
              <a:t>Erectile </a:t>
            </a:r>
            <a:r>
              <a:rPr lang="en-US" sz="2800" b="1" dirty="0" smtClean="0"/>
              <a:t>dysfunction </a:t>
            </a:r>
            <a:r>
              <a:rPr lang="en-US" sz="2000" dirty="0" smtClean="0"/>
              <a:t>from </a:t>
            </a:r>
            <a:r>
              <a:rPr lang="en-US" sz="2000" dirty="0"/>
              <a:t>diabetic neuropathy is a very difficult condition to treat</a:t>
            </a:r>
            <a:r>
              <a:rPr lang="en-US" sz="2000" dirty="0" smtClean="0"/>
              <a:t>.</a:t>
            </a:r>
            <a:r>
              <a:rPr lang="en-US" sz="2000" dirty="0"/>
              <a:t> All other causes of impotence must be excluded. Once the diagnosis has been confirmed, the oral agent</a:t>
            </a:r>
            <a:r>
              <a:rPr lang="en-US" sz="2400" b="1" dirty="0">
                <a:solidFill>
                  <a:schemeClr val="accent2">
                    <a:lumMod val="75000"/>
                  </a:schemeClr>
                </a:solidFill>
              </a:rPr>
              <a:t> </a:t>
            </a:r>
            <a:r>
              <a:rPr lang="en-US" sz="2400" b="1" dirty="0" err="1">
                <a:solidFill>
                  <a:schemeClr val="accent2">
                    <a:lumMod val="75000"/>
                  </a:schemeClr>
                </a:solidFill>
              </a:rPr>
              <a:t>sildenafil</a:t>
            </a:r>
            <a:r>
              <a:rPr lang="en-US" sz="2400" b="1" dirty="0">
                <a:solidFill>
                  <a:schemeClr val="accent2">
                    <a:lumMod val="75000"/>
                  </a:schemeClr>
                </a:solidFill>
              </a:rPr>
              <a:t> Viagra) and related </a:t>
            </a:r>
            <a:r>
              <a:rPr lang="en-US" sz="2400" b="1" dirty="0" err="1">
                <a:solidFill>
                  <a:schemeClr val="accent2">
                    <a:lumMod val="75000"/>
                  </a:schemeClr>
                </a:solidFill>
              </a:rPr>
              <a:t>phosphodiesterase</a:t>
            </a:r>
            <a:r>
              <a:rPr lang="en-US" sz="2400" b="1" dirty="0">
                <a:solidFill>
                  <a:schemeClr val="accent2">
                    <a:lumMod val="75000"/>
                  </a:schemeClr>
                </a:solidFill>
              </a:rPr>
              <a:t> type 5 (PDE5) </a:t>
            </a:r>
            <a:r>
              <a:rPr lang="en-US" sz="2000" dirty="0"/>
              <a:t>inhibitors can be used (if not contraindicated in the patient). Older methods such as </a:t>
            </a:r>
            <a:r>
              <a:rPr lang="en-US" sz="2800" b="1" dirty="0">
                <a:solidFill>
                  <a:schemeClr val="accent2">
                    <a:lumMod val="75000"/>
                  </a:schemeClr>
                </a:solidFill>
              </a:rPr>
              <a:t>vacuum devices or </a:t>
            </a:r>
            <a:r>
              <a:rPr lang="en-US" sz="2800" b="1" dirty="0" err="1">
                <a:solidFill>
                  <a:schemeClr val="accent2">
                    <a:lumMod val="75000"/>
                  </a:schemeClr>
                </a:solidFill>
              </a:rPr>
              <a:t>intracavernosal</a:t>
            </a:r>
            <a:r>
              <a:rPr lang="en-US" sz="2800" b="1" dirty="0">
                <a:solidFill>
                  <a:schemeClr val="accent2">
                    <a:lumMod val="75000"/>
                  </a:schemeClr>
                </a:solidFill>
              </a:rPr>
              <a:t> </a:t>
            </a:r>
            <a:r>
              <a:rPr lang="en-US" sz="2800" b="1" dirty="0" err="1">
                <a:solidFill>
                  <a:schemeClr val="accent2">
                    <a:lumMod val="75000"/>
                  </a:schemeClr>
                </a:solidFill>
              </a:rPr>
              <a:t>papaverine</a:t>
            </a:r>
            <a:r>
              <a:rPr lang="en-US" sz="2800" b="1" dirty="0">
                <a:solidFill>
                  <a:schemeClr val="accent2">
                    <a:lumMod val="75000"/>
                  </a:schemeClr>
                </a:solidFill>
              </a:rPr>
              <a:t> </a:t>
            </a:r>
            <a:r>
              <a:rPr lang="en-US" sz="2000" dirty="0"/>
              <a:t>injections may be tried. Referral to a urologist is suggested. </a:t>
            </a:r>
          </a:p>
          <a:p>
            <a:pPr algn="just" rtl="0">
              <a:buNone/>
            </a:pPr>
            <a:r>
              <a:rPr lang="en-US" sz="2400" b="1" dirty="0"/>
              <a:t>Orthostatic </a:t>
            </a:r>
            <a:r>
              <a:rPr lang="en-US" sz="2400" b="1" dirty="0" err="1" smtClean="0"/>
              <a:t>hypotension:</a:t>
            </a:r>
            <a:r>
              <a:rPr lang="en-US" sz="2000" dirty="0" err="1" smtClean="0"/>
              <a:t>Increasing</a:t>
            </a:r>
            <a:r>
              <a:rPr lang="en-US" sz="2000" dirty="0" smtClean="0"/>
              <a:t> </a:t>
            </a:r>
            <a:r>
              <a:rPr lang="en-US" sz="2000" dirty="0"/>
              <a:t>the dietary fluid and salt intake, along with use of </a:t>
            </a:r>
            <a:r>
              <a:rPr lang="en-US" sz="2400" b="1" dirty="0">
                <a:solidFill>
                  <a:schemeClr val="accent2">
                    <a:lumMod val="75000"/>
                  </a:schemeClr>
                </a:solidFill>
              </a:rPr>
              <a:t>compression stockings</a:t>
            </a:r>
            <a:r>
              <a:rPr lang="en-US" sz="2000" dirty="0"/>
              <a:t>, may help. If these modalities do not improve symptoms, then medication may </a:t>
            </a:r>
            <a:r>
              <a:rPr lang="en-US" sz="2000" dirty="0" smtClean="0"/>
              <a:t>help</a:t>
            </a:r>
          </a:p>
          <a:p>
            <a:pPr algn="just" rtl="0">
              <a:buNone/>
            </a:pPr>
            <a:r>
              <a:rPr lang="en-US" sz="2400" b="1" dirty="0"/>
              <a:t>G</a:t>
            </a:r>
            <a:r>
              <a:rPr lang="en-US" sz="2800" b="1" dirty="0"/>
              <a:t>ustatory </a:t>
            </a:r>
            <a:r>
              <a:rPr lang="en-US" sz="2800" b="1" dirty="0" smtClean="0"/>
              <a:t>sweating</a:t>
            </a:r>
            <a:r>
              <a:rPr lang="en-US" sz="2000" b="1" dirty="0" smtClean="0"/>
              <a:t>: </a:t>
            </a:r>
            <a:r>
              <a:rPr lang="en-US" sz="2400" b="1" dirty="0" err="1" smtClean="0">
                <a:solidFill>
                  <a:schemeClr val="accent2">
                    <a:lumMod val="75000"/>
                  </a:schemeClr>
                </a:solidFill>
              </a:rPr>
              <a:t>Glycopyrrolate</a:t>
            </a:r>
            <a:r>
              <a:rPr lang="en-US" sz="2000" dirty="0" smtClean="0"/>
              <a:t> </a:t>
            </a:r>
            <a:r>
              <a:rPr lang="en-US" sz="2000" dirty="0"/>
              <a:t>is an </a:t>
            </a:r>
            <a:r>
              <a:rPr lang="en-US" sz="2000" dirty="0" err="1"/>
              <a:t>antimuscarinic</a:t>
            </a:r>
            <a:r>
              <a:rPr lang="en-US" sz="2000" dirty="0"/>
              <a:t> compound that can be used for the treatment for diabetic gustatory sweating. When applied topically to the affected area, it results in a marked reduction in sweating while eating a mea</a:t>
            </a:r>
            <a:r>
              <a:rPr lang="en-US" sz="2400" dirty="0"/>
              <a:t>l</a:t>
            </a:r>
            <a:endParaRPr lang="fa-I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20000"/>
              <a:lumOff val="80000"/>
            </a:schemeClr>
          </a:solidFill>
        </p:spPr>
        <p:txBody>
          <a:bodyPr>
            <a:normAutofit fontScale="90000"/>
          </a:bodyPr>
          <a:lstStyle/>
          <a:p>
            <a:r>
              <a:rPr lang="en-US" sz="4900" b="1" dirty="0"/>
              <a:t>Diabetic </a:t>
            </a:r>
            <a:r>
              <a:rPr lang="en-US" sz="4900" b="1" dirty="0" err="1"/>
              <a:t>Gastroparesis</a:t>
            </a:r>
            <a:r>
              <a:rPr lang="en-US" b="1" dirty="0"/>
              <a:t/>
            </a:r>
            <a:br>
              <a:rPr lang="en-US" b="1" dirty="0"/>
            </a:br>
            <a:endParaRPr lang="fa-IR" dirty="0"/>
          </a:p>
        </p:txBody>
      </p:sp>
      <p:sp>
        <p:nvSpPr>
          <p:cNvPr id="3" name="Content Placeholder 2"/>
          <p:cNvSpPr>
            <a:spLocks noGrp="1"/>
          </p:cNvSpPr>
          <p:nvPr>
            <p:ph idx="1"/>
          </p:nvPr>
        </p:nvSpPr>
        <p:spPr>
          <a:xfrm>
            <a:off x="0" y="1340768"/>
            <a:ext cx="9144000" cy="5517232"/>
          </a:xfrm>
          <a:solidFill>
            <a:schemeClr val="accent5">
              <a:lumMod val="20000"/>
              <a:lumOff val="80000"/>
            </a:schemeClr>
          </a:solidFill>
        </p:spPr>
        <p:txBody>
          <a:bodyPr>
            <a:normAutofit fontScale="92500" lnSpcReduction="20000"/>
          </a:bodyPr>
          <a:lstStyle/>
          <a:p>
            <a:pPr algn="just" rtl="0"/>
            <a:r>
              <a:rPr lang="en-US" sz="3900" b="1" dirty="0" smtClean="0"/>
              <a:t>Erythromycin, </a:t>
            </a:r>
            <a:r>
              <a:rPr lang="en-US" sz="3900" b="1" dirty="0" err="1" smtClean="0"/>
              <a:t>cisapride</a:t>
            </a:r>
            <a:r>
              <a:rPr lang="en-US" sz="3900" b="1" dirty="0" smtClean="0"/>
              <a:t>, and </a:t>
            </a:r>
            <a:r>
              <a:rPr lang="en-US" sz="3900" b="1" dirty="0" err="1" smtClean="0"/>
              <a:t>metoclopramide</a:t>
            </a:r>
            <a:r>
              <a:rPr lang="en-US" sz="3900" b="1" dirty="0" smtClean="0"/>
              <a:t> </a:t>
            </a:r>
            <a:r>
              <a:rPr lang="en-US" dirty="0" smtClean="0"/>
              <a:t>are used to treat diabetic </a:t>
            </a:r>
            <a:r>
              <a:rPr lang="en-US" dirty="0" err="1" smtClean="0"/>
              <a:t>gastroparesis</a:t>
            </a:r>
            <a:r>
              <a:rPr lang="en-US" dirty="0" smtClean="0"/>
              <a:t>. Additionally, </a:t>
            </a:r>
            <a:r>
              <a:rPr lang="en-US" dirty="0" err="1" smtClean="0"/>
              <a:t>MiraLax</a:t>
            </a:r>
            <a:r>
              <a:rPr lang="en-US" dirty="0" smtClean="0"/>
              <a:t> (</a:t>
            </a:r>
            <a:r>
              <a:rPr lang="en-US" sz="3300" b="1" dirty="0" smtClean="0"/>
              <a:t>polyethylene glycol </a:t>
            </a:r>
            <a:r>
              <a:rPr lang="en-US" dirty="0" smtClean="0"/>
              <a:t>3350) is gaining increasing popularity as the first-line agent for severe constipation and lower motor unit bowel.</a:t>
            </a:r>
          </a:p>
          <a:p>
            <a:pPr algn="just" rtl="0"/>
            <a:r>
              <a:rPr lang="en-US" dirty="0"/>
              <a:t>A newer agent, </a:t>
            </a:r>
            <a:r>
              <a:rPr lang="en-US" sz="3300" b="1" dirty="0" err="1"/>
              <a:t>tegaserod</a:t>
            </a:r>
            <a:r>
              <a:rPr lang="en-US" dirty="0"/>
              <a:t> (</a:t>
            </a:r>
            <a:r>
              <a:rPr lang="en-US" dirty="0" err="1"/>
              <a:t>Zelnorm</a:t>
            </a:r>
            <a:r>
              <a:rPr lang="en-US" dirty="0"/>
              <a:t>), may be helpful in patients with chronic </a:t>
            </a:r>
            <a:r>
              <a:rPr lang="en-US" dirty="0" err="1"/>
              <a:t>ileus</a:t>
            </a:r>
            <a:r>
              <a:rPr lang="en-US" dirty="0"/>
              <a:t>. In early 2010, however, </a:t>
            </a:r>
            <a:r>
              <a:rPr lang="en-US" dirty="0" err="1"/>
              <a:t>tegaserod</a:t>
            </a:r>
            <a:r>
              <a:rPr lang="en-US" dirty="0"/>
              <a:t> marketing was suspended because of a meta-analysis showing an excess number of serious cardiovascular adverse events, including angina, myocardial infarction, and stroke, in those taking </a:t>
            </a:r>
            <a:r>
              <a:rPr lang="en-US" dirty="0" err="1"/>
              <a:t>tegaserod</a:t>
            </a:r>
            <a:r>
              <a:rPr lang="en-US" dirty="0"/>
              <a:t> compared with placebo. </a:t>
            </a:r>
            <a:r>
              <a:rPr lang="en-US" dirty="0" err="1">
                <a:solidFill>
                  <a:srgbClr val="FF0000"/>
                </a:solidFill>
              </a:rPr>
              <a:t>Tegaserod</a:t>
            </a:r>
            <a:r>
              <a:rPr lang="en-US" dirty="0">
                <a:solidFill>
                  <a:srgbClr val="FF0000"/>
                </a:solidFill>
              </a:rPr>
              <a:t> is currently available only on an emergency </a:t>
            </a:r>
            <a:r>
              <a:rPr lang="en-US" dirty="0" smtClean="0">
                <a:solidFill>
                  <a:srgbClr val="FF0000"/>
                </a:solidFill>
              </a:rPr>
              <a:t>basis</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accent2">
              <a:lumMod val="40000"/>
              <a:lumOff val="60000"/>
            </a:schemeClr>
          </a:solidFill>
        </p:spPr>
        <p:txBody>
          <a:bodyPr>
            <a:normAutofit fontScale="90000"/>
          </a:bodyPr>
          <a:lstStyle/>
          <a:p>
            <a:r>
              <a:rPr lang="en-US" b="1" dirty="0" smtClean="0"/>
              <a:t>Surgical Treatment</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5">
              <a:lumMod val="20000"/>
              <a:lumOff val="80000"/>
            </a:schemeClr>
          </a:solidFill>
        </p:spPr>
        <p:txBody>
          <a:bodyPr>
            <a:normAutofit fontScale="92500" lnSpcReduction="20000"/>
          </a:bodyPr>
          <a:lstStyle/>
          <a:p>
            <a:pPr algn="just" rtl="0"/>
            <a:r>
              <a:rPr lang="en-US" sz="3600" b="1" dirty="0" smtClean="0"/>
              <a:t>Charcot foot </a:t>
            </a:r>
            <a:r>
              <a:rPr lang="en-US" sz="3400" dirty="0" smtClean="0"/>
              <a:t>can be treated with bracing or special boots. In some cases, surgery is used to correct the deformity.</a:t>
            </a:r>
            <a:r>
              <a:rPr lang="en-US" sz="3400" baseline="30000" dirty="0" smtClean="0"/>
              <a:t> </a:t>
            </a:r>
            <a:endParaRPr lang="en-US" sz="3400" dirty="0" smtClean="0"/>
          </a:p>
          <a:p>
            <a:pPr algn="just" rtl="0"/>
            <a:r>
              <a:rPr lang="en-US" sz="4000" b="1" smtClean="0"/>
              <a:t>Jejunostomy</a:t>
            </a:r>
            <a:r>
              <a:rPr lang="en-US" sz="3400" dirty="0" smtClean="0"/>
              <a:t> </a:t>
            </a:r>
            <a:r>
              <a:rPr lang="en-US" sz="3400" dirty="0" smtClean="0"/>
              <a:t>may be performed in patients with intractable </a:t>
            </a:r>
            <a:r>
              <a:rPr lang="en-US" sz="3400" dirty="0" err="1" smtClean="0"/>
              <a:t>gastroparesis</a:t>
            </a:r>
            <a:r>
              <a:rPr lang="en-US" sz="3400" dirty="0" smtClean="0"/>
              <a:t> (</a:t>
            </a:r>
            <a:r>
              <a:rPr lang="en-US" sz="3400" dirty="0" err="1" smtClean="0"/>
              <a:t>ie</a:t>
            </a:r>
            <a:r>
              <a:rPr lang="en-US" sz="3400" dirty="0" smtClean="0"/>
              <a:t>, severe nausea and vomiting, severe weight loss). This will allow patients to be fed </a:t>
            </a:r>
            <a:r>
              <a:rPr lang="en-US" sz="3400" dirty="0" err="1" smtClean="0"/>
              <a:t>enterally</a:t>
            </a:r>
            <a:r>
              <a:rPr lang="en-US" sz="3400" dirty="0" smtClean="0"/>
              <a:t>, bypassing the paralytic stomach. </a:t>
            </a:r>
          </a:p>
          <a:p>
            <a:pPr algn="just" rtl="0"/>
            <a:r>
              <a:rPr lang="en-US" sz="3400" dirty="0" smtClean="0"/>
              <a:t>When impotence is a continual problem, the patient may pursue the option of a </a:t>
            </a:r>
            <a:r>
              <a:rPr lang="en-US" sz="4000" b="1" dirty="0" smtClean="0"/>
              <a:t>penile prosthesis</a:t>
            </a:r>
            <a:r>
              <a:rPr lang="en-US" sz="3400" dirty="0" smtClean="0"/>
              <a:t>.</a:t>
            </a:r>
          </a:p>
          <a:p>
            <a:pPr algn="just" rtl="0"/>
            <a:r>
              <a:rPr lang="en-US" sz="3400" dirty="0" smtClean="0"/>
              <a:t>Pancreatic transplantation in patients with diabetes and end-stage renal disease can stabilize neuropathy and in some instances improve motor, sensory, and autonomic function for as long as 48 months after uremia plateaus</a:t>
            </a:r>
          </a:p>
          <a:p>
            <a:pPr algn="just" rtl="0">
              <a:buNone/>
            </a:pPr>
            <a:endParaRPr lang="en-US"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6F49E"/>
          </a:solidFill>
        </p:spPr>
        <p:txBody>
          <a:bodyPr>
            <a:normAutofit fontScale="90000"/>
          </a:bodyPr>
          <a:lstStyle/>
          <a:p>
            <a:r>
              <a:rPr lang="en-US" b="1" dirty="0"/>
              <a:t>Experimental Therapies</a:t>
            </a:r>
            <a:br>
              <a:rPr lang="en-US" b="1" dirty="0"/>
            </a:br>
            <a:endParaRPr lang="fa-IR" dirty="0"/>
          </a:p>
        </p:txBody>
      </p:sp>
      <p:sp>
        <p:nvSpPr>
          <p:cNvPr id="3" name="Content Placeholder 2"/>
          <p:cNvSpPr>
            <a:spLocks noGrp="1"/>
          </p:cNvSpPr>
          <p:nvPr>
            <p:ph idx="1"/>
          </p:nvPr>
        </p:nvSpPr>
        <p:spPr>
          <a:xfrm>
            <a:off x="0" y="764704"/>
            <a:ext cx="9144000" cy="6093296"/>
          </a:xfrm>
          <a:solidFill>
            <a:schemeClr val="accent2">
              <a:lumMod val="20000"/>
              <a:lumOff val="80000"/>
            </a:schemeClr>
          </a:solidFill>
        </p:spPr>
        <p:txBody>
          <a:bodyPr>
            <a:normAutofit fontScale="77500" lnSpcReduction="20000"/>
          </a:bodyPr>
          <a:lstStyle/>
          <a:p>
            <a:pPr algn="just" rtl="0"/>
            <a:r>
              <a:rPr lang="en-US" sz="4100" b="1" dirty="0" err="1"/>
              <a:t>Aldose</a:t>
            </a:r>
            <a:r>
              <a:rPr lang="en-US" sz="4100" b="1" dirty="0"/>
              <a:t> </a:t>
            </a:r>
            <a:r>
              <a:rPr lang="en-US" sz="4100" b="1" dirty="0" err="1"/>
              <a:t>reductase</a:t>
            </a:r>
            <a:r>
              <a:rPr lang="en-US" sz="4100" b="1" dirty="0"/>
              <a:t> </a:t>
            </a:r>
            <a:r>
              <a:rPr lang="en-US" sz="4100" b="1" dirty="0" smtClean="0"/>
              <a:t>inhibitors</a:t>
            </a:r>
            <a:r>
              <a:rPr lang="en-US" sz="4100" dirty="0"/>
              <a:t>(</a:t>
            </a:r>
            <a:r>
              <a:rPr lang="en-US" sz="4100" dirty="0" err="1"/>
              <a:t>eg</a:t>
            </a:r>
            <a:r>
              <a:rPr lang="en-US" sz="3300" dirty="0"/>
              <a:t>, </a:t>
            </a:r>
            <a:r>
              <a:rPr lang="en-US" sz="3300" dirty="0" err="1"/>
              <a:t>alrestatin</a:t>
            </a:r>
            <a:r>
              <a:rPr lang="en-US" sz="3300" dirty="0"/>
              <a:t>, </a:t>
            </a:r>
            <a:r>
              <a:rPr lang="en-US" sz="3300" dirty="0" err="1"/>
              <a:t>sorbinil</a:t>
            </a:r>
            <a:r>
              <a:rPr lang="en-US" sz="3300" dirty="0"/>
              <a:t>, </a:t>
            </a:r>
            <a:r>
              <a:rPr lang="en-US" sz="3300" dirty="0" err="1"/>
              <a:t>tolrestat</a:t>
            </a:r>
            <a:r>
              <a:rPr lang="en-US" sz="3300" dirty="0"/>
              <a:t>, </a:t>
            </a:r>
            <a:r>
              <a:rPr lang="en-US" sz="3300" dirty="0" err="1"/>
              <a:t>epralrestat</a:t>
            </a:r>
            <a:r>
              <a:rPr lang="en-US" sz="3300" dirty="0" smtClean="0"/>
              <a:t>)</a:t>
            </a:r>
            <a:r>
              <a:rPr lang="en-US" sz="3300" dirty="0"/>
              <a:t> </a:t>
            </a:r>
            <a:r>
              <a:rPr lang="en-US" sz="3300" dirty="0" err="1"/>
              <a:t>Aldose</a:t>
            </a:r>
            <a:r>
              <a:rPr lang="en-US" sz="3300" dirty="0"/>
              <a:t> </a:t>
            </a:r>
            <a:r>
              <a:rPr lang="en-US" sz="3300" dirty="0" err="1"/>
              <a:t>reductase</a:t>
            </a:r>
            <a:r>
              <a:rPr lang="en-US" sz="3300" dirty="0"/>
              <a:t> inhibitors block the rate-limiting enzyme in the </a:t>
            </a:r>
            <a:r>
              <a:rPr lang="en-US" sz="3300" dirty="0" err="1"/>
              <a:t>polyol</a:t>
            </a:r>
            <a:r>
              <a:rPr lang="en-US" sz="3300" dirty="0"/>
              <a:t> pathway that is activated in hyperglycemic </a:t>
            </a:r>
            <a:r>
              <a:rPr lang="en-US" sz="3300" dirty="0" smtClean="0"/>
              <a:t>states</a:t>
            </a:r>
            <a:r>
              <a:rPr lang="en-US" sz="3300" baseline="30000" dirty="0" smtClean="0"/>
              <a:t>.</a:t>
            </a:r>
          </a:p>
          <a:p>
            <a:pPr algn="just" rtl="0"/>
            <a:r>
              <a:rPr lang="en-US" sz="3300" baseline="30000" dirty="0" smtClean="0"/>
              <a:t> </a:t>
            </a:r>
            <a:r>
              <a:rPr lang="en-US" sz="3300" dirty="0" err="1"/>
              <a:t>Epralrestat</a:t>
            </a:r>
            <a:r>
              <a:rPr lang="en-US" sz="3300" dirty="0"/>
              <a:t> is currently marketed only in Japan. </a:t>
            </a:r>
            <a:r>
              <a:rPr lang="en-US" sz="3300" dirty="0" err="1"/>
              <a:t>Epalrestat</a:t>
            </a:r>
            <a:r>
              <a:rPr lang="en-US" sz="3300" dirty="0"/>
              <a:t> reduces intracellular </a:t>
            </a:r>
            <a:r>
              <a:rPr lang="en-US" sz="3300" dirty="0" err="1"/>
              <a:t>sorbitol</a:t>
            </a:r>
            <a:r>
              <a:rPr lang="en-US" sz="3300" dirty="0"/>
              <a:t> accumulation, which has been implicated in the pathogenesis of late-onset complications of diabetes mellitus. </a:t>
            </a:r>
            <a:r>
              <a:rPr lang="en-US" sz="3300" dirty="0" err="1"/>
              <a:t>Epalrestat</a:t>
            </a:r>
            <a:r>
              <a:rPr lang="en-US" sz="3300" dirty="0"/>
              <a:t> 150 mg/day for 12 weeks improved motor and sensory nerve conduction velocity and vibration threshold compared with baseline and placebo in patients with diabetic neuropathy. Subjective symptoms, including pain, numbness, hyperesthesia, coldness in the extremities, muscular weakness, dizziness, and orthostatic fainting, were also </a:t>
            </a:r>
            <a:r>
              <a:rPr lang="en-US" sz="3300" dirty="0" smtClean="0"/>
              <a:t>improved</a:t>
            </a:r>
          </a:p>
          <a:p>
            <a:pPr algn="just" rtl="0"/>
            <a:r>
              <a:rPr lang="en-US" sz="3600" b="1" dirty="0"/>
              <a:t>Alpha-</a:t>
            </a:r>
            <a:r>
              <a:rPr lang="en-US" sz="3600" b="1" dirty="0" err="1"/>
              <a:t>lipoic</a:t>
            </a:r>
            <a:r>
              <a:rPr lang="en-US" sz="3600" b="1" dirty="0"/>
              <a:t> acid</a:t>
            </a:r>
          </a:p>
          <a:p>
            <a:pPr algn="just" rtl="0"/>
            <a:r>
              <a:rPr lang="en-US" sz="3600" b="1" dirty="0" err="1"/>
              <a:t>Actovegin</a:t>
            </a:r>
            <a:endParaRPr lang="en-US" sz="3600" b="1" dirty="0"/>
          </a:p>
          <a:p>
            <a:pPr algn="just" rtl="0"/>
            <a:r>
              <a:rPr lang="en-US" sz="3600" b="1" dirty="0"/>
              <a:t>Spinal cord stimulators and other therapies</a:t>
            </a:r>
          </a:p>
          <a:p>
            <a:endParaRPr lang="en-US" b="1" dirty="0"/>
          </a:p>
          <a:p>
            <a:endParaRPr lang="fa-I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fontScale="90000"/>
          </a:bodyPr>
          <a:lstStyle/>
          <a:p>
            <a:r>
              <a:rPr lang="en-US" b="1" dirty="0"/>
              <a:t>Dietary Supplements</a:t>
            </a:r>
            <a:br>
              <a:rPr lang="en-US" b="1" dirty="0"/>
            </a:br>
            <a:endParaRPr lang="fa-IR" dirty="0"/>
          </a:p>
        </p:txBody>
      </p:sp>
      <p:sp>
        <p:nvSpPr>
          <p:cNvPr id="3" name="Content Placeholder 2"/>
          <p:cNvSpPr>
            <a:spLocks noGrp="1"/>
          </p:cNvSpPr>
          <p:nvPr>
            <p:ph idx="1"/>
          </p:nvPr>
        </p:nvSpPr>
        <p:spPr>
          <a:xfrm>
            <a:off x="0" y="1484784"/>
            <a:ext cx="9144000" cy="5373216"/>
          </a:xfrm>
          <a:solidFill>
            <a:schemeClr val="accent2">
              <a:lumMod val="20000"/>
              <a:lumOff val="80000"/>
            </a:schemeClr>
          </a:solidFill>
        </p:spPr>
        <p:txBody>
          <a:bodyPr/>
          <a:lstStyle/>
          <a:p>
            <a:pPr algn="just" rtl="0"/>
            <a:r>
              <a:rPr lang="en-US" dirty="0"/>
              <a:t>Vitamin supplementation is being studied to see if that can have an impact. </a:t>
            </a:r>
            <a:endParaRPr lang="en-US" dirty="0" smtClean="0"/>
          </a:p>
          <a:p>
            <a:pPr algn="just" rtl="0"/>
            <a:r>
              <a:rPr lang="en-US" dirty="0" smtClean="0"/>
              <a:t>One </a:t>
            </a:r>
            <a:r>
              <a:rPr lang="en-US" dirty="0"/>
              <a:t>study of zinc sulfide showed improvement in </a:t>
            </a:r>
            <a:r>
              <a:rPr lang="en-US" dirty="0" err="1"/>
              <a:t>glycemic</a:t>
            </a:r>
            <a:r>
              <a:rPr lang="en-US" dirty="0"/>
              <a:t> control in 60 patients</a:t>
            </a:r>
            <a:r>
              <a:rPr lang="en-US" dirty="0" smtClean="0"/>
              <a:t>.</a:t>
            </a:r>
            <a:endParaRPr lang="en-US" baseline="30000" dirty="0" smtClean="0"/>
          </a:p>
          <a:p>
            <a:pPr algn="just" rtl="0"/>
            <a:r>
              <a:rPr lang="en-US" dirty="0" smtClean="0"/>
              <a:t>Certain </a:t>
            </a:r>
            <a:r>
              <a:rPr lang="en-US" dirty="0"/>
              <a:t>B vitamins are often prescribed in an attempt to reduce </a:t>
            </a:r>
            <a:r>
              <a:rPr lang="en-US" dirty="0" err="1"/>
              <a:t>paresthesias</a:t>
            </a:r>
            <a:endParaRPr lang="en-US" dirty="0"/>
          </a:p>
          <a:p>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9C7F2"/>
          </a:solidFill>
        </p:spPr>
        <p:txBody>
          <a:bodyPr>
            <a:normAutofit/>
          </a:bodyPr>
          <a:lstStyle/>
          <a:p>
            <a:r>
              <a:rPr lang="en-US" sz="4800" b="1" dirty="0"/>
              <a:t>Pain Control in Pregnancy </a:t>
            </a:r>
            <a:endParaRPr lang="fa-IR" sz="4800" b="1" dirty="0"/>
          </a:p>
        </p:txBody>
      </p:sp>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lnSpcReduction="10000"/>
          </a:bodyPr>
          <a:lstStyle/>
          <a:p>
            <a:pPr algn="just" rtl="0"/>
            <a:r>
              <a:rPr lang="en-US" dirty="0"/>
              <a:t>During pregnancy, prescribing medicine for pain control is difficult. The best hope for pain control in rare cases of young women with severe neuropathy is to control their blood glucose diligently and try to control pain with acetaminophen</a:t>
            </a:r>
            <a:r>
              <a:rPr lang="en-US" dirty="0" smtClean="0"/>
              <a:t>.</a:t>
            </a:r>
          </a:p>
          <a:p>
            <a:pPr algn="just" rtl="0"/>
            <a:r>
              <a:rPr lang="en-US" dirty="0" smtClean="0"/>
              <a:t> </a:t>
            </a:r>
            <a:r>
              <a:rPr lang="en-US" dirty="0"/>
              <a:t>At the end of the third trimester, the physician can prescribe </a:t>
            </a:r>
            <a:r>
              <a:rPr lang="en-US" sz="3600" b="1" dirty="0" err="1"/>
              <a:t>amitriptyline</a:t>
            </a:r>
            <a:r>
              <a:rPr lang="en-US" sz="3600" b="1" dirty="0"/>
              <a:t>, </a:t>
            </a:r>
            <a:r>
              <a:rPr lang="en-US" sz="3600" b="1" dirty="0" err="1"/>
              <a:t>gabapentin</a:t>
            </a:r>
            <a:r>
              <a:rPr lang="en-US" sz="3600" b="1" dirty="0"/>
              <a:t>, </a:t>
            </a:r>
            <a:r>
              <a:rPr lang="en-US" dirty="0"/>
              <a:t>and other medications as indicated if the benefit clearly outweighs the risk to the fetus</a:t>
            </a:r>
            <a:r>
              <a:rPr lang="en-US" dirty="0" smtClean="0"/>
              <a:t>.</a:t>
            </a:r>
          </a:p>
          <a:p>
            <a:pPr algn="just" rtl="0"/>
            <a:r>
              <a:rPr lang="en-US" dirty="0" smtClean="0"/>
              <a:t> </a:t>
            </a:r>
            <a:r>
              <a:rPr lang="en-US" dirty="0"/>
              <a:t>Physical therapy may be effective in pregnant patients by increasing their circulation. </a:t>
            </a:r>
          </a:p>
          <a:p>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l" rtl="0">
              <a:lnSpc>
                <a:spcPct val="90000"/>
              </a:lnSpc>
              <a:buFontTx/>
              <a:buNone/>
            </a:pPr>
            <a:r>
              <a:rPr lang="en-US" sz="4800" b="1" dirty="0" smtClean="0"/>
              <a:t>I</a:t>
            </a:r>
            <a:r>
              <a:rPr lang="en-US" sz="3600" b="1" dirty="0" smtClean="0"/>
              <a:t>ntravenous </a:t>
            </a:r>
            <a:r>
              <a:rPr lang="en-US" sz="3600" b="1" dirty="0" err="1"/>
              <a:t>methylprednisolone</a:t>
            </a:r>
            <a:r>
              <a:rPr lang="en-US" sz="3600" b="1" dirty="0"/>
              <a:t> </a:t>
            </a:r>
            <a:r>
              <a:rPr lang="en-US" dirty="0"/>
              <a:t>therapy for patients </a:t>
            </a:r>
            <a:r>
              <a:rPr lang="en-US" dirty="0" smtClean="0"/>
              <a:t>with diabetic </a:t>
            </a:r>
            <a:r>
              <a:rPr lang="en-US" dirty="0" err="1"/>
              <a:t>lumbo</a:t>
            </a:r>
            <a:r>
              <a:rPr lang="en-US" dirty="0"/>
              <a:t> </a:t>
            </a:r>
            <a:r>
              <a:rPr lang="en-US" dirty="0" smtClean="0"/>
              <a:t>sacral </a:t>
            </a:r>
            <a:r>
              <a:rPr lang="en-US" dirty="0" err="1" smtClean="0"/>
              <a:t>radiculoplexopathy</a:t>
            </a:r>
            <a:r>
              <a:rPr lang="en-US" dirty="0" smtClean="0"/>
              <a:t> </a:t>
            </a:r>
            <a:r>
              <a:rPr lang="en-US" dirty="0"/>
              <a:t>showed no beneficial effect in the weakness and atrophy </a:t>
            </a:r>
            <a:r>
              <a:rPr lang="en-US" dirty="0" smtClean="0"/>
              <a:t>but </a:t>
            </a:r>
            <a:r>
              <a:rPr lang="en-US" dirty="0"/>
              <a:t>some lessening of pain and positive neuropathic symptoms.</a:t>
            </a:r>
          </a:p>
          <a:p>
            <a:pPr algn="l" rtl="0">
              <a:lnSpc>
                <a:spcPct val="90000"/>
              </a:lnSpc>
              <a:buFontTx/>
              <a:buNone/>
            </a:pPr>
            <a:r>
              <a:rPr lang="en-US" sz="4400" dirty="0"/>
              <a:t>U</a:t>
            </a:r>
            <a:r>
              <a:rPr lang="en-US" dirty="0"/>
              <a:t>se of</a:t>
            </a:r>
            <a:r>
              <a:rPr lang="en-US" b="1" dirty="0"/>
              <a:t> </a:t>
            </a:r>
            <a:r>
              <a:rPr lang="en-US" sz="3600" b="1" dirty="0"/>
              <a:t>high-dose intra venous immunoglobulin </a:t>
            </a:r>
            <a:r>
              <a:rPr lang="en-US" sz="3600" b="1" dirty="0" smtClean="0"/>
              <a:t>or </a:t>
            </a:r>
            <a:r>
              <a:rPr lang="en-US" sz="3600" b="1" dirty="0" err="1"/>
              <a:t>methylprednisolone</a:t>
            </a:r>
            <a:r>
              <a:rPr lang="en-US" sz="3600" b="1" dirty="0"/>
              <a:t> </a:t>
            </a:r>
            <a:r>
              <a:rPr lang="en-US" dirty="0"/>
              <a:t>has been reported to benefit </a:t>
            </a:r>
            <a:r>
              <a:rPr lang="en-US" dirty="0" smtClean="0"/>
              <a:t>patients </a:t>
            </a:r>
            <a:r>
              <a:rPr lang="en-US" dirty="0"/>
              <a:t>with progressive deficits and biopsy </a:t>
            </a:r>
            <a:r>
              <a:rPr lang="en-US" dirty="0" smtClean="0"/>
              <a:t>evidence of </a:t>
            </a:r>
            <a:r>
              <a:rPr lang="en-US" dirty="0"/>
              <a:t>inflammation in uncontrolled studies.</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fa-IR" smtClean="0"/>
          </a:p>
        </p:txBody>
      </p:sp>
      <p:sp>
        <p:nvSpPr>
          <p:cNvPr id="24579" name="Content Placeholder 2"/>
          <p:cNvSpPr>
            <a:spLocks noGrp="1"/>
          </p:cNvSpPr>
          <p:nvPr>
            <p:ph idx="1"/>
          </p:nvPr>
        </p:nvSpPr>
        <p:spPr/>
        <p:txBody>
          <a:bodyPr/>
          <a:lstStyle/>
          <a:p>
            <a:pPr eaLnBrk="1" hangingPunct="1"/>
            <a:endParaRPr lang="fa-IR" smtClean="0"/>
          </a:p>
        </p:txBody>
      </p:sp>
      <p:pic>
        <p:nvPicPr>
          <p:cNvPr id="24580" name="Picture 2" descr="C:\Users\Asus\Desktop\semiology slides\Img0037[1].jpg"/>
          <p:cNvPicPr>
            <a:picLocks noChangeAspect="1" noChangeArrowheads="1"/>
          </p:cNvPicPr>
          <p:nvPr/>
        </p:nvPicPr>
        <p:blipFill>
          <a:blip r:embed="rId2" cstate="print"/>
          <a:srcRect/>
          <a:stretch>
            <a:fillRect/>
          </a:stretch>
        </p:blipFill>
        <p:spPr bwMode="auto">
          <a:xfrm>
            <a:off x="457200" y="304800"/>
            <a:ext cx="8229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a:p>
        </p:txBody>
      </p:sp>
      <p:sp>
        <p:nvSpPr>
          <p:cNvPr id="65539" name="Rectangle 3"/>
          <p:cNvSpPr>
            <a:spLocks noGrp="1" noChangeArrowheads="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just" rtl="0">
              <a:buFontTx/>
              <a:buNone/>
            </a:pPr>
            <a:r>
              <a:rPr lang="en-US" dirty="0">
                <a:solidFill>
                  <a:srgbClr val="FF0000"/>
                </a:solidFill>
              </a:rPr>
              <a:t>Proper skin care</a:t>
            </a:r>
            <a:r>
              <a:rPr lang="en-US" dirty="0"/>
              <a:t> in diabetics with </a:t>
            </a:r>
            <a:r>
              <a:rPr lang="en-US" dirty="0" err="1" smtClean="0"/>
              <a:t>cutaneous</a:t>
            </a:r>
            <a:r>
              <a:rPr lang="en-US" dirty="0"/>
              <a:t> </a:t>
            </a:r>
            <a:r>
              <a:rPr lang="en-US" dirty="0" smtClean="0"/>
              <a:t>sensory </a:t>
            </a:r>
            <a:r>
              <a:rPr lang="en-US" dirty="0"/>
              <a:t>loss, impaired sweating, and </a:t>
            </a:r>
          </a:p>
          <a:p>
            <a:pPr algn="just" rtl="0">
              <a:buFontTx/>
              <a:buNone/>
            </a:pPr>
            <a:r>
              <a:rPr lang="en-US" dirty="0" smtClean="0"/>
              <a:t>    vascular </a:t>
            </a:r>
            <a:r>
              <a:rPr lang="en-US" dirty="0"/>
              <a:t>disease is extremely important</a:t>
            </a:r>
          </a:p>
          <a:p>
            <a:pPr algn="just" rtl="0">
              <a:buFontTx/>
              <a:buNone/>
            </a:pPr>
            <a:r>
              <a:rPr lang="en-US" dirty="0" smtClean="0"/>
              <a:t>    to </a:t>
            </a:r>
            <a:r>
              <a:rPr lang="en-US" dirty="0"/>
              <a:t>prevent foot ulcers.</a:t>
            </a:r>
          </a:p>
        </p:txBody>
      </p:sp>
      <p:pic>
        <p:nvPicPr>
          <p:cNvPr id="1026" name="Picture 2" descr="C:\Users\Asus\photos for slides\pictuers for slides (4).jpg"/>
          <p:cNvPicPr>
            <a:picLocks noChangeAspect="1" noChangeArrowheads="1"/>
          </p:cNvPicPr>
          <p:nvPr/>
        </p:nvPicPr>
        <p:blipFill>
          <a:blip r:embed="rId2" cstate="print"/>
          <a:srcRect/>
          <a:stretch>
            <a:fillRect/>
          </a:stretch>
        </p:blipFill>
        <p:spPr bwMode="auto">
          <a:xfrm>
            <a:off x="-4572000" y="-1714500"/>
            <a:ext cx="18288000" cy="10287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7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16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368" y="0"/>
            <a:ext cx="9279368" cy="710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33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384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2894</Words>
  <Application>Microsoft Office PowerPoint</Application>
  <PresentationFormat>On-screen Show (4:3)</PresentationFormat>
  <Paragraphs>208</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Diabetic Neuropathy</vt:lpstr>
      <vt:lpstr>PowerPoint Presentation</vt:lpstr>
      <vt:lpstr>Semiology of neuropathyies</vt:lpstr>
      <vt:lpstr>PowerPoint Presentation</vt:lpstr>
      <vt:lpstr>PowerPoint Presentation</vt:lpstr>
      <vt:lpstr>PowerPoint Presentation</vt:lpstr>
      <vt:lpstr>PowerPoint Presentation</vt:lpstr>
      <vt:lpstr>PowerPoint Presentation</vt:lpstr>
      <vt:lpstr>PowerPoint Presentation</vt:lpstr>
      <vt:lpstr>Classification of neuropathies:</vt:lpstr>
      <vt:lpstr>Diabetic neuropathy is defined as :</vt:lpstr>
      <vt:lpstr>Longer duration of diabetes and male gender may predispose to the development of neuropathy. ..</vt:lpstr>
      <vt:lpstr>PowerPoint Presentation</vt:lpstr>
      <vt:lpstr>Treatment-induced neuropathy</vt:lpstr>
      <vt:lpstr>May coincide with</vt:lpstr>
      <vt:lpstr>PowerPoint Presentation</vt:lpstr>
      <vt:lpstr>Classification of Diabetic Neuropathies </vt:lpstr>
      <vt:lpstr>PowerPoint Presentation</vt:lpstr>
      <vt:lpstr>PowerPoint Presentation</vt:lpstr>
      <vt:lpstr>PowerPoint Presentation</vt:lpstr>
      <vt:lpstr>PowerPoint Presentation</vt:lpstr>
      <vt:lpstr>Asymmetric Leg Weakness and Diabetes </vt:lpstr>
      <vt:lpstr>Electrodiagnostic Examination:EMG-NCS </vt:lpstr>
      <vt:lpstr>Asymmetrical Proximal Diabetic Neuropathy or Lumbosacral Radiculoplexopathy  (diabetic amyotrophy)</vt:lpstr>
      <vt:lpstr>PowerPoint Presentation</vt:lpstr>
      <vt:lpstr>Where is the lesion?</vt:lpstr>
      <vt:lpstr> </vt:lpstr>
      <vt:lpstr> Plan:Look for right-sided lumbosacral radiculopathy. Screen for more diffuse problems)</vt:lpstr>
      <vt:lpstr>A 70 years old man with diabetes and acute left side ptosis + diplopia</vt:lpstr>
      <vt:lpstr>Diabetic Neuropathic Pain Management </vt:lpstr>
      <vt:lpstr>Diabetic Neuropathic Pain Management </vt:lpstr>
      <vt:lpstr>PowerPoint Presentation</vt:lpstr>
      <vt:lpstr>Anticonvulsant </vt:lpstr>
      <vt:lpstr>Antidepressants</vt:lpstr>
      <vt:lpstr>PowerPoint Presentation</vt:lpstr>
      <vt:lpstr>PowerPoint Presentation</vt:lpstr>
      <vt:lpstr>PowerPoint Presentation</vt:lpstr>
      <vt:lpstr>PowerPoint Presentation</vt:lpstr>
      <vt:lpstr>Glycemic Control </vt:lpstr>
      <vt:lpstr>Pathology</vt:lpstr>
      <vt:lpstr>Pathogenesis of Diabetic Neuropathy</vt:lpstr>
      <vt:lpstr>Symptomatic treatment for autonomic manifestations </vt:lpstr>
      <vt:lpstr>Treatment of Autonomic Dysfunction </vt:lpstr>
      <vt:lpstr>Diabetic Gastroparesis </vt:lpstr>
      <vt:lpstr>Surgical Treatment </vt:lpstr>
      <vt:lpstr>Experimental Therapies </vt:lpstr>
      <vt:lpstr>Dietary Supplements </vt:lpstr>
      <vt:lpstr>Pain Control in Pregnancy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Leg Weakness and Diabetes</dc:title>
  <dc:creator>Asus</dc:creator>
  <cp:lastModifiedBy>Nahid</cp:lastModifiedBy>
  <cp:revision>60</cp:revision>
  <dcterms:created xsi:type="dcterms:W3CDTF">2011-12-23T04:35:57Z</dcterms:created>
  <dcterms:modified xsi:type="dcterms:W3CDTF">2014-01-14T03:26:00Z</dcterms:modified>
</cp:coreProperties>
</file>