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1"/>
  </p:sldMasterIdLst>
  <p:notesMasterIdLst>
    <p:notesMasterId r:id="rId41"/>
  </p:notesMasterIdLst>
  <p:sldIdLst>
    <p:sldId id="278" r:id="rId2"/>
    <p:sldId id="279" r:id="rId3"/>
    <p:sldId id="309" r:id="rId4"/>
    <p:sldId id="306" r:id="rId5"/>
    <p:sldId id="307" r:id="rId6"/>
    <p:sldId id="332" r:id="rId7"/>
    <p:sldId id="308" r:id="rId8"/>
    <p:sldId id="314" r:id="rId9"/>
    <p:sldId id="316" r:id="rId10"/>
    <p:sldId id="295" r:id="rId11"/>
    <p:sldId id="317" r:id="rId12"/>
    <p:sldId id="311" r:id="rId13"/>
    <p:sldId id="312" r:id="rId14"/>
    <p:sldId id="319" r:id="rId15"/>
    <p:sldId id="310" r:id="rId16"/>
    <p:sldId id="321" r:id="rId17"/>
    <p:sldId id="322" r:id="rId18"/>
    <p:sldId id="296" r:id="rId19"/>
    <p:sldId id="297" r:id="rId20"/>
    <p:sldId id="298" r:id="rId21"/>
    <p:sldId id="299" r:id="rId22"/>
    <p:sldId id="300" r:id="rId23"/>
    <p:sldId id="323" r:id="rId24"/>
    <p:sldId id="301" r:id="rId25"/>
    <p:sldId id="291" r:id="rId26"/>
    <p:sldId id="282" r:id="rId27"/>
    <p:sldId id="303" r:id="rId28"/>
    <p:sldId id="328" r:id="rId29"/>
    <p:sldId id="325" r:id="rId30"/>
    <p:sldId id="326" r:id="rId31"/>
    <p:sldId id="289" r:id="rId32"/>
    <p:sldId id="294" r:id="rId33"/>
    <p:sldId id="285" r:id="rId34"/>
    <p:sldId id="281" r:id="rId35"/>
    <p:sldId id="302" r:id="rId36"/>
    <p:sldId id="329" r:id="rId37"/>
    <p:sldId id="331" r:id="rId38"/>
    <p:sldId id="330" r:id="rId39"/>
    <p:sldId id="293" r:id="rId4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EB2143"/>
    <a:srgbClr val="CDBE8A"/>
    <a:srgbClr val="DF8C8C"/>
    <a:srgbClr val="D4D593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92" d="100"/>
          <a:sy n="92" d="100"/>
        </p:scale>
        <p:origin x="498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9C917-B0D8-4402-A4FA-126EAF7140CC}" type="doc">
      <dgm:prSet loTypeId="urn:microsoft.com/office/officeart/2009/layout/CirclePicture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7AC3FA-6EC4-44A6-BA7B-CF7974E3FE02}" type="asst">
      <dgm:prSet phldrT="[Text]"/>
      <dgm:spPr/>
      <dgm:t>
        <a:bodyPr/>
        <a:lstStyle/>
        <a:p>
          <a:endParaRPr lang="en-US" dirty="0"/>
        </a:p>
      </dgm:t>
    </dgm:pt>
    <dgm:pt modelId="{37E7998A-21FE-4099-846D-10485E0B082D}" type="parTrans" cxnId="{E919E031-49D5-4BE2-AF4C-71F4DCB823CA}">
      <dgm:prSet/>
      <dgm:spPr/>
      <dgm:t>
        <a:bodyPr/>
        <a:lstStyle/>
        <a:p>
          <a:endParaRPr lang="en-US"/>
        </a:p>
      </dgm:t>
    </dgm:pt>
    <dgm:pt modelId="{CD921643-F340-41A5-8F3A-B7C89E0890C8}" type="sibTrans" cxnId="{E919E031-49D5-4BE2-AF4C-71F4DCB823CA}">
      <dgm:prSet/>
      <dgm:spPr/>
      <dgm:t>
        <a:bodyPr/>
        <a:lstStyle/>
        <a:p>
          <a:endParaRPr lang="en-US"/>
        </a:p>
      </dgm:t>
    </dgm:pt>
    <dgm:pt modelId="{64A1BF73-1674-46AE-BBCA-6D195789584D}">
      <dgm:prSet phldrT="[Text]"/>
      <dgm:spPr/>
      <dgm:t>
        <a:bodyPr/>
        <a:lstStyle/>
        <a:p>
          <a:endParaRPr lang="en-US" dirty="0"/>
        </a:p>
      </dgm:t>
    </dgm:pt>
    <dgm:pt modelId="{B363185A-60FF-48F5-80D6-03FD6AF318CE}" type="parTrans" cxnId="{012B2D4B-862F-4276-A6C3-FE213B48614A}">
      <dgm:prSet/>
      <dgm:spPr/>
      <dgm:t>
        <a:bodyPr/>
        <a:lstStyle/>
        <a:p>
          <a:endParaRPr lang="en-US"/>
        </a:p>
      </dgm:t>
    </dgm:pt>
    <dgm:pt modelId="{EFAA18DC-0A79-4157-A7AE-37860F0F55FC}" type="sibTrans" cxnId="{012B2D4B-862F-4276-A6C3-FE213B48614A}">
      <dgm:prSet/>
      <dgm:spPr/>
      <dgm:t>
        <a:bodyPr/>
        <a:lstStyle/>
        <a:p>
          <a:endParaRPr lang="en-US"/>
        </a:p>
      </dgm:t>
    </dgm:pt>
    <dgm:pt modelId="{DE90C1D3-5A57-415D-92DA-A41A55BB083F}">
      <dgm:prSet phldrT="[Text]"/>
      <dgm:spPr/>
      <dgm:t>
        <a:bodyPr/>
        <a:lstStyle/>
        <a:p>
          <a:endParaRPr lang="en-US" dirty="0"/>
        </a:p>
      </dgm:t>
    </dgm:pt>
    <dgm:pt modelId="{B7AC2C51-E28A-44FC-A8C2-D0D393FC8214}" type="parTrans" cxnId="{1DF20598-2AD7-4CF1-A710-20BAE6B11CC6}">
      <dgm:prSet/>
      <dgm:spPr/>
      <dgm:t>
        <a:bodyPr/>
        <a:lstStyle/>
        <a:p>
          <a:endParaRPr lang="en-US"/>
        </a:p>
      </dgm:t>
    </dgm:pt>
    <dgm:pt modelId="{CE055911-178D-47FC-9712-827BB6A8E9AD}" type="sibTrans" cxnId="{1DF20598-2AD7-4CF1-A710-20BAE6B11CC6}">
      <dgm:prSet/>
      <dgm:spPr/>
      <dgm:t>
        <a:bodyPr/>
        <a:lstStyle/>
        <a:p>
          <a:endParaRPr lang="en-US"/>
        </a:p>
      </dgm:t>
    </dgm:pt>
    <dgm:pt modelId="{FF479C8B-808E-4659-80AF-45CAC45AB92C}">
      <dgm:prSet phldrT="[Text]"/>
      <dgm:spPr/>
      <dgm:t>
        <a:bodyPr/>
        <a:lstStyle/>
        <a:p>
          <a:endParaRPr lang="en-US" dirty="0"/>
        </a:p>
      </dgm:t>
    </dgm:pt>
    <dgm:pt modelId="{33D72406-828B-42F5-8C18-E9C503A6D450}" type="sibTrans" cxnId="{C65F7E31-20D1-4BFF-A756-F465485FB9A8}">
      <dgm:prSet/>
      <dgm:spPr/>
      <dgm:t>
        <a:bodyPr/>
        <a:lstStyle/>
        <a:p>
          <a:endParaRPr lang="en-US"/>
        </a:p>
      </dgm:t>
    </dgm:pt>
    <dgm:pt modelId="{8021DF30-CA53-4B72-AF81-275FF0B12A15}" type="parTrans" cxnId="{C65F7E31-20D1-4BFF-A756-F465485FB9A8}">
      <dgm:prSet/>
      <dgm:spPr/>
      <dgm:t>
        <a:bodyPr/>
        <a:lstStyle/>
        <a:p>
          <a:endParaRPr lang="en-US"/>
        </a:p>
      </dgm:t>
    </dgm:pt>
    <dgm:pt modelId="{17110B01-AAC3-4AD9-8AB1-5951D3C45B23}" type="pres">
      <dgm:prSet presAssocID="{AF39C917-B0D8-4402-A4FA-126EAF7140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AAAC59-25DC-4BB6-A8EA-4E7B6B5FF245}" type="pres">
      <dgm:prSet presAssocID="{FF479C8B-808E-4659-80AF-45CAC45AB92C}" presName="hierRoot1" presStyleCnt="0"/>
      <dgm:spPr/>
    </dgm:pt>
    <dgm:pt modelId="{F17D59E3-1E30-437F-88AB-63F0BC6E1AF0}" type="pres">
      <dgm:prSet presAssocID="{FF479C8B-808E-4659-80AF-45CAC45AB92C}" presName="composite" presStyleCnt="0"/>
      <dgm:spPr/>
    </dgm:pt>
    <dgm:pt modelId="{1034D891-E26F-4E7E-9AC1-2DB437C5188F}" type="pres">
      <dgm:prSet presAssocID="{FF479C8B-808E-4659-80AF-45CAC45AB92C}" presName="image" presStyleLbl="node0" presStyleIdx="0" presStyleCnt="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612C62A-D973-405B-81A0-2D1126BEEFD7}" type="pres">
      <dgm:prSet presAssocID="{FF479C8B-808E-4659-80AF-45CAC45AB92C}" presName="text" presStyleLbl="revTx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458491-A6E3-4079-87AD-51F4611B37D8}" type="pres">
      <dgm:prSet presAssocID="{FF479C8B-808E-4659-80AF-45CAC45AB92C}" presName="hierChild2" presStyleCnt="0"/>
      <dgm:spPr/>
    </dgm:pt>
    <dgm:pt modelId="{743A40D6-32C4-4EC3-BB85-04DD78A86209}" type="pres">
      <dgm:prSet presAssocID="{37E7998A-21FE-4099-846D-10485E0B082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5F81311-A84A-44DD-BE8E-EFB33C444D1F}" type="pres">
      <dgm:prSet presAssocID="{647AC3FA-6EC4-44A6-BA7B-CF7974E3FE02}" presName="hierRoot2" presStyleCnt="0"/>
      <dgm:spPr/>
    </dgm:pt>
    <dgm:pt modelId="{AAAD37C4-02F9-471E-B512-29B8DEBA34FD}" type="pres">
      <dgm:prSet presAssocID="{647AC3FA-6EC4-44A6-BA7B-CF7974E3FE02}" presName="composite2" presStyleCnt="0"/>
      <dgm:spPr/>
    </dgm:pt>
    <dgm:pt modelId="{8BBD6AC1-E8AB-4183-AC2B-B8794A1AD8BD}" type="pres">
      <dgm:prSet presAssocID="{647AC3FA-6EC4-44A6-BA7B-CF7974E3FE02}" presName="image2" presStyleLbl="asst1" presStyleIdx="0" presStyleCnt="1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03C2440-6DEA-4FA0-913C-B104C27C8E7A}" type="pres">
      <dgm:prSet presAssocID="{647AC3FA-6EC4-44A6-BA7B-CF7974E3FE02}" presName="text2" presStyleLbl="revTx" presStyleIdx="1" presStyleCnt="4" custLinFactY="4937" custLinFactNeighborX="-4715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875C98-82BF-45EA-96B7-F985AEE9A886}" type="pres">
      <dgm:prSet presAssocID="{647AC3FA-6EC4-44A6-BA7B-CF7974E3FE02}" presName="hierChild3" presStyleCnt="0"/>
      <dgm:spPr/>
    </dgm:pt>
    <dgm:pt modelId="{6220D961-9FF4-4118-9447-EC0B7CDCABB7}" type="pres">
      <dgm:prSet presAssocID="{B363185A-60FF-48F5-80D6-03FD6AF318C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CE0AD22-B5FD-4D27-90FB-820A0D966F85}" type="pres">
      <dgm:prSet presAssocID="{64A1BF73-1674-46AE-BBCA-6D195789584D}" presName="hierRoot2" presStyleCnt="0"/>
      <dgm:spPr/>
    </dgm:pt>
    <dgm:pt modelId="{867DD836-A13A-48E4-934F-0EE6D2D999B8}" type="pres">
      <dgm:prSet presAssocID="{64A1BF73-1674-46AE-BBCA-6D195789584D}" presName="composite2" presStyleCnt="0"/>
      <dgm:spPr/>
    </dgm:pt>
    <dgm:pt modelId="{EA676876-6FDF-438D-8826-CB4740D67671}" type="pres">
      <dgm:prSet presAssocID="{64A1BF73-1674-46AE-BBCA-6D195789584D}" presName="image2" presStyleLbl="node2" presStyleIdx="0" presStyleCnt="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453A7AC-0586-4F48-8AD4-9095F6E25356}" type="pres">
      <dgm:prSet presAssocID="{64A1BF73-1674-46AE-BBCA-6D195789584D}" presName="text2" presStyleLbl="revTx" presStyleIdx="2" presStyleCnt="4" custLinFactY="4937" custLinFactNeighborX="-7466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8C466-587D-4BB2-9ED2-C79301CAA30F}" type="pres">
      <dgm:prSet presAssocID="{64A1BF73-1674-46AE-BBCA-6D195789584D}" presName="hierChild3" presStyleCnt="0"/>
      <dgm:spPr/>
    </dgm:pt>
    <dgm:pt modelId="{FE4FF61D-F927-479F-A8BD-9A8A9A52997F}" type="pres">
      <dgm:prSet presAssocID="{B7AC2C51-E28A-44FC-A8C2-D0D393FC821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3A45DD4-3CD1-476E-81BB-5D9803A5DF43}" type="pres">
      <dgm:prSet presAssocID="{DE90C1D3-5A57-415D-92DA-A41A55BB083F}" presName="hierRoot2" presStyleCnt="0"/>
      <dgm:spPr/>
    </dgm:pt>
    <dgm:pt modelId="{074E9F6C-B663-4ED1-A17A-A6DC36E0830C}" type="pres">
      <dgm:prSet presAssocID="{DE90C1D3-5A57-415D-92DA-A41A55BB083F}" presName="composite2" presStyleCnt="0"/>
      <dgm:spPr/>
    </dgm:pt>
    <dgm:pt modelId="{E6CF07E0-3236-4513-BD66-E8D6E7A799C8}" type="pres">
      <dgm:prSet presAssocID="{DE90C1D3-5A57-415D-92DA-A41A55BB083F}" presName="image2" presStyleLbl="node2" presStyleIdx="1" presStyleCnt="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8AB841A9-FBD3-43E7-9FD3-3977A09719E2}" type="pres">
      <dgm:prSet presAssocID="{DE90C1D3-5A57-415D-92DA-A41A55BB083F}" presName="text2" presStyleLbl="revTx" presStyleIdx="3" presStyleCnt="4" custLinFactY="22961" custLinFactNeighborX="-9066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B8B1F-9212-4067-BF5F-E3519B52F436}" type="pres">
      <dgm:prSet presAssocID="{DE90C1D3-5A57-415D-92DA-A41A55BB083F}" presName="hierChild3" presStyleCnt="0"/>
      <dgm:spPr/>
    </dgm:pt>
  </dgm:ptLst>
  <dgm:cxnLst>
    <dgm:cxn modelId="{528AF3F7-F1AA-4077-B7DF-48F9EC170585}" type="presOf" srcId="{64A1BF73-1674-46AE-BBCA-6D195789584D}" destId="{A453A7AC-0586-4F48-8AD4-9095F6E25356}" srcOrd="0" destOrd="0" presId="urn:microsoft.com/office/officeart/2009/layout/CirclePictureHierarchy"/>
    <dgm:cxn modelId="{143480D6-3EAF-4701-B842-48E12FA81076}" type="presOf" srcId="{37E7998A-21FE-4099-846D-10485E0B082D}" destId="{743A40D6-32C4-4EC3-BB85-04DD78A86209}" srcOrd="0" destOrd="0" presId="urn:microsoft.com/office/officeart/2009/layout/CirclePictureHierarchy"/>
    <dgm:cxn modelId="{C65F7E31-20D1-4BFF-A756-F465485FB9A8}" srcId="{AF39C917-B0D8-4402-A4FA-126EAF7140CC}" destId="{FF479C8B-808E-4659-80AF-45CAC45AB92C}" srcOrd="0" destOrd="0" parTransId="{8021DF30-CA53-4B72-AF81-275FF0B12A15}" sibTransId="{33D72406-828B-42F5-8C18-E9C503A6D450}"/>
    <dgm:cxn modelId="{E7385A38-4DA8-4E0F-ADCB-A97BF4706479}" type="presOf" srcId="{647AC3FA-6EC4-44A6-BA7B-CF7974E3FE02}" destId="{E03C2440-6DEA-4FA0-913C-B104C27C8E7A}" srcOrd="0" destOrd="0" presId="urn:microsoft.com/office/officeart/2009/layout/CirclePictureHierarchy"/>
    <dgm:cxn modelId="{83A3C16F-E884-4E5B-98CB-051959464251}" type="presOf" srcId="{DE90C1D3-5A57-415D-92DA-A41A55BB083F}" destId="{8AB841A9-FBD3-43E7-9FD3-3977A09719E2}" srcOrd="0" destOrd="0" presId="urn:microsoft.com/office/officeart/2009/layout/CirclePictureHierarchy"/>
    <dgm:cxn modelId="{1DF20598-2AD7-4CF1-A710-20BAE6B11CC6}" srcId="{FF479C8B-808E-4659-80AF-45CAC45AB92C}" destId="{DE90C1D3-5A57-415D-92DA-A41A55BB083F}" srcOrd="2" destOrd="0" parTransId="{B7AC2C51-E28A-44FC-A8C2-D0D393FC8214}" sibTransId="{CE055911-178D-47FC-9712-827BB6A8E9AD}"/>
    <dgm:cxn modelId="{012B2D4B-862F-4276-A6C3-FE213B48614A}" srcId="{FF479C8B-808E-4659-80AF-45CAC45AB92C}" destId="{64A1BF73-1674-46AE-BBCA-6D195789584D}" srcOrd="1" destOrd="0" parTransId="{B363185A-60FF-48F5-80D6-03FD6AF318CE}" sibTransId="{EFAA18DC-0A79-4157-A7AE-37860F0F55FC}"/>
    <dgm:cxn modelId="{82CEC29B-DC25-47BD-BB31-C2292FC6C3F8}" type="presOf" srcId="{B7AC2C51-E28A-44FC-A8C2-D0D393FC8214}" destId="{FE4FF61D-F927-479F-A8BD-9A8A9A52997F}" srcOrd="0" destOrd="0" presId="urn:microsoft.com/office/officeart/2009/layout/CirclePictureHierarchy"/>
    <dgm:cxn modelId="{473BA656-A5D1-4506-996C-681B5B7B1D00}" type="presOf" srcId="{FF479C8B-808E-4659-80AF-45CAC45AB92C}" destId="{0612C62A-D973-405B-81A0-2D1126BEEFD7}" srcOrd="0" destOrd="0" presId="urn:microsoft.com/office/officeart/2009/layout/CirclePictureHierarchy"/>
    <dgm:cxn modelId="{D5648430-332A-44A9-9441-7C656B7BC028}" type="presOf" srcId="{B363185A-60FF-48F5-80D6-03FD6AF318CE}" destId="{6220D961-9FF4-4118-9447-EC0B7CDCABB7}" srcOrd="0" destOrd="0" presId="urn:microsoft.com/office/officeart/2009/layout/CirclePictureHierarchy"/>
    <dgm:cxn modelId="{6E0D090F-5125-4AB6-9A07-CD02198272C4}" type="presOf" srcId="{AF39C917-B0D8-4402-A4FA-126EAF7140CC}" destId="{17110B01-AAC3-4AD9-8AB1-5951D3C45B23}" srcOrd="0" destOrd="0" presId="urn:microsoft.com/office/officeart/2009/layout/CirclePictureHierarchy"/>
    <dgm:cxn modelId="{E919E031-49D5-4BE2-AF4C-71F4DCB823CA}" srcId="{FF479C8B-808E-4659-80AF-45CAC45AB92C}" destId="{647AC3FA-6EC4-44A6-BA7B-CF7974E3FE02}" srcOrd="0" destOrd="0" parTransId="{37E7998A-21FE-4099-846D-10485E0B082D}" sibTransId="{CD921643-F340-41A5-8F3A-B7C89E0890C8}"/>
    <dgm:cxn modelId="{46E87E11-8D3E-41A0-BBA8-721B3D04D07F}" type="presParOf" srcId="{17110B01-AAC3-4AD9-8AB1-5951D3C45B23}" destId="{99AAAC59-25DC-4BB6-A8EA-4E7B6B5FF245}" srcOrd="0" destOrd="0" presId="urn:microsoft.com/office/officeart/2009/layout/CirclePictureHierarchy"/>
    <dgm:cxn modelId="{E274EEDB-8AF7-405D-89EF-9BE262039114}" type="presParOf" srcId="{99AAAC59-25DC-4BB6-A8EA-4E7B6B5FF245}" destId="{F17D59E3-1E30-437F-88AB-63F0BC6E1AF0}" srcOrd="0" destOrd="0" presId="urn:microsoft.com/office/officeart/2009/layout/CirclePictureHierarchy"/>
    <dgm:cxn modelId="{4594CDAF-144A-44A1-90F1-948E1ABAFF7B}" type="presParOf" srcId="{F17D59E3-1E30-437F-88AB-63F0BC6E1AF0}" destId="{1034D891-E26F-4E7E-9AC1-2DB437C5188F}" srcOrd="0" destOrd="0" presId="urn:microsoft.com/office/officeart/2009/layout/CirclePictureHierarchy"/>
    <dgm:cxn modelId="{17E986F0-11EE-4844-80EC-17A63FD02846}" type="presParOf" srcId="{F17D59E3-1E30-437F-88AB-63F0BC6E1AF0}" destId="{0612C62A-D973-405B-81A0-2D1126BEEFD7}" srcOrd="1" destOrd="0" presId="urn:microsoft.com/office/officeart/2009/layout/CirclePictureHierarchy"/>
    <dgm:cxn modelId="{43E71ACD-8EAE-42BA-98BD-533F99BF0C87}" type="presParOf" srcId="{99AAAC59-25DC-4BB6-A8EA-4E7B6B5FF245}" destId="{A9458491-A6E3-4079-87AD-51F4611B37D8}" srcOrd="1" destOrd="0" presId="urn:microsoft.com/office/officeart/2009/layout/CirclePictureHierarchy"/>
    <dgm:cxn modelId="{865031C2-70BF-4B70-92AF-EE14DE809385}" type="presParOf" srcId="{A9458491-A6E3-4079-87AD-51F4611B37D8}" destId="{743A40D6-32C4-4EC3-BB85-04DD78A86209}" srcOrd="0" destOrd="0" presId="urn:microsoft.com/office/officeart/2009/layout/CirclePictureHierarchy"/>
    <dgm:cxn modelId="{D4E80E9D-1E5F-4BB6-A6E3-2179E9CE6589}" type="presParOf" srcId="{A9458491-A6E3-4079-87AD-51F4611B37D8}" destId="{55F81311-A84A-44DD-BE8E-EFB33C444D1F}" srcOrd="1" destOrd="0" presId="urn:microsoft.com/office/officeart/2009/layout/CirclePictureHierarchy"/>
    <dgm:cxn modelId="{F0FBCC89-9BE9-4AF7-91BB-4F0FDEA5408D}" type="presParOf" srcId="{55F81311-A84A-44DD-BE8E-EFB33C444D1F}" destId="{AAAD37C4-02F9-471E-B512-29B8DEBA34FD}" srcOrd="0" destOrd="0" presId="urn:microsoft.com/office/officeart/2009/layout/CirclePictureHierarchy"/>
    <dgm:cxn modelId="{48476F68-0820-45FC-BAC4-D6F6ADA4DDFD}" type="presParOf" srcId="{AAAD37C4-02F9-471E-B512-29B8DEBA34FD}" destId="{8BBD6AC1-E8AB-4183-AC2B-B8794A1AD8BD}" srcOrd="0" destOrd="0" presId="urn:microsoft.com/office/officeart/2009/layout/CirclePictureHierarchy"/>
    <dgm:cxn modelId="{D9E540AB-293E-486E-8AF2-B2D68340AEC7}" type="presParOf" srcId="{AAAD37C4-02F9-471E-B512-29B8DEBA34FD}" destId="{E03C2440-6DEA-4FA0-913C-B104C27C8E7A}" srcOrd="1" destOrd="0" presId="urn:microsoft.com/office/officeart/2009/layout/CirclePictureHierarchy"/>
    <dgm:cxn modelId="{321B27D0-B128-429A-86E4-EC93B70B9465}" type="presParOf" srcId="{55F81311-A84A-44DD-BE8E-EFB33C444D1F}" destId="{3D875C98-82BF-45EA-96B7-F985AEE9A886}" srcOrd="1" destOrd="0" presId="urn:microsoft.com/office/officeart/2009/layout/CirclePictureHierarchy"/>
    <dgm:cxn modelId="{D696E599-090F-440E-B752-D1ABBF68543E}" type="presParOf" srcId="{A9458491-A6E3-4079-87AD-51F4611B37D8}" destId="{6220D961-9FF4-4118-9447-EC0B7CDCABB7}" srcOrd="2" destOrd="0" presId="urn:microsoft.com/office/officeart/2009/layout/CirclePictureHierarchy"/>
    <dgm:cxn modelId="{4518FAC8-D26E-4EF9-B669-F99089B8CC08}" type="presParOf" srcId="{A9458491-A6E3-4079-87AD-51F4611B37D8}" destId="{4CE0AD22-B5FD-4D27-90FB-820A0D966F85}" srcOrd="3" destOrd="0" presId="urn:microsoft.com/office/officeart/2009/layout/CirclePictureHierarchy"/>
    <dgm:cxn modelId="{51205CD7-6FFE-44A4-97DD-B907D72455BE}" type="presParOf" srcId="{4CE0AD22-B5FD-4D27-90FB-820A0D966F85}" destId="{867DD836-A13A-48E4-934F-0EE6D2D999B8}" srcOrd="0" destOrd="0" presId="urn:microsoft.com/office/officeart/2009/layout/CirclePictureHierarchy"/>
    <dgm:cxn modelId="{45CCD6DD-1640-4A06-8240-B9E2F062D364}" type="presParOf" srcId="{867DD836-A13A-48E4-934F-0EE6D2D999B8}" destId="{EA676876-6FDF-438D-8826-CB4740D67671}" srcOrd="0" destOrd="0" presId="urn:microsoft.com/office/officeart/2009/layout/CirclePictureHierarchy"/>
    <dgm:cxn modelId="{4FD120ED-816A-41E4-B6AC-E699D28D1E77}" type="presParOf" srcId="{867DD836-A13A-48E4-934F-0EE6D2D999B8}" destId="{A453A7AC-0586-4F48-8AD4-9095F6E25356}" srcOrd="1" destOrd="0" presId="urn:microsoft.com/office/officeart/2009/layout/CirclePictureHierarchy"/>
    <dgm:cxn modelId="{407C8384-015C-40BA-A243-05C97EB39062}" type="presParOf" srcId="{4CE0AD22-B5FD-4D27-90FB-820A0D966F85}" destId="{30A8C466-587D-4BB2-9ED2-C79301CAA30F}" srcOrd="1" destOrd="0" presId="urn:microsoft.com/office/officeart/2009/layout/CirclePictureHierarchy"/>
    <dgm:cxn modelId="{CC55A4BA-457C-4350-AC50-DD0654E046DE}" type="presParOf" srcId="{A9458491-A6E3-4079-87AD-51F4611B37D8}" destId="{FE4FF61D-F927-479F-A8BD-9A8A9A52997F}" srcOrd="4" destOrd="0" presId="urn:microsoft.com/office/officeart/2009/layout/CirclePictureHierarchy"/>
    <dgm:cxn modelId="{5459C8D4-60C2-41EB-B113-4ED0B34654DD}" type="presParOf" srcId="{A9458491-A6E3-4079-87AD-51F4611B37D8}" destId="{E3A45DD4-3CD1-476E-81BB-5D9803A5DF43}" srcOrd="5" destOrd="0" presId="urn:microsoft.com/office/officeart/2009/layout/CirclePictureHierarchy"/>
    <dgm:cxn modelId="{E870AE4A-4C72-4227-B343-B9CA4DE1BE46}" type="presParOf" srcId="{E3A45DD4-3CD1-476E-81BB-5D9803A5DF43}" destId="{074E9F6C-B663-4ED1-A17A-A6DC36E0830C}" srcOrd="0" destOrd="0" presId="urn:microsoft.com/office/officeart/2009/layout/CirclePictureHierarchy"/>
    <dgm:cxn modelId="{37E9AC8D-1613-4DE9-A7F2-7AC2B1A65D83}" type="presParOf" srcId="{074E9F6C-B663-4ED1-A17A-A6DC36E0830C}" destId="{E6CF07E0-3236-4513-BD66-E8D6E7A799C8}" srcOrd="0" destOrd="0" presId="urn:microsoft.com/office/officeart/2009/layout/CirclePictureHierarchy"/>
    <dgm:cxn modelId="{16897F49-EB97-47D2-BC43-2D730A4AC48D}" type="presParOf" srcId="{074E9F6C-B663-4ED1-A17A-A6DC36E0830C}" destId="{8AB841A9-FBD3-43E7-9FD3-3977A09719E2}" srcOrd="1" destOrd="0" presId="urn:microsoft.com/office/officeart/2009/layout/CirclePictureHierarchy"/>
    <dgm:cxn modelId="{AEC1E2FC-0506-46E4-A7EF-67058F4DEA72}" type="presParOf" srcId="{E3A45DD4-3CD1-476E-81BB-5D9803A5DF43}" destId="{2C0B8B1F-9212-4067-BF5F-E3519B52F43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FF61D-F927-479F-A8BD-9A8A9A52997F}">
      <dsp:nvSpPr>
        <dsp:cNvPr id="0" name=""/>
        <dsp:cNvSpPr/>
      </dsp:nvSpPr>
      <dsp:spPr>
        <a:xfrm>
          <a:off x="1265074" y="1817903"/>
          <a:ext cx="1070447" cy="12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94"/>
              </a:lnTo>
              <a:lnTo>
                <a:pt x="1070447" y="61794"/>
              </a:lnTo>
              <a:lnTo>
                <a:pt x="1070447" y="1226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0D961-9FF4-4118-9447-EC0B7CDCABB7}">
      <dsp:nvSpPr>
        <dsp:cNvPr id="0" name=""/>
        <dsp:cNvSpPr/>
      </dsp:nvSpPr>
      <dsp:spPr>
        <a:xfrm>
          <a:off x="1219354" y="1817903"/>
          <a:ext cx="91440" cy="122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A40D6-32C4-4EC3-BB85-04DD78A86209}">
      <dsp:nvSpPr>
        <dsp:cNvPr id="0" name=""/>
        <dsp:cNvSpPr/>
      </dsp:nvSpPr>
      <dsp:spPr>
        <a:xfrm>
          <a:off x="194626" y="1817903"/>
          <a:ext cx="1070447" cy="122614"/>
        </a:xfrm>
        <a:custGeom>
          <a:avLst/>
          <a:gdLst/>
          <a:ahLst/>
          <a:cxnLst/>
          <a:rect l="0" t="0" r="0" b="0"/>
          <a:pathLst>
            <a:path>
              <a:moveTo>
                <a:pt x="1070447" y="0"/>
              </a:moveTo>
              <a:lnTo>
                <a:pt x="1070447" y="61794"/>
              </a:lnTo>
              <a:lnTo>
                <a:pt x="0" y="61794"/>
              </a:lnTo>
              <a:lnTo>
                <a:pt x="0" y="1226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4D891-E26F-4E7E-9AC1-2DB437C5188F}">
      <dsp:nvSpPr>
        <dsp:cNvPr id="0" name=""/>
        <dsp:cNvSpPr/>
      </dsp:nvSpPr>
      <dsp:spPr>
        <a:xfrm>
          <a:off x="1070447" y="1428649"/>
          <a:ext cx="389253" cy="38925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2C62A-D973-405B-81A0-2D1126BEEFD7}">
      <dsp:nvSpPr>
        <dsp:cNvPr id="0" name=""/>
        <dsp:cNvSpPr/>
      </dsp:nvSpPr>
      <dsp:spPr>
        <a:xfrm>
          <a:off x="1459701" y="1427676"/>
          <a:ext cx="583880" cy="38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459701" y="1427676"/>
        <a:ext cx="583880" cy="389253"/>
      </dsp:txXfrm>
    </dsp:sp>
    <dsp:sp modelId="{8BBD6AC1-E8AB-4183-AC2B-B8794A1AD8BD}">
      <dsp:nvSpPr>
        <dsp:cNvPr id="0" name=""/>
        <dsp:cNvSpPr/>
      </dsp:nvSpPr>
      <dsp:spPr>
        <a:xfrm>
          <a:off x="0" y="1940518"/>
          <a:ext cx="389253" cy="38925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3C2440-6DEA-4FA0-913C-B104C27C8E7A}">
      <dsp:nvSpPr>
        <dsp:cNvPr id="0" name=""/>
        <dsp:cNvSpPr/>
      </dsp:nvSpPr>
      <dsp:spPr>
        <a:xfrm>
          <a:off x="113907" y="2348016"/>
          <a:ext cx="583880" cy="38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13907" y="2348016"/>
        <a:ext cx="583880" cy="389253"/>
      </dsp:txXfrm>
    </dsp:sp>
    <dsp:sp modelId="{EA676876-6FDF-438D-8826-CB4740D67671}">
      <dsp:nvSpPr>
        <dsp:cNvPr id="0" name=""/>
        <dsp:cNvSpPr/>
      </dsp:nvSpPr>
      <dsp:spPr>
        <a:xfrm>
          <a:off x="1070447" y="1940518"/>
          <a:ext cx="389253" cy="38925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3A7AC-0586-4F48-8AD4-9095F6E25356}">
      <dsp:nvSpPr>
        <dsp:cNvPr id="0" name=""/>
        <dsp:cNvSpPr/>
      </dsp:nvSpPr>
      <dsp:spPr>
        <a:xfrm>
          <a:off x="1023723" y="2348016"/>
          <a:ext cx="583880" cy="38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023723" y="2348016"/>
        <a:ext cx="583880" cy="389253"/>
      </dsp:txXfrm>
    </dsp:sp>
    <dsp:sp modelId="{E6CF07E0-3236-4513-BD66-E8D6E7A799C8}">
      <dsp:nvSpPr>
        <dsp:cNvPr id="0" name=""/>
        <dsp:cNvSpPr/>
      </dsp:nvSpPr>
      <dsp:spPr>
        <a:xfrm>
          <a:off x="2140894" y="1940518"/>
          <a:ext cx="389253" cy="38925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841A9-FBD3-43E7-9FD3-3977A09719E2}">
      <dsp:nvSpPr>
        <dsp:cNvPr id="0" name=""/>
        <dsp:cNvSpPr/>
      </dsp:nvSpPr>
      <dsp:spPr>
        <a:xfrm>
          <a:off x="2000796" y="2418175"/>
          <a:ext cx="583880" cy="38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000796" y="2418175"/>
        <a:ext cx="583880" cy="389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=""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=""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=""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=""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=""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=""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=""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=""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=""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=""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=""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=""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=""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=""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=""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=""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=""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=""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=""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=""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=""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=""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=""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=""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=""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=""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=""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=""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=""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=""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=""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=""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=""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=""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=""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=""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=""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=""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=""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=""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=""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=""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=""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=""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=""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=""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=""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diagramData" Target="../diagrams/data1.xml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microsoft.com/office/2007/relationships/diagramDrawing" Target="../diagrams/drawing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name of god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2" y="3819278"/>
            <a:ext cx="3493008" cy="878908"/>
          </a:xfrm>
        </p:spPr>
        <p:txBody>
          <a:bodyPr/>
          <a:lstStyle/>
          <a:p>
            <a:r>
              <a:rPr lang="en-US" dirty="0"/>
              <a:t>Presentation by: </a:t>
            </a:r>
          </a:p>
          <a:p>
            <a:r>
              <a:rPr lang="en-US" dirty="0"/>
              <a:t>Dr. </a:t>
            </a:r>
            <a:r>
              <a:rPr lang="en-US" dirty="0" err="1"/>
              <a:t>Elahe</a:t>
            </a:r>
            <a:r>
              <a:rPr lang="en-US" dirty="0"/>
              <a:t>. </a:t>
            </a:r>
            <a:r>
              <a:rPr lang="en-US" dirty="0" err="1"/>
              <a:t>Sheklabadi</a:t>
            </a:r>
            <a:endParaRPr lang="en-US" dirty="0"/>
          </a:p>
          <a:p>
            <a:r>
              <a:rPr lang="en-US" dirty="0"/>
              <a:t>1401.07.25​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Endocrinologist consult was performed.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Hydration, Calcitonin, Lasix initiated.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D96EA43B-4980-E86C-9194-8F9EA76F0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122451"/>
              </p:ext>
            </p:extLst>
          </p:nvPr>
        </p:nvGraphicFramePr>
        <p:xfrm>
          <a:off x="3968714" y="1633978"/>
          <a:ext cx="6976654" cy="420923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450709">
                  <a:extLst>
                    <a:ext uri="{9D8B030D-6E8A-4147-A177-3AD203B41FA5}">
                      <a16:colId xmlns="" xmlns:a16="http://schemas.microsoft.com/office/drawing/2014/main" val="1689330750"/>
                    </a:ext>
                  </a:extLst>
                </a:gridCol>
                <a:gridCol w="3525945">
                  <a:extLst>
                    <a:ext uri="{9D8B030D-6E8A-4147-A177-3AD203B41FA5}">
                      <a16:colId xmlns="" xmlns:a16="http://schemas.microsoft.com/office/drawing/2014/main" val="2660631934"/>
                    </a:ext>
                  </a:extLst>
                </a:gridCol>
              </a:tblGrid>
              <a:tr h="385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Pars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BW: 55kg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47992871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24hr urine, calcium </a:t>
                      </a:r>
                      <a:endParaRPr lang="en-US" sz="18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241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mgr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/24hr</a:t>
                      </a:r>
                      <a:endParaRPr lang="en-US" sz="18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176020865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24hr urine,  volume  </a:t>
                      </a:r>
                      <a:endParaRPr lang="en-US" sz="18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3250 ml/24hr</a:t>
                      </a:r>
                      <a:endParaRPr lang="en-US" sz="18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415808797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24hr urine,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cr</a:t>
                      </a:r>
                      <a:endParaRPr lang="en-US" sz="18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715 mg/dl</a:t>
                      </a:r>
                      <a:endParaRPr lang="en-US" sz="18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380950325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U/C 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E.Coli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3376221727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Calcium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 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14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(Rocaltrol: DC)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1439681501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phosphor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4.6 mg/dl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983389935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TSH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0.1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µIU/mL (On LT4)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47515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4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3D553D-3F2A-05CF-0F9D-26523369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84" y="1229807"/>
            <a:ext cx="3200400" cy="2743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+mn-lt"/>
                <a:cs typeface="+mn-cs"/>
              </a:rPr>
              <a:t>1401.06.21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13D661-79CF-C566-4A1F-C65441F9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72329E0C-AF8E-0C44-6BC0-EF3883F90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80356"/>
              </p:ext>
            </p:extLst>
          </p:nvPr>
        </p:nvGraphicFramePr>
        <p:xfrm>
          <a:off x="4110116" y="2276734"/>
          <a:ext cx="7635681" cy="14942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08761">
                  <a:extLst>
                    <a:ext uri="{9D8B030D-6E8A-4147-A177-3AD203B41FA5}">
                      <a16:colId xmlns="" xmlns:a16="http://schemas.microsoft.com/office/drawing/2014/main" val="1689330750"/>
                    </a:ext>
                  </a:extLst>
                </a:gridCol>
                <a:gridCol w="2563460">
                  <a:extLst>
                    <a:ext uri="{9D8B030D-6E8A-4147-A177-3AD203B41FA5}">
                      <a16:colId xmlns="" xmlns:a16="http://schemas.microsoft.com/office/drawing/2014/main" val="2660631934"/>
                    </a:ext>
                  </a:extLst>
                </a:gridCol>
                <a:gridCol w="2563460">
                  <a:extLst>
                    <a:ext uri="{9D8B030D-6E8A-4147-A177-3AD203B41FA5}">
                      <a16:colId xmlns="" xmlns:a16="http://schemas.microsoft.com/office/drawing/2014/main" val="1151194149"/>
                    </a:ext>
                  </a:extLst>
                </a:gridCol>
              </a:tblGrid>
              <a:tr h="385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B.M.D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T- score</a:t>
                      </a: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Z-score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47992871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Radius (1/3)</a:t>
                      </a:r>
                      <a:endParaRPr lang="en-US" sz="20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-2.9</a:t>
                      </a:r>
                      <a:endParaRPr lang="en-US" sz="20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-1.5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176020865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Femur (neck)</a:t>
                      </a:r>
                      <a:endParaRPr lang="en-US" sz="20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-1.4</a:t>
                      </a:r>
                      <a:endParaRPr lang="en-US" sz="2000" dirty="0">
                        <a:solidFill>
                          <a:schemeClr val="tx1"/>
                        </a:solidFill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0.0</a:t>
                      </a:r>
                    </a:p>
                  </a:txBody>
                  <a:tcPr marL="96897" marR="96897" marT="48449" marB="48449" anchor="ctr"/>
                </a:tc>
                <a:extLst>
                  <a:ext uri="{0D108BD9-81ED-4DB2-BD59-A6C34878D82A}">
                    <a16:rowId xmlns="" xmlns:a16="http://schemas.microsoft.com/office/drawing/2014/main" val="41580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5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3872061" y="763670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1401.06.22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044B2F-3850-179F-767E-296FEE72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476"/>
          <a:stretch/>
        </p:blipFill>
        <p:spPr>
          <a:xfrm>
            <a:off x="4065367" y="1538733"/>
            <a:ext cx="7529602" cy="466410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1BB4CA2-649F-7CE9-84AF-A11FF6BC13FE}"/>
              </a:ext>
            </a:extLst>
          </p:cNvPr>
          <p:cNvSpPr/>
          <p:nvPr/>
        </p:nvSpPr>
        <p:spPr>
          <a:xfrm>
            <a:off x="4468305" y="4932640"/>
            <a:ext cx="5938887" cy="113096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E4F757-8A96-B3A8-5FF6-0A209CFF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8713" y="1475081"/>
            <a:ext cx="7880779" cy="4619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3872061" y="763670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1401.06.23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12A421D-7B8B-C7D2-B534-299F9BE5BF61}"/>
              </a:ext>
            </a:extLst>
          </p:cNvPr>
          <p:cNvSpPr/>
          <p:nvPr/>
        </p:nvSpPr>
        <p:spPr>
          <a:xfrm>
            <a:off x="5854045" y="5382705"/>
            <a:ext cx="5213023" cy="62216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E4F757-8A96-B3A8-5FF6-0A209CFF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8713" y="1475081"/>
            <a:ext cx="7880779" cy="4619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3874443" y="109782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1401.06.23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12A421D-7B8B-C7D2-B534-299F9BE5BF61}"/>
              </a:ext>
            </a:extLst>
          </p:cNvPr>
          <p:cNvSpPr/>
          <p:nvPr/>
        </p:nvSpPr>
        <p:spPr>
          <a:xfrm>
            <a:off x="5854045" y="5382705"/>
            <a:ext cx="5213023" cy="62216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4D2234-90CA-BA8F-C029-D2D7A7904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5846" y="546542"/>
            <a:ext cx="7880779" cy="61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83" y="594360"/>
            <a:ext cx="8401107" cy="44681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HD, total thyroidectomy and parathyroidectomy(06.30) was performed.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Frozen section of a large nodule,2 cm: parathyroid adenoma.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No other adenoma in exploration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Symptoms improved</a:t>
            </a:r>
          </a:p>
          <a:p>
            <a:r>
              <a:rPr lang="en-US" sz="22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id="{0F96CE5C-1A62-B296-D6E7-36607B69D1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1744345"/>
                  </p:ext>
                </p:extLst>
              </p:nvPr>
            </p:nvGraphicFramePr>
            <p:xfrm>
              <a:off x="4141675" y="3444084"/>
              <a:ext cx="6976654" cy="3116695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=""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="" xmlns:a16="http://schemas.microsoft.com/office/drawing/2014/main" val="2660631934"/>
                        </a:ext>
                      </a:extLst>
                    </a:gridCol>
                  </a:tblGrid>
                  <a:tr h="385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After surgery  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1401.07.02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102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5.0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8.6 ml/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𝒎𝒊𝒏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/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.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𝟕𝟑</m:t>
                              </m:r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10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PTH(CLIA)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4.7 pg/ml (15-68)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F96CE5C-1A62-B296-D6E7-36607B69D1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1744345"/>
                  </p:ext>
                </p:extLst>
              </p:nvPr>
            </p:nvGraphicFramePr>
            <p:xfrm>
              <a:off x="4141675" y="3444084"/>
              <a:ext cx="6976654" cy="3116695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:a16="http://schemas.microsoft.com/office/drawing/2014/main" val="2660631934"/>
                        </a:ext>
                      </a:extLst>
                    </a:gridCol>
                  </a:tblGrid>
                  <a:tr h="385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After surgery  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1401.07.02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102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5.0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6897" marR="96897" marT="48449" marB="48449" anchor="ctr">
                        <a:blipFill>
                          <a:blip r:embed="rId2"/>
                          <a:stretch>
                            <a:fillRect l="-97755" t="-27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10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PTH(CLIA)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4.7 pg/ml (15-68)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36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4062985" y="516076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Pathology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DA6ECF-3E9F-04B9-41FE-0DA517D7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826" y="1343474"/>
            <a:ext cx="7579118" cy="45535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79A004F-B7EE-F0D9-9A2C-C89C81D826FC}"/>
              </a:ext>
            </a:extLst>
          </p:cNvPr>
          <p:cNvSpPr/>
          <p:nvPr/>
        </p:nvSpPr>
        <p:spPr>
          <a:xfrm>
            <a:off x="4344467" y="2083324"/>
            <a:ext cx="7370442" cy="40535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4062985" y="516076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Pathology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E4DC99-B928-6355-CC73-48481DB3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2985" y="1287890"/>
            <a:ext cx="7707631" cy="2332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9C3848-CEE1-47DE-3202-AC8AF205C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005" y="3704735"/>
            <a:ext cx="7526611" cy="24456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F36579F-FB6A-3988-D5B0-3D498AE52105}"/>
              </a:ext>
            </a:extLst>
          </p:cNvPr>
          <p:cNvSpPr/>
          <p:nvPr/>
        </p:nvSpPr>
        <p:spPr>
          <a:xfrm>
            <a:off x="4560197" y="3961156"/>
            <a:ext cx="6994689" cy="218926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73" y="711664"/>
            <a:ext cx="6902262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Past History 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73" y="2074230"/>
            <a:ext cx="7718978" cy="31221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Alport syndrome(23y ago)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Gout 23y ago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MNG(20y ago. FNA x2: benign)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Neg. for renal stone, pathologic </a:t>
            </a:r>
            <a:r>
              <a:rPr lang="en-US" dirty="0" err="1"/>
              <a:t>Fx</a:t>
            </a:r>
            <a:r>
              <a:rPr lang="en-US" dirty="0"/>
              <a:t>., HTN,CAD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DM2(4months ago)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Canal stenosis</a:t>
            </a:r>
          </a:p>
        </p:txBody>
      </p:sp>
    </p:spTree>
    <p:extLst>
      <p:ext uri="{BB962C8B-B14F-4D97-AF65-F5344CB8AC3E}">
        <p14:creationId xmlns:p14="http://schemas.microsoft.com/office/powerpoint/2010/main" val="2523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6" y="150829"/>
            <a:ext cx="6902262" cy="470866"/>
          </a:xfrm>
        </p:spPr>
        <p:txBody>
          <a:bodyPr/>
          <a:lstStyle/>
          <a:p>
            <a:r>
              <a:rPr lang="en-US" sz="40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Drug History</a:t>
            </a:r>
            <a:endParaRPr lang="en-US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86" y="961720"/>
            <a:ext cx="7214029" cy="31221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Colchicine 0.5mg/day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Allopurinol 100mg/day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Diltiazem 30mg BID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Enalapril 5mg/day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Levothyroxine 700 µg/w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Nephrovit once daily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Folic acid 1mg/day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Renagel 800mg BID(since 5y ago, irregular usage)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Calcitriol 0.25ug/day </a:t>
            </a:r>
            <a:r>
              <a:rPr lang="en-US" sz="2000" dirty="0" smtClean="0"/>
              <a:t>(now </a:t>
            </a:r>
            <a:r>
              <a:rPr lang="en-US" sz="2000" dirty="0"/>
              <a:t>DC)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Calcium-D x 1/day </a:t>
            </a:r>
            <a:r>
              <a:rPr lang="en-US" sz="2000" dirty="0" smtClean="0"/>
              <a:t>with </a:t>
            </a:r>
            <a:r>
              <a:rPr lang="en-US" sz="2000" dirty="0"/>
              <a:t>meal (for 8 y until </a:t>
            </a:r>
            <a:r>
              <a:rPr lang="en-US" sz="2000" dirty="0" smtClean="0"/>
              <a:t>7y </a:t>
            </a:r>
            <a:r>
              <a:rPr lang="en-US" sz="2000" dirty="0"/>
              <a:t>ago)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Newbet 0.5mg TDS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Alendronate </a:t>
            </a:r>
            <a:r>
              <a:rPr lang="en-US" sz="2000" dirty="0" smtClean="0"/>
              <a:t>70/w(for 4y </a:t>
            </a:r>
            <a:r>
              <a:rPr lang="en-US" sz="2000" dirty="0"/>
              <a:t>until 4y ago)??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6" y="1247846"/>
            <a:ext cx="6902262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Patient history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99" y="2256072"/>
            <a:ext cx="6743236" cy="31221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 62-year old woman.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Born &amp; live in Tehran.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Source of history: the patient, reliable.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Chief complaint: fatigue, itching, depression. 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5" y="396875"/>
            <a:ext cx="6902262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Family History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3" y="1367073"/>
            <a:ext cx="8147284" cy="3122168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Mother: DM2, osteomyelitis(1395 died)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Father: recurrent renal stone,  mesenteric ischemia &amp;DVT after surgery (1398 died)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Sister: Alport syndrome, kidney transplantation for 18y, kidney rejection(1398) &amp; then HD for 1y(1399 died due to MI)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Brother: Alport syndrome, kidney transplantation(1383)(HD for 3y before transplantation), parathyroidectomy(1397), kidney rejection(1399) (1400 died due to covid19 infection)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Sister (56y/o): renal stone(31y ago)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No cancer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No elements of MEN syndrome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61" y="459937"/>
            <a:ext cx="6902262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Other Histories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61" y="1867916"/>
            <a:ext cx="7125090" cy="31221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Social </a:t>
            </a:r>
            <a:r>
              <a:rPr lang="en-US" b="1" dirty="0" err="1"/>
              <a:t>Hx</a:t>
            </a:r>
            <a:r>
              <a:rPr lang="en-US" b="1" dirty="0" smtClean="0"/>
              <a:t>.</a:t>
            </a:r>
            <a:r>
              <a:rPr lang="en-US" dirty="0" smtClean="0"/>
              <a:t>: </a:t>
            </a:r>
            <a:r>
              <a:rPr lang="en-US" dirty="0"/>
              <a:t>Single, Teacher, MSC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Allergy:</a:t>
            </a:r>
            <a:r>
              <a:rPr lang="en-US" dirty="0"/>
              <a:t> Neg.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Gynecology</a:t>
            </a:r>
            <a:r>
              <a:rPr lang="en-US" dirty="0"/>
              <a:t>: menopause 45Y, no history of menstruation problem before menopause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ros</a:t>
            </a:r>
            <a:endParaRPr lang="en-US" dirty="0"/>
          </a:p>
        </p:txBody>
      </p:sp>
      <p:sp>
        <p:nvSpPr>
          <p:cNvPr id="373" name="Footer Placeholder 372">
            <a:extLst>
              <a:ext uri="{FF2B5EF4-FFF2-40B4-BE49-F238E27FC236}">
                <a16:creationId xmlns="" xmlns:a16="http://schemas.microsoft.com/office/drawing/2014/main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=""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6" y="2491684"/>
            <a:ext cx="2011681" cy="2825173"/>
          </a:xfrm>
        </p:spPr>
        <p:txBody>
          <a:bodyPr/>
          <a:lstStyle/>
          <a:p>
            <a:pPr lvl="0"/>
            <a:r>
              <a:rPr lang="en-US" sz="1600" dirty="0"/>
              <a:t>Constitutional symptoms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=""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691" y="3817550"/>
            <a:ext cx="2179958" cy="1371600"/>
          </a:xfrm>
        </p:spPr>
        <p:txBody>
          <a:bodyPr/>
          <a:lstStyle/>
          <a:p>
            <a:pPr lvl="0"/>
            <a:r>
              <a:rPr lang="en-US" sz="1600" dirty="0"/>
              <a:t>Fatigue</a:t>
            </a:r>
          </a:p>
          <a:p>
            <a:pPr lvl="0"/>
            <a:r>
              <a:rPr lang="en-US" sz="1600" dirty="0"/>
              <a:t>No weight change</a:t>
            </a:r>
          </a:p>
          <a:p>
            <a:pPr lvl="0"/>
            <a:r>
              <a:rPr lang="en-US" sz="1600" dirty="0"/>
              <a:t>No polyurea  </a:t>
            </a:r>
            <a:r>
              <a:rPr lang="en-US" dirty="0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/>
              <a:t>Ears</a:t>
            </a:r>
          </a:p>
          <a:p>
            <a:r>
              <a:rPr lang="en-US" sz="1600" dirty="0"/>
              <a:t>THROAT</a:t>
            </a:r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=""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4066269"/>
            <a:ext cx="1920240" cy="1371600"/>
          </a:xfrm>
        </p:spPr>
        <p:txBody>
          <a:bodyPr/>
          <a:lstStyle/>
          <a:p>
            <a:pPr lvl="0"/>
            <a:r>
              <a:rPr lang="en-US" sz="1600" dirty="0"/>
              <a:t>SNHL</a:t>
            </a:r>
          </a:p>
          <a:p>
            <a:r>
              <a:rPr lang="en-US" sz="1600" dirty="0"/>
              <a:t>No hearing aids</a:t>
            </a:r>
          </a:p>
          <a:p>
            <a:r>
              <a:rPr lang="en-US" sz="1600" dirty="0"/>
              <a:t>Hoarseness</a:t>
            </a:r>
          </a:p>
          <a:p>
            <a:endParaRPr lang="en-US" sz="1600" dirty="0"/>
          </a:p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500" dirty="0"/>
              <a:t>Cardiovascular &amp; Respiratory </a:t>
            </a:r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=""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/>
              <a:t>No chest pain</a:t>
            </a:r>
          </a:p>
          <a:p>
            <a:r>
              <a:rPr lang="en-US" sz="1600" dirty="0"/>
              <a:t>No dyspnea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GI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=""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  <a:p>
            <a:r>
              <a:rPr lang="en-US" sz="1600" dirty="0"/>
              <a:t>Nausea </a:t>
            </a:r>
          </a:p>
          <a:p>
            <a:r>
              <a:rPr lang="en-US" sz="1600" dirty="0"/>
              <a:t>No vomiting</a:t>
            </a:r>
          </a:p>
          <a:p>
            <a:r>
              <a:rPr lang="en-US" sz="1600" dirty="0"/>
              <a:t>Constipation </a:t>
            </a:r>
          </a:p>
          <a:p>
            <a:r>
              <a:rPr lang="en-US" sz="1600" dirty="0"/>
              <a:t>No abdominal pain</a:t>
            </a:r>
          </a:p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GU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=""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No polyuria </a:t>
            </a:r>
          </a:p>
          <a:p>
            <a:pPr lvl="0"/>
            <a:r>
              <a:rPr lang="en-US" dirty="0"/>
              <a:t>No nocturia </a:t>
            </a:r>
          </a:p>
        </p:txBody>
      </p:sp>
    </p:spTree>
    <p:extLst>
      <p:ext uri="{BB962C8B-B14F-4D97-AF65-F5344CB8AC3E}">
        <p14:creationId xmlns:p14="http://schemas.microsoft.com/office/powerpoint/2010/main" val="573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ros</a:t>
            </a:r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=""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6" y="2491684"/>
            <a:ext cx="2011681" cy="2825173"/>
          </a:xfrm>
        </p:spPr>
        <p:txBody>
          <a:bodyPr/>
          <a:lstStyle/>
          <a:p>
            <a:pPr lvl="0"/>
            <a:r>
              <a:rPr lang="en-US" sz="1600" dirty="0"/>
              <a:t>Extremity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=""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691" y="3817550"/>
            <a:ext cx="2179958" cy="1371600"/>
          </a:xfrm>
        </p:spPr>
        <p:txBody>
          <a:bodyPr/>
          <a:lstStyle/>
          <a:p>
            <a:pPr lvl="0"/>
            <a:r>
              <a:rPr lang="en-US" sz="1600" dirty="0"/>
              <a:t>No edema 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/>
              <a:t>Integumentary</a:t>
            </a:r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=""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4066269"/>
            <a:ext cx="1920240" cy="1371600"/>
          </a:xfrm>
        </p:spPr>
        <p:txBody>
          <a:bodyPr/>
          <a:lstStyle/>
          <a:p>
            <a:pPr lvl="0"/>
            <a:r>
              <a:rPr lang="en-US" sz="1600" dirty="0"/>
              <a:t>Itching </a:t>
            </a:r>
            <a:endParaRPr lang="en-US" sz="2000" dirty="0"/>
          </a:p>
          <a:p>
            <a:r>
              <a:rPr lang="en-US" sz="1600" dirty="0"/>
              <a:t>No Paleness</a:t>
            </a:r>
          </a:p>
          <a:p>
            <a:r>
              <a:rPr lang="en-US" sz="1600" dirty="0"/>
              <a:t>No skin change </a:t>
            </a:r>
          </a:p>
          <a:p>
            <a:endParaRPr lang="en-US" sz="1600" dirty="0"/>
          </a:p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Musculoskeletal</a:t>
            </a:r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=""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/>
              <a:t>No weakness </a:t>
            </a:r>
          </a:p>
          <a:p>
            <a:r>
              <a:rPr lang="en-US" sz="1600" dirty="0"/>
              <a:t>No  paralysis</a:t>
            </a:r>
          </a:p>
          <a:p>
            <a:r>
              <a:rPr lang="en-US" sz="1600" dirty="0"/>
              <a:t>No cramp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Neurologic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=""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945257"/>
            <a:ext cx="1920240" cy="1371600"/>
          </a:xfrm>
        </p:spPr>
        <p:txBody>
          <a:bodyPr/>
          <a:lstStyle/>
          <a:p>
            <a:r>
              <a:rPr lang="en-US" sz="1600" dirty="0"/>
              <a:t> </a:t>
            </a:r>
          </a:p>
          <a:p>
            <a:r>
              <a:rPr lang="pt-BR" sz="1600" dirty="0"/>
              <a:t>No headache </a:t>
            </a:r>
          </a:p>
          <a:p>
            <a:r>
              <a:rPr lang="pt-BR" sz="1600" dirty="0"/>
              <a:t>No dizziness</a:t>
            </a:r>
          </a:p>
          <a:p>
            <a:r>
              <a:rPr lang="pt-BR" sz="1600" dirty="0"/>
              <a:t>No Tremor</a:t>
            </a:r>
          </a:p>
          <a:p>
            <a:r>
              <a:rPr lang="pt-BR" sz="1600" dirty="0"/>
              <a:t>No memory loss</a:t>
            </a:r>
          </a:p>
          <a:p>
            <a:endParaRPr lang="pt-BR" sz="1600" dirty="0"/>
          </a:p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Psychiatric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=""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4088439"/>
            <a:ext cx="1920240" cy="1231442"/>
          </a:xfrm>
        </p:spPr>
        <p:txBody>
          <a:bodyPr/>
          <a:lstStyle/>
          <a:p>
            <a:pPr lvl="0"/>
            <a:r>
              <a:rPr lang="en-US" dirty="0"/>
              <a:t>Depression</a:t>
            </a:r>
          </a:p>
          <a:p>
            <a:pPr lvl="0"/>
            <a:r>
              <a:rPr lang="en-US" dirty="0"/>
              <a:t>No cognitive disorders</a:t>
            </a:r>
          </a:p>
          <a:p>
            <a:pPr lvl="0"/>
            <a:r>
              <a:rPr lang="en-US" dirty="0"/>
              <a:t>No mental status changes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</a:t>
            </a:r>
          </a:p>
        </p:txBody>
      </p:sp>
      <p:sp>
        <p:nvSpPr>
          <p:cNvPr id="374" name="Slide Number Placeholder 373">
            <a:extLst>
              <a:ext uri="{FF2B5EF4-FFF2-40B4-BE49-F238E27FC236}">
                <a16:creationId xmlns=""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410" y="2135626"/>
            <a:ext cx="2011680" cy="2825173"/>
          </a:xfrm>
        </p:spPr>
        <p:txBody>
          <a:bodyPr/>
          <a:lstStyle/>
          <a:p>
            <a:r>
              <a:rPr lang="en-US" dirty="0"/>
              <a:t>General appearance</a:t>
            </a:r>
          </a:p>
          <a:p>
            <a:pPr lvl="0"/>
            <a:endParaRPr lang="en-US" dirty="0"/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=""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>
          <a:xfrm>
            <a:off x="1332206" y="1836421"/>
            <a:ext cx="704088" cy="7040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23">
                <a:extLst>
                  <a:ext uri="{FF2B5EF4-FFF2-40B4-BE49-F238E27FC236}">
                    <a16:creationId xmlns="" xmlns:a16="http://schemas.microsoft.com/office/drawing/2014/main" id="{A3BF8E55-B2B9-104D-F277-08902534735D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A 62y/o female</a:t>
                </a:r>
              </a:p>
              <a:p>
                <a:pPr lvl="0"/>
                <a:r>
                  <a:rPr lang="en-US" dirty="0"/>
                  <a:t> Awake &amp; alert</a:t>
                </a:r>
              </a:p>
              <a:p>
                <a:pPr lvl="0"/>
                <a:r>
                  <a:rPr lang="en-US" dirty="0"/>
                  <a:t>Bw:55 kg</a:t>
                </a:r>
              </a:p>
              <a:p>
                <a:pPr lvl="0"/>
                <a:r>
                  <a:rPr lang="en-US" dirty="0"/>
                  <a:t>Height: 152 (no decreased)</a:t>
                </a:r>
              </a:p>
              <a:p>
                <a:pPr lvl="0"/>
                <a:r>
                  <a:rPr lang="en-US" dirty="0"/>
                  <a:t>BMI: 23.8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 Placeholder 23">
                <a:extLst>
                  <a:ext uri="{FF2B5EF4-FFF2-40B4-BE49-F238E27FC236}">
                    <a16:creationId xmlns:a16="http://schemas.microsoft.com/office/drawing/2014/main" id="{A3BF8E55-B2B9-104D-F277-089025347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t="-4444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93983" y="2111056"/>
            <a:ext cx="2011680" cy="3211442"/>
          </a:xfrm>
        </p:spPr>
        <p:txBody>
          <a:bodyPr/>
          <a:lstStyle/>
          <a:p>
            <a:r>
              <a:rPr lang="en-US" dirty="0"/>
              <a:t>Vital sign</a:t>
            </a:r>
          </a:p>
          <a:p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=""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>
          <a:xfrm>
            <a:off x="3563193" y="1859973"/>
            <a:ext cx="704088" cy="7040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4">
                <a:extLst>
                  <a:ext uri="{FF2B5EF4-FFF2-40B4-BE49-F238E27FC236}">
                    <a16:creationId xmlns="" xmlns:a16="http://schemas.microsoft.com/office/drawing/2014/main" id="{BCE9DA14-62AB-A857-6387-1F5D330B3F36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BP: 110/70mmHg</a:t>
                </a:r>
              </a:p>
              <a:p>
                <a:r>
                  <a:rPr lang="en-US" dirty="0"/>
                  <a:t>PR: 70 beats/min</a:t>
                </a:r>
              </a:p>
              <a:p>
                <a:r>
                  <a:rPr lang="en-US" dirty="0"/>
                  <a:t>RR: 16 /min</a:t>
                </a:r>
              </a:p>
              <a:p>
                <a:r>
                  <a:rPr lang="en-US" dirty="0"/>
                  <a:t>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37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 Placeholder 24">
                <a:extLst>
                  <a:ext uri="{FF2B5EF4-FFF2-40B4-BE49-F238E27FC236}">
                    <a16:creationId xmlns:a16="http://schemas.microsoft.com/office/drawing/2014/main" id="{BCE9DA14-62AB-A857-6387-1F5D330B3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2202" y="2111057"/>
            <a:ext cx="1920242" cy="3064792"/>
          </a:xfrm>
        </p:spPr>
        <p:txBody>
          <a:bodyPr/>
          <a:lstStyle/>
          <a:p>
            <a:r>
              <a:rPr lang="en-US" dirty="0"/>
              <a:t>Skin</a:t>
            </a:r>
          </a:p>
          <a:p>
            <a:r>
              <a:rPr lang="en-US" dirty="0"/>
              <a:t>PULSES</a:t>
            </a:r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=""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/>
          <a:srcRect t="431" b="431"/>
          <a:stretch/>
        </p:blipFill>
        <p:spPr>
          <a:xfrm>
            <a:off x="5847081" y="1836421"/>
            <a:ext cx="704088" cy="704088"/>
          </a:xfrm>
        </p:spPr>
      </p:pic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/>
              <a:t>NL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111058"/>
            <a:ext cx="2011680" cy="3211440"/>
          </a:xfrm>
        </p:spPr>
        <p:txBody>
          <a:bodyPr/>
          <a:lstStyle/>
          <a:p>
            <a:r>
              <a:rPr lang="en-US" dirty="0"/>
              <a:t>Head &amp; neck</a:t>
            </a:r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=""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7"/>
          <a:srcRect t="113" b="113"/>
          <a:stretch/>
        </p:blipFill>
        <p:spPr>
          <a:xfrm>
            <a:off x="7985853" y="1836421"/>
            <a:ext cx="704088" cy="704088"/>
          </a:xfrm>
        </p:spPr>
      </p:pic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Jugular </a:t>
            </a:r>
            <a:r>
              <a:rPr lang="en-US" dirty="0" smtClean="0"/>
              <a:t>access</a:t>
            </a:r>
            <a:endParaRPr lang="en-US" dirty="0"/>
          </a:p>
          <a:p>
            <a:pPr lvl="0"/>
            <a:r>
              <a:rPr lang="en-US" dirty="0" smtClean="0"/>
              <a:t>Neck scar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30" y="2123493"/>
            <a:ext cx="2011680" cy="2825173"/>
          </a:xfrm>
        </p:spPr>
        <p:txBody>
          <a:bodyPr/>
          <a:lstStyle/>
          <a:p>
            <a:r>
              <a:rPr lang="en-US" dirty="0"/>
              <a:t>Thorax</a:t>
            </a:r>
          </a:p>
          <a:p>
            <a:r>
              <a:rPr lang="en-US" dirty="0"/>
              <a:t>Abdomen</a:t>
            </a:r>
          </a:p>
          <a:p>
            <a:r>
              <a:rPr lang="en-US" dirty="0"/>
              <a:t>extremity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=""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8"/>
          <a:srcRect t="543" b="543"/>
          <a:stretch/>
        </p:blipFill>
        <p:spPr>
          <a:xfrm>
            <a:off x="10155706" y="1812155"/>
            <a:ext cx="704088" cy="704088"/>
          </a:xfrm>
        </p:spPr>
      </p:pic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NL</a:t>
            </a:r>
          </a:p>
        </p:txBody>
      </p:sp>
    </p:spTree>
    <p:extLst>
      <p:ext uri="{BB962C8B-B14F-4D97-AF65-F5344CB8AC3E}">
        <p14:creationId xmlns:p14="http://schemas.microsoft.com/office/powerpoint/2010/main" val="7856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list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=""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72" name="Picture Placeholder 71" descr="abacus icon">
            <a:extLst>
              <a:ext uri="{FF2B5EF4-FFF2-40B4-BE49-F238E27FC236}">
                <a16:creationId xmlns="" xmlns:a16="http://schemas.microsoft.com/office/drawing/2014/main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CKD</a:t>
            </a:r>
          </a:p>
          <a:p>
            <a:r>
              <a:rPr lang="en-US" dirty="0"/>
              <a:t>MNG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Constipation</a:t>
            </a:r>
          </a:p>
          <a:p>
            <a:r>
              <a:rPr lang="en-US" dirty="0"/>
              <a:t>Itching</a:t>
            </a:r>
          </a:p>
          <a:p>
            <a:r>
              <a:rPr lang="en-US" dirty="0"/>
              <a:t>Bone pain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Lab data</a:t>
            </a:r>
          </a:p>
        </p:txBody>
      </p:sp>
      <p:pic>
        <p:nvPicPr>
          <p:cNvPr id="76" name="Picture Placeholder 75" descr="increasing chart icon">
            <a:extLst>
              <a:ext uri="{FF2B5EF4-FFF2-40B4-BE49-F238E27FC236}">
                <a16:creationId xmlns="" xmlns:a16="http://schemas.microsoft.com/office/drawing/2014/main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GFR(EPI)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˂10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Ca: 9.3         10.4       13.4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P:4.3           4.9          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PTH: 216        1114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Imaging &amp; pathology</a:t>
            </a:r>
            <a:endParaRPr lang="en-US" dirty="0"/>
          </a:p>
        </p:txBody>
      </p:sp>
      <p:pic>
        <p:nvPicPr>
          <p:cNvPr id="80" name="Picture Placeholder 79" descr="chain link icon">
            <a:extLst>
              <a:ext uri="{FF2B5EF4-FFF2-40B4-BE49-F238E27FC236}">
                <a16:creationId xmlns="" xmlns:a16="http://schemas.microsoft.com/office/drawing/2014/main" id="{FCC17566-BE36-5CE0-25C6-8AC132D1479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85" b="85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Sesetamibi-SPECT parathyroid scan:</a:t>
            </a:r>
          </a:p>
          <a:p>
            <a:pPr marL="0" indent="0">
              <a:buNone/>
            </a:pPr>
            <a:r>
              <a:rPr lang="en-US" dirty="0"/>
              <a:t>       Rt parathyroid </a:t>
            </a:r>
            <a:r>
              <a:rPr lang="en-US" dirty="0" smtClean="0"/>
              <a:t>adenoma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Pathology: </a:t>
            </a:r>
          </a:p>
          <a:p>
            <a:pPr marL="0" indent="0">
              <a:buNone/>
            </a:pPr>
            <a:r>
              <a:rPr lang="en-US" dirty="0"/>
              <a:t>       Parathyroid adenoma </a:t>
            </a:r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97E198C-2DD2-DE7D-A1EB-08D04AACF7F4}"/>
              </a:ext>
            </a:extLst>
          </p:cNvPr>
          <p:cNvCxnSpPr/>
          <p:nvPr/>
        </p:nvCxnSpPr>
        <p:spPr>
          <a:xfrm>
            <a:off x="5964025" y="4392892"/>
            <a:ext cx="26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B52D6AB-952B-B870-E330-21AB9ABA23AD}"/>
              </a:ext>
            </a:extLst>
          </p:cNvPr>
          <p:cNvCxnSpPr/>
          <p:nvPr/>
        </p:nvCxnSpPr>
        <p:spPr>
          <a:xfrm>
            <a:off x="5832050" y="4686693"/>
            <a:ext cx="26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F26EE94-8B6B-BB6E-8977-544405A7D425}"/>
              </a:ext>
            </a:extLst>
          </p:cNvPr>
          <p:cNvCxnSpPr/>
          <p:nvPr/>
        </p:nvCxnSpPr>
        <p:spPr>
          <a:xfrm>
            <a:off x="6056722" y="4960071"/>
            <a:ext cx="26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2ADA0A2-EEA9-A2DC-8025-9C26249241A4}"/>
              </a:ext>
            </a:extLst>
          </p:cNvPr>
          <p:cNvCxnSpPr/>
          <p:nvPr/>
        </p:nvCxnSpPr>
        <p:spPr>
          <a:xfrm>
            <a:off x="6700887" y="4392892"/>
            <a:ext cx="26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78ACBB82-0190-6DC3-6C4C-10772C739515}"/>
              </a:ext>
            </a:extLst>
          </p:cNvPr>
          <p:cNvCxnSpPr/>
          <p:nvPr/>
        </p:nvCxnSpPr>
        <p:spPr>
          <a:xfrm>
            <a:off x="6586194" y="4686693"/>
            <a:ext cx="26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46" y="1604049"/>
            <a:ext cx="7013448" cy="1627632"/>
          </a:xfrm>
        </p:spPr>
        <p:txBody>
          <a:bodyPr/>
          <a:lstStyle/>
          <a:p>
            <a:pPr algn="ctr"/>
            <a:r>
              <a:rPr lang="en-US" sz="3600" cap="none" dirty="0">
                <a:latin typeface="Aharoni" panose="02010803020104030203" pitchFamily="2" charset="-79"/>
                <a:cs typeface="Aharoni" panose="02010803020104030203" pitchFamily="2" charset="-79"/>
              </a:rPr>
              <a:t>Hyperparathyroidism with hypercalcemia in chronic kidney disease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6B9C12-A5CA-42BC-83A7-5237B6C3A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6872" y="3914784"/>
            <a:ext cx="2402990" cy="588963"/>
          </a:xfrm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Primary?</a:t>
            </a:r>
            <a:r>
              <a:rPr lang="en-US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312F652-D351-428C-B6E7-F0AEA654804F}"/>
              </a:ext>
            </a:extLst>
          </p:cNvPr>
          <p:cNvSpPr txBox="1">
            <a:spLocks/>
          </p:cNvSpPr>
          <p:nvPr/>
        </p:nvSpPr>
        <p:spPr>
          <a:xfrm>
            <a:off x="7355129" y="4503747"/>
            <a:ext cx="789882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8A468DB-4B57-4952-A08B-915C931EEC52}"/>
              </a:ext>
            </a:extLst>
          </p:cNvPr>
          <p:cNvSpPr txBox="1">
            <a:spLocks/>
          </p:cNvSpPr>
          <p:nvPr/>
        </p:nvSpPr>
        <p:spPr>
          <a:xfrm>
            <a:off x="8296762" y="4853965"/>
            <a:ext cx="2648606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DF8C8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Tertiary?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5D273-6E22-3AA8-374F-595EA0754C1A}"/>
              </a:ext>
            </a:extLst>
          </p:cNvPr>
          <p:cNvSpPr txBox="1"/>
          <p:nvPr/>
        </p:nvSpPr>
        <p:spPr>
          <a:xfrm>
            <a:off x="2988796" y="408187"/>
            <a:ext cx="6099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cap="all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Dx.</a:t>
            </a:r>
          </a:p>
        </p:txBody>
      </p:sp>
    </p:spTree>
    <p:extLst>
      <p:ext uri="{BB962C8B-B14F-4D97-AF65-F5344CB8AC3E}">
        <p14:creationId xmlns:p14="http://schemas.microsoft.com/office/powerpoint/2010/main" val="3395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5EB653-7C58-4BF5-ADF0-16F29F97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66DC8C-4882-433E-B9C9-69BE75BE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64" y="1112364"/>
            <a:ext cx="4417887" cy="4717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49FE89E-75CF-434B-A9B1-42CB0EFAA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57"/>
          <a:stretch/>
        </p:blipFill>
        <p:spPr>
          <a:xfrm>
            <a:off x="1332464" y="594360"/>
            <a:ext cx="3478075" cy="29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FBA784-937D-4DF6-A56D-2F2B428EA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9"/>
          <a:stretch/>
        </p:blipFill>
        <p:spPr>
          <a:xfrm>
            <a:off x="6096000" y="1112363"/>
            <a:ext cx="4537694" cy="471755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FA644D63-197D-41EF-99D7-DF1DA4CF5A27}"/>
              </a:ext>
            </a:extLst>
          </p:cNvPr>
          <p:cNvSpPr/>
          <p:nvPr/>
        </p:nvSpPr>
        <p:spPr>
          <a:xfrm>
            <a:off x="3648173" y="2809188"/>
            <a:ext cx="2031755" cy="754144"/>
          </a:xfrm>
          <a:prstGeom prst="roundRect">
            <a:avLst/>
          </a:prstGeom>
          <a:noFill/>
          <a:ln w="76200">
            <a:solidFill>
              <a:srgbClr val="CDBE8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9C2A5B1-0762-4EEE-9C8F-D0ECD015B34C}"/>
              </a:ext>
            </a:extLst>
          </p:cNvPr>
          <p:cNvSpPr/>
          <p:nvPr/>
        </p:nvSpPr>
        <p:spPr>
          <a:xfrm>
            <a:off x="8668426" y="2809188"/>
            <a:ext cx="1965268" cy="75414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E9E6FCA-EB0E-4641-8FA5-C1DC9AA79679}"/>
              </a:ext>
            </a:extLst>
          </p:cNvPr>
          <p:cNvSpPr/>
          <p:nvPr/>
        </p:nvSpPr>
        <p:spPr>
          <a:xfrm>
            <a:off x="9545063" y="6550223"/>
            <a:ext cx="2646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N Engl J Med 2018;379:1050-9 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38D063-1876-6419-CBE1-2F64572D91DD}"/>
              </a:ext>
            </a:extLst>
          </p:cNvPr>
          <p:cNvSpPr/>
          <p:nvPr/>
        </p:nvSpPr>
        <p:spPr>
          <a:xfrm>
            <a:off x="1332393" y="5875448"/>
            <a:ext cx="9527214" cy="2399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D38A-B0C8-C3A3-BA91-C3B8117A0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4"/>
          <a:stretch/>
        </p:blipFill>
        <p:spPr>
          <a:xfrm>
            <a:off x="4283017" y="5875448"/>
            <a:ext cx="381033" cy="239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3803E7-9EA8-351D-607C-D0DC0E055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301" y="5919622"/>
            <a:ext cx="167655" cy="205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CE2CE2-FC2C-A52B-9B85-D883A8DFD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026" y="5919622"/>
            <a:ext cx="320068" cy="20575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565DB18-C886-F891-876D-97D9A6387002}"/>
              </a:ext>
            </a:extLst>
          </p:cNvPr>
          <p:cNvSpPr/>
          <p:nvPr/>
        </p:nvSpPr>
        <p:spPr>
          <a:xfrm>
            <a:off x="9491026" y="5881008"/>
            <a:ext cx="320068" cy="279878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542CF1D-223A-8A31-5513-D73FB18CE08D}"/>
              </a:ext>
            </a:extLst>
          </p:cNvPr>
          <p:cNvSpPr/>
          <p:nvPr/>
        </p:nvSpPr>
        <p:spPr>
          <a:xfrm>
            <a:off x="4283018" y="5875448"/>
            <a:ext cx="381032" cy="279878"/>
          </a:xfrm>
          <a:prstGeom prst="roundRect">
            <a:avLst/>
          </a:prstGeom>
          <a:noFill/>
          <a:ln w="76200">
            <a:solidFill>
              <a:srgbClr val="CDBE8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CA8661B-768B-1C2E-1B6B-8E13BC83CDB4}"/>
              </a:ext>
            </a:extLst>
          </p:cNvPr>
          <p:cNvSpPr/>
          <p:nvPr/>
        </p:nvSpPr>
        <p:spPr>
          <a:xfrm>
            <a:off x="6348249" y="5360276"/>
            <a:ext cx="4285446" cy="23991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B064B8-6B46-98EB-5284-8E06C1086FAE}"/>
              </a:ext>
            </a:extLst>
          </p:cNvPr>
          <p:cNvSpPr txBox="1"/>
          <p:nvPr/>
        </p:nvSpPr>
        <p:spPr>
          <a:xfrm>
            <a:off x="3255987" y="6263640"/>
            <a:ext cx="2572594" cy="30777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iPTH∼120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30330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476496-DCAE-1104-1FF4-13859DAD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EDCF88-7BDD-B365-6902-D0F88CA51720}"/>
              </a:ext>
            </a:extLst>
          </p:cNvPr>
          <p:cNvSpPr txBox="1"/>
          <p:nvPr/>
        </p:nvSpPr>
        <p:spPr>
          <a:xfrm>
            <a:off x="8232476" y="6535323"/>
            <a:ext cx="3959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Endocrine-Related Cancer (2020) 27, R21–R34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C2D0ED-13B0-7711-FD5D-F0E225673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-4605"/>
          <a:stretch/>
        </p:blipFill>
        <p:spPr>
          <a:xfrm>
            <a:off x="2724346" y="654133"/>
            <a:ext cx="7222029" cy="55497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EBE6F6B-01DD-4D0F-FE3A-9CA54CF181C6}"/>
              </a:ext>
            </a:extLst>
          </p:cNvPr>
          <p:cNvSpPr/>
          <p:nvPr/>
        </p:nvSpPr>
        <p:spPr>
          <a:xfrm>
            <a:off x="812276" y="4168219"/>
            <a:ext cx="2064470" cy="27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5180C87-2629-5471-1CDE-C4C3D03CA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9" t="4673" r="1222" b="2543"/>
          <a:stretch/>
        </p:blipFill>
        <p:spPr>
          <a:xfrm>
            <a:off x="1476865" y="91208"/>
            <a:ext cx="9049733" cy="6363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82AC2C-EA62-4EE0-A742-43BB047B6B52}"/>
              </a:ext>
            </a:extLst>
          </p:cNvPr>
          <p:cNvSpPr txBox="1"/>
          <p:nvPr/>
        </p:nvSpPr>
        <p:spPr>
          <a:xfrm>
            <a:off x="4151719" y="6315801"/>
            <a:ext cx="3700024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/>
              <a:t>Schematic image: pathophysiology of renal HPT</a:t>
            </a:r>
          </a:p>
        </p:txBody>
      </p:sp>
    </p:spTree>
    <p:extLst>
      <p:ext uri="{BB962C8B-B14F-4D97-AF65-F5344CB8AC3E}">
        <p14:creationId xmlns:p14="http://schemas.microsoft.com/office/powerpoint/2010/main" val="38931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F69A63E-7046-0E13-1D69-027F1795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1F51DA-3143-D64A-8460-1355BF33A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43" t="12218" r="1624" b="3760"/>
          <a:stretch/>
        </p:blipFill>
        <p:spPr>
          <a:xfrm>
            <a:off x="252929" y="4007335"/>
            <a:ext cx="11818117" cy="19032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8EA85B-4C08-C777-FD69-55305E77A817}"/>
              </a:ext>
            </a:extLst>
          </p:cNvPr>
          <p:cNvSpPr txBox="1"/>
          <p:nvPr/>
        </p:nvSpPr>
        <p:spPr>
          <a:xfrm>
            <a:off x="2593888" y="1341286"/>
            <a:ext cx="7875022" cy="126188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342900" indent="-342900" algn="ctr" defTabSz="9144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1900" dirty="0">
                <a:solidFill>
                  <a:schemeClr val="accent6"/>
                </a:solidFill>
              </a:rPr>
              <a:t>PTH typically develops when the GFR</a:t>
            </a:r>
            <a:r>
              <a:rPr lang="en-US" sz="19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˂</a:t>
            </a:r>
            <a:r>
              <a:rPr lang="en-US" sz="1900" dirty="0">
                <a:solidFill>
                  <a:schemeClr val="accent6"/>
                </a:solidFill>
              </a:rPr>
              <a:t>60 mL/min/1.73 m2. </a:t>
            </a:r>
          </a:p>
          <a:p>
            <a:pPr marL="342900" indent="-342900" algn="ctr" defTabSz="914400">
              <a:buFont typeface="Wingdings" panose="05000000000000000000" pitchFamily="2" charset="2"/>
              <a:buChar char="Ø"/>
            </a:pPr>
            <a:endParaRPr lang="en-US" sz="1900" dirty="0">
              <a:solidFill>
                <a:schemeClr val="accent6"/>
              </a:solidFill>
            </a:endParaRPr>
          </a:p>
          <a:p>
            <a:pPr marL="342900" indent="-342900" algn="ctr" defTabSz="9144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accent6"/>
                </a:solidFill>
              </a:rPr>
              <a:t>Abnormalities in P &amp; Ca tend to occur much </a:t>
            </a:r>
            <a:r>
              <a:rPr lang="en-US" sz="1900" b="1" dirty="0">
                <a:solidFill>
                  <a:schemeClr val="accent6"/>
                </a:solidFill>
              </a:rPr>
              <a:t>later</a:t>
            </a:r>
            <a:r>
              <a:rPr lang="en-US" sz="1900" dirty="0">
                <a:solidFill>
                  <a:schemeClr val="accent6"/>
                </a:solidFill>
              </a:rPr>
              <a:t> in the course of </a:t>
            </a:r>
            <a:r>
              <a:rPr lang="en-US" sz="1900" dirty="0" smtClean="0">
                <a:solidFill>
                  <a:schemeClr val="accent6"/>
                </a:solidFill>
              </a:rPr>
              <a:t>CKD(typically </a:t>
            </a:r>
            <a:r>
              <a:rPr lang="en-US" sz="1900" dirty="0">
                <a:solidFill>
                  <a:schemeClr val="accent6"/>
                </a:solidFill>
              </a:rPr>
              <a:t>when the GFR </a:t>
            </a:r>
            <a:r>
              <a:rPr lang="en-US" sz="19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˂</a:t>
            </a:r>
            <a:r>
              <a:rPr lang="en-US" sz="1900" dirty="0">
                <a:solidFill>
                  <a:schemeClr val="accent6"/>
                </a:solidFill>
              </a:rPr>
              <a:t>40 mL/min/1.73 m2).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FB1572-9A6D-7723-149D-756B987D28D9}"/>
              </a:ext>
            </a:extLst>
          </p:cNvPr>
          <p:cNvSpPr txBox="1"/>
          <p:nvPr/>
        </p:nvSpPr>
        <p:spPr>
          <a:xfrm>
            <a:off x="2593888" y="2626546"/>
            <a:ext cx="7875023" cy="96949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accent6"/>
                </a:solidFill>
              </a:rPr>
              <a:t>2°HPT: </a:t>
            </a:r>
          </a:p>
          <a:p>
            <a:pPr algn="ctr"/>
            <a:r>
              <a:rPr lang="en-US" sz="1900" dirty="0">
                <a:solidFill>
                  <a:schemeClr val="accent6"/>
                </a:solidFill>
              </a:rPr>
              <a:t>- A compensatory mechanism of the parathyroid</a:t>
            </a:r>
          </a:p>
          <a:p>
            <a:pPr algn="ctr"/>
            <a:r>
              <a:rPr lang="en-US" sz="1900" dirty="0">
                <a:solidFill>
                  <a:schemeClr val="accent6"/>
                </a:solidFill>
              </a:rPr>
              <a:t>- Enlarged all the parathyroid glands (diffused polyclonal hyperplasia).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24E9CD-D18D-47E7-36A5-0C4BD5B79203}"/>
              </a:ext>
            </a:extLst>
          </p:cNvPr>
          <p:cNvSpPr txBox="1"/>
          <p:nvPr/>
        </p:nvSpPr>
        <p:spPr>
          <a:xfrm>
            <a:off x="7140200" y="6479551"/>
            <a:ext cx="493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The Permanente Journal/Perm J 2016 Summer;20(3):15-127</a:t>
            </a:r>
          </a:p>
        </p:txBody>
      </p:sp>
    </p:spTree>
    <p:extLst>
      <p:ext uri="{BB962C8B-B14F-4D97-AF65-F5344CB8AC3E}">
        <p14:creationId xmlns:p14="http://schemas.microsoft.com/office/powerpoint/2010/main" val="38102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5" y="2735381"/>
            <a:ext cx="330270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441" y="587341"/>
            <a:ext cx="8269992" cy="50641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Known case CKD (Alport syndrome), since 23y</a:t>
            </a:r>
            <a:r>
              <a:rPr lang="en-US" sz="2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Since </a:t>
            </a:r>
            <a:r>
              <a:rPr lang="en-US" sz="2200" dirty="0"/>
              <a:t>1401.04.01: 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Fatigue, night &amp; generalized itching, depression, constipation,  </a:t>
            </a:r>
          </a:p>
          <a:p>
            <a:r>
              <a:rPr lang="en-US" sz="2200" dirty="0"/>
              <a:t>    Anorexia, nausea, Back &amp; hip pain 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No vomiting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No cognitive disorder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No polyurea, polydipsia, nocturia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She met nephrologist</a:t>
            </a:r>
            <a:endParaRPr lang="en-US" sz="2400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476496-DCAE-1104-1FF4-13859DAD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5CF1D79B-1B5D-0773-529D-ABF1886879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F53EDAAE-4C3F-D9F5-6F0D-E32392306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D5BDBC70-B4A6-7328-70E2-CB8ABEBD62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EDCF88-7BDD-B365-6902-D0F88CA51720}"/>
              </a:ext>
            </a:extLst>
          </p:cNvPr>
          <p:cNvSpPr txBox="1"/>
          <p:nvPr/>
        </p:nvSpPr>
        <p:spPr>
          <a:xfrm>
            <a:off x="9073043" y="6492400"/>
            <a:ext cx="3133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Indian J </a:t>
            </a:r>
            <a:r>
              <a:rPr lang="en-US" sz="1400" i="1" dirty="0" err="1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Endocr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 </a:t>
            </a:r>
            <a:r>
              <a:rPr lang="en-US" sz="1400" i="1" dirty="0" err="1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Metab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 2019;23:391-9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C2D0ED-13B0-7711-FD5D-F0E225673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-4605"/>
          <a:stretch/>
        </p:blipFill>
        <p:spPr>
          <a:xfrm>
            <a:off x="2724346" y="654133"/>
            <a:ext cx="7222029" cy="55497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15F3D1C-6BD4-FAC0-C413-DF5153A450D7}"/>
              </a:ext>
            </a:extLst>
          </p:cNvPr>
          <p:cNvSpPr/>
          <p:nvPr/>
        </p:nvSpPr>
        <p:spPr>
          <a:xfrm>
            <a:off x="659876" y="4015819"/>
            <a:ext cx="2064470" cy="27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964FA3-351E-0FF9-7D7E-44D079D1EFDF}"/>
              </a:ext>
            </a:extLst>
          </p:cNvPr>
          <p:cNvSpPr/>
          <p:nvPr/>
        </p:nvSpPr>
        <p:spPr>
          <a:xfrm>
            <a:off x="9946375" y="4031530"/>
            <a:ext cx="2064470" cy="27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EBE6F6B-01DD-4D0F-FE3A-9CA54CF181C6}"/>
              </a:ext>
            </a:extLst>
          </p:cNvPr>
          <p:cNvSpPr/>
          <p:nvPr/>
        </p:nvSpPr>
        <p:spPr>
          <a:xfrm>
            <a:off x="812276" y="4168219"/>
            <a:ext cx="2064470" cy="27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5BE4D9D-B46E-DBCF-6647-8A0D15312438}"/>
              </a:ext>
            </a:extLst>
          </p:cNvPr>
          <p:cNvSpPr txBox="1"/>
          <p:nvPr/>
        </p:nvSpPr>
        <p:spPr>
          <a:xfrm>
            <a:off x="5593893" y="5143500"/>
            <a:ext cx="2424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Altered set point of CASR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CCAFC3B-FCB7-D28C-316C-0D3D260C9BB7}"/>
              </a:ext>
            </a:extLst>
          </p:cNvPr>
          <p:cNvSpPr txBox="1"/>
          <p:nvPr/>
        </p:nvSpPr>
        <p:spPr>
          <a:xfrm>
            <a:off x="10009328" y="2162007"/>
            <a:ext cx="2064470" cy="230832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Hypercalcemia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 developed gradually during </a:t>
            </a:r>
            <a:r>
              <a:rPr lang="en-US" dirty="0" smtClean="0">
                <a:solidFill>
                  <a:schemeClr val="accent6"/>
                </a:solidFill>
              </a:rPr>
              <a:t>a </a:t>
            </a:r>
            <a:r>
              <a:rPr lang="en-US" dirty="0">
                <a:solidFill>
                  <a:schemeClr val="accent6"/>
                </a:solidFill>
              </a:rPr>
              <a:t>mean of 7.6 ± 3.1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years after the diagnosis of renal disease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A8D7E6-D67C-0CBD-06CB-1FAA233A3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132" b="7514"/>
          <a:stretch/>
        </p:blipFill>
        <p:spPr>
          <a:xfrm>
            <a:off x="2974133" y="1163817"/>
            <a:ext cx="6819842" cy="3744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A05D66-6524-1F54-49FE-25377C226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133" y="1119711"/>
            <a:ext cx="2217634" cy="19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90" y="657441"/>
            <a:ext cx="10671048" cy="768096"/>
          </a:xfrm>
        </p:spPr>
        <p:txBody>
          <a:bodyPr/>
          <a:lstStyle/>
          <a:p>
            <a:r>
              <a:rPr lang="en-US" dirty="0"/>
              <a:t>THPT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=""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=""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0722" y="2574362"/>
            <a:ext cx="2686639" cy="1488591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cap="none" dirty="0"/>
              <a:t>ommonly</a:t>
            </a:r>
            <a:r>
              <a:rPr lang="en-US" dirty="0"/>
              <a:t>:</a:t>
            </a:r>
          </a:p>
          <a:p>
            <a:r>
              <a:rPr lang="en-US" cap="none" dirty="0"/>
              <a:t>Parathyroid hyperplasia, </a:t>
            </a:r>
          </a:p>
          <a:p>
            <a:r>
              <a:rPr lang="en-US" cap="none" dirty="0"/>
              <a:t>4 glands,</a:t>
            </a:r>
          </a:p>
          <a:p>
            <a:r>
              <a:rPr lang="en-US" cap="none" dirty="0"/>
              <a:t>Monoclonal.</a:t>
            </a:r>
          </a:p>
          <a:p>
            <a:r>
              <a:rPr lang="en-US" cap="none" dirty="0"/>
              <a:t> Sometimes: Asymmetry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=""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2204" y="2581623"/>
            <a:ext cx="2422687" cy="1469947"/>
          </a:xfrm>
        </p:spPr>
        <p:txBody>
          <a:bodyPr/>
          <a:lstStyle/>
          <a:p>
            <a:pPr lvl="0"/>
            <a:endParaRPr lang="en-US" sz="1400" cap="none" dirty="0"/>
          </a:p>
          <a:p>
            <a:pPr lvl="0"/>
            <a:endParaRPr lang="en-US" cap="none" dirty="0"/>
          </a:p>
          <a:p>
            <a:pPr lvl="0"/>
            <a:endParaRPr lang="en-US" cap="none" dirty="0"/>
          </a:p>
          <a:p>
            <a:pPr lvl="0"/>
            <a:r>
              <a:rPr lang="en-US" cap="none" dirty="0"/>
              <a:t>Single or double adenomas</a:t>
            </a:r>
          </a:p>
          <a:p>
            <a:pPr lvl="0"/>
            <a:r>
              <a:rPr lang="en-US" cap="none" dirty="0"/>
              <a:t> </a:t>
            </a:r>
            <a:r>
              <a:rPr lang="en-US" dirty="0"/>
              <a:t>(2.6-32%)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8033" y="2581623"/>
            <a:ext cx="2337846" cy="1469947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cap="none" dirty="0"/>
              <a:t>ongstanding</a:t>
            </a:r>
            <a:r>
              <a:rPr lang="en-US" dirty="0"/>
              <a:t> </a:t>
            </a:r>
            <a:r>
              <a:rPr lang="en-US" dirty="0" err="1"/>
              <a:t>hd</a:t>
            </a:r>
            <a:endParaRPr lang="en-US" dirty="0"/>
          </a:p>
          <a:p>
            <a:r>
              <a:rPr lang="en-US" cap="none" dirty="0"/>
              <a:t>or</a:t>
            </a:r>
          </a:p>
          <a:p>
            <a:r>
              <a:rPr lang="en-US" cap="none" dirty="0"/>
              <a:t>Successful kidney transplantation(30%)</a:t>
            </a:r>
            <a:endParaRPr lang="en-US" dirty="0"/>
          </a:p>
          <a:p>
            <a:pPr lvl="0"/>
            <a:r>
              <a:rPr lang="en-US" sz="1600" dirty="0"/>
              <a:t>(</a:t>
            </a:r>
            <a:r>
              <a:rPr lang="en-US" sz="1600" cap="none" dirty="0"/>
              <a:t>Longstanding</a:t>
            </a:r>
            <a:r>
              <a:rPr lang="en-US" sz="1600" cap="none" dirty="0">
                <a:solidFill>
                  <a:schemeClr val="accent6"/>
                </a:solidFill>
              </a:rPr>
              <a:t> 2°HPT)</a:t>
            </a:r>
            <a:endParaRPr lang="en-US" sz="1600" dirty="0"/>
          </a:p>
        </p:txBody>
      </p:sp>
      <p:sp>
        <p:nvSpPr>
          <p:cNvPr id="60" name="Text Placeholder 59">
            <a:extLst>
              <a:ext uri="{FF2B5EF4-FFF2-40B4-BE49-F238E27FC236}">
                <a16:creationId xmlns=""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9160" y="2581623"/>
            <a:ext cx="2489178" cy="1481330"/>
          </a:xfrm>
        </p:spPr>
        <p:txBody>
          <a:bodyPr/>
          <a:lstStyle/>
          <a:p>
            <a:pPr lvl="0"/>
            <a:r>
              <a:rPr lang="en-US" cap="none" dirty="0"/>
              <a:t>Bilateral neck exploration:</a:t>
            </a:r>
          </a:p>
          <a:p>
            <a:pPr lvl="0"/>
            <a:r>
              <a:rPr lang="en-US" cap="none" dirty="0"/>
              <a:t>Subtotal or TPX with </a:t>
            </a:r>
            <a:r>
              <a:rPr lang="en-US" cap="none" dirty="0" err="1"/>
              <a:t>autotransplantation</a:t>
            </a:r>
            <a:r>
              <a:rPr lang="en-US" cap="none" dirty="0"/>
              <a:t> </a:t>
            </a:r>
            <a:endParaRPr lang="en-US" dirty="0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=""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2363435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=""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4989088" y="4052257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=""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7807432" y="4044665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=""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3088" y="4349621"/>
            <a:ext cx="1993392" cy="21698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Not predict </a:t>
            </a:r>
            <a:r>
              <a:rPr lang="en-US" sz="1500" dirty="0">
                <a:solidFill>
                  <a:schemeClr val="accent6"/>
                </a:solidFill>
              </a:rPr>
              <a:t>which patients will require a</a:t>
            </a:r>
          </a:p>
          <a:p>
            <a:r>
              <a:rPr lang="en-US" sz="1500" dirty="0">
                <a:solidFill>
                  <a:schemeClr val="accent6"/>
                </a:solidFill>
              </a:rPr>
              <a:t>PX:</a:t>
            </a:r>
          </a:p>
          <a:p>
            <a:r>
              <a:rPr lang="en-US" sz="1500" dirty="0">
                <a:solidFill>
                  <a:schemeClr val="accent6"/>
                </a:solidFill>
              </a:rPr>
              <a:t>- Duration of dialysis</a:t>
            </a:r>
          </a:p>
          <a:p>
            <a:r>
              <a:rPr lang="en-US" sz="1500" dirty="0">
                <a:solidFill>
                  <a:schemeClr val="accent6"/>
                </a:solidFill>
              </a:rPr>
              <a:t>- Cause of CKD</a:t>
            </a:r>
          </a:p>
          <a:p>
            <a:r>
              <a:rPr lang="en-US" sz="1500" dirty="0">
                <a:solidFill>
                  <a:schemeClr val="accent6"/>
                </a:solidFill>
              </a:rPr>
              <a:t>-Immunosuppressive regimens</a:t>
            </a:r>
          </a:p>
          <a:p>
            <a:r>
              <a:rPr lang="en-US" sz="1500" dirty="0">
                <a:solidFill>
                  <a:schemeClr val="accent6"/>
                </a:solidFill>
              </a:rPr>
              <a:t>- </a:t>
            </a:r>
            <a:r>
              <a:rPr lang="en-US" sz="1500" b="1" dirty="0">
                <a:solidFill>
                  <a:schemeClr val="accent6"/>
                </a:solidFill>
              </a:rPr>
              <a:t>PTH</a:t>
            </a:r>
            <a:r>
              <a:rPr lang="en-US" sz="1500" dirty="0">
                <a:solidFill>
                  <a:schemeClr val="accent6"/>
                </a:solidFill>
              </a:rPr>
              <a:t>, Cr , P &amp; ALP levels</a:t>
            </a:r>
          </a:p>
          <a:p>
            <a:endParaRPr lang="en-US" sz="15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2326" y="4336660"/>
            <a:ext cx="1993392" cy="21698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PX is recommended: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  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- Asymptomatic dis. with </a:t>
            </a:r>
            <a:r>
              <a:rPr lang="en-US" b="1" dirty="0">
                <a:solidFill>
                  <a:schemeClr val="accent6"/>
                </a:solidFill>
              </a:rPr>
              <a:t>total calcium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˃</a:t>
            </a:r>
            <a:r>
              <a:rPr lang="en-US" b="1" dirty="0">
                <a:solidFill>
                  <a:schemeClr val="accent6"/>
                </a:solidFill>
              </a:rPr>
              <a:t>11 </a:t>
            </a:r>
            <a:r>
              <a:rPr lang="en-US" dirty="0">
                <a:solidFill>
                  <a:schemeClr val="accent6"/>
                </a:solidFill>
              </a:rPr>
              <a:t>mg/dL for 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˃</a:t>
            </a:r>
            <a:r>
              <a:rPr lang="en-US" dirty="0">
                <a:solidFill>
                  <a:schemeClr val="accent6"/>
                </a:solidFill>
              </a:rPr>
              <a:t>1y 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- Acute hypercalcemia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- Symptomatic      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  hypercalcemia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33850" y="4857298"/>
            <a:ext cx="1589929" cy="10136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Initial limited PX: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higher risk</a:t>
            </a:r>
            <a:r>
              <a:rPr lang="en-US" dirty="0">
                <a:solidFill>
                  <a:schemeClr val="accent6"/>
                </a:solidFill>
              </a:rPr>
              <a:t> of persistent or recurrent THPT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398177-6FD1-B0D5-A1D8-868A1CD9F82F}"/>
              </a:ext>
            </a:extLst>
          </p:cNvPr>
          <p:cNvSpPr txBox="1"/>
          <p:nvPr/>
        </p:nvSpPr>
        <p:spPr>
          <a:xfrm>
            <a:off x="9984869" y="6605064"/>
            <a:ext cx="2279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Arch Surg. 2004;139:974-977 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4E6CD2-6303-8657-BBF8-1B9998834F6D}"/>
              </a:ext>
            </a:extLst>
          </p:cNvPr>
          <p:cNvSpPr txBox="1"/>
          <p:nvPr/>
        </p:nvSpPr>
        <p:spPr>
          <a:xfrm>
            <a:off x="251454" y="4336661"/>
            <a:ext cx="3907657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500" dirty="0">
                <a:solidFill>
                  <a:schemeClr val="accent6"/>
                </a:solidFill>
              </a:rPr>
              <a:t>It is unclear whether </a:t>
            </a:r>
            <a:r>
              <a:rPr lang="en-US" sz="1500" b="1" dirty="0">
                <a:solidFill>
                  <a:schemeClr val="accent6"/>
                </a:solidFill>
              </a:rPr>
              <a:t>single or double </a:t>
            </a:r>
            <a:r>
              <a:rPr lang="en-US" sz="1500" dirty="0">
                <a:solidFill>
                  <a:schemeClr val="accent6"/>
                </a:solidFill>
              </a:rPr>
              <a:t>adenomas in THPT represent:</a:t>
            </a:r>
          </a:p>
          <a:p>
            <a:pPr algn="ctr" defTabSz="914400"/>
            <a:r>
              <a:rPr lang="en-US" sz="1500" dirty="0">
                <a:solidFill>
                  <a:schemeClr val="accent6"/>
                </a:solidFill>
              </a:rPr>
              <a:t> (1) An autonomous monoclonal parathyroid gland growth</a:t>
            </a:r>
          </a:p>
          <a:p>
            <a:pPr algn="ctr" defTabSz="914400"/>
            <a:r>
              <a:rPr lang="en-US" sz="1500" dirty="0">
                <a:solidFill>
                  <a:schemeClr val="accent6"/>
                </a:solidFill>
              </a:rPr>
              <a:t> (2) A PHPT that was present before a patient developed secondary&amp; then tertiary HPT</a:t>
            </a:r>
          </a:p>
          <a:p>
            <a:pPr algn="ctr" defTabSz="914400"/>
            <a:r>
              <a:rPr lang="en-US" sz="1500" dirty="0">
                <a:solidFill>
                  <a:schemeClr val="accent6"/>
                </a:solidFill>
              </a:rPr>
              <a:t>(3) An asymmetric regression of hyperplastic parathyroid glands after successful kidney transplantation.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591785-EB7B-56A9-5B5A-3DC68FF29665}"/>
              </a:ext>
            </a:extLst>
          </p:cNvPr>
          <p:cNvSpPr/>
          <p:nvPr/>
        </p:nvSpPr>
        <p:spPr>
          <a:xfrm>
            <a:off x="2534886" y="2099356"/>
            <a:ext cx="7899662" cy="3799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Symptoms: pruritus, osteodynia, concentration difficulties, depression 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="" xmlns:a16="http://schemas.microsoft.com/office/drawing/2014/main" id="{A74FDC35-AECA-F598-A0F6-868C490A60A8}"/>
              </a:ext>
            </a:extLst>
          </p:cNvPr>
          <p:cNvSpPr txBox="1">
            <a:spLocks/>
          </p:cNvSpPr>
          <p:nvPr/>
        </p:nvSpPr>
        <p:spPr>
          <a:xfrm>
            <a:off x="4215969" y="6142466"/>
            <a:ext cx="1796144" cy="587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Imaging: R/O ectopic gland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7C98B2A-6117-AA53-FFA2-FA804538158C}"/>
              </a:ext>
            </a:extLst>
          </p:cNvPr>
          <p:cNvSpPr txBox="1"/>
          <p:nvPr/>
        </p:nvSpPr>
        <p:spPr>
          <a:xfrm>
            <a:off x="4215969" y="4336661"/>
            <a:ext cx="1796144" cy="1769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cap="none" dirty="0" smtClean="0">
                <a:solidFill>
                  <a:schemeClr val="accent1">
                    <a:lumMod val="25000"/>
                  </a:schemeClr>
                </a:solidFill>
              </a:rPr>
              <a:t>!! </a:t>
            </a:r>
            <a:r>
              <a:rPr lang="en-US" sz="1500" dirty="0" smtClean="0">
                <a:solidFill>
                  <a:schemeClr val="accent6"/>
                </a:solidFill>
              </a:rPr>
              <a:t>Localizing studies</a:t>
            </a:r>
            <a:r>
              <a:rPr lang="en-US" sz="1500" dirty="0">
                <a:solidFill>
                  <a:schemeClr val="accent6"/>
                </a:solidFill>
              </a:rPr>
              <a:t>: </a:t>
            </a:r>
          </a:p>
          <a:p>
            <a:pPr algn="ctr"/>
            <a:r>
              <a:rPr lang="en-US" sz="1500" dirty="0">
                <a:solidFill>
                  <a:schemeClr val="accent6"/>
                </a:solidFill>
              </a:rPr>
              <a:t>not accurate in identifying all abnormal PTs,</a:t>
            </a:r>
            <a:r>
              <a:rPr lang="en-US" sz="1600" dirty="0"/>
              <a:t> </a:t>
            </a:r>
          </a:p>
          <a:p>
            <a:pPr algn="ctr"/>
            <a:r>
              <a:rPr lang="en-US" sz="1500" b="1" dirty="0">
                <a:solidFill>
                  <a:schemeClr val="accent6"/>
                </a:solidFill>
              </a:rPr>
              <a:t>Not routinely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6CF2C5-C055-43F0-7715-0B4AA6D28F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39681" y="4325277"/>
            <a:ext cx="4145484" cy="2383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7988EC-76DD-A853-5929-B460C0CA21FB}"/>
              </a:ext>
            </a:extLst>
          </p:cNvPr>
          <p:cNvSpPr txBox="1"/>
          <p:nvPr/>
        </p:nvSpPr>
        <p:spPr>
          <a:xfrm>
            <a:off x="7222050" y="4942129"/>
            <a:ext cx="1993392" cy="12464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accent6"/>
                </a:solidFill>
              </a:rPr>
              <a:t>PX is required in ~15% of patients after 10 y &amp; in 38% of patients after 20 y of ongoing dialysis</a:t>
            </a:r>
          </a:p>
        </p:txBody>
      </p:sp>
    </p:spTree>
    <p:extLst>
      <p:ext uri="{BB962C8B-B14F-4D97-AF65-F5344CB8AC3E}">
        <p14:creationId xmlns:p14="http://schemas.microsoft.com/office/powerpoint/2010/main" val="109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  <p:bldP spid="27" grpId="0" build="p" animBg="1"/>
      <p:bldP spid="28" grpId="0" build="p" animBg="1"/>
      <p:bldP spid="12" grpId="0" animBg="1"/>
      <p:bldP spid="17" grpId="0" animBg="1"/>
      <p:bldP spid="19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CB803AF-DAA9-4F98-85DB-5369A37E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79" y="3214634"/>
            <a:ext cx="6400800" cy="768096"/>
          </a:xfrm>
        </p:spPr>
        <p:txBody>
          <a:bodyPr/>
          <a:lstStyle/>
          <a:p>
            <a:r>
              <a:rPr lang="en-US" dirty="0"/>
              <a:t>THPT: yes or no??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B3133-7978-58A0-D1C6-99A0ADC24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61146" y="0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5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154" y="544997"/>
            <a:ext cx="8094372" cy="768096"/>
          </a:xfr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THPT </a:t>
            </a:r>
            <a:r>
              <a:rPr lang="en-US" cap="none" dirty="0"/>
              <a:t>:</a:t>
            </a:r>
            <a:r>
              <a:rPr lang="en-US" dirty="0"/>
              <a:t> </a:t>
            </a:r>
            <a:r>
              <a:rPr lang="en-US" cap="none" dirty="0"/>
              <a:t>not possible</a:t>
            </a:r>
            <a:endParaRPr lang="en-US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=""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544" y="3876114"/>
            <a:ext cx="2659455" cy="26319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cap="none" dirty="0"/>
              <a:t>No classic scenario for </a:t>
            </a:r>
            <a:r>
              <a:rPr lang="en-US" sz="1800" dirty="0">
                <a:solidFill>
                  <a:schemeClr val="accent6"/>
                </a:solidFill>
              </a:rPr>
              <a:t>2°HPT </a:t>
            </a:r>
            <a:r>
              <a:rPr lang="en-US" cap="none" dirty="0"/>
              <a:t>:</a:t>
            </a:r>
          </a:p>
          <a:p>
            <a:r>
              <a:rPr lang="en-US" cap="none" dirty="0"/>
              <a:t>-No hypocalcemia</a:t>
            </a:r>
          </a:p>
          <a:p>
            <a:r>
              <a:rPr lang="en-US" cap="none" dirty="0"/>
              <a:t>-No hyperphosphatemia</a:t>
            </a:r>
          </a:p>
          <a:p>
            <a:r>
              <a:rPr lang="en-US" cap="none" dirty="0"/>
              <a:t>-No HD</a:t>
            </a:r>
          </a:p>
          <a:p>
            <a:r>
              <a:rPr lang="en-US" cap="none" dirty="0"/>
              <a:t>-No kidney transplant</a:t>
            </a:r>
          </a:p>
          <a:p>
            <a:r>
              <a:rPr lang="en-US" cap="none" dirty="0"/>
              <a:t>-No resistant to medical treatment</a:t>
            </a:r>
          </a:p>
        </p:txBody>
      </p:sp>
      <p:pic>
        <p:nvPicPr>
          <p:cNvPr id="18" name="Picture Placeholder 17" descr="Team member headshot">
            <a:extLst>
              <a:ext uri="{FF2B5EF4-FFF2-40B4-BE49-F238E27FC236}">
                <a16:creationId xmlns="" xmlns:a16="http://schemas.microsoft.com/office/drawing/2014/main" id="{E5C9C66F-AADD-4ED0-1C1D-B85BA2731EC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" r="119"/>
          <a:stretch/>
        </p:blipFill>
        <p:spPr>
          <a:xfrm>
            <a:off x="3517361" y="1850633"/>
            <a:ext cx="2596896" cy="1871648"/>
          </a:xfr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29729" y="3886154"/>
            <a:ext cx="2598737" cy="1109662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24</a:t>
            </a:r>
            <a:r>
              <a:rPr lang="en-US" cap="none" dirty="0"/>
              <a:t>hr urine calcium in</a:t>
            </a:r>
          </a:p>
          <a:p>
            <a:r>
              <a:rPr lang="en-US" cap="none" dirty="0"/>
              <a:t> </a:t>
            </a:r>
            <a:r>
              <a:rPr lang="en-US" sz="1800" dirty="0">
                <a:solidFill>
                  <a:schemeClr val="accent6"/>
                </a:solidFill>
              </a:rPr>
              <a:t>2°HPT</a:t>
            </a:r>
            <a:r>
              <a:rPr lang="en-US" dirty="0"/>
              <a:t> &amp; </a:t>
            </a:r>
            <a:r>
              <a:rPr lang="en-US" sz="1800" dirty="0">
                <a:solidFill>
                  <a:schemeClr val="accent6"/>
                </a:solidFill>
              </a:rPr>
              <a:t>3°HPT</a:t>
            </a:r>
            <a:r>
              <a:rPr lang="en-US" dirty="0"/>
              <a:t> : </a:t>
            </a:r>
            <a:r>
              <a:rPr lang="en-US" cap="none" dirty="0"/>
              <a:t>Low</a:t>
            </a:r>
            <a:endParaRPr lang="en-US" dirty="0"/>
          </a:p>
        </p:txBody>
      </p:sp>
      <p:pic>
        <p:nvPicPr>
          <p:cNvPr id="20" name="Picture Placeholder 19" descr="Team member headshot">
            <a:extLst>
              <a:ext uri="{FF2B5EF4-FFF2-40B4-BE49-F238E27FC236}">
                <a16:creationId xmlns="" xmlns:a16="http://schemas.microsoft.com/office/drawing/2014/main" id="{886BA800-53E3-4B2D-1E62-F03543D3499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/>
        </p:blipFill>
        <p:spPr>
          <a:xfrm>
            <a:off x="6315155" y="1829930"/>
            <a:ext cx="2596896" cy="1871648"/>
          </a:xfr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155" y="3881045"/>
            <a:ext cx="2598737" cy="1109662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cap="none" dirty="0"/>
              <a:t>Possible familial HPT</a:t>
            </a:r>
            <a:endParaRPr lang="en-US" dirty="0"/>
          </a:p>
        </p:txBody>
      </p:sp>
      <p:pic>
        <p:nvPicPr>
          <p:cNvPr id="22" name="Picture Placeholder 21" descr="Team member headshot">
            <a:extLst>
              <a:ext uri="{FF2B5EF4-FFF2-40B4-BE49-F238E27FC236}">
                <a16:creationId xmlns="" xmlns:a16="http://schemas.microsoft.com/office/drawing/2014/main" id="{CF9A94E1-4A49-F134-498B-3886D8C21B4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/>
        </p:blipFill>
        <p:spPr>
          <a:xfrm>
            <a:off x="9097025" y="1828072"/>
            <a:ext cx="2596896" cy="1894209"/>
          </a:xfrm>
        </p:spPr>
      </p:pic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16394" y="3894243"/>
            <a:ext cx="2598737" cy="1109662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cap="none" dirty="0"/>
              <a:t>Single gland resection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5BD8569-0A60-F1B8-5773-7D4914CD2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1829930"/>
            <a:ext cx="2596896" cy="1861137"/>
          </a:xfrm>
        </p:spPr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9D7E2D-19F7-8574-5075-6097BC9F2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224" y="1830423"/>
            <a:ext cx="1796967" cy="1876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086FB4D-D359-8BDA-EC1D-CBB862719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58" y="1835201"/>
            <a:ext cx="871972" cy="18716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D52C9FB-92F0-AC17-6AE5-D4C2148986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07" t="3400" r="-2307" b="4178"/>
          <a:stretch/>
        </p:blipFill>
        <p:spPr>
          <a:xfrm>
            <a:off x="1754692" y="1835201"/>
            <a:ext cx="770924" cy="1871649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98060788-09C2-A633-7760-657CD2EEC014}"/>
              </a:ext>
            </a:extLst>
          </p:cNvPr>
          <p:cNvSpPr/>
          <p:nvPr/>
        </p:nvSpPr>
        <p:spPr>
          <a:xfrm>
            <a:off x="1540309" y="2554014"/>
            <a:ext cx="1776154" cy="415142"/>
          </a:xfrm>
          <a:prstGeom prst="rightArrow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77F3336-5A8E-0B48-F52E-771367DB935C}"/>
              </a:ext>
            </a:extLst>
          </p:cNvPr>
          <p:cNvSpPr txBox="1"/>
          <p:nvPr/>
        </p:nvSpPr>
        <p:spPr>
          <a:xfrm>
            <a:off x="1540309" y="2635594"/>
            <a:ext cx="244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9y, GFR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˂20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FD9A54C-4EB5-7A1E-240B-2ED306BE93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36" r="1384"/>
          <a:stretch/>
        </p:blipFill>
        <p:spPr>
          <a:xfrm>
            <a:off x="3517361" y="1850633"/>
            <a:ext cx="1451266" cy="18716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68E7E72-E0CD-DF53-4AD1-EFED3AAB42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6077" y="1850632"/>
            <a:ext cx="1188823" cy="187164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6CFF29D-A16C-1937-CAA4-2947689BD0EA}"/>
              </a:ext>
            </a:extLst>
          </p:cNvPr>
          <p:cNvSpPr/>
          <p:nvPr/>
        </p:nvSpPr>
        <p:spPr>
          <a:xfrm>
            <a:off x="4946077" y="1850633"/>
            <a:ext cx="1149923" cy="542582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8">
            <a:extLst>
              <a:ext uri="{FF2B5EF4-FFF2-40B4-BE49-F238E27FC236}">
                <a16:creationId xmlns="" xmlns:a16="http://schemas.microsoft.com/office/drawing/2014/main" id="{A41ED79F-CB50-90B4-0CB1-D9CF69640B36}"/>
              </a:ext>
            </a:extLst>
          </p:cNvPr>
          <p:cNvSpPr txBox="1">
            <a:spLocks/>
          </p:cNvSpPr>
          <p:nvPr/>
        </p:nvSpPr>
        <p:spPr>
          <a:xfrm>
            <a:off x="6315155" y="1830422"/>
            <a:ext cx="2596896" cy="18918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27432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​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="" xmlns:a16="http://schemas.microsoft.com/office/drawing/2014/main" id="{32A29BFA-2DDC-9369-913E-4D67C6F44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954957"/>
              </p:ext>
            </p:extLst>
          </p:nvPr>
        </p:nvGraphicFramePr>
        <p:xfrm>
          <a:off x="6369125" y="550979"/>
          <a:ext cx="3114029" cy="375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3" name="Text Placeholder 11">
            <a:extLst>
              <a:ext uri="{FF2B5EF4-FFF2-40B4-BE49-F238E27FC236}">
                <a16:creationId xmlns="" xmlns:a16="http://schemas.microsoft.com/office/drawing/2014/main" id="{AEDF4E46-3B6C-BD64-6BA4-0D88644FE552}"/>
              </a:ext>
            </a:extLst>
          </p:cNvPr>
          <p:cNvSpPr txBox="1">
            <a:spLocks/>
          </p:cNvSpPr>
          <p:nvPr/>
        </p:nvSpPr>
        <p:spPr>
          <a:xfrm>
            <a:off x="9097025" y="1828072"/>
            <a:ext cx="2598737" cy="1894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27432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After surgery</a:t>
            </a:r>
          </a:p>
          <a:p>
            <a:endParaRPr lang="en-US" cap="none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cap="none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cap="none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Pathology: 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adenoma</a:t>
            </a:r>
            <a:endParaRPr lang="en-US" cap="none" dirty="0"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5C7C583-0CBB-EAE1-7BB4-76E95935AC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4264" y="2355707"/>
            <a:ext cx="1092583" cy="4084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CEA498D-7D4C-BB43-A68D-67072DF5D59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492"/>
          <a:stretch/>
        </p:blipFill>
        <p:spPr>
          <a:xfrm>
            <a:off x="10415762" y="2350141"/>
            <a:ext cx="1017333" cy="408472"/>
          </a:xfrm>
          <a:prstGeom prst="rect">
            <a:avLst/>
          </a:prstGeom>
        </p:spPr>
      </p:pic>
      <p:sp>
        <p:nvSpPr>
          <p:cNvPr id="48" name="Title 3">
            <a:extLst>
              <a:ext uri="{FF2B5EF4-FFF2-40B4-BE49-F238E27FC236}">
                <a16:creationId xmlns="" xmlns:a16="http://schemas.microsoft.com/office/drawing/2014/main" id="{36DBB66B-A3FB-7E61-8728-7A868EAC78CE}"/>
              </a:ext>
            </a:extLst>
          </p:cNvPr>
          <p:cNvSpPr txBox="1">
            <a:spLocks/>
          </p:cNvSpPr>
          <p:nvPr/>
        </p:nvSpPr>
        <p:spPr>
          <a:xfrm>
            <a:off x="4656005" y="5098289"/>
            <a:ext cx="6197466" cy="768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</a:t>
            </a:r>
            <a:r>
              <a:rPr lang="en-US" cap="none" dirty="0"/>
              <a:t>Patient</a:t>
            </a:r>
            <a:r>
              <a:rPr lang="en-US" dirty="0"/>
              <a:t> d</a:t>
            </a:r>
            <a:r>
              <a:rPr lang="en-US" cap="none" dirty="0"/>
              <a:t>x</a:t>
            </a:r>
            <a:r>
              <a:rPr lang="en-US" dirty="0"/>
              <a:t>. </a:t>
            </a:r>
            <a:r>
              <a:rPr lang="en-US" cap="none" dirty="0"/>
              <a:t>: PHPT</a:t>
            </a:r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="" xmlns:a16="http://schemas.microsoft.com/office/drawing/2014/main" id="{5A8DD64A-185C-98B7-7A88-0DC791142A56}"/>
              </a:ext>
            </a:extLst>
          </p:cNvPr>
          <p:cNvSpPr/>
          <p:nvPr/>
        </p:nvSpPr>
        <p:spPr>
          <a:xfrm>
            <a:off x="4829097" y="5222555"/>
            <a:ext cx="826022" cy="48751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77CD66-A612-5FAA-6CD4-E673E47F41B1}"/>
              </a:ext>
            </a:extLst>
          </p:cNvPr>
          <p:cNvSpPr txBox="1"/>
          <p:nvPr/>
        </p:nvSpPr>
        <p:spPr>
          <a:xfrm>
            <a:off x="4318182" y="5937119"/>
            <a:ext cx="7298854" cy="830997"/>
          </a:xfrm>
          <a:prstGeom prst="rect">
            <a:avLst/>
          </a:prstGeom>
          <a:solidFill>
            <a:srgbClr val="EB21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</a:rPr>
              <a:t>Suspicious to PHPT in moderate to sever CKD: </a:t>
            </a:r>
          </a:p>
          <a:p>
            <a:pPr algn="ctr"/>
            <a:r>
              <a:rPr lang="en-US" sz="2400" b="1" dirty="0">
                <a:solidFill>
                  <a:schemeClr val="lt1"/>
                </a:solidFill>
              </a:rPr>
              <a:t>markedly hypercalcemic with a normal serum P</a:t>
            </a:r>
          </a:p>
        </p:txBody>
      </p:sp>
    </p:spTree>
    <p:extLst>
      <p:ext uri="{BB962C8B-B14F-4D97-AF65-F5344CB8AC3E}">
        <p14:creationId xmlns:p14="http://schemas.microsoft.com/office/powerpoint/2010/main" val="10111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8" grpId="0" animBg="1"/>
      <p:bldP spid="49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282486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Same case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5865DD-E5B1-A67B-CCD8-9E636FDD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0111" y="-94268"/>
            <a:ext cx="2630079" cy="2334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9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DBA5FB0-4B07-40AE-BBB0-4656CAB3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2" y="274757"/>
            <a:ext cx="8332825" cy="3789356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A 55 y/o man with underlying CKD(Cr:3mg/dl)(GFR:22)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Presented with intractable nausea, vomiting, fatigue, constipation.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Admitted  with Ca: 17.2 mg/dl, P:4.8mg/dl &amp; Cr: 3.8mg/dl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PTH: </a:t>
            </a:r>
            <a:r>
              <a:rPr lang="en-US" sz="2000" dirty="0" smtClean="0"/>
              <a:t>496pg/ml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BMD: osteoporosis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Neck ultrasound: 4.5 × 1.2 × 1.2cm soft tissue mass behind the left lobe of the thyroid.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99mTc-sestamibi: showed abnormal radiopharmaceutical accumulation in the region of the superior &amp; inferior left parathyroid glands suggestive of adenoma or hyperplasia.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Treated with: </a:t>
            </a:r>
            <a:r>
              <a:rPr lang="en-US" sz="2000" b="1" dirty="0"/>
              <a:t>hydration, </a:t>
            </a:r>
            <a:r>
              <a:rPr lang="en-US" sz="2000" b="1" dirty="0" err="1"/>
              <a:t>lasix</a:t>
            </a:r>
            <a:r>
              <a:rPr lang="en-US" sz="2000" b="1" dirty="0"/>
              <a:t>, calcitonin, ibandronate, HD</a:t>
            </a:r>
            <a:r>
              <a:rPr lang="en-US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Surgical excision was recommended but due to recent MI, Cinacalcet was started.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2BB378-C223-46EC-9F55-23FE29F5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F78810-8070-9560-EAA1-1082399ECDDF}"/>
              </a:ext>
            </a:extLst>
          </p:cNvPr>
          <p:cNvSpPr txBox="1"/>
          <p:nvPr/>
        </p:nvSpPr>
        <p:spPr>
          <a:xfrm>
            <a:off x="9711967" y="6550223"/>
            <a:ext cx="2466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NDT Plus (2010) 3: 366–371 </a:t>
            </a:r>
            <a:endParaRPr lang="en-US" sz="1400" i="1" dirty="0">
              <a:solidFill>
                <a:schemeClr val="accent4">
                  <a:lumMod val="50000"/>
                </a:schemeClr>
              </a:solidFill>
              <a:latin typeface="AdvTT7c3c51d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85F027-2839-8032-FB3F-3A1DF311C5DE}"/>
              </a:ext>
            </a:extLst>
          </p:cNvPr>
          <p:cNvSpPr txBox="1"/>
          <p:nvPr/>
        </p:nvSpPr>
        <p:spPr>
          <a:xfrm>
            <a:off x="2592371" y="4941932"/>
            <a:ext cx="6271074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After 6 months   PTH: 2400pg/ml, Ca:16 mg/dl, P:5 mg/dl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The patient underwent the left parathyroidectomy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One day after surgery, the PTH declined to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7pg/mL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&amp; the serum calcium declined to 12.1 mg/dl.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Pathology was: parathyroid adenoma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Cr:  1.5 mg/dL ∼6 months after discharge</a:t>
            </a:r>
          </a:p>
        </p:txBody>
      </p:sp>
    </p:spTree>
    <p:extLst>
      <p:ext uri="{BB962C8B-B14F-4D97-AF65-F5344CB8AC3E}">
        <p14:creationId xmlns:p14="http://schemas.microsoft.com/office/powerpoint/2010/main" val="3487935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DBA5FB0-4B07-40AE-BBB0-4656CAB3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2" y="274757"/>
            <a:ext cx="8332825" cy="454234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/>
              <a:t>Points: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/>
              <a:t>Severe hypercalcemia: </a:t>
            </a:r>
            <a:r>
              <a:rPr lang="en-US" sz="2000" b="1" dirty="0"/>
              <a:t>rare</a:t>
            </a:r>
            <a:r>
              <a:rPr lang="en-US" sz="2000" dirty="0"/>
              <a:t> in primary HPT.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/>
              <a:t>Markedly elevated PTH</a:t>
            </a:r>
            <a:r>
              <a:rPr lang="en-US" sz="2000" dirty="0"/>
              <a:t>: more typical of secondary or tertiary HPT.</a:t>
            </a:r>
          </a:p>
          <a:p>
            <a:pPr algn="just"/>
            <a:r>
              <a:rPr lang="en-US" sz="2000" dirty="0"/>
              <a:t>     In a recent series of 80 patients with PHPT from adenoma, the highest  </a:t>
            </a:r>
          </a:p>
          <a:p>
            <a:pPr algn="just"/>
            <a:r>
              <a:rPr lang="en-US" sz="2000" dirty="0"/>
              <a:t>     reported PTH was 2578 </a:t>
            </a:r>
            <a:r>
              <a:rPr lang="en-US" sz="2000" dirty="0" err="1"/>
              <a:t>pg</a:t>
            </a:r>
            <a:r>
              <a:rPr lang="en-US" sz="2000" dirty="0"/>
              <a:t>/Ml.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/>
              <a:t>Vasoconstriction induced by severe hypercalcemia is an important contributing cause of the </a:t>
            </a:r>
            <a:r>
              <a:rPr lang="en-US" sz="2000" b="1" dirty="0"/>
              <a:t>ARF</a:t>
            </a:r>
            <a:r>
              <a:rPr lang="en-US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/>
              <a:t> The resultant </a:t>
            </a:r>
            <a:r>
              <a:rPr lang="en-US" sz="2000" b="1" dirty="0"/>
              <a:t>decline in GFR</a:t>
            </a:r>
            <a:r>
              <a:rPr lang="en-US" sz="2000" dirty="0"/>
              <a:t>: </a:t>
            </a:r>
            <a:r>
              <a:rPr lang="en-US" sz="2000" b="1" dirty="0"/>
              <a:t>normal to slightly elevated serum P,</a:t>
            </a:r>
            <a:r>
              <a:rPr lang="en-US" sz="2000" dirty="0"/>
              <a:t> (typically low–normal in PHPT).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/>
              <a:t>R/O other etiology for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↑Ca such as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high-dose oral calcium and activated vitamin D derivatives.</a:t>
            </a:r>
            <a:endParaRPr lang="en-US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/>
              <a:t>Refractory</a:t>
            </a:r>
            <a:r>
              <a:rPr lang="en-US" sz="2000" dirty="0"/>
              <a:t> to treatment.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/>
              <a:t>HPT and hypercalcemia </a:t>
            </a:r>
            <a:r>
              <a:rPr lang="en-US" sz="2000" b="1" dirty="0"/>
              <a:t>resolved rapidly </a:t>
            </a:r>
            <a:r>
              <a:rPr lang="en-US" sz="2000" dirty="0"/>
              <a:t>following adenoma resection</a:t>
            </a:r>
            <a:r>
              <a:rPr lang="en-US" sz="18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2BB378-C223-46EC-9F55-23FE29F5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F78810-8070-9560-EAA1-1082399ECDDF}"/>
              </a:ext>
            </a:extLst>
          </p:cNvPr>
          <p:cNvSpPr txBox="1"/>
          <p:nvPr/>
        </p:nvSpPr>
        <p:spPr>
          <a:xfrm>
            <a:off x="9543681" y="6511702"/>
            <a:ext cx="2472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NDT Plus (2010) 3: 366–371 </a:t>
            </a:r>
            <a:endParaRPr lang="en-US" sz="1400" i="1" dirty="0">
              <a:solidFill>
                <a:schemeClr val="accent4">
                  <a:lumMod val="50000"/>
                </a:schemeClr>
              </a:solidFill>
              <a:latin typeface="AdvTT7c3c51d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85F027-2839-8032-FB3F-3A1DF311C5DE}"/>
              </a:ext>
            </a:extLst>
          </p:cNvPr>
          <p:cNvSpPr txBox="1"/>
          <p:nvPr/>
        </p:nvSpPr>
        <p:spPr>
          <a:xfrm>
            <a:off x="2799761" y="5264540"/>
            <a:ext cx="6117996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         Severe hypercalcemia requiring hemodialysis, large adenoma size, acute-on-chronic kidney injury and markedly elevated PTH concentration in association with primary HPT in CKD</a:t>
            </a:r>
          </a:p>
        </p:txBody>
      </p:sp>
      <p:sp>
        <p:nvSpPr>
          <p:cNvPr id="4" name="Arrow: Striped Right 3">
            <a:extLst>
              <a:ext uri="{FF2B5EF4-FFF2-40B4-BE49-F238E27FC236}">
                <a16:creationId xmlns="" xmlns:a16="http://schemas.microsoft.com/office/drawing/2014/main" id="{7E74EF37-6F7E-0B40-A983-0054EB09CD08}"/>
              </a:ext>
            </a:extLst>
          </p:cNvPr>
          <p:cNvSpPr/>
          <p:nvPr/>
        </p:nvSpPr>
        <p:spPr>
          <a:xfrm>
            <a:off x="3054284" y="5311675"/>
            <a:ext cx="339365" cy="270984"/>
          </a:xfrm>
          <a:prstGeom prst="stripedRightArrow">
            <a:avLst/>
          </a:prstGeom>
          <a:solidFill>
            <a:schemeClr val="accent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2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53BBA9-AAD2-2BA7-76A5-ECD65A7A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5A98C8A-330E-7CB9-2EB8-E651D6AD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" y="1381027"/>
            <a:ext cx="3384223" cy="768096"/>
          </a:xfrm>
        </p:spPr>
        <p:txBody>
          <a:bodyPr/>
          <a:lstStyle/>
          <a:p>
            <a:r>
              <a:rPr lang="en-US" sz="2400" dirty="0"/>
              <a:t>Acute hypercalcemia management</a:t>
            </a:r>
            <a:br>
              <a:rPr lang="en-US" sz="2400" dirty="0"/>
            </a:br>
            <a:r>
              <a:rPr lang="en-US" sz="2400" dirty="0"/>
              <a:t>in ckd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CF763EF-B419-70F2-EC6B-F7786915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4395" y="1165624"/>
            <a:ext cx="7008789" cy="43063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Hydration (unsafe in ESRD)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Furosemide (if volume overload)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Calcitonin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Pamidronate (30-60 mg over </a:t>
            </a:r>
            <a:r>
              <a:rPr lang="en-US" sz="2200" dirty="0" smtClean="0"/>
              <a:t>4-6hr if GFR&lt;30/HD )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Denosumab (60-120 mg, no dose adjustment)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HD with low calcium dialysate</a:t>
            </a:r>
          </a:p>
        </p:txBody>
      </p:sp>
    </p:spTree>
    <p:extLst>
      <p:ext uri="{BB962C8B-B14F-4D97-AF65-F5344CB8AC3E}">
        <p14:creationId xmlns:p14="http://schemas.microsoft.com/office/powerpoint/2010/main" val="2957043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53BBA9-AAD2-2BA7-76A5-ECD65A7A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5A98C8A-330E-7CB9-2EB8-E651D6AD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" y="1381027"/>
            <a:ext cx="3384223" cy="768096"/>
          </a:xfrm>
        </p:spPr>
        <p:txBody>
          <a:bodyPr/>
          <a:lstStyle/>
          <a:p>
            <a:r>
              <a:rPr lang="en-US" sz="2400" dirty="0"/>
              <a:t>Treatment of CKD-MBD</a:t>
            </a:r>
            <a:r>
              <a:rPr lang="en-US" sz="2400" b="1" dirty="0"/>
              <a:t> In patients with CKD G3a–G5D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CF763EF-B419-70F2-EC6B-F7786915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3176" y="72962"/>
            <a:ext cx="8403628" cy="3078268"/>
          </a:xfr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Targeted lowering high serum P and maintaining serum Ca:</a:t>
            </a:r>
          </a:p>
          <a:p>
            <a:pPr marL="0" indent="0">
              <a:buNone/>
            </a:pPr>
            <a:endParaRPr lang="en-US" sz="2200" b="1" dirty="0"/>
          </a:p>
          <a:p>
            <a:pPr algn="just">
              <a:buFontTx/>
              <a:buChar char="-"/>
            </a:pPr>
            <a:r>
              <a:rPr lang="en-US" sz="2200" dirty="0"/>
              <a:t>Lowering elevated P levels toward the normal range.</a:t>
            </a:r>
          </a:p>
          <a:p>
            <a:pPr algn="just">
              <a:buFontTx/>
              <a:buChar char="-"/>
            </a:pPr>
            <a:r>
              <a:rPr lang="en-US" sz="2200" dirty="0"/>
              <a:t>P-lowering treatment should be based on progressively or persistently elevated serum P. </a:t>
            </a:r>
          </a:p>
          <a:p>
            <a:pPr algn="just">
              <a:buFontTx/>
              <a:buChar char="-"/>
            </a:pPr>
            <a:r>
              <a:rPr lang="en-US" sz="2200" dirty="0"/>
              <a:t>Restricting the dose of calcium-based P binders, in receiving P-lowering treatment.</a:t>
            </a:r>
          </a:p>
          <a:p>
            <a:pPr algn="just">
              <a:buFontTx/>
              <a:buChar char="-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Avoiding hypercalcemia.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551A3521-ACAD-E1BE-9B5C-D25B6A76EFBA}"/>
              </a:ext>
            </a:extLst>
          </p:cNvPr>
          <p:cNvSpPr txBox="1">
            <a:spLocks/>
          </p:cNvSpPr>
          <p:nvPr/>
        </p:nvSpPr>
        <p:spPr>
          <a:xfrm>
            <a:off x="3643176" y="3206487"/>
            <a:ext cx="8403628" cy="336731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Treatment of abnormal PTH levels: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b="1" dirty="0"/>
              <a:t> </a:t>
            </a:r>
          </a:p>
          <a:p>
            <a:pPr algn="just">
              <a:buFontTx/>
              <a:buChar char="-"/>
            </a:pPr>
            <a:r>
              <a:rPr lang="en-US" sz="2200" dirty="0"/>
              <a:t>Modifiable factors: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200" dirty="0"/>
              <a:t>P,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2200" dirty="0"/>
              <a:t>Ca,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200" dirty="0"/>
              <a:t>P intake, &amp; vit D deficiency.</a:t>
            </a:r>
          </a:p>
          <a:p>
            <a:pPr algn="just">
              <a:buFontTx/>
              <a:buChar char="-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In adult patients with CKD G3a–G5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not on dialysis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calcitriol and vitamin D analogs not be routinely used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200" dirty="0"/>
              <a:t>In CKD G5D requiring PTH-lowering therapy: calcimimetics, calcitriol, or vitamin D analogs, or a combination of calcimimetics with calcitriol or vitamin D analogs. </a:t>
            </a:r>
          </a:p>
          <a:p>
            <a:pPr algn="just">
              <a:buFontTx/>
              <a:buChar char="-"/>
            </a:pPr>
            <a:r>
              <a:rPr lang="en-US" sz="2200" dirty="0"/>
              <a:t>Severe HPT who fail to medical </a:t>
            </a:r>
            <a:r>
              <a:rPr lang="en-US" sz="2200" dirty="0" smtClean="0"/>
              <a:t>therapy</a:t>
            </a:r>
            <a:r>
              <a:rPr lang="en-US" sz="2200" dirty="0"/>
              <a:t>: PX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8CA964-CFED-8776-7BD0-191F3003FA6D}"/>
              </a:ext>
            </a:extLst>
          </p:cNvPr>
          <p:cNvSpPr txBox="1"/>
          <p:nvPr/>
        </p:nvSpPr>
        <p:spPr>
          <a:xfrm>
            <a:off x="1079369" y="6404523"/>
            <a:ext cx="1357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latin typeface="AdvTT7c3c51d9"/>
              </a:rPr>
              <a:t>KDIGO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48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1902" y="3564416"/>
            <a:ext cx="4169664" cy="667512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7E0BEB-0D27-4D60-A0B0-C3476850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16" y="42421"/>
            <a:ext cx="5162249" cy="677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DF27D4-F42A-B656-6143-4179A4CD49D2}"/>
              </a:ext>
            </a:extLst>
          </p:cNvPr>
          <p:cNvSpPr txBox="1"/>
          <p:nvPr/>
        </p:nvSpPr>
        <p:spPr>
          <a:xfrm>
            <a:off x="31200" y="1527310"/>
            <a:ext cx="2802116" cy="35394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32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PIMonir" panose="02000506000000020003" pitchFamily="2" charset="0"/>
                <a:ea typeface="+mj-ea"/>
                <a:cs typeface="+mj-cs"/>
              </a:rPr>
              <a:t>ONLY WOMEN CAN DELIVER EVERYTHING THEY RECEIVE TO THE WORLD MANY TIMES BETTER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PIMoni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5" y="2735381"/>
            <a:ext cx="330270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="" xmlns:a16="http://schemas.microsoft.com/office/drawing/2014/main" id="{9DB36A5A-71F5-4269-A728-50B41FC34CC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5486012"/>
                  </p:ext>
                </p:extLst>
              </p:nvPr>
            </p:nvGraphicFramePr>
            <p:xfrm>
              <a:off x="3849444" y="107062"/>
              <a:ext cx="6976654" cy="6605163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=""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="" xmlns:a16="http://schemas.microsoft.com/office/drawing/2014/main" val="2660631934"/>
                        </a:ext>
                      </a:extLst>
                    </a:gridCol>
                  </a:tblGrid>
                  <a:tr h="596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Dr. </a:t>
                          </a:r>
                          <a:r>
                            <a:rPr lang="en-US" sz="1800" dirty="0" err="1"/>
                            <a:t>vishgaii</a:t>
                          </a:r>
                          <a:r>
                            <a:rPr lang="en-US" sz="1800" dirty="0"/>
                            <a:t> lab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1401.06.03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Hb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13.3 gr/dl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76020865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FBS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88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63424307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83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5.1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8.1 ml/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𝒎𝒊𝒏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/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.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𝟕𝟑</m:t>
                              </m:r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11.7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phosphor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7.4 mg/dl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98338993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Na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140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996835568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K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4.6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215293940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25(OH) Vit D3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64.9 ng/ml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82434556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TSH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0.3 µIU/mL (On LT4)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9DB36A5A-71F5-4269-A728-50B41FC34CC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5486012"/>
                  </p:ext>
                </p:extLst>
              </p:nvPr>
            </p:nvGraphicFramePr>
            <p:xfrm>
              <a:off x="3849444" y="107062"/>
              <a:ext cx="6976654" cy="6605163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:a16="http://schemas.microsoft.com/office/drawing/2014/main" val="2660631934"/>
                        </a:ext>
                      </a:extLst>
                    </a:gridCol>
                  </a:tblGrid>
                  <a:tr h="596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Dr. </a:t>
                          </a:r>
                          <a:r>
                            <a:rPr lang="en-US" sz="1800" dirty="0" err="1"/>
                            <a:t>vishgaii</a:t>
                          </a:r>
                          <a:r>
                            <a:rPr lang="en-US" sz="1800" dirty="0"/>
                            <a:t> lab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1401.06.03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Hb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13.3 gr/dl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76020865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FBS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88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63424307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83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5.1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6897" marR="96897" marT="48449" marB="48449" anchor="ctr">
                        <a:blipFill>
                          <a:blip r:embed="rId2"/>
                          <a:stretch>
                            <a:fillRect l="-97755" t="-507778" b="-59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11.7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phosphor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7.4 mg/dl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98338993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Na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140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996835568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K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4.6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215293940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25(OH) Vit D3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64.9 ng/ml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82434556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TSH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0.3 µIU/mL (On LT4)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75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5" y="2735381"/>
            <a:ext cx="330270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="" xmlns:a16="http://schemas.microsoft.com/office/drawing/2014/main" id="{9DB36A5A-71F5-4269-A728-50B41FC34CC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9771267"/>
                  </p:ext>
                </p:extLst>
              </p:nvPr>
            </p:nvGraphicFramePr>
            <p:xfrm>
              <a:off x="3849444" y="279340"/>
              <a:ext cx="6976654" cy="6058894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=""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="" xmlns:a16="http://schemas.microsoft.com/office/drawing/2014/main" val="2660631934"/>
                        </a:ext>
                      </a:extLst>
                    </a:gridCol>
                  </a:tblGrid>
                  <a:tr h="596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Recheck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1401.06.14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Hb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12.9 gr/dl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76020865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83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4.8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 ml/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𝒎𝒊𝒏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/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.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𝟕𝟑</m:t>
                              </m:r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12.2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phosphor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6.1 mg/dl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98338993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Na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137mEq/L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996835568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K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4.0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215293940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25(OH) Vit D3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54.8 ng/ml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82434556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iPTH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70.5 pg/ml (10-75) </a:t>
                          </a: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??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9DB36A5A-71F5-4269-A728-50B41FC34CC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9771267"/>
                  </p:ext>
                </p:extLst>
              </p:nvPr>
            </p:nvGraphicFramePr>
            <p:xfrm>
              <a:off x="3849444" y="279340"/>
              <a:ext cx="6976654" cy="6058894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:a16="http://schemas.microsoft.com/office/drawing/2014/main" val="2660631934"/>
                        </a:ext>
                      </a:extLst>
                    </a:gridCol>
                  </a:tblGrid>
                  <a:tr h="596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Recheck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1401.06.14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Hb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12.9 gr/dl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76020865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83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4.8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6897" marR="96897" marT="48449" marB="48449" anchor="ctr">
                        <a:blipFill>
                          <a:blip r:embed="rId2"/>
                          <a:stretch>
                            <a:fillRect l="-97755" t="-40777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12.2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phosphor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6.1 mg/dl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98338993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Na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137mEq/L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996835568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K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4.0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215293940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25(OH) Vit D3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54.8 ng/ml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82434556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iPTH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70.5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pg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/ml (10-75) </a:t>
                          </a: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??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05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5" y="2735381"/>
            <a:ext cx="330270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857" y="38412"/>
            <a:ext cx="8524063" cy="50922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="" xmlns:a16="http://schemas.microsoft.com/office/drawing/2014/main" id="{CCDA2566-370D-96BD-E60D-BCA9F7B5DD3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3573305" y="173481"/>
              <a:ext cx="8618695" cy="6439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5849">
                      <a:extLst>
                        <a:ext uri="{9D8B030D-6E8A-4147-A177-3AD203B41FA5}">
                          <a16:colId xmlns="" xmlns:a16="http://schemas.microsoft.com/office/drawing/2014/main" val="1689330750"/>
                        </a:ext>
                      </a:extLst>
                    </a:gridCol>
                    <a:gridCol w="1197204">
                      <a:extLst>
                        <a:ext uri="{9D8B030D-6E8A-4147-A177-3AD203B41FA5}">
                          <a16:colId xmlns="" xmlns:a16="http://schemas.microsoft.com/office/drawing/2014/main" val="2660631934"/>
                        </a:ext>
                      </a:extLst>
                    </a:gridCol>
                    <a:gridCol w="1098957">
                      <a:extLst>
                        <a:ext uri="{9D8B030D-6E8A-4147-A177-3AD203B41FA5}">
                          <a16:colId xmlns="" xmlns:a16="http://schemas.microsoft.com/office/drawing/2014/main" val="3909717689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="" xmlns:a16="http://schemas.microsoft.com/office/drawing/2014/main" val="1603189107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="" xmlns:a16="http://schemas.microsoft.com/office/drawing/2014/main" val="2755691855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="" xmlns:a16="http://schemas.microsoft.com/office/drawing/2014/main" val="3236068108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="" xmlns:a16="http://schemas.microsoft.com/office/drawing/2014/main" val="942116934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="" xmlns:a16="http://schemas.microsoft.com/office/drawing/2014/main" val="3024565269"/>
                        </a:ext>
                      </a:extLst>
                    </a:gridCol>
                  </a:tblGrid>
                  <a:tr h="622932"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1378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1384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1388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1390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1392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1397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1400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</a:t>
                          </a:r>
                          <a:r>
                            <a:rPr lang="en-US" sz="1600" b="1" dirty="0" err="1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Vishgai</a:t>
                          </a: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79928716"/>
                      </a:ext>
                    </a:extLst>
                  </a:tr>
                  <a:tr h="349123"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Cr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1.5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1.7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2.4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2.6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3.1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60208656"/>
                      </a:ext>
                    </a:extLst>
                  </a:tr>
                  <a:tr h="150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(CKD-EPI)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43.57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(ml/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𝒎𝒊𝒏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US" sz="16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abon Next LT" panose="02000500000000000000" pitchFamily="2" charset="0"/>
                                </a:rPr>
                                <m:t>/</m:t>
                              </m:r>
                              <m:r>
                                <a:rPr kumimoji="0" lang="en-US" sz="16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abon Next LT" panose="02000500000000000000" pitchFamily="2" charset="0"/>
                                </a:rPr>
                                <m:t>𝟏</m:t>
                              </m:r>
                              <m:r>
                                <a:rPr kumimoji="0" lang="en-US" sz="16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abon Next LT" panose="02000500000000000000" pitchFamily="2" charset="0"/>
                                </a:rPr>
                                <m:t>.</m:t>
                              </m:r>
                              <m:r>
                                <a:rPr kumimoji="0" lang="en-US" sz="16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abon Next LT" panose="02000500000000000000" pitchFamily="2" charset="0"/>
                                </a:rPr>
                                <m:t>𝟕𝟑</m:t>
                              </m:r>
                              <m:sSup>
                                <m:sSupPr>
                                  <m:ctrlPr>
                                    <a:rPr kumimoji="0" lang="en-US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0" lang="en-US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)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35.9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23.01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20.6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17.08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15.8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12.13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34243071"/>
                      </a:ext>
                    </a:extLst>
                  </a:tr>
                  <a:tr h="3274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(mg/dl)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9.6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10.5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10.4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5808797"/>
                      </a:ext>
                    </a:extLst>
                  </a:tr>
                  <a:tr h="521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(mg/dl)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5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4.7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0950325"/>
                      </a:ext>
                    </a:extLst>
                  </a:tr>
                  <a:tr h="922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Drugs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Renagel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x2 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Renagel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x2 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Renagel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x2 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14079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DA2566-370D-96BD-E60D-BCA9F7B5DD3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3573305" y="173481"/>
              <a:ext cx="8618695" cy="6439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584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89330750"/>
                        </a:ext>
                      </a:extLst>
                    </a:gridCol>
                    <a:gridCol w="119720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60631934"/>
                        </a:ext>
                      </a:extLst>
                    </a:gridCol>
                    <a:gridCol w="10989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09717689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03189107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55691855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36068108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42116934"/>
                        </a:ext>
                      </a:extLst>
                    </a:gridCol>
                    <a:gridCol w="107733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24565269"/>
                        </a:ext>
                      </a:extLst>
                    </a:gridCol>
                  </a:tblGrid>
                  <a:tr h="828418"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1378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1384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1388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1390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1392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1397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(Danesh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1400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</a:t>
                          </a:r>
                          <a:r>
                            <a:rPr lang="en-US" sz="1600" b="1" dirty="0" err="1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Vishgai</a:t>
                          </a:r>
                          <a:r>
                            <a:rPr lang="en-US" sz="1600" b="1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lab)</a:t>
                          </a:r>
                        </a:p>
                      </a:txBody>
                      <a:tcPr marL="96897" marR="96897" marT="48449" marB="48449" anchor="ctr">
                        <a:solidFill>
                          <a:srgbClr val="DF8C8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79928716"/>
                      </a:ext>
                    </a:extLst>
                  </a:tr>
                  <a:tr h="828418"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Cr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1.5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1.7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2.4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2.6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3.1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60208656"/>
                      </a:ext>
                    </a:extLst>
                  </a:tr>
                  <a:tr h="1077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(CKD-EPI)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6897" marR="96897" marT="48449" marB="48449" anchor="ctr">
                        <a:blipFill rotWithShape="0">
                          <a:blip r:embed="rId2"/>
                          <a:stretch>
                            <a:fillRect l="-79082" t="-154802" r="-545408" b="-350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35.9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23.01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20.6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17.08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15.8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12.13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34243071"/>
                      </a:ext>
                    </a:extLst>
                  </a:tr>
                  <a:tr h="8284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(mg/dl)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9.6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10.5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10.4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9.9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5808797"/>
                      </a:ext>
                    </a:extLst>
                  </a:tr>
                  <a:tr h="8284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(mg/dl)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4.3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5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4.7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4.9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3.8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0950325"/>
                      </a:ext>
                    </a:extLst>
                  </a:tr>
                  <a:tr h="204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Drugs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Ca-D 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Renagel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x2 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Renagel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x2 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Rocaltrol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x1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Renagel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x2 </a:t>
                          </a:r>
                        </a:p>
                      </a:txBody>
                      <a:tcPr marL="96897" marR="96897" marT="48449" marB="48449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14079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03B1C55-AA6E-7AA5-9670-6713D07122C7}"/>
              </a:ext>
            </a:extLst>
          </p:cNvPr>
          <p:cNvSpPr/>
          <p:nvPr/>
        </p:nvSpPr>
        <p:spPr>
          <a:xfrm>
            <a:off x="9899012" y="4532980"/>
            <a:ext cx="1442299" cy="2060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iPTH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216 recheck: 141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/ml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(15-65)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Sesetamibi parathyroid scan: NL</a:t>
            </a:r>
          </a:p>
        </p:txBody>
      </p:sp>
    </p:spTree>
    <p:extLst>
      <p:ext uri="{BB962C8B-B14F-4D97-AF65-F5344CB8AC3E}">
        <p14:creationId xmlns:p14="http://schemas.microsoft.com/office/powerpoint/2010/main" val="27542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032" y="191498"/>
            <a:ext cx="7370442" cy="44681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She was </a:t>
            </a:r>
            <a:r>
              <a:rPr lang="en-US" sz="2200" dirty="0" smtClean="0"/>
              <a:t>hospitalized.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="" xmlns:a16="http://schemas.microsoft.com/office/drawing/2014/main" id="{7652CF07-4B06-47D5-FFAC-1E600142B0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999353"/>
                  </p:ext>
                </p:extLst>
              </p:nvPr>
            </p:nvGraphicFramePr>
            <p:xfrm>
              <a:off x="3849444" y="712667"/>
              <a:ext cx="6976654" cy="5947309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=""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="" xmlns:a16="http://schemas.microsoft.com/office/drawing/2014/main" val="2660631934"/>
                        </a:ext>
                      </a:extLst>
                    </a:gridCol>
                  </a:tblGrid>
                  <a:tr h="385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Pars 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1401.06.19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Hb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13 gr/dl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76020865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96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5.4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7.8 ml/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𝒎𝒊𝒏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/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𝟏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.</m:t>
                              </m:r>
                              <m:r>
                                <a:rPr lang="en-US" sz="1800" b="1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Sabon Next LT" panose="02000500000000000000" pitchFamily="2" charset="0"/>
                                </a:rPr>
                                <m:t>𝟕𝟑</m:t>
                              </m:r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bon Next LT" panose="020005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13.4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phosphor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6 mg/dl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98338993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Na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136mEq/L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3996835568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K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4.7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215293940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25(OH) Vit D3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46.2 ng/ml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82434556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PTH(CLIA)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899 pg/ml (15-68)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Recheck:  1114.4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=""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52CF07-4B06-47D5-FFAC-1E600142B0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999353"/>
                  </p:ext>
                </p:extLst>
              </p:nvPr>
            </p:nvGraphicFramePr>
            <p:xfrm>
              <a:off x="3849444" y="712667"/>
              <a:ext cx="6976654" cy="5947309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3450709">
                      <a:extLst>
                        <a:ext uri="{9D8B030D-6E8A-4147-A177-3AD203B41FA5}">
                          <a16:colId xmlns:a16="http://schemas.microsoft.com/office/drawing/2014/main" val="1689330750"/>
                        </a:ext>
                      </a:extLst>
                    </a:gridCol>
                    <a:gridCol w="3525945">
                      <a:extLst>
                        <a:ext uri="{9D8B030D-6E8A-4147-A177-3AD203B41FA5}">
                          <a16:colId xmlns:a16="http://schemas.microsoft.com/office/drawing/2014/main" val="2660631934"/>
                        </a:ext>
                      </a:extLst>
                    </a:gridCol>
                  </a:tblGrid>
                  <a:tr h="385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Pars </a:t>
                          </a:r>
                          <a:endParaRPr lang="en-US" sz="1800" dirty="0"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bg1">
                                  <a:alpha val="99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1401.06.19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992871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Hb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13 gr/dl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760208656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BUN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96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1580879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5.4 mg/dl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Sabon Next LT" panose="02000500000000000000" pitchFamily="2" charset="0"/>
                            <a:cs typeface="Sabon Next LT" panose="02000500000000000000" pitchFamily="2" charset="0"/>
                          </a:endParaRP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8095032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GFR(CKD-EPI)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6897" marR="96897" marT="48449" marB="48449" anchor="ctr">
                        <a:blipFill>
                          <a:blip r:embed="rId2"/>
                          <a:stretch>
                            <a:fillRect l="-97755" t="-377528" b="-640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221727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Calcium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 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13.4 mg/dl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(On Rocaltrol x1/d)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1439681501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phosphor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6 mg/dl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983389935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Na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136mEq/L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3996835568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K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4.7 mEq/L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2152939404"/>
                      </a:ext>
                    </a:extLst>
                  </a:tr>
                  <a:tr h="5462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25(OH) Vit D3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Sabon Next LT" panose="02000500000000000000" pitchFamily="2" charset="0"/>
                              <a:cs typeface="Sabon Next LT" panose="02000500000000000000" pitchFamily="2" charset="0"/>
                            </a:rPr>
                            <a:t>46.2 ng/ml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824345564"/>
                      </a:ext>
                    </a:extLst>
                  </a:tr>
                  <a:tr h="645538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PTH(CLIA)</a:t>
                          </a:r>
                        </a:p>
                      </a:txBody>
                      <a:tcPr marL="96897" marR="96897" marT="48449" marB="484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899 pg/ml (15-68)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Sabon Next LT" panose="02000500000000000000" pitchFamily="2" charset="0"/>
                              <a:ea typeface="+mn-ea"/>
                              <a:cs typeface="Sabon Next LT" panose="02000500000000000000" pitchFamily="2" charset="0"/>
                            </a:rPr>
                            <a:t>Recheck:  1114.4</a:t>
                          </a:r>
                        </a:p>
                      </a:txBody>
                      <a:tcPr marL="96897" marR="96897" marT="48449" marB="48449" anchor="ctr"/>
                    </a:tc>
                    <a:extLst>
                      <a:ext uri="{0D108BD9-81ED-4DB2-BD59-A6C34878D82A}">
                        <a16:rowId xmlns:a16="http://schemas.microsoft.com/office/drawing/2014/main" val="4751572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2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3872061" y="763670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1401.06.20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2212A4-4CA9-4EF6-2A88-43B37FE99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8714" y="1633002"/>
            <a:ext cx="8067176" cy="4461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578369-019F-EEF4-5574-F10C4DB6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424" y="4701705"/>
            <a:ext cx="794849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0" y="2852133"/>
            <a:ext cx="3117177" cy="768096"/>
          </a:xfrm>
        </p:spPr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14" y="325226"/>
            <a:ext cx="7370442" cy="44681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2F5119-5581-741A-B3EC-5542E8A759EB}"/>
              </a:ext>
            </a:extLst>
          </p:cNvPr>
          <p:cNvSpPr txBox="1"/>
          <p:nvPr/>
        </p:nvSpPr>
        <p:spPr>
          <a:xfrm>
            <a:off x="3872061" y="763670"/>
            <a:ext cx="6141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6"/>
                </a:solidFill>
              </a:rPr>
              <a:t>1401.06.20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BB01AB-C9B2-7D58-BCDA-13247FC49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1262" y="1929063"/>
            <a:ext cx="7720524" cy="3632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FC9299-141D-6801-BEF2-5E27541A9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63" y="3542208"/>
            <a:ext cx="7720524" cy="15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{D66BE0AB-D641-402C-8C98-6EEFE93D0C2B}tf78438558_win32</Template>
  <TotalTime>0</TotalTime>
  <Words>1821</Words>
  <Application>Microsoft Office PowerPoint</Application>
  <PresentationFormat>Widescreen</PresentationFormat>
  <Paragraphs>550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AdvTT7c3c51d9</vt:lpstr>
      <vt:lpstr>Aharoni</vt:lpstr>
      <vt:lpstr>Arial</vt:lpstr>
      <vt:lpstr>Arial Black</vt:lpstr>
      <vt:lpstr>Arial Regular</vt:lpstr>
      <vt:lpstr>Calibri</vt:lpstr>
      <vt:lpstr>Cambria Math</vt:lpstr>
      <vt:lpstr>NPIMonir</vt:lpstr>
      <vt:lpstr>Sabon Next LT</vt:lpstr>
      <vt:lpstr>Wingdings</vt:lpstr>
      <vt:lpstr>Office Theme</vt:lpstr>
      <vt:lpstr>In the name of god </vt:lpstr>
      <vt:lpstr>Patient history</vt:lpstr>
      <vt:lpstr>Present illness</vt:lpstr>
      <vt:lpstr>Present illness</vt:lpstr>
      <vt:lpstr>Present illness</vt:lpstr>
      <vt:lpstr>Present illness</vt:lpstr>
      <vt:lpstr>Present illness</vt:lpstr>
      <vt:lpstr>Present illness</vt:lpstr>
      <vt:lpstr>Present illness</vt:lpstr>
      <vt:lpstr>Present illness</vt:lpstr>
      <vt:lpstr>PowerPoint Presentation</vt:lpstr>
      <vt:lpstr>Present illness</vt:lpstr>
      <vt:lpstr>Present illness</vt:lpstr>
      <vt:lpstr>Present illness</vt:lpstr>
      <vt:lpstr>Present illness</vt:lpstr>
      <vt:lpstr>Present illness</vt:lpstr>
      <vt:lpstr>Present illness</vt:lpstr>
      <vt:lpstr>Past History </vt:lpstr>
      <vt:lpstr>Drug History</vt:lpstr>
      <vt:lpstr>Family History</vt:lpstr>
      <vt:lpstr>Other Histories</vt:lpstr>
      <vt:lpstr>ros</vt:lpstr>
      <vt:lpstr>ros</vt:lpstr>
      <vt:lpstr>pe</vt:lpstr>
      <vt:lpstr>Problem list</vt:lpstr>
      <vt:lpstr>Hyperparathyroidism with hypercalcemia in chronic kidney disease</vt:lpstr>
      <vt:lpstr>PowerPoint Presentation</vt:lpstr>
      <vt:lpstr>PowerPoint Presentation</vt:lpstr>
      <vt:lpstr>PowerPoint Presentation</vt:lpstr>
      <vt:lpstr>PowerPoint Presentation</vt:lpstr>
      <vt:lpstr>THPT</vt:lpstr>
      <vt:lpstr>THPT: yes or no??</vt:lpstr>
      <vt:lpstr>THPT : not possible</vt:lpstr>
      <vt:lpstr>Same case report</vt:lpstr>
      <vt:lpstr>PowerPoint Presentation</vt:lpstr>
      <vt:lpstr>PowerPoint Presentation</vt:lpstr>
      <vt:lpstr>Acute hypercalcemia management in ckd </vt:lpstr>
      <vt:lpstr>Treatment of CKD-MBD In patients with CKD G3a–G5D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2022-10-10T18:13:41Z</dcterms:created>
  <dcterms:modified xsi:type="dcterms:W3CDTF">2022-10-17T06:10:38Z</dcterms:modified>
</cp:coreProperties>
</file>